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33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2" r:id="rId76"/>
    <p:sldId id="333" r:id="rId77"/>
    <p:sldId id="334" r:id="rId78"/>
    <p:sldId id="335" r:id="rId79"/>
    <p:sldId id="331" r:id="rId80"/>
    <p:sldId id="336" r:id="rId8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A158D9-CD50-272E-3AEB-0557EC06738A}" v="1448" dt="2022-01-06T14:21:29.308"/>
    <p1510:client id="{38BB900A-AB7F-4968-B5B3-40F1A6D3780B}" v="1837" dt="2021-12-26T21:30:30.202"/>
    <p1510:client id="{4FE0FDC1-596A-4D5F-97EA-0E1E3FF2642E}" v="439" dt="2022-01-06T12:40:30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2" autoAdjust="0"/>
    <p:restoredTop sz="94660"/>
  </p:normalViewPr>
  <p:slideViewPr>
    <p:cSldViewPr snapToGrid="0">
      <p:cViewPr>
        <p:scale>
          <a:sx n="72" d="100"/>
          <a:sy n="72" d="100"/>
        </p:scale>
        <p:origin x="352" y="-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760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701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9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21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004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515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88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142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05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061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76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17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zakon.rada.gov.ua/laws/show/877-16#Tex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amcu.gov.ua/news/za-vvedennya-v-omanu-spozhivachiv-33-mln-grn-shtrafu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pss.gov.ua/sluzhba/prosluzhbu" TargetMode="External"/><Relationship Id="rId2" Type="http://schemas.openxmlformats.org/officeDocument/2006/relationships/hyperlink" Target="https://www.dls.gov.ua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01964" y="1295601"/>
            <a:ext cx="1072341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ЗАКОНОДАВЧІ ОСНОВИ ДЕРЖАВНОГО НАГЛЯДУ (КОНТРОЛЮ) У СФЕРІ ОБІГУ ЛЗ ТА МЕДИЧНИХ ВИРОБІВ.</a:t>
            </a:r>
            <a:br>
              <a:rPr lang="uk-UA" sz="3600" b="1" dirty="0" smtClean="0">
                <a:solidFill>
                  <a:srgbClr val="FF0000"/>
                </a:solidFill>
              </a:rPr>
            </a:br>
            <a:r>
              <a:rPr lang="uk-UA" sz="3600" b="1" dirty="0" smtClean="0">
                <a:solidFill>
                  <a:srgbClr val="FF0000"/>
                </a:solidFill>
              </a:rPr>
              <a:t>ЮРИДИЧНА ВІДПОВІДАЛЬНІСТЬ ФАРМАЦЕВТИЧНИХ ПРАЦІВНИКІВ ЗА ПРОФЕСІЙНО-ПОСАДОВІ ПРАВОПОРУШЕННЯ.</a:t>
            </a:r>
            <a:endParaRPr lang="uk-UA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60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ECE42E-42D4-46F7-AD00-86337A526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err="1">
                <a:ea typeface="+mj-lt"/>
                <a:cs typeface="+mj-lt"/>
              </a:rPr>
              <a:t>Теоретичні</a:t>
            </a:r>
            <a:r>
              <a:rPr lang="ru-RU" u="sng" dirty="0">
                <a:ea typeface="+mj-lt"/>
                <a:cs typeface="+mj-lt"/>
              </a:rPr>
              <a:t> </a:t>
            </a:r>
            <a:r>
              <a:rPr lang="ru-RU" u="sng" dirty="0" err="1">
                <a:ea typeface="+mj-lt"/>
                <a:cs typeface="+mj-lt"/>
              </a:rPr>
              <a:t>питання</a:t>
            </a:r>
            <a:endParaRPr lang="ru-RU" u="sng"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CCBD47-E043-4D15-AAA5-D87DF3711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866757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Загальні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основи</a:t>
            </a:r>
            <a:r>
              <a:rPr lang="ru-RU" dirty="0">
                <a:ea typeface="+mn-lt"/>
                <a:cs typeface="+mn-lt"/>
              </a:rPr>
              <a:t> державного 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. </a:t>
            </a:r>
          </a:p>
          <a:p>
            <a:r>
              <a:rPr lang="ru-RU" dirty="0">
                <a:ea typeface="+mn-lt"/>
                <a:cs typeface="+mn-lt"/>
              </a:rPr>
              <a:t>2. Порядок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 (контролю) за </a:t>
            </a:r>
            <a:r>
              <a:rPr lang="ru-RU" dirty="0" err="1">
                <a:ea typeface="+mn-lt"/>
                <a:cs typeface="+mn-lt"/>
              </a:rPr>
              <a:t>якістю</a:t>
            </a:r>
            <a:r>
              <a:rPr lang="ru-RU" dirty="0">
                <a:ea typeface="+mn-lt"/>
                <a:cs typeface="+mn-lt"/>
              </a:rPr>
              <a:t> ЛЗ та ВМП. </a:t>
            </a:r>
          </a:p>
          <a:p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Відбір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зразків</a:t>
            </a:r>
            <a:r>
              <a:rPr lang="ru-RU" dirty="0">
                <a:ea typeface="+mn-lt"/>
                <a:cs typeface="+mn-lt"/>
              </a:rPr>
              <a:t> лікарських засобів для </a:t>
            </a:r>
            <a:r>
              <a:rPr lang="ru-RU" dirty="0" err="1">
                <a:ea typeface="+mn-lt"/>
                <a:cs typeface="+mn-lt"/>
              </a:rPr>
              <a:t>лабораторної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перевірки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. </a:t>
            </a:r>
          </a:p>
          <a:p>
            <a:r>
              <a:rPr lang="ru-RU" dirty="0">
                <a:ea typeface="+mn-lt"/>
                <a:cs typeface="+mn-lt"/>
              </a:rPr>
              <a:t>4. </a:t>
            </a:r>
            <a:r>
              <a:rPr lang="ru-RU" dirty="0" err="1">
                <a:ea typeface="+mn-lt"/>
                <a:cs typeface="+mn-lt"/>
              </a:rPr>
              <a:t>Відповідальність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правопорушення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пов'язані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обігом</a:t>
            </a:r>
            <a:r>
              <a:rPr lang="ru-RU" dirty="0">
                <a:ea typeface="+mn-lt"/>
                <a:cs typeface="+mn-lt"/>
              </a:rPr>
              <a:t> ЛЗ. </a:t>
            </a:r>
            <a:endParaRPr lang="ru-RU" dirty="0">
              <a:cs typeface="Calibri"/>
            </a:endParaRPr>
          </a:p>
          <a:p>
            <a:endParaRPr lang="ru-RU" dirty="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005F53-5EB6-4C14-BA29-54F2054FA39E}"/>
              </a:ext>
            </a:extLst>
          </p:cNvPr>
          <p:cNvSpPr txBox="1"/>
          <p:nvPr/>
        </p:nvSpPr>
        <p:spPr>
          <a:xfrm>
            <a:off x="1101307" y="3545456"/>
            <a:ext cx="1027693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800" u="sng" dirty="0" err="1">
                <a:latin typeface="Calibri Light"/>
                <a:ea typeface="+mn-lt"/>
                <a:cs typeface="+mn-lt"/>
              </a:rPr>
              <a:t>Питання</a:t>
            </a:r>
            <a:r>
              <a:rPr lang="ru-RU" sz="4800" u="sng" dirty="0">
                <a:latin typeface="Calibri Light"/>
                <a:ea typeface="+mn-lt"/>
                <a:cs typeface="+mn-lt"/>
              </a:rPr>
              <a:t> для </a:t>
            </a:r>
            <a:r>
              <a:rPr lang="ru-RU" sz="4800" u="sng" dirty="0" err="1">
                <a:latin typeface="Calibri Light"/>
                <a:ea typeface="+mn-lt"/>
                <a:cs typeface="+mn-lt"/>
              </a:rPr>
              <a:t>самостійного</a:t>
            </a:r>
            <a:r>
              <a:rPr lang="ru-RU" sz="4800" u="sng" dirty="0">
                <a:latin typeface="Calibri Light"/>
                <a:ea typeface="+mn-lt"/>
                <a:cs typeface="+mn-lt"/>
              </a:rPr>
              <a:t> </a:t>
            </a:r>
            <a:r>
              <a:rPr lang="ru-RU" sz="4800" u="sng" dirty="0" err="1">
                <a:latin typeface="Calibri Light"/>
                <a:ea typeface="+mn-lt"/>
                <a:cs typeface="+mn-lt"/>
              </a:rPr>
              <a:t>вивчення</a:t>
            </a:r>
            <a:endParaRPr lang="ru-RU" sz="4800" u="sng">
              <a:latin typeface="Calibri Light"/>
              <a:cs typeface="Calibri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AF75BF-E006-4379-9CDD-0AC2393CCFC4}"/>
              </a:ext>
            </a:extLst>
          </p:cNvPr>
          <p:cNvSpPr txBox="1"/>
          <p:nvPr/>
        </p:nvSpPr>
        <p:spPr>
          <a:xfrm>
            <a:off x="1100407" y="4507841"/>
            <a:ext cx="1007565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ea typeface="+mn-lt"/>
                <a:cs typeface="+mn-lt"/>
              </a:rPr>
              <a:t>1. </a:t>
            </a:r>
            <a:r>
              <a:rPr lang="ru-RU" sz="2000" dirty="0" err="1">
                <a:ea typeface="+mn-lt"/>
                <a:cs typeface="+mn-lt"/>
              </a:rPr>
              <a:t>Оскарження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рішень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контролюючих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органів</a:t>
            </a:r>
            <a:r>
              <a:rPr lang="ru-RU" sz="2000" dirty="0">
                <a:ea typeface="+mn-lt"/>
                <a:cs typeface="+mn-lt"/>
              </a:rPr>
              <a:t> у </a:t>
            </a:r>
            <a:r>
              <a:rPr lang="ru-RU" sz="2000" dirty="0" err="1">
                <a:ea typeface="+mn-lt"/>
                <a:cs typeface="+mn-lt"/>
              </a:rPr>
              <a:t>адміністративному</a:t>
            </a:r>
            <a:r>
              <a:rPr lang="ru-RU" sz="2000" dirty="0">
                <a:ea typeface="+mn-lt"/>
                <a:cs typeface="+mn-lt"/>
              </a:rPr>
              <a:t> та судовому порядку </a:t>
            </a:r>
          </a:p>
          <a:p>
            <a:r>
              <a:rPr lang="ru-RU" sz="2000" dirty="0">
                <a:ea typeface="+mn-lt"/>
                <a:cs typeface="+mn-lt"/>
              </a:rPr>
              <a:t>2. </a:t>
            </a:r>
            <a:r>
              <a:rPr lang="ru-RU" sz="2000" dirty="0" err="1">
                <a:ea typeface="+mn-lt"/>
                <a:cs typeface="+mn-lt"/>
              </a:rPr>
              <a:t>Тенденції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джерела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розповсюдження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фальсифікованих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лікарських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засобів</a:t>
            </a:r>
            <a:r>
              <a:rPr lang="ru-RU" sz="2000" dirty="0">
                <a:ea typeface="+mn-lt"/>
                <a:cs typeface="+mn-lt"/>
              </a:rPr>
              <a:t> </a:t>
            </a:r>
            <a:endParaRPr lang="ru-RU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1698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EF5C6C-0A00-4E71-BD6B-E0F7D15D9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ea typeface="+mj-lt"/>
                <a:cs typeface="+mj-lt"/>
              </a:rPr>
              <a:t>Література</a:t>
            </a:r>
            <a:r>
              <a:rPr lang="ru-RU" dirty="0">
                <a:ea typeface="+mj-lt"/>
                <a:cs typeface="+mj-lt"/>
              </a:rPr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BA29A-78B0-4FC5-AF55-4CC81D2C0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fontScale="92500" lnSpcReduction="20000"/>
          </a:bodyPr>
          <a:lstStyle/>
          <a:p>
            <a:r>
              <a:rPr lang="ru-RU" dirty="0">
                <a:ea typeface="+mn-lt"/>
                <a:cs typeface="+mn-lt"/>
              </a:rPr>
              <a:t>1. Денисова А. В . </a:t>
            </a:r>
            <a:r>
              <a:rPr lang="ru-RU" dirty="0" err="1">
                <a:ea typeface="+mn-lt"/>
                <a:cs typeface="+mn-lt"/>
              </a:rPr>
              <a:t>Співвідношення</a:t>
            </a:r>
            <a:r>
              <a:rPr lang="ru-RU" dirty="0">
                <a:ea typeface="+mn-lt"/>
                <a:cs typeface="+mn-lt"/>
              </a:rPr>
              <a:t> контролю та 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Адміністративне</a:t>
            </a:r>
            <a:r>
              <a:rPr lang="ru-RU" dirty="0">
                <a:ea typeface="+mn-lt"/>
                <a:cs typeface="+mn-lt"/>
              </a:rPr>
              <a:t> право і </a:t>
            </a:r>
            <a:r>
              <a:rPr lang="ru-RU" dirty="0" err="1">
                <a:ea typeface="+mn-lt"/>
                <a:cs typeface="+mn-lt"/>
              </a:rPr>
              <a:t>процес</a:t>
            </a:r>
            <a:r>
              <a:rPr lang="ru-RU" dirty="0">
                <a:ea typeface="+mn-lt"/>
                <a:cs typeface="+mn-lt"/>
              </a:rPr>
              <a:t>, - Режим доступу: http://applaw.knu.ua/index.php/arkhiv-nomeriv/2-4- 2013/</a:t>
            </a:r>
            <a:r>
              <a:rPr lang="ru-RU" dirty="0" err="1">
                <a:ea typeface="+mn-lt"/>
                <a:cs typeface="+mn-lt"/>
              </a:rPr>
              <a:t>item</a:t>
            </a:r>
            <a:r>
              <a:rPr lang="ru-RU" dirty="0">
                <a:ea typeface="+mn-lt"/>
                <a:cs typeface="+mn-lt"/>
              </a:rPr>
              <a:t>/178-spivvidnoshennya-kontrolyu-ta-nahlyadu-denysova-a-v </a:t>
            </a:r>
          </a:p>
          <a:p>
            <a:r>
              <a:rPr lang="ru-RU" dirty="0">
                <a:ea typeface="+mn-lt"/>
                <a:cs typeface="+mn-lt"/>
              </a:rPr>
              <a:t>2. Кодекс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адміністративні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правопорушення</a:t>
            </a:r>
            <a:r>
              <a:rPr lang="ru-RU" dirty="0">
                <a:ea typeface="+mn-lt"/>
                <a:cs typeface="+mn-lt"/>
              </a:rPr>
              <a:t>. </a:t>
            </a:r>
          </a:p>
          <a:p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Кримінальний</a:t>
            </a:r>
            <a:r>
              <a:rPr lang="ru-RU" dirty="0">
                <a:ea typeface="+mn-lt"/>
                <a:cs typeface="+mn-lt"/>
              </a:rPr>
              <a:t> кодекс </a:t>
            </a:r>
            <a:r>
              <a:rPr lang="ru-RU" dirty="0" err="1">
                <a:ea typeface="+mn-lt"/>
                <a:cs typeface="+mn-lt"/>
              </a:rPr>
              <a:t>України</a:t>
            </a:r>
            <a:endParaRPr lang="ru-RU" dirty="0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4. </a:t>
            </a:r>
            <a:r>
              <a:rPr lang="ru-RU" dirty="0" err="1">
                <a:ea typeface="+mn-lt"/>
                <a:cs typeface="+mn-lt"/>
              </a:rPr>
              <a:t>Основи</a:t>
            </a:r>
            <a:r>
              <a:rPr lang="ru-RU" dirty="0">
                <a:ea typeface="+mn-lt"/>
                <a:cs typeface="+mn-lt"/>
              </a:rPr>
              <a:t> права та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фармації</a:t>
            </a:r>
            <a:r>
              <a:rPr lang="ru-RU" dirty="0">
                <a:ea typeface="+mn-lt"/>
                <a:cs typeface="+mn-lt"/>
              </a:rPr>
              <a:t> : нац. </a:t>
            </a:r>
            <a:r>
              <a:rPr lang="ru-RU" dirty="0" err="1">
                <a:ea typeface="+mn-lt"/>
                <a:cs typeface="+mn-lt"/>
              </a:rPr>
              <a:t>підруч</a:t>
            </a:r>
            <a:r>
              <a:rPr lang="ru-RU" dirty="0">
                <a:ea typeface="+mn-lt"/>
                <a:cs typeface="+mn-lt"/>
              </a:rPr>
              <a:t>. для </a:t>
            </a:r>
            <a:r>
              <a:rPr lang="ru-RU" dirty="0" err="1">
                <a:ea typeface="+mn-lt"/>
                <a:cs typeface="+mn-lt"/>
              </a:rPr>
              <a:t>студентів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, А. В. Волкова, А. В. Черкашина, І. О. Лобова, І. О. </a:t>
            </a:r>
            <a:r>
              <a:rPr lang="ru-RU" dirty="0" err="1">
                <a:ea typeface="+mn-lt"/>
                <a:cs typeface="+mn-lt"/>
              </a:rPr>
              <a:t>Сурікова</a:t>
            </a:r>
            <a:r>
              <a:rPr lang="ru-RU" dirty="0">
                <a:ea typeface="+mn-lt"/>
                <a:cs typeface="+mn-lt"/>
              </a:rPr>
              <a:t> ; за ред. А. А. </a:t>
            </a:r>
            <a:r>
              <a:rPr lang="ru-RU" dirty="0" err="1">
                <a:ea typeface="+mn-lt"/>
                <a:cs typeface="+mn-lt"/>
              </a:rPr>
              <a:t>Котвіцької</a:t>
            </a:r>
            <a:r>
              <a:rPr lang="ru-RU" dirty="0">
                <a:ea typeface="+mn-lt"/>
                <a:cs typeface="+mn-lt"/>
              </a:rPr>
              <a:t>. – </a:t>
            </a:r>
            <a:r>
              <a:rPr lang="ru-RU" dirty="0" err="1">
                <a:ea typeface="+mn-lt"/>
                <a:cs typeface="+mn-lt"/>
              </a:rPr>
              <a:t>Харків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Золоті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сторінки</a:t>
            </a:r>
            <a:r>
              <a:rPr lang="ru-RU" dirty="0">
                <a:ea typeface="+mn-lt"/>
                <a:cs typeface="+mn-lt"/>
              </a:rPr>
              <a:t>, 2016. – 528 с. – (</a:t>
            </a:r>
            <a:r>
              <a:rPr lang="ru-RU" dirty="0" err="1">
                <a:ea typeface="+mn-lt"/>
                <a:cs typeface="+mn-lt"/>
              </a:rPr>
              <a:t>Національний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підручник</a:t>
            </a:r>
            <a:r>
              <a:rPr lang="ru-RU" dirty="0">
                <a:ea typeface="+mn-lt"/>
                <a:cs typeface="+mn-lt"/>
              </a:rPr>
              <a:t>). </a:t>
            </a:r>
          </a:p>
          <a:p>
            <a:r>
              <a:rPr lang="ru-RU" dirty="0">
                <a:ea typeface="+mn-lt"/>
                <a:cs typeface="+mn-lt"/>
              </a:rPr>
              <a:t>5. </a:t>
            </a:r>
            <a:r>
              <a:rPr lang="ru-RU" dirty="0" err="1">
                <a:ea typeface="+mn-lt"/>
                <a:cs typeface="+mn-lt"/>
              </a:rPr>
              <a:t>Фармацевтичне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: </a:t>
            </a:r>
            <a:r>
              <a:rPr lang="ru-RU" dirty="0" err="1">
                <a:ea typeface="+mn-lt"/>
                <a:cs typeface="+mn-lt"/>
              </a:rPr>
              <a:t>Збірник</a:t>
            </a:r>
            <a:r>
              <a:rPr lang="ru-RU" dirty="0">
                <a:ea typeface="+mn-lt"/>
                <a:cs typeface="+mn-lt"/>
              </a:rPr>
              <a:t> нормативно-</a:t>
            </a:r>
            <a:r>
              <a:rPr lang="ru-RU" dirty="0" err="1">
                <a:ea typeface="+mn-lt"/>
                <a:cs typeface="+mn-lt"/>
              </a:rPr>
              <a:t>правових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актів</a:t>
            </a:r>
            <a:r>
              <a:rPr lang="ru-RU" dirty="0">
                <a:ea typeface="+mn-lt"/>
                <a:cs typeface="+mn-lt"/>
              </a:rPr>
              <a:t> станом на 01 вересня 2018 р. для </a:t>
            </a:r>
            <a:r>
              <a:rPr lang="ru-RU" dirty="0" err="1">
                <a:ea typeface="+mn-lt"/>
                <a:cs typeface="+mn-lt"/>
              </a:rPr>
              <a:t>студентів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факультетів</a:t>
            </a:r>
            <a:r>
              <a:rPr lang="ru-RU" dirty="0">
                <a:ea typeface="+mn-lt"/>
                <a:cs typeface="+mn-lt"/>
              </a:rPr>
              <a:t>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А. В. Волкова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; За </a:t>
            </a:r>
            <a:r>
              <a:rPr lang="ru-RU" dirty="0" err="1">
                <a:ea typeface="+mn-lt"/>
                <a:cs typeface="+mn-lt"/>
              </a:rPr>
              <a:t>заг</a:t>
            </a:r>
            <a:r>
              <a:rPr lang="ru-RU" dirty="0">
                <a:ea typeface="+mn-lt"/>
                <a:cs typeface="+mn-lt"/>
              </a:rPr>
              <a:t>. ред. проф. А. А. </a:t>
            </a:r>
            <a:r>
              <a:rPr lang="ru-RU" dirty="0" err="1">
                <a:ea typeface="+mn-lt"/>
                <a:cs typeface="+mn-lt"/>
              </a:rPr>
              <a:t>Котвіцької</a:t>
            </a:r>
            <a:r>
              <a:rPr lang="ru-RU" dirty="0">
                <a:ea typeface="+mn-lt"/>
                <a:cs typeface="+mn-lt"/>
              </a:rPr>
              <a:t>. – Х.: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, 2018. </a:t>
            </a:r>
          </a:p>
          <a:p>
            <a:r>
              <a:rPr lang="ru-RU" dirty="0">
                <a:ea typeface="+mn-lt"/>
                <a:cs typeface="+mn-lt"/>
              </a:rPr>
              <a:t>6. </a:t>
            </a:r>
            <a:r>
              <a:rPr lang="ru-RU" dirty="0" err="1">
                <a:ea typeface="+mn-lt"/>
                <a:cs typeface="+mn-lt"/>
              </a:rPr>
              <a:t>Фармацевтичне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правознавство</a:t>
            </a:r>
            <a:r>
              <a:rPr lang="ru-RU" dirty="0">
                <a:ea typeface="+mn-lt"/>
                <a:cs typeface="+mn-lt"/>
              </a:rPr>
              <a:t> у схемах і </a:t>
            </a:r>
            <a:r>
              <a:rPr lang="ru-RU" dirty="0" err="1">
                <a:ea typeface="+mn-lt"/>
                <a:cs typeface="+mn-lt"/>
              </a:rPr>
              <a:t>таблицях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посіб</a:t>
            </a:r>
            <a:r>
              <a:rPr lang="ru-RU" dirty="0">
                <a:ea typeface="+mn-lt"/>
                <a:cs typeface="+mn-lt"/>
              </a:rPr>
              <a:t>. для студ.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, А. В. Волкова, А. В. Черкашина. – Х.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, 2015. – 112 с. </a:t>
            </a:r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4229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C0B2E1-0268-42EC-ABD3-94F81A05BC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2256B4-48EA-40FC-BBC0-AA1EE6E008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44BCCA-102D-4A9D-B1E4-2450CAF0B0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C77C52-7A37-4B44-B32A-57F04131EBC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348952" y="643467"/>
            <a:ext cx="7172487" cy="50540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>
                <a:solidFill>
                  <a:schemeClr val="tx2"/>
                </a:solidFill>
              </a:rPr>
              <a:t>1. Загальні основи державного нагляду в Україні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42053" y="1570271"/>
            <a:ext cx="0" cy="3200400"/>
          </a:xfrm>
          <a:prstGeom prst="line">
            <a:avLst/>
          </a:prstGeom>
          <a:ln w="31750">
            <a:solidFill>
              <a:schemeClr val="accent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05250E5-90D0-4E41-B9BD-FF661DE540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336792"/>
            <a:ext cx="12188825" cy="52120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64935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298D16-89FB-458E-B120-34371F496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ru-RU" b="1" dirty="0" err="1">
                <a:ea typeface="+mj-lt"/>
                <a:cs typeface="+mj-lt"/>
              </a:rPr>
              <a:t>Державний</a:t>
            </a:r>
            <a:r>
              <a:rPr lang="ru-RU" b="1" dirty="0">
                <a:ea typeface="+mj-lt"/>
                <a:cs typeface="+mj-lt"/>
              </a:rPr>
              <a:t> </a:t>
            </a:r>
            <a:r>
              <a:rPr lang="ru-RU" b="1" dirty="0" err="1">
                <a:ea typeface="+mj-lt"/>
                <a:cs typeface="+mj-lt"/>
              </a:rPr>
              <a:t>нагляд</a:t>
            </a:r>
            <a:r>
              <a:rPr lang="ru-RU" b="1" dirty="0">
                <a:ea typeface="+mj-lt"/>
                <a:cs typeface="+mj-lt"/>
              </a:rPr>
              <a:t> (контроль) –</a:t>
            </a:r>
            <a:endParaRPr lang="ru-RU" b="1" dirty="0">
              <a:cs typeface="Calibri Light"/>
            </a:endParaRPr>
          </a:p>
        </p:txBody>
      </p:sp>
      <p:pic>
        <p:nvPicPr>
          <p:cNvPr id="4" name="Рисунок 4" descr="Изображение выглядит как человек, внутренний, клавиатура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5A571EF0-DBD4-404B-A2FC-40F6A62DEB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57" r="13105"/>
          <a:stretch/>
        </p:blipFill>
        <p:spPr>
          <a:xfrm>
            <a:off x="478682" y="3993998"/>
            <a:ext cx="2376058" cy="1655073"/>
          </a:xfrm>
          <a:prstGeom prst="rect">
            <a:avLst/>
          </a:prstGeom>
        </p:spPr>
      </p:pic>
      <p:pic>
        <p:nvPicPr>
          <p:cNvPr id="6" name="Рисунок 6" descr="Изображение выглядит как текст, документ, рабочий стол&#10;&#10;Автоматически созданное описание">
            <a:extLst>
              <a:ext uri="{FF2B5EF4-FFF2-40B4-BE49-F238E27FC236}">
                <a16:creationId xmlns:a16="http://schemas.microsoft.com/office/drawing/2014/main" id="{D542E837-9F7B-4BCD-8DCF-2EE9149221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14" r="1" b="1"/>
          <a:stretch/>
        </p:blipFill>
        <p:spPr>
          <a:xfrm>
            <a:off x="3093940" y="4487191"/>
            <a:ext cx="2376057" cy="1655072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4E500E12-FCA8-44D5-8C81-AA4E7264B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1455" y="1737360"/>
            <a:ext cx="6324964" cy="4296529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уповноважених</a:t>
            </a:r>
            <a:r>
              <a:rPr lang="ru-RU" dirty="0">
                <a:ea typeface="+mn-lt"/>
                <a:cs typeface="+mn-lt"/>
              </a:rPr>
              <a:t> законом </a:t>
            </a:r>
            <a:r>
              <a:rPr lang="ru-RU" dirty="0" err="1">
                <a:ea typeface="+mn-lt"/>
                <a:cs typeface="+mn-lt"/>
              </a:rPr>
              <a:t>центральних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виконавчої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влади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територіальних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державних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колегіальних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органів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місцевого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самоврядування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далі</a:t>
            </a:r>
            <a:r>
              <a:rPr lang="ru-RU" dirty="0">
                <a:ea typeface="+mn-lt"/>
                <a:cs typeface="+mn-lt"/>
              </a:rPr>
              <a:t> — </a:t>
            </a:r>
            <a:r>
              <a:rPr lang="ru-RU" b="1" i="1" dirty="0" err="1">
                <a:ea typeface="+mn-lt"/>
                <a:cs typeface="+mn-lt"/>
              </a:rPr>
              <a:t>органи</a:t>
            </a:r>
            <a:r>
              <a:rPr lang="ru-RU" b="1" i="1" dirty="0">
                <a:ea typeface="+mn-lt"/>
                <a:cs typeface="+mn-lt"/>
              </a:rPr>
              <a:t> державного </a:t>
            </a:r>
            <a:r>
              <a:rPr lang="ru-RU" b="1" i="1" dirty="0" err="1">
                <a:ea typeface="+mn-lt"/>
                <a:cs typeface="+mn-lt"/>
              </a:rPr>
              <a:t>нагляду</a:t>
            </a:r>
            <a:r>
              <a:rPr lang="ru-RU" b="1" i="1" dirty="0">
                <a:ea typeface="+mn-lt"/>
                <a:cs typeface="+mn-lt"/>
              </a:rPr>
              <a:t> (контролю)</a:t>
            </a:r>
            <a:r>
              <a:rPr lang="ru-RU" dirty="0">
                <a:ea typeface="+mn-lt"/>
                <a:cs typeface="+mn-lt"/>
              </a:rPr>
              <a:t>) в межах </a:t>
            </a:r>
            <a:r>
              <a:rPr lang="ru-RU" dirty="0" err="1">
                <a:ea typeface="+mn-lt"/>
                <a:cs typeface="+mn-lt"/>
              </a:rPr>
              <a:t>повноважень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передбачених</a:t>
            </a:r>
            <a:r>
              <a:rPr lang="ru-RU" dirty="0">
                <a:ea typeface="+mn-lt"/>
                <a:cs typeface="+mn-lt"/>
              </a:rPr>
              <a:t> законом,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щодо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виявлення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запобігання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порушенням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вимог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законодавства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суб’єктами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господарювання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забезпечення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інтересів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суспільства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зокрема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належної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якості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продукції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робіт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послуг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прийнятного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рівня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небезпеки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для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населення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навколишнього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 природного </a:t>
            </a:r>
            <a:r>
              <a:rPr lang="ru-RU" dirty="0" err="1">
                <a:solidFill>
                  <a:srgbClr val="FF0000"/>
                </a:solidFill>
                <a:ea typeface="+mn-lt"/>
                <a:cs typeface="+mn-lt"/>
              </a:rPr>
              <a:t>середовища</a:t>
            </a:r>
            <a:r>
              <a:rPr lang="ru-RU" dirty="0">
                <a:solidFill>
                  <a:srgbClr val="FF0000"/>
                </a:solidFill>
                <a:ea typeface="+mn-lt"/>
                <a:cs typeface="+mn-lt"/>
              </a:rPr>
              <a:t>.</a:t>
            </a:r>
          </a:p>
          <a:p>
            <a:endParaRPr lang="ru-RU" dirty="0">
              <a:cs typeface="Calibri"/>
            </a:endParaRPr>
          </a:p>
          <a:p>
            <a:r>
              <a:rPr lang="ru-RU" dirty="0">
                <a:ea typeface="+mn-lt"/>
                <a:cs typeface="+mn-lt"/>
              </a:rPr>
              <a:t>* Закон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«Про </a:t>
            </a:r>
            <a:r>
              <a:rPr lang="ru-RU" dirty="0" err="1">
                <a:ea typeface="+mn-lt"/>
                <a:cs typeface="+mn-lt"/>
              </a:rPr>
              <a:t>основні</a:t>
            </a:r>
            <a:r>
              <a:rPr lang="ru-RU" dirty="0">
                <a:ea typeface="+mn-lt"/>
                <a:cs typeface="+mn-lt"/>
              </a:rPr>
              <a:t> засади державного 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 (контролю) у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»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05.04.2007 р. № 877-V (</a:t>
            </a:r>
            <a:r>
              <a:rPr lang="ru-RU" dirty="0" err="1">
                <a:ea typeface="+mn-lt"/>
                <a:cs typeface="+mn-lt"/>
              </a:rPr>
              <a:t>редакція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25.10.2020)</a:t>
            </a:r>
            <a:endParaRPr lang="ru-RU" dirty="0">
              <a:cs typeface="Calibri"/>
            </a:endParaRPr>
          </a:p>
        </p:txBody>
      </p:sp>
      <p:pic>
        <p:nvPicPr>
          <p:cNvPr id="1026" name="Picture 2" descr="Без затвердженої форми акта перевірки органи державного нагляду не можуть  перевіряти | Щотижневик АПТЕКА">
            <a:extLst>
              <a:ext uri="{FF2B5EF4-FFF2-40B4-BE49-F238E27FC236}">
                <a16:creationId xmlns:a16="http://schemas.microsoft.com/office/drawing/2014/main" id="{64C8F39F-D378-4DE7-DC56-1DE53D036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1" y="1855455"/>
            <a:ext cx="2265080" cy="181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еревірки бізнесу під час війни – перелік заходів контролю поновлюється та  навіть розширюється">
            <a:extLst>
              <a:ext uri="{FF2B5EF4-FFF2-40B4-BE49-F238E27FC236}">
                <a16:creationId xmlns:a16="http://schemas.microsoft.com/office/drawing/2014/main" id="{1C445CF8-1487-2E0A-A975-7B2EC2B7E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889" y="2380904"/>
            <a:ext cx="2759108" cy="145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653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776105-8848-49CC-A6CD-828665DFE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07" y="85320"/>
            <a:ext cx="11941833" cy="1422003"/>
          </a:xfrm>
        </p:spPr>
        <p:txBody>
          <a:bodyPr>
            <a:noAutofit/>
          </a:bodyPr>
          <a:lstStyle/>
          <a:p>
            <a:r>
              <a:rPr lang="ru-RU" sz="3200" dirty="0">
                <a:ea typeface="+mj-lt"/>
                <a:cs typeface="+mj-lt"/>
              </a:rPr>
              <a:t>ВЗАЄМОВІДНОСИНИ КОНТРОЛЮЮЧИХ ОРГАНІВ ТА СУБ'ЄКТІВ ГОСПОДАРЮВАННЯ ПІД ЧАС ЗДІЙСНЕННЯ ДЕРЖАВНОГО КОНТРОЛЮ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35E59A-8FB4-4ED1-A133-79856CBD6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903" y="1903243"/>
            <a:ext cx="6376459" cy="1421059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0" tIns="45720" rIns="0" bIns="4572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>
                <a:ea typeface="+mn-lt"/>
                <a:cs typeface="+mn-lt"/>
              </a:rPr>
              <a:t>Закон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pPr marL="0" indent="0" algn="ctr">
              <a:buNone/>
            </a:pPr>
            <a:r>
              <a:rPr lang="ru-RU" sz="2200" b="1" dirty="0">
                <a:solidFill>
                  <a:schemeClr val="bg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«Про </a:t>
            </a:r>
            <a:r>
              <a:rPr lang="ru-RU" sz="2200" b="1" dirty="0" err="1">
                <a:solidFill>
                  <a:schemeClr val="bg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основні</a:t>
            </a:r>
            <a:r>
              <a:rPr lang="ru-RU" sz="2200" b="1" dirty="0">
                <a:solidFill>
                  <a:schemeClr val="bg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засади державного </a:t>
            </a:r>
            <a:r>
              <a:rPr lang="ru-RU" sz="2200" b="1" dirty="0" err="1">
                <a:solidFill>
                  <a:schemeClr val="bg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нагляду</a:t>
            </a:r>
            <a:r>
              <a:rPr lang="ru-RU" sz="2200" b="1" dirty="0">
                <a:solidFill>
                  <a:schemeClr val="bg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(контролю) у </a:t>
            </a:r>
            <a:r>
              <a:rPr lang="ru-RU" sz="2200" b="1" dirty="0" err="1">
                <a:solidFill>
                  <a:schemeClr val="bg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сфері</a:t>
            </a:r>
            <a:r>
              <a:rPr lang="ru-RU" sz="2200" b="1" dirty="0">
                <a:solidFill>
                  <a:schemeClr val="bg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sz="2200" b="1" dirty="0" err="1">
                <a:solidFill>
                  <a:schemeClr val="bg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господарської</a:t>
            </a:r>
            <a:r>
              <a:rPr lang="ru-RU" sz="2200" b="1" dirty="0">
                <a:solidFill>
                  <a:schemeClr val="bg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sz="2200" b="1" dirty="0" err="1">
                <a:solidFill>
                  <a:schemeClr val="bg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діяльності</a:t>
            </a:r>
            <a:r>
              <a:rPr lang="ru-RU" sz="2200" b="1" dirty="0">
                <a:solidFill>
                  <a:schemeClr val="bg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» </a:t>
            </a:r>
            <a:endParaRPr lang="ru-RU" sz="2200" b="1" dirty="0">
              <a:solidFill>
                <a:schemeClr val="bg2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05.04.2007 р. № 877-V (</a:t>
            </a:r>
            <a:r>
              <a:rPr lang="ru-RU" dirty="0" err="1">
                <a:ea typeface="+mn-lt"/>
                <a:cs typeface="+mn-lt"/>
              </a:rPr>
              <a:t>Редакція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30.06.2024 р.)</a:t>
            </a:r>
            <a:endParaRPr lang="ru-RU" dirty="0">
              <a:cs typeface="Calibri" panose="020F0502020204030204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6000B30-078C-4CA1-83C7-8408A6E4CF29}"/>
              </a:ext>
            </a:extLst>
          </p:cNvPr>
          <p:cNvSpPr/>
          <p:nvPr/>
        </p:nvSpPr>
        <p:spPr>
          <a:xfrm>
            <a:off x="7019026" y="1850366"/>
            <a:ext cx="4198188" cy="13370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err="1">
                <a:solidFill>
                  <a:schemeClr val="tx1"/>
                </a:solidFill>
                <a:ea typeface="+mn-lt"/>
                <a:cs typeface="+mn-lt"/>
              </a:rPr>
              <a:t>Регламентує</a:t>
            </a:r>
            <a:r>
              <a:rPr lang="ru-RU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i="1" dirty="0" err="1">
                <a:solidFill>
                  <a:schemeClr val="tx1"/>
                </a:solidFill>
                <a:ea typeface="+mn-lt"/>
                <a:cs typeface="+mn-lt"/>
              </a:rPr>
              <a:t>відношення</a:t>
            </a:r>
            <a:r>
              <a:rPr lang="ru-RU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i="1" dirty="0" err="1">
                <a:solidFill>
                  <a:schemeClr val="tx1"/>
                </a:solidFill>
                <a:ea typeface="+mn-lt"/>
                <a:cs typeface="+mn-lt"/>
              </a:rPr>
              <a:t>пов'язані</a:t>
            </a:r>
            <a:r>
              <a:rPr lang="ru-RU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i="1" dirty="0" err="1">
                <a:solidFill>
                  <a:schemeClr val="tx1"/>
                </a:solidFill>
                <a:ea typeface="+mn-lt"/>
                <a:cs typeface="+mn-lt"/>
              </a:rPr>
              <a:t>із</a:t>
            </a:r>
            <a:r>
              <a:rPr lang="ru-RU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i="1" dirty="0" err="1">
                <a:solidFill>
                  <a:schemeClr val="tx1"/>
                </a:solidFill>
                <a:ea typeface="+mn-lt"/>
                <a:cs typeface="+mn-lt"/>
              </a:rPr>
              <a:t>здійсненням</a:t>
            </a:r>
            <a:r>
              <a:rPr lang="ru-RU" i="1" dirty="0">
                <a:solidFill>
                  <a:schemeClr val="tx1"/>
                </a:solidFill>
                <a:ea typeface="+mn-lt"/>
                <a:cs typeface="+mn-lt"/>
              </a:rPr>
              <a:t> державного </a:t>
            </a:r>
            <a:r>
              <a:rPr lang="ru-RU" i="1" dirty="0" err="1">
                <a:solidFill>
                  <a:schemeClr val="tx1"/>
                </a:solidFill>
                <a:ea typeface="+mn-lt"/>
                <a:cs typeface="+mn-lt"/>
              </a:rPr>
              <a:t>нагляду</a:t>
            </a:r>
            <a:r>
              <a:rPr lang="ru-RU" i="1" dirty="0">
                <a:solidFill>
                  <a:schemeClr val="tx1"/>
                </a:solidFill>
                <a:ea typeface="+mn-lt"/>
                <a:cs typeface="+mn-lt"/>
              </a:rPr>
              <a:t> (контролю) у </a:t>
            </a:r>
            <a:r>
              <a:rPr lang="ru-RU" i="1" dirty="0" err="1">
                <a:solidFill>
                  <a:schemeClr val="tx1"/>
                </a:solidFill>
                <a:ea typeface="+mn-lt"/>
                <a:cs typeface="+mn-lt"/>
              </a:rPr>
              <a:t>сфері</a:t>
            </a:r>
            <a:r>
              <a:rPr lang="ru-RU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i="1" dirty="0" err="1">
                <a:solidFill>
                  <a:schemeClr val="tx1"/>
                </a:solidFill>
                <a:ea typeface="+mn-lt"/>
                <a:cs typeface="+mn-lt"/>
              </a:rPr>
              <a:t>господарської</a:t>
            </a:r>
            <a:r>
              <a:rPr lang="ru-RU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i="1" dirty="0" err="1">
                <a:solidFill>
                  <a:schemeClr val="tx1"/>
                </a:solidFill>
                <a:ea typeface="+mn-lt"/>
                <a:cs typeface="+mn-lt"/>
              </a:rPr>
              <a:t>діяльності</a:t>
            </a:r>
            <a:endParaRPr lang="ru-RU" i="1" dirty="0" err="1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E83937-8D78-4A69-9D0F-95C1BB3108BE}"/>
              </a:ext>
            </a:extLst>
          </p:cNvPr>
          <p:cNvSpPr txBox="1"/>
          <p:nvPr/>
        </p:nvSpPr>
        <p:spPr>
          <a:xfrm>
            <a:off x="252143" y="3328898"/>
            <a:ext cx="9284897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ru-RU" sz="2400" dirty="0" err="1">
                <a:ea typeface="+mn-lt"/>
                <a:cs typeface="+mn-lt"/>
              </a:rPr>
              <a:t>правові</a:t>
            </a:r>
            <a:r>
              <a:rPr lang="ru-RU" sz="2400" dirty="0">
                <a:ea typeface="+mn-lt"/>
                <a:cs typeface="+mn-lt"/>
              </a:rPr>
              <a:t> та </a:t>
            </a:r>
            <a:r>
              <a:rPr lang="ru-RU" sz="2400" dirty="0" err="1">
                <a:ea typeface="+mn-lt"/>
                <a:cs typeface="+mn-lt"/>
              </a:rPr>
              <a:t>організаційні</a:t>
            </a:r>
            <a:r>
              <a:rPr lang="ru-RU" sz="2400" dirty="0">
                <a:ea typeface="+mn-lt"/>
                <a:cs typeface="+mn-lt"/>
              </a:rPr>
              <a:t> засади, </a:t>
            </a:r>
            <a:r>
              <a:rPr lang="ru-RU" sz="2400" dirty="0" err="1">
                <a:ea typeface="+mn-lt"/>
                <a:cs typeface="+mn-lt"/>
              </a:rPr>
              <a:t>основні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принципи</a:t>
            </a:r>
            <a:r>
              <a:rPr lang="ru-RU" sz="2400" dirty="0">
                <a:ea typeface="+mn-lt"/>
                <a:cs typeface="+mn-lt"/>
              </a:rPr>
              <a:t> і порядок </a:t>
            </a:r>
            <a:r>
              <a:rPr lang="ru-RU" sz="2400" dirty="0" err="1">
                <a:ea typeface="+mn-lt"/>
                <a:cs typeface="+mn-lt"/>
              </a:rPr>
              <a:t>здійснення</a:t>
            </a:r>
            <a:r>
              <a:rPr lang="ru-RU" sz="2400" dirty="0">
                <a:ea typeface="+mn-lt"/>
                <a:cs typeface="+mn-lt"/>
              </a:rPr>
              <a:t> державного </a:t>
            </a:r>
            <a:r>
              <a:rPr lang="ru-RU" sz="2400" dirty="0" err="1">
                <a:ea typeface="+mn-lt"/>
                <a:cs typeface="+mn-lt"/>
              </a:rPr>
              <a:t>нагляду</a:t>
            </a:r>
            <a:r>
              <a:rPr lang="ru-RU" sz="2400" dirty="0">
                <a:ea typeface="+mn-lt"/>
                <a:cs typeface="+mn-lt"/>
              </a:rPr>
              <a:t> (контролю) у </a:t>
            </a:r>
            <a:r>
              <a:rPr lang="ru-RU" sz="2400" dirty="0" err="1">
                <a:ea typeface="+mn-lt"/>
                <a:cs typeface="+mn-lt"/>
              </a:rPr>
              <a:t>сфері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господарської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діяльності</a:t>
            </a:r>
            <a:r>
              <a:rPr lang="ru-RU" sz="2400" dirty="0">
                <a:ea typeface="+mn-lt"/>
                <a:cs typeface="+mn-lt"/>
              </a:rPr>
              <a:t>; </a:t>
            </a:r>
            <a:endParaRPr lang="ru-RU" dirty="0"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ru-RU" sz="2400" dirty="0" err="1">
                <a:ea typeface="+mn-lt"/>
                <a:cs typeface="+mn-lt"/>
              </a:rPr>
              <a:t>повноваження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органів</a:t>
            </a:r>
            <a:r>
              <a:rPr lang="ru-RU" sz="2400" dirty="0">
                <a:ea typeface="+mn-lt"/>
                <a:cs typeface="+mn-lt"/>
              </a:rPr>
              <a:t> державного </a:t>
            </a:r>
            <a:r>
              <a:rPr lang="ru-RU" sz="2400" dirty="0" err="1">
                <a:ea typeface="+mn-lt"/>
                <a:cs typeface="+mn-lt"/>
              </a:rPr>
              <a:t>нагляду</a:t>
            </a:r>
            <a:r>
              <a:rPr lang="ru-RU" sz="2400" dirty="0">
                <a:ea typeface="+mn-lt"/>
                <a:cs typeface="+mn-lt"/>
              </a:rPr>
              <a:t> (контролю), </a:t>
            </a:r>
            <a:r>
              <a:rPr lang="ru-RU" sz="2400" dirty="0" err="1">
                <a:ea typeface="+mn-lt"/>
                <a:cs typeface="+mn-lt"/>
              </a:rPr>
              <a:t>їх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посадових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осіб</a:t>
            </a:r>
            <a:r>
              <a:rPr lang="ru-RU" sz="2400" dirty="0">
                <a:ea typeface="+mn-lt"/>
                <a:cs typeface="+mn-lt"/>
              </a:rPr>
              <a:t>; </a:t>
            </a:r>
          </a:p>
          <a:p>
            <a:pPr marL="342900" indent="-342900">
              <a:buFont typeface="Arial"/>
              <a:buChar char="•"/>
            </a:pPr>
            <a:r>
              <a:rPr lang="ru-RU" sz="2400" dirty="0">
                <a:ea typeface="+mn-lt"/>
                <a:cs typeface="+mn-lt"/>
              </a:rPr>
              <a:t>права, </a:t>
            </a:r>
            <a:r>
              <a:rPr lang="ru-RU" sz="2400" dirty="0" err="1">
                <a:ea typeface="+mn-lt"/>
                <a:cs typeface="+mn-lt"/>
              </a:rPr>
              <a:t>обов'язки</a:t>
            </a:r>
            <a:r>
              <a:rPr lang="ru-RU" sz="2400" dirty="0">
                <a:ea typeface="+mn-lt"/>
                <a:cs typeface="+mn-lt"/>
              </a:rPr>
              <a:t> та </a:t>
            </a:r>
            <a:r>
              <a:rPr lang="ru-RU" sz="2400" dirty="0" err="1">
                <a:ea typeface="+mn-lt"/>
                <a:cs typeface="+mn-lt"/>
              </a:rPr>
              <a:t>відповідальність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суб'єктів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господарювання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під</a:t>
            </a:r>
            <a:r>
              <a:rPr lang="ru-RU" sz="2400" dirty="0">
                <a:ea typeface="+mn-lt"/>
                <a:cs typeface="+mn-lt"/>
              </a:rPr>
              <a:t> час </a:t>
            </a:r>
            <a:r>
              <a:rPr lang="ru-RU" sz="2400" dirty="0" err="1">
                <a:ea typeface="+mn-lt"/>
                <a:cs typeface="+mn-lt"/>
              </a:rPr>
              <a:t>здійснення</a:t>
            </a:r>
            <a:r>
              <a:rPr lang="ru-RU" sz="2400" dirty="0">
                <a:ea typeface="+mn-lt"/>
                <a:cs typeface="+mn-lt"/>
              </a:rPr>
              <a:t> державного </a:t>
            </a:r>
            <a:r>
              <a:rPr lang="ru-RU" sz="2400" dirty="0" err="1">
                <a:ea typeface="+mn-lt"/>
                <a:cs typeface="+mn-lt"/>
              </a:rPr>
              <a:t>нагляду</a:t>
            </a:r>
            <a:r>
              <a:rPr lang="ru-RU" sz="2400" dirty="0">
                <a:ea typeface="+mn-lt"/>
                <a:cs typeface="+mn-lt"/>
              </a:rPr>
              <a:t> (контролю).</a:t>
            </a:r>
            <a:endParaRPr lang="ru-RU" sz="2400" dirty="0">
              <a:cs typeface="Calibri"/>
            </a:endParaRPr>
          </a:p>
        </p:txBody>
      </p:sp>
      <p:pic>
        <p:nvPicPr>
          <p:cNvPr id="6" name="Рисунок 6" descr="Изображение выглядит как человек, внутренний, струнный смычковый инструмент&#10;&#10;Автоматически созданное описание">
            <a:extLst>
              <a:ext uri="{FF2B5EF4-FFF2-40B4-BE49-F238E27FC236}">
                <a16:creationId xmlns:a16="http://schemas.microsoft.com/office/drawing/2014/main" id="{FD53B3DD-3A70-4EFE-A0CB-7A095D990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3462" y="3767858"/>
            <a:ext cx="2869719" cy="2068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4677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9DD41-3271-406E-A146-CF74BD131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ru-RU" dirty="0" err="1">
                <a:ea typeface="+mj-lt"/>
                <a:cs typeface="+mj-lt"/>
              </a:rPr>
              <a:t>Положення</a:t>
            </a:r>
            <a:r>
              <a:rPr lang="ru-RU" dirty="0">
                <a:ea typeface="+mj-lt"/>
                <a:cs typeface="+mj-lt"/>
              </a:rPr>
              <a:t> Закону НЕ ПОШИРЮЮТЬСЯ на: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802F9F-4BF1-4157-BE79-820E5DD6F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6454987" cy="4023360"/>
          </a:xfrm>
        </p:spPr>
        <p:txBody>
          <a:bodyPr vert="horz" lIns="0" tIns="45720" rIns="0" bIns="45720" rtlCol="0">
            <a:norm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ru-RU" dirty="0">
                <a:ea typeface="+mn-lt"/>
                <a:cs typeface="+mn-lt"/>
              </a:rPr>
              <a:t>контроль за </a:t>
            </a:r>
            <a:r>
              <a:rPr lang="ru-RU" dirty="0" err="1">
                <a:ea typeface="+mn-lt"/>
                <a:cs typeface="+mn-lt"/>
              </a:rPr>
              <a:t>дотриманням</a:t>
            </a:r>
            <a:r>
              <a:rPr lang="ru-RU" dirty="0">
                <a:ea typeface="+mn-lt"/>
                <a:cs typeface="+mn-lt"/>
              </a:rPr>
              <a:t> бюджетного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;</a:t>
            </a:r>
            <a:endParaRPr lang="ru-RU" dirty="0"/>
          </a:p>
          <a:p>
            <a:pPr>
              <a:buFont typeface="Arial" panose="020F0502020204030204" pitchFamily="34" charset="0"/>
              <a:buChar char="•"/>
            </a:pPr>
            <a:r>
              <a:rPr lang="ru-RU" dirty="0">
                <a:ea typeface="+mn-lt"/>
                <a:cs typeface="+mn-lt"/>
              </a:rPr>
              <a:t>контроль за </a:t>
            </a:r>
            <a:r>
              <a:rPr lang="ru-RU" dirty="0" err="1">
                <a:ea typeface="+mn-lt"/>
                <a:cs typeface="+mn-lt"/>
              </a:rPr>
              <a:t>дотриманням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податкового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;</a:t>
            </a:r>
            <a:endParaRPr lang="ru-RU" dirty="0">
              <a:cs typeface="Calibri" panose="020F0502020204030204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ru-RU" dirty="0">
                <a:ea typeface="+mn-lt"/>
                <a:cs typeface="+mn-lt"/>
              </a:rPr>
              <a:t>контроль за </a:t>
            </a:r>
            <a:r>
              <a:rPr lang="ru-RU" dirty="0" err="1">
                <a:ea typeface="+mn-lt"/>
                <a:cs typeface="+mn-lt"/>
              </a:rPr>
              <a:t>дотриманням</a:t>
            </a:r>
            <a:r>
              <a:rPr lang="ru-RU" dirty="0">
                <a:ea typeface="+mn-lt"/>
                <a:cs typeface="+mn-lt"/>
              </a:rPr>
              <a:t> порядку </a:t>
            </a: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розрахунків</a:t>
            </a:r>
            <a:r>
              <a:rPr lang="ru-RU" dirty="0">
                <a:ea typeface="+mn-lt"/>
                <a:cs typeface="+mn-lt"/>
              </a:rPr>
              <a:t>;</a:t>
            </a:r>
            <a:endParaRPr lang="ru-RU" dirty="0">
              <a:cs typeface="Calibri" panose="020F0502020204030204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ru-RU" dirty="0">
                <a:ea typeface="+mn-lt"/>
                <a:cs typeface="+mn-lt"/>
              </a:rPr>
              <a:t>контроль за </a:t>
            </a:r>
            <a:r>
              <a:rPr lang="ru-RU" dirty="0" err="1">
                <a:ea typeface="+mn-lt"/>
                <a:cs typeface="+mn-lt"/>
              </a:rPr>
              <a:t>використанням</a:t>
            </a:r>
            <a:r>
              <a:rPr lang="ru-RU" dirty="0">
                <a:ea typeface="+mn-lt"/>
                <a:cs typeface="+mn-lt"/>
              </a:rPr>
              <a:t> державного та </a:t>
            </a:r>
            <a:r>
              <a:rPr lang="ru-RU" dirty="0" err="1">
                <a:ea typeface="+mn-lt"/>
                <a:cs typeface="+mn-lt"/>
              </a:rPr>
              <a:t>комунального</a:t>
            </a:r>
            <a:r>
              <a:rPr lang="ru-RU" dirty="0">
                <a:ea typeface="+mn-lt"/>
                <a:cs typeface="+mn-lt"/>
              </a:rPr>
              <a:t> майна;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dirty="0" err="1">
                <a:ea typeface="+mn-lt"/>
                <a:cs typeface="+mn-lt"/>
              </a:rPr>
              <a:t>банківський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страховий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нагляд</a:t>
            </a:r>
            <a:r>
              <a:rPr lang="ru-RU" dirty="0">
                <a:ea typeface="+mn-lt"/>
                <a:cs typeface="+mn-lt"/>
              </a:rPr>
              <a:t>;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процедур оперативно-</a:t>
            </a:r>
            <a:r>
              <a:rPr lang="ru-RU" dirty="0" err="1">
                <a:ea typeface="+mn-lt"/>
                <a:cs typeface="+mn-lt"/>
              </a:rPr>
              <a:t>розшукової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дізнання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прокурорського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досудового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слідства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правосуддя</a:t>
            </a:r>
            <a:r>
              <a:rPr lang="ru-RU" dirty="0">
                <a:ea typeface="+mn-lt"/>
                <a:cs typeface="+mn-lt"/>
              </a:rPr>
              <a:t>.</a:t>
            </a:r>
          </a:p>
          <a:p>
            <a:endParaRPr lang="ru-RU" dirty="0">
              <a:cs typeface="Calibri" panose="020F0502020204030204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3803564-C80F-420D-81F2-C81A6D448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713" y="766129"/>
            <a:ext cx="3863163" cy="495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62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420E6D-872D-4FC0-9F8A-5FC90C1523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2263" y="-533400"/>
            <a:ext cx="11869737" cy="1422400"/>
          </a:xfrm>
        </p:spPr>
        <p:txBody>
          <a:bodyPr/>
          <a:lstStyle/>
          <a:p>
            <a:r>
              <a:rPr lang="ru-RU" dirty="0">
                <a:ea typeface="+mj-lt"/>
                <a:cs typeface="+mj-lt"/>
              </a:rPr>
              <a:t>ОРГАНИ ДЕРЖАВНОГО НАГЛЯДУ (КОНТРОЛЮ)</a:t>
            </a:r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D74DBE1-47A5-4CD5-99EF-45705F6D6A50}"/>
              </a:ext>
            </a:extLst>
          </p:cNvPr>
          <p:cNvSpPr/>
          <p:nvPr/>
        </p:nvSpPr>
        <p:spPr>
          <a:xfrm>
            <a:off x="649857" y="1030857"/>
            <a:ext cx="3292415" cy="35368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ФІСКАЛЬНІ ОРГАНИ</a:t>
            </a:r>
            <a:r>
              <a:rPr lang="ru-RU" sz="2000" dirty="0">
                <a:ea typeface="+mn-lt"/>
                <a:cs typeface="+mn-lt"/>
              </a:rPr>
              <a:t> </a:t>
            </a:r>
            <a:endParaRPr lang="ru-RU" dirty="0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Державна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податкова</a:t>
            </a:r>
            <a:r>
              <a:rPr lang="ru-RU" dirty="0">
                <a:ea typeface="+mn-lt"/>
                <a:cs typeface="+mn-lt"/>
              </a:rPr>
              <a:t> служба;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Пенсійний</a:t>
            </a:r>
            <a:r>
              <a:rPr lang="ru-RU" dirty="0">
                <a:ea typeface="+mn-lt"/>
                <a:cs typeface="+mn-lt"/>
              </a:rPr>
              <a:t> фонд;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Фонд </a:t>
            </a:r>
            <a:r>
              <a:rPr lang="ru-RU" dirty="0" err="1">
                <a:ea typeface="+mn-lt"/>
                <a:cs typeface="+mn-lt"/>
              </a:rPr>
              <a:t>загальнообов’язкового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соціального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страхування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випадок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безробіття</a:t>
            </a:r>
            <a:r>
              <a:rPr lang="ru-RU" dirty="0">
                <a:ea typeface="+mn-lt"/>
                <a:cs typeface="+mn-lt"/>
              </a:rPr>
              <a:t>;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Фонд </a:t>
            </a:r>
            <a:r>
              <a:rPr lang="ru-RU" dirty="0" err="1">
                <a:ea typeface="+mn-lt"/>
                <a:cs typeface="+mn-lt"/>
              </a:rPr>
              <a:t>соціального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страхування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cs typeface="Calibri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FA17EFE-BCE3-4396-BC01-E2D90A4E5188}"/>
              </a:ext>
            </a:extLst>
          </p:cNvPr>
          <p:cNvSpPr/>
          <p:nvPr/>
        </p:nvSpPr>
        <p:spPr>
          <a:xfrm>
            <a:off x="4402347" y="1030856"/>
            <a:ext cx="3378678" cy="35368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КОНТРОЛЮЮЧІ ОРГАНИ</a:t>
            </a:r>
            <a:r>
              <a:rPr lang="ru-RU" sz="2000" dirty="0">
                <a:ea typeface="+mn-lt"/>
                <a:cs typeface="+mn-lt"/>
              </a:rPr>
              <a:t> </a:t>
            </a:r>
            <a:endParaRPr lang="ru-RU" dirty="0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Державна</a:t>
            </a:r>
            <a:r>
              <a:rPr lang="ru-RU" dirty="0">
                <a:ea typeface="+mn-lt"/>
                <a:cs typeface="+mn-lt"/>
              </a:rPr>
              <a:t> служба з ЛЗ та контролю за наркотиками;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Державна</a:t>
            </a:r>
            <a:r>
              <a:rPr lang="ru-RU" dirty="0">
                <a:ea typeface="+mn-lt"/>
                <a:cs typeface="+mn-lt"/>
              </a:rPr>
              <a:t> служба з </a:t>
            </a:r>
            <a:r>
              <a:rPr lang="ru-RU" dirty="0" err="1">
                <a:ea typeface="+mn-lt"/>
                <a:cs typeface="+mn-lt"/>
              </a:rPr>
              <a:t>питань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безпечності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харчових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продуктів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захисту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споживачів</a:t>
            </a:r>
            <a:r>
              <a:rPr lang="ru-RU" dirty="0">
                <a:ea typeface="+mn-lt"/>
                <a:cs typeface="+mn-lt"/>
              </a:rPr>
              <a:t>;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Державна</a:t>
            </a:r>
            <a:r>
              <a:rPr lang="ru-RU" dirty="0">
                <a:ea typeface="+mn-lt"/>
                <a:cs typeface="+mn-lt"/>
              </a:rPr>
              <a:t> служба з </a:t>
            </a:r>
            <a:r>
              <a:rPr lang="ru-RU" dirty="0" err="1">
                <a:ea typeface="+mn-lt"/>
                <a:cs typeface="+mn-lt"/>
              </a:rPr>
              <a:t>надзвичайних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ситуацій</a:t>
            </a:r>
            <a:r>
              <a:rPr lang="ru-RU" dirty="0">
                <a:ea typeface="+mn-lt"/>
                <a:cs typeface="+mn-lt"/>
              </a:rPr>
              <a:t>;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Державна</a:t>
            </a:r>
            <a:r>
              <a:rPr lang="ru-RU" dirty="0">
                <a:ea typeface="+mn-lt"/>
                <a:cs typeface="+mn-lt"/>
              </a:rPr>
              <a:t> служба з </a:t>
            </a:r>
            <a:r>
              <a:rPr lang="ru-RU" dirty="0" err="1">
                <a:ea typeface="+mn-lt"/>
                <a:cs typeface="+mn-lt"/>
              </a:rPr>
              <a:t>питань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праці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cs typeface="Calibri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6D8E0CB-F46F-43FB-ADB6-79B34ADC107D}"/>
              </a:ext>
            </a:extLst>
          </p:cNvPr>
          <p:cNvSpPr/>
          <p:nvPr/>
        </p:nvSpPr>
        <p:spPr>
          <a:xfrm>
            <a:off x="8183592" y="1030857"/>
            <a:ext cx="3709358" cy="40687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ПРАВООХОРОННІ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інші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державні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органи</a:t>
            </a:r>
            <a:r>
              <a:rPr lang="ru-RU" b="1" dirty="0">
                <a:ea typeface="+mn-lt"/>
                <a:cs typeface="+mn-lt"/>
              </a:rPr>
              <a:t> </a:t>
            </a: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Національна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поліція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Служба </a:t>
            </a:r>
            <a:r>
              <a:rPr lang="ru-RU" dirty="0" err="1">
                <a:ea typeface="+mn-lt"/>
                <a:cs typeface="+mn-lt"/>
              </a:rPr>
              <a:t>безпеки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(СБУ);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Прокуратура; </a:t>
            </a: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Національне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антикорупційні</a:t>
            </a:r>
            <a:r>
              <a:rPr lang="ru-RU" dirty="0">
                <a:ea typeface="+mn-lt"/>
                <a:cs typeface="+mn-lt"/>
              </a:rPr>
              <a:t> бюро (НАБУ);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Національне</a:t>
            </a:r>
            <a:r>
              <a:rPr lang="ru-RU" dirty="0">
                <a:ea typeface="+mn-lt"/>
                <a:cs typeface="+mn-lt"/>
              </a:rPr>
              <a:t> агентство з </a:t>
            </a:r>
            <a:r>
              <a:rPr lang="ru-RU" dirty="0" err="1">
                <a:ea typeface="+mn-lt"/>
                <a:cs typeface="+mn-lt"/>
              </a:rPr>
              <a:t>питань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запобігання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корупції</a:t>
            </a:r>
            <a:r>
              <a:rPr lang="ru-RU" dirty="0">
                <a:ea typeface="+mn-lt"/>
                <a:cs typeface="+mn-lt"/>
              </a:rPr>
              <a:t> (НАЗК);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Антимонопольний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комітет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cs typeface="Calibri"/>
            </a:endParaRPr>
          </a:p>
        </p:txBody>
      </p:sp>
      <p:pic>
        <p:nvPicPr>
          <p:cNvPr id="9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822D6A5-6E32-4520-A74B-D5512B3AD8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289" r="326" b="21257"/>
          <a:stretch/>
        </p:blipFill>
        <p:spPr>
          <a:xfrm>
            <a:off x="2869719" y="4445191"/>
            <a:ext cx="4722083" cy="1308524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id="{0E7EB4BA-E424-4387-9B58-81E3C0BEC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494" y="4967065"/>
            <a:ext cx="4511615" cy="1812171"/>
          </a:xfrm>
          <a:prstGeom prst="rect">
            <a:avLst/>
          </a:prstGeom>
        </p:spPr>
      </p:pic>
      <p:pic>
        <p:nvPicPr>
          <p:cNvPr id="8" name="Рисунок 8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862A6DFA-5FE7-47CC-BD13-B1AF6FAE3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68" y="5360419"/>
            <a:ext cx="3907766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71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50067-1170-4164-B39B-502959FB4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715" y="-992982"/>
            <a:ext cx="10777267" cy="1422003"/>
          </a:xfrm>
        </p:spPr>
        <p:txBody>
          <a:bodyPr/>
          <a:lstStyle/>
          <a:p>
            <a:pPr algn="ctr"/>
            <a:r>
              <a:rPr lang="ru-RU" sz="2800" b="1" dirty="0" err="1">
                <a:ea typeface="+mj-lt"/>
                <a:cs typeface="+mj-lt"/>
              </a:rPr>
              <a:t>Перевірки</a:t>
            </a:r>
            <a:r>
              <a:rPr lang="ru-RU" sz="2800" b="1" dirty="0">
                <a:ea typeface="+mj-lt"/>
                <a:cs typeface="+mj-lt"/>
              </a:rPr>
              <a:t> </a:t>
            </a:r>
            <a:r>
              <a:rPr lang="ru-RU" sz="2800" b="1" dirty="0" err="1">
                <a:ea typeface="+mj-lt"/>
                <a:cs typeface="+mj-lt"/>
              </a:rPr>
              <a:t>окремих</a:t>
            </a:r>
            <a:r>
              <a:rPr lang="ru-RU" sz="2800" b="1" dirty="0">
                <a:ea typeface="+mj-lt"/>
                <a:cs typeface="+mj-lt"/>
              </a:rPr>
              <a:t> </a:t>
            </a:r>
            <a:r>
              <a:rPr lang="ru-RU" sz="2800" b="1" dirty="0" err="1">
                <a:ea typeface="+mj-lt"/>
                <a:cs typeface="+mj-lt"/>
              </a:rPr>
              <a:t>аспектів</a:t>
            </a:r>
            <a:r>
              <a:rPr lang="ru-RU" sz="2800" b="1" dirty="0">
                <a:ea typeface="+mj-lt"/>
                <a:cs typeface="+mj-lt"/>
              </a:rPr>
              <a:t> </a:t>
            </a:r>
            <a:r>
              <a:rPr lang="ru-RU" sz="2800" b="1" dirty="0" err="1">
                <a:ea typeface="+mj-lt"/>
                <a:cs typeface="+mj-lt"/>
              </a:rPr>
              <a:t>діяльності</a:t>
            </a:r>
            <a:r>
              <a:rPr lang="ru-RU" sz="2800" b="1" dirty="0">
                <a:ea typeface="+mj-lt"/>
                <a:cs typeface="+mj-lt"/>
              </a:rPr>
              <a:t> СГ</a:t>
            </a:r>
            <a:endParaRPr lang="ru-RU" sz="2800" b="1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AF2D254D-7710-4835-8419-FC1A3319EA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87212"/>
              </p:ext>
            </p:extLst>
          </p:nvPr>
        </p:nvGraphicFramePr>
        <p:xfrm>
          <a:off x="690113" y="488829"/>
          <a:ext cx="10820404" cy="6232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2">
                  <a:extLst>
                    <a:ext uri="{9D8B030D-6E8A-4147-A177-3AD203B41FA5}">
                      <a16:colId xmlns:a16="http://schemas.microsoft.com/office/drawing/2014/main" val="3704251030"/>
                    </a:ext>
                  </a:extLst>
                </a:gridCol>
                <a:gridCol w="5410202">
                  <a:extLst>
                    <a:ext uri="{9D8B030D-6E8A-4147-A177-3AD203B41FA5}">
                      <a16:colId xmlns:a16="http://schemas.microsoft.com/office/drawing/2014/main" val="1735798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Предмет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перевірки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Контролюючий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орган</a:t>
                      </a:r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293185"/>
                  </a:ext>
                </a:extLst>
              </a:tr>
              <a:tr h="65509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Ліцензійні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умови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провадження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всіх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видів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господарської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діяльності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пов’язаної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з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обігом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ЛЗ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Державна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служба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з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лікарських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та контролю за наркотиками (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Держлікслужба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)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9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Дотримання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законодавства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щодо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якості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ЛЗ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Державна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служба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з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лікарських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та контролю за наркотиками (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Держлікслужба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) </a:t>
                      </a:r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5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Дотримання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законодавства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: 1) про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захист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прав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споживачів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; 2)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сфері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фармацевтичного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ціноутворення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; 3)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щодо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відповідності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санітарним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нормам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Державна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служба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з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питань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безпечності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харчових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продуктів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та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захисту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споживачів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(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Держпродспоживслужба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)</a:t>
                      </a:r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3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Дотримання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правил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пожежної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безпеки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Державна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служба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з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надзвичайних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ситуацій</a:t>
                      </a:r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334629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Дотримання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законодавства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про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охорону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праці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Державна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служба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з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питань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праці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(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Дежпраця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)</a:t>
                      </a:r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651730"/>
                  </a:ext>
                </a:extLst>
              </a:tr>
              <a:tr h="431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Органи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Державної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служби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України з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надзвичайних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ситуацій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81156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Фонд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соціального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страхування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України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60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Дотримання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антимонопольного та конкурентного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законодавства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Антимонопольний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комітет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України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98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Дотримання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екологічного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законодавства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Державна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екологічна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інспекція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Україні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(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Держекоінспекція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)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42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Calibri"/>
                        </a:rPr>
                        <a:t>Діяльність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, яка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пов'язана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з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обігом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наркотичних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психотропних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ЛЗ,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прекурсорів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➢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Державна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служба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з ЛЗ та контролю за наркотиками </a:t>
                      </a:r>
                      <a:endParaRPr lang="ru-RU" sz="1600" dirty="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➢ МВС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(Департамент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протидії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наркозлочинності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, Департамент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державної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служби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боротьби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з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економічною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злочинністю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Національної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поліції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), СБУ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прокуратра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392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5471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2678CC-43E0-464E-8F35-F00E2026F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ea typeface="+mj-lt"/>
                <a:cs typeface="+mj-lt"/>
              </a:rPr>
              <a:t>ФОРМИ ПРОЯВІВ НЕДОБРОСОВІСНОЇ КОНКУРЕНЦІЇ У СФЕРІ РЕКЛАМИ ЛІКАРСЬКИХ ЗАСОБІВ </a:t>
            </a:r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CA94FBFF-1240-47F0-97A6-7197985CB607}"/>
              </a:ext>
            </a:extLst>
          </p:cNvPr>
          <p:cNvSpPr/>
          <p:nvPr/>
        </p:nvSpPr>
        <p:spPr>
          <a:xfrm>
            <a:off x="4589254" y="3029309"/>
            <a:ext cx="3004866" cy="130833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НЕДОБРОСОВІСНА КОНКУРЕНЦІЯ</a:t>
            </a:r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0405196-B25C-4077-9BCD-E58D64F65D9D}"/>
              </a:ext>
            </a:extLst>
          </p:cNvPr>
          <p:cNvSpPr/>
          <p:nvPr/>
        </p:nvSpPr>
        <p:spPr>
          <a:xfrm>
            <a:off x="835864" y="1906977"/>
            <a:ext cx="3220527" cy="9201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неправомірне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використання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позначень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2D86074-F31F-4C0F-BAB4-22D42456DCDC}"/>
              </a:ext>
            </a:extLst>
          </p:cNvPr>
          <p:cNvSpPr/>
          <p:nvPr/>
        </p:nvSpPr>
        <p:spPr>
          <a:xfrm>
            <a:off x="548316" y="4581166"/>
            <a:ext cx="3220527" cy="9201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неправомірна порівняльна реклама</a:t>
            </a:r>
            <a:endParaRPr lang="ru-RU" dirty="0">
              <a:cs typeface="Calibri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3800B7F-736F-42F4-9564-5CB04BD39A49}"/>
              </a:ext>
            </a:extLst>
          </p:cNvPr>
          <p:cNvSpPr/>
          <p:nvPr/>
        </p:nvSpPr>
        <p:spPr>
          <a:xfrm>
            <a:off x="8096430" y="1906977"/>
            <a:ext cx="3220527" cy="9201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дискредитація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endParaRPr lang="ru-RU" dirty="0" err="1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5BF8D2B-81C0-4DEF-8F0E-EEFFB936C520}"/>
              </a:ext>
            </a:extLst>
          </p:cNvPr>
          <p:cNvSpPr/>
          <p:nvPr/>
        </p:nvSpPr>
        <p:spPr>
          <a:xfrm>
            <a:off x="5796052" y="5242524"/>
            <a:ext cx="3220527" cy="9201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поширення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інформації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вводить в </a:t>
            </a:r>
            <a:r>
              <a:rPr lang="ru-RU" dirty="0" err="1">
                <a:ea typeface="+mn-lt"/>
                <a:cs typeface="+mn-lt"/>
              </a:rPr>
              <a:t>оману</a:t>
            </a:r>
            <a:endParaRPr lang="ru-RU" dirty="0" err="1"/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919CCBD7-0005-441D-8D8A-2B08199B4D8B}"/>
              </a:ext>
            </a:extLst>
          </p:cNvPr>
          <p:cNvCxnSpPr>
            <a:cxnSpLocks/>
          </p:cNvCxnSpPr>
          <p:nvPr/>
        </p:nvCxnSpPr>
        <p:spPr>
          <a:xfrm>
            <a:off x="6311840" y="4334954"/>
            <a:ext cx="0" cy="90757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C751CAE7-8EEB-4E9F-9A03-CCCEA5F404CC}"/>
              </a:ext>
            </a:extLst>
          </p:cNvPr>
          <p:cNvCxnSpPr>
            <a:cxnSpLocks/>
          </p:cNvCxnSpPr>
          <p:nvPr/>
        </p:nvCxnSpPr>
        <p:spPr>
          <a:xfrm flipV="1">
            <a:off x="7490783" y="3012236"/>
            <a:ext cx="1092678" cy="41694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7DA51844-7C1B-451D-B302-80ECD4491B84}"/>
              </a:ext>
            </a:extLst>
          </p:cNvPr>
          <p:cNvCxnSpPr>
            <a:cxnSpLocks/>
          </p:cNvCxnSpPr>
          <p:nvPr/>
        </p:nvCxnSpPr>
        <p:spPr>
          <a:xfrm>
            <a:off x="3421991" y="3012236"/>
            <a:ext cx="1308338" cy="34505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EF3DCA4-E4EB-4F4D-84AC-6628E4DD3C26}"/>
              </a:ext>
            </a:extLst>
          </p:cNvPr>
          <p:cNvCxnSpPr>
            <a:cxnSpLocks/>
          </p:cNvCxnSpPr>
          <p:nvPr/>
        </p:nvCxnSpPr>
        <p:spPr>
          <a:xfrm flipH="1">
            <a:off x="3824556" y="3774236"/>
            <a:ext cx="747623" cy="87701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4" descr="Изображение выглядит как инструмент&#10;&#10;Автоматически созданное описание">
            <a:extLst>
              <a:ext uri="{FF2B5EF4-FFF2-40B4-BE49-F238E27FC236}">
                <a16:creationId xmlns:a16="http://schemas.microsoft.com/office/drawing/2014/main" id="{32EC644A-9451-4695-9FC0-C3B7AECD9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1356" y="3322967"/>
            <a:ext cx="2762609" cy="192297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5624" y="5629596"/>
            <a:ext cx="50845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https://www.apteka.ua/article/728631?utm_source=smm_viber&amp;utm_medium=apteka&amp;utm_campaign=smm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67420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A1B47C8-47A0-4A88-8830-6DEA3B5DE3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C9B3D82-24FC-4887-A7D3-C5C772646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05" y="471769"/>
            <a:ext cx="7425855" cy="605823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84BBFDD-E720-4805-A9C8-129FBBF6DD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8AADAF-5D9D-4EF3-A69D-98E38CD34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885" y="640080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>
                <a:solidFill>
                  <a:srgbClr val="FFFFFF"/>
                </a:solidFill>
              </a:rPr>
              <a:t>Ієрархія НПА України, які регулюють рекламу лікарських засобів за юридичною силою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C4BE46-4A77-42FE-9D15-065CDB2F84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95403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ED608-569C-4397-9321-845ED3D4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393" y="171585"/>
            <a:ext cx="7182928" cy="1422003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3600" dirty="0" err="1">
                <a:ea typeface="+mj-lt"/>
                <a:cs typeface="+mj-lt"/>
              </a:rPr>
              <a:t>Моніторинг</a:t>
            </a:r>
            <a:r>
              <a:rPr lang="ru-RU" sz="3600" dirty="0">
                <a:ea typeface="+mj-lt"/>
                <a:cs typeface="+mj-lt"/>
              </a:rPr>
              <a:t> </a:t>
            </a:r>
            <a:r>
              <a:rPr lang="ru-RU" sz="3600" dirty="0" err="1">
                <a:ea typeface="+mj-lt"/>
                <a:cs typeface="+mj-lt"/>
              </a:rPr>
              <a:t>Антимонопольним</a:t>
            </a:r>
            <a:r>
              <a:rPr lang="ru-RU" sz="3600" dirty="0">
                <a:ea typeface="+mj-lt"/>
                <a:cs typeface="+mj-lt"/>
              </a:rPr>
              <a:t> </a:t>
            </a:r>
            <a:r>
              <a:rPr lang="ru-RU" sz="3600" dirty="0" err="1">
                <a:ea typeface="+mj-lt"/>
                <a:cs typeface="+mj-lt"/>
              </a:rPr>
              <a:t>комітетом</a:t>
            </a:r>
            <a:r>
              <a:rPr lang="ru-RU" sz="3600" dirty="0">
                <a:ea typeface="+mj-lt"/>
                <a:cs typeface="+mj-lt"/>
              </a:rPr>
              <a:t> </a:t>
            </a:r>
            <a:r>
              <a:rPr lang="ru-RU" sz="3600" dirty="0" err="1">
                <a:ea typeface="+mj-lt"/>
                <a:cs typeface="+mj-lt"/>
              </a:rPr>
              <a:t>України</a:t>
            </a:r>
            <a:r>
              <a:rPr lang="ru-RU" sz="3600" dirty="0">
                <a:ea typeface="+mj-lt"/>
                <a:cs typeface="+mj-lt"/>
              </a:rPr>
              <a:t> </a:t>
            </a:r>
            <a:r>
              <a:rPr lang="ru-RU" sz="3600" dirty="0" err="1">
                <a:ea typeface="+mj-lt"/>
                <a:cs typeface="+mj-lt"/>
              </a:rPr>
              <a:t>реклами</a:t>
            </a:r>
            <a:r>
              <a:rPr lang="ru-RU" sz="3600" dirty="0">
                <a:ea typeface="+mj-lt"/>
                <a:cs typeface="+mj-lt"/>
              </a:rPr>
              <a:t> </a:t>
            </a:r>
            <a:r>
              <a:rPr lang="ru-RU" sz="3600" dirty="0" err="1">
                <a:ea typeface="+mj-lt"/>
                <a:cs typeface="+mj-lt"/>
              </a:rPr>
              <a:t>лікарських</a:t>
            </a:r>
            <a:r>
              <a:rPr lang="ru-RU" sz="3600" dirty="0">
                <a:ea typeface="+mj-lt"/>
                <a:cs typeface="+mj-lt"/>
              </a:rPr>
              <a:t> </a:t>
            </a:r>
            <a:r>
              <a:rPr lang="ru-RU" sz="3600" dirty="0" err="1">
                <a:ea typeface="+mj-lt"/>
                <a:cs typeface="+mj-lt"/>
              </a:rPr>
              <a:t>засобів</a:t>
            </a:r>
            <a:r>
              <a:rPr lang="ru-RU" sz="3600" dirty="0">
                <a:ea typeface="+mj-lt"/>
                <a:cs typeface="+mj-lt"/>
              </a:rPr>
              <a:t> у 2020 </a:t>
            </a:r>
            <a:r>
              <a:rPr lang="ru-RU" sz="3600" dirty="0" err="1">
                <a:ea typeface="+mj-lt"/>
                <a:cs typeface="+mj-lt"/>
              </a:rPr>
              <a:t>році</a:t>
            </a:r>
            <a:endParaRPr lang="ru-RU" sz="3600" dirty="0" err="1">
              <a:cs typeface="Calibri Light" panose="020F0302020204030204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397FFC-2277-4395-9419-B4EE5DAC9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2713" y="1845734"/>
            <a:ext cx="3991155" cy="4023360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  <a:ea typeface="+mn-lt"/>
                <a:cs typeface="+mn-lt"/>
              </a:rPr>
              <a:t>Вводить </a:t>
            </a:r>
            <a:r>
              <a:rPr lang="ru-RU" sz="2400" dirty="0" err="1">
                <a:solidFill>
                  <a:srgbClr val="FF0000"/>
                </a:solidFill>
                <a:ea typeface="+mn-lt"/>
                <a:cs typeface="+mn-lt"/>
              </a:rPr>
              <a:t>споживачів</a:t>
            </a:r>
            <a:r>
              <a:rPr lang="ru-RU" sz="2400" dirty="0">
                <a:ea typeface="+mn-lt"/>
                <a:cs typeface="+mn-lt"/>
              </a:rPr>
              <a:t> в </a:t>
            </a:r>
            <a:r>
              <a:rPr lang="ru-RU" sz="2400" dirty="0" err="1">
                <a:ea typeface="+mn-lt"/>
                <a:cs typeface="+mn-lt"/>
              </a:rPr>
              <a:t>оману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інформація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: </a:t>
            </a: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ЛЗ та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висока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якість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помірна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ціна</a:t>
            </a:r>
            <a:r>
              <a:rPr lang="ru-RU" dirty="0">
                <a:ea typeface="+mn-lt"/>
                <a:cs typeface="+mn-lt"/>
              </a:rPr>
              <a:t>); </a:t>
            </a: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лідерства</a:t>
            </a:r>
            <a:r>
              <a:rPr lang="ru-RU" dirty="0">
                <a:ea typeface="+mn-lt"/>
                <a:cs typeface="+mn-lt"/>
              </a:rPr>
              <a:t> ЛЗ (№1 у </a:t>
            </a:r>
            <a:r>
              <a:rPr lang="ru-RU" dirty="0" err="1">
                <a:ea typeface="+mn-lt"/>
                <a:cs typeface="+mn-lt"/>
              </a:rPr>
              <a:t>світі</a:t>
            </a:r>
            <a:r>
              <a:rPr lang="ru-RU" dirty="0">
                <a:ea typeface="+mn-lt"/>
                <a:cs typeface="+mn-lt"/>
              </a:rPr>
              <a:t>);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швидкості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ефекту</a:t>
            </a:r>
            <a:r>
              <a:rPr lang="ru-RU" dirty="0">
                <a:ea typeface="+mn-lt"/>
                <a:cs typeface="+mn-lt"/>
              </a:rPr>
              <a:t> ЛЗ (враз, </a:t>
            </a:r>
            <a:r>
              <a:rPr lang="ru-RU" dirty="0" err="1">
                <a:ea typeface="+mn-lt"/>
                <a:cs typeface="+mn-lt"/>
              </a:rPr>
              <a:t>швидко</a:t>
            </a:r>
            <a:r>
              <a:rPr lang="ru-RU" dirty="0">
                <a:ea typeface="+mn-lt"/>
                <a:cs typeface="+mn-lt"/>
              </a:rPr>
              <a:t>, з 1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).</a:t>
            </a:r>
            <a:endParaRPr lang="ru-RU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A424FB-A5DB-4866-A3AE-DD15DAFA1819}"/>
              </a:ext>
            </a:extLst>
          </p:cNvPr>
          <p:cNvSpPr txBox="1"/>
          <p:nvPr/>
        </p:nvSpPr>
        <p:spPr>
          <a:xfrm>
            <a:off x="468701" y="2050211"/>
            <a:ext cx="6927521" cy="31393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ea typeface="+mn-lt"/>
                <a:cs typeface="+mn-lt"/>
              </a:rPr>
              <a:t>ТОВ «</a:t>
            </a:r>
            <a:r>
              <a:rPr lang="ru-RU" b="1" dirty="0" err="1">
                <a:ea typeface="+mn-lt"/>
                <a:cs typeface="+mn-lt"/>
              </a:rPr>
              <a:t>Науково-виробнича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компанія</a:t>
            </a:r>
            <a:r>
              <a:rPr lang="ru-RU" b="1" dirty="0">
                <a:ea typeface="+mn-lt"/>
                <a:cs typeface="+mn-lt"/>
              </a:rPr>
              <a:t> «</a:t>
            </a:r>
            <a:r>
              <a:rPr lang="ru-RU" b="1" dirty="0" err="1">
                <a:ea typeface="+mn-lt"/>
                <a:cs typeface="+mn-lt"/>
              </a:rPr>
              <a:t>Екофарм</a:t>
            </a:r>
            <a:r>
              <a:rPr lang="ru-RU" b="1" dirty="0">
                <a:ea typeface="+mn-lt"/>
                <a:cs typeface="+mn-lt"/>
              </a:rPr>
              <a:t>»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розміщувало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інформацію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b="1" dirty="0">
                <a:ea typeface="+mn-lt"/>
                <a:cs typeface="+mn-lt"/>
              </a:rPr>
              <a:t>ЛЗ «ПРОТЕФЛАЗІД®»</a:t>
            </a:r>
            <a:r>
              <a:rPr lang="ru-RU" dirty="0">
                <a:ea typeface="+mn-lt"/>
                <a:cs typeface="+mn-lt"/>
              </a:rPr>
              <a:t> : </a:t>
            </a:r>
          </a:p>
          <a:p>
            <a:r>
              <a:rPr lang="ru-RU" dirty="0">
                <a:ea typeface="+mn-lt"/>
                <a:cs typeface="+mn-lt"/>
              </a:rPr>
              <a:t>1) на веб-</a:t>
            </a:r>
            <a:r>
              <a:rPr lang="ru-RU" dirty="0" err="1">
                <a:ea typeface="+mn-lt"/>
                <a:cs typeface="+mn-lt"/>
              </a:rPr>
              <a:t>сайті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підприємства</a:t>
            </a:r>
            <a:r>
              <a:rPr lang="ru-RU" dirty="0">
                <a:ea typeface="+mn-lt"/>
                <a:cs typeface="+mn-lt"/>
              </a:rPr>
              <a:t>: </a:t>
            </a:r>
            <a:r>
              <a:rPr lang="ru-RU" b="1" dirty="0">
                <a:solidFill>
                  <a:srgbClr val="FF0000"/>
                </a:solidFill>
                <a:ea typeface="+mn-lt"/>
                <a:cs typeface="+mn-lt"/>
              </a:rPr>
              <a:t>«ПОЛУЧЕНЫ РЕЗУЛЬТАТЫ ИССЛЕДОВАНИЙ О ДЕЙСТВИИ ПРОТЕФЛАЗИДА НА КОРОНАВИРУСЫ» </a:t>
            </a:r>
          </a:p>
          <a:p>
            <a:r>
              <a:rPr lang="ru-RU" dirty="0">
                <a:ea typeface="+mn-lt"/>
                <a:cs typeface="+mn-lt"/>
              </a:rPr>
              <a:t>2) у </a:t>
            </a:r>
            <a:r>
              <a:rPr lang="ru-RU" dirty="0" err="1">
                <a:ea typeface="+mn-lt"/>
                <a:cs typeface="+mn-lt"/>
              </a:rPr>
              <a:t>сюжеті</a:t>
            </a:r>
            <a:r>
              <a:rPr lang="ru-RU" dirty="0">
                <a:ea typeface="+mn-lt"/>
                <a:cs typeface="+mn-lt"/>
              </a:rPr>
              <a:t> новин «</a:t>
            </a:r>
            <a:r>
              <a:rPr lang="ru-RU" dirty="0" err="1">
                <a:ea typeface="+mn-lt"/>
                <a:cs typeface="+mn-lt"/>
              </a:rPr>
              <a:t>Сьогодні</a:t>
            </a:r>
            <a:r>
              <a:rPr lang="ru-RU" dirty="0">
                <a:ea typeface="+mn-lt"/>
                <a:cs typeface="+mn-lt"/>
              </a:rPr>
              <a:t>» </a:t>
            </a:r>
            <a:r>
              <a:rPr lang="ru-RU" dirty="0" err="1">
                <a:ea typeface="+mn-lt"/>
                <a:cs typeface="+mn-lt"/>
              </a:rPr>
              <a:t>телевізійного</a:t>
            </a:r>
            <a:r>
              <a:rPr lang="ru-RU" dirty="0">
                <a:ea typeface="+mn-lt"/>
                <a:cs typeface="+mn-lt"/>
              </a:rPr>
              <a:t> каналу «УКРАЇНА» за 06.03.2020: «…</a:t>
            </a:r>
            <a:r>
              <a:rPr lang="ru-RU" dirty="0" err="1">
                <a:ea typeface="+mn-lt"/>
                <a:cs typeface="+mn-lt"/>
              </a:rPr>
              <a:t>може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зупинити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китайський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коронавірус</a:t>
            </a:r>
            <a:r>
              <a:rPr lang="ru-RU" dirty="0">
                <a:ea typeface="+mn-lt"/>
                <a:cs typeface="+mn-lt"/>
              </a:rPr>
              <a:t>…», «…</a:t>
            </a:r>
            <a:r>
              <a:rPr lang="ru-RU" dirty="0" err="1">
                <a:ea typeface="+mn-lt"/>
                <a:cs typeface="+mn-lt"/>
              </a:rPr>
              <a:t>екстракт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трави щучки </a:t>
            </a:r>
            <a:r>
              <a:rPr lang="ru-RU" dirty="0" err="1">
                <a:ea typeface="+mn-lt"/>
                <a:cs typeface="+mn-lt"/>
              </a:rPr>
              <a:t>дернистої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війника</a:t>
            </a:r>
            <a:r>
              <a:rPr lang="ru-RU" dirty="0">
                <a:ea typeface="+mn-lt"/>
                <a:cs typeface="+mn-lt"/>
              </a:rPr>
              <a:t> наземного – </a:t>
            </a:r>
            <a:r>
              <a:rPr lang="ru-RU" dirty="0" err="1">
                <a:ea typeface="+mn-lt"/>
                <a:cs typeface="+mn-lt"/>
              </a:rPr>
              <a:t>це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саме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складові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убезпечити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коронавірусу</a:t>
            </a:r>
            <a:r>
              <a:rPr lang="ru-RU" dirty="0">
                <a:ea typeface="+mn-lt"/>
                <a:cs typeface="+mn-lt"/>
              </a:rPr>
              <a:t>…». </a:t>
            </a:r>
            <a:r>
              <a:rPr lang="ru-RU" dirty="0" err="1">
                <a:ea typeface="+mn-lt"/>
                <a:cs typeface="+mn-lt"/>
              </a:rPr>
              <a:t>Рішенням</a:t>
            </a:r>
            <a:r>
              <a:rPr lang="ru-RU" dirty="0">
                <a:ea typeface="+mn-lt"/>
                <a:cs typeface="+mn-lt"/>
              </a:rPr>
              <a:t> АМКУ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10.07.2020 №430-р на ТОВ «</a:t>
            </a:r>
            <a:r>
              <a:rPr lang="ru-RU" dirty="0" err="1">
                <a:ea typeface="+mn-lt"/>
                <a:cs typeface="+mn-lt"/>
              </a:rPr>
              <a:t>Науково-виробнича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компанія</a:t>
            </a:r>
            <a:r>
              <a:rPr lang="ru-RU" dirty="0">
                <a:ea typeface="+mn-lt"/>
                <a:cs typeface="+mn-lt"/>
              </a:rPr>
              <a:t> «</a:t>
            </a:r>
            <a:r>
              <a:rPr lang="ru-RU" dirty="0" err="1">
                <a:ea typeface="+mn-lt"/>
                <a:cs typeface="+mn-lt"/>
              </a:rPr>
              <a:t>Екофарм</a:t>
            </a:r>
            <a:r>
              <a:rPr lang="ru-RU" dirty="0">
                <a:ea typeface="+mn-lt"/>
                <a:cs typeface="+mn-lt"/>
              </a:rPr>
              <a:t>» </a:t>
            </a:r>
            <a:r>
              <a:rPr lang="ru-RU" dirty="0" err="1">
                <a:ea typeface="+mn-lt"/>
                <a:cs typeface="+mn-lt"/>
              </a:rPr>
              <a:t>накладено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FF0000"/>
                </a:solidFill>
                <a:ea typeface="+mn-lt"/>
                <a:cs typeface="+mn-lt"/>
              </a:rPr>
              <a:t>ШТРАФ 3 201 464 </a:t>
            </a:r>
            <a:r>
              <a:rPr lang="ru-RU" b="1" dirty="0" err="1">
                <a:solidFill>
                  <a:srgbClr val="FF0000"/>
                </a:solidFill>
                <a:ea typeface="+mn-lt"/>
                <a:cs typeface="+mn-lt"/>
              </a:rPr>
              <a:t>гривень</a:t>
            </a:r>
            <a:r>
              <a:rPr lang="ru-RU" b="1" dirty="0">
                <a:solidFill>
                  <a:srgbClr val="FF0000"/>
                </a:solidFill>
                <a:ea typeface="+mn-lt"/>
                <a:cs typeface="+mn-lt"/>
              </a:rPr>
              <a:t>.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>
              <a:cs typeface="Calibri"/>
            </a:endParaRPr>
          </a:p>
        </p:txBody>
      </p:sp>
      <p:pic>
        <p:nvPicPr>
          <p:cNvPr id="5" name="Рисунок 5" descr="Изображение выглядит как текст, внутренний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F518C376-7E23-41C1-8BEA-9061B9C70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76" y="-42233"/>
            <a:ext cx="3079989" cy="183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375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CEA7FD-3A5A-4203-BFCB-386239058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ru-RU" sz="3000" err="1">
                <a:ea typeface="+mj-lt"/>
                <a:cs typeface="+mj-lt"/>
              </a:rPr>
              <a:t>Рішення</a:t>
            </a:r>
            <a:r>
              <a:rPr lang="ru-RU" sz="3000">
                <a:ea typeface="+mj-lt"/>
                <a:cs typeface="+mj-lt"/>
              </a:rPr>
              <a:t> Антимонопольного </a:t>
            </a:r>
            <a:r>
              <a:rPr lang="ru-RU" sz="3000" err="1">
                <a:ea typeface="+mj-lt"/>
                <a:cs typeface="+mj-lt"/>
              </a:rPr>
              <a:t>комітету</a:t>
            </a:r>
            <a:r>
              <a:rPr lang="ru-RU" sz="3000">
                <a:ea typeface="+mj-lt"/>
                <a:cs typeface="+mj-lt"/>
              </a:rPr>
              <a:t> </a:t>
            </a:r>
            <a:r>
              <a:rPr lang="ru-RU" sz="3000" err="1">
                <a:ea typeface="+mj-lt"/>
                <a:cs typeface="+mj-lt"/>
              </a:rPr>
              <a:t>України</a:t>
            </a:r>
            <a:r>
              <a:rPr lang="ru-RU" sz="3000">
                <a:ea typeface="+mj-lt"/>
                <a:cs typeface="+mj-lt"/>
              </a:rPr>
              <a:t> </a:t>
            </a:r>
            <a:r>
              <a:rPr lang="ru-RU" sz="3000" err="1">
                <a:ea typeface="+mj-lt"/>
                <a:cs typeface="+mj-lt"/>
              </a:rPr>
              <a:t>від</a:t>
            </a:r>
            <a:r>
              <a:rPr lang="ru-RU" sz="3000">
                <a:ea typeface="+mj-lt"/>
                <a:cs typeface="+mj-lt"/>
              </a:rPr>
              <a:t> 02.07.2020 № 421-р</a:t>
            </a:r>
            <a:endParaRPr lang="ru-RU" sz="300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DDB2F1B-1A7F-421A-A9DD-6217F0F5B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23" y="300400"/>
            <a:ext cx="5660777" cy="575449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987F5-9A29-4D5C-849F-9F3D4276A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 vert="horz" lIns="0" tIns="45720" rIns="0" bIns="45720" rtlCol="0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ТОВ «</a:t>
            </a:r>
            <a:r>
              <a:rPr lang="ru-RU" dirty="0" err="1">
                <a:ea typeface="+mn-lt"/>
                <a:cs typeface="+mn-lt"/>
              </a:rPr>
              <a:t>Юрія</a:t>
            </a:r>
            <a:r>
              <a:rPr lang="ru-RU" dirty="0">
                <a:ea typeface="+mn-lt"/>
                <a:cs typeface="+mn-lt"/>
              </a:rPr>
              <a:t>-фарм» </a:t>
            </a:r>
            <a:r>
              <a:rPr lang="ru-RU" dirty="0" err="1">
                <a:ea typeface="+mn-lt"/>
                <a:cs typeface="+mn-lt"/>
              </a:rPr>
              <a:t>здійснювало</a:t>
            </a:r>
            <a:r>
              <a:rPr lang="ru-RU" dirty="0">
                <a:ea typeface="+mn-lt"/>
                <a:cs typeface="+mn-lt"/>
              </a:rPr>
              <a:t> рекламу ЛЗ «</a:t>
            </a:r>
            <a:r>
              <a:rPr lang="ru-RU" dirty="0" err="1">
                <a:ea typeface="+mn-lt"/>
                <a:cs typeface="+mn-lt"/>
              </a:rPr>
              <a:t>Декасан</a:t>
            </a:r>
            <a:r>
              <a:rPr lang="ru-RU" dirty="0">
                <a:ea typeface="+mn-lt"/>
                <a:cs typeface="+mn-lt"/>
              </a:rPr>
              <a:t>» шляхом </a:t>
            </a:r>
            <a:r>
              <a:rPr lang="ru-RU" dirty="0" err="1">
                <a:ea typeface="+mn-lt"/>
                <a:cs typeface="+mn-lt"/>
              </a:rPr>
              <a:t>поширення</a:t>
            </a:r>
            <a:r>
              <a:rPr lang="ru-RU" dirty="0">
                <a:ea typeface="+mn-lt"/>
                <a:cs typeface="+mn-lt"/>
              </a:rPr>
              <a:t> на ТВ </a:t>
            </a:r>
            <a:r>
              <a:rPr lang="ru-RU" dirty="0" err="1">
                <a:ea typeface="+mn-lt"/>
                <a:cs typeface="+mn-lt"/>
              </a:rPr>
              <a:t>каналі</a:t>
            </a:r>
            <a:r>
              <a:rPr lang="ru-RU" dirty="0">
                <a:ea typeface="+mn-lt"/>
                <a:cs typeface="+mn-lt"/>
              </a:rPr>
              <a:t> «1+1» ролика, у </a:t>
            </a:r>
            <a:r>
              <a:rPr lang="ru-RU" dirty="0" err="1">
                <a:ea typeface="+mn-lt"/>
                <a:cs typeface="+mn-lt"/>
              </a:rPr>
              <a:t>якому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ствержувалось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цей</a:t>
            </a:r>
            <a:r>
              <a:rPr lang="ru-RU" dirty="0">
                <a:ea typeface="+mn-lt"/>
                <a:cs typeface="+mn-lt"/>
              </a:rPr>
              <a:t> ЛЗ «</a:t>
            </a:r>
            <a:r>
              <a:rPr lang="ru-RU" dirty="0" err="1">
                <a:ea typeface="+mn-lt"/>
                <a:cs typeface="+mn-lt"/>
              </a:rPr>
              <a:t>Діє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всі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складні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віруси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включаючи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коронавіруси</a:t>
            </a:r>
            <a:r>
              <a:rPr lang="ru-RU" dirty="0">
                <a:ea typeface="+mn-lt"/>
                <a:cs typeface="+mn-lt"/>
              </a:rPr>
              <a:t>!». </a:t>
            </a:r>
            <a:r>
              <a:rPr lang="ru-RU" dirty="0" err="1">
                <a:ea typeface="+mn-lt"/>
                <a:cs typeface="+mn-lt"/>
              </a:rPr>
              <a:t>Однак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жодної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інформації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такі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властивості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було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інструкції</a:t>
            </a:r>
            <a:r>
              <a:rPr lang="ru-RU" dirty="0">
                <a:ea typeface="+mn-lt"/>
                <a:cs typeface="+mn-lt"/>
              </a:rPr>
              <a:t> «</a:t>
            </a:r>
            <a:r>
              <a:rPr lang="ru-RU" dirty="0" err="1">
                <a:ea typeface="+mn-lt"/>
                <a:cs typeface="+mn-lt"/>
              </a:rPr>
              <a:t>Декасану</a:t>
            </a:r>
            <a:r>
              <a:rPr lang="ru-RU" dirty="0">
                <a:ea typeface="+mn-lt"/>
                <a:cs typeface="+mn-lt"/>
              </a:rPr>
              <a:t>». Так само </a:t>
            </a:r>
            <a:r>
              <a:rPr lang="ru-RU" dirty="0" err="1">
                <a:ea typeface="+mn-lt"/>
                <a:cs typeface="+mn-lt"/>
              </a:rPr>
              <a:t>були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відсутні</a:t>
            </a:r>
            <a:r>
              <a:rPr lang="ru-RU" dirty="0">
                <a:ea typeface="+mn-lt"/>
                <a:cs typeface="+mn-lt"/>
              </a:rPr>
              <a:t> будь-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клінічні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дослідження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б </a:t>
            </a:r>
            <a:r>
              <a:rPr lang="ru-RU" dirty="0" err="1">
                <a:ea typeface="+mn-lt"/>
                <a:cs typeface="+mn-lt"/>
              </a:rPr>
              <a:t>підтвердили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лікувальний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профілактичний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ефект</a:t>
            </a:r>
            <a:r>
              <a:rPr lang="ru-RU" dirty="0">
                <a:ea typeface="+mn-lt"/>
                <a:cs typeface="+mn-lt"/>
              </a:rPr>
              <a:t> препарату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хвороби</a:t>
            </a:r>
            <a:r>
              <a:rPr lang="ru-RU" dirty="0">
                <a:ea typeface="+mn-lt"/>
                <a:cs typeface="+mn-lt"/>
              </a:rPr>
              <a:t> Covid-19. </a:t>
            </a:r>
            <a:endParaRPr lang="ru-RU" dirty="0" err="1">
              <a:ea typeface="+mn-lt"/>
              <a:cs typeface="+mn-lt"/>
            </a:endParaRPr>
          </a:p>
          <a:p>
            <a:r>
              <a:rPr lang="ru-RU" b="1" dirty="0">
                <a:ea typeface="+mn-lt"/>
                <a:cs typeface="+mn-lt"/>
              </a:rPr>
              <a:t>ШТРАФ – 528 004 </a:t>
            </a:r>
            <a:r>
              <a:rPr lang="ru-RU" b="1" dirty="0" err="1">
                <a:ea typeface="+mn-lt"/>
                <a:cs typeface="+mn-lt"/>
              </a:rPr>
              <a:t>гривень</a:t>
            </a:r>
            <a:endParaRPr lang="ru-RU" dirty="0"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4335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7ADC285-E7D6-277A-369E-91F3BB3CB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4927" y="1877138"/>
            <a:ext cx="7616413" cy="4023360"/>
          </a:xfrm>
        </p:spPr>
        <p:txBody>
          <a:bodyPr/>
          <a:lstStyle/>
          <a:p>
            <a:r>
              <a:rPr lang="ru-RU" sz="2400" b="0" i="0" dirty="0" err="1">
                <a:solidFill>
                  <a:srgbClr val="000000"/>
                </a:solidFill>
                <a:effectLst/>
              </a:rPr>
              <a:t>Антимонопольний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</a:rPr>
              <a:t>комітет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</a:rPr>
              <a:t>України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 26 </a:t>
            </a:r>
            <a:r>
              <a:rPr lang="ru-RU" sz="2400" b="0" i="0" dirty="0" err="1">
                <a:solidFill>
                  <a:srgbClr val="000000"/>
                </a:solidFill>
                <a:effectLst/>
              </a:rPr>
              <a:t>грудня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 2023 року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визнав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що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приватне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акціонерне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товариство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фармацевтична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фабрика 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«</a:t>
            </a:r>
            <a:r>
              <a:rPr lang="ru-RU" sz="2400" b="0" i="0" dirty="0" err="1">
                <a:solidFill>
                  <a:srgbClr val="000000"/>
                </a:solidFill>
                <a:effectLst/>
              </a:rPr>
              <a:t>Віола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» </a:t>
            </a:r>
            <a:r>
              <a:rPr lang="ru-RU" b="0" i="0" dirty="0">
                <a:solidFill>
                  <a:srgbClr val="000000"/>
                </a:solidFill>
                <a:effectLst/>
              </a:rPr>
              <a:t>вчинило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порушення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передбачене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статтею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15</a:t>
            </a:r>
            <a:r>
              <a:rPr lang="ru-RU" b="0" i="0" baseline="30000" dirty="0">
                <a:solidFill>
                  <a:srgbClr val="000000"/>
                </a:solidFill>
                <a:effectLst/>
              </a:rPr>
              <a:t>1</a:t>
            </a:r>
            <a:r>
              <a:rPr lang="ru-RU" b="0" i="0" dirty="0">
                <a:solidFill>
                  <a:srgbClr val="000000"/>
                </a:solidFill>
                <a:effectLst/>
              </a:rPr>
              <a:t> Закону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України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«Про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захист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від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недобросовісної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конкуренції</a:t>
            </a:r>
            <a:r>
              <a:rPr lang="ru-RU" b="0" i="0" dirty="0">
                <a:solidFill>
                  <a:srgbClr val="000000"/>
                </a:solidFill>
                <a:effectLst/>
              </a:rPr>
              <a:t>», у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вигляді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поширення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інформації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що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1" i="0" u="sng" dirty="0">
                <a:solidFill>
                  <a:srgbClr val="000000"/>
                </a:solidFill>
                <a:effectLst/>
              </a:rPr>
              <a:t>вводить в </a:t>
            </a:r>
            <a:r>
              <a:rPr lang="ru-RU" b="1" i="0" u="sng" dirty="0" err="1">
                <a:solidFill>
                  <a:srgbClr val="000000"/>
                </a:solidFill>
                <a:effectLst/>
              </a:rPr>
              <a:t>оману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шляхом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повідомлення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на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тубі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та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упаковці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засобу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косметичного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«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Гепариновий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крем, по 25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грам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у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тубі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виробник</a:t>
            </a:r>
            <a:r>
              <a:rPr lang="ru-RU" b="0" i="0" dirty="0">
                <a:solidFill>
                  <a:srgbClr val="000000"/>
                </a:solidFill>
                <a:effectLst/>
              </a:rPr>
              <a:t>: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ПрАТ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ФФ «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Віола</a:t>
            </a:r>
            <a:r>
              <a:rPr lang="ru-RU" b="0" i="0" dirty="0">
                <a:solidFill>
                  <a:srgbClr val="000000"/>
                </a:solidFill>
                <a:effectLst/>
              </a:rPr>
              <a:t>»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неправдивих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відомостей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а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саме</a:t>
            </a:r>
            <a:r>
              <a:rPr lang="ru-RU" b="0" i="0" dirty="0">
                <a:solidFill>
                  <a:srgbClr val="000000"/>
                </a:solidFill>
                <a:effectLst/>
              </a:rPr>
              <a:t>: «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противарикозний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протинабряковий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тонізуючий</a:t>
            </a:r>
            <a:r>
              <a:rPr lang="ru-RU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засіб</a:t>
            </a:r>
            <a:r>
              <a:rPr lang="ru-RU" b="0" i="0" dirty="0">
                <a:solidFill>
                  <a:srgbClr val="000000"/>
                </a:solidFill>
                <a:effectLst/>
              </a:rPr>
              <a:t>».</a:t>
            </a:r>
          </a:p>
          <a:p>
            <a:endParaRPr lang="ru-RU" dirty="0">
              <a:solidFill>
                <a:srgbClr val="000000"/>
              </a:solidFill>
            </a:endParaRPr>
          </a:p>
          <a:p>
            <a:r>
              <a:rPr lang="ru-RU" sz="2400" b="0" i="0" dirty="0">
                <a:solidFill>
                  <a:srgbClr val="000000"/>
                </a:solidFill>
                <a:effectLst/>
                <a:hlinkClick r:id="rId2"/>
              </a:rPr>
              <a:t>На ПрАТ ФФ «Віола» накладено </a:t>
            </a:r>
            <a:r>
              <a:rPr lang="ru-RU" sz="2400" b="1" i="0" dirty="0">
                <a:solidFill>
                  <a:srgbClr val="000000"/>
                </a:solidFill>
                <a:effectLst/>
                <a:hlinkClick r:id="rId2"/>
              </a:rPr>
              <a:t>штраф</a:t>
            </a:r>
            <a:r>
              <a:rPr lang="ru-RU" sz="2400" b="0" i="0" dirty="0">
                <a:solidFill>
                  <a:srgbClr val="000000"/>
                </a:solidFill>
                <a:effectLst/>
                <a:hlinkClick r:id="rId2"/>
              </a:rPr>
              <a:t> </a:t>
            </a:r>
            <a:r>
              <a:rPr lang="ru-RU" sz="2400" b="1" i="0" dirty="0">
                <a:solidFill>
                  <a:srgbClr val="000000"/>
                </a:solidFill>
                <a:effectLst/>
                <a:hlinkClick r:id="rId2"/>
              </a:rPr>
              <a:t>3 340 602 грн</a:t>
            </a:r>
            <a:r>
              <a:rPr lang="ru-RU" sz="2400" b="0" i="0" dirty="0">
                <a:solidFill>
                  <a:srgbClr val="000000"/>
                </a:solidFill>
                <a:effectLst/>
                <a:hlinkClick r:id="rId2"/>
              </a:rPr>
              <a:t>.</a:t>
            </a:r>
            <a:endParaRPr lang="ru-UA" sz="2400" dirty="0"/>
          </a:p>
        </p:txBody>
      </p:sp>
      <p:pic>
        <p:nvPicPr>
          <p:cNvPr id="2050" name="Picture 2" descr="Гепариновий крем Віола по 25 г у тубах">
            <a:extLst>
              <a:ext uri="{FF2B5EF4-FFF2-40B4-BE49-F238E27FC236}">
                <a16:creationId xmlns:a16="http://schemas.microsoft.com/office/drawing/2014/main" id="{293C403F-B3E5-693C-F40A-C37642E070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5" t="1303" r="10864"/>
          <a:stretch/>
        </p:blipFill>
        <p:spPr bwMode="auto">
          <a:xfrm>
            <a:off x="0" y="711727"/>
            <a:ext cx="4234927" cy="543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69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3A0584-06E1-4879-8829-A043FF3D9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544" y="588528"/>
            <a:ext cx="10058400" cy="933173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ОПТИМІЗАЦІЯ СИСТЕМИ ЦЕНТРАЛЬНИХ ОРГАНІВ ВИКОНАВЧОЇ ВЛАДИ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D95AA9-0A13-4E99-B1A3-137A3B7D1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978" y="5382564"/>
            <a:ext cx="4767533" cy="874719"/>
          </a:xfrm>
        </p:spPr>
        <p:txBody>
          <a:bodyPr vert="horz" lIns="0" tIns="45720" rIns="0" bIns="45720" rtlCol="0" anchor="t">
            <a:normAutofit lnSpcReduction="10000"/>
          </a:bodyPr>
          <a:lstStyle/>
          <a:p>
            <a:r>
              <a:rPr lang="ru-RU" i="1" dirty="0">
                <a:ea typeface="+mn-lt"/>
                <a:cs typeface="+mn-lt"/>
              </a:rPr>
              <a:t>* Постанова КМУ № 442 </a:t>
            </a:r>
            <a:r>
              <a:rPr lang="ru-RU" i="1" dirty="0" err="1">
                <a:ea typeface="+mn-lt"/>
                <a:cs typeface="+mn-lt"/>
              </a:rPr>
              <a:t>від</a:t>
            </a:r>
            <a:r>
              <a:rPr lang="ru-RU" i="1" dirty="0">
                <a:ea typeface="+mn-lt"/>
                <a:cs typeface="+mn-lt"/>
              </a:rPr>
              <a:t> 10.09.2014 р. «Про </a:t>
            </a:r>
            <a:r>
              <a:rPr lang="ru-RU" i="1" dirty="0" err="1">
                <a:ea typeface="+mn-lt"/>
                <a:cs typeface="+mn-lt"/>
              </a:rPr>
              <a:t>оптимізацію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системи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центральних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органів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виконавчої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влади</a:t>
            </a:r>
            <a:r>
              <a:rPr lang="ru-RU" i="1" dirty="0">
                <a:ea typeface="+mn-lt"/>
                <a:cs typeface="+mn-lt"/>
              </a:rPr>
              <a:t>» </a:t>
            </a:r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AC8310E-B9DD-4C09-9655-8DEC1D114846}"/>
              </a:ext>
            </a:extLst>
          </p:cNvPr>
          <p:cNvSpPr/>
          <p:nvPr/>
        </p:nvSpPr>
        <p:spPr>
          <a:xfrm>
            <a:off x="1095556" y="1778479"/>
            <a:ext cx="4155054" cy="104954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Державна служба України з лікарських </a:t>
            </a:r>
            <a:r>
              <a:rPr lang="ru-RU" b="1" dirty="0" err="1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засобів</a:t>
            </a:r>
            <a:r>
              <a:rPr lang="ru-RU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та контролю за наркотиками</a:t>
            </a:r>
            <a:r>
              <a:rPr lang="ru-RU" dirty="0"/>
              <a:t> (</a:t>
            </a:r>
            <a:r>
              <a:rPr lang="ru-RU" dirty="0" err="1"/>
              <a:t>Держлікслужба</a:t>
            </a:r>
            <a:r>
              <a:rPr lang="ru-RU" dirty="0"/>
              <a:t>)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8A20A18-EF77-4820-8B52-CFF6C2EA12CC}"/>
              </a:ext>
            </a:extLst>
          </p:cNvPr>
          <p:cNvSpPr/>
          <p:nvPr/>
        </p:nvSpPr>
        <p:spPr>
          <a:xfrm>
            <a:off x="6731480" y="1792857"/>
            <a:ext cx="4155054" cy="109267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Державна служба України з питань безпечності </a:t>
            </a:r>
            <a:r>
              <a:rPr lang="ru-RU" b="1" dirty="0" err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харчових</a:t>
            </a:r>
            <a:r>
              <a:rPr lang="ru-RU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b="1" dirty="0" err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продуктів</a:t>
            </a:r>
            <a:r>
              <a:rPr lang="ru-RU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та </a:t>
            </a:r>
            <a:r>
              <a:rPr lang="ru-RU" b="1" dirty="0" err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захисту</a:t>
            </a:r>
            <a:r>
              <a:rPr lang="ru-RU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b="1" dirty="0" err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споживачів</a:t>
            </a:r>
            <a:r>
              <a:rPr lang="ru-RU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dirty="0"/>
              <a:t>(</a:t>
            </a:r>
            <a:r>
              <a:rPr lang="ru-RU" dirty="0" err="1"/>
              <a:t>Держпродспоживслужба</a:t>
            </a:r>
            <a:r>
              <a:rPr lang="ru-RU" dirty="0"/>
              <a:t>) 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BFCD32A-74C4-48DD-851D-59405C981DC1}"/>
              </a:ext>
            </a:extLst>
          </p:cNvPr>
          <p:cNvSpPr/>
          <p:nvPr/>
        </p:nvSpPr>
        <p:spPr>
          <a:xfrm>
            <a:off x="1728160" y="3029309"/>
            <a:ext cx="3263658" cy="9632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Державна служба з лікарських засобів 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1F911A9-8A86-482E-9A4F-6A30F750F3CA}"/>
              </a:ext>
            </a:extLst>
          </p:cNvPr>
          <p:cNvSpPr/>
          <p:nvPr/>
        </p:nvSpPr>
        <p:spPr>
          <a:xfrm>
            <a:off x="1728159" y="4280139"/>
            <a:ext cx="3263658" cy="9632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Державна</a:t>
            </a:r>
            <a:r>
              <a:rPr lang="ru-RU" dirty="0">
                <a:ea typeface="+mn-lt"/>
                <a:cs typeface="+mn-lt"/>
              </a:rPr>
              <a:t> служба з контролю за наркотиками</a:t>
            </a:r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EDAF1DD-A12A-4E21-BBFA-5E47D5167AA4}"/>
              </a:ext>
            </a:extLst>
          </p:cNvPr>
          <p:cNvSpPr/>
          <p:nvPr/>
        </p:nvSpPr>
        <p:spPr>
          <a:xfrm>
            <a:off x="7177179" y="2943045"/>
            <a:ext cx="3263658" cy="9632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Державна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санітарно-епідеміологічна</a:t>
            </a:r>
            <a:r>
              <a:rPr lang="ru-RU" dirty="0">
                <a:ea typeface="+mn-lt"/>
                <a:cs typeface="+mn-lt"/>
              </a:rPr>
              <a:t> служба</a:t>
            </a:r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B599446-DDA8-44DD-84FD-9134B3BB963A}"/>
              </a:ext>
            </a:extLst>
          </p:cNvPr>
          <p:cNvSpPr/>
          <p:nvPr/>
        </p:nvSpPr>
        <p:spPr>
          <a:xfrm>
            <a:off x="7177178" y="4193874"/>
            <a:ext cx="3263658" cy="9632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Державна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інспекція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питань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захисту</a:t>
            </a:r>
            <a:r>
              <a:rPr lang="ru-RU" dirty="0">
                <a:ea typeface="+mn-lt"/>
                <a:cs typeface="+mn-lt"/>
              </a:rPr>
              <a:t> прав </a:t>
            </a:r>
            <a:r>
              <a:rPr lang="ru-RU" dirty="0" err="1">
                <a:ea typeface="+mn-lt"/>
                <a:cs typeface="+mn-lt"/>
              </a:rPr>
              <a:t>споживачів</a:t>
            </a:r>
            <a:endParaRPr lang="ru-RU" dirty="0" err="1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778B115-36D4-4D62-B3AF-4E6B19BB141E}"/>
              </a:ext>
            </a:extLst>
          </p:cNvPr>
          <p:cNvSpPr/>
          <p:nvPr/>
        </p:nvSpPr>
        <p:spPr>
          <a:xfrm>
            <a:off x="7177179" y="5444705"/>
            <a:ext cx="3263658" cy="96328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Державна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ветеринарна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фітосанітарна</a:t>
            </a:r>
            <a:r>
              <a:rPr lang="ru-RU" dirty="0">
                <a:ea typeface="+mn-lt"/>
                <a:cs typeface="+mn-lt"/>
              </a:rPr>
              <a:t> служба </a:t>
            </a:r>
            <a:endParaRPr lang="ru-RU"/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430B7A75-3BEB-4060-B3E1-74ECB439956E}"/>
              </a:ext>
            </a:extLst>
          </p:cNvPr>
          <p:cNvCxnSpPr/>
          <p:nvPr/>
        </p:nvCxnSpPr>
        <p:spPr>
          <a:xfrm>
            <a:off x="6788090" y="2870260"/>
            <a:ext cx="14377" cy="304799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E395579E-E688-4026-AB97-64F6417F1A3A}"/>
              </a:ext>
            </a:extLst>
          </p:cNvPr>
          <p:cNvCxnSpPr>
            <a:cxnSpLocks/>
          </p:cNvCxnSpPr>
          <p:nvPr/>
        </p:nvCxnSpPr>
        <p:spPr>
          <a:xfrm>
            <a:off x="1410957" y="2827127"/>
            <a:ext cx="14377" cy="217098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927356B1-30BC-4D65-B460-3994C7A3C25F}"/>
              </a:ext>
            </a:extLst>
          </p:cNvPr>
          <p:cNvCxnSpPr/>
          <p:nvPr/>
        </p:nvCxnSpPr>
        <p:spPr>
          <a:xfrm>
            <a:off x="6801569" y="3430078"/>
            <a:ext cx="373811" cy="1437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0160B955-EF29-4DA7-9229-C2FA945BDF30}"/>
              </a:ext>
            </a:extLst>
          </p:cNvPr>
          <p:cNvCxnSpPr>
            <a:cxnSpLocks/>
          </p:cNvCxnSpPr>
          <p:nvPr/>
        </p:nvCxnSpPr>
        <p:spPr>
          <a:xfrm>
            <a:off x="6801568" y="4666530"/>
            <a:ext cx="373811" cy="1437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FA9D8914-46FD-4922-863D-7099B2F778D9}"/>
              </a:ext>
            </a:extLst>
          </p:cNvPr>
          <p:cNvCxnSpPr>
            <a:cxnSpLocks/>
          </p:cNvCxnSpPr>
          <p:nvPr/>
        </p:nvCxnSpPr>
        <p:spPr>
          <a:xfrm>
            <a:off x="6801569" y="5888606"/>
            <a:ext cx="373811" cy="1437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AFE4A884-0C90-4A83-9D88-38988378432C}"/>
              </a:ext>
            </a:extLst>
          </p:cNvPr>
          <p:cNvCxnSpPr>
            <a:cxnSpLocks/>
          </p:cNvCxnSpPr>
          <p:nvPr/>
        </p:nvCxnSpPr>
        <p:spPr>
          <a:xfrm>
            <a:off x="1424435" y="3516341"/>
            <a:ext cx="301925" cy="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EAD1B96-70B3-45F5-98E3-9269B2FE1F18}"/>
              </a:ext>
            </a:extLst>
          </p:cNvPr>
          <p:cNvCxnSpPr>
            <a:cxnSpLocks/>
          </p:cNvCxnSpPr>
          <p:nvPr/>
        </p:nvCxnSpPr>
        <p:spPr>
          <a:xfrm>
            <a:off x="1424434" y="4666529"/>
            <a:ext cx="301925" cy="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6606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E52478-CABB-4E5C-9CF3-95C445950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ea typeface="+mj-lt"/>
                <a:cs typeface="+mj-lt"/>
              </a:rPr>
              <a:t>ДЕРЖЛІКСЛУЖБА УКРАЇНИ</a:t>
            </a:r>
            <a:endParaRPr lang="ru-RU" dirty="0">
              <a:solidFill>
                <a:srgbClr val="FF0000"/>
              </a:solidFill>
              <a:cs typeface="Calibri Light" panose="020F0302020204030204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37B4AD-6E9C-4B8C-971F-60D5FAC6B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6190891" cy="4023360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ru-RU" dirty="0" err="1">
                <a:ea typeface="+mn-lt"/>
                <a:cs typeface="+mn-lt"/>
              </a:rPr>
              <a:t>Державні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підприємства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належать до </a:t>
            </a:r>
            <a:r>
              <a:rPr lang="ru-RU" dirty="0" err="1">
                <a:ea typeface="+mn-lt"/>
                <a:cs typeface="+mn-lt"/>
              </a:rPr>
              <a:t>сфери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управління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Держлікслужби</a:t>
            </a:r>
            <a:r>
              <a:rPr lang="ru-RU" dirty="0">
                <a:ea typeface="+mn-lt"/>
                <a:cs typeface="+mn-lt"/>
              </a:rPr>
              <a:t>: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dirty="0">
                <a:ea typeface="+mn-lt"/>
                <a:cs typeface="+mn-lt"/>
              </a:rPr>
              <a:t> ДП «Центральна </a:t>
            </a:r>
            <a:r>
              <a:rPr lang="ru-RU" dirty="0" err="1">
                <a:ea typeface="+mn-lt"/>
                <a:cs typeface="+mn-lt"/>
              </a:rPr>
              <a:t>лабораторія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аналізу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ЛЗ і </a:t>
            </a:r>
            <a:r>
              <a:rPr lang="ru-RU" dirty="0" err="1">
                <a:ea typeface="+mn-lt"/>
                <a:cs typeface="+mn-lt"/>
              </a:rPr>
              <a:t>медичної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продукції</a:t>
            </a:r>
            <a:r>
              <a:rPr lang="ru-RU" dirty="0">
                <a:ea typeface="+mn-lt"/>
                <a:cs typeface="+mn-lt"/>
              </a:rPr>
              <a:t>» 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dirty="0">
                <a:ea typeface="+mn-lt"/>
                <a:cs typeface="+mn-lt"/>
              </a:rPr>
              <a:t> ДП «</a:t>
            </a:r>
            <a:r>
              <a:rPr lang="ru-RU" dirty="0" err="1">
                <a:ea typeface="+mn-lt"/>
                <a:cs typeface="+mn-lt"/>
              </a:rPr>
              <a:t>Український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інститут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» 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dirty="0">
                <a:ea typeface="+mn-lt"/>
                <a:cs typeface="+mn-lt"/>
              </a:rPr>
              <a:t> ДП «</a:t>
            </a:r>
            <a:r>
              <a:rPr lang="ru-RU" dirty="0" err="1">
                <a:ea typeface="+mn-lt"/>
                <a:cs typeface="+mn-lt"/>
              </a:rPr>
              <a:t>Український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науковий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фармакопейний</a:t>
            </a:r>
            <a:r>
              <a:rPr lang="ru-RU" dirty="0">
                <a:ea typeface="+mn-lt"/>
                <a:cs typeface="+mn-lt"/>
              </a:rPr>
              <a:t> центр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ЛЗ» 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dirty="0">
                <a:ea typeface="+mn-lt"/>
                <a:cs typeface="+mn-lt"/>
              </a:rPr>
              <a:t> ДП «</a:t>
            </a:r>
            <a:r>
              <a:rPr lang="ru-RU" dirty="0" err="1">
                <a:ea typeface="+mn-lt"/>
                <a:cs typeface="+mn-lt"/>
              </a:rPr>
              <a:t>Державний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науковий</a:t>
            </a:r>
            <a:r>
              <a:rPr lang="ru-RU" dirty="0">
                <a:ea typeface="+mn-lt"/>
                <a:cs typeface="+mn-lt"/>
              </a:rPr>
              <a:t> центр ЛЗ і </a:t>
            </a:r>
            <a:r>
              <a:rPr lang="ru-RU" dirty="0" err="1">
                <a:ea typeface="+mn-lt"/>
                <a:cs typeface="+mn-lt"/>
              </a:rPr>
              <a:t>медичної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продукції</a:t>
            </a:r>
            <a:r>
              <a:rPr lang="ru-RU" dirty="0">
                <a:ea typeface="+mn-lt"/>
                <a:cs typeface="+mn-lt"/>
              </a:rPr>
              <a:t>»</a:t>
            </a:r>
            <a:endParaRPr lang="ru-RU" dirty="0">
              <a:cs typeface="Calibri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8383DBA-E0C0-46D1-9878-4C4E329ACD42}"/>
              </a:ext>
            </a:extLst>
          </p:cNvPr>
          <p:cNvSpPr/>
          <p:nvPr/>
        </p:nvSpPr>
        <p:spPr>
          <a:xfrm>
            <a:off x="7493479" y="1893498"/>
            <a:ext cx="3968150" cy="1452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Постанова КМУ від 12.08.2015 р. № 647 «Про затвердження Положення про Державну службу України з лікарських засобів та контролю за наркотиками»</a:t>
            </a: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FF99000D-753F-4844-B8F6-CC221816E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213" y="3525059"/>
            <a:ext cx="3220707" cy="307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59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14A890-75A9-4E43-AB3D-7208D5809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74" y="905024"/>
            <a:ext cx="3588051" cy="171460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FFFF"/>
                </a:solidFill>
                <a:ea typeface="+mj-lt"/>
                <a:cs typeface="+mj-lt"/>
              </a:rPr>
              <a:t>ДЕРЖЛІКСЛУЖБА УКРАЇНИ</a:t>
            </a:r>
            <a:endParaRPr lang="ru-RU" sz="3600" b="1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4790555-49B8-40C9-83C1-0EEFA694A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564" y="978470"/>
            <a:ext cx="7761365" cy="510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87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A4CD5CB-D209-4D70-8CA4-629731C59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FA3AF2-98F5-4EBC-85AD-A2A73DC6A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5525" y="653474"/>
            <a:ext cx="340196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>
                <a:solidFill>
                  <a:schemeClr val="tx1">
                    <a:lumMod val="85000"/>
                    <a:lumOff val="15000"/>
                  </a:schemeClr>
                </a:solidFill>
              </a:rPr>
              <a:t>ДЕРЖАВНА РЕГУЛЯТОРНА СЛУЖБА УКРАЇНИ (РЕГУЛЯТОРНА СЛУЖБА) </a:t>
            </a: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F28E5DB-778F-46D7-BB4B-CC47E7ED64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05" y="932371"/>
            <a:ext cx="8076782" cy="498716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C6A2BAE-B461-4B55-8E1F-0722ABDD13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4C27B90-DF2B-4D00-BA07-18ED774CD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3ACC25-C262-417A-8AA9-0641C772BD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3AC64B-CA03-73F9-F7E8-F7DEE17FB659}"/>
              </a:ext>
            </a:extLst>
          </p:cNvPr>
          <p:cNvSpPr txBox="1"/>
          <p:nvPr/>
        </p:nvSpPr>
        <p:spPr>
          <a:xfrm>
            <a:off x="2111247" y="6398324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dirty="0"/>
              <a:t>https://www.drs.gov.ua</a:t>
            </a:r>
          </a:p>
        </p:txBody>
      </p:sp>
    </p:spTree>
    <p:extLst>
      <p:ext uri="{BB962C8B-B14F-4D97-AF65-F5344CB8AC3E}">
        <p14:creationId xmlns:p14="http://schemas.microsoft.com/office/powerpoint/2010/main" val="1382075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C0B2E1-0268-42EC-ABD3-94F81A05BC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2256B4-48EA-40FC-BBC0-AA1EE6E008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44BCCA-102D-4A9D-B1E4-2450CAF0B0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0B8AD8-B745-49BA-A016-4EDB86475A0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348952" y="643467"/>
            <a:ext cx="7172487" cy="50540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dirty="0">
                <a:solidFill>
                  <a:schemeClr val="tx2"/>
                </a:solidFill>
              </a:rPr>
              <a:t>2. </a:t>
            </a:r>
            <a:r>
              <a:rPr lang="en-US" sz="6600" dirty="0" err="1">
                <a:solidFill>
                  <a:schemeClr val="tx2"/>
                </a:solidFill>
              </a:rPr>
              <a:t>Порядок</a:t>
            </a:r>
            <a:r>
              <a:rPr lang="en-US" sz="6600" dirty="0">
                <a:solidFill>
                  <a:schemeClr val="tx2"/>
                </a:solidFill>
              </a:rPr>
              <a:t> </a:t>
            </a:r>
            <a:r>
              <a:rPr lang="en-US" sz="6600" dirty="0" err="1">
                <a:solidFill>
                  <a:schemeClr val="tx2"/>
                </a:solidFill>
              </a:rPr>
              <a:t>здійснення</a:t>
            </a:r>
            <a:r>
              <a:rPr lang="en-US" sz="6600" dirty="0">
                <a:solidFill>
                  <a:schemeClr val="tx2"/>
                </a:solidFill>
              </a:rPr>
              <a:t> </a:t>
            </a:r>
            <a:r>
              <a:rPr lang="en-US" sz="6600" dirty="0" err="1">
                <a:solidFill>
                  <a:schemeClr val="tx2"/>
                </a:solidFill>
              </a:rPr>
              <a:t>нагляду</a:t>
            </a:r>
            <a:r>
              <a:rPr lang="en-US" sz="6600" dirty="0">
                <a:solidFill>
                  <a:schemeClr val="tx2"/>
                </a:solidFill>
              </a:rPr>
              <a:t> (</a:t>
            </a:r>
            <a:r>
              <a:rPr lang="en-US" sz="6600" dirty="0" err="1">
                <a:solidFill>
                  <a:schemeClr val="tx2"/>
                </a:solidFill>
              </a:rPr>
              <a:t>контролю</a:t>
            </a:r>
            <a:r>
              <a:rPr lang="en-US" sz="6600" dirty="0">
                <a:solidFill>
                  <a:schemeClr val="tx2"/>
                </a:solidFill>
              </a:rPr>
              <a:t>) </a:t>
            </a:r>
            <a:r>
              <a:rPr lang="en-US" sz="6600" dirty="0" err="1">
                <a:solidFill>
                  <a:schemeClr val="tx2"/>
                </a:solidFill>
              </a:rPr>
              <a:t>за</a:t>
            </a:r>
            <a:r>
              <a:rPr lang="en-US" sz="6600" dirty="0">
                <a:solidFill>
                  <a:schemeClr val="tx2"/>
                </a:solidFill>
              </a:rPr>
              <a:t> якістю ЛЗ </a:t>
            </a:r>
            <a:r>
              <a:rPr lang="en-US" sz="6600" dirty="0" err="1">
                <a:solidFill>
                  <a:schemeClr val="tx2"/>
                </a:solidFill>
              </a:rPr>
              <a:t>та</a:t>
            </a:r>
            <a:r>
              <a:rPr lang="en-US" sz="6600" dirty="0">
                <a:solidFill>
                  <a:schemeClr val="tx2"/>
                </a:solidFill>
              </a:rPr>
              <a:t> </a:t>
            </a:r>
            <a:r>
              <a:rPr lang="ru-RU" sz="6600" dirty="0">
                <a:solidFill>
                  <a:schemeClr val="tx2"/>
                </a:solidFill>
              </a:rPr>
              <a:t>М</a:t>
            </a:r>
            <a:r>
              <a:rPr lang="en-US" sz="6600" dirty="0" err="1">
                <a:solidFill>
                  <a:schemeClr val="tx2"/>
                </a:solidFill>
              </a:rPr>
              <a:t>В</a:t>
            </a:r>
            <a:endParaRPr lang="en-US" sz="6600" dirty="0">
              <a:solidFill>
                <a:schemeClr val="tx2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42053" y="1570271"/>
            <a:ext cx="0" cy="3200400"/>
          </a:xfrm>
          <a:prstGeom prst="line">
            <a:avLst/>
          </a:prstGeom>
          <a:ln w="31750">
            <a:solidFill>
              <a:schemeClr val="accent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05250E5-90D0-4E41-B9BD-FF661DE540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336792"/>
            <a:ext cx="12188825" cy="52120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672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F8661A-92E5-47AA-9458-53DAF280F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790" y="286603"/>
            <a:ext cx="11438625" cy="760645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ea typeface="+mj-lt"/>
                <a:cs typeface="+mj-lt"/>
              </a:rPr>
              <a:t>ЗАХОДИ ДЕРЖАВНОГО НАГЛЯДУ (КОНТРОЛЮ)</a:t>
            </a:r>
            <a:endParaRPr lang="ru-RU" sz="3600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01EF0C8B-EBB1-4495-936A-0B9028CE3BB0}"/>
              </a:ext>
            </a:extLst>
          </p:cNvPr>
          <p:cNvSpPr/>
          <p:nvPr/>
        </p:nvSpPr>
        <p:spPr>
          <a:xfrm>
            <a:off x="1124310" y="1045234"/>
            <a:ext cx="2746074" cy="18115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ПЛАНОВІ ПЕРЕВІРКИ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1ACB24B8-FF0D-4E4D-9B8E-3E313CD9A653}"/>
              </a:ext>
            </a:extLst>
          </p:cNvPr>
          <p:cNvSpPr/>
          <p:nvPr/>
        </p:nvSpPr>
        <p:spPr>
          <a:xfrm>
            <a:off x="7924800" y="1045233"/>
            <a:ext cx="3142890" cy="18115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/>
              <a:t>ПОЗАПЛАНОВІ ПЕРЕВІРКИ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3037C9BB-79CA-44D7-A362-839409314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549275"/>
              </p:ext>
            </p:extLst>
          </p:nvPr>
        </p:nvGraphicFramePr>
        <p:xfrm>
          <a:off x="1925416" y="2634565"/>
          <a:ext cx="8168637" cy="253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879">
                  <a:extLst>
                    <a:ext uri="{9D8B030D-6E8A-4147-A177-3AD203B41FA5}">
                      <a16:colId xmlns:a16="http://schemas.microsoft.com/office/drawing/2014/main" val="1120157102"/>
                    </a:ext>
                  </a:extLst>
                </a:gridCol>
                <a:gridCol w="2722879">
                  <a:extLst>
                    <a:ext uri="{9D8B030D-6E8A-4147-A177-3AD203B41FA5}">
                      <a16:colId xmlns:a16="http://schemas.microsoft.com/office/drawing/2014/main" val="1164172985"/>
                    </a:ext>
                  </a:extLst>
                </a:gridCol>
                <a:gridCol w="2722879">
                  <a:extLst>
                    <a:ext uri="{9D8B030D-6E8A-4147-A177-3AD203B41FA5}">
                      <a16:colId xmlns:a16="http://schemas.microsoft.com/office/drawing/2014/main" val="2450419699"/>
                    </a:ext>
                  </a:extLst>
                </a:gridCol>
              </a:tblGrid>
              <a:tr h="71437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передбачена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у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плані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роботи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контролюючого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органу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>
                          <a:latin typeface="Calibri"/>
                        </a:rPr>
                        <a:t>не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передбачена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в планах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роботи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контролюючого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органу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035648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не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більше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10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робочих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днів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термін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проведення</a:t>
                      </a:r>
                      <a:endParaRPr lang="ru-RU" b="1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не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більше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10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робочих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днів</a:t>
                      </a:r>
                      <a:endParaRPr lang="ru-RU" b="1" dirty="0" err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1446180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не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більше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5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робочих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днів</a:t>
                      </a:r>
                      <a:endParaRPr lang="ru-RU" b="1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суб'єкти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малого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підприємництва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 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не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більше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2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робочих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днів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343609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4D8FFDD-2713-45A6-8A46-814FB49F3220}"/>
              </a:ext>
            </a:extLst>
          </p:cNvPr>
          <p:cNvSpPr txBox="1"/>
          <p:nvPr/>
        </p:nvSpPr>
        <p:spPr>
          <a:xfrm>
            <a:off x="1891162" y="5197954"/>
            <a:ext cx="840787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i="1" dirty="0">
                <a:ea typeface="+mn-lt"/>
                <a:cs typeface="+mn-lt"/>
              </a:rPr>
              <a:t>* Закон </a:t>
            </a:r>
            <a:r>
              <a:rPr lang="ru-RU" i="1" dirty="0" err="1">
                <a:ea typeface="+mn-lt"/>
                <a:cs typeface="+mn-lt"/>
              </a:rPr>
              <a:t>України</a:t>
            </a:r>
            <a:r>
              <a:rPr lang="ru-RU" i="1" dirty="0">
                <a:ea typeface="+mn-lt"/>
                <a:cs typeface="+mn-lt"/>
              </a:rPr>
              <a:t> N 877-V </a:t>
            </a:r>
            <a:r>
              <a:rPr lang="ru-RU" i="1" dirty="0" err="1">
                <a:ea typeface="+mn-lt"/>
                <a:cs typeface="+mn-lt"/>
              </a:rPr>
              <a:t>від</a:t>
            </a:r>
            <a:r>
              <a:rPr lang="ru-RU" i="1" dirty="0">
                <a:ea typeface="+mn-lt"/>
                <a:cs typeface="+mn-lt"/>
              </a:rPr>
              <a:t> 5 </a:t>
            </a:r>
            <a:r>
              <a:rPr lang="ru-RU" i="1" dirty="0" err="1">
                <a:ea typeface="+mn-lt"/>
                <a:cs typeface="+mn-lt"/>
              </a:rPr>
              <a:t>квітня</a:t>
            </a:r>
            <a:r>
              <a:rPr lang="ru-RU" i="1" dirty="0">
                <a:ea typeface="+mn-lt"/>
                <a:cs typeface="+mn-lt"/>
              </a:rPr>
              <a:t> 2007 року «Про </a:t>
            </a:r>
            <a:r>
              <a:rPr lang="ru-RU" i="1" dirty="0" err="1">
                <a:ea typeface="+mn-lt"/>
                <a:cs typeface="+mn-lt"/>
              </a:rPr>
              <a:t>основні</a:t>
            </a:r>
            <a:r>
              <a:rPr lang="ru-RU" i="1" dirty="0">
                <a:ea typeface="+mn-lt"/>
                <a:cs typeface="+mn-lt"/>
              </a:rPr>
              <a:t> засади державного </a:t>
            </a:r>
            <a:r>
              <a:rPr lang="ru-RU" i="1" dirty="0" err="1">
                <a:ea typeface="+mn-lt"/>
                <a:cs typeface="+mn-lt"/>
              </a:rPr>
              <a:t>нагляду</a:t>
            </a:r>
            <a:r>
              <a:rPr lang="ru-RU" i="1" dirty="0">
                <a:ea typeface="+mn-lt"/>
                <a:cs typeface="+mn-lt"/>
              </a:rPr>
              <a:t> (контролю) у </a:t>
            </a:r>
            <a:r>
              <a:rPr lang="ru-RU" i="1" dirty="0" err="1">
                <a:ea typeface="+mn-lt"/>
                <a:cs typeface="+mn-lt"/>
              </a:rPr>
              <a:t>сфері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господарської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діяльності</a:t>
            </a:r>
            <a:r>
              <a:rPr lang="ru-RU" i="1" dirty="0">
                <a:ea typeface="+mn-lt"/>
                <a:cs typeface="+mn-lt"/>
              </a:rPr>
              <a:t>» (ч. 5 ст. 5; ч. 4 ст. 6)</a:t>
            </a:r>
            <a:endParaRPr lang="ru-RU" i="1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71DBB42-EA50-49F8-8DDB-DB5858FA4BA6}"/>
              </a:ext>
            </a:extLst>
          </p:cNvPr>
          <p:cNvSpPr/>
          <p:nvPr/>
        </p:nvSpPr>
        <p:spPr>
          <a:xfrm>
            <a:off x="2200814" y="5931739"/>
            <a:ext cx="7778148" cy="7763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ea typeface="+mn-lt"/>
                <a:cs typeface="+mn-lt"/>
              </a:rPr>
              <a:t>Продовження</a:t>
            </a:r>
            <a:r>
              <a:rPr lang="ru-RU" sz="2400" dirty="0">
                <a:ea typeface="+mn-lt"/>
                <a:cs typeface="+mn-lt"/>
              </a:rPr>
              <a:t> строку </a:t>
            </a:r>
            <a:r>
              <a:rPr lang="ru-RU" sz="2400" dirty="0" err="1">
                <a:ea typeface="+mn-lt"/>
                <a:cs typeface="+mn-lt"/>
              </a:rPr>
              <a:t>проведення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перевірок</a:t>
            </a:r>
            <a:r>
              <a:rPr lang="ru-RU" sz="2400" dirty="0">
                <a:ea typeface="+mn-lt"/>
                <a:cs typeface="+mn-lt"/>
              </a:rPr>
              <a:t> не </a:t>
            </a:r>
            <a:r>
              <a:rPr lang="ru-RU" sz="2400" dirty="0" err="1">
                <a:ea typeface="+mn-lt"/>
                <a:cs typeface="+mn-lt"/>
              </a:rPr>
              <a:t>допускається</a:t>
            </a:r>
            <a:endParaRPr lang="ru-RU" sz="2400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627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B9B9DB-A3FB-F5E4-EC64-F95737A17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324" y="160885"/>
            <a:ext cx="9962205" cy="646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87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8DB9B-3F90-4E0C-A0B7-975C14B03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111" y="-115964"/>
            <a:ext cx="10877909" cy="861287"/>
          </a:xfrm>
        </p:spPr>
        <p:txBody>
          <a:bodyPr/>
          <a:lstStyle/>
          <a:p>
            <a:r>
              <a:rPr lang="ru-RU" dirty="0">
                <a:ea typeface="+mj-lt"/>
                <a:cs typeface="+mj-lt"/>
              </a:rPr>
              <a:t>ПЕРІОДИЧНІСТЬ ПРОВЕДЕННЯ ПЕРЕВІРОК </a:t>
            </a:r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86BF735-11CC-47E0-81D5-21D9D296CC8E}"/>
              </a:ext>
            </a:extLst>
          </p:cNvPr>
          <p:cNvSpPr/>
          <p:nvPr/>
        </p:nvSpPr>
        <p:spPr>
          <a:xfrm>
            <a:off x="7838536" y="944592"/>
            <a:ext cx="3508074" cy="5075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 err="1"/>
              <a:t>Періодичність</a:t>
            </a:r>
            <a:r>
              <a:rPr lang="ru-RU" b="1" dirty="0"/>
              <a:t> </a:t>
            </a:r>
            <a:r>
              <a:rPr lang="ru-RU" b="1" dirty="0" err="1"/>
              <a:t>здійснення</a:t>
            </a:r>
            <a:r>
              <a:rPr lang="ru-RU" b="1" dirty="0"/>
              <a:t> </a:t>
            </a:r>
            <a:r>
              <a:rPr lang="ru-RU" b="1" dirty="0" err="1"/>
              <a:t>планових</a:t>
            </a:r>
            <a:r>
              <a:rPr lang="ru-RU" b="1" dirty="0"/>
              <a:t> </a:t>
            </a:r>
            <a:r>
              <a:rPr lang="ru-RU" b="1" dirty="0" err="1"/>
              <a:t>заходів</a:t>
            </a:r>
            <a:r>
              <a:rPr lang="ru-RU" b="1" dirty="0"/>
              <a:t> </a:t>
            </a:r>
            <a:r>
              <a:rPr lang="ru-RU" b="1" dirty="0" err="1"/>
              <a:t>нагляду</a:t>
            </a:r>
            <a:r>
              <a:rPr lang="ru-RU" b="1" dirty="0"/>
              <a:t> (контролю)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4255634-8028-44F4-B111-F58E4CA58B6A}"/>
              </a:ext>
            </a:extLst>
          </p:cNvPr>
          <p:cNvSpPr/>
          <p:nvPr/>
        </p:nvSpPr>
        <p:spPr>
          <a:xfrm>
            <a:off x="289525" y="943694"/>
            <a:ext cx="3076753" cy="17252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Постанова КМУ № 465 </a:t>
            </a:r>
            <a:r>
              <a:rPr lang="ru-RU" sz="2800" dirty="0" err="1"/>
              <a:t>від</a:t>
            </a:r>
            <a:r>
              <a:rPr lang="ru-RU" sz="2800" dirty="0"/>
              <a:t> 05.06.2019 р.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07E1902-529C-4415-B903-CB09B2DAA70A}"/>
              </a:ext>
            </a:extLst>
          </p:cNvPr>
          <p:cNvSpPr/>
          <p:nvPr/>
        </p:nvSpPr>
        <p:spPr>
          <a:xfrm>
            <a:off x="576173" y="2668078"/>
            <a:ext cx="2616678" cy="352245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«Про </a:t>
            </a:r>
            <a:r>
              <a:rPr lang="ru-RU" b="1" dirty="0" err="1"/>
              <a:t>затвердження</a:t>
            </a:r>
            <a:r>
              <a:rPr lang="ru-RU" b="1" dirty="0"/>
              <a:t> </a:t>
            </a:r>
            <a:r>
              <a:rPr lang="ru-RU" b="1" dirty="0" err="1"/>
              <a:t>критеріїв</a:t>
            </a:r>
            <a:r>
              <a:rPr lang="ru-RU" b="1" dirty="0"/>
              <a:t>, за </a:t>
            </a:r>
            <a:r>
              <a:rPr lang="ru-RU" b="1" dirty="0" err="1"/>
              <a:t>якими</a:t>
            </a:r>
            <a:r>
              <a:rPr lang="ru-RU" b="1" dirty="0"/>
              <a:t> </a:t>
            </a:r>
            <a:r>
              <a:rPr lang="ru-RU" b="1" dirty="0" err="1"/>
              <a:t>оцінюється</a:t>
            </a:r>
            <a:r>
              <a:rPr lang="ru-RU" b="1" dirty="0"/>
              <a:t> </a:t>
            </a:r>
            <a:r>
              <a:rPr lang="ru-RU" b="1" dirty="0" err="1"/>
              <a:t>ступінь</a:t>
            </a:r>
            <a:r>
              <a:rPr lang="ru-RU" b="1" dirty="0"/>
              <a:t> </a:t>
            </a:r>
            <a:r>
              <a:rPr lang="ru-RU" b="1" dirty="0" err="1"/>
              <a:t>ризику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</a:t>
            </a:r>
            <a:r>
              <a:rPr lang="ru-RU" b="1" dirty="0" err="1"/>
              <a:t>провадження</a:t>
            </a:r>
            <a:r>
              <a:rPr lang="ru-RU" b="1" dirty="0"/>
              <a:t> </a:t>
            </a:r>
            <a:r>
              <a:rPr lang="ru-RU" b="1" dirty="0" err="1"/>
              <a:t>господарської</a:t>
            </a:r>
            <a:r>
              <a:rPr lang="ru-RU" b="1" dirty="0"/>
              <a:t> </a:t>
            </a:r>
            <a:r>
              <a:rPr lang="ru-RU" b="1" dirty="0" err="1"/>
              <a:t>діяльності</a:t>
            </a:r>
            <a:r>
              <a:rPr lang="ru-RU" b="1" dirty="0"/>
              <a:t> у </a:t>
            </a:r>
            <a:r>
              <a:rPr lang="ru-RU" b="1" dirty="0" err="1"/>
              <a:t>сфері</a:t>
            </a:r>
            <a:r>
              <a:rPr lang="ru-RU" b="1" dirty="0"/>
              <a:t> </a:t>
            </a:r>
            <a:r>
              <a:rPr lang="ru-RU" b="1" dirty="0" err="1"/>
              <a:t>виробництва</a:t>
            </a:r>
            <a:r>
              <a:rPr lang="ru-RU" b="1" dirty="0"/>
              <a:t> ЛЗ, </a:t>
            </a:r>
            <a:r>
              <a:rPr lang="ru-RU" b="1" dirty="0" err="1"/>
              <a:t>оптової</a:t>
            </a:r>
            <a:r>
              <a:rPr lang="ru-RU" b="1" dirty="0"/>
              <a:t> та </a:t>
            </a:r>
            <a:r>
              <a:rPr lang="ru-RU" b="1" dirty="0" err="1"/>
              <a:t>роздрібної</a:t>
            </a:r>
            <a:r>
              <a:rPr lang="ru-RU" b="1" dirty="0"/>
              <a:t> </a:t>
            </a:r>
            <a:r>
              <a:rPr lang="ru-RU" b="1" dirty="0" err="1"/>
              <a:t>торгівлі</a:t>
            </a:r>
            <a:r>
              <a:rPr lang="ru-RU" b="1" dirty="0"/>
              <a:t> ЛЗ, </a:t>
            </a:r>
            <a:r>
              <a:rPr lang="ru-RU" b="1" dirty="0" err="1"/>
              <a:t>імпорту</a:t>
            </a:r>
            <a:r>
              <a:rPr lang="ru-RU" b="1" dirty="0"/>
              <a:t> ЛЗ…» 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054F857-F37D-4ADD-A08A-7553C5831A7C}"/>
              </a:ext>
            </a:extLst>
          </p:cNvPr>
          <p:cNvSpPr/>
          <p:nvPr/>
        </p:nvSpPr>
        <p:spPr>
          <a:xfrm>
            <a:off x="8281537" y="2250236"/>
            <a:ext cx="2616679" cy="93452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не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частіше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одного разу на два роки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CB76F44-C5BD-45DC-9509-0E91395F1D39}"/>
              </a:ext>
            </a:extLst>
          </p:cNvPr>
          <p:cNvSpPr/>
          <p:nvPr/>
        </p:nvSpPr>
        <p:spPr>
          <a:xfrm>
            <a:off x="8281536" y="3501066"/>
            <a:ext cx="2616679" cy="93452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не </a:t>
            </a:r>
            <a:r>
              <a:rPr lang="ru-RU" dirty="0" err="1">
                <a:solidFill>
                  <a:schemeClr val="tx1"/>
                </a:solidFill>
              </a:rPr>
              <a:t>частіше</a:t>
            </a:r>
            <a:r>
              <a:rPr lang="ru-RU" dirty="0">
                <a:solidFill>
                  <a:schemeClr val="tx1"/>
                </a:solidFill>
              </a:rPr>
              <a:t> одного разу на три роки 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309692D-4373-458C-A268-C56A58BF9756}"/>
              </a:ext>
            </a:extLst>
          </p:cNvPr>
          <p:cNvSpPr/>
          <p:nvPr/>
        </p:nvSpPr>
        <p:spPr>
          <a:xfrm>
            <a:off x="8281537" y="4780651"/>
            <a:ext cx="2616679" cy="93452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не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частіше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одного разу на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п’ять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років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3B2DC90-0874-4493-9A19-11C317BB6555}"/>
              </a:ext>
            </a:extLst>
          </p:cNvPr>
          <p:cNvSpPr/>
          <p:nvPr/>
        </p:nvSpPr>
        <p:spPr>
          <a:xfrm>
            <a:off x="4024942" y="3543300"/>
            <a:ext cx="2918602" cy="862641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Середній</a:t>
            </a:r>
            <a:endParaRPr lang="ru-RU" sz="2400" b="1" dirty="0" err="1">
              <a:cs typeface="Calibri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1D7FE48-76DB-4A22-B71C-E76ACF5E632A}"/>
              </a:ext>
            </a:extLst>
          </p:cNvPr>
          <p:cNvSpPr/>
          <p:nvPr/>
        </p:nvSpPr>
        <p:spPr>
          <a:xfrm>
            <a:off x="4068074" y="4822884"/>
            <a:ext cx="2918602" cy="862641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cs typeface="Calibri"/>
              </a:rPr>
              <a:t>Незначний</a:t>
            </a:r>
            <a:endParaRPr lang="ru-RU" sz="2400" b="1" dirty="0" err="1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11EC7D9-D42A-4F8A-99FB-BE8465C57726}"/>
              </a:ext>
            </a:extLst>
          </p:cNvPr>
          <p:cNvSpPr/>
          <p:nvPr/>
        </p:nvSpPr>
        <p:spPr>
          <a:xfrm>
            <a:off x="4024942" y="2292470"/>
            <a:ext cx="2918602" cy="862641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Високий</a:t>
            </a:r>
            <a:endParaRPr lang="ru-RU" sz="2400" b="1" dirty="0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607C51-246E-47B6-9A04-4C4CB5FC2A38}"/>
              </a:ext>
            </a:extLst>
          </p:cNvPr>
          <p:cNvSpPr txBox="1"/>
          <p:nvPr/>
        </p:nvSpPr>
        <p:spPr>
          <a:xfrm>
            <a:off x="4504246" y="318153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41 до 100 </a:t>
            </a:r>
            <a:r>
              <a:rPr lang="ru-RU" dirty="0" err="1">
                <a:ea typeface="+mn-lt"/>
                <a:cs typeface="+mn-lt"/>
              </a:rPr>
              <a:t>балів</a:t>
            </a:r>
            <a:endParaRPr lang="ru-RU" dirty="0" err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F0F303-1C59-4B46-B2C8-8E057FC60303}"/>
              </a:ext>
            </a:extLst>
          </p:cNvPr>
          <p:cNvSpPr txBox="1"/>
          <p:nvPr/>
        </p:nvSpPr>
        <p:spPr>
          <a:xfrm>
            <a:off x="4589613" y="444583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21 до 40 </a:t>
            </a:r>
            <a:r>
              <a:rPr lang="ru-RU" dirty="0" err="1">
                <a:ea typeface="+mn-lt"/>
                <a:cs typeface="+mn-lt"/>
              </a:rPr>
              <a:t>балів</a:t>
            </a:r>
            <a:endParaRPr lang="ru-RU" dirty="0" err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65730E-1380-46C1-8D9C-D659AED50B7A}"/>
              </a:ext>
            </a:extLst>
          </p:cNvPr>
          <p:cNvSpPr txBox="1"/>
          <p:nvPr/>
        </p:nvSpPr>
        <p:spPr>
          <a:xfrm>
            <a:off x="4718110" y="571014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0 до 20 </a:t>
            </a:r>
            <a:r>
              <a:rPr lang="ru-RU" dirty="0" err="1">
                <a:ea typeface="+mn-lt"/>
                <a:cs typeface="+mn-lt"/>
              </a:rPr>
              <a:t>балів</a:t>
            </a:r>
            <a:endParaRPr lang="ru-RU" dirty="0" err="1"/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8122797E-088A-4531-A00F-F904B62440CB}"/>
              </a:ext>
            </a:extLst>
          </p:cNvPr>
          <p:cNvCxnSpPr/>
          <p:nvPr/>
        </p:nvCxnSpPr>
        <p:spPr>
          <a:xfrm flipV="1">
            <a:off x="6939951" y="3971025"/>
            <a:ext cx="1207697" cy="1437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C718D01-AD68-4FE6-BF63-AF92B2CB00DB}"/>
              </a:ext>
            </a:extLst>
          </p:cNvPr>
          <p:cNvCxnSpPr>
            <a:cxnSpLocks/>
          </p:cNvCxnSpPr>
          <p:nvPr/>
        </p:nvCxnSpPr>
        <p:spPr>
          <a:xfrm flipV="1">
            <a:off x="6939950" y="5250609"/>
            <a:ext cx="1207697" cy="1437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4DAB2ABA-74FF-4625-8F25-3A20C7FE1639}"/>
              </a:ext>
            </a:extLst>
          </p:cNvPr>
          <p:cNvCxnSpPr>
            <a:cxnSpLocks/>
          </p:cNvCxnSpPr>
          <p:nvPr/>
        </p:nvCxnSpPr>
        <p:spPr>
          <a:xfrm flipV="1">
            <a:off x="6983083" y="2705817"/>
            <a:ext cx="1207697" cy="1437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980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7825CB-3551-46FB-B9EC-8237776C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3060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ea typeface="+mj-lt"/>
                <a:cs typeface="+mj-lt"/>
              </a:rPr>
              <a:t>ВИЗНАЧЕННЯ ГРУПИ РИЗИКУ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BE6B10-4A7B-4CB0-87B7-D45FBD17E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752" y="5339432"/>
            <a:ext cx="4293079" cy="1234152"/>
          </a:xfrm>
        </p:spPr>
        <p:txBody>
          <a:bodyPr vert="horz" lIns="0" tIns="45720" rIns="0" bIns="45720" rtlCol="0" anchor="t">
            <a:noAutofit/>
          </a:bodyPr>
          <a:lstStyle/>
          <a:p>
            <a:pPr algn="ctr"/>
            <a:r>
              <a:rPr lang="ru-RU" sz="3600" b="1" dirty="0">
                <a:ea typeface="+mn-lt"/>
                <a:cs typeface="+mn-lt"/>
              </a:rPr>
              <a:t>Постанова КМУ № 465 </a:t>
            </a:r>
            <a:r>
              <a:rPr lang="ru-RU" sz="3600" b="1" dirty="0" err="1">
                <a:ea typeface="+mn-lt"/>
                <a:cs typeface="+mn-lt"/>
              </a:rPr>
              <a:t>від</a:t>
            </a:r>
            <a:r>
              <a:rPr lang="ru-RU" sz="3600" b="1" dirty="0">
                <a:ea typeface="+mn-lt"/>
                <a:cs typeface="+mn-lt"/>
              </a:rPr>
              <a:t> 05.06.2019 р.</a:t>
            </a:r>
            <a:endParaRPr lang="ru-RU" sz="3600" b="1" dirty="0">
              <a:cs typeface="Calibri" panose="020F0502020204030204"/>
            </a:endParaRPr>
          </a:p>
        </p:txBody>
      </p:sp>
      <p:pic>
        <p:nvPicPr>
          <p:cNvPr id="4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FFCCEE72-3DF5-49D5-9BDF-D00436A85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84" y="677563"/>
            <a:ext cx="5216105" cy="4740873"/>
          </a:xfrm>
          <a:prstGeom prst="rect">
            <a:avLst/>
          </a:prstGeom>
        </p:spPr>
      </p:pic>
      <p:pic>
        <p:nvPicPr>
          <p:cNvPr id="5" name="Рисунок 5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B0D0A2A9-2C36-45DF-BBF7-1DBFFAABE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664" y="734683"/>
            <a:ext cx="5518030" cy="554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4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ECF0FC6-D57B-48B6-9036-F4FFD91A4B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D6C41-A8C5-4A58-A256-FEAAB822A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66" y="-42366"/>
            <a:ext cx="6897734" cy="1450757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/>
                </a:solidFill>
                <a:ea typeface="+mj-lt"/>
                <a:cs typeface="+mj-lt"/>
              </a:rPr>
              <a:t>ПОРЯДОК ПРОВЕДЕННЯ ПЕРЕВІРОК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8455E5-11A7-4051-A497-B4B3BE550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72" y="1366025"/>
            <a:ext cx="8179359" cy="549197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0" tIns="45720" rIns="0" bIns="45720" rtlCol="0" anchor="t">
            <a:no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ru-RU" sz="1600" dirty="0" err="1">
                <a:ea typeface="+mn-lt"/>
                <a:cs typeface="+mn-lt"/>
              </a:rPr>
              <a:t>Планові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позапланові</a:t>
            </a:r>
            <a:r>
              <a:rPr lang="ru-RU" sz="1600" dirty="0">
                <a:ea typeface="+mn-lt"/>
                <a:cs typeface="+mn-lt"/>
              </a:rPr>
              <a:t> заходи </a:t>
            </a:r>
            <a:r>
              <a:rPr lang="ru-RU" sz="1600" dirty="0" err="1">
                <a:ea typeface="+mn-lt"/>
                <a:cs typeface="+mn-lt"/>
              </a:rPr>
              <a:t>здійснюються</a:t>
            </a:r>
            <a:r>
              <a:rPr lang="ru-RU" sz="1600" dirty="0">
                <a:ea typeface="+mn-lt"/>
                <a:cs typeface="+mn-lt"/>
              </a:rPr>
              <a:t> в </a:t>
            </a:r>
            <a:r>
              <a:rPr lang="ru-RU" sz="1600" dirty="0" err="1">
                <a:ea typeface="+mn-lt"/>
                <a:cs typeface="+mn-lt"/>
              </a:rPr>
              <a:t>робочий</a:t>
            </a:r>
            <a:r>
              <a:rPr lang="ru-RU" sz="1600" dirty="0">
                <a:ea typeface="+mn-lt"/>
                <a:cs typeface="+mn-lt"/>
              </a:rPr>
              <a:t> час </a:t>
            </a:r>
            <a:r>
              <a:rPr lang="ru-RU" sz="1600" dirty="0" err="1">
                <a:ea typeface="+mn-lt"/>
                <a:cs typeface="+mn-lt"/>
              </a:rPr>
              <a:t>суб'єкта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встановлений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його</a:t>
            </a:r>
            <a:r>
              <a:rPr lang="ru-RU" sz="1600" dirty="0">
                <a:ea typeface="+mn-lt"/>
                <a:cs typeface="+mn-lt"/>
              </a:rPr>
              <a:t> правилами </a:t>
            </a:r>
            <a:r>
              <a:rPr lang="ru-RU" sz="1600" dirty="0" err="1">
                <a:ea typeface="+mn-lt"/>
                <a:cs typeface="+mn-lt"/>
              </a:rPr>
              <a:t>внутрішнього</a:t>
            </a:r>
            <a:r>
              <a:rPr lang="ru-RU" sz="1600" dirty="0">
                <a:ea typeface="+mn-lt"/>
                <a:cs typeface="+mn-lt"/>
              </a:rPr>
              <a:t> трудового </a:t>
            </a:r>
            <a:r>
              <a:rPr lang="ru-RU" sz="1600" dirty="0" err="1">
                <a:ea typeface="+mn-lt"/>
                <a:cs typeface="+mn-lt"/>
              </a:rPr>
              <a:t>розпорядку</a:t>
            </a:r>
            <a:r>
              <a:rPr lang="ru-RU" sz="1600" dirty="0">
                <a:ea typeface="+mn-lt"/>
                <a:cs typeface="+mn-lt"/>
              </a:rPr>
              <a:t>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нагляду</a:t>
            </a:r>
            <a:r>
              <a:rPr lang="ru-RU" sz="1600" dirty="0">
                <a:ea typeface="+mn-lt"/>
                <a:cs typeface="+mn-lt"/>
              </a:rPr>
              <a:t> (контролю) та </a:t>
            </a:r>
            <a:r>
              <a:rPr lang="ru-RU" sz="1600" dirty="0" err="1">
                <a:ea typeface="+mn-lt"/>
                <a:cs typeface="+mn-lt"/>
              </a:rPr>
              <a:t>суб'єкти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мають</a:t>
            </a:r>
            <a:r>
              <a:rPr lang="ru-RU" sz="1600" dirty="0">
                <a:ea typeface="+mn-lt"/>
                <a:cs typeface="+mn-lt"/>
              </a:rPr>
              <a:t> право </a:t>
            </a:r>
            <a:r>
              <a:rPr lang="ru-RU" sz="1600" dirty="0" err="1">
                <a:ea typeface="+mn-lt"/>
                <a:cs typeface="+mn-lt"/>
              </a:rPr>
              <a:t>фіксувати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процес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здійснення</a:t>
            </a:r>
            <a:r>
              <a:rPr lang="ru-RU" sz="1600" dirty="0">
                <a:ea typeface="+mn-lt"/>
                <a:cs typeface="+mn-lt"/>
              </a:rPr>
              <a:t> планового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позапланового</a:t>
            </a:r>
            <a:r>
              <a:rPr lang="ru-RU" sz="1600" dirty="0">
                <a:ea typeface="+mn-lt"/>
                <a:cs typeface="+mn-lt"/>
              </a:rPr>
              <a:t> заходу </a:t>
            </a:r>
            <a:r>
              <a:rPr lang="ru-RU" sz="1600" dirty="0" err="1">
                <a:ea typeface="+mn-lt"/>
                <a:cs typeface="+mn-lt"/>
              </a:rPr>
              <a:t>засобами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аудіо</a:t>
            </a:r>
            <a:r>
              <a:rPr lang="ru-RU" sz="1600" dirty="0">
                <a:ea typeface="+mn-lt"/>
                <a:cs typeface="+mn-lt"/>
              </a:rPr>
              <a:t>- та </a:t>
            </a:r>
            <a:r>
              <a:rPr lang="ru-RU" sz="1600" dirty="0" err="1">
                <a:ea typeface="+mn-lt"/>
                <a:cs typeface="+mn-lt"/>
              </a:rPr>
              <a:t>відеотехніки</a:t>
            </a:r>
            <a:r>
              <a:rPr lang="ru-RU" sz="1600" dirty="0">
                <a:ea typeface="+mn-lt"/>
                <a:cs typeface="+mn-lt"/>
              </a:rPr>
              <a:t>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sz="1600" dirty="0" err="1">
                <a:ea typeface="+mn-lt"/>
                <a:cs typeface="+mn-lt"/>
              </a:rPr>
              <a:t>Посадові</a:t>
            </a:r>
            <a:r>
              <a:rPr lang="ru-RU" sz="1600" dirty="0">
                <a:ea typeface="+mn-lt"/>
                <a:cs typeface="+mn-lt"/>
              </a:rPr>
              <a:t> особи органу державного </a:t>
            </a:r>
            <a:r>
              <a:rPr lang="ru-RU" sz="1600" dirty="0" err="1">
                <a:ea typeface="+mn-lt"/>
                <a:cs typeface="+mn-lt"/>
              </a:rPr>
              <a:t>нагляду</a:t>
            </a:r>
            <a:r>
              <a:rPr lang="ru-RU" sz="1600" dirty="0">
                <a:ea typeface="+mn-lt"/>
                <a:cs typeface="+mn-lt"/>
              </a:rPr>
              <a:t> (контролю) </a:t>
            </a:r>
            <a:r>
              <a:rPr lang="ru-RU" sz="1600" dirty="0" err="1">
                <a:ea typeface="+mn-lt"/>
                <a:cs typeface="+mn-lt"/>
              </a:rPr>
              <a:t>здійснюють</a:t>
            </a:r>
            <a:r>
              <a:rPr lang="ru-RU" sz="1600" dirty="0">
                <a:ea typeface="+mn-lt"/>
                <a:cs typeface="+mn-lt"/>
              </a:rPr>
              <a:t> у межах </a:t>
            </a:r>
            <a:r>
              <a:rPr lang="ru-RU" sz="1600" dirty="0" err="1">
                <a:ea typeface="+mn-lt"/>
                <a:cs typeface="+mn-lt"/>
              </a:rPr>
              <a:t>повноважень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передбачених</a:t>
            </a:r>
            <a:r>
              <a:rPr lang="ru-RU" sz="1600" dirty="0">
                <a:ea typeface="+mn-lt"/>
                <a:cs typeface="+mn-lt"/>
              </a:rPr>
              <a:t> законом, </a:t>
            </a:r>
            <a:r>
              <a:rPr lang="ru-RU" sz="1600" dirty="0" err="1">
                <a:ea typeface="+mn-lt"/>
                <a:cs typeface="+mn-lt"/>
              </a:rPr>
              <a:t>огляд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територій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приміщень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використовуються</a:t>
            </a:r>
            <a:r>
              <a:rPr lang="ru-RU" sz="1600" dirty="0">
                <a:ea typeface="+mn-lt"/>
                <a:cs typeface="+mn-lt"/>
              </a:rPr>
              <a:t> для </a:t>
            </a:r>
            <a:r>
              <a:rPr lang="ru-RU" sz="1600" dirty="0" err="1">
                <a:ea typeface="+mn-lt"/>
                <a:cs typeface="+mn-lt"/>
              </a:rPr>
              <a:t>провадження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діяльності</a:t>
            </a:r>
            <a:r>
              <a:rPr lang="ru-RU" sz="1600" dirty="0">
                <a:ea typeface="+mn-lt"/>
                <a:cs typeface="+mn-lt"/>
              </a:rPr>
              <a:t>, а </a:t>
            </a:r>
            <a:r>
              <a:rPr lang="ru-RU" sz="1600" dirty="0" err="1">
                <a:ea typeface="+mn-lt"/>
                <a:cs typeface="+mn-lt"/>
              </a:rPr>
              <a:t>також</a:t>
            </a:r>
            <a:r>
              <a:rPr lang="ru-RU" sz="1600" dirty="0">
                <a:ea typeface="+mn-lt"/>
                <a:cs typeface="+mn-lt"/>
              </a:rPr>
              <a:t> будь-</a:t>
            </a:r>
            <a:r>
              <a:rPr lang="ru-RU" sz="1600" dirty="0" err="1">
                <a:ea typeface="+mn-lt"/>
                <a:cs typeface="+mn-lt"/>
              </a:rPr>
              <a:t>яких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документів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предметів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передбачено</a:t>
            </a:r>
            <a:r>
              <a:rPr lang="ru-RU" sz="1600" dirty="0">
                <a:ea typeface="+mn-lt"/>
                <a:cs typeface="+mn-lt"/>
              </a:rPr>
              <a:t> законом.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sz="1600" dirty="0" err="1">
                <a:ea typeface="+mn-lt"/>
                <a:cs typeface="+mn-lt"/>
              </a:rPr>
              <a:t>Під</a:t>
            </a:r>
            <a:r>
              <a:rPr lang="ru-RU" sz="1600" dirty="0">
                <a:ea typeface="+mn-lt"/>
                <a:cs typeface="+mn-lt"/>
              </a:rPr>
              <a:t> час </a:t>
            </a:r>
            <a:r>
              <a:rPr lang="ru-RU" sz="1600" dirty="0" err="1">
                <a:ea typeface="+mn-lt"/>
                <a:cs typeface="+mn-lt"/>
              </a:rPr>
              <a:t>проведення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заходів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нагляду</a:t>
            </a:r>
            <a:r>
              <a:rPr lang="ru-RU" sz="1600" dirty="0">
                <a:ea typeface="+mn-lt"/>
                <a:cs typeface="+mn-lt"/>
              </a:rPr>
              <a:t> (контролю) не </a:t>
            </a:r>
            <a:r>
              <a:rPr lang="ru-RU" sz="1600" dirty="0" err="1">
                <a:ea typeface="+mn-lt"/>
                <a:cs typeface="+mn-lt"/>
              </a:rPr>
              <a:t>допускається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вилучення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суб’єктів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оригіналів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їхніх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фінансово-господарських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бухгалтерських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інших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документів</a:t>
            </a:r>
            <a:r>
              <a:rPr lang="ru-RU" sz="1600" dirty="0">
                <a:ea typeface="+mn-lt"/>
                <a:cs typeface="+mn-lt"/>
              </a:rPr>
              <a:t>, а </a:t>
            </a:r>
            <a:r>
              <a:rPr lang="ru-RU" sz="1600" dirty="0" err="1">
                <a:ea typeface="+mn-lt"/>
                <a:cs typeface="+mn-lt"/>
              </a:rPr>
              <a:t>також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комп’ютерів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їх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частин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крім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випадків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передбачених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кримінальним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процесуальним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законодавством</a:t>
            </a:r>
            <a:r>
              <a:rPr lang="ru-RU" sz="1600" dirty="0">
                <a:ea typeface="+mn-lt"/>
                <a:cs typeface="+mn-lt"/>
              </a:rPr>
              <a:t>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sz="1600" dirty="0" err="1">
                <a:ea typeface="+mn-lt"/>
                <a:cs typeface="+mn-lt"/>
              </a:rPr>
              <a:t>Плановий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позаплановий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захід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щодо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суб’єкта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має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здійснюватися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присутності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керівника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особи, </a:t>
            </a:r>
            <a:r>
              <a:rPr lang="ru-RU" sz="1600" dirty="0" err="1">
                <a:ea typeface="+mn-lt"/>
                <a:cs typeface="+mn-lt"/>
              </a:rPr>
              <a:t>уповноваженої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керівником</a:t>
            </a:r>
            <a:endParaRPr lang="ru-RU" sz="1600" dirty="0">
              <a:ea typeface="+mn-lt"/>
              <a:cs typeface="+mn-lt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ru-RU" sz="1600" dirty="0">
                <a:ea typeface="+mn-lt"/>
                <a:cs typeface="+mn-lt"/>
              </a:rPr>
              <a:t>Перед початком </a:t>
            </a:r>
            <a:r>
              <a:rPr lang="ru-RU" sz="1600" dirty="0" err="1">
                <a:ea typeface="+mn-lt"/>
                <a:cs typeface="+mn-lt"/>
              </a:rPr>
              <a:t>здійснення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нагляду</a:t>
            </a:r>
            <a:r>
              <a:rPr lang="ru-RU" sz="1600" dirty="0">
                <a:ea typeface="+mn-lt"/>
                <a:cs typeface="+mn-lt"/>
              </a:rPr>
              <a:t> (контролю) </a:t>
            </a:r>
            <a:r>
              <a:rPr lang="ru-RU" sz="1600" dirty="0" err="1">
                <a:ea typeface="+mn-lt"/>
                <a:cs typeface="+mn-lt"/>
              </a:rPr>
              <a:t>посадова</a:t>
            </a:r>
            <a:r>
              <a:rPr lang="ru-RU" sz="1600" dirty="0">
                <a:ea typeface="+mn-lt"/>
                <a:cs typeface="+mn-lt"/>
              </a:rPr>
              <a:t> особа органу державного </a:t>
            </a:r>
            <a:r>
              <a:rPr lang="ru-RU" sz="1600" dirty="0" err="1">
                <a:ea typeface="+mn-lt"/>
                <a:cs typeface="+mn-lt"/>
              </a:rPr>
              <a:t>нагляду</a:t>
            </a:r>
            <a:r>
              <a:rPr lang="ru-RU" sz="1600" dirty="0">
                <a:ea typeface="+mn-lt"/>
                <a:cs typeface="+mn-lt"/>
              </a:rPr>
              <a:t> (контролю) вносить </a:t>
            </a:r>
            <a:r>
              <a:rPr lang="ru-RU" sz="1600" dirty="0" err="1">
                <a:ea typeface="+mn-lt"/>
                <a:cs typeface="+mn-lt"/>
              </a:rPr>
              <a:t>запис</a:t>
            </a:r>
            <a:r>
              <a:rPr lang="ru-RU" sz="1600" dirty="0">
                <a:ea typeface="+mn-lt"/>
                <a:cs typeface="+mn-lt"/>
              </a:rPr>
              <a:t> до журналу </a:t>
            </a:r>
            <a:r>
              <a:rPr lang="ru-RU" sz="1600" dirty="0" err="1">
                <a:ea typeface="+mn-lt"/>
                <a:cs typeface="+mn-lt"/>
              </a:rPr>
              <a:t>реєстрації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заходів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нагляду</a:t>
            </a:r>
            <a:r>
              <a:rPr lang="ru-RU" sz="1600" dirty="0">
                <a:ea typeface="+mn-lt"/>
                <a:cs typeface="+mn-lt"/>
              </a:rPr>
              <a:t> (контролю).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sz="1600" dirty="0" err="1">
                <a:ea typeface="+mn-lt"/>
                <a:cs typeface="+mn-lt"/>
              </a:rPr>
              <a:t>Планові</a:t>
            </a:r>
            <a:r>
              <a:rPr lang="ru-RU" sz="1600" dirty="0">
                <a:ea typeface="+mn-lt"/>
                <a:cs typeface="+mn-lt"/>
              </a:rPr>
              <a:t> заходи </a:t>
            </a:r>
            <a:r>
              <a:rPr lang="ru-RU" sz="1600" dirty="0" err="1">
                <a:ea typeface="+mn-lt"/>
                <a:cs typeface="+mn-lt"/>
              </a:rPr>
              <a:t>здійснюються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відповідно</a:t>
            </a:r>
            <a:r>
              <a:rPr lang="ru-RU" sz="1600" dirty="0">
                <a:ea typeface="+mn-lt"/>
                <a:cs typeface="+mn-lt"/>
              </a:rPr>
              <a:t> до </a:t>
            </a:r>
            <a:r>
              <a:rPr lang="ru-RU" sz="1600" dirty="0" err="1">
                <a:ea typeface="+mn-lt"/>
                <a:cs typeface="+mn-lt"/>
              </a:rPr>
              <a:t>річних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планів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затверджуються</a:t>
            </a:r>
            <a:r>
              <a:rPr lang="ru-RU" sz="1600" dirty="0">
                <a:ea typeface="+mn-lt"/>
                <a:cs typeface="+mn-lt"/>
              </a:rPr>
              <a:t> органом державного </a:t>
            </a:r>
            <a:r>
              <a:rPr lang="ru-RU" sz="1600" dirty="0" err="1">
                <a:ea typeface="+mn-lt"/>
                <a:cs typeface="+mn-lt"/>
              </a:rPr>
              <a:t>нагляду</a:t>
            </a:r>
            <a:r>
              <a:rPr lang="ru-RU" sz="1600" dirty="0">
                <a:ea typeface="+mn-lt"/>
                <a:cs typeface="+mn-lt"/>
              </a:rPr>
              <a:t> (контролю) не </a:t>
            </a:r>
            <a:r>
              <a:rPr lang="ru-RU" sz="1600" dirty="0" err="1">
                <a:ea typeface="+mn-lt"/>
                <a:cs typeface="+mn-lt"/>
              </a:rPr>
              <a:t>пізніше</a:t>
            </a:r>
            <a:r>
              <a:rPr lang="ru-RU" sz="1600" dirty="0">
                <a:ea typeface="+mn-lt"/>
                <a:cs typeface="+mn-lt"/>
              </a:rPr>
              <a:t> 1 </a:t>
            </a:r>
            <a:r>
              <a:rPr lang="ru-RU" sz="1600" dirty="0" err="1">
                <a:ea typeface="+mn-lt"/>
                <a:cs typeface="+mn-lt"/>
              </a:rPr>
              <a:t>грудня</a:t>
            </a:r>
            <a:r>
              <a:rPr lang="ru-RU" sz="1600" dirty="0">
                <a:ea typeface="+mn-lt"/>
                <a:cs typeface="+mn-lt"/>
              </a:rPr>
              <a:t> року,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передує</a:t>
            </a:r>
            <a:r>
              <a:rPr lang="ru-RU" sz="1600" dirty="0">
                <a:ea typeface="+mn-lt"/>
                <a:cs typeface="+mn-lt"/>
              </a:rPr>
              <a:t> плановому.</a:t>
            </a:r>
          </a:p>
          <a:p>
            <a:pPr>
              <a:buFont typeface="Arial" panose="020F0502020204030204" pitchFamily="34" charset="0"/>
              <a:buChar char="•"/>
            </a:pPr>
            <a:endParaRPr lang="ru-RU" sz="1600" dirty="0">
              <a:ea typeface="+mn-lt"/>
              <a:cs typeface="+mn-lt"/>
            </a:endParaRPr>
          </a:p>
          <a:p>
            <a:pPr>
              <a:buFont typeface="Arial" panose="020F0502020204030204" pitchFamily="34" charset="0"/>
              <a:buChar char="•"/>
            </a:pPr>
            <a:endParaRPr lang="ru-RU" sz="1600" dirty="0">
              <a:ea typeface="+mn-lt"/>
              <a:cs typeface="+mn-lt"/>
            </a:endParaRPr>
          </a:p>
          <a:p>
            <a:pPr>
              <a:buFont typeface="Arial" panose="020F0502020204030204" pitchFamily="34" charset="0"/>
              <a:buChar char="•"/>
            </a:pPr>
            <a:endParaRPr lang="ru-RU" sz="1600" dirty="0">
              <a:ea typeface="+mn-lt"/>
              <a:cs typeface="+mn-lt"/>
            </a:endParaRPr>
          </a:p>
          <a:p>
            <a:pPr>
              <a:buFont typeface="Arial" panose="020F0502020204030204" pitchFamily="34" charset="0"/>
              <a:buChar char="•"/>
            </a:pPr>
            <a:endParaRPr lang="ru-RU" sz="1600" dirty="0">
              <a:ea typeface="+mn-lt"/>
              <a:cs typeface="+mn-lt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17A211C-5863-4303-AC3D-AEBFDF6D6A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4150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087519CD-2FFF-42E3-BB0C-FEAA828BA5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2823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F637E9-0CFE-4F89-8B26-EF8B524A914A}"/>
              </a:ext>
            </a:extLst>
          </p:cNvPr>
          <p:cNvSpPr txBox="1"/>
          <p:nvPr/>
        </p:nvSpPr>
        <p:spPr>
          <a:xfrm>
            <a:off x="8922589" y="2366513"/>
            <a:ext cx="2743200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ea typeface="+mn-lt"/>
                <a:cs typeface="+mn-lt"/>
              </a:rPr>
              <a:t>* Закон </a:t>
            </a:r>
            <a:r>
              <a:rPr lang="ru-RU" i="1" dirty="0" err="1">
                <a:solidFill>
                  <a:schemeClr val="bg1"/>
                </a:solidFill>
                <a:ea typeface="+mn-lt"/>
                <a:cs typeface="+mn-lt"/>
              </a:rPr>
              <a:t>України</a:t>
            </a:r>
            <a:r>
              <a:rPr lang="ru-RU" i="1" dirty="0">
                <a:solidFill>
                  <a:schemeClr val="bg1"/>
                </a:solidFill>
                <a:ea typeface="+mn-lt"/>
                <a:cs typeface="+mn-lt"/>
              </a:rPr>
              <a:t> «Про </a:t>
            </a:r>
            <a:r>
              <a:rPr lang="ru-RU" i="1" dirty="0" err="1">
                <a:solidFill>
                  <a:schemeClr val="bg1"/>
                </a:solidFill>
                <a:ea typeface="+mn-lt"/>
                <a:cs typeface="+mn-lt"/>
              </a:rPr>
              <a:t>основні</a:t>
            </a:r>
            <a:r>
              <a:rPr lang="ru-RU" i="1" dirty="0">
                <a:solidFill>
                  <a:schemeClr val="bg1"/>
                </a:solidFill>
                <a:ea typeface="+mn-lt"/>
                <a:cs typeface="+mn-lt"/>
              </a:rPr>
              <a:t> засади державного </a:t>
            </a:r>
            <a:r>
              <a:rPr lang="ru-RU" i="1" dirty="0" err="1">
                <a:solidFill>
                  <a:schemeClr val="bg1"/>
                </a:solidFill>
                <a:ea typeface="+mn-lt"/>
                <a:cs typeface="+mn-lt"/>
              </a:rPr>
              <a:t>нагляду</a:t>
            </a:r>
            <a:r>
              <a:rPr lang="ru-RU" i="1" dirty="0">
                <a:solidFill>
                  <a:schemeClr val="bg1"/>
                </a:solidFill>
                <a:ea typeface="+mn-lt"/>
                <a:cs typeface="+mn-lt"/>
              </a:rPr>
              <a:t> (контролю) у </a:t>
            </a:r>
            <a:r>
              <a:rPr lang="ru-RU" i="1" dirty="0" err="1">
                <a:solidFill>
                  <a:schemeClr val="bg1"/>
                </a:solidFill>
                <a:ea typeface="+mn-lt"/>
                <a:cs typeface="+mn-lt"/>
              </a:rPr>
              <a:t>сфері</a:t>
            </a:r>
            <a:r>
              <a:rPr lang="ru-RU" i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i="1" dirty="0" err="1">
                <a:solidFill>
                  <a:schemeClr val="bg1"/>
                </a:solidFill>
                <a:ea typeface="+mn-lt"/>
                <a:cs typeface="+mn-lt"/>
              </a:rPr>
              <a:t>господарської</a:t>
            </a:r>
            <a:r>
              <a:rPr lang="ru-RU" i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i="1" dirty="0" err="1">
                <a:solidFill>
                  <a:schemeClr val="bg1"/>
                </a:solidFill>
                <a:ea typeface="+mn-lt"/>
                <a:cs typeface="+mn-lt"/>
              </a:rPr>
              <a:t>діяльності</a:t>
            </a:r>
            <a:r>
              <a:rPr lang="ru-RU" i="1" dirty="0">
                <a:solidFill>
                  <a:schemeClr val="bg1"/>
                </a:solidFill>
                <a:ea typeface="+mn-lt"/>
                <a:cs typeface="+mn-lt"/>
              </a:rPr>
              <a:t>» </a:t>
            </a:r>
            <a:r>
              <a:rPr lang="ru-RU" i="1" dirty="0" err="1">
                <a:solidFill>
                  <a:schemeClr val="bg1"/>
                </a:solidFill>
                <a:ea typeface="+mn-lt"/>
                <a:cs typeface="+mn-lt"/>
              </a:rPr>
              <a:t>від</a:t>
            </a:r>
            <a:r>
              <a:rPr lang="ru-RU" i="1" dirty="0">
                <a:solidFill>
                  <a:schemeClr val="bg1"/>
                </a:solidFill>
                <a:ea typeface="+mn-lt"/>
                <a:cs typeface="+mn-lt"/>
              </a:rPr>
              <a:t> 05.04.2007 р. № 877-V</a:t>
            </a:r>
            <a:endParaRPr lang="ru-RU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199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0CC48B-B437-4E91-AC14-86FF8E344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31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ea typeface="+mj-lt"/>
                <a:cs typeface="+mj-lt"/>
              </a:rPr>
              <a:t>ПРОВЕДЕННЯ ПЛАНОВИХ ПЕРЕВІРОК</a:t>
            </a:r>
            <a:endParaRPr lang="ru-RU" dirty="0">
              <a:cs typeface="Calibri Light" panose="020F0302020204030204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5B7EF6-FBCC-4DC6-8398-6E5C3CD9E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925583"/>
            <a:ext cx="10058400" cy="86034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ru-RU" sz="2400" dirty="0" err="1">
                <a:ea typeface="+mn-lt"/>
                <a:cs typeface="+mn-lt"/>
              </a:rPr>
              <a:t>Річний</a:t>
            </a:r>
            <a:r>
              <a:rPr lang="ru-RU" sz="2400" dirty="0">
                <a:ea typeface="+mn-lt"/>
                <a:cs typeface="+mn-lt"/>
              </a:rPr>
              <a:t> план </a:t>
            </a:r>
            <a:r>
              <a:rPr lang="ru-RU" sz="2400" dirty="0" err="1">
                <a:ea typeface="+mn-lt"/>
                <a:cs typeface="+mn-lt"/>
              </a:rPr>
              <a:t>здійснення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заходів</a:t>
            </a:r>
            <a:r>
              <a:rPr lang="ru-RU" sz="2400" dirty="0">
                <a:ea typeface="+mn-lt"/>
                <a:cs typeface="+mn-lt"/>
              </a:rPr>
              <a:t> державного </a:t>
            </a:r>
            <a:r>
              <a:rPr lang="ru-RU" sz="2400" dirty="0" err="1">
                <a:ea typeface="+mn-lt"/>
                <a:cs typeface="+mn-lt"/>
              </a:rPr>
              <a:t>нагляду</a:t>
            </a:r>
            <a:r>
              <a:rPr lang="ru-RU" sz="2400" dirty="0">
                <a:ea typeface="+mn-lt"/>
                <a:cs typeface="+mn-lt"/>
              </a:rPr>
              <a:t> (контролю) </a:t>
            </a:r>
            <a:r>
              <a:rPr lang="ru-RU" sz="2400" dirty="0" err="1">
                <a:ea typeface="+mn-lt"/>
                <a:cs typeface="+mn-lt"/>
              </a:rPr>
              <a:t>Держлікслужби</a:t>
            </a:r>
            <a:endParaRPr lang="ru-RU" sz="2400" dirty="0" err="1">
              <a:cs typeface="Calibri" panose="020F050202020403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79" y="1785925"/>
            <a:ext cx="10793331" cy="522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800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6728DC-8A04-473A-80D9-254B31A44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93" y="99697"/>
            <a:ext cx="11654286" cy="60249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ea typeface="+mj-lt"/>
                <a:cs typeface="+mj-lt"/>
              </a:rPr>
              <a:t>ОБОВЯЗКОВІ ЕЛЕМЕНТИ ПОСВІДЧЕННЯ (НАПРАВЛЕННЯ)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1E508B-E54E-414F-87F6-F97D56C13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263" y="702192"/>
            <a:ext cx="10198417" cy="605829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0" tIns="45720" rIns="0" bIns="45720" rtlCol="0" anchor="t">
            <a:normAutofit/>
          </a:bodyPr>
          <a:lstStyle/>
          <a:p>
            <a:pPr marL="457200" indent="-457200">
              <a:buAutoNum type="arabicPeriod"/>
            </a:pPr>
            <a:r>
              <a:rPr lang="ru-RU" dirty="0" err="1">
                <a:ea typeface="+mn-lt"/>
                <a:cs typeface="+mn-lt"/>
              </a:rPr>
              <a:t>найменування</a:t>
            </a:r>
            <a:r>
              <a:rPr lang="ru-RU" dirty="0">
                <a:ea typeface="+mn-lt"/>
                <a:cs typeface="+mn-lt"/>
              </a:rPr>
              <a:t> органу державного 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 (контролю),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захід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pPr marL="457200" indent="-457200">
              <a:buAutoNum type="arabicPeriod"/>
            </a:pPr>
            <a:r>
              <a:rPr lang="ru-RU" dirty="0" err="1">
                <a:ea typeface="+mn-lt"/>
                <a:cs typeface="+mn-lt"/>
              </a:rPr>
              <a:t>найменування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суб'єкта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та/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його </a:t>
            </a:r>
            <a:r>
              <a:rPr lang="ru-RU" dirty="0" err="1">
                <a:ea typeface="+mn-lt"/>
                <a:cs typeface="+mn-lt"/>
              </a:rPr>
              <a:t>відокремленого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підрозділу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прізвище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ім'я</a:t>
            </a:r>
            <a:r>
              <a:rPr lang="ru-RU" dirty="0">
                <a:ea typeface="+mn-lt"/>
                <a:cs typeface="+mn-lt"/>
              </a:rPr>
              <a:t> та по </a:t>
            </a:r>
            <a:r>
              <a:rPr lang="ru-RU" dirty="0" err="1">
                <a:ea typeface="+mn-lt"/>
                <a:cs typeface="+mn-lt"/>
              </a:rPr>
              <a:t>батькові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фізичної</a:t>
            </a:r>
            <a:r>
              <a:rPr lang="ru-RU" dirty="0">
                <a:ea typeface="+mn-lt"/>
                <a:cs typeface="+mn-lt"/>
              </a:rPr>
              <a:t> особи - </a:t>
            </a:r>
            <a:r>
              <a:rPr lang="ru-RU" dirty="0" err="1">
                <a:ea typeface="+mn-lt"/>
                <a:cs typeface="+mn-lt"/>
              </a:rPr>
              <a:t>підприємця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здійснюється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захід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pPr marL="457200" indent="-457200">
              <a:buAutoNum type="arabicPeriod"/>
            </a:pPr>
            <a:r>
              <a:rPr lang="ru-RU" dirty="0" err="1">
                <a:ea typeface="+mn-lt"/>
                <a:cs typeface="+mn-lt"/>
              </a:rPr>
              <a:t>місцезнаходження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суб'єкта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та/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його </a:t>
            </a:r>
            <a:r>
              <a:rPr lang="ru-RU" dirty="0" err="1">
                <a:ea typeface="+mn-lt"/>
                <a:cs typeface="+mn-lt"/>
              </a:rPr>
              <a:t>відокремленого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підрозділу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здійснюється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захід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pPr marL="457200" indent="-457200">
              <a:buAutoNum type="arabicPeriod"/>
            </a:pPr>
            <a:r>
              <a:rPr lang="ru-RU" dirty="0">
                <a:ea typeface="+mn-lt"/>
                <a:cs typeface="+mn-lt"/>
              </a:rPr>
              <a:t>номер і дата наказу (</a:t>
            </a:r>
            <a:r>
              <a:rPr lang="ru-RU" dirty="0" err="1">
                <a:ea typeface="+mn-lt"/>
                <a:cs typeface="+mn-lt"/>
              </a:rPr>
              <a:t>рішення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розпорядження</a:t>
            </a:r>
            <a:r>
              <a:rPr lang="ru-RU" dirty="0">
                <a:ea typeface="+mn-lt"/>
                <a:cs typeface="+mn-lt"/>
              </a:rPr>
              <a:t>), на </a:t>
            </a:r>
            <a:r>
              <a:rPr lang="ru-RU" dirty="0" err="1">
                <a:ea typeface="+mn-lt"/>
                <a:cs typeface="+mn-lt"/>
              </a:rPr>
              <a:t>виконання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здійснюється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захід</a:t>
            </a:r>
            <a:r>
              <a:rPr lang="ru-RU" dirty="0">
                <a:ea typeface="+mn-lt"/>
                <a:cs typeface="+mn-lt"/>
              </a:rPr>
              <a:t>;</a:t>
            </a:r>
          </a:p>
          <a:p>
            <a:pPr marL="457200" indent="-457200">
              <a:buAutoNum type="arabicPeriod"/>
            </a:pPr>
            <a:r>
              <a:rPr lang="ru-RU" dirty="0" err="1">
                <a:ea typeface="+mn-lt"/>
                <a:cs typeface="+mn-lt"/>
              </a:rPr>
              <a:t>перелік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посадових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беруть</a:t>
            </a:r>
            <a:r>
              <a:rPr lang="ru-RU" dirty="0">
                <a:ea typeface="+mn-lt"/>
                <a:cs typeface="+mn-lt"/>
              </a:rPr>
              <a:t> участь у </a:t>
            </a:r>
            <a:r>
              <a:rPr lang="ru-RU" dirty="0" err="1">
                <a:ea typeface="+mn-lt"/>
                <a:cs typeface="+mn-lt"/>
              </a:rPr>
              <a:t>здійсненні</a:t>
            </a:r>
            <a:r>
              <a:rPr lang="ru-RU" dirty="0">
                <a:ea typeface="+mn-lt"/>
                <a:cs typeface="+mn-lt"/>
              </a:rPr>
              <a:t> заходу,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зазначенням</a:t>
            </a:r>
            <a:r>
              <a:rPr lang="ru-RU" dirty="0">
                <a:ea typeface="+mn-lt"/>
                <a:cs typeface="+mn-lt"/>
              </a:rPr>
              <a:t> їх посади, </a:t>
            </a:r>
            <a:r>
              <a:rPr lang="ru-RU" dirty="0" err="1">
                <a:ea typeface="+mn-lt"/>
                <a:cs typeface="+mn-lt"/>
              </a:rPr>
              <a:t>прізвища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ім'я</a:t>
            </a:r>
            <a:r>
              <a:rPr lang="ru-RU" dirty="0">
                <a:ea typeface="+mn-lt"/>
                <a:cs typeface="+mn-lt"/>
              </a:rPr>
              <a:t> та по </a:t>
            </a:r>
            <a:r>
              <a:rPr lang="ru-RU" dirty="0" err="1">
                <a:ea typeface="+mn-lt"/>
                <a:cs typeface="+mn-lt"/>
              </a:rPr>
              <a:t>батькові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pPr marL="457200" indent="-457200">
              <a:buAutoNum type="arabicPeriod"/>
            </a:pPr>
            <a:r>
              <a:rPr lang="ru-RU" dirty="0">
                <a:ea typeface="+mn-lt"/>
                <a:cs typeface="+mn-lt"/>
              </a:rPr>
              <a:t>дата початку та дата </a:t>
            </a:r>
            <a:r>
              <a:rPr lang="ru-RU" dirty="0" err="1">
                <a:ea typeface="+mn-lt"/>
                <a:cs typeface="+mn-lt"/>
              </a:rPr>
              <a:t>закінчення</a:t>
            </a:r>
            <a:r>
              <a:rPr lang="ru-RU" dirty="0">
                <a:ea typeface="+mn-lt"/>
                <a:cs typeface="+mn-lt"/>
              </a:rPr>
              <a:t> заходу;</a:t>
            </a:r>
          </a:p>
          <a:p>
            <a:pPr marL="457200" indent="-457200">
              <a:buAutoNum type="arabicPeriod"/>
            </a:pPr>
            <a:r>
              <a:rPr lang="ru-RU" dirty="0">
                <a:ea typeface="+mn-lt"/>
                <a:cs typeface="+mn-lt"/>
              </a:rPr>
              <a:t>тип заходу (</a:t>
            </a:r>
            <a:r>
              <a:rPr lang="ru-RU" dirty="0" err="1">
                <a:ea typeface="+mn-lt"/>
                <a:cs typeface="+mn-lt"/>
              </a:rPr>
              <a:t>плановий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позаплановий</a:t>
            </a:r>
            <a:r>
              <a:rPr lang="ru-RU" dirty="0">
                <a:ea typeface="+mn-lt"/>
                <a:cs typeface="+mn-lt"/>
              </a:rPr>
              <a:t>);</a:t>
            </a:r>
          </a:p>
          <a:p>
            <a:pPr marL="457200" indent="-457200">
              <a:buAutoNum type="arabicPeriod"/>
            </a:pPr>
            <a:r>
              <a:rPr lang="ru-RU" dirty="0">
                <a:ea typeface="+mn-lt"/>
                <a:cs typeface="+mn-lt"/>
              </a:rPr>
              <a:t>форма заходу (</a:t>
            </a:r>
            <a:r>
              <a:rPr lang="ru-RU" dirty="0" err="1">
                <a:ea typeface="+mn-lt"/>
                <a:cs typeface="+mn-lt"/>
              </a:rPr>
              <a:t>перевірка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ревізія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обстеження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огляд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інспектування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тощо</a:t>
            </a:r>
            <a:r>
              <a:rPr lang="ru-RU" dirty="0">
                <a:ea typeface="+mn-lt"/>
                <a:cs typeface="+mn-lt"/>
              </a:rPr>
              <a:t>);</a:t>
            </a:r>
          </a:p>
          <a:p>
            <a:pPr marL="457200" indent="-457200">
              <a:buAutoNum type="arabicPeriod"/>
            </a:pPr>
            <a:r>
              <a:rPr lang="ru-RU" dirty="0" err="1">
                <a:ea typeface="+mn-lt"/>
                <a:cs typeface="+mn-lt"/>
              </a:rPr>
              <a:t>підстави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заходу;</a:t>
            </a:r>
          </a:p>
          <a:p>
            <a:pPr marL="457200" indent="-457200">
              <a:buAutoNum type="arabicPeriod"/>
            </a:pPr>
            <a:r>
              <a:rPr lang="ru-RU" dirty="0">
                <a:ea typeface="+mn-lt"/>
                <a:cs typeface="+mn-lt"/>
              </a:rPr>
              <a:t>предмет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заходу; </a:t>
            </a:r>
          </a:p>
          <a:p>
            <a:pPr marL="457200" indent="-457200">
              <a:buAutoNum type="arabicPeriod"/>
            </a:pPr>
            <a:r>
              <a:rPr lang="ru-RU" dirty="0" err="1">
                <a:ea typeface="+mn-lt"/>
                <a:cs typeface="+mn-lt"/>
              </a:rPr>
              <a:t>інформація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попереднього</a:t>
            </a:r>
            <a:r>
              <a:rPr lang="ru-RU" dirty="0">
                <a:ea typeface="+mn-lt"/>
                <a:cs typeface="+mn-lt"/>
              </a:rPr>
              <a:t> заходу (тип заходу і строк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)</a:t>
            </a:r>
          </a:p>
          <a:p>
            <a:pPr marL="457200" indent="-457200">
              <a:buAutoNum type="arabicPeriod"/>
            </a:pPr>
            <a:endParaRPr lang="ru-RU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5604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D0DC9-911C-4DEE-92AB-25B913F41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8875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ea typeface="+mj-lt"/>
                <a:cs typeface="+mj-lt"/>
              </a:rPr>
              <a:t>ПОРЯДОК ПРОВЕДЕННЯ ПЕРЕВІРКИ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80945A-7016-403B-82F2-5F6EF2A72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922" y="5684489"/>
            <a:ext cx="4767533" cy="788455"/>
          </a:xfr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r>
              <a:rPr lang="ru-RU" i="1" dirty="0">
                <a:ea typeface="+mn-lt"/>
                <a:cs typeface="+mn-lt"/>
              </a:rPr>
              <a:t>* Наказ Державного </a:t>
            </a:r>
            <a:r>
              <a:rPr lang="ru-RU" i="1" dirty="0" err="1">
                <a:ea typeface="+mn-lt"/>
                <a:cs typeface="+mn-lt"/>
              </a:rPr>
              <a:t>комітету</a:t>
            </a:r>
            <a:r>
              <a:rPr lang="ru-RU" i="1" dirty="0">
                <a:ea typeface="+mn-lt"/>
                <a:cs typeface="+mn-lt"/>
              </a:rPr>
              <a:t> України з </a:t>
            </a:r>
            <a:r>
              <a:rPr lang="ru-RU" i="1" dirty="0" err="1">
                <a:ea typeface="+mn-lt"/>
                <a:cs typeface="+mn-lt"/>
              </a:rPr>
              <a:t>питань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розвитку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підприємництва</a:t>
            </a:r>
            <a:r>
              <a:rPr lang="ru-RU" i="1" dirty="0">
                <a:ea typeface="+mn-lt"/>
                <a:cs typeface="+mn-lt"/>
              </a:rPr>
              <a:t> № 18 від 10.08.98 р. </a:t>
            </a:r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DE436CE-F515-4A33-B4F9-1EFCF1EC70F7}"/>
              </a:ext>
            </a:extLst>
          </p:cNvPr>
          <p:cNvSpPr/>
          <p:nvPr/>
        </p:nvSpPr>
        <p:spPr>
          <a:xfrm>
            <a:off x="879895" y="1318404"/>
            <a:ext cx="4327583" cy="9489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ПРЕД'ЯВИТИ КЕРІВНИКУ СГД ПОСВІДЧЕННЯ (НАПРАВЛЕННЯ) НА ПЕРЕВІРКУ І ЗАЛИШИТИ ЙОГО КОПІЮ</a:t>
            </a:r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75752CA-203D-493B-9237-68FCDB40EF7B}"/>
              </a:ext>
            </a:extLst>
          </p:cNvPr>
          <p:cNvSpPr/>
          <p:nvPr/>
        </p:nvSpPr>
        <p:spPr>
          <a:xfrm>
            <a:off x="879894" y="2713007"/>
            <a:ext cx="4327583" cy="9489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ПРЕД'ЯВИТИ КЕРІВНИКУ СГД СЛУЖБОВЕ ПОСВІДЧЕННЯ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ACE6133-A079-4135-97E7-0502E078392D}"/>
              </a:ext>
            </a:extLst>
          </p:cNvPr>
          <p:cNvSpPr/>
          <p:nvPr/>
        </p:nvSpPr>
        <p:spPr>
          <a:xfrm>
            <a:off x="879895" y="4093234"/>
            <a:ext cx="4327583" cy="9489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ВНЕСТИ ЗАПИС У ЖУРНАЛ РЕЄСТРАЦІЇ ПЕРЕВІРОК СГД</a:t>
            </a:r>
          </a:p>
        </p:txBody>
      </p:sp>
      <p:pic>
        <p:nvPicPr>
          <p:cNvPr id="7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28F085D-404E-4BB9-AC1A-D1D31966C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2060" y="1143575"/>
            <a:ext cx="2254370" cy="1666624"/>
          </a:xfrm>
          <a:prstGeom prst="rect">
            <a:avLst/>
          </a:prstGeom>
        </p:spPr>
      </p:pic>
      <p:pic>
        <p:nvPicPr>
          <p:cNvPr id="8" name="Рисунок 8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54F9382C-FECA-4132-B215-280FAE11E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854" y="2971760"/>
            <a:ext cx="5934973" cy="274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30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FA3912-4C2F-49D1-A397-B5C199B44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1622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ea typeface="+mj-lt"/>
                <a:cs typeface="+mj-lt"/>
              </a:rPr>
              <a:t>ПІДСТАВИ ДЛЯ ПРОВЕДЕННЯ ПОЗАПЛАНОВИХ ПЕРЕВІРОК</a:t>
            </a:r>
            <a:endParaRPr lang="ru-RU" sz="3200"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AF309F-53F0-41FE-A1E7-A5B9C7867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882451"/>
            <a:ext cx="10058400" cy="554735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0" tIns="45720" rIns="0" bIns="45720" rtlCol="0" anchor="t">
            <a:normAutofit fontScale="92500" lnSpcReduction="10000"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ru-RU" dirty="0" err="1">
                <a:ea typeface="+mn-lt"/>
                <a:cs typeface="+mn-lt"/>
              </a:rPr>
              <a:t>подання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письмової</a:t>
            </a:r>
            <a:r>
              <a:rPr lang="ru-RU" b="1" dirty="0">
                <a:ea typeface="+mn-lt"/>
                <a:cs typeface="+mn-lt"/>
              </a:rPr>
              <a:t> заяви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заходу державного 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 (контролю) за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бажанням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dirty="0" err="1">
                <a:ea typeface="+mn-lt"/>
                <a:cs typeface="+mn-lt"/>
              </a:rPr>
              <a:t>виявлення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підтвердження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недостовірності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даних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заявлених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документі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обов’язкової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звітності</a:t>
            </a:r>
            <a:r>
              <a:rPr lang="ru-RU" dirty="0">
                <a:ea typeface="+mn-lt"/>
                <a:cs typeface="+mn-lt"/>
              </a:rPr>
              <a:t>;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b="1" dirty="0" err="1">
                <a:ea typeface="+mn-lt"/>
                <a:cs typeface="+mn-lt"/>
              </a:rPr>
              <a:t>перевірка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виконання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суб’єктом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господарювання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приписів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розпоряджень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усунення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порушень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виданих</a:t>
            </a:r>
            <a:r>
              <a:rPr lang="ru-RU" dirty="0">
                <a:ea typeface="+mn-lt"/>
                <a:cs typeface="+mn-lt"/>
              </a:rPr>
              <a:t> за результатами </a:t>
            </a: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попереднього</a:t>
            </a:r>
            <a:r>
              <a:rPr lang="ru-RU" dirty="0">
                <a:ea typeface="+mn-lt"/>
                <a:cs typeface="+mn-lt"/>
              </a:rPr>
              <a:t> заходу органом державного 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 (контролю);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b="1" dirty="0" err="1">
                <a:ea typeface="+mn-lt"/>
                <a:cs typeface="+mn-lt"/>
              </a:rPr>
              <a:t>звернення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фізичної</a:t>
            </a:r>
            <a:r>
              <a:rPr lang="ru-RU" b="1" dirty="0">
                <a:ea typeface="+mn-lt"/>
                <a:cs typeface="+mn-lt"/>
              </a:rPr>
              <a:t> особи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порушення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спричинило</a:t>
            </a:r>
            <a:r>
              <a:rPr lang="ru-RU" dirty="0">
                <a:ea typeface="+mn-lt"/>
                <a:cs typeface="+mn-lt"/>
              </a:rPr>
              <a:t> шкоду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правам, </a:t>
            </a:r>
            <a:r>
              <a:rPr lang="ru-RU" dirty="0" err="1">
                <a:ea typeface="+mn-lt"/>
                <a:cs typeface="+mn-lt"/>
              </a:rPr>
              <a:t>законним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інтересам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життю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здоров’ю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навколишньому</a:t>
            </a:r>
            <a:r>
              <a:rPr lang="ru-RU" dirty="0">
                <a:ea typeface="+mn-lt"/>
                <a:cs typeface="+mn-lt"/>
              </a:rPr>
              <a:t> природному </a:t>
            </a:r>
            <a:r>
              <a:rPr lang="ru-RU" dirty="0" err="1">
                <a:ea typeface="+mn-lt"/>
                <a:cs typeface="+mn-lt"/>
              </a:rPr>
              <a:t>середовищу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безпеці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держави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dirty="0" err="1">
                <a:ea typeface="+mn-lt"/>
                <a:cs typeface="+mn-lt"/>
              </a:rPr>
              <a:t>позаплановий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захід</a:t>
            </a:r>
            <a:r>
              <a:rPr lang="ru-RU" dirty="0">
                <a:ea typeface="+mn-lt"/>
                <a:cs typeface="+mn-lt"/>
              </a:rPr>
              <a:t> у такому </a:t>
            </a:r>
            <a:r>
              <a:rPr lang="ru-RU" dirty="0" err="1">
                <a:ea typeface="+mn-lt"/>
                <a:cs typeface="+mn-lt"/>
              </a:rPr>
              <a:t>разі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здійснюється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виключно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погодженням</a:t>
            </a:r>
            <a:r>
              <a:rPr lang="ru-RU" dirty="0">
                <a:ea typeface="+mn-lt"/>
                <a:cs typeface="+mn-lt"/>
              </a:rPr>
              <a:t> центрального органу </a:t>
            </a:r>
            <a:r>
              <a:rPr lang="ru-RU" dirty="0" err="1">
                <a:ea typeface="+mn-lt"/>
                <a:cs typeface="+mn-lt"/>
              </a:rPr>
              <a:t>виконавчої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влади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b="1" dirty="0" err="1">
                <a:ea typeface="+mn-lt"/>
                <a:cs typeface="+mn-lt"/>
              </a:rPr>
              <a:t>неподання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суб’єктом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господарювання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документів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обов’язкової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звітності</a:t>
            </a:r>
            <a:r>
              <a:rPr lang="ru-RU" dirty="0">
                <a:ea typeface="+mn-lt"/>
                <a:cs typeface="+mn-lt"/>
              </a:rPr>
              <a:t> за два </a:t>
            </a:r>
            <a:r>
              <a:rPr lang="ru-RU" dirty="0" err="1">
                <a:ea typeface="+mn-lt"/>
                <a:cs typeface="+mn-lt"/>
              </a:rPr>
              <a:t>звітні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періоди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підряд</a:t>
            </a:r>
            <a:r>
              <a:rPr lang="ru-RU" dirty="0">
                <a:ea typeface="+mn-lt"/>
                <a:cs typeface="+mn-lt"/>
              </a:rPr>
              <a:t> без </a:t>
            </a:r>
            <a:r>
              <a:rPr lang="ru-RU" dirty="0" err="1">
                <a:ea typeface="+mn-lt"/>
                <a:cs typeface="+mn-lt"/>
              </a:rPr>
              <a:t>поважних</a:t>
            </a:r>
            <a:r>
              <a:rPr lang="ru-RU" dirty="0">
                <a:ea typeface="+mn-lt"/>
                <a:cs typeface="+mn-lt"/>
              </a:rPr>
              <a:t> причин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без </a:t>
            </a:r>
            <a:r>
              <a:rPr lang="ru-RU" dirty="0" err="1">
                <a:ea typeface="+mn-lt"/>
                <a:cs typeface="+mn-lt"/>
              </a:rPr>
              <a:t>надання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письмових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пояснень</a:t>
            </a:r>
            <a:r>
              <a:rPr lang="ru-RU" dirty="0">
                <a:ea typeface="+mn-lt"/>
                <a:cs typeface="+mn-lt"/>
              </a:rPr>
              <a:t> про причини,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перешкоджали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поданню</a:t>
            </a:r>
            <a:r>
              <a:rPr lang="ru-RU" dirty="0">
                <a:ea typeface="+mn-lt"/>
                <a:cs typeface="+mn-lt"/>
              </a:rPr>
              <a:t> таких </a:t>
            </a:r>
            <a:r>
              <a:rPr lang="ru-RU" dirty="0" err="1"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;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b="1" dirty="0" err="1">
                <a:ea typeface="+mn-lt"/>
                <a:cs typeface="+mn-lt"/>
              </a:rPr>
              <a:t>доручення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Прем’єр-міністра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перевірку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відповідній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зв’язку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виявленими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системними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порушеннями</a:t>
            </a:r>
            <a:r>
              <a:rPr lang="ru-RU" dirty="0">
                <a:ea typeface="+mn-lt"/>
                <a:cs typeface="+mn-lt"/>
              </a:rPr>
              <a:t>;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ru-RU" dirty="0" err="1">
                <a:ea typeface="+mn-lt"/>
                <a:cs typeface="+mn-lt"/>
              </a:rPr>
              <a:t>настання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аварії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смерті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потерпілого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внаслідок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нещасного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випадку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професійного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захворювання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було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пов’язано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діяльністю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endParaRPr lang="ru-RU" dirty="0" err="1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451148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3B90B8B-F76B-4130-8370-38033EEACB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6034F6-1FC9-4E28-9073-535AD7F28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679" y="634946"/>
            <a:ext cx="6405063" cy="1450757"/>
          </a:xfrm>
        </p:spPr>
        <p:txBody>
          <a:bodyPr>
            <a:normAutofit/>
          </a:bodyPr>
          <a:lstStyle/>
          <a:p>
            <a:r>
              <a:rPr lang="ru-RU" sz="4100">
                <a:ea typeface="+mj-lt"/>
                <a:cs typeface="+mj-lt"/>
              </a:rPr>
              <a:t>ПРАВА ПОСАДОВИХ ОСІБ ПРИ ПРОВЕДЕННІ ПЕРЕВІРОК</a:t>
            </a:r>
            <a:endParaRPr lang="ru-RU" sz="4100">
              <a:cs typeface="Calibri Light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BB1CAD50-731D-4B0D-8963-8C9EFA4D6F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7385"/>
          <a:stretch/>
        </p:blipFill>
        <p:spPr>
          <a:xfrm>
            <a:off x="633999" y="581098"/>
            <a:ext cx="4020297" cy="247613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D93264-3FF9-4175-A7FA-F927F0F77A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247" y="2086188"/>
            <a:ext cx="5852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4" descr="Изображение выглядит как зубная щетка,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ECD67571-6D6A-4F7A-946C-3B2502338F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43" r="5785" b="1"/>
          <a:stretch/>
        </p:blipFill>
        <p:spPr>
          <a:xfrm>
            <a:off x="633999" y="3218101"/>
            <a:ext cx="4020296" cy="2476136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707F6BE-2B7F-42E9-BBC5-588F76D2D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643" y="2085703"/>
            <a:ext cx="6723099" cy="4248127"/>
          </a:xfrm>
        </p:spPr>
        <p:txBody>
          <a:bodyPr vert="horz" lIns="0" tIns="45720" rIns="0" bIns="45720" rtlCol="0">
            <a:normAutofit/>
          </a:bodyPr>
          <a:lstStyle/>
          <a:p>
            <a:pPr>
              <a:buFont typeface="Wingdings" panose="020F0502020204030204" pitchFamily="34" charset="0"/>
              <a:buChar char="Ø"/>
            </a:pPr>
            <a:r>
              <a:rPr lang="ru-RU" sz="1600" dirty="0" err="1">
                <a:ea typeface="+mn-lt"/>
                <a:cs typeface="+mn-lt"/>
              </a:rPr>
              <a:t>вимагати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суб'єкта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 усунення </a:t>
            </a:r>
            <a:r>
              <a:rPr lang="ru-RU" sz="1600" dirty="0" err="1">
                <a:ea typeface="+mn-lt"/>
                <a:cs typeface="+mn-lt"/>
              </a:rPr>
              <a:t>виявлених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порушень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вимог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законодавства</a:t>
            </a:r>
            <a:r>
              <a:rPr lang="ru-RU" sz="1600" dirty="0">
                <a:ea typeface="+mn-lt"/>
                <a:cs typeface="+mn-lt"/>
              </a:rPr>
              <a:t>;</a:t>
            </a:r>
          </a:p>
          <a:p>
            <a:pPr>
              <a:buFont typeface="Wingdings" panose="020F0502020204030204" pitchFamily="34" charset="0"/>
              <a:buChar char="Ø"/>
            </a:pPr>
            <a:r>
              <a:rPr lang="ru-RU" sz="1600" dirty="0" err="1">
                <a:ea typeface="+mn-lt"/>
                <a:cs typeface="+mn-lt"/>
              </a:rPr>
              <a:t>вимагати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припинення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дій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перешкоджають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здійсненню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нагляду</a:t>
            </a:r>
            <a:r>
              <a:rPr lang="ru-RU" sz="1600" dirty="0">
                <a:ea typeface="+mn-lt"/>
                <a:cs typeface="+mn-lt"/>
              </a:rPr>
              <a:t> (контролю);</a:t>
            </a:r>
          </a:p>
          <a:p>
            <a:pPr>
              <a:buFont typeface="Wingdings" panose="020F0502020204030204" pitchFamily="34" charset="0"/>
              <a:buChar char="Ø"/>
            </a:pPr>
            <a:r>
              <a:rPr lang="ru-RU" sz="1600" dirty="0" err="1">
                <a:ea typeface="+mn-lt"/>
                <a:cs typeface="+mn-lt"/>
              </a:rPr>
              <a:t>відбирати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зразки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продукції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призначати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експертизу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одержувати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пояснення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довідки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документи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матеріали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відомості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питань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виникають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під</a:t>
            </a:r>
            <a:r>
              <a:rPr lang="ru-RU" sz="1600" dirty="0">
                <a:ea typeface="+mn-lt"/>
                <a:cs typeface="+mn-lt"/>
              </a:rPr>
              <a:t> час державного </a:t>
            </a:r>
            <a:r>
              <a:rPr lang="ru-RU" sz="1600" dirty="0" err="1">
                <a:ea typeface="+mn-lt"/>
                <a:cs typeface="+mn-lt"/>
              </a:rPr>
              <a:t>нагляду</a:t>
            </a:r>
            <a:r>
              <a:rPr lang="ru-RU" sz="1600" dirty="0">
                <a:ea typeface="+mn-lt"/>
                <a:cs typeface="+mn-lt"/>
              </a:rPr>
              <a:t> (контролю), у </a:t>
            </a:r>
            <a:r>
              <a:rPr lang="ru-RU" sz="1600" dirty="0" err="1">
                <a:ea typeface="+mn-lt"/>
                <a:cs typeface="+mn-lt"/>
              </a:rPr>
              <a:t>випадках</a:t>
            </a:r>
            <a:r>
              <a:rPr lang="ru-RU" sz="1600" dirty="0">
                <a:ea typeface="+mn-lt"/>
                <a:cs typeface="+mn-lt"/>
              </a:rPr>
              <a:t> та порядку, </a:t>
            </a:r>
            <a:r>
              <a:rPr lang="ru-RU" sz="1600" dirty="0" err="1">
                <a:ea typeface="+mn-lt"/>
                <a:cs typeface="+mn-lt"/>
              </a:rPr>
              <a:t>визначених</a:t>
            </a:r>
            <a:r>
              <a:rPr lang="ru-RU" sz="1600" dirty="0">
                <a:ea typeface="+mn-lt"/>
                <a:cs typeface="+mn-lt"/>
              </a:rPr>
              <a:t> законом;</a:t>
            </a:r>
          </a:p>
          <a:p>
            <a:pPr>
              <a:buFont typeface="Wingdings" panose="020F0502020204030204" pitchFamily="34" charset="0"/>
              <a:buChar char="Ø"/>
            </a:pPr>
            <a:r>
              <a:rPr lang="ru-RU" sz="1600" dirty="0" err="1">
                <a:ea typeface="+mn-lt"/>
                <a:cs typeface="+mn-lt"/>
              </a:rPr>
              <a:t>надавати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надсилати</a:t>
            </a:r>
            <a:r>
              <a:rPr lang="ru-RU" sz="1600" dirty="0">
                <a:ea typeface="+mn-lt"/>
                <a:cs typeface="+mn-lt"/>
              </a:rPr>
              <a:t>) </a:t>
            </a:r>
            <a:r>
              <a:rPr lang="ru-RU" sz="1600" dirty="0" err="1">
                <a:ea typeface="+mn-lt"/>
                <a:cs typeface="+mn-lt"/>
              </a:rPr>
              <a:t>суб'єктам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обов'язкові</a:t>
            </a:r>
            <a:r>
              <a:rPr lang="ru-RU" sz="1600" dirty="0">
                <a:ea typeface="+mn-lt"/>
                <a:cs typeface="+mn-lt"/>
              </a:rPr>
              <a:t> для </a:t>
            </a:r>
            <a:r>
              <a:rPr lang="ru-RU" sz="1600" dirty="0" err="1">
                <a:ea typeface="+mn-lt"/>
                <a:cs typeface="+mn-lt"/>
              </a:rPr>
              <a:t>виконання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приписи</a:t>
            </a:r>
            <a:r>
              <a:rPr lang="ru-RU" sz="1600" dirty="0">
                <a:ea typeface="+mn-lt"/>
                <a:cs typeface="+mn-lt"/>
              </a:rPr>
              <a:t> про усунення </a:t>
            </a:r>
            <a:r>
              <a:rPr lang="ru-RU" sz="1600" dirty="0" err="1">
                <a:ea typeface="+mn-lt"/>
                <a:cs typeface="+mn-lt"/>
              </a:rPr>
              <a:t>порушень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недоліків</a:t>
            </a:r>
            <a:r>
              <a:rPr lang="ru-RU" sz="1600" dirty="0">
                <a:ea typeface="+mn-lt"/>
                <a:cs typeface="+mn-lt"/>
              </a:rPr>
              <a:t>;</a:t>
            </a:r>
          </a:p>
          <a:p>
            <a:pPr>
              <a:buFont typeface="Wingdings" panose="020F0502020204030204" pitchFamily="34" charset="0"/>
              <a:buChar char="Ø"/>
            </a:pPr>
            <a:r>
              <a:rPr lang="ru-RU" sz="1600" dirty="0" err="1">
                <a:ea typeface="+mn-lt"/>
                <a:cs typeface="+mn-lt"/>
              </a:rPr>
              <a:t>застосовувати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санкції</a:t>
            </a:r>
            <a:r>
              <a:rPr lang="ru-RU" sz="1600" dirty="0">
                <a:ea typeface="+mn-lt"/>
                <a:cs typeface="+mn-lt"/>
              </a:rPr>
              <a:t> до </a:t>
            </a:r>
            <a:r>
              <a:rPr lang="ru-RU" sz="1600" dirty="0" err="1">
                <a:ea typeface="+mn-lt"/>
                <a:cs typeface="+mn-lt"/>
              </a:rPr>
              <a:t>суб’єктів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, їх </a:t>
            </a:r>
            <a:r>
              <a:rPr lang="ru-RU" sz="1600" dirty="0" err="1">
                <a:ea typeface="+mn-lt"/>
                <a:cs typeface="+mn-lt"/>
              </a:rPr>
              <a:t>посадових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осіб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вживати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інших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заходів</a:t>
            </a:r>
            <a:r>
              <a:rPr lang="ru-RU" sz="1600" dirty="0">
                <a:ea typeface="+mn-lt"/>
                <a:cs typeface="+mn-lt"/>
              </a:rPr>
              <a:t> у межах та порядку, </a:t>
            </a:r>
            <a:r>
              <a:rPr lang="ru-RU" sz="1600" dirty="0" err="1">
                <a:ea typeface="+mn-lt"/>
                <a:cs typeface="+mn-lt"/>
              </a:rPr>
              <a:t>визначених</a:t>
            </a:r>
            <a:r>
              <a:rPr lang="ru-RU" sz="1600" dirty="0">
                <a:ea typeface="+mn-lt"/>
                <a:cs typeface="+mn-lt"/>
              </a:rPr>
              <a:t> законом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C67939-3FD0-4B45-8AA4-9FE55C7EE1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81A96A-A87C-4F87-845A-3B0A6529F5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6692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01D371-3C85-48CB-8F5E-9F8A426DA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90682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ПРАВА ПОСАДОВИХ ОСІБ ДЕРЖЛІКСЛУЖБИ ПРИ ПРОВЕДЕННІ ПЕРЕВІРОК 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B2E7B5-54B5-4413-91AB-E708086C8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285017"/>
            <a:ext cx="10058400" cy="50441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0" tIns="45720" rIns="0" bIns="45720" rtlCol="0" anchor="t">
            <a:normAutofit fontScale="85000" lnSpcReduction="20000"/>
          </a:bodyPr>
          <a:lstStyle/>
          <a:p>
            <a:pPr>
              <a:buFont typeface="Wingdings" panose="020F0502020204030204" pitchFamily="34" charset="0"/>
              <a:buChar char="§"/>
            </a:pPr>
            <a:r>
              <a:rPr lang="ru-RU" dirty="0" err="1">
                <a:ea typeface="+mn-lt"/>
                <a:cs typeface="+mn-lt"/>
              </a:rPr>
              <a:t>відбирати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установленому</a:t>
            </a:r>
            <a:r>
              <a:rPr lang="ru-RU" dirty="0">
                <a:ea typeface="+mn-lt"/>
                <a:cs typeface="+mn-lt"/>
              </a:rPr>
              <a:t> порядку </a:t>
            </a:r>
            <a:r>
              <a:rPr lang="ru-RU" dirty="0" err="1">
                <a:ea typeface="+mn-lt"/>
                <a:cs typeface="+mn-lt"/>
              </a:rPr>
              <a:t>зразки</a:t>
            </a:r>
            <a:r>
              <a:rPr lang="ru-RU" dirty="0">
                <a:ea typeface="+mn-lt"/>
                <a:cs typeface="+mn-lt"/>
              </a:rPr>
              <a:t> ЛЗ і </a:t>
            </a:r>
            <a:r>
              <a:rPr lang="ru-RU" dirty="0" err="1">
                <a:ea typeface="+mn-lt"/>
                <a:cs typeface="+mn-lt"/>
              </a:rPr>
              <a:t>медичних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виробів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перевірки</a:t>
            </a:r>
            <a:r>
              <a:rPr lang="ru-RU" dirty="0">
                <a:ea typeface="+mn-lt"/>
                <a:cs typeface="+mn-lt"/>
              </a:rPr>
              <a:t> їх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 err="1">
                <a:ea typeface="+mn-lt"/>
                <a:cs typeface="+mn-lt"/>
              </a:rPr>
              <a:t>здійснювати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державний</a:t>
            </a:r>
            <a:r>
              <a:rPr lang="ru-RU" dirty="0">
                <a:ea typeface="+mn-lt"/>
                <a:cs typeface="+mn-lt"/>
              </a:rPr>
              <a:t> контроль за </a:t>
            </a:r>
            <a:r>
              <a:rPr lang="ru-RU" dirty="0" err="1">
                <a:ea typeface="+mn-lt"/>
                <a:cs typeface="+mn-lt"/>
              </a:rPr>
              <a:t>дотриманням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безпеки</a:t>
            </a:r>
            <a:r>
              <a:rPr lang="ru-RU" dirty="0">
                <a:ea typeface="+mn-lt"/>
                <a:cs typeface="+mn-lt"/>
              </a:rPr>
              <a:t> ЛЗ і </a:t>
            </a:r>
            <a:r>
              <a:rPr lang="ru-RU" dirty="0" err="1">
                <a:ea typeface="+mn-lt"/>
                <a:cs typeface="+mn-lt"/>
              </a:rPr>
              <a:t>медичних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виробів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всіх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етапах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обігу</a:t>
            </a:r>
            <a:r>
              <a:rPr lang="ru-RU" dirty="0">
                <a:ea typeface="+mn-lt"/>
                <a:cs typeface="+mn-lt"/>
              </a:rPr>
              <a:t>, у тому </a:t>
            </a:r>
            <a:r>
              <a:rPr lang="ru-RU" dirty="0" err="1">
                <a:ea typeface="+mn-lt"/>
                <a:cs typeface="+mn-lt"/>
              </a:rPr>
              <a:t>числі</a:t>
            </a:r>
            <a:r>
              <a:rPr lang="ru-RU" dirty="0">
                <a:ea typeface="+mn-lt"/>
                <a:cs typeface="+mn-lt"/>
              </a:rPr>
              <a:t> правил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належних</a:t>
            </a:r>
            <a:r>
              <a:rPr lang="ru-RU" dirty="0">
                <a:ea typeface="+mn-lt"/>
                <a:cs typeface="+mn-lt"/>
              </a:rPr>
              <a:t> практик (</a:t>
            </a:r>
            <a:r>
              <a:rPr lang="ru-RU" dirty="0" err="1">
                <a:ea typeface="+mn-lt"/>
                <a:cs typeface="+mn-lt"/>
              </a:rPr>
              <a:t>виробничої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дистриб’юторської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аптечної</a:t>
            </a:r>
            <a:r>
              <a:rPr lang="ru-RU" dirty="0">
                <a:ea typeface="+mn-lt"/>
                <a:cs typeface="+mn-lt"/>
              </a:rPr>
              <a:t>); 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 err="1">
                <a:ea typeface="+mn-lt"/>
                <a:cs typeface="+mn-lt"/>
              </a:rPr>
              <a:t>здійснювати</a:t>
            </a:r>
            <a:r>
              <a:rPr lang="ru-RU" dirty="0">
                <a:ea typeface="+mn-lt"/>
                <a:cs typeface="+mn-lt"/>
              </a:rPr>
              <a:t> контроль за </a:t>
            </a:r>
            <a:r>
              <a:rPr lang="ru-RU" dirty="0" err="1">
                <a:ea typeface="+mn-lt"/>
                <a:cs typeface="+mn-lt"/>
              </a:rPr>
              <a:t>дотриманням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ліцензійних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імпорту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оптової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ЛЗ; 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 err="1">
                <a:ea typeface="+mn-lt"/>
                <a:cs typeface="+mn-lt"/>
              </a:rPr>
              <a:t>здійснювати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державний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ринковий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нагляд</a:t>
            </a:r>
            <a:r>
              <a:rPr lang="ru-RU" dirty="0">
                <a:ea typeface="+mn-lt"/>
                <a:cs typeface="+mn-lt"/>
              </a:rPr>
              <a:t> у межах </a:t>
            </a:r>
            <a:r>
              <a:rPr lang="ru-RU" dirty="0" err="1">
                <a:ea typeface="+mn-lt"/>
                <a:cs typeface="+mn-lt"/>
              </a:rPr>
              <a:t>сфери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своєї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відповідальності</a:t>
            </a:r>
            <a:r>
              <a:rPr lang="ru-RU" dirty="0">
                <a:ea typeface="+mn-lt"/>
                <a:cs typeface="+mn-lt"/>
              </a:rPr>
              <a:t>;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 err="1">
                <a:ea typeface="+mn-lt"/>
                <a:cs typeface="+mn-lt"/>
              </a:rPr>
              <a:t>складати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протоколи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адміністративні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правопорушення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розглядати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справи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адміністративні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правопорушення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передбачених</a:t>
            </a:r>
            <a:r>
              <a:rPr lang="ru-RU" dirty="0">
                <a:ea typeface="+mn-lt"/>
                <a:cs typeface="+mn-lt"/>
              </a:rPr>
              <a:t> законом </a:t>
            </a:r>
            <a:r>
              <a:rPr lang="ru-RU" dirty="0" err="1">
                <a:ea typeface="+mn-lt"/>
                <a:cs typeface="+mn-lt"/>
              </a:rPr>
              <a:t>випадках</a:t>
            </a:r>
            <a:r>
              <a:rPr lang="ru-RU" dirty="0">
                <a:ea typeface="+mn-lt"/>
                <a:cs typeface="+mn-lt"/>
              </a:rPr>
              <a:t>;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 err="1">
                <a:ea typeface="+mn-lt"/>
                <a:cs typeface="+mn-lt"/>
              </a:rPr>
              <a:t>надавати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обов’язкові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виконання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приписи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усунення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порушень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транспортування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 ЛЗ; 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 err="1">
                <a:ea typeface="+mn-lt"/>
                <a:cs typeface="+mn-lt"/>
              </a:rPr>
              <a:t>здійснювати</a:t>
            </a:r>
            <a:r>
              <a:rPr lang="ru-RU" dirty="0">
                <a:ea typeface="+mn-lt"/>
                <a:cs typeface="+mn-lt"/>
              </a:rPr>
              <a:t> контроль за </a:t>
            </a:r>
            <a:r>
              <a:rPr lang="ru-RU" dirty="0" err="1">
                <a:ea typeface="+mn-lt"/>
                <a:cs typeface="+mn-lt"/>
              </a:rPr>
              <a:t>дотриманням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ліцензійних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обігу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наркотичних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психотропних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речовин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прекурсорів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 dirty="0"/>
          </a:p>
          <a:p>
            <a:pPr>
              <a:buFont typeface="Wingdings" panose="020F0502020204030204" pitchFamily="34" charset="0"/>
              <a:buChar char="§"/>
            </a:pPr>
            <a:r>
              <a:rPr lang="ru-RU" dirty="0" err="1">
                <a:ea typeface="+mn-lt"/>
                <a:cs typeface="+mn-lt"/>
              </a:rPr>
              <a:t>здійснює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обстеження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складських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інших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приміщень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перебувають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користуванні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обігу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наркотичних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психотропних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речовин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прекурсорів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 err="1">
                <a:ea typeface="+mn-lt"/>
                <a:cs typeface="+mn-lt"/>
              </a:rPr>
              <a:t>вживати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заходів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усунення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порушень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виявлених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контролю у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обігу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наркотичних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психотропних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речовин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прекурсорів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pPr>
              <a:buFont typeface="Wingdings" panose="020F0502020204030204" pitchFamily="34" charset="0"/>
              <a:buChar char="§"/>
            </a:pPr>
            <a:endParaRPr lang="ru-RU" dirty="0">
              <a:ea typeface="+mn-lt"/>
              <a:cs typeface="+mn-lt"/>
            </a:endParaRPr>
          </a:p>
          <a:p>
            <a:pPr>
              <a:buFont typeface="Wingdings" panose="020F0502020204030204" pitchFamily="34" charset="0"/>
              <a:buChar char="§"/>
            </a:pPr>
            <a:endParaRPr lang="ru-RU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32832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84B70D5-875B-433D-BDBD-1522A85D6C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B1C25E-07D6-424E-9289-FEE56BEBC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БЛАНКИ АКТУ ПЕРЕВІРКИ</a:t>
            </a:r>
            <a:endParaRPr lang="ru-RU">
              <a:cs typeface="Calibri Light" panose="020F0302020204030204"/>
            </a:endParaRPr>
          </a:p>
        </p:txBody>
      </p:sp>
      <p:pic>
        <p:nvPicPr>
          <p:cNvPr id="4" name="Рисунок 4" descr="Изображение выглядит как текст, газета&#10;&#10;Автоматически созданное описание">
            <a:extLst>
              <a:ext uri="{FF2B5EF4-FFF2-40B4-BE49-F238E27FC236}">
                <a16:creationId xmlns:a16="http://schemas.microsoft.com/office/drawing/2014/main" id="{2AB97248-8ED1-4CA4-9351-67157373F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3" y="629187"/>
            <a:ext cx="7700555" cy="543683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47DF4A-614C-4B4C-8B80-E5B9D8E8CF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5EC226-AE4C-44EC-BC7E-080EC5926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198914"/>
            <a:ext cx="3690257" cy="3670180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2800" i="1" dirty="0" err="1">
                <a:ea typeface="+mn-lt"/>
                <a:cs typeface="+mn-lt"/>
              </a:rPr>
              <a:t>Затверджено</a:t>
            </a:r>
            <a:r>
              <a:rPr lang="en-US" sz="2800" i="1" dirty="0">
                <a:ea typeface="+mn-lt"/>
                <a:cs typeface="+mn-lt"/>
              </a:rPr>
              <a:t> </a:t>
            </a:r>
            <a:r>
              <a:rPr lang="en-US" sz="2800" i="1" dirty="0" err="1">
                <a:ea typeface="+mn-lt"/>
                <a:cs typeface="+mn-lt"/>
              </a:rPr>
              <a:t>Наказом</a:t>
            </a:r>
            <a:r>
              <a:rPr lang="en-US" sz="2800" i="1" dirty="0">
                <a:ea typeface="+mn-lt"/>
                <a:cs typeface="+mn-lt"/>
              </a:rPr>
              <a:t> МОЗ </a:t>
            </a:r>
            <a:r>
              <a:rPr lang="en-US" sz="2800" i="1" dirty="0" err="1">
                <a:ea typeface="+mn-lt"/>
                <a:cs typeface="+mn-lt"/>
              </a:rPr>
              <a:t>України</a:t>
            </a:r>
            <a:r>
              <a:rPr lang="en-US" sz="2800" i="1" dirty="0">
                <a:ea typeface="+mn-lt"/>
                <a:cs typeface="+mn-lt"/>
              </a:rPr>
              <a:t> №759 </a:t>
            </a:r>
            <a:r>
              <a:rPr lang="en-US" sz="2800" i="1" dirty="0" err="1">
                <a:ea typeface="+mn-lt"/>
                <a:cs typeface="+mn-lt"/>
              </a:rPr>
              <a:t>від</a:t>
            </a:r>
            <a:r>
              <a:rPr lang="en-US" sz="2800" i="1" dirty="0">
                <a:ea typeface="+mn-lt"/>
                <a:cs typeface="+mn-lt"/>
              </a:rPr>
              <a:t> 04.07.2017 р.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299956-A9E7-4FC1-A0B1-D590CA9730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FC539C-B783-4B03-9F9E-D13430F3F6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661546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84B70D5-875B-433D-BDBD-1522A85D6C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02010E-4B00-4B47-9D01-D6C94C2A2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>
            <a:normAutofit/>
          </a:bodyPr>
          <a:lstStyle/>
          <a:p>
            <a:r>
              <a:rPr lang="ru-RU" sz="2600">
                <a:ea typeface="+mj-lt"/>
                <a:cs typeface="+mj-lt"/>
              </a:rPr>
              <a:t>БЛАНКИ АКТУ ПЕРЕВІРКИ (КОНТРОЛЬОВАНІ РЕЧОВИНИ)</a:t>
            </a:r>
            <a:endParaRPr lang="ru-RU" sz="2600"/>
          </a:p>
        </p:txBody>
      </p:sp>
      <p:pic>
        <p:nvPicPr>
          <p:cNvPr id="4" name="Рисунок 4" descr="Изображение выглядит как текст, газета&#10;&#10;Автоматически созданное описание">
            <a:extLst>
              <a:ext uri="{FF2B5EF4-FFF2-40B4-BE49-F238E27FC236}">
                <a16:creationId xmlns:a16="http://schemas.microsoft.com/office/drawing/2014/main" id="{D0504FB4-4F3F-4517-B404-B3691F112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24" y="793078"/>
            <a:ext cx="7513649" cy="525282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47DF4A-614C-4B4C-8B80-E5B9D8E8CF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36B8B6E-73E6-45C4-9192-0F506B46C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198914"/>
            <a:ext cx="3690257" cy="3670180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2800" i="1" dirty="0" err="1">
                <a:ea typeface="+mn-lt"/>
                <a:cs typeface="+mn-lt"/>
              </a:rPr>
              <a:t>Затверджено</a:t>
            </a:r>
            <a:r>
              <a:rPr lang="en-US" sz="2800" i="1" dirty="0">
                <a:ea typeface="+mn-lt"/>
                <a:cs typeface="+mn-lt"/>
              </a:rPr>
              <a:t> </a:t>
            </a:r>
            <a:r>
              <a:rPr lang="en-US" sz="2800" i="1" dirty="0" err="1">
                <a:ea typeface="+mn-lt"/>
                <a:cs typeface="+mn-lt"/>
              </a:rPr>
              <a:t>Наказом</a:t>
            </a:r>
            <a:r>
              <a:rPr lang="en-US" sz="2800" i="1" dirty="0">
                <a:ea typeface="+mn-lt"/>
                <a:cs typeface="+mn-lt"/>
              </a:rPr>
              <a:t> МОЗ </a:t>
            </a:r>
            <a:r>
              <a:rPr lang="en-US" sz="2800" i="1" dirty="0" err="1">
                <a:ea typeface="+mn-lt"/>
                <a:cs typeface="+mn-lt"/>
              </a:rPr>
              <a:t>України</a:t>
            </a:r>
            <a:r>
              <a:rPr lang="en-US" sz="2800" i="1" dirty="0">
                <a:ea typeface="+mn-lt"/>
                <a:cs typeface="+mn-lt"/>
              </a:rPr>
              <a:t> №109 </a:t>
            </a:r>
            <a:r>
              <a:rPr lang="en-US" sz="2800" i="1" dirty="0" err="1">
                <a:ea typeface="+mn-lt"/>
                <a:cs typeface="+mn-lt"/>
              </a:rPr>
              <a:t>від</a:t>
            </a:r>
            <a:r>
              <a:rPr lang="en-US" sz="2800" i="1" dirty="0">
                <a:ea typeface="+mn-lt"/>
                <a:cs typeface="+mn-lt"/>
              </a:rPr>
              <a:t> 22.01.2018 р.</a:t>
            </a:r>
            <a:endParaRPr lang="en-US" sz="2800" i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299956-A9E7-4FC1-A0B1-D590CA9730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FC539C-B783-4B03-9F9E-D13430F3F6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555869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58D693-B99B-4E15-9210-ED3B232A3A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51" y="100013"/>
            <a:ext cx="12186249" cy="746125"/>
          </a:xfrm>
        </p:spPr>
        <p:txBody>
          <a:bodyPr/>
          <a:lstStyle/>
          <a:p>
            <a:pPr algn="ctr"/>
            <a:r>
              <a:rPr lang="ru-RU" dirty="0">
                <a:ea typeface="+mj-lt"/>
                <a:cs typeface="+mj-lt"/>
              </a:rPr>
              <a:t>САНКЦІЇ ЗА РЕЗУЛЬТАТАМИ ПЕРЕВІРКИ</a:t>
            </a:r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E5DC18A-2D27-4D94-8D38-ACC3918125FD}"/>
              </a:ext>
            </a:extLst>
          </p:cNvPr>
          <p:cNvSpPr/>
          <p:nvPr/>
        </p:nvSpPr>
        <p:spPr>
          <a:xfrm>
            <a:off x="391065" y="843951"/>
            <a:ext cx="11185583" cy="15527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НА ПІДСТАВІ АКТА, СКЛАДЕНОГО ЗА РЕЗУЛЬТАТАМИ ПЕРЕВІРКИ,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ПРОТЯГОМ 5 РОБОЧИХ ДНІВ</a:t>
            </a:r>
            <a:r>
              <a:rPr lang="ru-RU" dirty="0">
                <a:ea typeface="+mn-lt"/>
                <a:cs typeface="+mn-lt"/>
              </a:rPr>
              <a:t> З ДНЯ ЗАВЕРШЕННЯ СКЛАДАЄТЬСЯ ПРИПИС АБО РОЗПОРЯДЖЕННЯ ПРО УСУНЕННЯ ПОРУШЕНЬ, ВИЯВЛЕНИХ ПІД ЧАС ПЕРЕВІРКИ.</a:t>
            </a:r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B7928F9-2C47-415F-98B4-94D86DB1E994}"/>
              </a:ext>
            </a:extLst>
          </p:cNvPr>
          <p:cNvSpPr/>
          <p:nvPr/>
        </p:nvSpPr>
        <p:spPr>
          <a:xfrm>
            <a:off x="391064" y="2669875"/>
            <a:ext cx="11142451" cy="171090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ПРИПИС</a:t>
            </a:r>
            <a:r>
              <a:rPr lang="ru-RU" dirty="0">
                <a:ea typeface="+mn-lt"/>
                <a:cs typeface="+mn-lt"/>
              </a:rPr>
              <a:t> - ОБОВ'ЯЗКОВА ДЛЯ ВИКОНАННЯ У ВИЗНАЧЕНІ СТРОКИ ПИСЬМОВА ВИМОГА ПОСАДОВОЇ ОСОБИ ТЕРИТОРІАЛЬНОЇ СЛУЖБИ ДО СГД ПРО УСУНЕННЯ ПОРУШЕНЬ ВИМОГ ЗАКОНОДАВСТВА, ПІДПИСАНА ОСОБОЮ, ЯКА ЗДІЙСНЮВАЛА ПЕРЕВІРКУ </a:t>
            </a:r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EDC5E13-8839-41E1-9267-BE29088F295A}"/>
              </a:ext>
            </a:extLst>
          </p:cNvPr>
          <p:cNvSpPr/>
          <p:nvPr/>
        </p:nvSpPr>
        <p:spPr>
          <a:xfrm>
            <a:off x="391064" y="4697083"/>
            <a:ext cx="11185583" cy="15958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РОЗПОРЯДЖЕННЯ</a:t>
            </a:r>
            <a:r>
              <a:rPr lang="ru-RU" dirty="0">
                <a:ea typeface="+mn-lt"/>
                <a:cs typeface="+mn-lt"/>
              </a:rPr>
              <a:t> - ОБОВ'ЯЗКОВЕ ДЛЯ ВИКОНАННЯ ПИСЬМОВЕ РІШЕННЯ ТЕРИТОРІАЛЬНОЇ СЛУЖБИ ПРО УСУНЕННЯ ВИЯВЛЕНИХ ПОРУШЕНЬ У ВИЗНАЧЕНІ ТЕРМІНИ. ВИДАЄТЬСЯ І ПІДПИСУЄТЬСЯ КЕРІВНИКОМ ТЕРИТОРІАЛЬНОЇ СЛУЖБИ АБО ЙОГО ЗАСТУПНИКОМ. </a:t>
            </a:r>
            <a:endParaRPr lang="ru-RU" dirty="0">
              <a:cs typeface="Calibri"/>
            </a:endParaRPr>
          </a:p>
        </p:txBody>
      </p:sp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id="{F25F0A5F-AFF5-4511-B413-B07ABBE454B5}"/>
              </a:ext>
            </a:extLst>
          </p:cNvPr>
          <p:cNvSpPr/>
          <p:nvPr/>
        </p:nvSpPr>
        <p:spPr>
          <a:xfrm>
            <a:off x="5709789" y="3977316"/>
            <a:ext cx="6110376" cy="445698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ea typeface="+mn-lt"/>
                <a:cs typeface="+mn-lt"/>
              </a:rPr>
              <a:t>Не </a:t>
            </a:r>
            <a:r>
              <a:rPr lang="ru-RU" sz="2000" dirty="0" err="1">
                <a:ea typeface="+mn-lt"/>
                <a:cs typeface="+mn-lt"/>
              </a:rPr>
              <a:t>передбачає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застосування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санкцій</a:t>
            </a:r>
            <a:endParaRPr lang="ru-RU" sz="2000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8380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AD6DF2-919D-4738-9056-C40CE94191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600" y="287338"/>
            <a:ext cx="10058400" cy="530225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ВИТЯГ З КОНСТИТУЦІЇ УКРАЇНИ</a:t>
            </a:r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3EAC31F-D6CE-4088-91D6-FD92FDB0DB34}"/>
              </a:ext>
            </a:extLst>
          </p:cNvPr>
          <p:cNvSpPr/>
          <p:nvPr/>
        </p:nvSpPr>
        <p:spPr>
          <a:xfrm>
            <a:off x="3180272" y="815196"/>
            <a:ext cx="8151960" cy="531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err="1">
                <a:ea typeface="+mn-lt"/>
                <a:cs typeface="+mn-lt"/>
              </a:rPr>
              <a:t>Стаття</a:t>
            </a:r>
            <a:r>
              <a:rPr lang="ru-RU" sz="3600" dirty="0">
                <a:ea typeface="+mn-lt"/>
                <a:cs typeface="+mn-lt"/>
              </a:rPr>
              <a:t> 62. </a:t>
            </a:r>
            <a:endParaRPr lang="ru-RU" sz="3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304EA8-D0C6-4B86-8FC8-0665B0CBA1B1}"/>
              </a:ext>
            </a:extLst>
          </p:cNvPr>
          <p:cNvSpPr txBox="1"/>
          <p:nvPr/>
        </p:nvSpPr>
        <p:spPr>
          <a:xfrm>
            <a:off x="3185124" y="1344822"/>
            <a:ext cx="8163464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Особа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вважається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невинуватою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вчиненні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злочину</a:t>
            </a:r>
            <a:r>
              <a:rPr lang="ru-RU" dirty="0">
                <a:ea typeface="+mn-lt"/>
                <a:cs typeface="+mn-lt"/>
              </a:rPr>
              <a:t> і не </a:t>
            </a:r>
            <a:r>
              <a:rPr lang="ru-RU" dirty="0" err="1">
                <a:ea typeface="+mn-lt"/>
                <a:cs typeface="+mn-lt"/>
              </a:rPr>
              <a:t>може</a:t>
            </a:r>
            <a:r>
              <a:rPr lang="ru-RU" dirty="0">
                <a:ea typeface="+mn-lt"/>
                <a:cs typeface="+mn-lt"/>
              </a:rPr>
              <a:t> бути </a:t>
            </a:r>
            <a:r>
              <a:rPr lang="ru-RU" dirty="0" err="1">
                <a:ea typeface="+mn-lt"/>
                <a:cs typeface="+mn-lt"/>
              </a:rPr>
              <a:t>піддана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кримінальному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покаранню</a:t>
            </a:r>
            <a:r>
              <a:rPr lang="ru-RU" dirty="0">
                <a:ea typeface="+mn-lt"/>
                <a:cs typeface="+mn-lt"/>
              </a:rPr>
              <a:t>, доки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вину не буде доведено в законному порядку і </a:t>
            </a:r>
            <a:r>
              <a:rPr lang="ru-RU" dirty="0" err="1">
                <a:ea typeface="+mn-lt"/>
                <a:cs typeface="+mn-lt"/>
              </a:rPr>
              <a:t>встановлено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обвинувальним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вироком</a:t>
            </a:r>
            <a:r>
              <a:rPr lang="ru-RU" dirty="0">
                <a:ea typeface="+mn-lt"/>
                <a:cs typeface="+mn-lt"/>
              </a:rPr>
              <a:t> суду. </a:t>
            </a: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Ніхто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зобов'язаний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доводити</a:t>
            </a:r>
            <a:r>
              <a:rPr lang="ru-RU" dirty="0">
                <a:ea typeface="+mn-lt"/>
                <a:cs typeface="+mn-lt"/>
              </a:rPr>
              <a:t> свою </a:t>
            </a:r>
            <a:r>
              <a:rPr lang="ru-RU" dirty="0" err="1">
                <a:ea typeface="+mn-lt"/>
                <a:cs typeface="+mn-lt"/>
              </a:rPr>
              <a:t>невинуватість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вчиненні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злочину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Обвинувачення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може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ґрунтуватися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доказах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одержаних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незаконним</a:t>
            </a:r>
            <a:r>
              <a:rPr lang="ru-RU" dirty="0">
                <a:ea typeface="+mn-lt"/>
                <a:cs typeface="+mn-lt"/>
              </a:rPr>
              <a:t> шляхом,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припущеннях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Усі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сумніви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доведеності</a:t>
            </a:r>
            <a:r>
              <a:rPr lang="ru-RU" dirty="0">
                <a:ea typeface="+mn-lt"/>
                <a:cs typeface="+mn-lt"/>
              </a:rPr>
              <a:t> вини особи </a:t>
            </a:r>
            <a:r>
              <a:rPr lang="ru-RU" dirty="0" err="1">
                <a:ea typeface="+mn-lt"/>
                <a:cs typeface="+mn-lt"/>
              </a:rPr>
              <a:t>тлумачаться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користь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У </a:t>
            </a:r>
            <a:r>
              <a:rPr lang="ru-RU" dirty="0" err="1">
                <a:ea typeface="+mn-lt"/>
                <a:cs typeface="+mn-lt"/>
              </a:rPr>
              <a:t>разі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скасування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вироку</a:t>
            </a:r>
            <a:r>
              <a:rPr lang="ru-RU" dirty="0">
                <a:ea typeface="+mn-lt"/>
                <a:cs typeface="+mn-lt"/>
              </a:rPr>
              <a:t> суду як неправосудного держава </a:t>
            </a:r>
            <a:r>
              <a:rPr lang="ru-RU" dirty="0" err="1">
                <a:ea typeface="+mn-lt"/>
                <a:cs typeface="+mn-lt"/>
              </a:rPr>
              <a:t>відшкодовує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матеріальну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моральну</a:t>
            </a:r>
            <a:r>
              <a:rPr lang="ru-RU" dirty="0">
                <a:ea typeface="+mn-lt"/>
                <a:cs typeface="+mn-lt"/>
              </a:rPr>
              <a:t> шкоду, </a:t>
            </a:r>
            <a:r>
              <a:rPr lang="ru-RU" dirty="0" err="1">
                <a:ea typeface="+mn-lt"/>
                <a:cs typeface="+mn-lt"/>
              </a:rPr>
              <a:t>завдану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безпідставним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засудженням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cs typeface="Calibri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62C5FA1-76CB-43DC-94B7-9427B71C95C5}"/>
              </a:ext>
            </a:extLst>
          </p:cNvPr>
          <p:cNvSpPr/>
          <p:nvPr/>
        </p:nvSpPr>
        <p:spPr>
          <a:xfrm>
            <a:off x="3180272" y="3978215"/>
            <a:ext cx="8151960" cy="531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600" dirty="0" err="1">
                <a:ea typeface="+mn-lt"/>
                <a:cs typeface="+mn-lt"/>
              </a:rPr>
              <a:t>Стаття</a:t>
            </a:r>
            <a:r>
              <a:rPr lang="ru-RU" sz="3600" dirty="0">
                <a:ea typeface="+mn-lt"/>
                <a:cs typeface="+mn-lt"/>
              </a:rPr>
              <a:t> 63. </a:t>
            </a:r>
            <a:endParaRPr lang="ru-RU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B12DDC-834E-4D74-BB9C-D3257FC00DE1}"/>
              </a:ext>
            </a:extLst>
          </p:cNvPr>
          <p:cNvSpPr txBox="1"/>
          <p:nvPr/>
        </p:nvSpPr>
        <p:spPr>
          <a:xfrm>
            <a:off x="3184225" y="4607584"/>
            <a:ext cx="814908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+mn-lt"/>
                <a:cs typeface="+mn-lt"/>
              </a:rPr>
              <a:t>• Особа не </a:t>
            </a:r>
            <a:r>
              <a:rPr lang="ru-RU" dirty="0" err="1">
                <a:ea typeface="+mn-lt"/>
                <a:cs typeface="+mn-lt"/>
              </a:rPr>
              <a:t>несе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відповідальності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відмову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давати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показання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пояснення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себе, </a:t>
            </a:r>
            <a:r>
              <a:rPr lang="ru-RU" dirty="0" err="1">
                <a:ea typeface="+mn-lt"/>
                <a:cs typeface="+mn-lt"/>
              </a:rPr>
              <a:t>членів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сім'ї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близьких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родичів</a:t>
            </a:r>
            <a:r>
              <a:rPr lang="ru-RU" dirty="0">
                <a:ea typeface="+mn-lt"/>
                <a:cs typeface="+mn-lt"/>
              </a:rPr>
              <a:t>, коло </a:t>
            </a:r>
            <a:r>
              <a:rPr lang="ru-RU" dirty="0" err="1">
                <a:ea typeface="+mn-lt"/>
                <a:cs typeface="+mn-lt"/>
              </a:rPr>
              <a:t>яких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визначається</a:t>
            </a:r>
            <a:r>
              <a:rPr lang="ru-RU" dirty="0">
                <a:ea typeface="+mn-lt"/>
                <a:cs typeface="+mn-lt"/>
              </a:rPr>
              <a:t> законом. </a:t>
            </a: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Підозрюваний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обвинувачений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підсудний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має</a:t>
            </a:r>
            <a:r>
              <a:rPr lang="ru-RU" dirty="0">
                <a:ea typeface="+mn-lt"/>
                <a:cs typeface="+mn-lt"/>
              </a:rPr>
              <a:t> право на </a:t>
            </a:r>
            <a:r>
              <a:rPr lang="ru-RU" dirty="0" err="1">
                <a:ea typeface="+mn-lt"/>
                <a:cs typeface="+mn-lt"/>
              </a:rPr>
              <a:t>захист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Засуджений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користується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всіма</a:t>
            </a:r>
            <a:r>
              <a:rPr lang="ru-RU" dirty="0">
                <a:ea typeface="+mn-lt"/>
                <a:cs typeface="+mn-lt"/>
              </a:rPr>
              <a:t> правами </a:t>
            </a:r>
            <a:r>
              <a:rPr lang="ru-RU" dirty="0" err="1">
                <a:ea typeface="+mn-lt"/>
                <a:cs typeface="+mn-lt"/>
              </a:rPr>
              <a:t>людини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громадянина</a:t>
            </a:r>
            <a:r>
              <a:rPr lang="ru-RU" dirty="0">
                <a:ea typeface="+mn-lt"/>
                <a:cs typeface="+mn-lt"/>
              </a:rPr>
              <a:t>, за </a:t>
            </a:r>
            <a:r>
              <a:rPr lang="ru-RU" dirty="0" err="1">
                <a:ea typeface="+mn-lt"/>
                <a:cs typeface="+mn-lt"/>
              </a:rPr>
              <a:t>винятком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обмежень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визначені</a:t>
            </a:r>
            <a:r>
              <a:rPr lang="ru-RU" dirty="0">
                <a:ea typeface="+mn-lt"/>
                <a:cs typeface="+mn-lt"/>
              </a:rPr>
              <a:t> законом і </a:t>
            </a:r>
            <a:r>
              <a:rPr lang="ru-RU" dirty="0" err="1">
                <a:ea typeface="+mn-lt"/>
                <a:cs typeface="+mn-lt"/>
              </a:rPr>
              <a:t>встановлені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вироком</a:t>
            </a:r>
            <a:r>
              <a:rPr lang="ru-RU" dirty="0">
                <a:ea typeface="+mn-lt"/>
                <a:cs typeface="+mn-lt"/>
              </a:rPr>
              <a:t> суду. </a:t>
            </a:r>
            <a:endParaRPr lang="ru-RU">
              <a:cs typeface="Calibri"/>
            </a:endParaRPr>
          </a:p>
        </p:txBody>
      </p:sp>
      <p:pic>
        <p:nvPicPr>
          <p:cNvPr id="8" name="Рисунок 8" descr="Изображение выглядит как текст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F9974DB5-DC59-48BD-AB58-749C6EE3F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2" y="1649112"/>
            <a:ext cx="2743200" cy="330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124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C0B2E1-0268-42EC-ABD3-94F81A05BC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2256B4-48EA-40FC-BBC0-AA1EE6E008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44BCCA-102D-4A9D-B1E4-2450CAF0B0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CCCC2-E8AB-4385-AF46-359941EBCD2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48952" y="643467"/>
            <a:ext cx="7172487" cy="50540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>
                <a:solidFill>
                  <a:schemeClr val="tx2"/>
                </a:solidFill>
              </a:rPr>
              <a:t>3. Відбір зразків лікарських засобів для перевірки їх якості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42053" y="1570271"/>
            <a:ext cx="0" cy="3200400"/>
          </a:xfrm>
          <a:prstGeom prst="line">
            <a:avLst/>
          </a:prstGeom>
          <a:ln w="31750">
            <a:solidFill>
              <a:schemeClr val="accent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05250E5-90D0-4E41-B9BD-FF661DE540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336792"/>
            <a:ext cx="12188825" cy="52120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283065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70D0B-CECC-45ED-8ECB-CF9BB259C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881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ea typeface="+mj-lt"/>
                <a:cs typeface="+mj-lt"/>
              </a:rPr>
              <a:t>ПІДСТАВИ ДЛЯ ВІДБОРУ ЗРАЗКІВ ЛЗ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F48DE4-57B3-4AA9-B822-B3E184FBF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954338"/>
            <a:ext cx="10058400" cy="2384342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0" tIns="45720" rIns="0" bIns="45720" rtlCol="0" anchor="t">
            <a:normAutofit/>
          </a:bodyPr>
          <a:lstStyle/>
          <a:p>
            <a:pPr>
              <a:buFont typeface="Wingdings" panose="020F0502020204030204" pitchFamily="34" charset="0"/>
              <a:buChar char="Ø"/>
            </a:pPr>
            <a:r>
              <a:rPr lang="ru-RU" dirty="0" err="1">
                <a:ea typeface="+mn-lt"/>
                <a:cs typeface="+mn-lt"/>
              </a:rPr>
              <a:t>Невідповідності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специфікації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за результатами </a:t>
            </a:r>
            <a:r>
              <a:rPr lang="ru-RU" dirty="0" err="1">
                <a:ea typeface="+mn-lt"/>
                <a:cs typeface="+mn-lt"/>
              </a:rPr>
              <a:t>візуального</a:t>
            </a:r>
            <a:r>
              <a:rPr lang="ru-RU" dirty="0">
                <a:ea typeface="+mn-lt"/>
                <a:cs typeface="+mn-lt"/>
              </a:rPr>
              <a:t> контролю. </a:t>
            </a:r>
          </a:p>
          <a:p>
            <a:pPr>
              <a:buFont typeface="Wingdings" panose="020F0502020204030204" pitchFamily="34" charset="0"/>
              <a:buChar char="Ø"/>
            </a:pPr>
            <a:r>
              <a:rPr lang="ru-RU" dirty="0" err="1">
                <a:ea typeface="+mn-lt"/>
                <a:cs typeface="+mn-lt"/>
              </a:rPr>
              <a:t>Виявлення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розбіжностей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супровідних</a:t>
            </a:r>
            <a:r>
              <a:rPr lang="ru-RU" dirty="0">
                <a:ea typeface="+mn-lt"/>
                <a:cs typeface="+mn-lt"/>
              </a:rPr>
              <a:t> документах до </a:t>
            </a:r>
            <a:r>
              <a:rPr lang="ru-RU" dirty="0" err="1">
                <a:ea typeface="+mn-lt"/>
                <a:cs typeface="+mn-lt"/>
              </a:rPr>
              <a:t>серій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.</a:t>
            </a:r>
          </a:p>
          <a:p>
            <a:pPr>
              <a:buFont typeface="Wingdings" panose="020F0502020204030204" pitchFamily="34" charset="0"/>
              <a:buChar char="Ø"/>
            </a:pPr>
            <a:r>
              <a:rPr lang="ru-RU" dirty="0" err="1">
                <a:ea typeface="+mn-lt"/>
                <a:cs typeface="+mn-lt"/>
              </a:rPr>
              <a:t>Порушення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встановлених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транспортування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може</a:t>
            </a:r>
            <a:r>
              <a:rPr lang="ru-RU" dirty="0">
                <a:ea typeface="+mn-lt"/>
                <a:cs typeface="+mn-lt"/>
              </a:rPr>
              <a:t> негативно </a:t>
            </a:r>
            <a:r>
              <a:rPr lang="ru-RU" dirty="0" err="1">
                <a:ea typeface="+mn-lt"/>
                <a:cs typeface="+mn-lt"/>
              </a:rPr>
              <a:t>вплинути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якість</a:t>
            </a:r>
            <a:r>
              <a:rPr lang="ru-RU" dirty="0">
                <a:ea typeface="+mn-lt"/>
                <a:cs typeface="+mn-lt"/>
              </a:rPr>
              <a:t>. </a:t>
            </a:r>
          </a:p>
          <a:p>
            <a:pPr>
              <a:buFont typeface="Wingdings" panose="020F0502020204030204" pitchFamily="34" charset="0"/>
              <a:buChar char="Ø"/>
            </a:pPr>
            <a:r>
              <a:rPr lang="ru-RU" dirty="0">
                <a:ea typeface="+mn-lt"/>
                <a:cs typeface="+mn-lt"/>
              </a:rPr>
              <a:t>В </a:t>
            </a:r>
            <a:r>
              <a:rPr lang="ru-RU" dirty="0" err="1">
                <a:ea typeface="+mn-lt"/>
                <a:cs typeface="+mn-lt"/>
              </a:rPr>
              <a:t>інших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випадках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передбачених</a:t>
            </a:r>
            <a:r>
              <a:rPr lang="ru-RU" dirty="0">
                <a:ea typeface="+mn-lt"/>
                <a:cs typeface="+mn-lt"/>
              </a:rPr>
              <a:t> законом.</a:t>
            </a:r>
            <a:endParaRPr lang="ru-RU" dirty="0">
              <a:cs typeface="Calibri" panose="020F0502020204030204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CB249B27-8F7E-477B-B5C3-477259A9D072}"/>
              </a:ext>
            </a:extLst>
          </p:cNvPr>
          <p:cNvSpPr/>
          <p:nvPr/>
        </p:nvSpPr>
        <p:spPr>
          <a:xfrm>
            <a:off x="189781" y="4237008"/>
            <a:ext cx="2544791" cy="122207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АКТ ВІДБОРУ ЗРАЗКІВ</a:t>
            </a:r>
            <a:endParaRPr lang="ru-RU" b="1" dirty="0"/>
          </a:p>
        </p:txBody>
      </p:sp>
      <p:pic>
        <p:nvPicPr>
          <p:cNvPr id="5" name="Рисунок 5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74D1C2A3-B1E7-414F-8897-D6D39A56C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869" y="3422620"/>
            <a:ext cx="2346564" cy="3305175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D0A7432-1843-4F08-8E7B-5F2908225CAC}"/>
              </a:ext>
            </a:extLst>
          </p:cNvPr>
          <p:cNvSpPr/>
          <p:nvPr/>
        </p:nvSpPr>
        <p:spPr>
          <a:xfrm>
            <a:off x="5666656" y="3560373"/>
            <a:ext cx="2530414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Інспектору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Держлікслужби</a:t>
            </a:r>
            <a:endParaRPr lang="ru-RU" dirty="0" err="1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7FD9B2C-BCCB-49BA-BCDA-9C0DEE080BFF}"/>
              </a:ext>
            </a:extLst>
          </p:cNvPr>
          <p:cNvSpPr/>
          <p:nvPr/>
        </p:nvSpPr>
        <p:spPr>
          <a:xfrm>
            <a:off x="5666655" y="4581165"/>
            <a:ext cx="2530414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Лабораторії</a:t>
            </a:r>
            <a:r>
              <a:rPr lang="ru-RU" dirty="0">
                <a:ea typeface="+mn-lt"/>
                <a:cs typeface="+mn-lt"/>
              </a:rPr>
              <a:t> з контролю </a:t>
            </a:r>
            <a:r>
              <a:rPr lang="ru-RU" dirty="0" err="1">
                <a:ea typeface="+mn-lt"/>
                <a:cs typeface="+mn-lt"/>
              </a:rPr>
              <a:t>якості</a:t>
            </a:r>
            <a:endParaRPr lang="ru-RU" dirty="0" err="1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69ADC06-E333-49A6-9EEA-7F87A45578AE}"/>
              </a:ext>
            </a:extLst>
          </p:cNvPr>
          <p:cNvSpPr/>
          <p:nvPr/>
        </p:nvSpPr>
        <p:spPr>
          <a:xfrm>
            <a:off x="5666656" y="5616335"/>
            <a:ext cx="2530414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Субєкту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9" name="Знак ''плюс'' 8">
            <a:extLst>
              <a:ext uri="{FF2B5EF4-FFF2-40B4-BE49-F238E27FC236}">
                <a16:creationId xmlns:a16="http://schemas.microsoft.com/office/drawing/2014/main" id="{229026FC-13EA-4031-9A52-A1C0EBAFDA51}"/>
              </a:ext>
            </a:extLst>
          </p:cNvPr>
          <p:cNvSpPr/>
          <p:nvPr/>
        </p:nvSpPr>
        <p:spPr>
          <a:xfrm>
            <a:off x="8555606" y="4637777"/>
            <a:ext cx="762000" cy="646981"/>
          </a:xfrm>
          <a:prstGeom prst="mathPl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941F365-6BC9-47EF-97A0-30ED20185F0C}"/>
              </a:ext>
            </a:extLst>
          </p:cNvPr>
          <p:cNvSpPr/>
          <p:nvPr/>
        </p:nvSpPr>
        <p:spPr>
          <a:xfrm>
            <a:off x="9663560" y="4581164"/>
            <a:ext cx="2530414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Сертифікат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якості</a:t>
            </a:r>
            <a:endParaRPr lang="ru-RU" sz="2000" b="1" dirty="0">
              <a:solidFill>
                <a:srgbClr val="C00000"/>
              </a:solidFill>
              <a:ea typeface="+mn-lt"/>
              <a:cs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22014B-84BC-4EEF-B040-1C9CB54705EF}"/>
              </a:ext>
            </a:extLst>
          </p:cNvPr>
          <p:cNvSpPr txBox="1"/>
          <p:nvPr/>
        </p:nvSpPr>
        <p:spPr>
          <a:xfrm>
            <a:off x="9221818" y="5670609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i="1" dirty="0">
                <a:ea typeface="+mn-lt"/>
                <a:cs typeface="+mn-lt"/>
              </a:rPr>
              <a:t>Постанова КМУ № 260 </a:t>
            </a:r>
            <a:r>
              <a:rPr lang="ru-RU" b="1" i="1" dirty="0" err="1">
                <a:ea typeface="+mn-lt"/>
                <a:cs typeface="+mn-lt"/>
              </a:rPr>
              <a:t>від</a:t>
            </a:r>
            <a:r>
              <a:rPr lang="ru-RU" b="1" i="1" dirty="0">
                <a:ea typeface="+mn-lt"/>
                <a:cs typeface="+mn-lt"/>
              </a:rPr>
              <a:t> 3.02.2010 р. 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396071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EC1FD8-4CCA-4F97-960A-3D1B79103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33173"/>
          </a:xfrm>
        </p:spPr>
        <p:txBody>
          <a:bodyPr>
            <a:normAutofit fontScale="90000"/>
          </a:bodyPr>
          <a:lstStyle/>
          <a:p>
            <a:r>
              <a:rPr lang="ru-RU" dirty="0">
                <a:ea typeface="+mj-lt"/>
                <a:cs typeface="+mj-lt"/>
              </a:rPr>
              <a:t>ПОРЯДОК ВІДБОРУ ЗРАЗКІВ ДЛЯ ПРОВЕДЕННЯ ЛАБОРАТОРНОГО АНАЛІЗУ 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D6FBF1-D95B-4636-A324-9AB7C36B4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227508"/>
            <a:ext cx="10058400" cy="553298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0" tIns="45720" rIns="0" bIns="45720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ru-RU" sz="2200" dirty="0">
                <a:ea typeface="+mn-lt"/>
                <a:cs typeface="+mn-lt"/>
              </a:rPr>
              <a:t>проводиться у </a:t>
            </a:r>
            <a:r>
              <a:rPr lang="ru-RU" sz="2200" dirty="0" err="1">
                <a:ea typeface="+mn-lt"/>
                <a:cs typeface="+mn-lt"/>
              </a:rPr>
              <a:t>присутності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керівника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суб’єкта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господарювання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або</a:t>
            </a:r>
            <a:r>
              <a:rPr lang="ru-RU" sz="2200" dirty="0">
                <a:ea typeface="+mn-lt"/>
                <a:cs typeface="+mn-lt"/>
              </a:rPr>
              <a:t> 1 </a:t>
            </a:r>
            <a:r>
              <a:rPr lang="ru-RU" sz="2200" dirty="0" err="1">
                <a:ea typeface="+mn-lt"/>
                <a:cs typeface="+mn-lt"/>
              </a:rPr>
              <a:t>уповноваженої</a:t>
            </a:r>
            <a:r>
              <a:rPr lang="ru-RU" sz="2200" dirty="0">
                <a:ea typeface="+mn-lt"/>
                <a:cs typeface="+mn-lt"/>
              </a:rPr>
              <a:t> ним особи і </a:t>
            </a:r>
            <a:r>
              <a:rPr lang="ru-RU" sz="2200" dirty="0" err="1">
                <a:ea typeface="+mn-lt"/>
                <a:cs typeface="+mn-lt"/>
              </a:rPr>
              <a:t>засвідчується</a:t>
            </a:r>
            <a:r>
              <a:rPr lang="ru-RU" sz="2200" dirty="0">
                <a:ea typeface="+mn-lt"/>
                <a:cs typeface="+mn-lt"/>
              </a:rPr>
              <a:t> актом </a:t>
            </a:r>
            <a:r>
              <a:rPr lang="ru-RU" sz="2200" dirty="0" err="1">
                <a:ea typeface="+mn-lt"/>
                <a:cs typeface="+mn-lt"/>
              </a:rPr>
              <a:t>відбору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зразків</a:t>
            </a:r>
            <a:endParaRPr lang="ru-RU" sz="2200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r>
              <a:rPr lang="ru-RU" sz="2200" dirty="0">
                <a:ea typeface="+mn-lt"/>
                <a:cs typeface="+mn-lt"/>
              </a:rPr>
              <a:t>за </a:t>
            </a:r>
            <a:r>
              <a:rPr lang="ru-RU" sz="2200" dirty="0" err="1">
                <a:ea typeface="+mn-lt"/>
                <a:cs typeface="+mn-lt"/>
              </a:rPr>
              <a:t>пред’явленням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представникові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суб’єкта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господарювання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рішення</a:t>
            </a:r>
            <a:r>
              <a:rPr lang="ru-RU" sz="2200" dirty="0">
                <a:ea typeface="+mn-lt"/>
                <a:cs typeface="+mn-lt"/>
              </a:rPr>
              <a:t> про 2 </a:t>
            </a:r>
            <a:r>
              <a:rPr lang="ru-RU" sz="2200" dirty="0" err="1">
                <a:ea typeface="+mn-lt"/>
                <a:cs typeface="+mn-lt"/>
              </a:rPr>
              <a:t>відбір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зразків</a:t>
            </a:r>
            <a:r>
              <a:rPr lang="ru-RU" sz="2200" dirty="0">
                <a:ea typeface="+mn-lt"/>
                <a:cs typeface="+mn-lt"/>
              </a:rPr>
              <a:t> та </a:t>
            </a:r>
            <a:r>
              <a:rPr lang="ru-RU" sz="2200" dirty="0" err="1">
                <a:ea typeface="+mn-lt"/>
                <a:cs typeface="+mn-lt"/>
              </a:rPr>
              <a:t>його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ознайомлення</a:t>
            </a:r>
            <a:r>
              <a:rPr lang="ru-RU" sz="2200" dirty="0">
                <a:ea typeface="+mn-lt"/>
                <a:cs typeface="+mn-lt"/>
              </a:rPr>
              <a:t> з порядком такого </a:t>
            </a:r>
            <a:r>
              <a:rPr lang="ru-RU" sz="2200" dirty="0" err="1">
                <a:ea typeface="+mn-lt"/>
                <a:cs typeface="+mn-lt"/>
              </a:rPr>
              <a:t>відбору</a:t>
            </a:r>
            <a:r>
              <a:rPr lang="ru-RU" sz="2200" dirty="0">
                <a:ea typeface="+mn-lt"/>
                <a:cs typeface="+mn-lt"/>
              </a:rPr>
              <a:t> </a:t>
            </a:r>
          </a:p>
          <a:p>
            <a:pPr marL="457200" indent="-457200">
              <a:buAutoNum type="arabicPeriod"/>
            </a:pPr>
            <a:r>
              <a:rPr lang="ru-RU" sz="2200" dirty="0" err="1">
                <a:ea typeface="+mn-lt"/>
                <a:cs typeface="+mn-lt"/>
              </a:rPr>
              <a:t>Держлікслужба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протягом</a:t>
            </a:r>
            <a:r>
              <a:rPr lang="ru-RU" sz="2200" dirty="0">
                <a:ea typeface="+mn-lt"/>
                <a:cs typeface="+mn-lt"/>
              </a:rPr>
              <a:t> одного </a:t>
            </a:r>
            <a:r>
              <a:rPr lang="ru-RU" sz="2200" dirty="0" err="1">
                <a:ea typeface="+mn-lt"/>
                <a:cs typeface="+mn-lt"/>
              </a:rPr>
              <a:t>робочого</a:t>
            </a:r>
            <a:r>
              <a:rPr lang="ru-RU" sz="2200" dirty="0">
                <a:ea typeface="+mn-lt"/>
                <a:cs typeface="+mn-lt"/>
              </a:rPr>
              <a:t> дня </a:t>
            </a:r>
            <a:r>
              <a:rPr lang="ru-RU" sz="2200" dirty="0" err="1">
                <a:ea typeface="+mn-lt"/>
                <a:cs typeface="+mn-lt"/>
              </a:rPr>
              <a:t>надає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копію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припису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виробнику</a:t>
            </a:r>
            <a:r>
              <a:rPr lang="ru-RU" sz="2200" dirty="0">
                <a:ea typeface="+mn-lt"/>
                <a:cs typeface="+mn-lt"/>
              </a:rPr>
              <a:t> (</a:t>
            </a:r>
            <a:r>
              <a:rPr lang="ru-RU" sz="2200" dirty="0" err="1">
                <a:ea typeface="+mn-lt"/>
                <a:cs typeface="+mn-lt"/>
              </a:rPr>
              <a:t>постачальнику</a:t>
            </a:r>
            <a:r>
              <a:rPr lang="ru-RU" sz="2200" dirty="0">
                <a:ea typeface="+mn-lt"/>
                <a:cs typeface="+mn-lt"/>
              </a:rPr>
              <a:t>) </a:t>
            </a:r>
            <a:r>
              <a:rPr lang="ru-RU" sz="2200" dirty="0" err="1">
                <a:ea typeface="+mn-lt"/>
                <a:cs typeface="+mn-lt"/>
              </a:rPr>
              <a:t>лікарського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засобу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або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його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офіційному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представнику</a:t>
            </a:r>
            <a:r>
              <a:rPr lang="ru-RU" sz="2200" dirty="0">
                <a:ea typeface="+mn-lt"/>
                <a:cs typeface="+mn-lt"/>
              </a:rPr>
              <a:t>, а </a:t>
            </a:r>
            <a:r>
              <a:rPr lang="ru-RU" sz="2200" dirty="0" err="1">
                <a:ea typeface="+mn-lt"/>
                <a:cs typeface="+mn-lt"/>
              </a:rPr>
              <a:t>також</a:t>
            </a:r>
            <a:r>
              <a:rPr lang="ru-RU" sz="2200" dirty="0">
                <a:ea typeface="+mn-lt"/>
                <a:cs typeface="+mn-lt"/>
              </a:rPr>
              <a:t> МОЗ </a:t>
            </a:r>
            <a:r>
              <a:rPr lang="ru-RU" sz="2200" dirty="0" err="1">
                <a:ea typeface="+mn-lt"/>
                <a:cs typeface="+mn-lt"/>
              </a:rPr>
              <a:t>України</a:t>
            </a:r>
            <a:endParaRPr lang="ru-RU" sz="2200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r>
              <a:rPr lang="ru-RU" sz="2200" dirty="0" err="1">
                <a:ea typeface="+mn-lt"/>
                <a:cs typeface="+mn-lt"/>
              </a:rPr>
              <a:t>відібрані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зразки</a:t>
            </a:r>
            <a:r>
              <a:rPr lang="ru-RU" sz="2200" dirty="0">
                <a:ea typeface="+mn-lt"/>
                <a:cs typeface="+mn-lt"/>
              </a:rPr>
              <a:t>, </a:t>
            </a:r>
            <a:r>
              <a:rPr lang="ru-RU" sz="2200" dirty="0" err="1">
                <a:ea typeface="+mn-lt"/>
                <a:cs typeface="+mn-lt"/>
              </a:rPr>
              <a:t>копія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сертифіката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якості</a:t>
            </a:r>
            <a:r>
              <a:rPr lang="ru-RU" sz="2200" dirty="0">
                <a:ea typeface="+mn-lt"/>
                <a:cs typeface="+mn-lt"/>
              </a:rPr>
              <a:t> та один </a:t>
            </a:r>
            <a:r>
              <a:rPr lang="ru-RU" sz="2200" dirty="0" err="1">
                <a:ea typeface="+mn-lt"/>
                <a:cs typeface="+mn-lt"/>
              </a:rPr>
              <a:t>примірник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зазначеного</a:t>
            </a:r>
            <a:r>
              <a:rPr lang="ru-RU" sz="2200" dirty="0">
                <a:ea typeface="+mn-lt"/>
                <a:cs typeface="+mn-lt"/>
              </a:rPr>
              <a:t> акта </a:t>
            </a:r>
            <a:r>
              <a:rPr lang="ru-RU" sz="2200" dirty="0" err="1">
                <a:ea typeface="+mn-lt"/>
                <a:cs typeface="+mn-lt"/>
              </a:rPr>
              <a:t>протягом</a:t>
            </a:r>
            <a:r>
              <a:rPr lang="ru-RU" sz="2200" dirty="0">
                <a:ea typeface="+mn-lt"/>
                <a:cs typeface="+mn-lt"/>
              </a:rPr>
              <a:t> одного </a:t>
            </a:r>
            <a:r>
              <a:rPr lang="ru-RU" sz="2200" dirty="0" err="1">
                <a:ea typeface="+mn-lt"/>
                <a:cs typeface="+mn-lt"/>
              </a:rPr>
              <a:t>робочого</a:t>
            </a:r>
            <a:r>
              <a:rPr lang="ru-RU" sz="2200" dirty="0">
                <a:ea typeface="+mn-lt"/>
                <a:cs typeface="+mn-lt"/>
              </a:rPr>
              <a:t> дня </a:t>
            </a:r>
            <a:r>
              <a:rPr lang="ru-RU" sz="2200" dirty="0" err="1">
                <a:ea typeface="+mn-lt"/>
                <a:cs typeface="+mn-lt"/>
              </a:rPr>
              <a:t>передаються</a:t>
            </a:r>
            <a:r>
              <a:rPr lang="ru-RU" sz="2200" dirty="0">
                <a:ea typeface="+mn-lt"/>
                <a:cs typeface="+mn-lt"/>
              </a:rPr>
              <a:t> до </a:t>
            </a:r>
            <a:r>
              <a:rPr lang="ru-RU" sz="2200" dirty="0" err="1">
                <a:ea typeface="+mn-lt"/>
                <a:cs typeface="+mn-lt"/>
              </a:rPr>
              <a:t>лабораторії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відповідної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територіальної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служби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її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представником</a:t>
            </a:r>
            <a:r>
              <a:rPr lang="ru-RU" sz="2200" dirty="0">
                <a:ea typeface="+mn-lt"/>
                <a:cs typeface="+mn-lt"/>
              </a:rPr>
              <a:t>, з </a:t>
            </a:r>
            <a:r>
              <a:rPr lang="ru-RU" sz="2200" dirty="0" err="1">
                <a:ea typeface="+mn-lt"/>
                <a:cs typeface="+mn-lt"/>
              </a:rPr>
              <a:t>дотриманням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установлених</a:t>
            </a:r>
            <a:r>
              <a:rPr lang="ru-RU" sz="2200" dirty="0">
                <a:ea typeface="+mn-lt"/>
                <a:cs typeface="+mn-lt"/>
              </a:rPr>
              <a:t> умов </a:t>
            </a:r>
            <a:r>
              <a:rPr lang="ru-RU" sz="2200" dirty="0" err="1">
                <a:ea typeface="+mn-lt"/>
                <a:cs typeface="+mn-lt"/>
              </a:rPr>
              <a:t>зберігання</a:t>
            </a:r>
            <a:r>
              <a:rPr lang="ru-RU" sz="2200" dirty="0">
                <a:ea typeface="+mn-lt"/>
                <a:cs typeface="+mn-lt"/>
              </a:rPr>
              <a:t> і </a:t>
            </a:r>
            <a:r>
              <a:rPr lang="ru-RU" sz="2200" dirty="0" err="1">
                <a:ea typeface="+mn-lt"/>
                <a:cs typeface="+mn-lt"/>
              </a:rPr>
              <a:t>транспортування</a:t>
            </a:r>
            <a:r>
              <a:rPr lang="ru-RU" sz="2200" dirty="0">
                <a:ea typeface="+mn-lt"/>
                <a:cs typeface="+mn-lt"/>
              </a:rPr>
              <a:t>.</a:t>
            </a:r>
          </a:p>
          <a:p>
            <a:pPr marL="457200" indent="-457200">
              <a:buAutoNum type="arabicPeriod"/>
            </a:pPr>
            <a:r>
              <a:rPr lang="ru-RU" sz="2200" dirty="0" err="1">
                <a:ea typeface="+mn-lt"/>
                <a:cs typeface="+mn-lt"/>
              </a:rPr>
              <a:t>Проведення</a:t>
            </a:r>
            <a:r>
              <a:rPr lang="ru-RU" sz="2200" dirty="0">
                <a:ea typeface="+mn-lt"/>
                <a:cs typeface="+mn-lt"/>
              </a:rPr>
              <a:t> лабораторного </a:t>
            </a:r>
            <a:r>
              <a:rPr lang="ru-RU" sz="2200" dirty="0" err="1">
                <a:ea typeface="+mn-lt"/>
                <a:cs typeface="+mn-lt"/>
              </a:rPr>
              <a:t>аналізу</a:t>
            </a:r>
            <a:r>
              <a:rPr lang="ru-RU" sz="2200" dirty="0">
                <a:ea typeface="+mn-lt"/>
                <a:cs typeface="+mn-lt"/>
              </a:rPr>
              <a:t> - 14 </a:t>
            </a:r>
            <a:r>
              <a:rPr lang="ru-RU" sz="2200" dirty="0" err="1">
                <a:ea typeface="+mn-lt"/>
                <a:cs typeface="+mn-lt"/>
              </a:rPr>
              <a:t>робочих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днів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від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дати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відбору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зразків</a:t>
            </a:r>
            <a:endParaRPr lang="ru-RU" sz="2200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r>
              <a:rPr lang="ru-RU" sz="2200" dirty="0">
                <a:ea typeface="+mn-lt"/>
                <a:cs typeface="+mn-lt"/>
              </a:rPr>
              <a:t>У </a:t>
            </a:r>
            <a:r>
              <a:rPr lang="ru-RU" sz="2200" dirty="0" err="1">
                <a:ea typeface="+mn-lt"/>
                <a:cs typeface="+mn-lt"/>
              </a:rPr>
              <a:t>зв'язку</a:t>
            </a:r>
            <a:r>
              <a:rPr lang="ru-RU" sz="2200" dirty="0">
                <a:ea typeface="+mn-lt"/>
                <a:cs typeface="+mn-lt"/>
              </a:rPr>
              <a:t> з </a:t>
            </a:r>
            <a:r>
              <a:rPr lang="ru-RU" sz="2200" dirty="0" err="1">
                <a:ea typeface="+mn-lt"/>
                <a:cs typeface="+mn-lt"/>
              </a:rPr>
              <a:t>необхідністю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придбання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специфічних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реактивів</a:t>
            </a:r>
            <a:r>
              <a:rPr lang="ru-RU" sz="2200" dirty="0">
                <a:ea typeface="+mn-lt"/>
                <a:cs typeface="+mn-lt"/>
              </a:rPr>
              <a:t>, </a:t>
            </a:r>
            <a:r>
              <a:rPr lang="ru-RU" sz="2200" dirty="0" err="1">
                <a:ea typeface="+mn-lt"/>
                <a:cs typeface="+mn-lt"/>
              </a:rPr>
              <a:t>стандартних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зразків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термін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можна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продовжити</a:t>
            </a:r>
            <a:r>
              <a:rPr lang="ru-RU" sz="2200" dirty="0">
                <a:ea typeface="+mn-lt"/>
                <a:cs typeface="+mn-lt"/>
              </a:rPr>
              <a:t> - </a:t>
            </a:r>
            <a:r>
              <a:rPr lang="ru-RU" sz="2200" dirty="0" err="1">
                <a:ea typeface="+mn-lt"/>
                <a:cs typeface="+mn-lt"/>
              </a:rPr>
              <a:t>загальний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термін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проведення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аналізу</a:t>
            </a:r>
            <a:r>
              <a:rPr lang="ru-RU" sz="2200" dirty="0">
                <a:ea typeface="+mn-lt"/>
                <a:cs typeface="+mn-lt"/>
              </a:rPr>
              <a:t> не </a:t>
            </a:r>
            <a:r>
              <a:rPr lang="ru-RU" sz="2200" dirty="0" err="1">
                <a:ea typeface="+mn-lt"/>
                <a:cs typeface="+mn-lt"/>
              </a:rPr>
              <a:t>перевищує</a:t>
            </a:r>
            <a:r>
              <a:rPr lang="ru-RU" sz="2200" dirty="0">
                <a:ea typeface="+mn-lt"/>
                <a:cs typeface="+mn-lt"/>
              </a:rPr>
              <a:t> 21 день </a:t>
            </a:r>
            <a:endParaRPr lang="ru-RU" sz="22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025656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2A14F-2575-4B3F-A48A-17BFC3989C3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50" y="-1588"/>
            <a:ext cx="12185650" cy="546101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ea typeface="+mj-lt"/>
                <a:cs typeface="+mj-lt"/>
              </a:rPr>
              <a:t>ВИТРАТИ НА ПРОВЕДЕННЯ ЛАБОРАТОРНОГО АНАЛІЗУ ЛЗ</a:t>
            </a:r>
            <a:endParaRPr lang="ru-RU" sz="36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4D3828F-B946-4F0C-8564-0E4B0DB7BF8C}"/>
              </a:ext>
            </a:extLst>
          </p:cNvPr>
          <p:cNvSpPr/>
          <p:nvPr/>
        </p:nvSpPr>
        <p:spPr>
          <a:xfrm>
            <a:off x="1153065" y="757687"/>
            <a:ext cx="3795621" cy="10207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cs typeface="Calibri"/>
              </a:rPr>
              <a:t>Якісний</a:t>
            </a:r>
            <a:r>
              <a:rPr lang="ru-RU" sz="2800" dirty="0">
                <a:cs typeface="Calibri"/>
              </a:rPr>
              <a:t> </a:t>
            </a:r>
            <a:r>
              <a:rPr lang="ru-RU" sz="2800" dirty="0" err="1">
                <a:cs typeface="Calibri"/>
              </a:rPr>
              <a:t>екземпляр</a:t>
            </a:r>
            <a:endParaRPr lang="ru-RU" sz="2800">
              <a:cs typeface="Calibri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67D1A4F-B291-4A29-A384-A34E2DDB7247}"/>
              </a:ext>
            </a:extLst>
          </p:cNvPr>
          <p:cNvSpPr/>
          <p:nvPr/>
        </p:nvSpPr>
        <p:spPr>
          <a:xfrm>
            <a:off x="7047781" y="757687"/>
            <a:ext cx="3795621" cy="10207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dirty="0" err="1">
                <a:cs typeface="Calibri"/>
              </a:rPr>
              <a:t>Неякісний</a:t>
            </a:r>
            <a:r>
              <a:rPr lang="ru-RU" sz="2800" dirty="0">
                <a:cs typeface="Calibri"/>
              </a:rPr>
              <a:t> </a:t>
            </a:r>
            <a:r>
              <a:rPr lang="ru-RU" sz="2800" dirty="0" err="1">
                <a:cs typeface="Calibri"/>
              </a:rPr>
              <a:t>екземпляр</a:t>
            </a:r>
            <a:endParaRPr lang="ru-RU" sz="2800">
              <a:cs typeface="Calibri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4BD2F58-D464-4EB2-8AC3-7CF4343C3D13}"/>
              </a:ext>
            </a:extLst>
          </p:cNvPr>
          <p:cNvSpPr/>
          <p:nvPr/>
        </p:nvSpPr>
        <p:spPr>
          <a:xfrm>
            <a:off x="923027" y="2037271"/>
            <a:ext cx="4255696" cy="5463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>
                <a:ea typeface="+mn-lt"/>
                <a:cs typeface="+mn-lt"/>
              </a:rPr>
              <a:t>За </a:t>
            </a:r>
            <a:r>
              <a:rPr lang="ru-RU" sz="2400" dirty="0" err="1">
                <a:ea typeface="+mn-lt"/>
                <a:cs typeface="+mn-lt"/>
              </a:rPr>
              <a:t>рахунок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Держлікслужби</a:t>
            </a:r>
            <a:endParaRPr lang="ru-RU" sz="2400" dirty="0" err="1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732B49D-82BF-412F-824F-D8DFCAC40586}"/>
              </a:ext>
            </a:extLst>
          </p:cNvPr>
          <p:cNvSpPr/>
          <p:nvPr/>
        </p:nvSpPr>
        <p:spPr>
          <a:xfrm>
            <a:off x="6817743" y="2037270"/>
            <a:ext cx="4255696" cy="5463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/>
              <a:t>За </a:t>
            </a:r>
            <a:r>
              <a:rPr lang="ru-RU" sz="2400" dirty="0" err="1"/>
              <a:t>рахунок</a:t>
            </a:r>
            <a:r>
              <a:rPr lang="ru-RU" sz="2400" dirty="0"/>
              <a:t> </a:t>
            </a:r>
            <a:r>
              <a:rPr lang="ru-RU" sz="2400" dirty="0" err="1"/>
              <a:t>суб'єкта</a:t>
            </a:r>
            <a:r>
              <a:rPr lang="ru-RU" sz="2400" dirty="0"/>
              <a:t> </a:t>
            </a:r>
            <a:r>
              <a:rPr lang="ru-RU" sz="2400" dirty="0" err="1"/>
              <a:t>перевірки</a:t>
            </a:r>
            <a:endParaRPr lang="ru-RU" sz="2400" dirty="0" err="1">
              <a:cs typeface="Calibri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2665BF7-E2CD-42C4-B0EB-EA85B8D90A39}"/>
              </a:ext>
            </a:extLst>
          </p:cNvPr>
          <p:cNvSpPr/>
          <p:nvPr/>
        </p:nvSpPr>
        <p:spPr>
          <a:xfrm>
            <a:off x="1339970" y="2842403"/>
            <a:ext cx="9244639" cy="97765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dirty="0" err="1">
                <a:cs typeface="Calibri"/>
              </a:rPr>
              <a:t>Вартість</a:t>
            </a:r>
            <a:r>
              <a:rPr lang="ru-RU" sz="2800" dirty="0">
                <a:cs typeface="Calibri"/>
              </a:rPr>
              <a:t> </a:t>
            </a:r>
            <a:r>
              <a:rPr lang="ru-RU" sz="2800" dirty="0" err="1">
                <a:cs typeface="Calibri"/>
              </a:rPr>
              <a:t>лікарських</a:t>
            </a:r>
            <a:r>
              <a:rPr lang="ru-RU" sz="2800" dirty="0">
                <a:cs typeface="Calibri"/>
              </a:rPr>
              <a:t> </a:t>
            </a:r>
            <a:r>
              <a:rPr lang="ru-RU" sz="2800" dirty="0" err="1">
                <a:cs typeface="Calibri"/>
              </a:rPr>
              <a:t>засобів</a:t>
            </a:r>
            <a:r>
              <a:rPr lang="ru-RU" sz="2800" dirty="0">
                <a:cs typeface="Calibri"/>
              </a:rPr>
              <a:t> </a:t>
            </a:r>
            <a:r>
              <a:rPr lang="ru-RU" sz="2800" dirty="0" err="1">
                <a:cs typeface="Calibri"/>
              </a:rPr>
              <a:t>відносяться</a:t>
            </a:r>
            <a:r>
              <a:rPr lang="ru-RU" sz="2800" dirty="0">
                <a:cs typeface="Calibri"/>
              </a:rPr>
              <a:t> на </a:t>
            </a:r>
            <a:r>
              <a:rPr lang="ru-RU" sz="2800" dirty="0" err="1">
                <a:cs typeface="Calibri"/>
              </a:rPr>
              <a:t>витрати</a:t>
            </a:r>
            <a:r>
              <a:rPr lang="ru-RU" sz="2800" dirty="0">
                <a:cs typeface="Calibri"/>
              </a:rPr>
              <a:t> </a:t>
            </a:r>
            <a:r>
              <a:rPr lang="ru-RU" sz="2800" dirty="0" err="1">
                <a:cs typeface="Calibri"/>
              </a:rPr>
              <a:t>суб'єкта</a:t>
            </a:r>
            <a:r>
              <a:rPr lang="ru-RU" sz="2800" dirty="0">
                <a:cs typeface="Calibri"/>
              </a:rPr>
              <a:t> </a:t>
            </a:r>
            <a:r>
              <a:rPr lang="ru-RU" sz="2800" dirty="0" err="1">
                <a:cs typeface="Calibri"/>
              </a:rPr>
              <a:t>господарської</a:t>
            </a:r>
            <a:r>
              <a:rPr lang="ru-RU" sz="2800" dirty="0">
                <a:cs typeface="Calibri"/>
              </a:rPr>
              <a:t> </a:t>
            </a:r>
            <a:r>
              <a:rPr lang="ru-RU" sz="2800" dirty="0" err="1">
                <a:cs typeface="Calibri"/>
              </a:rPr>
              <a:t>діяльності</a:t>
            </a:r>
            <a:endParaRPr lang="ru-RU" sz="2800">
              <a:cs typeface="Calibri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B3CB6D8-EA11-4CB2-A3A5-9E5CFF6D89B7}"/>
              </a:ext>
            </a:extLst>
          </p:cNvPr>
          <p:cNvSpPr/>
          <p:nvPr/>
        </p:nvSpPr>
        <p:spPr>
          <a:xfrm>
            <a:off x="1339970" y="4021346"/>
            <a:ext cx="9244639" cy="12364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Лабораторний аналіз на відповідність ЛЗ вимогам специфікації якості проводиться у визначених цим Порядком випадках за методами контролю якості лікарського засобу, затвердженими МОЗ під час реєстрації лікарського засобу, або методами, встановленими у Державній фармакопеї України.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F94AF0B-49BB-45F1-9255-0639EE3C1C1B}"/>
              </a:ext>
            </a:extLst>
          </p:cNvPr>
          <p:cNvSpPr/>
          <p:nvPr/>
        </p:nvSpPr>
        <p:spPr>
          <a:xfrm>
            <a:off x="1339970" y="5415950"/>
            <a:ext cx="9244639" cy="127958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>
                <a:ea typeface="+mn-lt"/>
                <a:cs typeface="+mn-lt"/>
              </a:rPr>
              <a:t>Для </a:t>
            </a:r>
            <a:r>
              <a:rPr lang="ru-RU" sz="2400" dirty="0" err="1">
                <a:ea typeface="+mn-lt"/>
                <a:cs typeface="+mn-lt"/>
              </a:rPr>
              <a:t>відбору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береться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кількість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необхідна</a:t>
            </a:r>
            <a:r>
              <a:rPr lang="ru-RU" sz="2400" dirty="0">
                <a:ea typeface="+mn-lt"/>
                <a:cs typeface="+mn-lt"/>
              </a:rPr>
              <a:t> для </a:t>
            </a:r>
            <a:r>
              <a:rPr lang="ru-RU" sz="2400" dirty="0" err="1">
                <a:ea typeface="+mn-lt"/>
                <a:cs typeface="+mn-lt"/>
              </a:rPr>
              <a:t>проведення</a:t>
            </a:r>
            <a:r>
              <a:rPr lang="ru-RU" sz="2400" dirty="0">
                <a:ea typeface="+mn-lt"/>
                <a:cs typeface="+mn-lt"/>
              </a:rPr>
              <a:t> 3 </a:t>
            </a:r>
            <a:r>
              <a:rPr lang="ru-RU" sz="2400" dirty="0" err="1">
                <a:ea typeface="+mn-lt"/>
                <a:cs typeface="+mn-lt"/>
              </a:rPr>
              <a:t>досліджень</a:t>
            </a:r>
            <a:r>
              <a:rPr lang="ru-RU" sz="2400" dirty="0">
                <a:ea typeface="+mn-lt"/>
                <a:cs typeface="+mn-lt"/>
              </a:rPr>
              <a:t>, але </a:t>
            </a:r>
            <a:r>
              <a:rPr lang="ru-RU" sz="2400" dirty="0" err="1">
                <a:ea typeface="+mn-lt"/>
                <a:cs typeface="+mn-lt"/>
              </a:rPr>
              <a:t>неменше</a:t>
            </a:r>
            <a:r>
              <a:rPr lang="ru-RU" sz="2400" dirty="0">
                <a:ea typeface="+mn-lt"/>
                <a:cs typeface="+mn-lt"/>
              </a:rPr>
              <a:t> 2-х упаковок ЛЗ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533336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C0B2E1-0268-42EC-ABD3-94F81A05BC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2256B4-48EA-40FC-BBC0-AA1EE6E008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44BCCA-102D-4A9D-B1E4-2450CAF0B0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A12B31-9AA9-45D2-A311-9BF136BB767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348952" y="643467"/>
            <a:ext cx="7172487" cy="50540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>
                <a:solidFill>
                  <a:schemeClr val="tx2"/>
                </a:solidFill>
              </a:rPr>
              <a:t>4. Відповідальність за порушення, пов'язані з обігом ЛЗ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42053" y="1570271"/>
            <a:ext cx="0" cy="3200400"/>
          </a:xfrm>
          <a:prstGeom prst="line">
            <a:avLst/>
          </a:prstGeom>
          <a:ln w="31750">
            <a:solidFill>
              <a:schemeClr val="accent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05250E5-90D0-4E41-B9BD-FF661DE540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336792"/>
            <a:ext cx="12188825" cy="52120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49073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323D89-EFB1-4195-A4B5-EAF13160A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8875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ea typeface="+mj-lt"/>
                <a:cs typeface="+mj-lt"/>
              </a:rPr>
              <a:t>Види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юридичної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відповідальності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B28012-8F57-4965-A6DF-DBC156AF0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789" y="1112489"/>
            <a:ext cx="10058400" cy="111913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45720" rIns="0" bIns="45720" rtlCol="0" anchor="t">
            <a:normAutofit/>
          </a:bodyPr>
          <a:lstStyle/>
          <a:p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Юридична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відповідальність</a:t>
            </a:r>
            <a:r>
              <a:rPr lang="ru-RU" dirty="0">
                <a:ea typeface="+mn-lt"/>
                <a:cs typeface="+mn-lt"/>
              </a:rPr>
              <a:t> — вид і </a:t>
            </a:r>
            <a:r>
              <a:rPr lang="ru-RU" dirty="0" err="1">
                <a:ea typeface="+mn-lt"/>
                <a:cs typeface="+mn-lt"/>
              </a:rPr>
              <a:t>міра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обов’язку</a:t>
            </a:r>
            <a:r>
              <a:rPr lang="ru-RU" dirty="0">
                <a:ea typeface="+mn-lt"/>
                <a:cs typeface="+mn-lt"/>
              </a:rPr>
              <a:t> особи,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вчинила </a:t>
            </a:r>
            <a:r>
              <a:rPr lang="ru-RU" dirty="0" err="1">
                <a:ea typeface="+mn-lt"/>
                <a:cs typeface="+mn-lt"/>
              </a:rPr>
              <a:t>правопорушення</a:t>
            </a:r>
            <a:r>
              <a:rPr lang="ru-RU" dirty="0">
                <a:ea typeface="+mn-lt"/>
                <a:cs typeface="+mn-lt"/>
              </a:rPr>
              <a:t>, до </a:t>
            </a:r>
            <a:r>
              <a:rPr lang="ru-RU" dirty="0" err="1">
                <a:ea typeface="+mn-lt"/>
                <a:cs typeface="+mn-lt"/>
              </a:rPr>
              <a:t>якої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застосоване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примусове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державне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позбавлення</a:t>
            </a:r>
            <a:r>
              <a:rPr lang="ru-RU" dirty="0">
                <a:ea typeface="+mn-lt"/>
                <a:cs typeface="+mn-lt"/>
              </a:rPr>
              <a:t> благ </a:t>
            </a:r>
            <a:r>
              <a:rPr lang="ru-RU" dirty="0" err="1">
                <a:ea typeface="+mn-lt"/>
                <a:cs typeface="+mn-lt"/>
              </a:rPr>
              <a:t>психологічного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організаційного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майнового</a:t>
            </a:r>
            <a:r>
              <a:rPr lang="ru-RU" dirty="0">
                <a:ea typeface="+mn-lt"/>
                <a:cs typeface="+mn-lt"/>
              </a:rPr>
              <a:t> характеру 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чинного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endParaRPr lang="ru-RU" dirty="0" err="1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1342816-2873-4FD1-85DF-5A9FC23FCC34}"/>
              </a:ext>
            </a:extLst>
          </p:cNvPr>
          <p:cNvSpPr/>
          <p:nvPr/>
        </p:nvSpPr>
        <p:spPr>
          <a:xfrm>
            <a:off x="189782" y="2310442"/>
            <a:ext cx="3393055" cy="6038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КОНСТИТУЦІЙНО-ПРАВОВА</a:t>
            </a:r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3E40692-2BE4-4208-A4FF-E76A161F63BA}"/>
              </a:ext>
            </a:extLst>
          </p:cNvPr>
          <p:cNvSpPr/>
          <p:nvPr/>
        </p:nvSpPr>
        <p:spPr>
          <a:xfrm>
            <a:off x="189781" y="3058064"/>
            <a:ext cx="3393055" cy="6038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АДМІНІСТРАТИВНА</a:t>
            </a:r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2645EB8-E395-4CC7-B71D-2F00BA0F9800}"/>
              </a:ext>
            </a:extLst>
          </p:cNvPr>
          <p:cNvSpPr/>
          <p:nvPr/>
        </p:nvSpPr>
        <p:spPr>
          <a:xfrm>
            <a:off x="189782" y="3906329"/>
            <a:ext cx="3393055" cy="6038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ЦИВІЛЬНО-ПРАВОВА</a:t>
            </a:r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763C398-EA54-4E6B-AD99-F8D26A1C3D00}"/>
              </a:ext>
            </a:extLst>
          </p:cNvPr>
          <p:cNvSpPr/>
          <p:nvPr/>
        </p:nvSpPr>
        <p:spPr>
          <a:xfrm>
            <a:off x="189781" y="4725837"/>
            <a:ext cx="3393055" cy="6038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ДИСЦИПЛІНАРНА, МАТЕРІАЛЬНА</a:t>
            </a:r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5A3EEB1-BB23-4084-8CDB-36E192579BA5}"/>
              </a:ext>
            </a:extLst>
          </p:cNvPr>
          <p:cNvSpPr/>
          <p:nvPr/>
        </p:nvSpPr>
        <p:spPr>
          <a:xfrm>
            <a:off x="189782" y="5516593"/>
            <a:ext cx="3393055" cy="6038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КРИМІНАЛЬНА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9E9829-9DA0-4281-8694-C84FBB25AD3C}"/>
              </a:ext>
            </a:extLst>
          </p:cNvPr>
          <p:cNvSpPr/>
          <p:nvPr/>
        </p:nvSpPr>
        <p:spPr>
          <a:xfrm>
            <a:off x="4213644" y="2265512"/>
            <a:ext cx="7605621" cy="70449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dirty="0" err="1">
                <a:ea typeface="+mn-lt"/>
                <a:cs typeface="+mn-lt"/>
              </a:rPr>
              <a:t>спрямована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припинення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зловживання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владою</a:t>
            </a:r>
            <a:r>
              <a:rPr lang="ru-RU" sz="1600" dirty="0">
                <a:ea typeface="+mn-lt"/>
                <a:cs typeface="+mn-lt"/>
              </a:rPr>
              <a:t> й </a:t>
            </a:r>
            <a:r>
              <a:rPr lang="ru-RU" sz="1600" dirty="0" err="1">
                <a:ea typeface="+mn-lt"/>
                <a:cs typeface="+mn-lt"/>
              </a:rPr>
              <a:t>настає</a:t>
            </a:r>
            <a:r>
              <a:rPr lang="ru-RU" sz="1600" dirty="0">
                <a:ea typeface="+mn-lt"/>
                <a:cs typeface="+mn-lt"/>
              </a:rPr>
              <a:t> за </a:t>
            </a:r>
            <a:r>
              <a:rPr lang="ru-RU" sz="1600" dirty="0" err="1">
                <a:ea typeface="+mn-lt"/>
                <a:cs typeface="+mn-lt"/>
              </a:rPr>
              <a:t>вчинення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конституційних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правопорушень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усунення</a:t>
            </a:r>
            <a:r>
              <a:rPr lang="ru-RU" sz="1600" dirty="0">
                <a:ea typeface="+mn-lt"/>
                <a:cs typeface="+mn-lt"/>
              </a:rPr>
              <a:t> президента шляхом </a:t>
            </a:r>
            <a:r>
              <a:rPr lang="ru-RU" sz="1600" dirty="0" err="1">
                <a:ea typeface="+mn-lt"/>
                <a:cs typeface="+mn-lt"/>
              </a:rPr>
              <a:t>імпічменту</a:t>
            </a:r>
            <a:r>
              <a:rPr lang="ru-RU" sz="1600" dirty="0">
                <a:ea typeface="+mn-lt"/>
                <a:cs typeface="+mn-lt"/>
              </a:rPr>
              <a:t>; </a:t>
            </a:r>
            <a:r>
              <a:rPr lang="ru-RU" sz="1600" dirty="0" err="1">
                <a:ea typeface="+mn-lt"/>
                <a:cs typeface="+mn-lt"/>
              </a:rPr>
              <a:t>розпуск</a:t>
            </a:r>
            <a:r>
              <a:rPr lang="ru-RU" sz="1600" dirty="0">
                <a:ea typeface="+mn-lt"/>
                <a:cs typeface="+mn-lt"/>
              </a:rPr>
              <a:t> парламенту)</a:t>
            </a:r>
            <a:endParaRPr lang="ru-RU" sz="16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EDC551E-BE7B-4939-977F-5BE112468DB7}"/>
              </a:ext>
            </a:extLst>
          </p:cNvPr>
          <p:cNvSpPr/>
          <p:nvPr/>
        </p:nvSpPr>
        <p:spPr>
          <a:xfrm>
            <a:off x="4213643" y="3056265"/>
            <a:ext cx="7605621" cy="6613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настає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вчинення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адміністративних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правопорушень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попередження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адміністративний</a:t>
            </a:r>
            <a:r>
              <a:rPr lang="ru-RU" dirty="0">
                <a:ea typeface="+mn-lt"/>
                <a:cs typeface="+mn-lt"/>
              </a:rPr>
              <a:t> штраф) </a:t>
            </a:r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897621B-147A-41E0-9C15-40BAB9710885}"/>
              </a:ext>
            </a:extLst>
          </p:cNvPr>
          <p:cNvSpPr/>
          <p:nvPr/>
        </p:nvSpPr>
        <p:spPr>
          <a:xfrm>
            <a:off x="4213642" y="3875774"/>
            <a:ext cx="7605621" cy="6613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dirty="0" err="1">
                <a:ea typeface="+mn-lt"/>
                <a:cs typeface="+mn-lt"/>
              </a:rPr>
              <a:t>настає</a:t>
            </a:r>
            <a:r>
              <a:rPr lang="ru-RU" sz="1600" dirty="0">
                <a:ea typeface="+mn-lt"/>
                <a:cs typeface="+mn-lt"/>
              </a:rPr>
              <a:t> за </a:t>
            </a:r>
            <a:r>
              <a:rPr lang="ru-RU" sz="1600" dirty="0" err="1">
                <a:ea typeface="+mn-lt"/>
                <a:cs typeface="+mn-lt"/>
              </a:rPr>
              <a:t>вчинення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цивільного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правопорушення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відшкодування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спричиненої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матеріальної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моральної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шкоди</a:t>
            </a:r>
            <a:r>
              <a:rPr lang="ru-RU" sz="1600" dirty="0">
                <a:ea typeface="+mn-lt"/>
                <a:cs typeface="+mn-lt"/>
              </a:rPr>
              <a:t> (за </a:t>
            </a:r>
            <a:r>
              <a:rPr lang="ru-RU" sz="1600" dirty="0" err="1">
                <a:ea typeface="+mn-lt"/>
                <a:cs typeface="+mn-lt"/>
              </a:rPr>
              <a:t>посягання</a:t>
            </a:r>
            <a:r>
              <a:rPr lang="ru-RU" sz="1600" dirty="0">
                <a:ea typeface="+mn-lt"/>
                <a:cs typeface="+mn-lt"/>
              </a:rPr>
              <a:t> на честь, </a:t>
            </a:r>
            <a:r>
              <a:rPr lang="ru-RU" sz="1600" dirty="0" err="1">
                <a:ea typeface="+mn-lt"/>
                <a:cs typeface="+mn-lt"/>
              </a:rPr>
              <a:t>гідність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ділову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репутацію</a:t>
            </a:r>
            <a:r>
              <a:rPr lang="ru-RU" sz="1600" dirty="0">
                <a:ea typeface="+mn-lt"/>
                <a:cs typeface="+mn-lt"/>
              </a:rPr>
              <a:t>)) </a:t>
            </a:r>
            <a:endParaRPr lang="ru-RU" sz="160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3213E2C-DF5A-45E2-B751-17028DB0E56E}"/>
              </a:ext>
            </a:extLst>
          </p:cNvPr>
          <p:cNvSpPr/>
          <p:nvPr/>
        </p:nvSpPr>
        <p:spPr>
          <a:xfrm>
            <a:off x="4213643" y="4695284"/>
            <a:ext cx="7605621" cy="6613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dirty="0" err="1">
                <a:ea typeface="+mn-lt"/>
                <a:cs typeface="+mn-lt"/>
              </a:rPr>
              <a:t>настає</a:t>
            </a:r>
            <a:r>
              <a:rPr lang="ru-RU" sz="1600" dirty="0">
                <a:ea typeface="+mn-lt"/>
                <a:cs typeface="+mn-lt"/>
              </a:rPr>
              <a:t> за </a:t>
            </a:r>
            <a:r>
              <a:rPr lang="ru-RU" sz="1600" dirty="0" err="1">
                <a:ea typeface="+mn-lt"/>
                <a:cs typeface="+mn-lt"/>
              </a:rPr>
              <a:t>вчинення</a:t>
            </a:r>
            <a:r>
              <a:rPr lang="ru-RU" sz="1600" dirty="0">
                <a:ea typeface="+mn-lt"/>
                <a:cs typeface="+mn-lt"/>
              </a:rPr>
              <a:t> трудового </a:t>
            </a:r>
            <a:r>
              <a:rPr lang="ru-RU" sz="1600" dirty="0" err="1">
                <a:ea typeface="+mn-lt"/>
                <a:cs typeface="+mn-lt"/>
              </a:rPr>
              <a:t>дисциплінарного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матеріального</a:t>
            </a:r>
            <a:r>
              <a:rPr lang="ru-RU" sz="1600" dirty="0">
                <a:ea typeface="+mn-lt"/>
                <a:cs typeface="+mn-lt"/>
              </a:rPr>
              <a:t> проступку (</a:t>
            </a:r>
            <a:r>
              <a:rPr lang="ru-RU" sz="1600" dirty="0" err="1">
                <a:ea typeface="+mn-lt"/>
                <a:cs typeface="+mn-lt"/>
              </a:rPr>
              <a:t>дисциплінарна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догана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звільнення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матеріальна</a:t>
            </a:r>
            <a:r>
              <a:rPr lang="ru-RU" sz="1600" dirty="0">
                <a:ea typeface="+mn-lt"/>
                <a:cs typeface="+mn-lt"/>
              </a:rPr>
              <a:t> – </a:t>
            </a:r>
            <a:r>
              <a:rPr lang="ru-RU" sz="1600" dirty="0" err="1">
                <a:ea typeface="+mn-lt"/>
                <a:cs typeface="+mn-lt"/>
              </a:rPr>
              <a:t>грошове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стягнення</a:t>
            </a:r>
            <a:r>
              <a:rPr lang="ru-RU" sz="1600" dirty="0">
                <a:ea typeface="+mn-lt"/>
                <a:cs typeface="+mn-lt"/>
              </a:rPr>
              <a:t>)</a:t>
            </a:r>
            <a:endParaRPr lang="ru-RU" sz="1600" dirty="0">
              <a:cs typeface="Calibri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F3EFDFD-4F3D-42DC-A548-67E97B0FCFB3}"/>
              </a:ext>
            </a:extLst>
          </p:cNvPr>
          <p:cNvSpPr/>
          <p:nvPr/>
        </p:nvSpPr>
        <p:spPr>
          <a:xfrm>
            <a:off x="4213642" y="5514792"/>
            <a:ext cx="7605621" cy="13370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настає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скоєння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кримінальних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злочинів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перелік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міститься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Кримінальному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кодексі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встановлюється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лише</a:t>
            </a:r>
            <a:r>
              <a:rPr lang="ru-RU" dirty="0">
                <a:ea typeface="+mn-lt"/>
                <a:cs typeface="+mn-lt"/>
              </a:rPr>
              <a:t> законом, </a:t>
            </a:r>
            <a:r>
              <a:rPr lang="ru-RU" dirty="0" err="1">
                <a:ea typeface="+mn-lt"/>
                <a:cs typeface="+mn-lt"/>
              </a:rPr>
              <a:t>реалізовується</a:t>
            </a:r>
            <a:r>
              <a:rPr lang="ru-RU" dirty="0">
                <a:ea typeface="+mn-lt"/>
                <a:cs typeface="+mn-lt"/>
              </a:rPr>
              <a:t> в судовому порядку й </a:t>
            </a:r>
            <a:r>
              <a:rPr lang="ru-RU" dirty="0" err="1">
                <a:ea typeface="+mn-lt"/>
                <a:cs typeface="+mn-lt"/>
              </a:rPr>
              <a:t>настає</a:t>
            </a:r>
            <a:r>
              <a:rPr lang="ru-RU" dirty="0">
                <a:ea typeface="+mn-lt"/>
                <a:cs typeface="+mn-lt"/>
              </a:rPr>
              <a:t> з моменту </a:t>
            </a:r>
            <a:r>
              <a:rPr lang="ru-RU" dirty="0" err="1">
                <a:ea typeface="+mn-lt"/>
                <a:cs typeface="+mn-lt"/>
              </a:rPr>
              <a:t>офіціального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обвинувачення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обмеження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волі</a:t>
            </a:r>
            <a:r>
              <a:rPr lang="ru-RU" dirty="0">
                <a:ea typeface="+mn-lt"/>
                <a:cs typeface="+mn-lt"/>
              </a:rPr>
              <a:t>, штраф, </a:t>
            </a:r>
            <a:r>
              <a:rPr lang="ru-RU" dirty="0" err="1">
                <a:ea typeface="+mn-lt"/>
                <a:cs typeface="+mn-lt"/>
              </a:rPr>
              <a:t>позбавлення</a:t>
            </a:r>
            <a:r>
              <a:rPr lang="ru-RU" dirty="0">
                <a:ea typeface="+mn-lt"/>
                <a:cs typeface="+mn-lt"/>
              </a:rPr>
              <a:t> права </a:t>
            </a:r>
            <a:r>
              <a:rPr lang="ru-RU" dirty="0" err="1">
                <a:ea typeface="+mn-lt"/>
                <a:cs typeface="+mn-lt"/>
              </a:rPr>
              <a:t>займати</a:t>
            </a:r>
            <a:r>
              <a:rPr lang="ru-RU" dirty="0">
                <a:ea typeface="+mn-lt"/>
                <a:cs typeface="+mn-lt"/>
              </a:rPr>
              <a:t> посаду, </a:t>
            </a:r>
            <a:r>
              <a:rPr lang="ru-RU" dirty="0" err="1">
                <a:ea typeface="+mn-lt"/>
                <a:cs typeface="+mn-lt"/>
              </a:rPr>
              <a:t>громадські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роботи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конфіскація</a:t>
            </a:r>
            <a:r>
              <a:rPr lang="ru-RU" dirty="0">
                <a:ea typeface="+mn-lt"/>
                <a:cs typeface="+mn-lt"/>
              </a:rPr>
              <a:t> майна)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71125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40DE6-A1B6-4AFB-A576-C4497B17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02493"/>
          </a:xfrm>
        </p:spPr>
        <p:txBody>
          <a:bodyPr>
            <a:normAutofit/>
          </a:bodyPr>
          <a:lstStyle/>
          <a:p>
            <a:pPr algn="ctr"/>
            <a:r>
              <a:rPr lang="ru-RU" sz="3600" dirty="0" err="1">
                <a:ea typeface="+mj-lt"/>
                <a:cs typeface="+mj-lt"/>
              </a:rPr>
              <a:t>Правопорушення</a:t>
            </a:r>
            <a:r>
              <a:rPr lang="ru-RU" sz="3600" dirty="0">
                <a:ea typeface="+mj-lt"/>
                <a:cs typeface="+mj-lt"/>
              </a:rPr>
              <a:t>: </a:t>
            </a:r>
            <a:r>
              <a:rPr lang="ru-RU" sz="3600" dirty="0" err="1">
                <a:ea typeface="+mj-lt"/>
                <a:cs typeface="+mj-lt"/>
              </a:rPr>
              <a:t>визначення</a:t>
            </a:r>
            <a:r>
              <a:rPr lang="ru-RU" sz="3600" dirty="0">
                <a:ea typeface="+mj-lt"/>
                <a:cs typeface="+mj-lt"/>
              </a:rPr>
              <a:t> та </a:t>
            </a:r>
            <a:r>
              <a:rPr lang="ru-RU" sz="3600" dirty="0" err="1">
                <a:ea typeface="+mj-lt"/>
                <a:cs typeface="+mj-lt"/>
              </a:rPr>
              <a:t>види</a:t>
            </a:r>
            <a:endParaRPr lang="ru-RU" sz="3600" dirty="0" err="1">
              <a:cs typeface="Calibri Light" panose="020F0302020204030204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F498B7-1433-4322-BBE5-6EB2FE3D6E7C}"/>
              </a:ext>
            </a:extLst>
          </p:cNvPr>
          <p:cNvSpPr/>
          <p:nvPr/>
        </p:nvSpPr>
        <p:spPr>
          <a:xfrm>
            <a:off x="649857" y="1073989"/>
            <a:ext cx="10898036" cy="97765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FF0000"/>
                </a:solidFill>
                <a:ea typeface="+mn-lt"/>
                <a:cs typeface="+mn-lt"/>
              </a:rPr>
              <a:t>Правопорушення</a:t>
            </a:r>
            <a:r>
              <a:rPr lang="ru-RU" sz="2000" dirty="0">
                <a:ea typeface="+mn-lt"/>
                <a:cs typeface="+mn-lt"/>
              </a:rPr>
              <a:t> — </a:t>
            </a:r>
            <a:r>
              <a:rPr lang="ru-RU" sz="2000" dirty="0" err="1">
                <a:ea typeface="+mn-lt"/>
                <a:cs typeface="+mn-lt"/>
              </a:rPr>
              <a:t>це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поведінка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суспільно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небезпечні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діяння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дія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чи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бездіяльність</a:t>
            </a:r>
            <a:r>
              <a:rPr lang="ru-RU" sz="2000" dirty="0">
                <a:ea typeface="+mn-lt"/>
                <a:cs typeface="+mn-lt"/>
              </a:rPr>
              <a:t>) </a:t>
            </a:r>
            <a:r>
              <a:rPr lang="ru-RU" sz="2000" dirty="0" err="1">
                <a:ea typeface="+mn-lt"/>
                <a:cs typeface="+mn-lt"/>
              </a:rPr>
              <a:t>суб’єкта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які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порушують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правові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норми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можуть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призвести</a:t>
            </a:r>
            <a:r>
              <a:rPr lang="ru-RU" sz="2000" dirty="0">
                <a:ea typeface="+mn-lt"/>
                <a:cs typeface="+mn-lt"/>
              </a:rPr>
              <a:t> до </a:t>
            </a:r>
            <a:r>
              <a:rPr lang="ru-RU" sz="2000" dirty="0" err="1">
                <a:ea typeface="+mn-lt"/>
                <a:cs typeface="+mn-lt"/>
              </a:rPr>
              <a:t>шкідливих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наслідків</a:t>
            </a:r>
            <a:endParaRPr lang="ru-RU" sz="2000" dirty="0" err="1">
              <a:cs typeface="Calibri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9C8FBE1-73CA-4DD8-AD3D-055189CE57EB}"/>
              </a:ext>
            </a:extLst>
          </p:cNvPr>
          <p:cNvSpPr/>
          <p:nvPr/>
        </p:nvSpPr>
        <p:spPr>
          <a:xfrm>
            <a:off x="418921" y="2237656"/>
            <a:ext cx="3278036" cy="214222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ea typeface="+mn-lt"/>
                <a:cs typeface="+mn-lt"/>
              </a:rPr>
              <a:t>Кримінальні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правопорушення</a:t>
            </a:r>
            <a:r>
              <a:rPr lang="ru-RU" sz="2400" dirty="0">
                <a:ea typeface="+mn-lt"/>
                <a:cs typeface="+mn-lt"/>
              </a:rPr>
              <a:t> (</a:t>
            </a:r>
            <a:r>
              <a:rPr lang="ru-RU" sz="2400" dirty="0" err="1">
                <a:ea typeface="+mn-lt"/>
                <a:cs typeface="+mn-lt"/>
              </a:rPr>
              <a:t>кримінальні</a:t>
            </a:r>
            <a:r>
              <a:rPr lang="ru-RU" sz="2400" dirty="0">
                <a:ea typeface="+mn-lt"/>
                <a:cs typeface="+mn-lt"/>
              </a:rPr>
              <a:t> проступки, </a:t>
            </a:r>
            <a:r>
              <a:rPr lang="ru-RU" sz="2400" dirty="0" err="1">
                <a:ea typeface="+mn-lt"/>
                <a:cs typeface="+mn-lt"/>
              </a:rPr>
              <a:t>злочини</a:t>
            </a:r>
            <a:r>
              <a:rPr lang="ru-RU" sz="2400" dirty="0">
                <a:ea typeface="+mn-lt"/>
                <a:cs typeface="+mn-lt"/>
              </a:rPr>
              <a:t>)</a:t>
            </a:r>
            <a:endParaRPr lang="ru-RU" sz="2400" dirty="0">
              <a:cs typeface="Calibri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0B2961C-5159-4283-8C71-5411E55B505B}"/>
              </a:ext>
            </a:extLst>
          </p:cNvPr>
          <p:cNvSpPr/>
          <p:nvPr/>
        </p:nvSpPr>
        <p:spPr>
          <a:xfrm>
            <a:off x="332656" y="4681805"/>
            <a:ext cx="3278036" cy="162464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>
                <a:ea typeface="+mn-lt"/>
                <a:cs typeface="+mn-lt"/>
              </a:rPr>
              <a:t>Проступки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478224B-4582-4ECA-A473-02F1F88A6380}"/>
              </a:ext>
            </a:extLst>
          </p:cNvPr>
          <p:cNvSpPr/>
          <p:nvPr/>
        </p:nvSpPr>
        <p:spPr>
          <a:xfrm>
            <a:off x="4198368" y="2135217"/>
            <a:ext cx="7648753" cy="2285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a typeface="+mn-lt"/>
                <a:cs typeface="+mn-lt"/>
              </a:rPr>
              <a:t>• є </a:t>
            </a:r>
            <a:r>
              <a:rPr lang="ru-RU" sz="1600" b="1" dirty="0" err="1">
                <a:ea typeface="+mn-lt"/>
                <a:cs typeface="+mn-lt"/>
              </a:rPr>
              <a:t>передбачені</a:t>
            </a:r>
            <a:r>
              <a:rPr lang="ru-RU" sz="1600" b="1" dirty="0">
                <a:ea typeface="+mn-lt"/>
                <a:cs typeface="+mn-lt"/>
              </a:rPr>
              <a:t> КК </a:t>
            </a:r>
            <a:r>
              <a:rPr lang="ru-RU" sz="1600" b="1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суспільно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небезпечні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винни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діяння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дія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бездіяльність</a:t>
            </a:r>
            <a:r>
              <a:rPr lang="ru-RU" sz="1600" dirty="0">
                <a:ea typeface="+mn-lt"/>
                <a:cs typeface="+mn-lt"/>
              </a:rPr>
              <a:t>), </a:t>
            </a:r>
            <a:r>
              <a:rPr lang="ru-RU" sz="1600" dirty="0" err="1">
                <a:ea typeface="+mn-lt"/>
                <a:cs typeface="+mn-lt"/>
              </a:rPr>
              <a:t>вчинені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суб’єктом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кримінального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правопорушення</a:t>
            </a:r>
            <a:r>
              <a:rPr lang="ru-RU" sz="1600" dirty="0">
                <a:ea typeface="+mn-lt"/>
                <a:cs typeface="+mn-lt"/>
              </a:rPr>
              <a:t> (ч. 1 ст. 11 КК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); </a:t>
            </a:r>
          </a:p>
          <a:p>
            <a:pPr algn="ctr"/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b="1" dirty="0" err="1">
                <a:ea typeface="+mn-lt"/>
                <a:cs typeface="+mn-lt"/>
              </a:rPr>
              <a:t>кримінальним</a:t>
            </a:r>
            <a:r>
              <a:rPr lang="ru-RU" sz="1600" b="1" dirty="0">
                <a:ea typeface="+mn-lt"/>
                <a:cs typeface="+mn-lt"/>
              </a:rPr>
              <a:t> проступком</a:t>
            </a:r>
            <a:r>
              <a:rPr lang="ru-RU" sz="1600" dirty="0">
                <a:ea typeface="+mn-lt"/>
                <a:cs typeface="+mn-lt"/>
              </a:rPr>
              <a:t> є </a:t>
            </a:r>
            <a:r>
              <a:rPr lang="ru-RU" sz="1600" dirty="0" err="1">
                <a:ea typeface="+mn-lt"/>
                <a:cs typeface="+mn-lt"/>
              </a:rPr>
              <a:t>передбачене</a:t>
            </a:r>
            <a:r>
              <a:rPr lang="ru-RU" sz="1600" dirty="0">
                <a:ea typeface="+mn-lt"/>
                <a:cs typeface="+mn-lt"/>
              </a:rPr>
              <a:t> КК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діяння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дія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бездіяльність</a:t>
            </a:r>
            <a:r>
              <a:rPr lang="ru-RU" sz="1600" dirty="0">
                <a:ea typeface="+mn-lt"/>
                <a:cs typeface="+mn-lt"/>
              </a:rPr>
              <a:t>), за </a:t>
            </a:r>
            <a:r>
              <a:rPr lang="ru-RU" sz="1600" dirty="0" err="1">
                <a:ea typeface="+mn-lt"/>
                <a:cs typeface="+mn-lt"/>
              </a:rPr>
              <a:t>вчинення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якого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передбачене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основне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покарання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виді</a:t>
            </a:r>
            <a:r>
              <a:rPr lang="ru-RU" sz="1600" dirty="0">
                <a:ea typeface="+mn-lt"/>
                <a:cs typeface="+mn-lt"/>
              </a:rPr>
              <a:t> штрафу в </a:t>
            </a:r>
            <a:r>
              <a:rPr lang="ru-RU" sz="1600" dirty="0" err="1">
                <a:ea typeface="+mn-lt"/>
                <a:cs typeface="+mn-lt"/>
              </a:rPr>
              <a:t>розмірі</a:t>
            </a:r>
            <a:r>
              <a:rPr lang="ru-RU" sz="1600" dirty="0">
                <a:ea typeface="+mn-lt"/>
                <a:cs typeface="+mn-lt"/>
              </a:rPr>
              <a:t> не </a:t>
            </a:r>
            <a:r>
              <a:rPr lang="ru-RU" sz="1600" dirty="0" err="1">
                <a:ea typeface="+mn-lt"/>
                <a:cs typeface="+mn-lt"/>
              </a:rPr>
              <a:t>більше</a:t>
            </a:r>
            <a:r>
              <a:rPr lang="ru-RU" sz="1600" dirty="0">
                <a:ea typeface="+mn-lt"/>
                <a:cs typeface="+mn-lt"/>
              </a:rPr>
              <a:t> 3 тис. НМДГ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інше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покарання</a:t>
            </a:r>
            <a:r>
              <a:rPr lang="ru-RU" sz="1600" dirty="0">
                <a:ea typeface="+mn-lt"/>
                <a:cs typeface="+mn-lt"/>
              </a:rPr>
              <a:t>, не </a:t>
            </a:r>
            <a:r>
              <a:rPr lang="ru-RU" sz="1600" dirty="0" err="1">
                <a:ea typeface="+mn-lt"/>
                <a:cs typeface="+mn-lt"/>
              </a:rPr>
              <a:t>пов’язане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позбавленням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волі</a:t>
            </a:r>
            <a:r>
              <a:rPr lang="ru-RU" sz="1600" dirty="0">
                <a:ea typeface="+mn-lt"/>
                <a:cs typeface="+mn-lt"/>
              </a:rPr>
              <a:t> (ч. 2 ст. 12 КК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); </a:t>
            </a:r>
          </a:p>
          <a:p>
            <a:pPr algn="ctr"/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b="1" dirty="0" err="1">
                <a:ea typeface="+mn-lt"/>
                <a:cs typeface="+mn-lt"/>
              </a:rPr>
              <a:t>злочини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Злочини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поділяються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нетяжкі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тяжкі</a:t>
            </a:r>
            <a:r>
              <a:rPr lang="ru-RU" sz="1600" dirty="0">
                <a:ea typeface="+mn-lt"/>
                <a:cs typeface="+mn-lt"/>
              </a:rPr>
              <a:t> та особливо </a:t>
            </a:r>
            <a:r>
              <a:rPr lang="ru-RU" sz="1600" dirty="0" err="1">
                <a:ea typeface="+mn-lt"/>
                <a:cs typeface="+mn-lt"/>
              </a:rPr>
              <a:t>тяжкі</a:t>
            </a:r>
            <a:r>
              <a:rPr lang="ru-RU" sz="1600" dirty="0">
                <a:ea typeface="+mn-lt"/>
                <a:cs typeface="+mn-lt"/>
              </a:rPr>
              <a:t> (ч. 3 ст. 12 КК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).</a:t>
            </a:r>
            <a:endParaRPr lang="ru-RU" sz="1600">
              <a:cs typeface="Calibri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2F79F0-3B81-49B4-9612-3BF4282723EA}"/>
              </a:ext>
            </a:extLst>
          </p:cNvPr>
          <p:cNvSpPr/>
          <p:nvPr/>
        </p:nvSpPr>
        <p:spPr>
          <a:xfrm>
            <a:off x="4198367" y="4651254"/>
            <a:ext cx="7648753" cy="16965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•</a:t>
            </a:r>
            <a:r>
              <a:rPr lang="ru-RU" sz="1600" dirty="0" err="1">
                <a:ea typeface="+mn-lt"/>
                <a:cs typeface="+mn-lt"/>
              </a:rPr>
              <a:t>правопорушення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порушують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приписи</a:t>
            </a:r>
            <a:r>
              <a:rPr lang="ru-RU" sz="1600" dirty="0">
                <a:ea typeface="+mn-lt"/>
                <a:cs typeface="+mn-lt"/>
              </a:rPr>
              <a:t> норм права, але не </a:t>
            </a:r>
            <a:r>
              <a:rPr lang="ru-RU" sz="1600" dirty="0" err="1">
                <a:ea typeface="+mn-lt"/>
                <a:cs typeface="+mn-lt"/>
              </a:rPr>
              <a:t>досягають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рівня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суспільної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небезпеки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притаманної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кримінальним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правопорушенням</a:t>
            </a:r>
            <a:r>
              <a:rPr lang="ru-RU" sz="1600" dirty="0">
                <a:ea typeface="+mn-lt"/>
                <a:cs typeface="+mn-lt"/>
              </a:rPr>
              <a:t>; </a:t>
            </a:r>
            <a:endParaRPr lang="ru-RU" dirty="0">
              <a:ea typeface="+mn-lt"/>
              <a:cs typeface="+mn-lt"/>
            </a:endParaRPr>
          </a:p>
          <a:p>
            <a:pPr algn="ctr"/>
            <a:r>
              <a:rPr lang="ru-RU" sz="1600" dirty="0">
                <a:ea typeface="+mn-lt"/>
                <a:cs typeface="+mn-lt"/>
              </a:rPr>
              <a:t>•</a:t>
            </a:r>
            <a:r>
              <a:rPr lang="ru-RU" sz="1600" dirty="0" err="1">
                <a:ea typeface="+mn-lt"/>
                <a:cs typeface="+mn-lt"/>
              </a:rPr>
              <a:t>залежно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сфери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суспільних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відносин</a:t>
            </a:r>
            <a:r>
              <a:rPr lang="ru-RU" sz="1600" dirty="0">
                <a:ea typeface="+mn-lt"/>
                <a:cs typeface="+mn-lt"/>
              </a:rPr>
              <a:t>, у </a:t>
            </a:r>
            <a:r>
              <a:rPr lang="ru-RU" sz="1600" dirty="0" err="1">
                <a:ea typeface="+mn-lt"/>
                <a:cs typeface="+mn-lt"/>
              </a:rPr>
              <a:t>якій</a:t>
            </a:r>
            <a:r>
              <a:rPr lang="ru-RU" sz="1600" dirty="0">
                <a:ea typeface="+mn-lt"/>
                <a:cs typeface="+mn-lt"/>
              </a:rPr>
              <a:t> вони </a:t>
            </a:r>
            <a:r>
              <a:rPr lang="ru-RU" sz="1600" dirty="0" err="1">
                <a:ea typeface="+mn-lt"/>
                <a:cs typeface="+mn-lt"/>
              </a:rPr>
              <a:t>скоюються</a:t>
            </a:r>
            <a:r>
              <a:rPr lang="ru-RU" sz="1600" dirty="0">
                <a:ea typeface="+mn-lt"/>
                <a:cs typeface="+mn-lt"/>
              </a:rPr>
              <a:t>, проступки </a:t>
            </a:r>
            <a:r>
              <a:rPr lang="ru-RU" sz="1600" dirty="0" err="1">
                <a:ea typeface="+mn-lt"/>
                <a:cs typeface="+mn-lt"/>
              </a:rPr>
              <a:t>поділяють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адміністративні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дисциплінарні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матеріальні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цивільноправові</a:t>
            </a:r>
            <a:r>
              <a:rPr lang="ru-RU" sz="1600" dirty="0">
                <a:ea typeface="+mn-lt"/>
                <a:cs typeface="+mn-lt"/>
              </a:rPr>
              <a:t>.</a:t>
            </a:r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16076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3CAD8D-A9E0-40CB-9923-0CDD1941A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16871"/>
          </a:xfrm>
        </p:spPr>
        <p:txBody>
          <a:bodyPr>
            <a:normAutofit/>
          </a:bodyPr>
          <a:lstStyle/>
          <a:p>
            <a:pPr algn="ctr"/>
            <a:r>
              <a:rPr lang="ru-RU" sz="3600" dirty="0" err="1">
                <a:ea typeface="+mj-lt"/>
                <a:cs typeface="+mj-lt"/>
              </a:rPr>
              <a:t>Види</a:t>
            </a:r>
            <a:r>
              <a:rPr lang="ru-RU" sz="3600" dirty="0">
                <a:ea typeface="+mj-lt"/>
                <a:cs typeface="+mj-lt"/>
              </a:rPr>
              <a:t> </a:t>
            </a:r>
            <a:r>
              <a:rPr lang="ru-RU" sz="3600" dirty="0" err="1">
                <a:ea typeface="+mj-lt"/>
                <a:cs typeface="+mj-lt"/>
              </a:rPr>
              <a:t>проступків</a:t>
            </a:r>
            <a:endParaRPr lang="ru-RU" sz="3600" dirty="0" err="1">
              <a:cs typeface="Calibri Light" panose="020F0302020204030204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4268ED3-6A7A-4A0C-B4A6-AC4C93BBB2E0}"/>
              </a:ext>
            </a:extLst>
          </p:cNvPr>
          <p:cNvSpPr/>
          <p:nvPr/>
        </p:nvSpPr>
        <p:spPr>
          <a:xfrm>
            <a:off x="347932" y="1203385"/>
            <a:ext cx="3536830" cy="102079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Адміністративний</a:t>
            </a:r>
            <a:r>
              <a:rPr lang="ru-RU" sz="2400" b="1" dirty="0">
                <a:ea typeface="+mn-lt"/>
                <a:cs typeface="+mn-lt"/>
              </a:rPr>
              <a:t> проступок</a:t>
            </a:r>
            <a:endParaRPr lang="ru-RU" sz="24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AEEBCF6-9D15-497D-98FB-5AF5D403860E}"/>
              </a:ext>
            </a:extLst>
          </p:cNvPr>
          <p:cNvSpPr/>
          <p:nvPr/>
        </p:nvSpPr>
        <p:spPr>
          <a:xfrm>
            <a:off x="4244196" y="1203384"/>
            <a:ext cx="3536830" cy="102079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/>
              <a:t>Дисциплінарний</a:t>
            </a:r>
            <a:r>
              <a:rPr lang="ru-RU" sz="2400" b="1" dirty="0"/>
              <a:t> проступок 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C86CBAD-5DE4-4E50-ACFE-17F3DF5F40A6}"/>
              </a:ext>
            </a:extLst>
          </p:cNvPr>
          <p:cNvSpPr/>
          <p:nvPr/>
        </p:nvSpPr>
        <p:spPr>
          <a:xfrm>
            <a:off x="8154837" y="1203385"/>
            <a:ext cx="3536830" cy="102079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/>
              <a:t>Цивільно</a:t>
            </a:r>
            <a:r>
              <a:rPr lang="en-US" sz="2400" b="1" dirty="0"/>
              <a:t>-</a:t>
            </a:r>
            <a:r>
              <a:rPr lang="ru-RU" sz="2400" b="1" dirty="0" err="1"/>
              <a:t>правовий</a:t>
            </a:r>
            <a:r>
              <a:rPr lang="ru-RU" sz="2400" b="1" dirty="0"/>
              <a:t> проступок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47F23F9-2EA4-4DD4-B3FA-7E6BBCFC4155}"/>
              </a:ext>
            </a:extLst>
          </p:cNvPr>
          <p:cNvSpPr/>
          <p:nvPr/>
        </p:nvSpPr>
        <p:spPr>
          <a:xfrm>
            <a:off x="347034" y="2496449"/>
            <a:ext cx="3536829" cy="40687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• </a:t>
            </a:r>
            <a:r>
              <a:rPr lang="ru-RU" dirty="0" err="1"/>
              <a:t>протиправне</a:t>
            </a:r>
            <a:r>
              <a:rPr lang="ru-RU" dirty="0"/>
              <a:t> </a:t>
            </a:r>
            <a:r>
              <a:rPr lang="ru-RU" dirty="0" err="1"/>
              <a:t>винне</a:t>
            </a:r>
            <a:r>
              <a:rPr lang="ru-RU" dirty="0"/>
              <a:t> </a:t>
            </a:r>
            <a:r>
              <a:rPr lang="ru-RU" dirty="0" err="1"/>
              <a:t>діяння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бездіяльність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посягає</a:t>
            </a:r>
            <a:r>
              <a:rPr lang="ru-RU" dirty="0"/>
              <a:t> на </a:t>
            </a:r>
            <a:r>
              <a:rPr lang="ru-RU" dirty="0" err="1"/>
              <a:t>державний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суспільний</a:t>
            </a:r>
            <a:r>
              <a:rPr lang="ru-RU" dirty="0"/>
              <a:t> порядок,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власності</a:t>
            </a:r>
            <a:r>
              <a:rPr lang="ru-RU" dirty="0"/>
              <a:t>, права та </a:t>
            </a:r>
            <a:r>
              <a:rPr lang="ru-RU" dirty="0" err="1"/>
              <a:t>свободи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, на </a:t>
            </a:r>
            <a:r>
              <a:rPr lang="ru-RU" dirty="0" err="1"/>
              <a:t>встановлений</a:t>
            </a:r>
            <a:r>
              <a:rPr lang="ru-RU" dirty="0"/>
              <a:t> порядок </a:t>
            </a:r>
            <a:r>
              <a:rPr lang="ru-RU" dirty="0" err="1"/>
              <a:t>управління</a:t>
            </a:r>
            <a:r>
              <a:rPr lang="ru-RU" dirty="0"/>
              <a:t>, за яке </a:t>
            </a:r>
            <a:r>
              <a:rPr lang="ru-RU" dirty="0" err="1"/>
              <a:t>передбачена</a:t>
            </a:r>
            <a:r>
              <a:rPr lang="ru-RU" dirty="0"/>
              <a:t> </a:t>
            </a:r>
            <a:r>
              <a:rPr lang="ru-RU" dirty="0" err="1"/>
              <a:t>адміністративна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endParaRPr lang="ru-RU" dirty="0" err="1">
              <a:cs typeface="Calibri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0330B04-4578-4E08-B1AD-0AD2D33AD671}"/>
              </a:ext>
            </a:extLst>
          </p:cNvPr>
          <p:cNvSpPr/>
          <p:nvPr/>
        </p:nvSpPr>
        <p:spPr>
          <a:xfrm>
            <a:off x="4243297" y="2539581"/>
            <a:ext cx="3536829" cy="40687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dirty="0"/>
              <a:t>•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працівниками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r>
              <a:rPr lang="ru-RU" dirty="0"/>
              <a:t>, </a:t>
            </a:r>
            <a:r>
              <a:rPr lang="ru-RU" dirty="0" err="1"/>
              <a:t>установ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організацій</a:t>
            </a:r>
            <a:r>
              <a:rPr lang="ru-RU" dirty="0"/>
              <a:t> правил </a:t>
            </a:r>
            <a:r>
              <a:rPr lang="ru-RU" dirty="0" err="1"/>
              <a:t>внутрішнього</a:t>
            </a:r>
            <a:r>
              <a:rPr lang="ru-RU" dirty="0"/>
              <a:t> трудового </a:t>
            </a:r>
            <a:r>
              <a:rPr lang="ru-RU" dirty="0" err="1"/>
              <a:t>розпорядку</a:t>
            </a:r>
            <a:r>
              <a:rPr lang="ru-RU" dirty="0"/>
              <a:t>, </a:t>
            </a:r>
            <a:r>
              <a:rPr lang="ru-RU" dirty="0" err="1"/>
              <a:t>службової</a:t>
            </a:r>
            <a:r>
              <a:rPr lang="ru-RU" dirty="0"/>
              <a:t> </a:t>
            </a:r>
            <a:r>
              <a:rPr lang="ru-RU" dirty="0" err="1"/>
              <a:t>дисципліни</a:t>
            </a:r>
            <a:r>
              <a:rPr lang="ru-RU" dirty="0"/>
              <a:t>, </a:t>
            </a:r>
            <a:r>
              <a:rPr lang="ru-RU" dirty="0" err="1"/>
              <a:t>невиконання</a:t>
            </a:r>
            <a:r>
              <a:rPr lang="ru-RU" dirty="0"/>
              <a:t> </a:t>
            </a:r>
            <a:r>
              <a:rPr lang="ru-RU" dirty="0" err="1"/>
              <a:t>службових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; </a:t>
            </a:r>
            <a:endParaRPr lang="ru-RU"/>
          </a:p>
          <a:p>
            <a:r>
              <a:rPr lang="ru-RU" dirty="0"/>
              <a:t>• </a:t>
            </a:r>
            <a:r>
              <a:rPr lang="ru-RU" dirty="0" err="1"/>
              <a:t>дезорганізація</a:t>
            </a:r>
            <a:r>
              <a:rPr lang="ru-RU" dirty="0"/>
              <a:t> </a:t>
            </a:r>
            <a:r>
              <a:rPr lang="ru-RU" dirty="0" err="1"/>
              <a:t>нормальної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трудового </a:t>
            </a:r>
            <a:r>
              <a:rPr lang="ru-RU" dirty="0" err="1"/>
              <a:t>колективу</a:t>
            </a:r>
            <a:r>
              <a:rPr lang="ru-RU" dirty="0"/>
              <a:t> (прогул, </a:t>
            </a:r>
            <a:r>
              <a:rPr lang="ru-RU" dirty="0" err="1"/>
              <a:t>спізнення</a:t>
            </a:r>
            <a:r>
              <a:rPr lang="ru-RU" dirty="0"/>
              <a:t> на роботу, пропуск </a:t>
            </a:r>
            <a:r>
              <a:rPr lang="ru-RU" dirty="0" err="1"/>
              <a:t>навчальних</a:t>
            </a:r>
            <a:r>
              <a:rPr lang="ru-RU" dirty="0"/>
              <a:t> занять, </a:t>
            </a:r>
            <a:r>
              <a:rPr lang="ru-RU" dirty="0" err="1"/>
              <a:t>невиконання</a:t>
            </a:r>
            <a:r>
              <a:rPr lang="ru-RU" dirty="0"/>
              <a:t> </a:t>
            </a:r>
            <a:r>
              <a:rPr lang="ru-RU" dirty="0" err="1"/>
              <a:t>розпоряджень</a:t>
            </a:r>
            <a:r>
              <a:rPr lang="ru-RU" dirty="0"/>
              <a:t> </a:t>
            </a:r>
            <a:r>
              <a:rPr lang="ru-RU" dirty="0" err="1"/>
              <a:t>адміністрації</a:t>
            </a:r>
            <a:r>
              <a:rPr lang="ru-RU" dirty="0"/>
              <a:t>) </a:t>
            </a:r>
            <a:endParaRPr lang="ru-RU" dirty="0">
              <a:cs typeface="Calibri" panose="020F0502020204030204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9D51173-9D04-40B7-BF3C-94085180B037}"/>
              </a:ext>
            </a:extLst>
          </p:cNvPr>
          <p:cNvSpPr/>
          <p:nvPr/>
        </p:nvSpPr>
        <p:spPr>
          <a:xfrm>
            <a:off x="8153939" y="2539581"/>
            <a:ext cx="3536829" cy="40687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dirty="0"/>
              <a:t>•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зобов’язань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у </a:t>
            </a:r>
            <a:r>
              <a:rPr lang="ru-RU" dirty="0" err="1"/>
              <a:t>суб’єктів</a:t>
            </a:r>
            <a:r>
              <a:rPr lang="ru-RU" dirty="0"/>
              <a:t> </a:t>
            </a:r>
            <a:r>
              <a:rPr lang="ru-RU" dirty="0" err="1"/>
              <a:t>унаслідок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договірних</a:t>
            </a:r>
            <a:r>
              <a:rPr lang="ru-RU" dirty="0"/>
              <a:t> </a:t>
            </a:r>
            <a:r>
              <a:rPr lang="ru-RU" dirty="0" err="1"/>
              <a:t>відносин</a:t>
            </a:r>
            <a:r>
              <a:rPr lang="ru-RU" dirty="0"/>
              <a:t> (</a:t>
            </a:r>
            <a:r>
              <a:rPr lang="ru-RU" dirty="0" err="1"/>
              <a:t>трудових</a:t>
            </a:r>
            <a:r>
              <a:rPr lang="ru-RU" dirty="0"/>
              <a:t>, </a:t>
            </a:r>
            <a:r>
              <a:rPr lang="ru-RU" dirty="0" err="1"/>
              <a:t>майнових</a:t>
            </a:r>
            <a:r>
              <a:rPr lang="ru-RU" dirty="0"/>
              <a:t>, </a:t>
            </a:r>
            <a:r>
              <a:rPr lang="ru-RU" dirty="0" err="1"/>
              <a:t>сімейних</a:t>
            </a:r>
            <a:r>
              <a:rPr lang="ru-RU" dirty="0"/>
              <a:t>); </a:t>
            </a:r>
          </a:p>
          <a:p>
            <a:r>
              <a:rPr lang="ru-RU" dirty="0"/>
              <a:t>•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майнової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у </a:t>
            </a:r>
            <a:r>
              <a:rPr lang="ru-RU" dirty="0" err="1"/>
              <a:t>невиконанні</a:t>
            </a:r>
            <a:r>
              <a:rPr lang="ru-RU" dirty="0"/>
              <a:t> </a:t>
            </a:r>
            <a:r>
              <a:rPr lang="ru-RU" dirty="0" err="1"/>
              <a:t>зобов’язань</a:t>
            </a:r>
            <a:r>
              <a:rPr lang="ru-RU" dirty="0"/>
              <a:t> за договорами; </a:t>
            </a:r>
            <a:endParaRPr lang="ru-RU" dirty="0">
              <a:cs typeface="Calibri" panose="020F0502020204030204"/>
            </a:endParaRPr>
          </a:p>
          <a:p>
            <a:r>
              <a:rPr lang="ru-RU" dirty="0"/>
              <a:t>• </a:t>
            </a:r>
            <a:r>
              <a:rPr lang="ru-RU" dirty="0" err="1"/>
              <a:t>заподіяння</a:t>
            </a:r>
            <a:r>
              <a:rPr lang="ru-RU" dirty="0"/>
              <a:t> </a:t>
            </a:r>
            <a:r>
              <a:rPr lang="ru-RU" dirty="0" err="1"/>
              <a:t>моральної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(у </a:t>
            </a:r>
            <a:r>
              <a:rPr lang="ru-RU" dirty="0" err="1"/>
              <a:t>поширенні</a:t>
            </a:r>
            <a:r>
              <a:rPr lang="ru-RU" dirty="0"/>
              <a:t> наклепу,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ганьбить</a:t>
            </a:r>
            <a:r>
              <a:rPr lang="ru-RU" dirty="0"/>
              <a:t> честь і </a:t>
            </a:r>
            <a:r>
              <a:rPr lang="ru-RU" dirty="0" err="1"/>
              <a:t>гідність</a:t>
            </a:r>
            <a:r>
              <a:rPr lang="ru-RU" dirty="0"/>
              <a:t> </a:t>
            </a:r>
            <a:r>
              <a:rPr lang="ru-RU" dirty="0" err="1"/>
              <a:t>громадянина</a:t>
            </a:r>
            <a:r>
              <a:rPr lang="ru-RU" dirty="0"/>
              <a:t>, </a:t>
            </a:r>
            <a:r>
              <a:rPr lang="ru-RU" dirty="0" err="1"/>
              <a:t>ділову</a:t>
            </a:r>
            <a:r>
              <a:rPr lang="ru-RU" dirty="0"/>
              <a:t> </a:t>
            </a:r>
            <a:r>
              <a:rPr lang="ru-RU" dirty="0" err="1"/>
              <a:t>репутацію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особи) </a:t>
            </a:r>
            <a:endParaRPr lang="ru-RU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47592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063FC-7527-4EED-A4A6-25DAAB4C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-944"/>
            <a:ext cx="10058400" cy="6024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ea typeface="+mj-lt"/>
                <a:cs typeface="+mj-lt"/>
              </a:rPr>
              <a:t>Адміністративні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правопорушення</a:t>
            </a:r>
            <a:r>
              <a:rPr lang="ru-RU" dirty="0">
                <a:ea typeface="+mj-lt"/>
                <a:cs typeface="+mj-lt"/>
              </a:rPr>
              <a:t> 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17916A-5890-4C31-9F2A-4166ACA2B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681168"/>
            <a:ext cx="10058400" cy="103287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45720" rIns="0" bIns="45720" rtlCol="0" anchor="t">
            <a:normAutofit fontScale="92500" lnSpcReduction="10000"/>
          </a:bodyPr>
          <a:lstStyle/>
          <a:p>
            <a:r>
              <a:rPr lang="ru-RU" dirty="0">
                <a:cs typeface="Calibri"/>
              </a:rPr>
              <a:t>- </a:t>
            </a:r>
            <a:r>
              <a:rPr lang="ru-RU" dirty="0" err="1">
                <a:ea typeface="+mn-lt"/>
                <a:cs typeface="+mn-lt"/>
              </a:rPr>
              <a:t>протиправна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винна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умисна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необережна</a:t>
            </a:r>
            <a:r>
              <a:rPr lang="ru-RU" dirty="0">
                <a:ea typeface="+mn-lt"/>
                <a:cs typeface="+mn-lt"/>
              </a:rPr>
              <a:t>)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бездіяльність</a:t>
            </a:r>
            <a:r>
              <a:rPr lang="ru-RU" dirty="0">
                <a:ea typeface="+mn-lt"/>
                <a:cs typeface="+mn-lt"/>
              </a:rPr>
              <a:t>, яка </a:t>
            </a:r>
            <a:r>
              <a:rPr lang="ru-RU" dirty="0" err="1">
                <a:ea typeface="+mn-lt"/>
                <a:cs typeface="+mn-lt"/>
              </a:rPr>
              <a:t>посягає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державний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громадський</a:t>
            </a:r>
            <a:r>
              <a:rPr lang="ru-RU" dirty="0">
                <a:ea typeface="+mn-lt"/>
                <a:cs typeface="+mn-lt"/>
              </a:rPr>
              <a:t> порядок, на </a:t>
            </a:r>
            <a:r>
              <a:rPr lang="ru-RU" dirty="0" err="1">
                <a:ea typeface="+mn-lt"/>
                <a:cs typeface="+mn-lt"/>
              </a:rPr>
              <a:t>власність</a:t>
            </a:r>
            <a:r>
              <a:rPr lang="ru-RU" dirty="0">
                <a:ea typeface="+mn-lt"/>
                <a:cs typeface="+mn-lt"/>
              </a:rPr>
              <a:t>, права та </a:t>
            </a:r>
            <a:r>
              <a:rPr lang="ru-RU" dirty="0" err="1">
                <a:ea typeface="+mn-lt"/>
                <a:cs typeface="+mn-lt"/>
              </a:rPr>
              <a:t>свободи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громадян</a:t>
            </a:r>
            <a:r>
              <a:rPr lang="ru-RU" dirty="0">
                <a:ea typeface="+mn-lt"/>
                <a:cs typeface="+mn-lt"/>
              </a:rPr>
              <a:t>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встановлений</a:t>
            </a:r>
            <a:r>
              <a:rPr lang="ru-RU" dirty="0">
                <a:ea typeface="+mn-lt"/>
                <a:cs typeface="+mn-lt"/>
              </a:rPr>
              <a:t> порядок </a:t>
            </a:r>
            <a:r>
              <a:rPr lang="ru-RU" dirty="0" err="1">
                <a:ea typeface="+mn-lt"/>
                <a:cs typeface="+mn-lt"/>
              </a:rPr>
              <a:t>управління</a:t>
            </a:r>
            <a:r>
              <a:rPr lang="ru-RU" dirty="0">
                <a:ea typeface="+mn-lt"/>
                <a:cs typeface="+mn-lt"/>
              </a:rPr>
              <a:t>, у </a:t>
            </a:r>
            <a:r>
              <a:rPr lang="ru-RU" dirty="0" err="1">
                <a:ea typeface="+mn-lt"/>
                <a:cs typeface="+mn-lt"/>
              </a:rPr>
              <a:t>разі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скоєння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чинним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передбачено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адміністративну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відповідальність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B1FAEA-B94B-4227-9E28-D49EF132EA01}"/>
              </a:ext>
            </a:extLst>
          </p:cNvPr>
          <p:cNvSpPr/>
          <p:nvPr/>
        </p:nvSpPr>
        <p:spPr>
          <a:xfrm>
            <a:off x="1095556" y="1864744"/>
            <a:ext cx="10064148" cy="110705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err="1">
                <a:ea typeface="+mn-lt"/>
                <a:cs typeface="+mn-lt"/>
              </a:rPr>
              <a:t>Адміністративна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відповідальність</a:t>
            </a:r>
            <a:r>
              <a:rPr lang="ru-RU" dirty="0">
                <a:ea typeface="+mn-lt"/>
                <a:cs typeface="+mn-lt"/>
              </a:rPr>
              <a:t> - вид </a:t>
            </a:r>
            <a:r>
              <a:rPr lang="ru-RU" dirty="0" err="1">
                <a:ea typeface="+mn-lt"/>
                <a:cs typeface="+mn-lt"/>
              </a:rPr>
              <a:t>юридичної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відповідальності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настає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скоєне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правопорушення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передбачене</a:t>
            </a:r>
            <a:r>
              <a:rPr lang="ru-RU" dirty="0">
                <a:ea typeface="+mn-lt"/>
                <a:cs typeface="+mn-lt"/>
              </a:rPr>
              <a:t> Кодексом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адміністративні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правопорушення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КУпАП</a:t>
            </a:r>
            <a:r>
              <a:rPr lang="ru-RU" dirty="0">
                <a:ea typeface="+mn-lt"/>
                <a:cs typeface="+mn-lt"/>
              </a:rPr>
              <a:t>) та законами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разі</a:t>
            </a:r>
            <a:r>
              <a:rPr lang="ru-RU" dirty="0">
                <a:ea typeface="+mn-lt"/>
                <a:cs typeface="+mn-lt"/>
              </a:rPr>
              <a:t>, коли </a:t>
            </a:r>
            <a:r>
              <a:rPr lang="ru-RU" dirty="0" err="1">
                <a:ea typeface="+mn-lt"/>
                <a:cs typeface="+mn-lt"/>
              </a:rPr>
              <a:t>такі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правопорушення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носять</a:t>
            </a:r>
            <a:r>
              <a:rPr lang="ru-RU" dirty="0">
                <a:ea typeface="+mn-lt"/>
                <a:cs typeface="+mn-lt"/>
              </a:rPr>
              <a:t> характер </a:t>
            </a:r>
            <a:r>
              <a:rPr lang="ru-RU" dirty="0" err="1">
                <a:ea typeface="+mn-lt"/>
                <a:cs typeface="+mn-lt"/>
              </a:rPr>
              <a:t>кримінальної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відповідальності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8CA240-94CD-4AA9-B683-E15F88A6AFA1}"/>
              </a:ext>
            </a:extLst>
          </p:cNvPr>
          <p:cNvSpPr txBox="1"/>
          <p:nvPr/>
        </p:nvSpPr>
        <p:spPr>
          <a:xfrm>
            <a:off x="1042899" y="3242633"/>
            <a:ext cx="1013316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i="1" dirty="0" err="1">
                <a:ea typeface="+mn-lt"/>
                <a:cs typeface="+mn-lt"/>
              </a:rPr>
              <a:t>Види</a:t>
            </a:r>
            <a:r>
              <a:rPr lang="ru-RU" sz="2800" i="1" dirty="0">
                <a:ea typeface="+mn-lt"/>
                <a:cs typeface="+mn-lt"/>
              </a:rPr>
              <a:t> </a:t>
            </a:r>
            <a:r>
              <a:rPr lang="ru-RU" sz="2800" i="1" dirty="0" err="1">
                <a:ea typeface="+mn-lt"/>
                <a:cs typeface="+mn-lt"/>
              </a:rPr>
              <a:t>адміністративних</a:t>
            </a:r>
            <a:r>
              <a:rPr lang="ru-RU" sz="2800" i="1" dirty="0">
                <a:ea typeface="+mn-lt"/>
                <a:cs typeface="+mn-lt"/>
              </a:rPr>
              <a:t> </a:t>
            </a:r>
            <a:r>
              <a:rPr lang="ru-RU" sz="2800" i="1" dirty="0" err="1">
                <a:ea typeface="+mn-lt"/>
                <a:cs typeface="+mn-lt"/>
              </a:rPr>
              <a:t>правопорушень</a:t>
            </a:r>
            <a:r>
              <a:rPr lang="ru-RU" sz="2800" i="1" dirty="0">
                <a:ea typeface="+mn-lt"/>
                <a:cs typeface="+mn-lt"/>
              </a:rPr>
              <a:t> </a:t>
            </a:r>
            <a:r>
              <a:rPr lang="ru-RU" sz="2800" i="1" dirty="0" err="1">
                <a:ea typeface="+mn-lt"/>
                <a:cs typeface="+mn-lt"/>
              </a:rPr>
              <a:t>медичних</a:t>
            </a:r>
            <a:r>
              <a:rPr lang="ru-RU" sz="2800" i="1" dirty="0">
                <a:ea typeface="+mn-lt"/>
                <a:cs typeface="+mn-lt"/>
              </a:rPr>
              <a:t> та </a:t>
            </a:r>
            <a:r>
              <a:rPr lang="ru-RU" sz="2800" i="1" dirty="0" err="1">
                <a:ea typeface="+mn-lt"/>
                <a:cs typeface="+mn-lt"/>
              </a:rPr>
              <a:t>фармацевтичних</a:t>
            </a:r>
            <a:r>
              <a:rPr lang="ru-RU" sz="2800" i="1" dirty="0">
                <a:ea typeface="+mn-lt"/>
                <a:cs typeface="+mn-lt"/>
              </a:rPr>
              <a:t> </a:t>
            </a:r>
            <a:r>
              <a:rPr lang="ru-RU" sz="2800" i="1" dirty="0" err="1">
                <a:ea typeface="+mn-lt"/>
                <a:cs typeface="+mn-lt"/>
              </a:rPr>
              <a:t>працівників</a:t>
            </a:r>
            <a:endParaRPr lang="ru-RU" sz="2800" i="1" dirty="0" err="1">
              <a:cs typeface="Calibri" panose="020F0502020204030204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C522C54-B91E-4FAF-91B2-3F973D63941E}"/>
              </a:ext>
            </a:extLst>
          </p:cNvPr>
          <p:cNvSpPr/>
          <p:nvPr/>
        </p:nvSpPr>
        <p:spPr>
          <a:xfrm>
            <a:off x="274248" y="4263965"/>
            <a:ext cx="3378678" cy="7476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У </a:t>
            </a:r>
            <a:r>
              <a:rPr lang="ru-RU" b="1" dirty="0" err="1">
                <a:ea typeface="+mn-lt"/>
                <a:cs typeface="+mn-lt"/>
              </a:rPr>
              <a:t>галузі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охорони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здоров’я</a:t>
            </a:r>
            <a:endParaRPr lang="ru-RU" b="1" dirty="0" err="1">
              <a:cs typeface="Calibri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425ED07-F2EE-4E0E-B9F9-5E4AABB47CC0}"/>
              </a:ext>
            </a:extLst>
          </p:cNvPr>
          <p:cNvSpPr/>
          <p:nvPr/>
        </p:nvSpPr>
        <p:spPr>
          <a:xfrm>
            <a:off x="274247" y="5126606"/>
            <a:ext cx="3378678" cy="7476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У </a:t>
            </a:r>
            <a:r>
              <a:rPr lang="ru-RU" b="1" dirty="0" err="1">
                <a:ea typeface="+mn-lt"/>
                <a:cs typeface="+mn-lt"/>
              </a:rPr>
              <a:t>сфері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послуг</a:t>
            </a:r>
            <a:endParaRPr lang="ru-RU" b="1" dirty="0" err="1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CF23435-5925-42B6-B20D-D543FC1C8488}"/>
              </a:ext>
            </a:extLst>
          </p:cNvPr>
          <p:cNvSpPr/>
          <p:nvPr/>
        </p:nvSpPr>
        <p:spPr>
          <a:xfrm>
            <a:off x="274248" y="5989248"/>
            <a:ext cx="3378678" cy="7476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/>
              <a:t>У </a:t>
            </a:r>
            <a:r>
              <a:rPr lang="ru-RU" b="1" dirty="0" err="1"/>
              <a:t>галузі</a:t>
            </a:r>
            <a:r>
              <a:rPr lang="ru-RU" b="1" dirty="0"/>
              <a:t> </a:t>
            </a:r>
            <a:r>
              <a:rPr lang="ru-RU" b="1" dirty="0" err="1"/>
              <a:t>стандартизації</a:t>
            </a:r>
            <a:r>
              <a:rPr lang="ru-RU" b="1" dirty="0"/>
              <a:t>, </a:t>
            </a:r>
            <a:r>
              <a:rPr lang="ru-RU" b="1" dirty="0" err="1"/>
              <a:t>якості</a:t>
            </a:r>
            <a:r>
              <a:rPr lang="ru-RU" b="1" dirty="0"/>
              <a:t>, </a:t>
            </a:r>
            <a:r>
              <a:rPr lang="ru-RU" b="1" dirty="0" err="1"/>
              <a:t>метрології</a:t>
            </a:r>
            <a:r>
              <a:rPr lang="ru-RU" b="1" dirty="0"/>
              <a:t> та </a:t>
            </a:r>
            <a:r>
              <a:rPr lang="ru-RU" b="1" dirty="0" err="1"/>
              <a:t>сертифікації</a:t>
            </a:r>
            <a:endParaRPr lang="ru-RU" b="1" dirty="0" err="1">
              <a:cs typeface="Calibri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B5730A4-3630-4B95-B005-D8C862B41EF6}"/>
              </a:ext>
            </a:extLst>
          </p:cNvPr>
          <p:cNvSpPr/>
          <p:nvPr/>
        </p:nvSpPr>
        <p:spPr>
          <a:xfrm>
            <a:off x="4370896" y="4263066"/>
            <a:ext cx="7619998" cy="79075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• </a:t>
            </a:r>
            <a:r>
              <a:rPr lang="ru-RU" sz="1400" dirty="0" err="1">
                <a:ea typeface="+mn-lt"/>
                <a:cs typeface="+mn-lt"/>
              </a:rPr>
              <a:t>Порушення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санітарно-гігієнічних</a:t>
            </a:r>
            <a:r>
              <a:rPr lang="ru-RU" sz="1400" dirty="0">
                <a:ea typeface="+mn-lt"/>
                <a:cs typeface="+mn-lt"/>
              </a:rPr>
              <a:t> та </a:t>
            </a:r>
            <a:r>
              <a:rPr lang="ru-RU" sz="1400" dirty="0" err="1">
                <a:ea typeface="+mn-lt"/>
                <a:cs typeface="+mn-lt"/>
              </a:rPr>
              <a:t>санітарно-протиепідемічних</a:t>
            </a:r>
            <a:r>
              <a:rPr lang="ru-RU" sz="1400" dirty="0">
                <a:ea typeface="+mn-lt"/>
                <a:cs typeface="+mn-lt"/>
              </a:rPr>
              <a:t> правил • </a:t>
            </a:r>
            <a:r>
              <a:rPr lang="ru-RU" sz="1400" dirty="0" err="1">
                <a:ea typeface="+mn-lt"/>
                <a:cs typeface="+mn-lt"/>
              </a:rPr>
              <a:t>Незаконне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виробництво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dirty="0" err="1">
                <a:ea typeface="+mn-lt"/>
                <a:cs typeface="+mn-lt"/>
              </a:rPr>
              <a:t>зберігання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dirty="0" err="1">
                <a:ea typeface="+mn-lt"/>
                <a:cs typeface="+mn-lt"/>
              </a:rPr>
              <a:t>придбання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dirty="0" err="1">
                <a:ea typeface="+mn-lt"/>
                <a:cs typeface="+mn-lt"/>
              </a:rPr>
              <a:t>перевезення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наркотичних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речовин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dirty="0" err="1">
                <a:ea typeface="+mn-lt"/>
                <a:cs typeface="+mn-lt"/>
              </a:rPr>
              <a:t>психотропних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засобів</a:t>
            </a:r>
            <a:r>
              <a:rPr lang="ru-RU" sz="1400" dirty="0">
                <a:ea typeface="+mn-lt"/>
                <a:cs typeface="+mn-lt"/>
              </a:rPr>
              <a:t> без мети </a:t>
            </a:r>
            <a:r>
              <a:rPr lang="ru-RU" sz="1400" dirty="0" err="1">
                <a:ea typeface="+mn-lt"/>
                <a:cs typeface="+mn-lt"/>
              </a:rPr>
              <a:t>збуту</a:t>
            </a:r>
            <a:r>
              <a:rPr lang="ru-RU" sz="1400" dirty="0">
                <a:ea typeface="+mn-lt"/>
                <a:cs typeface="+mn-lt"/>
              </a:rPr>
              <a:t> в невеликих </a:t>
            </a:r>
            <a:r>
              <a:rPr lang="ru-RU" sz="1400" dirty="0" err="1">
                <a:ea typeface="+mn-lt"/>
                <a:cs typeface="+mn-lt"/>
              </a:rPr>
              <a:t>розмірах</a:t>
            </a:r>
            <a:r>
              <a:rPr lang="ru-RU" sz="1400" dirty="0">
                <a:ea typeface="+mn-lt"/>
                <a:cs typeface="+mn-lt"/>
              </a:rPr>
              <a:t> • </a:t>
            </a:r>
            <a:r>
              <a:rPr lang="ru-RU" sz="1400" dirty="0" err="1">
                <a:ea typeface="+mn-lt"/>
                <a:cs typeface="+mn-lt"/>
              </a:rPr>
              <a:t>Порушення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встановленого</a:t>
            </a:r>
            <a:r>
              <a:rPr lang="ru-RU" sz="1400" dirty="0">
                <a:ea typeface="+mn-lt"/>
                <a:cs typeface="+mn-lt"/>
              </a:rPr>
              <a:t> порядку </a:t>
            </a:r>
            <a:r>
              <a:rPr lang="ru-RU" sz="1400" dirty="0" err="1">
                <a:ea typeface="+mn-lt"/>
                <a:cs typeface="+mn-lt"/>
              </a:rPr>
              <a:t>взяття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dirty="0" err="1">
                <a:ea typeface="+mn-lt"/>
                <a:cs typeface="+mn-lt"/>
              </a:rPr>
              <a:t>переробки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dirty="0" err="1">
                <a:ea typeface="+mn-lt"/>
                <a:cs typeface="+mn-lt"/>
              </a:rPr>
              <a:t>реалізації</a:t>
            </a:r>
            <a:r>
              <a:rPr lang="ru-RU" sz="1400" dirty="0">
                <a:ea typeface="+mn-lt"/>
                <a:cs typeface="+mn-lt"/>
              </a:rPr>
              <a:t> та </a:t>
            </a:r>
            <a:r>
              <a:rPr lang="ru-RU" sz="1400" dirty="0" err="1">
                <a:ea typeface="+mn-lt"/>
                <a:cs typeface="+mn-lt"/>
              </a:rPr>
              <a:t>застосування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донорської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крові</a:t>
            </a:r>
            <a:r>
              <a:rPr lang="ru-RU" sz="1400" dirty="0">
                <a:ea typeface="+mn-lt"/>
                <a:cs typeface="+mn-lt"/>
              </a:rPr>
              <a:t> </a:t>
            </a:r>
            <a:endParaRPr lang="ru-RU" sz="1400">
              <a:cs typeface="Calibri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3BD7A9C-2A83-44A8-A245-5A1FAC7516B6}"/>
              </a:ext>
            </a:extLst>
          </p:cNvPr>
          <p:cNvSpPr/>
          <p:nvPr/>
        </p:nvSpPr>
        <p:spPr>
          <a:xfrm>
            <a:off x="4370895" y="5125707"/>
            <a:ext cx="7619999" cy="79075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</a:t>
            </a:r>
            <a:r>
              <a:rPr lang="ru-RU" dirty="0" err="1">
                <a:ea typeface="+mn-lt"/>
                <a:cs typeface="+mn-lt"/>
              </a:rPr>
              <a:t>Порушення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розрахунків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споживачами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pPr algn="ctr"/>
            <a:r>
              <a:rPr lang="ru-RU" dirty="0">
                <a:ea typeface="+mn-lt"/>
                <a:cs typeface="+mn-lt"/>
              </a:rPr>
              <a:t>•</a:t>
            </a:r>
            <a:r>
              <a:rPr lang="ru-RU" dirty="0" err="1">
                <a:ea typeface="+mn-lt"/>
                <a:cs typeface="+mn-lt"/>
              </a:rPr>
              <a:t>Порушення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захист</a:t>
            </a:r>
            <a:r>
              <a:rPr lang="ru-RU" dirty="0">
                <a:ea typeface="+mn-lt"/>
                <a:cs typeface="+mn-lt"/>
              </a:rPr>
              <a:t> прав </a:t>
            </a:r>
            <a:r>
              <a:rPr lang="ru-RU" dirty="0" err="1">
                <a:ea typeface="+mn-lt"/>
                <a:cs typeface="+mn-lt"/>
              </a:rPr>
              <a:t>споживачів</a:t>
            </a:r>
            <a:endParaRPr lang="ru-RU" dirty="0" err="1">
              <a:cs typeface="Calibri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1D15E02-74E3-4A06-95CA-FA948799E65D}"/>
              </a:ext>
            </a:extLst>
          </p:cNvPr>
          <p:cNvSpPr/>
          <p:nvPr/>
        </p:nvSpPr>
        <p:spPr>
          <a:xfrm>
            <a:off x="4370896" y="5988350"/>
            <a:ext cx="7619998" cy="81950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</a:t>
            </a:r>
            <a:r>
              <a:rPr lang="ru-RU" dirty="0" err="1">
                <a:ea typeface="+mn-lt"/>
                <a:cs typeface="+mn-lt"/>
              </a:rPr>
              <a:t>Надання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послуг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громадянам-споживачам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відповідають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стандартів</a:t>
            </a:r>
            <a:r>
              <a:rPr lang="ru-RU" dirty="0">
                <a:ea typeface="+mn-lt"/>
                <a:cs typeface="+mn-lt"/>
              </a:rPr>
              <a:t>, правил, норм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4746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2C724B-E03A-49CF-9CC8-4754EEF3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45872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ea typeface="+mj-lt"/>
                <a:cs typeface="+mj-lt"/>
              </a:rPr>
              <a:t>Основні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види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адміністративних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стягнень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C72DF8-DC7C-4729-AB54-D69F1188C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911206"/>
            <a:ext cx="10058400" cy="540358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45720" rIns="0" bIns="45720" rtlCol="0" anchor="t">
            <a:normAutofit lnSpcReduction="10000"/>
          </a:bodyPr>
          <a:lstStyle/>
          <a:p>
            <a:pPr>
              <a:buFont typeface="Wingdings" panose="020F0502020204030204" pitchFamily="34" charset="0"/>
              <a:buChar char="§"/>
            </a:pP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>
                <a:ea typeface="+mn-lt"/>
                <a:cs typeface="+mn-lt"/>
              </a:rPr>
              <a:t>Штраф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стягнення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правопорушника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користь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держави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суми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 err="1">
              <a:ea typeface="+mn-lt"/>
              <a:cs typeface="+mn-lt"/>
            </a:endParaRP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Попередження</a:t>
            </a:r>
            <a:r>
              <a:rPr lang="ru-RU" dirty="0">
                <a:ea typeface="+mn-lt"/>
                <a:cs typeface="+mn-lt"/>
              </a:rPr>
              <a:t> - </a:t>
            </a:r>
            <a:r>
              <a:rPr lang="ru-RU" dirty="0" err="1">
                <a:ea typeface="+mn-lt"/>
                <a:cs typeface="+mn-lt"/>
              </a:rPr>
              <a:t>письмово</a:t>
            </a:r>
            <a:r>
              <a:rPr lang="ru-RU" dirty="0">
                <a:ea typeface="+mn-lt"/>
                <a:cs typeface="+mn-lt"/>
              </a:rPr>
              <a:t> оформлений </a:t>
            </a:r>
            <a:r>
              <a:rPr lang="ru-RU" dirty="0" err="1">
                <a:ea typeface="+mn-lt"/>
                <a:cs typeface="+mn-lt"/>
              </a:rPr>
              <a:t>офіційний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осуд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правопорушника</a:t>
            </a:r>
            <a:r>
              <a:rPr lang="ru-RU" dirty="0">
                <a:ea typeface="+mn-lt"/>
                <a:cs typeface="+mn-lt"/>
              </a:rPr>
              <a:t>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застереження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неможливості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подібної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поведінки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майбутніх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періодах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Конфіскація</a:t>
            </a:r>
            <a:r>
              <a:rPr lang="ru-RU" b="1" dirty="0">
                <a:ea typeface="+mn-lt"/>
                <a:cs typeface="+mn-lt"/>
              </a:rPr>
              <a:t> предмета </a:t>
            </a:r>
            <a:r>
              <a:rPr lang="ru-RU" b="1" dirty="0" err="1">
                <a:ea typeface="+mn-lt"/>
                <a:cs typeface="+mn-lt"/>
              </a:rPr>
              <a:t>або</a:t>
            </a:r>
            <a:r>
              <a:rPr lang="ru-RU" b="1" dirty="0">
                <a:ea typeface="+mn-lt"/>
                <a:cs typeface="+mn-lt"/>
              </a:rPr>
              <a:t> грошей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безоплатне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примусове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вилучення</a:t>
            </a:r>
            <a:r>
              <a:rPr lang="ru-RU" dirty="0">
                <a:ea typeface="+mn-lt"/>
                <a:cs typeface="+mn-lt"/>
              </a:rPr>
              <a:t> майна з </a:t>
            </a:r>
            <a:r>
              <a:rPr lang="ru-RU" dirty="0" err="1">
                <a:ea typeface="+mn-lt"/>
                <a:cs typeface="+mn-lt"/>
              </a:rPr>
              <a:t>подальшою</a:t>
            </a:r>
            <a:r>
              <a:rPr lang="ru-RU" dirty="0">
                <a:ea typeface="+mn-lt"/>
                <a:cs typeface="+mn-lt"/>
              </a:rPr>
              <a:t> передачею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користь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держави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Платне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вилучення</a:t>
            </a:r>
            <a:r>
              <a:rPr lang="ru-RU" b="1" dirty="0">
                <a:ea typeface="+mn-lt"/>
                <a:cs typeface="+mn-lt"/>
              </a:rPr>
              <a:t> предмета, </a:t>
            </a:r>
            <a:r>
              <a:rPr lang="ru-RU" b="1" dirty="0" err="1">
                <a:ea typeface="+mn-lt"/>
                <a:cs typeface="+mn-lt"/>
              </a:rPr>
              <a:t>що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являє</a:t>
            </a:r>
            <a:r>
              <a:rPr lang="ru-RU" b="1" dirty="0">
                <a:ea typeface="+mn-lt"/>
                <a:cs typeface="+mn-lt"/>
              </a:rPr>
              <a:t> собою </a:t>
            </a:r>
            <a:r>
              <a:rPr lang="ru-RU" b="1" dirty="0" err="1">
                <a:ea typeface="+mn-lt"/>
                <a:cs typeface="+mn-lt"/>
              </a:rPr>
              <a:t>засіб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скоєння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або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об’єкт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адміністративного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правопорушення</a:t>
            </a:r>
            <a:r>
              <a:rPr lang="ru-RU" dirty="0">
                <a:ea typeface="+mn-lt"/>
                <a:cs typeface="+mn-lt"/>
              </a:rPr>
              <a:t> - </a:t>
            </a:r>
            <a:r>
              <a:rPr lang="ru-RU" dirty="0" err="1">
                <a:ea typeface="+mn-lt"/>
                <a:cs typeface="+mn-lt"/>
              </a:rPr>
              <a:t>примусове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вилучення</a:t>
            </a:r>
            <a:r>
              <a:rPr lang="ru-RU" dirty="0">
                <a:ea typeface="+mn-lt"/>
                <a:cs typeface="+mn-lt"/>
              </a:rPr>
              <a:t> предмета з </a:t>
            </a:r>
            <a:r>
              <a:rPr lang="ru-RU" dirty="0" err="1">
                <a:ea typeface="+mn-lt"/>
                <a:cs typeface="+mn-lt"/>
              </a:rPr>
              <a:t>подальшою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реалізацію</a:t>
            </a:r>
            <a:r>
              <a:rPr lang="ru-RU" dirty="0">
                <a:ea typeface="+mn-lt"/>
                <a:cs typeface="+mn-lt"/>
              </a:rPr>
              <a:t> й </a:t>
            </a:r>
            <a:r>
              <a:rPr lang="ru-RU" dirty="0" err="1">
                <a:ea typeface="+mn-lt"/>
                <a:cs typeface="+mn-lt"/>
              </a:rPr>
              <a:t>поверненням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правопорушнику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одержаної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продажу предмета 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Виправні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роботи</a:t>
            </a:r>
            <a:r>
              <a:rPr lang="ru-RU" dirty="0">
                <a:ea typeface="+mn-lt"/>
                <a:cs typeface="+mn-lt"/>
              </a:rPr>
              <a:t> - </a:t>
            </a:r>
            <a:r>
              <a:rPr lang="ru-RU" dirty="0" err="1">
                <a:ea typeface="+mn-lt"/>
                <a:cs typeface="+mn-lt"/>
              </a:rPr>
              <a:t>відбування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правопорушником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строком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двох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місяців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виправних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робіт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місцем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своєї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постійної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роботи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утриманням</a:t>
            </a:r>
            <a:r>
              <a:rPr lang="ru-RU" dirty="0">
                <a:ea typeface="+mn-lt"/>
                <a:cs typeface="+mn-lt"/>
              </a:rPr>
              <a:t> 20%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заробітної</a:t>
            </a:r>
            <a:r>
              <a:rPr lang="ru-RU" dirty="0">
                <a:ea typeface="+mn-lt"/>
                <a:cs typeface="+mn-lt"/>
              </a:rPr>
              <a:t> плати на </a:t>
            </a:r>
            <a:r>
              <a:rPr lang="ru-RU" dirty="0" err="1">
                <a:ea typeface="+mn-lt"/>
                <a:cs typeface="+mn-lt"/>
              </a:rPr>
              <a:t>користь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держави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Позбавлення</a:t>
            </a:r>
            <a:r>
              <a:rPr lang="ru-RU" b="1" dirty="0">
                <a:ea typeface="+mn-lt"/>
                <a:cs typeface="+mn-lt"/>
              </a:rPr>
              <a:t> особи </a:t>
            </a:r>
            <a:r>
              <a:rPr lang="ru-RU" b="1" dirty="0" err="1">
                <a:ea typeface="+mn-lt"/>
                <a:cs typeface="+mn-lt"/>
              </a:rPr>
              <a:t>певного</a:t>
            </a:r>
            <a:r>
              <a:rPr lang="ru-RU" b="1" dirty="0">
                <a:ea typeface="+mn-lt"/>
                <a:cs typeface="+mn-lt"/>
              </a:rPr>
              <a:t> виду права </a:t>
            </a:r>
            <a:r>
              <a:rPr lang="ru-RU" dirty="0">
                <a:ea typeface="+mn-lt"/>
                <a:cs typeface="+mn-lt"/>
              </a:rPr>
              <a:t>- </a:t>
            </a:r>
            <a:r>
              <a:rPr lang="ru-RU" dirty="0" err="1">
                <a:ea typeface="+mn-lt"/>
                <a:cs typeface="+mn-lt"/>
              </a:rPr>
              <a:t>позбавлення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громадянина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певного</a:t>
            </a:r>
            <a:r>
              <a:rPr lang="ru-RU" dirty="0">
                <a:ea typeface="+mn-lt"/>
                <a:cs typeface="+mn-lt"/>
              </a:rPr>
              <a:t> виду права (</a:t>
            </a:r>
            <a:r>
              <a:rPr lang="ru-RU" dirty="0" err="1">
                <a:ea typeface="+mn-lt"/>
                <a:cs typeface="+mn-lt"/>
              </a:rPr>
              <a:t>наприклад</a:t>
            </a:r>
            <a:r>
              <a:rPr lang="ru-RU" dirty="0">
                <a:ea typeface="+mn-lt"/>
                <a:cs typeface="+mn-lt"/>
              </a:rPr>
              <a:t>, права </a:t>
            </a:r>
            <a:r>
              <a:rPr lang="ru-RU" dirty="0" err="1">
                <a:ea typeface="+mn-lt"/>
                <a:cs typeface="+mn-lt"/>
              </a:rPr>
              <a:t>керування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автомобілем</a:t>
            </a:r>
            <a:r>
              <a:rPr lang="ru-RU" dirty="0">
                <a:ea typeface="+mn-lt"/>
                <a:cs typeface="+mn-lt"/>
              </a:rPr>
              <a:t>) 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Адміністративний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арешт</a:t>
            </a:r>
            <a:r>
              <a:rPr lang="ru-RU" dirty="0">
                <a:ea typeface="+mn-lt"/>
                <a:cs typeface="+mn-lt"/>
              </a:rPr>
              <a:t> - </a:t>
            </a:r>
            <a:r>
              <a:rPr lang="ru-RU" dirty="0" err="1">
                <a:ea typeface="+mn-lt"/>
                <a:cs typeface="+mn-lt"/>
              </a:rPr>
              <a:t>притягнення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фізичної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роботи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безоплатних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умовах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dirty="0" err="1">
                <a:ea typeface="+mn-lt"/>
                <a:cs typeface="+mn-lt"/>
              </a:rPr>
              <a:t>встановлюється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виняткових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випадках</a:t>
            </a:r>
            <a:r>
              <a:rPr lang="ru-RU" dirty="0">
                <a:ea typeface="+mn-lt"/>
                <a:cs typeface="+mn-lt"/>
              </a:rPr>
              <a:t> за проступки з </a:t>
            </a:r>
            <a:r>
              <a:rPr lang="ru-RU" dirty="0" err="1">
                <a:ea typeface="+mn-lt"/>
                <a:cs typeface="+mn-lt"/>
              </a:rPr>
              <a:t>підвищеним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ступенем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суспільної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небезпеки</a:t>
            </a:r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34099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672C0-4A68-4AD4-A753-60CB50807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525" y="660414"/>
            <a:ext cx="10058400" cy="508822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chemeClr val="tx1"/>
                </a:solidFill>
                <a:ea typeface="+mj-lt"/>
                <a:cs typeface="+mj-lt"/>
              </a:rPr>
              <a:t>Стаття</a:t>
            </a:r>
            <a:r>
              <a:rPr lang="ru-RU" dirty="0">
                <a:solidFill>
                  <a:schemeClr val="tx1"/>
                </a:solidFill>
                <a:ea typeface="+mj-lt"/>
                <a:cs typeface="+mj-lt"/>
              </a:rPr>
              <a:t> 244-8 Кодексу </a:t>
            </a:r>
            <a:r>
              <a:rPr lang="ru-RU" dirty="0" err="1">
                <a:solidFill>
                  <a:schemeClr val="tx1"/>
                </a:solidFill>
                <a:ea typeface="+mj-lt"/>
                <a:cs typeface="+mj-lt"/>
              </a:rPr>
              <a:t>України</a:t>
            </a:r>
            <a:r>
              <a:rPr lang="ru-RU" dirty="0">
                <a:solidFill>
                  <a:schemeClr val="tx1"/>
                </a:solidFill>
                <a:ea typeface="+mj-lt"/>
                <a:cs typeface="+mj-lt"/>
              </a:rPr>
              <a:t> про </a:t>
            </a:r>
            <a:r>
              <a:rPr lang="ru-RU" dirty="0" err="1">
                <a:solidFill>
                  <a:schemeClr val="tx1"/>
                </a:solidFill>
                <a:ea typeface="+mj-lt"/>
                <a:cs typeface="+mj-lt"/>
              </a:rPr>
              <a:t>адміністративні</a:t>
            </a:r>
            <a:r>
              <a:rPr lang="ru-RU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j-lt"/>
                <a:cs typeface="+mj-lt"/>
              </a:rPr>
              <a:t>правопорушення</a:t>
            </a:r>
            <a:r>
              <a:rPr lang="ru-RU" dirty="0">
                <a:solidFill>
                  <a:schemeClr val="tx1"/>
                </a:solidFill>
                <a:ea typeface="+mj-lt"/>
                <a:cs typeface="+mj-lt"/>
              </a:rPr>
              <a:t> (</a:t>
            </a:r>
            <a:r>
              <a:rPr lang="ru-RU" dirty="0" err="1">
                <a:solidFill>
                  <a:schemeClr val="tx1"/>
                </a:solidFill>
                <a:ea typeface="+mj-lt"/>
                <a:cs typeface="+mj-lt"/>
              </a:rPr>
              <a:t>КУпАП</a:t>
            </a:r>
            <a:r>
              <a:rPr lang="ru-RU" dirty="0">
                <a:solidFill>
                  <a:schemeClr val="tx1"/>
                </a:solidFill>
                <a:ea typeface="+mj-lt"/>
                <a:cs typeface="+mj-lt"/>
              </a:rPr>
              <a:t>)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ru-RU" dirty="0" err="1">
                <a:ea typeface="+mj-lt"/>
                <a:cs typeface="+mj-lt"/>
              </a:rPr>
              <a:t>Органи</a:t>
            </a:r>
            <a:r>
              <a:rPr lang="ru-RU" dirty="0">
                <a:ea typeface="+mj-lt"/>
                <a:cs typeface="+mj-lt"/>
              </a:rPr>
              <a:t> державного контролю </a:t>
            </a:r>
            <a:r>
              <a:rPr lang="ru-RU" dirty="0" err="1">
                <a:ea typeface="+mj-lt"/>
                <a:cs typeface="+mj-lt"/>
              </a:rPr>
              <a:t>якості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лікарських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засобів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j-lt"/>
                <a:cs typeface="+mj-lt"/>
              </a:rPr>
              <a:t>розглядають</a:t>
            </a:r>
            <a:r>
              <a:rPr lang="ru-RU" dirty="0">
                <a:solidFill>
                  <a:srgbClr val="FF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j-lt"/>
                <a:cs typeface="+mj-lt"/>
              </a:rPr>
              <a:t>справи</a:t>
            </a:r>
            <a:r>
              <a:rPr lang="ru-RU" dirty="0">
                <a:solidFill>
                  <a:srgbClr val="FF0000"/>
                </a:solidFill>
                <a:ea typeface="+mj-lt"/>
                <a:cs typeface="+mj-lt"/>
              </a:rPr>
              <a:t> про </a:t>
            </a:r>
            <a:r>
              <a:rPr lang="ru-RU" dirty="0" err="1">
                <a:solidFill>
                  <a:srgbClr val="FF0000"/>
                </a:solidFill>
                <a:ea typeface="+mj-lt"/>
                <a:cs typeface="+mj-lt"/>
              </a:rPr>
              <a:t>адміністративні</a:t>
            </a:r>
            <a:r>
              <a:rPr lang="ru-RU" dirty="0">
                <a:solidFill>
                  <a:srgbClr val="FF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FF0000"/>
                </a:solidFill>
                <a:ea typeface="+mj-lt"/>
                <a:cs typeface="+mj-lt"/>
              </a:rPr>
              <a:t>правопорушення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випадках</a:t>
            </a:r>
            <a:r>
              <a:rPr lang="ru-RU" dirty="0">
                <a:ea typeface="+mj-lt"/>
                <a:cs typeface="+mj-lt"/>
              </a:rPr>
              <a:t>, </a:t>
            </a:r>
            <a:r>
              <a:rPr lang="ru-RU" dirty="0" err="1">
                <a:ea typeface="+mj-lt"/>
                <a:cs typeface="+mj-lt"/>
              </a:rPr>
              <a:t>передбачених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статтями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КУпАП</a:t>
            </a:r>
            <a:r>
              <a:rPr lang="ru-RU" dirty="0">
                <a:ea typeface="+mj-lt"/>
                <a:cs typeface="+mj-lt"/>
              </a:rPr>
              <a:t> 42-4, 44-2, 45-1, 167, 168-1, 170, 188- 10.</a:t>
            </a:r>
            <a:endParaRPr lang="ru-RU" dirty="0"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163894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EA386-1770-4D29-A0D0-59E25FD70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1" y="286603"/>
            <a:ext cx="12186248" cy="116321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Ст. 244-8.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Центральний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орган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виконавчої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влади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,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що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реалізує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державну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політику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у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сфері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контролю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якості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та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безпеки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лікарських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засобів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 </a:t>
            </a:r>
            <a:endParaRPr lang="ru-RU" sz="3600" dirty="0">
              <a:solidFill>
                <a:srgbClr val="FF0000"/>
              </a:solidFill>
              <a:cs typeface="Calibri Light" panose="020F0302020204030204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A14296-B431-46C8-BC0C-0DDEE2357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091" y="1457546"/>
            <a:ext cx="10791645" cy="471347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0" tIns="45720" rIns="0" bIns="45720" rtlCol="0" anchor="t">
            <a:noAutofit/>
          </a:bodyPr>
          <a:lstStyle/>
          <a:p>
            <a:r>
              <a:rPr lang="ru-RU" sz="2400" dirty="0" err="1">
                <a:ea typeface="+mn-lt"/>
                <a:cs typeface="+mn-lt"/>
              </a:rPr>
              <a:t>Центральний</a:t>
            </a:r>
            <a:r>
              <a:rPr lang="ru-RU" sz="2400" dirty="0">
                <a:ea typeface="+mn-lt"/>
                <a:cs typeface="+mn-lt"/>
              </a:rPr>
              <a:t> орган </a:t>
            </a:r>
            <a:r>
              <a:rPr lang="ru-RU" sz="2400" dirty="0" err="1">
                <a:ea typeface="+mn-lt"/>
                <a:cs typeface="+mn-lt"/>
              </a:rPr>
              <a:t>виконавчої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влади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що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реалізує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державну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політику</a:t>
            </a:r>
            <a:r>
              <a:rPr lang="ru-RU" sz="2400" dirty="0">
                <a:ea typeface="+mn-lt"/>
                <a:cs typeface="+mn-lt"/>
              </a:rPr>
              <a:t> у </a:t>
            </a:r>
            <a:r>
              <a:rPr lang="ru-RU" sz="2400" dirty="0" err="1">
                <a:ea typeface="+mn-lt"/>
                <a:cs typeface="+mn-lt"/>
              </a:rPr>
              <a:t>сфері</a:t>
            </a:r>
            <a:r>
              <a:rPr lang="ru-RU" sz="2400" dirty="0">
                <a:ea typeface="+mn-lt"/>
                <a:cs typeface="+mn-lt"/>
              </a:rPr>
              <a:t> контролю </a:t>
            </a:r>
            <a:r>
              <a:rPr lang="ru-RU" sz="2400" dirty="0" err="1">
                <a:ea typeface="+mn-lt"/>
                <a:cs typeface="+mn-lt"/>
              </a:rPr>
              <a:t>якості</a:t>
            </a:r>
            <a:r>
              <a:rPr lang="ru-RU" sz="2400" dirty="0">
                <a:ea typeface="+mn-lt"/>
                <a:cs typeface="+mn-lt"/>
              </a:rPr>
              <a:t> та </a:t>
            </a:r>
            <a:r>
              <a:rPr lang="ru-RU" sz="2400" dirty="0" err="1">
                <a:ea typeface="+mn-lt"/>
                <a:cs typeface="+mn-lt"/>
              </a:rPr>
              <a:t>безпеки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лікарських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засобів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i="1" dirty="0" err="1">
                <a:ea typeface="+mn-lt"/>
                <a:cs typeface="+mn-lt"/>
              </a:rPr>
              <a:t>розглядає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справи</a:t>
            </a:r>
            <a:r>
              <a:rPr lang="ru-RU" sz="2400" i="1" dirty="0">
                <a:ea typeface="+mn-lt"/>
                <a:cs typeface="+mn-lt"/>
              </a:rPr>
              <a:t> про </a:t>
            </a:r>
            <a:r>
              <a:rPr lang="ru-RU" sz="2400" i="1" dirty="0" err="1">
                <a:ea typeface="+mn-lt"/>
                <a:cs typeface="+mn-lt"/>
              </a:rPr>
              <a:t>адміністративні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правопорушення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пов’язані</a:t>
            </a:r>
            <a:r>
              <a:rPr lang="ru-RU" sz="2400" dirty="0">
                <a:ea typeface="+mn-lt"/>
                <a:cs typeface="+mn-lt"/>
              </a:rPr>
              <a:t> з </a:t>
            </a:r>
            <a:r>
              <a:rPr lang="ru-RU" sz="2400" dirty="0" err="1">
                <a:ea typeface="+mn-lt"/>
                <a:cs typeface="+mn-lt"/>
              </a:rPr>
              <a:t>порушенням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обмежень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встановлених</a:t>
            </a:r>
            <a:r>
              <a:rPr lang="ru-RU" sz="2400" dirty="0">
                <a:ea typeface="+mn-lt"/>
                <a:cs typeface="+mn-lt"/>
              </a:rPr>
              <a:t> для </a:t>
            </a:r>
            <a:r>
              <a:rPr lang="ru-RU" sz="2400" dirty="0" err="1">
                <a:ea typeface="+mn-lt"/>
                <a:cs typeface="+mn-lt"/>
              </a:rPr>
              <a:t>медичних</a:t>
            </a:r>
            <a:r>
              <a:rPr lang="ru-RU" sz="2400" dirty="0">
                <a:ea typeface="+mn-lt"/>
                <a:cs typeface="+mn-lt"/>
              </a:rPr>
              <a:t> і </a:t>
            </a:r>
            <a:r>
              <a:rPr lang="ru-RU" sz="2400" dirty="0" err="1">
                <a:ea typeface="+mn-lt"/>
                <a:cs typeface="+mn-lt"/>
              </a:rPr>
              <a:t>фармацевтичних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працівників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під</a:t>
            </a:r>
            <a:r>
              <a:rPr lang="ru-RU" sz="2400" dirty="0">
                <a:ea typeface="+mn-lt"/>
                <a:cs typeface="+mn-lt"/>
              </a:rPr>
              <a:t> час </a:t>
            </a:r>
            <a:r>
              <a:rPr lang="ru-RU" sz="2400" dirty="0" err="1">
                <a:ea typeface="+mn-lt"/>
                <a:cs typeface="+mn-lt"/>
              </a:rPr>
              <a:t>здійснення</a:t>
            </a:r>
            <a:r>
              <a:rPr lang="ru-RU" sz="2400" dirty="0">
                <a:ea typeface="+mn-lt"/>
                <a:cs typeface="+mn-lt"/>
              </a:rPr>
              <a:t> ними </a:t>
            </a:r>
            <a:r>
              <a:rPr lang="ru-RU" sz="2400" dirty="0" err="1">
                <a:ea typeface="+mn-lt"/>
                <a:cs typeface="+mn-lt"/>
              </a:rPr>
              <a:t>професійної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діяльності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2400" dirty="0" err="1">
                <a:solidFill>
                  <a:srgbClr val="0070C0"/>
                </a:solidFill>
                <a:ea typeface="+mn-lt"/>
                <a:cs typeface="+mn-lt"/>
              </a:rPr>
              <a:t>стаття</a:t>
            </a:r>
            <a:r>
              <a:rPr lang="ru-RU" sz="2400" dirty="0">
                <a:solidFill>
                  <a:srgbClr val="0070C0"/>
                </a:solidFill>
                <a:ea typeface="+mn-lt"/>
                <a:cs typeface="+mn-lt"/>
              </a:rPr>
              <a:t> 44-2</a:t>
            </a:r>
            <a:r>
              <a:rPr lang="ru-RU" sz="2400" dirty="0">
                <a:ea typeface="+mn-lt"/>
                <a:cs typeface="+mn-lt"/>
              </a:rPr>
              <a:t>), з </a:t>
            </a:r>
            <a:r>
              <a:rPr lang="ru-RU" sz="2400" dirty="0" err="1">
                <a:ea typeface="+mn-lt"/>
                <a:cs typeface="+mn-lt"/>
              </a:rPr>
              <a:t>порушенням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встановленого</a:t>
            </a:r>
            <a:r>
              <a:rPr lang="ru-RU" sz="2400" dirty="0">
                <a:ea typeface="+mn-lt"/>
                <a:cs typeface="+mn-lt"/>
              </a:rPr>
              <a:t> порядку </a:t>
            </a:r>
            <a:r>
              <a:rPr lang="ru-RU" sz="2400" dirty="0" err="1">
                <a:ea typeface="+mn-lt"/>
                <a:cs typeface="+mn-lt"/>
              </a:rPr>
              <a:t>взяття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переробки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зберігання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реалізації</a:t>
            </a:r>
            <a:r>
              <a:rPr lang="ru-RU" sz="2400" dirty="0">
                <a:ea typeface="+mn-lt"/>
                <a:cs typeface="+mn-lt"/>
              </a:rPr>
              <a:t> і </a:t>
            </a:r>
            <a:r>
              <a:rPr lang="ru-RU" sz="2400" dirty="0" err="1">
                <a:ea typeface="+mn-lt"/>
                <a:cs typeface="+mn-lt"/>
              </a:rPr>
              <a:t>застосування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донорської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крові</a:t>
            </a:r>
            <a:r>
              <a:rPr lang="ru-RU" sz="2400" dirty="0">
                <a:ea typeface="+mn-lt"/>
                <a:cs typeface="+mn-lt"/>
              </a:rPr>
              <a:t> та (</a:t>
            </a:r>
            <a:r>
              <a:rPr lang="ru-RU" sz="2400" dirty="0" err="1">
                <a:ea typeface="+mn-lt"/>
                <a:cs typeface="+mn-lt"/>
              </a:rPr>
              <a:t>або</a:t>
            </a:r>
            <a:r>
              <a:rPr lang="ru-RU" sz="2400" dirty="0">
                <a:ea typeface="+mn-lt"/>
                <a:cs typeface="+mn-lt"/>
              </a:rPr>
              <a:t>) </a:t>
            </a:r>
            <a:r>
              <a:rPr lang="ru-RU" sz="2400" dirty="0" err="1">
                <a:ea typeface="+mn-lt"/>
                <a:cs typeface="+mn-lt"/>
              </a:rPr>
              <a:t>її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компонентів</a:t>
            </a:r>
            <a:r>
              <a:rPr lang="ru-RU" sz="2400" dirty="0">
                <a:ea typeface="+mn-lt"/>
                <a:cs typeface="+mn-lt"/>
              </a:rPr>
              <a:t> і </a:t>
            </a:r>
            <a:r>
              <a:rPr lang="ru-RU" sz="2400" dirty="0" err="1">
                <a:ea typeface="+mn-lt"/>
                <a:cs typeface="+mn-lt"/>
              </a:rPr>
              <a:t>препаратів</a:t>
            </a:r>
            <a:r>
              <a:rPr lang="ru-RU" sz="2400" dirty="0">
                <a:ea typeface="+mn-lt"/>
                <a:cs typeface="+mn-lt"/>
              </a:rPr>
              <a:t> (</a:t>
            </a:r>
            <a:r>
              <a:rPr lang="ru-RU" sz="2400" dirty="0" err="1">
                <a:solidFill>
                  <a:srgbClr val="0070C0"/>
                </a:solidFill>
                <a:ea typeface="+mn-lt"/>
                <a:cs typeface="+mn-lt"/>
              </a:rPr>
              <a:t>стаття</a:t>
            </a:r>
            <a:r>
              <a:rPr lang="ru-RU" sz="2400" dirty="0">
                <a:solidFill>
                  <a:srgbClr val="0070C0"/>
                </a:solidFill>
                <a:ea typeface="+mn-lt"/>
                <a:cs typeface="+mn-lt"/>
              </a:rPr>
              <a:t> 45-1</a:t>
            </a:r>
            <a:r>
              <a:rPr lang="ru-RU" sz="2400" dirty="0">
                <a:ea typeface="+mn-lt"/>
                <a:cs typeface="+mn-lt"/>
              </a:rPr>
              <a:t>), з </a:t>
            </a:r>
            <a:r>
              <a:rPr lang="ru-RU" sz="2400" dirty="0" err="1">
                <a:ea typeface="+mn-lt"/>
                <a:cs typeface="+mn-lt"/>
              </a:rPr>
              <a:t>продажем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лікарських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засобів</a:t>
            </a:r>
            <a:r>
              <a:rPr lang="ru-RU" sz="2400" dirty="0">
                <a:ea typeface="+mn-lt"/>
                <a:cs typeface="+mn-lt"/>
              </a:rPr>
              <a:t> без рецепта у </a:t>
            </a:r>
            <a:r>
              <a:rPr lang="ru-RU" sz="2400" dirty="0" err="1">
                <a:ea typeface="+mn-lt"/>
                <a:cs typeface="+mn-lt"/>
              </a:rPr>
              <a:t>заборонених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законодавством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випадках</a:t>
            </a:r>
            <a:r>
              <a:rPr lang="ru-RU" sz="2400" dirty="0">
                <a:ea typeface="+mn-lt"/>
                <a:cs typeface="+mn-lt"/>
              </a:rPr>
              <a:t> (</a:t>
            </a:r>
            <a:r>
              <a:rPr lang="ru-RU" sz="2400" dirty="0" err="1">
                <a:solidFill>
                  <a:srgbClr val="0070C0"/>
                </a:solidFill>
                <a:ea typeface="+mn-lt"/>
                <a:cs typeface="+mn-lt"/>
              </a:rPr>
              <a:t>стаття</a:t>
            </a:r>
            <a:r>
              <a:rPr lang="ru-RU" sz="2400" dirty="0">
                <a:solidFill>
                  <a:srgbClr val="0070C0"/>
                </a:solidFill>
                <a:ea typeface="+mn-lt"/>
                <a:cs typeface="+mn-lt"/>
              </a:rPr>
              <a:t> 42-4</a:t>
            </a:r>
            <a:r>
              <a:rPr lang="ru-RU" sz="2400" dirty="0">
                <a:ea typeface="+mn-lt"/>
                <a:cs typeface="+mn-lt"/>
              </a:rPr>
              <a:t>), з </a:t>
            </a:r>
            <a:r>
              <a:rPr lang="ru-RU" sz="2400" dirty="0" err="1">
                <a:ea typeface="+mn-lt"/>
                <a:cs typeface="+mn-lt"/>
              </a:rPr>
              <a:t>недодержанням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вимог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стандартів</a:t>
            </a:r>
            <a:r>
              <a:rPr lang="ru-RU" sz="2400" dirty="0">
                <a:ea typeface="+mn-lt"/>
                <a:cs typeface="+mn-lt"/>
              </a:rPr>
              <a:t>, норм, правил і </a:t>
            </a:r>
            <a:r>
              <a:rPr lang="ru-RU" sz="2400" dirty="0" err="1">
                <a:ea typeface="+mn-lt"/>
                <a:cs typeface="+mn-lt"/>
              </a:rPr>
              <a:t>технічних</a:t>
            </a:r>
            <a:r>
              <a:rPr lang="ru-RU" sz="2400" dirty="0">
                <a:ea typeface="+mn-lt"/>
                <a:cs typeface="+mn-lt"/>
              </a:rPr>
              <a:t> умов </a:t>
            </a:r>
            <a:r>
              <a:rPr lang="ru-RU" sz="2400" dirty="0" err="1">
                <a:ea typeface="+mn-lt"/>
                <a:cs typeface="+mn-lt"/>
              </a:rPr>
              <a:t>під</a:t>
            </a:r>
            <a:r>
              <a:rPr lang="ru-RU" sz="2400" dirty="0">
                <a:ea typeface="+mn-lt"/>
                <a:cs typeface="+mn-lt"/>
              </a:rPr>
              <a:t> час </a:t>
            </a:r>
            <a:r>
              <a:rPr lang="ru-RU" sz="2400" dirty="0" err="1">
                <a:ea typeface="+mn-lt"/>
                <a:cs typeface="+mn-lt"/>
              </a:rPr>
              <a:t>виробництва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зберігання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транспортування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реалізації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чи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використання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лікарських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засобів</a:t>
            </a:r>
            <a:r>
              <a:rPr lang="ru-RU" sz="2400" dirty="0">
                <a:ea typeface="+mn-lt"/>
                <a:cs typeface="+mn-lt"/>
              </a:rPr>
              <a:t> (</a:t>
            </a:r>
            <a:r>
              <a:rPr lang="ru-RU" sz="2400" dirty="0" err="1">
                <a:solidFill>
                  <a:srgbClr val="0070C0"/>
                </a:solidFill>
                <a:ea typeface="+mn-lt"/>
                <a:cs typeface="+mn-lt"/>
              </a:rPr>
              <a:t>статті</a:t>
            </a:r>
            <a:r>
              <a:rPr lang="ru-RU" sz="2400" dirty="0">
                <a:solidFill>
                  <a:srgbClr val="0070C0"/>
                </a:solidFill>
                <a:ea typeface="+mn-lt"/>
                <a:cs typeface="+mn-lt"/>
              </a:rPr>
              <a:t> 167, 168-1, 170</a:t>
            </a:r>
            <a:r>
              <a:rPr lang="ru-RU" sz="2400" dirty="0">
                <a:ea typeface="+mn-lt"/>
                <a:cs typeface="+mn-lt"/>
              </a:rPr>
              <a:t>), а </a:t>
            </a:r>
            <a:r>
              <a:rPr lang="ru-RU" sz="2400" dirty="0" err="1">
                <a:ea typeface="+mn-lt"/>
                <a:cs typeface="+mn-lt"/>
              </a:rPr>
              <a:t>також</a:t>
            </a:r>
            <a:r>
              <a:rPr lang="ru-RU" sz="2400" dirty="0">
                <a:ea typeface="+mn-lt"/>
                <a:cs typeface="+mn-lt"/>
              </a:rPr>
              <a:t> з </a:t>
            </a:r>
            <a:r>
              <a:rPr lang="ru-RU" sz="2400" dirty="0" err="1">
                <a:ea typeface="+mn-lt"/>
                <a:cs typeface="+mn-lt"/>
              </a:rPr>
              <a:t>невиконанням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законних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вимог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посадових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осіб</a:t>
            </a:r>
            <a:r>
              <a:rPr lang="ru-RU" sz="2400" dirty="0">
                <a:ea typeface="+mn-lt"/>
                <a:cs typeface="+mn-lt"/>
              </a:rPr>
              <a:t> центрального органу </a:t>
            </a:r>
            <a:r>
              <a:rPr lang="ru-RU" sz="2400" dirty="0" err="1">
                <a:ea typeface="+mn-lt"/>
                <a:cs typeface="+mn-lt"/>
              </a:rPr>
              <a:t>виконавчої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влади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що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реалізує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державну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політику</a:t>
            </a:r>
            <a:r>
              <a:rPr lang="ru-RU" sz="2400" dirty="0">
                <a:ea typeface="+mn-lt"/>
                <a:cs typeface="+mn-lt"/>
              </a:rPr>
              <a:t> у </a:t>
            </a:r>
            <a:r>
              <a:rPr lang="ru-RU" sz="2400" dirty="0" err="1">
                <a:ea typeface="+mn-lt"/>
                <a:cs typeface="+mn-lt"/>
              </a:rPr>
              <a:t>сфері</a:t>
            </a:r>
            <a:r>
              <a:rPr lang="ru-RU" sz="2400" dirty="0">
                <a:ea typeface="+mn-lt"/>
                <a:cs typeface="+mn-lt"/>
              </a:rPr>
              <a:t> контролю </a:t>
            </a:r>
            <a:r>
              <a:rPr lang="ru-RU" sz="2400" dirty="0" err="1">
                <a:ea typeface="+mn-lt"/>
                <a:cs typeface="+mn-lt"/>
              </a:rPr>
              <a:t>якості</a:t>
            </a:r>
            <a:r>
              <a:rPr lang="ru-RU" sz="2400" dirty="0">
                <a:ea typeface="+mn-lt"/>
                <a:cs typeface="+mn-lt"/>
              </a:rPr>
              <a:t> та </a:t>
            </a:r>
            <a:r>
              <a:rPr lang="ru-RU" sz="2400" dirty="0" err="1">
                <a:ea typeface="+mn-lt"/>
                <a:cs typeface="+mn-lt"/>
              </a:rPr>
              <a:t>безпеки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лікарських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засобів</a:t>
            </a:r>
            <a:r>
              <a:rPr lang="ru-RU" sz="2400" dirty="0">
                <a:ea typeface="+mn-lt"/>
                <a:cs typeface="+mn-lt"/>
              </a:rPr>
              <a:t> (</a:t>
            </a:r>
            <a:r>
              <a:rPr lang="ru-RU" sz="2400" dirty="0" err="1">
                <a:solidFill>
                  <a:srgbClr val="0070C0"/>
                </a:solidFill>
                <a:ea typeface="+mn-lt"/>
                <a:cs typeface="+mn-lt"/>
              </a:rPr>
              <a:t>стаття</a:t>
            </a:r>
            <a:r>
              <a:rPr lang="ru-RU" sz="2400" dirty="0">
                <a:solidFill>
                  <a:srgbClr val="0070C0"/>
                </a:solidFill>
                <a:ea typeface="+mn-lt"/>
                <a:cs typeface="+mn-lt"/>
              </a:rPr>
              <a:t> 188-10</a:t>
            </a:r>
            <a:r>
              <a:rPr lang="ru-RU" sz="2400" dirty="0">
                <a:ea typeface="+mn-lt"/>
                <a:cs typeface="+mn-lt"/>
              </a:rPr>
              <a:t>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030892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2FAE1-7571-4BEB-A8FC-4092DAEE1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ru-RU" sz="2800">
                <a:solidFill>
                  <a:srgbClr val="FFFFFF"/>
                </a:solidFill>
                <a:ea typeface="+mj-lt"/>
                <a:cs typeface="+mj-lt"/>
              </a:rPr>
              <a:t>АДМІНІСТРАТИВНА ВІДПОВІДАЛЬНІСТЬ</a:t>
            </a:r>
            <a:endParaRPr lang="ru-RU" sz="280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72A10D2-C7E5-40BF-83BA-060984181F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7615642"/>
              </p:ext>
            </p:extLst>
          </p:nvPr>
        </p:nvGraphicFramePr>
        <p:xfrm>
          <a:off x="4741863" y="683510"/>
          <a:ext cx="6797678" cy="55624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908">
                  <a:extLst>
                    <a:ext uri="{9D8B030D-6E8A-4147-A177-3AD203B41FA5}">
                      <a16:colId xmlns:a16="http://schemas.microsoft.com/office/drawing/2014/main" val="2935820830"/>
                    </a:ext>
                  </a:extLst>
                </a:gridCol>
                <a:gridCol w="3796825">
                  <a:extLst>
                    <a:ext uri="{9D8B030D-6E8A-4147-A177-3AD203B41FA5}">
                      <a16:colId xmlns:a16="http://schemas.microsoft.com/office/drawing/2014/main" val="1533980231"/>
                    </a:ext>
                  </a:extLst>
                </a:gridCol>
                <a:gridCol w="1009028">
                  <a:extLst>
                    <a:ext uri="{9D8B030D-6E8A-4147-A177-3AD203B41FA5}">
                      <a16:colId xmlns:a16="http://schemas.microsoft.com/office/drawing/2014/main" val="3822528516"/>
                    </a:ext>
                  </a:extLst>
                </a:gridCol>
                <a:gridCol w="756917">
                  <a:extLst>
                    <a:ext uri="{9D8B030D-6E8A-4147-A177-3AD203B41FA5}">
                      <a16:colId xmlns:a16="http://schemas.microsoft.com/office/drawing/2014/main" val="4121886561"/>
                    </a:ext>
                  </a:extLst>
                </a:gridCol>
              </a:tblGrid>
              <a:tr h="814218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600" b="0" i="0" u="none" strike="noStrike" noProof="0">
                          <a:latin typeface="Calibri"/>
                        </a:rPr>
                        <a:t>Номер </a:t>
                      </a:r>
                      <a:r>
                        <a:rPr lang="ru-RU" sz="2600" b="0" i="0" u="none" strike="noStrike" noProof="0" err="1">
                          <a:latin typeface="Calibri"/>
                        </a:rPr>
                        <a:t>статті</a:t>
                      </a:r>
                      <a:r>
                        <a:rPr lang="ru-RU" sz="26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2600" b="0" i="0" u="none" strike="noStrike" noProof="0" err="1">
                          <a:latin typeface="Calibri"/>
                        </a:rPr>
                        <a:t>КУпАП</a:t>
                      </a:r>
                      <a:endParaRPr lang="ru-RU" sz="2600"/>
                    </a:p>
                  </a:txBody>
                  <a:tcPr marL="83940" marR="83940" marT="41970" marB="41970"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600" b="0" i="0" u="none" strike="noStrike" noProof="0" err="1">
                          <a:latin typeface="Calibri"/>
                        </a:rPr>
                        <a:t>Диспозиція</a:t>
                      </a:r>
                      <a:r>
                        <a:rPr lang="ru-RU" sz="26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2600" b="0" i="0" u="none" strike="noStrike" noProof="0" err="1">
                          <a:latin typeface="Calibri"/>
                        </a:rPr>
                        <a:t>статті</a:t>
                      </a:r>
                      <a:endParaRPr lang="ru-RU" sz="2600" err="1"/>
                    </a:p>
                  </a:txBody>
                  <a:tcPr marL="83940" marR="83940" marT="41970" marB="41970" anchor="ctr"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200" b="0" i="0" u="none" strike="noStrike" noProof="0" err="1">
                          <a:latin typeface="Calibri"/>
                        </a:rPr>
                        <a:t>Розмір</a:t>
                      </a:r>
                      <a:r>
                        <a:rPr lang="ru-RU" sz="2200" b="0" i="0" u="none" strike="noStrike" noProof="0">
                          <a:latin typeface="Calibri"/>
                        </a:rPr>
                        <a:t> штрафу</a:t>
                      </a:r>
                      <a:endParaRPr lang="ru-RU" sz="2200"/>
                    </a:p>
                  </a:txBody>
                  <a:tcPr marL="83940" marR="83940" marT="41970" marB="4197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448220"/>
                  </a:ext>
                </a:extLst>
              </a:tr>
              <a:tr h="478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200" b="0" i="0" u="none" strike="noStrike" noProof="0">
                          <a:latin typeface="Calibri"/>
                        </a:rPr>
                        <a:t>НМДГ</a:t>
                      </a:r>
                    </a:p>
                  </a:txBody>
                  <a:tcPr marL="83940" marR="83940" marT="41970" marB="4197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200" b="0" i="0" u="none" strike="noStrike" noProof="0">
                          <a:latin typeface="Calibri"/>
                        </a:rPr>
                        <a:t>грн.</a:t>
                      </a:r>
                    </a:p>
                  </a:txBody>
                  <a:tcPr marL="83940" marR="83940" marT="41970" marB="41970"/>
                </a:tc>
                <a:extLst>
                  <a:ext uri="{0D108BD9-81ED-4DB2-BD59-A6C34878D82A}">
                    <a16:rowId xmlns:a16="http://schemas.microsoft.com/office/drawing/2014/main" val="2990846278"/>
                  </a:ext>
                </a:extLst>
              </a:tr>
              <a:tr h="956915"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>
                          <a:latin typeface="Calibri"/>
                        </a:rPr>
                        <a:t>Ст. 42-4</a:t>
                      </a:r>
                    </a:p>
                  </a:txBody>
                  <a:tcPr marL="83940" marR="83940" marT="41970" marB="4197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>
                          <a:latin typeface="Calibri"/>
                        </a:rPr>
                        <a:t>Продаж ЛЗ без рецепта у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заборонених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законодавством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випадках</a:t>
                      </a:r>
                    </a:p>
                  </a:txBody>
                  <a:tcPr marL="83940" marR="83940" marT="41970" marB="4197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>
                          <a:latin typeface="Calibri"/>
                        </a:rPr>
                        <a:t>6–25</a:t>
                      </a:r>
                    </a:p>
                  </a:txBody>
                  <a:tcPr marL="83940" marR="83940" marT="41970" marB="41970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83940" marR="83940" marT="41970" marB="41970"/>
                </a:tc>
                <a:extLst>
                  <a:ext uri="{0D108BD9-81ED-4DB2-BD59-A6C34878D82A}">
                    <a16:rowId xmlns:a16="http://schemas.microsoft.com/office/drawing/2014/main" val="3816262019"/>
                  </a:ext>
                </a:extLst>
              </a:tr>
              <a:tr h="15165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err="1">
                          <a:latin typeface="Calibri"/>
                        </a:rPr>
                        <a:t>Повторне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протягом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року вчинення порушення, передбаченого частиною першою цієї статті, за яке особу вже було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піддано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адміністративному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стягненню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</a:p>
                  </a:txBody>
                  <a:tcPr marL="83940" marR="83940" marT="41970" marB="4197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>
                          <a:latin typeface="Calibri"/>
                        </a:rPr>
                        <a:t>25–70</a:t>
                      </a:r>
                    </a:p>
                  </a:txBody>
                  <a:tcPr marL="83940" marR="83940" marT="41970" marB="41970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83940" marR="83940" marT="41970" marB="41970"/>
                </a:tc>
                <a:extLst>
                  <a:ext uri="{0D108BD9-81ED-4DB2-BD59-A6C34878D82A}">
                    <a16:rowId xmlns:a16="http://schemas.microsoft.com/office/drawing/2014/main" val="1363942777"/>
                  </a:ext>
                </a:extLst>
              </a:tr>
              <a:tr h="179631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>
                          <a:latin typeface="Calibri"/>
                        </a:rPr>
                        <a:t>Ст. 44</a:t>
                      </a:r>
                    </a:p>
                  </a:txBody>
                  <a:tcPr marL="83940" marR="83940" marT="41970" marB="4197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err="1">
                          <a:latin typeface="Calibri"/>
                        </a:rPr>
                        <a:t>Незаконні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виробництво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,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придбання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, зберігання, перевезення, пересилання наркотичних засобів або психотропних речовин без мети збуту в невеликих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розмірах</a:t>
                      </a:r>
                    </a:p>
                  </a:txBody>
                  <a:tcPr marL="83940" marR="83940" marT="41970" marB="4197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>
                          <a:latin typeface="Calibri"/>
                        </a:rPr>
                        <a:t>25–50</a:t>
                      </a:r>
                    </a:p>
                  </a:txBody>
                  <a:tcPr marL="83940" marR="83940" marT="41970" marB="41970"/>
                </a:tc>
                <a:tc>
                  <a:txBody>
                    <a:bodyPr/>
                    <a:lstStyle/>
                    <a:p>
                      <a:endParaRPr lang="ru-RU" sz="1700"/>
                    </a:p>
                  </a:txBody>
                  <a:tcPr marL="83940" marR="83940" marT="41970" marB="41970"/>
                </a:tc>
                <a:extLst>
                  <a:ext uri="{0D108BD9-81ED-4DB2-BD59-A6C34878D82A}">
                    <a16:rowId xmlns:a16="http://schemas.microsoft.com/office/drawing/2014/main" val="3185521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92954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1E699-7B39-4858-B93D-DA0CC1F7F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ru-RU" sz="2800">
                <a:solidFill>
                  <a:srgbClr val="FFFFFF"/>
                </a:solidFill>
                <a:cs typeface="Calibri Light"/>
              </a:rPr>
              <a:t>АДМІНІСТРАТИВНА ВІДПОВІДАЛЬНІСТЬ</a:t>
            </a:r>
            <a:endParaRPr lang="ru-RU" sz="2800">
              <a:solidFill>
                <a:srgbClr val="FFFFFF"/>
              </a:solidFill>
              <a:ea typeface="+mj-lt"/>
              <a:cs typeface="+mj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7" name="Таблица 4">
            <a:extLst>
              <a:ext uri="{FF2B5EF4-FFF2-40B4-BE49-F238E27FC236}">
                <a16:creationId xmlns:a16="http://schemas.microsoft.com/office/drawing/2014/main" id="{F27DBAC9-A138-4581-9271-0852740288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4367369"/>
              </p:ext>
            </p:extLst>
          </p:nvPr>
        </p:nvGraphicFramePr>
        <p:xfrm>
          <a:off x="4741863" y="670387"/>
          <a:ext cx="6797674" cy="5594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3999">
                  <a:extLst>
                    <a:ext uri="{9D8B030D-6E8A-4147-A177-3AD203B41FA5}">
                      <a16:colId xmlns:a16="http://schemas.microsoft.com/office/drawing/2014/main" val="2935820830"/>
                    </a:ext>
                  </a:extLst>
                </a:gridCol>
                <a:gridCol w="3744673">
                  <a:extLst>
                    <a:ext uri="{9D8B030D-6E8A-4147-A177-3AD203B41FA5}">
                      <a16:colId xmlns:a16="http://schemas.microsoft.com/office/drawing/2014/main" val="1533980231"/>
                    </a:ext>
                  </a:extLst>
                </a:gridCol>
                <a:gridCol w="870947">
                  <a:extLst>
                    <a:ext uri="{9D8B030D-6E8A-4147-A177-3AD203B41FA5}">
                      <a16:colId xmlns:a16="http://schemas.microsoft.com/office/drawing/2014/main" val="3822528516"/>
                    </a:ext>
                  </a:extLst>
                </a:gridCol>
                <a:gridCol w="658055">
                  <a:extLst>
                    <a:ext uri="{9D8B030D-6E8A-4147-A177-3AD203B41FA5}">
                      <a16:colId xmlns:a16="http://schemas.microsoft.com/office/drawing/2014/main" val="4121886561"/>
                    </a:ext>
                  </a:extLst>
                </a:gridCol>
              </a:tblGrid>
              <a:tr h="678481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200" b="0" i="0" u="none" strike="noStrike" noProof="0">
                          <a:latin typeface="Calibri"/>
                        </a:rPr>
                        <a:t>Номер </a:t>
                      </a:r>
                      <a:r>
                        <a:rPr lang="ru-RU" sz="2200" b="0" i="0" u="none" strike="noStrike" noProof="0" err="1">
                          <a:latin typeface="Calibri"/>
                        </a:rPr>
                        <a:t>статті</a:t>
                      </a:r>
                      <a:r>
                        <a:rPr lang="ru-RU" sz="22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2200" b="0" i="0" u="none" strike="noStrike" noProof="0" err="1">
                          <a:latin typeface="Calibri"/>
                        </a:rPr>
                        <a:t>КУпАП</a:t>
                      </a:r>
                      <a:endParaRPr lang="ru-RU" sz="2200"/>
                    </a:p>
                  </a:txBody>
                  <a:tcPr marL="71368" marR="71368" marT="35684" marB="35684"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200" b="0" i="0" u="none" strike="noStrike" noProof="0" err="1">
                          <a:latin typeface="Calibri"/>
                        </a:rPr>
                        <a:t>Диспозиція</a:t>
                      </a:r>
                      <a:r>
                        <a:rPr lang="ru-RU" sz="22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2200" b="0" i="0" u="none" strike="noStrike" noProof="0" err="1">
                          <a:latin typeface="Calibri"/>
                        </a:rPr>
                        <a:t>статті</a:t>
                      </a:r>
                      <a:endParaRPr lang="ru-RU" sz="2200" err="1"/>
                    </a:p>
                  </a:txBody>
                  <a:tcPr marL="71368" marR="71368" marT="35684" marB="35684" anchor="ctr"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900" b="0" i="0" u="none" strike="noStrike" noProof="0" err="1">
                          <a:latin typeface="Calibri"/>
                        </a:rPr>
                        <a:t>Розмір</a:t>
                      </a:r>
                      <a:r>
                        <a:rPr lang="ru-RU" sz="1900" b="0" i="0" u="none" strike="noStrike" noProof="0">
                          <a:latin typeface="Calibri"/>
                        </a:rPr>
                        <a:t> штрафу</a:t>
                      </a:r>
                      <a:endParaRPr lang="ru-RU" sz="1900"/>
                    </a:p>
                  </a:txBody>
                  <a:tcPr marL="71368" marR="71368" marT="35684" marB="35684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448220"/>
                  </a:ext>
                </a:extLst>
              </a:tr>
              <a:tr h="3929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900" b="0" i="0" u="none" strike="noStrike" noProof="0">
                          <a:latin typeface="Calibri"/>
                        </a:rPr>
                        <a:t>НМДГ</a:t>
                      </a:r>
                    </a:p>
                  </a:txBody>
                  <a:tcPr marL="71368" marR="71368" marT="35684" marB="35684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900" b="0" i="0" u="none" strike="noStrike" noProof="0">
                          <a:latin typeface="Calibri"/>
                        </a:rPr>
                        <a:t>грн.</a:t>
                      </a:r>
                    </a:p>
                  </a:txBody>
                  <a:tcPr marL="71368" marR="71368" marT="35684" marB="35684"/>
                </a:tc>
                <a:extLst>
                  <a:ext uri="{0D108BD9-81ED-4DB2-BD59-A6C34878D82A}">
                    <a16:rowId xmlns:a16="http://schemas.microsoft.com/office/drawing/2014/main" val="2990846278"/>
                  </a:ext>
                </a:extLst>
              </a:tr>
              <a:tr h="1309638"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/>
                        <a:t>Ст. 44-2</a:t>
                      </a:r>
                      <a:endParaRPr lang="ru-RU" sz="1600" b="0" i="0" u="none" strike="noStrike" noProof="0">
                        <a:latin typeface="Calibri"/>
                      </a:endParaRPr>
                    </a:p>
                  </a:txBody>
                  <a:tcPr marL="71368" marR="71368" marT="35684" marB="35684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/>
                        <a:t>Порушення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обмежень</a:t>
                      </a:r>
                      <a:r>
                        <a:rPr lang="ru-RU" sz="1600" b="0" i="0" u="none" strike="noStrike" noProof="0"/>
                        <a:t>, </a:t>
                      </a:r>
                      <a:r>
                        <a:rPr lang="ru-RU" sz="1600" b="0" i="0" u="none" strike="noStrike" noProof="0" err="1"/>
                        <a:t>встановлених</a:t>
                      </a:r>
                      <a:r>
                        <a:rPr lang="ru-RU" sz="1600" b="0" i="0" u="none" strike="noStrike" noProof="0"/>
                        <a:t> для </a:t>
                      </a:r>
                      <a:r>
                        <a:rPr lang="ru-RU" sz="1600" b="0" i="0" u="none" strike="noStrike" noProof="0" err="1"/>
                        <a:t>медичних</a:t>
                      </a:r>
                      <a:r>
                        <a:rPr lang="ru-RU" sz="1600" b="0" i="0" u="none" strike="noStrike" noProof="0"/>
                        <a:t> і </a:t>
                      </a:r>
                      <a:r>
                        <a:rPr lang="ru-RU" sz="1600" b="0" i="0" u="none" strike="noStrike" noProof="0" err="1"/>
                        <a:t>фармацевтичних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працівників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під</a:t>
                      </a:r>
                      <a:r>
                        <a:rPr lang="ru-RU" sz="1600" b="0" i="0" u="none" strike="noStrike" noProof="0"/>
                        <a:t> час </a:t>
                      </a:r>
                      <a:r>
                        <a:rPr lang="ru-RU" sz="1600" b="0" i="0" u="none" strike="noStrike" noProof="0" err="1"/>
                        <a:t>здійснення</a:t>
                      </a:r>
                      <a:r>
                        <a:rPr lang="ru-RU" sz="1600" b="0" i="0" u="none" strike="noStrike" noProof="0"/>
                        <a:t> ними </a:t>
                      </a:r>
                      <a:r>
                        <a:rPr lang="ru-RU" sz="1600" b="0" i="0" u="none" strike="noStrike" noProof="0" err="1"/>
                        <a:t>професійної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діяльності</a:t>
                      </a:r>
                      <a:endParaRPr lang="ru-RU" sz="1600" b="0" i="0" u="none" strike="noStrike" noProof="0" err="1">
                        <a:latin typeface="Calibri"/>
                      </a:endParaRPr>
                    </a:p>
                  </a:txBody>
                  <a:tcPr marL="71368" marR="71368" marT="35684" marB="3568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/>
                        <a:t>300</a:t>
                      </a:r>
                      <a:endParaRPr lang="ru-RU" sz="1600" b="0" i="0" u="none" strike="noStrike" noProof="0">
                        <a:latin typeface="Calibri"/>
                      </a:endParaRPr>
                    </a:p>
                  </a:txBody>
                  <a:tcPr marL="71368" marR="71368" marT="35684" marB="3568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71368" marR="71368" marT="35684" marB="35684"/>
                </a:tc>
                <a:extLst>
                  <a:ext uri="{0D108BD9-81ED-4DB2-BD59-A6C34878D82A}">
                    <a16:rowId xmlns:a16="http://schemas.microsoft.com/office/drawing/2014/main" val="3816262019"/>
                  </a:ext>
                </a:extLst>
              </a:tr>
              <a:tr h="1309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/>
                        <a:t>Ті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самі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дії</a:t>
                      </a:r>
                      <a:r>
                        <a:rPr lang="ru-RU" sz="1600" b="0" i="0" u="none" strike="noStrike" noProof="0"/>
                        <a:t>, </a:t>
                      </a:r>
                      <a:r>
                        <a:rPr lang="ru-RU" sz="1600" b="0" i="0" u="none" strike="noStrike" noProof="0" err="1"/>
                        <a:t>вчинені</a:t>
                      </a:r>
                      <a:r>
                        <a:rPr lang="ru-RU" sz="1600" b="0" i="0" u="none" strike="noStrike" noProof="0"/>
                        <a:t> повторно </a:t>
                      </a:r>
                      <a:r>
                        <a:rPr lang="ru-RU" sz="1600" b="0" i="0" u="none" strike="noStrike" noProof="0" err="1"/>
                        <a:t>протягом</a:t>
                      </a:r>
                      <a:r>
                        <a:rPr lang="ru-RU" sz="1600" b="0" i="0" u="none" strike="noStrike" noProof="0"/>
                        <a:t> року </a:t>
                      </a:r>
                      <a:r>
                        <a:rPr lang="ru-RU" sz="1600" b="0" i="0" u="none" strike="noStrike" noProof="0" err="1"/>
                        <a:t>після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накладення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адміністративного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стягнення</a:t>
                      </a:r>
                      <a:r>
                        <a:rPr lang="ru-RU" sz="1600" b="0" i="0" u="none" strike="noStrike" noProof="0"/>
                        <a:t> за </a:t>
                      </a:r>
                      <a:r>
                        <a:rPr lang="ru-RU" sz="1600" b="0" i="0" u="none" strike="noStrike" noProof="0" err="1"/>
                        <a:t>порушення</a:t>
                      </a:r>
                      <a:r>
                        <a:rPr lang="ru-RU" sz="1600" b="0" i="0" u="none" strike="noStrike" noProof="0"/>
                        <a:t>, </a:t>
                      </a:r>
                      <a:r>
                        <a:rPr lang="ru-RU" sz="1600" b="0" i="0" u="none" strike="noStrike" noProof="0" err="1"/>
                        <a:t>передбачені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частиною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першою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цієї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статті</a:t>
                      </a:r>
                    </a:p>
                  </a:txBody>
                  <a:tcPr marL="71368" marR="71368" marT="35684" marB="3568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/>
                        <a:t>1200</a:t>
                      </a:r>
                      <a:endParaRPr lang="ru-RU" sz="1600" b="0" i="0" u="none" strike="noStrike" noProof="0">
                        <a:latin typeface="Calibri"/>
                      </a:endParaRPr>
                    </a:p>
                  </a:txBody>
                  <a:tcPr marL="71368" marR="71368" marT="35684" marB="3568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71368" marR="71368" marT="35684" marB="35684"/>
                </a:tc>
                <a:extLst>
                  <a:ext uri="{0D108BD9-81ED-4DB2-BD59-A6C34878D82A}">
                    <a16:rowId xmlns:a16="http://schemas.microsoft.com/office/drawing/2014/main" val="1363942777"/>
                  </a:ext>
                </a:extLst>
              </a:tr>
              <a:tr h="82875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/>
                        <a:t>Ст. 167 </a:t>
                      </a:r>
                      <a:endParaRPr lang="ru-RU" sz="1600" b="0" i="0" u="none" strike="noStrike" noProof="0">
                        <a:latin typeface="Calibri"/>
                      </a:endParaRPr>
                    </a:p>
                  </a:txBody>
                  <a:tcPr marL="71368" marR="71368" marT="35684" marB="35684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/>
                        <a:t>Введення</a:t>
                      </a:r>
                      <a:r>
                        <a:rPr lang="ru-RU" sz="1600" b="0" i="0" u="none" strike="noStrike" noProof="0"/>
                        <a:t> в </a:t>
                      </a:r>
                      <a:r>
                        <a:rPr lang="ru-RU" sz="1600" b="0" i="0" u="none" strike="noStrike" noProof="0" err="1"/>
                        <a:t>обіг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або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реалізація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продукції</a:t>
                      </a:r>
                      <a:r>
                        <a:rPr lang="ru-RU" sz="1600" b="0" i="0" u="none" strike="noStrike" noProof="0"/>
                        <a:t>, яка не </a:t>
                      </a:r>
                      <a:r>
                        <a:rPr lang="ru-RU" sz="1600" b="0" i="0" u="none" strike="noStrike" noProof="0" err="1"/>
                        <a:t>відповідає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вимогам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стандартів</a:t>
                      </a:r>
                      <a:endParaRPr lang="ru-RU" sz="1600" b="0" i="0" u="none" strike="noStrike" noProof="0" err="1">
                        <a:latin typeface="Calibri"/>
                      </a:endParaRPr>
                    </a:p>
                  </a:txBody>
                  <a:tcPr marL="71368" marR="71368" marT="35684" marB="3568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/>
                        <a:t>20–100</a:t>
                      </a:r>
                      <a:endParaRPr lang="ru-RU" sz="1600" b="0" i="0" u="none" strike="noStrike" noProof="0">
                        <a:latin typeface="Calibri"/>
                      </a:endParaRPr>
                    </a:p>
                  </a:txBody>
                  <a:tcPr marL="71368" marR="71368" marT="35684" marB="35684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71368" marR="71368" marT="35684" marB="35684"/>
                </a:tc>
                <a:extLst>
                  <a:ext uri="{0D108BD9-81ED-4DB2-BD59-A6C34878D82A}">
                    <a16:rowId xmlns:a16="http://schemas.microsoft.com/office/drawing/2014/main" val="3185521511"/>
                  </a:ext>
                </a:extLst>
              </a:tr>
              <a:tr h="106919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>
                          <a:latin typeface="Calibri"/>
                        </a:rPr>
                        <a:t>Ст. 170 </a:t>
                      </a:r>
                      <a:endParaRPr lang="ru-RU" sz="1400"/>
                    </a:p>
                  </a:txBody>
                  <a:tcPr marL="71368" marR="71368" marT="35684" marB="3568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err="1"/>
                        <a:t>Недодержання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стандартів</a:t>
                      </a:r>
                      <a:r>
                        <a:rPr lang="ru-RU" sz="1600" b="0" i="0" u="none" strike="noStrike" noProof="0"/>
                        <a:t> при </a:t>
                      </a:r>
                      <a:r>
                        <a:rPr lang="ru-RU" sz="1600" b="0" i="0" u="none" strike="noStrike" noProof="0" err="1"/>
                        <a:t>транспортуванні</a:t>
                      </a:r>
                      <a:r>
                        <a:rPr lang="ru-RU" sz="1600" b="0" i="0" u="none" strike="noStrike" noProof="0"/>
                        <a:t>, </a:t>
                      </a:r>
                      <a:r>
                        <a:rPr lang="ru-RU" sz="1600" b="0" i="0" u="none" strike="noStrike" noProof="0" err="1"/>
                        <a:t>зберіганні</a:t>
                      </a:r>
                      <a:r>
                        <a:rPr lang="ru-RU" sz="1600" b="0" i="0" u="none" strike="noStrike" noProof="0"/>
                        <a:t> і </a:t>
                      </a:r>
                      <a:r>
                        <a:rPr lang="ru-RU" sz="1600" b="0" i="0" u="none" strike="noStrike" noProof="0" err="1"/>
                        <a:t>використанні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продукції</a:t>
                      </a:r>
                      <a:r>
                        <a:rPr lang="ru-RU" sz="1600" b="0" i="0" u="none" strike="noStrike" noProof="0"/>
                        <a:t> (</a:t>
                      </a:r>
                      <a:r>
                        <a:rPr lang="ru-RU" sz="1600" b="0" i="0" u="none" strike="noStrike" noProof="0" err="1"/>
                        <a:t>крім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харчових</a:t>
                      </a:r>
                      <a:r>
                        <a:rPr lang="ru-RU" sz="1600" b="0" i="0" u="none" strike="noStrike" noProof="0"/>
                        <a:t> </a:t>
                      </a:r>
                      <a:r>
                        <a:rPr lang="ru-RU" sz="1600" b="0" i="0" u="none" strike="noStrike" noProof="0" err="1"/>
                        <a:t>продуктів</a:t>
                      </a:r>
                      <a:r>
                        <a:rPr lang="ru-RU" sz="1600" b="0" i="0" u="none" strike="noStrike" noProof="0"/>
                        <a:t>) </a:t>
                      </a:r>
                      <a:endParaRPr lang="ru-RU" sz="1400"/>
                    </a:p>
                  </a:txBody>
                  <a:tcPr marL="71368" marR="71368" marT="35684" marB="3568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/>
                        <a:t>3–40 </a:t>
                      </a:r>
                      <a:endParaRPr lang="ru-RU" sz="1400"/>
                    </a:p>
                  </a:txBody>
                  <a:tcPr marL="71368" marR="71368" marT="35684" marB="3568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400"/>
                    </a:p>
                  </a:txBody>
                  <a:tcPr marL="71368" marR="71368" marT="35684" marB="35684"/>
                </a:tc>
                <a:extLst>
                  <a:ext uri="{0D108BD9-81ED-4DB2-BD59-A6C34878D82A}">
                    <a16:rowId xmlns:a16="http://schemas.microsoft.com/office/drawing/2014/main" val="3937120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0255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217DE4-206A-494F-B263-08D6D00AC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034" y="286603"/>
            <a:ext cx="10115910" cy="86128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2800" b="1" dirty="0" err="1">
                <a:ea typeface="+mj-lt"/>
                <a:cs typeface="+mj-lt"/>
              </a:rPr>
              <a:t>Стаття</a:t>
            </a:r>
            <a:r>
              <a:rPr lang="ru-RU" sz="2800" b="1" dirty="0">
                <a:ea typeface="+mj-lt"/>
                <a:cs typeface="+mj-lt"/>
              </a:rPr>
              <a:t> 78-1. </a:t>
            </a:r>
            <a:r>
              <a:rPr lang="ru-RU" sz="2800" b="1" dirty="0" err="1">
                <a:solidFill>
                  <a:srgbClr val="C00000"/>
                </a:solidFill>
                <a:ea typeface="+mj-lt"/>
                <a:cs typeface="+mj-lt"/>
              </a:rPr>
              <a:t>Обмеження</a:t>
            </a:r>
            <a:r>
              <a:rPr lang="ru-RU" sz="2800" b="1" dirty="0">
                <a:solidFill>
                  <a:srgbClr val="C00000"/>
                </a:solidFill>
                <a:ea typeface="+mj-lt"/>
                <a:cs typeface="+mj-lt"/>
              </a:rPr>
              <a:t>, </a:t>
            </a:r>
            <a:r>
              <a:rPr lang="ru-RU" sz="2800" b="1" dirty="0" err="1">
                <a:solidFill>
                  <a:srgbClr val="C00000"/>
                </a:solidFill>
                <a:ea typeface="+mj-lt"/>
                <a:cs typeface="+mj-lt"/>
              </a:rPr>
              <a:t>встановлені</a:t>
            </a:r>
            <a:r>
              <a:rPr lang="ru-RU" sz="2800" b="1" dirty="0">
                <a:solidFill>
                  <a:srgbClr val="C00000"/>
                </a:solidFill>
                <a:ea typeface="+mj-lt"/>
                <a:cs typeface="+mj-lt"/>
              </a:rPr>
              <a:t> для </a:t>
            </a:r>
            <a:r>
              <a:rPr lang="ru-RU" sz="2800" b="1" dirty="0" err="1">
                <a:solidFill>
                  <a:srgbClr val="C00000"/>
                </a:solidFill>
                <a:ea typeface="+mj-lt"/>
                <a:cs typeface="+mj-lt"/>
              </a:rPr>
              <a:t>медичних</a:t>
            </a:r>
            <a:r>
              <a:rPr lang="ru-RU" sz="2800" b="1" dirty="0">
                <a:solidFill>
                  <a:srgbClr val="C00000"/>
                </a:solidFill>
                <a:ea typeface="+mj-lt"/>
                <a:cs typeface="+mj-lt"/>
              </a:rPr>
              <a:t> і </a:t>
            </a:r>
            <a:r>
              <a:rPr lang="ru-RU" sz="2800" b="1" dirty="0" err="1">
                <a:solidFill>
                  <a:srgbClr val="C00000"/>
                </a:solidFill>
                <a:ea typeface="+mj-lt"/>
                <a:cs typeface="+mj-lt"/>
              </a:rPr>
              <a:t>фармацевтичних</a:t>
            </a:r>
            <a:r>
              <a:rPr lang="ru-RU" sz="28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ea typeface="+mj-lt"/>
                <a:cs typeface="+mj-lt"/>
              </a:rPr>
              <a:t>працівників</a:t>
            </a:r>
            <a:r>
              <a:rPr lang="ru-RU" sz="28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ea typeface="+mj-lt"/>
                <a:cs typeface="+mj-lt"/>
              </a:rPr>
              <a:t>під</a:t>
            </a:r>
            <a:r>
              <a:rPr lang="ru-RU" sz="2800" b="1" dirty="0">
                <a:solidFill>
                  <a:srgbClr val="C00000"/>
                </a:solidFill>
                <a:ea typeface="+mj-lt"/>
                <a:cs typeface="+mj-lt"/>
              </a:rPr>
              <a:t> час </a:t>
            </a:r>
            <a:r>
              <a:rPr lang="ru-RU" sz="2800" b="1" dirty="0" err="1">
                <a:solidFill>
                  <a:srgbClr val="C00000"/>
                </a:solidFill>
                <a:ea typeface="+mj-lt"/>
                <a:cs typeface="+mj-lt"/>
              </a:rPr>
              <a:t>здійснення</a:t>
            </a:r>
            <a:r>
              <a:rPr lang="ru-RU" sz="2800" b="1" dirty="0">
                <a:solidFill>
                  <a:srgbClr val="C00000"/>
                </a:solidFill>
                <a:ea typeface="+mj-lt"/>
                <a:cs typeface="+mj-lt"/>
              </a:rPr>
              <a:t> ними </a:t>
            </a:r>
            <a:r>
              <a:rPr lang="ru-RU" sz="2800" b="1" dirty="0" err="1">
                <a:solidFill>
                  <a:srgbClr val="C00000"/>
                </a:solidFill>
                <a:ea typeface="+mj-lt"/>
                <a:cs typeface="+mj-lt"/>
              </a:rPr>
              <a:t>професійної</a:t>
            </a:r>
            <a:r>
              <a:rPr lang="ru-RU" sz="28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ea typeface="+mj-lt"/>
                <a:cs typeface="+mj-lt"/>
              </a:rPr>
              <a:t>діяльності</a:t>
            </a:r>
            <a:endParaRPr lang="ru-RU" sz="2800" b="1" dirty="0" err="1">
              <a:solidFill>
                <a:srgbClr val="C00000"/>
              </a:solidFill>
              <a:cs typeface="Calibri Light" panose="020F0302020204030204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FA42F0-EABC-457C-B053-1153C8009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6035" y="1285017"/>
            <a:ext cx="10058400" cy="70219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45720" rIns="0" bIns="45720" rtlCol="0" anchor="t">
            <a:normAutofit lnSpcReduction="10000"/>
          </a:bodyPr>
          <a:lstStyle/>
          <a:p>
            <a:pPr algn="ctr"/>
            <a:r>
              <a:rPr lang="ru-RU" sz="2400" i="1" dirty="0" err="1">
                <a:ea typeface="+mn-lt"/>
                <a:cs typeface="+mn-lt"/>
              </a:rPr>
              <a:t>Медичні</a:t>
            </a:r>
            <a:r>
              <a:rPr lang="ru-RU" sz="2400" i="1" dirty="0">
                <a:ea typeface="+mn-lt"/>
                <a:cs typeface="+mn-lt"/>
              </a:rPr>
              <a:t> і </a:t>
            </a:r>
            <a:r>
              <a:rPr lang="ru-RU" sz="2400" i="1" dirty="0" err="1">
                <a:ea typeface="+mn-lt"/>
                <a:cs typeface="+mn-lt"/>
              </a:rPr>
              <a:t>фармацевтичні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працівники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під</a:t>
            </a:r>
            <a:r>
              <a:rPr lang="ru-RU" sz="2400" i="1" dirty="0">
                <a:ea typeface="+mn-lt"/>
                <a:cs typeface="+mn-lt"/>
              </a:rPr>
              <a:t> час </a:t>
            </a:r>
            <a:r>
              <a:rPr lang="ru-RU" sz="2400" i="1" dirty="0" err="1">
                <a:ea typeface="+mn-lt"/>
                <a:cs typeface="+mn-lt"/>
              </a:rPr>
              <a:t>здійснення</a:t>
            </a:r>
            <a:r>
              <a:rPr lang="ru-RU" sz="2400" i="1" dirty="0">
                <a:ea typeface="+mn-lt"/>
                <a:cs typeface="+mn-lt"/>
              </a:rPr>
              <a:t> ними </a:t>
            </a:r>
            <a:r>
              <a:rPr lang="ru-RU" sz="2400" i="1" dirty="0" err="1">
                <a:ea typeface="+mn-lt"/>
                <a:cs typeface="+mn-lt"/>
              </a:rPr>
              <a:t>професійної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діяльності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b="1" i="1" u="sng" dirty="0">
                <a:ea typeface="+mn-lt"/>
                <a:cs typeface="+mn-lt"/>
              </a:rPr>
              <a:t>не </a:t>
            </a:r>
            <a:r>
              <a:rPr lang="ru-RU" sz="2400" b="1" i="1" u="sng" dirty="0" err="1">
                <a:ea typeface="+mn-lt"/>
                <a:cs typeface="+mn-lt"/>
              </a:rPr>
              <a:t>мають</a:t>
            </a:r>
            <a:r>
              <a:rPr lang="ru-RU" sz="2400" b="1" i="1" u="sng" dirty="0">
                <a:ea typeface="+mn-lt"/>
                <a:cs typeface="+mn-lt"/>
              </a:rPr>
              <a:t> права</a:t>
            </a:r>
            <a:r>
              <a:rPr lang="ru-RU" sz="2400" i="1" dirty="0">
                <a:ea typeface="+mn-lt"/>
                <a:cs typeface="+mn-lt"/>
              </a:rPr>
              <a:t>:</a:t>
            </a:r>
            <a:endParaRPr lang="ru-RU" sz="2400" i="1" dirty="0">
              <a:cs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A0F5EE-9067-4C44-A210-FC3BC4E97336}"/>
              </a:ext>
            </a:extLst>
          </p:cNvPr>
          <p:cNvSpPr txBox="1"/>
          <p:nvPr/>
        </p:nvSpPr>
        <p:spPr>
          <a:xfrm>
            <a:off x="238665" y="2122099"/>
            <a:ext cx="10075652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ea typeface="+mn-lt"/>
                <a:cs typeface="+mn-lt"/>
              </a:rPr>
              <a:t>1) </a:t>
            </a:r>
            <a:r>
              <a:rPr lang="ru-RU" sz="2000" dirty="0" err="1">
                <a:ea typeface="+mn-lt"/>
                <a:cs typeface="+mn-lt"/>
              </a:rPr>
              <a:t>одержувати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суб’єктів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господарювання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які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здійснюють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виробництво</a:t>
            </a:r>
            <a:r>
              <a:rPr lang="ru-RU" sz="2000" dirty="0">
                <a:ea typeface="+mn-lt"/>
                <a:cs typeface="+mn-lt"/>
              </a:rPr>
              <a:t> та/</a:t>
            </a:r>
            <a:r>
              <a:rPr lang="ru-RU" sz="2000" dirty="0" err="1">
                <a:ea typeface="+mn-lt"/>
                <a:cs typeface="+mn-lt"/>
              </a:rPr>
              <a:t>або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реалізацію</a:t>
            </a:r>
            <a:r>
              <a:rPr lang="ru-RU" sz="2000" dirty="0">
                <a:ea typeface="+mn-lt"/>
                <a:cs typeface="+mn-lt"/>
              </a:rPr>
              <a:t> ЛЗ, ВМП, </a:t>
            </a:r>
            <a:r>
              <a:rPr lang="ru-RU" sz="2000" dirty="0" err="1">
                <a:ea typeface="+mn-lt"/>
                <a:cs typeface="+mn-lt"/>
              </a:rPr>
              <a:t>їх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представників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неправомірну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вигоду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2) </a:t>
            </a:r>
            <a:r>
              <a:rPr lang="ru-RU" sz="2000" dirty="0" err="1">
                <a:ea typeface="+mn-lt"/>
                <a:cs typeface="+mn-lt"/>
              </a:rPr>
              <a:t>одержувати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суб’єктів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господарювання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які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здійснюють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виробництво</a:t>
            </a:r>
            <a:r>
              <a:rPr lang="ru-RU" sz="2000" dirty="0">
                <a:ea typeface="+mn-lt"/>
                <a:cs typeface="+mn-lt"/>
              </a:rPr>
              <a:t> та/</a:t>
            </a:r>
            <a:r>
              <a:rPr lang="ru-RU" sz="2000" dirty="0" err="1">
                <a:ea typeface="+mn-lt"/>
                <a:cs typeface="+mn-lt"/>
              </a:rPr>
              <a:t>або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реалізацію</a:t>
            </a:r>
            <a:r>
              <a:rPr lang="ru-RU" sz="2000" dirty="0">
                <a:ea typeface="+mn-lt"/>
                <a:cs typeface="+mn-lt"/>
              </a:rPr>
              <a:t> ЛЗ, ВМП, </a:t>
            </a:r>
            <a:r>
              <a:rPr lang="ru-RU" sz="2000" dirty="0" err="1">
                <a:ea typeface="+mn-lt"/>
                <a:cs typeface="+mn-lt"/>
              </a:rPr>
              <a:t>їх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представників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зразки</a:t>
            </a:r>
            <a:r>
              <a:rPr lang="ru-RU" sz="2000" dirty="0">
                <a:ea typeface="+mn-lt"/>
                <a:cs typeface="+mn-lt"/>
              </a:rPr>
              <a:t> ЛЗ, ВМП для </a:t>
            </a:r>
            <a:r>
              <a:rPr lang="ru-RU" sz="2000" dirty="0" err="1">
                <a:ea typeface="+mn-lt"/>
                <a:cs typeface="+mn-lt"/>
              </a:rPr>
              <a:t>використання</a:t>
            </a:r>
            <a:r>
              <a:rPr lang="ru-RU" sz="2000" dirty="0">
                <a:ea typeface="+mn-lt"/>
                <a:cs typeface="+mn-lt"/>
              </a:rPr>
              <a:t> у </a:t>
            </a:r>
            <a:r>
              <a:rPr lang="ru-RU" sz="2000" dirty="0" err="1">
                <a:ea typeface="+mn-lt"/>
                <a:cs typeface="+mn-lt"/>
              </a:rPr>
              <a:t>професійній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діяльності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крім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випадків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пов’язаних</a:t>
            </a:r>
            <a:r>
              <a:rPr lang="ru-RU" sz="2000" dirty="0">
                <a:ea typeface="+mn-lt"/>
                <a:cs typeface="+mn-lt"/>
              </a:rPr>
              <a:t> з </a:t>
            </a:r>
            <a:r>
              <a:rPr lang="ru-RU" sz="2000" dirty="0" err="1">
                <a:ea typeface="+mn-lt"/>
                <a:cs typeface="+mn-lt"/>
              </a:rPr>
              <a:t>проведенням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відповідно</a:t>
            </a:r>
            <a:r>
              <a:rPr lang="ru-RU" sz="2000" dirty="0">
                <a:ea typeface="+mn-lt"/>
                <a:cs typeface="+mn-lt"/>
              </a:rPr>
              <a:t> до </a:t>
            </a:r>
            <a:r>
              <a:rPr lang="ru-RU" sz="2000" dirty="0" err="1">
                <a:ea typeface="+mn-lt"/>
                <a:cs typeface="+mn-lt"/>
              </a:rPr>
              <a:t>договорів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клінічних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досліджень</a:t>
            </a:r>
            <a:r>
              <a:rPr lang="ru-RU" sz="2000" dirty="0">
                <a:ea typeface="+mn-lt"/>
                <a:cs typeface="+mn-lt"/>
              </a:rPr>
              <a:t>); </a:t>
            </a:r>
          </a:p>
          <a:p>
            <a:r>
              <a:rPr lang="ru-RU" sz="2000" dirty="0">
                <a:ea typeface="+mn-lt"/>
                <a:cs typeface="+mn-lt"/>
              </a:rPr>
              <a:t>3) </a:t>
            </a:r>
            <a:r>
              <a:rPr lang="ru-RU" sz="2000" dirty="0" err="1">
                <a:ea typeface="+mn-lt"/>
                <a:cs typeface="+mn-lt"/>
              </a:rPr>
              <a:t>рекламувати</a:t>
            </a:r>
            <a:r>
              <a:rPr lang="ru-RU" sz="2000" dirty="0">
                <a:ea typeface="+mn-lt"/>
                <a:cs typeface="+mn-lt"/>
              </a:rPr>
              <a:t> ЛЗ, ВМП, у тому </a:t>
            </a:r>
            <a:r>
              <a:rPr lang="ru-RU" sz="2000" dirty="0" err="1">
                <a:ea typeface="+mn-lt"/>
                <a:cs typeface="+mn-lt"/>
              </a:rPr>
              <a:t>числі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виписувати</a:t>
            </a:r>
            <a:r>
              <a:rPr lang="ru-RU" sz="2000" dirty="0">
                <a:ea typeface="+mn-lt"/>
                <a:cs typeface="+mn-lt"/>
              </a:rPr>
              <a:t> ЛЗ на бланках, </a:t>
            </a:r>
            <a:r>
              <a:rPr lang="ru-RU" sz="2000" dirty="0" err="1">
                <a:ea typeface="+mn-lt"/>
                <a:cs typeface="+mn-lt"/>
              </a:rPr>
              <a:t>що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містять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інформацію</a:t>
            </a:r>
            <a:r>
              <a:rPr lang="ru-RU" sz="2000" dirty="0">
                <a:ea typeface="+mn-lt"/>
                <a:cs typeface="+mn-lt"/>
              </a:rPr>
              <a:t> рекламного характеру, та </a:t>
            </a:r>
            <a:r>
              <a:rPr lang="ru-RU" sz="2000" dirty="0" err="1">
                <a:ea typeface="+mn-lt"/>
                <a:cs typeface="+mn-lt"/>
              </a:rPr>
              <a:t>зазначати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виробників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лікарських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засобів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торговельних</a:t>
            </a:r>
            <a:r>
              <a:rPr lang="ru-RU" sz="2000" dirty="0">
                <a:ea typeface="+mn-lt"/>
                <a:cs typeface="+mn-lt"/>
              </a:rPr>
              <a:t> марок); </a:t>
            </a:r>
          </a:p>
          <a:p>
            <a:r>
              <a:rPr lang="ru-RU" sz="2000" dirty="0">
                <a:ea typeface="+mn-lt"/>
                <a:cs typeface="+mn-lt"/>
              </a:rPr>
              <a:t>4) на </a:t>
            </a:r>
            <a:r>
              <a:rPr lang="ru-RU" sz="2000" dirty="0" err="1">
                <a:ea typeface="+mn-lt"/>
                <a:cs typeface="+mn-lt"/>
              </a:rPr>
              <a:t>вимогу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споживача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під</a:t>
            </a:r>
            <a:r>
              <a:rPr lang="ru-RU" sz="2000" dirty="0">
                <a:ea typeface="+mn-lt"/>
                <a:cs typeface="+mn-lt"/>
              </a:rPr>
              <a:t> час </a:t>
            </a:r>
            <a:r>
              <a:rPr lang="ru-RU" sz="2000" dirty="0" err="1">
                <a:ea typeface="+mn-lt"/>
                <a:cs typeface="+mn-lt"/>
              </a:rPr>
              <a:t>реалізації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відпуску</a:t>
            </a:r>
            <a:r>
              <a:rPr lang="ru-RU" sz="2000" dirty="0">
                <a:ea typeface="+mn-lt"/>
                <a:cs typeface="+mn-lt"/>
              </a:rPr>
              <a:t>) ЛЗ не </a:t>
            </a:r>
            <a:r>
              <a:rPr lang="ru-RU" sz="2000" dirty="0" err="1">
                <a:ea typeface="+mn-lt"/>
                <a:cs typeface="+mn-lt"/>
              </a:rPr>
              <a:t>надавати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або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надавати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недостовірну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інформацію</a:t>
            </a:r>
            <a:r>
              <a:rPr lang="ru-RU" sz="2000" dirty="0">
                <a:ea typeface="+mn-lt"/>
                <a:cs typeface="+mn-lt"/>
              </a:rPr>
              <a:t> про </a:t>
            </a:r>
            <a:r>
              <a:rPr lang="ru-RU" sz="2000" dirty="0" err="1">
                <a:ea typeface="+mn-lt"/>
                <a:cs typeface="+mn-lt"/>
              </a:rPr>
              <a:t>наявність</a:t>
            </a:r>
            <a:r>
              <a:rPr lang="ru-RU" sz="2000" dirty="0">
                <a:ea typeface="+mn-lt"/>
                <a:cs typeface="+mn-lt"/>
              </a:rPr>
              <a:t> у </a:t>
            </a:r>
            <a:r>
              <a:rPr lang="ru-RU" sz="2000" dirty="0" err="1">
                <a:ea typeface="+mn-lt"/>
                <a:cs typeface="+mn-lt"/>
              </a:rPr>
              <a:t>даному</a:t>
            </a:r>
            <a:r>
              <a:rPr lang="ru-RU" sz="2000" dirty="0">
                <a:ea typeface="+mn-lt"/>
                <a:cs typeface="+mn-lt"/>
              </a:rPr>
              <a:t> аптечному </a:t>
            </a:r>
            <a:r>
              <a:rPr lang="ru-RU" sz="2000" dirty="0" err="1">
                <a:ea typeface="+mn-lt"/>
                <a:cs typeface="+mn-lt"/>
              </a:rPr>
              <a:t>закладі</a:t>
            </a:r>
            <a:r>
              <a:rPr lang="ru-RU" sz="2000" dirty="0">
                <a:ea typeface="+mn-lt"/>
                <a:cs typeface="+mn-lt"/>
              </a:rPr>
              <a:t> ЛЗ з такою самою </a:t>
            </a:r>
            <a:r>
              <a:rPr lang="ru-RU" sz="2000" dirty="0" err="1">
                <a:ea typeface="+mn-lt"/>
                <a:cs typeface="+mn-lt"/>
              </a:rPr>
              <a:t>діючою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речовиною</a:t>
            </a:r>
            <a:r>
              <a:rPr lang="ru-RU" sz="2000" dirty="0">
                <a:ea typeface="+mn-lt"/>
                <a:cs typeface="+mn-lt"/>
              </a:rPr>
              <a:t> (за МНН), формою </a:t>
            </a:r>
            <a:r>
              <a:rPr lang="ru-RU" sz="2000" dirty="0" err="1">
                <a:ea typeface="+mn-lt"/>
                <a:cs typeface="+mn-lt"/>
              </a:rPr>
              <a:t>відпуску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дозуванням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зокрема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приховувати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інформацію</a:t>
            </a:r>
            <a:r>
              <a:rPr lang="ru-RU" sz="2000" dirty="0">
                <a:ea typeface="+mn-lt"/>
                <a:cs typeface="+mn-lt"/>
              </a:rPr>
              <a:t> про </a:t>
            </a:r>
            <a:r>
              <a:rPr lang="ru-RU" sz="2000" dirty="0" err="1">
                <a:ea typeface="+mn-lt"/>
                <a:cs typeface="+mn-lt"/>
              </a:rPr>
              <a:t>наявність</a:t>
            </a:r>
            <a:r>
              <a:rPr lang="ru-RU" sz="2000" dirty="0">
                <a:ea typeface="+mn-lt"/>
                <a:cs typeface="+mn-lt"/>
              </a:rPr>
              <a:t> таких ЛЗ за </a:t>
            </a:r>
            <a:r>
              <a:rPr lang="ru-RU" sz="2000" dirty="0" err="1">
                <a:ea typeface="+mn-lt"/>
                <a:cs typeface="+mn-lt"/>
              </a:rPr>
              <a:t>нижчою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ціною</a:t>
            </a:r>
            <a:r>
              <a:rPr lang="ru-RU" sz="2000" dirty="0">
                <a:ea typeface="+mn-lt"/>
                <a:cs typeface="+mn-lt"/>
              </a:rPr>
              <a:t>.</a:t>
            </a:r>
            <a:endParaRPr lang="ru-RU" sz="2000" dirty="0">
              <a:cs typeface="Calibri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603B682-6D3E-4961-8ABD-A3E25463E316}"/>
              </a:ext>
            </a:extLst>
          </p:cNvPr>
          <p:cNvSpPr/>
          <p:nvPr/>
        </p:nvSpPr>
        <p:spPr>
          <a:xfrm>
            <a:off x="10066128" y="2611467"/>
            <a:ext cx="2127848" cy="25879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Закон ВРУ </a:t>
            </a:r>
            <a:r>
              <a:rPr lang="ru-RU" sz="2400" b="1" dirty="0" err="1">
                <a:ea typeface="+mn-lt"/>
                <a:cs typeface="+mn-lt"/>
              </a:rPr>
              <a:t>від</a:t>
            </a:r>
            <a:r>
              <a:rPr lang="ru-RU" sz="2400" b="1" dirty="0">
                <a:ea typeface="+mn-lt"/>
                <a:cs typeface="+mn-lt"/>
              </a:rPr>
              <a:t> 04.06.2012 р. № 5036-VI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9280504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A4CD5CB-D209-4D70-8CA4-629731C59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01C47-FE3C-482E-9917-88101CD99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64" y="2398546"/>
            <a:ext cx="4789267" cy="1647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АДМІНІСТРАТИВНА </a:t>
            </a:r>
            <a:r>
              <a:rPr lang="uk-UA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uk-UA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ВІДПОВІДАЛЬНІСТЬ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C6A2BAE-B461-4B55-8E1F-0722ABDD13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4C27B90-DF2B-4D00-BA07-18ED774CD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93ACC25-C262-417A-8AA9-0641C772BD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9FDD3B40-042D-40E9-B274-2BFC10D6E6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6468812"/>
              </p:ext>
            </p:extLst>
          </p:nvPr>
        </p:nvGraphicFramePr>
        <p:xfrm>
          <a:off x="5115794" y="736853"/>
          <a:ext cx="6912219" cy="486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1137">
                  <a:extLst>
                    <a:ext uri="{9D8B030D-6E8A-4147-A177-3AD203B41FA5}">
                      <a16:colId xmlns:a16="http://schemas.microsoft.com/office/drawing/2014/main" val="2935820830"/>
                    </a:ext>
                  </a:extLst>
                </a:gridCol>
                <a:gridCol w="4034527">
                  <a:extLst>
                    <a:ext uri="{9D8B030D-6E8A-4147-A177-3AD203B41FA5}">
                      <a16:colId xmlns:a16="http://schemas.microsoft.com/office/drawing/2014/main" val="1533980231"/>
                    </a:ext>
                  </a:extLst>
                </a:gridCol>
                <a:gridCol w="934669">
                  <a:extLst>
                    <a:ext uri="{9D8B030D-6E8A-4147-A177-3AD203B41FA5}">
                      <a16:colId xmlns:a16="http://schemas.microsoft.com/office/drawing/2014/main" val="3822528516"/>
                    </a:ext>
                  </a:extLst>
                </a:gridCol>
                <a:gridCol w="701886">
                  <a:extLst>
                    <a:ext uri="{9D8B030D-6E8A-4147-A177-3AD203B41FA5}">
                      <a16:colId xmlns:a16="http://schemas.microsoft.com/office/drawing/2014/main" val="4121886561"/>
                    </a:ext>
                  </a:extLst>
                </a:gridCol>
              </a:tblGrid>
              <a:tr h="740212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300" b="0" i="0" u="none" strike="noStrike" noProof="0">
                          <a:latin typeface="Calibri"/>
                        </a:rPr>
                        <a:t>Номер </a:t>
                      </a:r>
                      <a:r>
                        <a:rPr lang="ru-RU" sz="2300" b="0" i="0" u="none" strike="noStrike" noProof="0" err="1">
                          <a:latin typeface="Calibri"/>
                        </a:rPr>
                        <a:t>статті</a:t>
                      </a:r>
                      <a:r>
                        <a:rPr lang="ru-RU" sz="23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2300" b="0" i="0" u="none" strike="noStrike" noProof="0" err="1">
                          <a:latin typeface="Calibri"/>
                        </a:rPr>
                        <a:t>КУпАП</a:t>
                      </a:r>
                      <a:endParaRPr lang="ru-RU" sz="2300"/>
                    </a:p>
                  </a:txBody>
                  <a:tcPr marL="75288" marR="75288" marT="37644" marB="37644"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300" b="0" i="0" u="none" strike="noStrike" noProof="0" err="1">
                          <a:latin typeface="Calibri"/>
                        </a:rPr>
                        <a:t>Диспозиція</a:t>
                      </a:r>
                      <a:r>
                        <a:rPr lang="ru-RU" sz="23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2300" b="0" i="0" u="none" strike="noStrike" noProof="0" err="1">
                          <a:latin typeface="Calibri"/>
                        </a:rPr>
                        <a:t>статті</a:t>
                      </a:r>
                      <a:endParaRPr lang="ru-RU" sz="2300" err="1"/>
                    </a:p>
                  </a:txBody>
                  <a:tcPr marL="75288" marR="75288" marT="37644" marB="37644" anchor="ctr"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0" i="0" u="none" strike="noStrike" noProof="0" err="1">
                          <a:latin typeface="Calibri"/>
                        </a:rPr>
                        <a:t>Розмір</a:t>
                      </a:r>
                      <a:r>
                        <a:rPr lang="ru-RU" sz="2000" b="0" i="0" u="none" strike="noStrike" noProof="0">
                          <a:latin typeface="Calibri"/>
                        </a:rPr>
                        <a:t> штрафу</a:t>
                      </a:r>
                      <a:endParaRPr lang="ru-RU" sz="2000"/>
                    </a:p>
                  </a:txBody>
                  <a:tcPr marL="75288" marR="75288" marT="37644" marB="37644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448220"/>
                  </a:ext>
                </a:extLst>
              </a:tr>
              <a:tr h="4347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0" i="0" u="none" strike="noStrike" noProof="0">
                          <a:latin typeface="Calibri"/>
                        </a:rPr>
                        <a:t>НМДГ</a:t>
                      </a:r>
                    </a:p>
                  </a:txBody>
                  <a:tcPr marL="75288" marR="75288" marT="37644" marB="37644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0" i="0" u="none" strike="noStrike" noProof="0">
                          <a:latin typeface="Calibri"/>
                        </a:rPr>
                        <a:t>грн.</a:t>
                      </a:r>
                    </a:p>
                  </a:txBody>
                  <a:tcPr marL="75288" marR="75288" marT="37644" marB="37644"/>
                </a:tc>
                <a:extLst>
                  <a:ext uri="{0D108BD9-81ED-4DB2-BD59-A6C34878D82A}">
                    <a16:rowId xmlns:a16="http://schemas.microsoft.com/office/drawing/2014/main" val="2990846278"/>
                  </a:ext>
                </a:extLst>
              </a:tr>
              <a:tr h="1657272"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0" i="0" u="none" strike="noStrike" noProof="0">
                          <a:latin typeface="Calibri"/>
                        </a:rPr>
                        <a:t>Ст. 188-9 </a:t>
                      </a:r>
                      <a:endParaRPr lang="ru-RU" sz="1900"/>
                    </a:p>
                  </a:txBody>
                  <a:tcPr marL="75288" marR="75288" marT="37644" marB="37644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0" i="0" u="none" strike="noStrike" noProof="0" err="1">
                          <a:latin typeface="Calibri"/>
                        </a:rPr>
                        <a:t>Невиконання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законних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вимог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посадових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осіб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центрального органу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виконавчої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влади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,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що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реалізує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державну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політику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у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сфері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стандартизації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,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метрології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та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метрологічної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діяльності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і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технічного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регулювання</a:t>
                      </a:r>
                      <a:endParaRPr lang="ru-RU" sz="1900" err="1"/>
                    </a:p>
                  </a:txBody>
                  <a:tcPr marL="75288" marR="75288" marT="37644" marB="3764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0" i="0" u="none" strike="noStrike" noProof="0">
                          <a:latin typeface="Calibri"/>
                        </a:rPr>
                        <a:t>20–50 </a:t>
                      </a:r>
                    </a:p>
                  </a:txBody>
                  <a:tcPr marL="75288" marR="75288" marT="37644" marB="37644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5288" marR="75288" marT="37644" marB="37644"/>
                </a:tc>
                <a:extLst>
                  <a:ext uri="{0D108BD9-81ED-4DB2-BD59-A6C34878D82A}">
                    <a16:rowId xmlns:a16="http://schemas.microsoft.com/office/drawing/2014/main" val="3816262019"/>
                  </a:ext>
                </a:extLst>
              </a:tr>
              <a:tr h="6283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0" i="0" u="none" strike="noStrike" noProof="0" err="1">
                          <a:latin typeface="Calibri"/>
                        </a:rPr>
                        <a:t>Ті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самі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дії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,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вчинені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повторно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після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накладення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адміністративного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стягнення</a:t>
                      </a:r>
                    </a:p>
                  </a:txBody>
                  <a:tcPr marL="75288" marR="75288" marT="37644" marB="3764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0" i="0" u="none" strike="noStrike" noProof="0">
                          <a:latin typeface="Calibri"/>
                        </a:rPr>
                        <a:t>50–100</a:t>
                      </a:r>
                      <a:endParaRPr lang="ru-RU" sz="1900"/>
                    </a:p>
                  </a:txBody>
                  <a:tcPr marL="75288" marR="75288" marT="37644" marB="37644"/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5288" marR="75288" marT="37644" marB="37644"/>
                </a:tc>
                <a:extLst>
                  <a:ext uri="{0D108BD9-81ED-4DB2-BD59-A6C34878D82A}">
                    <a16:rowId xmlns:a16="http://schemas.microsoft.com/office/drawing/2014/main" val="1363942777"/>
                  </a:ext>
                </a:extLst>
              </a:tr>
              <a:tr h="14000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0" i="0" u="none" strike="noStrike" noProof="0">
                          <a:latin typeface="Calibri"/>
                        </a:rPr>
                        <a:t>Ст. 188-10 </a:t>
                      </a:r>
                      <a:endParaRPr lang="ru-RU" sz="1900"/>
                    </a:p>
                  </a:txBody>
                  <a:tcPr marL="75288" marR="75288" marT="37644" marB="37644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0" i="0" u="none" strike="noStrike" noProof="0" err="1">
                          <a:latin typeface="Calibri"/>
                        </a:rPr>
                        <a:t>Невиконання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законних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вимог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посадових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осіб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центрального органу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виконавчої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влади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,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що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реалізує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державну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політику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у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сфері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контролю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якості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та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безпеки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лікарських</a:t>
                      </a:r>
                      <a:r>
                        <a:rPr lang="ru-RU" sz="17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700" b="0" i="0" u="none" strike="noStrike" noProof="0" err="1">
                          <a:latin typeface="Calibri"/>
                        </a:rPr>
                        <a:t>засобів</a:t>
                      </a:r>
                      <a:endParaRPr lang="ru-RU" sz="1900" err="1"/>
                    </a:p>
                  </a:txBody>
                  <a:tcPr marL="75288" marR="75288" marT="37644" marB="3764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700" b="0" i="0" u="none" strike="noStrike" noProof="0">
                          <a:latin typeface="Calibri"/>
                        </a:rPr>
                        <a:t>10–20</a:t>
                      </a:r>
                      <a:endParaRPr lang="ru-RU" sz="1900"/>
                    </a:p>
                  </a:txBody>
                  <a:tcPr marL="75288" marR="75288" marT="37644" marB="37644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75288" marR="75288" marT="37644" marB="37644"/>
                </a:tc>
                <a:extLst>
                  <a:ext uri="{0D108BD9-81ED-4DB2-BD59-A6C34878D82A}">
                    <a16:rowId xmlns:a16="http://schemas.microsoft.com/office/drawing/2014/main" val="3185521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0866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9" name="Straight Connector 13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5">
            <a:extLst>
              <a:ext uri="{FF2B5EF4-FFF2-40B4-BE49-F238E27FC236}">
                <a16:creationId xmlns:a16="http://schemas.microsoft.com/office/drawing/2014/main" id="{FA4CD5CB-D209-4D70-8CA4-629731C59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5C6A2BAE-B461-4B55-8E1F-0722ABDD13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9">
            <a:extLst>
              <a:ext uri="{FF2B5EF4-FFF2-40B4-BE49-F238E27FC236}">
                <a16:creationId xmlns:a16="http://schemas.microsoft.com/office/drawing/2014/main" id="{B4C27B90-DF2B-4D00-BA07-18ED774CD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593ACC25-C262-417A-8AA9-0641C772BD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A9C9357-1B40-4ED3-91AC-780BDAD122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7607212"/>
              </p:ext>
            </p:extLst>
          </p:nvPr>
        </p:nvGraphicFramePr>
        <p:xfrm>
          <a:off x="5171275" y="1185469"/>
          <a:ext cx="6912219" cy="4264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462">
                  <a:extLst>
                    <a:ext uri="{9D8B030D-6E8A-4147-A177-3AD203B41FA5}">
                      <a16:colId xmlns:a16="http://schemas.microsoft.com/office/drawing/2014/main" val="2935820830"/>
                    </a:ext>
                  </a:extLst>
                </a:gridCol>
                <a:gridCol w="3830492">
                  <a:extLst>
                    <a:ext uri="{9D8B030D-6E8A-4147-A177-3AD203B41FA5}">
                      <a16:colId xmlns:a16="http://schemas.microsoft.com/office/drawing/2014/main" val="1533980231"/>
                    </a:ext>
                  </a:extLst>
                </a:gridCol>
                <a:gridCol w="997299">
                  <a:extLst>
                    <a:ext uri="{9D8B030D-6E8A-4147-A177-3AD203B41FA5}">
                      <a16:colId xmlns:a16="http://schemas.microsoft.com/office/drawing/2014/main" val="3822528516"/>
                    </a:ext>
                  </a:extLst>
                </a:gridCol>
                <a:gridCol w="752966">
                  <a:extLst>
                    <a:ext uri="{9D8B030D-6E8A-4147-A177-3AD203B41FA5}">
                      <a16:colId xmlns:a16="http://schemas.microsoft.com/office/drawing/2014/main" val="4121886561"/>
                    </a:ext>
                  </a:extLst>
                </a:gridCol>
              </a:tblGrid>
              <a:tr h="794081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500" b="0" i="0" u="none" strike="noStrike" noProof="0">
                          <a:latin typeface="Calibri"/>
                        </a:rPr>
                        <a:t>Номер </a:t>
                      </a:r>
                      <a:r>
                        <a:rPr lang="ru-RU" sz="2500" b="0" i="0" u="none" strike="noStrike" noProof="0" err="1">
                          <a:latin typeface="Calibri"/>
                        </a:rPr>
                        <a:t>статті</a:t>
                      </a:r>
                      <a:r>
                        <a:rPr lang="ru-RU" sz="25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2500" b="0" i="0" u="none" strike="noStrike" noProof="0" err="1">
                          <a:latin typeface="Calibri"/>
                        </a:rPr>
                        <a:t>КУпАП</a:t>
                      </a:r>
                      <a:endParaRPr lang="ru-RU" sz="2500"/>
                    </a:p>
                  </a:txBody>
                  <a:tcPr marL="80767" marR="80767" marT="40384" marB="40384"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500" b="0" i="0" u="none" strike="noStrike" noProof="0" dirty="0" err="1">
                          <a:latin typeface="Calibri"/>
                        </a:rPr>
                        <a:t>Диспозиція</a:t>
                      </a:r>
                      <a:r>
                        <a:rPr lang="ru-RU" sz="25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2500" b="0" i="0" u="none" strike="noStrike" noProof="0" dirty="0" err="1">
                          <a:latin typeface="Calibri"/>
                        </a:rPr>
                        <a:t>статті</a:t>
                      </a:r>
                      <a:endParaRPr lang="ru-RU" sz="2500" dirty="0"/>
                    </a:p>
                  </a:txBody>
                  <a:tcPr marL="80767" marR="80767" marT="40384" marB="40384" anchor="ctr"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200" b="0" i="0" u="none" strike="noStrike" noProof="0" err="1">
                          <a:latin typeface="Calibri"/>
                        </a:rPr>
                        <a:t>Розмір</a:t>
                      </a:r>
                      <a:r>
                        <a:rPr lang="ru-RU" sz="2200" b="0" i="0" u="none" strike="noStrike" noProof="0">
                          <a:latin typeface="Calibri"/>
                        </a:rPr>
                        <a:t> штрафу</a:t>
                      </a:r>
                      <a:endParaRPr lang="ru-RU" sz="2200"/>
                    </a:p>
                  </a:txBody>
                  <a:tcPr marL="80767" marR="80767" marT="40384" marB="40384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448220"/>
                  </a:ext>
                </a:extLst>
              </a:tr>
              <a:tr h="4663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200" b="0" i="0" u="none" strike="noStrike" noProof="0">
                          <a:latin typeface="Calibri"/>
                        </a:rPr>
                        <a:t>НМДГ</a:t>
                      </a:r>
                    </a:p>
                  </a:txBody>
                  <a:tcPr marL="80767" marR="80767" marT="40384" marB="40384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200" b="0" i="0" u="none" strike="noStrike" noProof="0">
                          <a:latin typeface="Calibri"/>
                        </a:rPr>
                        <a:t>грн.</a:t>
                      </a:r>
                    </a:p>
                  </a:txBody>
                  <a:tcPr marL="80767" marR="80767" marT="40384" marB="40384"/>
                </a:tc>
                <a:extLst>
                  <a:ext uri="{0D108BD9-81ED-4DB2-BD59-A6C34878D82A}">
                    <a16:rowId xmlns:a16="http://schemas.microsoft.com/office/drawing/2014/main" val="2990846278"/>
                  </a:ext>
                </a:extLst>
              </a:tr>
              <a:tr h="15019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>
                          <a:latin typeface="Calibri"/>
                        </a:rPr>
                        <a:t>Ст. 188-11</a:t>
                      </a:r>
                      <a:endParaRPr lang="ru-RU" sz="2000"/>
                    </a:p>
                  </a:txBody>
                  <a:tcPr marL="80767" marR="80767" marT="40384" marB="40384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err="1">
                          <a:latin typeface="Calibri"/>
                        </a:rPr>
                        <a:t>Невиконання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постанов,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розпоряджень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,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приписів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,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висновків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, а так само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інших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законних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вимог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посадових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осіб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органів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державної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санітарно-епідеміологічної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служби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 </a:t>
                      </a:r>
                      <a:endParaRPr lang="ru-RU" sz="2000"/>
                    </a:p>
                  </a:txBody>
                  <a:tcPr marL="80767" marR="80767" marT="40384" marB="4038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>
                          <a:latin typeface="Calibri"/>
                        </a:rPr>
                        <a:t>20–100 </a:t>
                      </a:r>
                      <a:endParaRPr lang="ru-RU" sz="2000"/>
                    </a:p>
                  </a:txBody>
                  <a:tcPr marL="80767" marR="80767" marT="40384" marB="40384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340-1700</a:t>
                      </a:r>
                    </a:p>
                  </a:txBody>
                  <a:tcPr marL="80767" marR="80767" marT="40384" marB="40384"/>
                </a:tc>
                <a:extLst>
                  <a:ext uri="{0D108BD9-81ED-4DB2-BD59-A6C34878D82A}">
                    <a16:rowId xmlns:a16="http://schemas.microsoft.com/office/drawing/2014/main" val="3816262019"/>
                  </a:ext>
                </a:extLst>
              </a:tr>
              <a:tr h="15019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>
                          <a:latin typeface="Calibri"/>
                        </a:rPr>
                        <a:t>Ст. 188-22 </a:t>
                      </a:r>
                      <a:endParaRPr lang="ru-RU" sz="2000"/>
                    </a:p>
                  </a:txBody>
                  <a:tcPr marL="80767" marR="80767" marT="40384" marB="40384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err="1">
                          <a:latin typeface="Calibri"/>
                        </a:rPr>
                        <a:t>Невиконання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постанов,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розпоряджень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,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приписів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,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висновків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, а так само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інших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законних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вимог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посадових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осіб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органів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державної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санітарно-епідеміологічної</a:t>
                      </a:r>
                      <a:r>
                        <a:rPr lang="ru-RU" sz="18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err="1">
                          <a:latin typeface="Calibri"/>
                        </a:rPr>
                        <a:t>служби</a:t>
                      </a:r>
                      <a:endParaRPr lang="ru-RU" sz="2000" err="1"/>
                    </a:p>
                  </a:txBody>
                  <a:tcPr marL="80767" marR="80767" marT="40384" marB="4038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>
                          <a:latin typeface="Calibri"/>
                        </a:rPr>
                        <a:t>3–40</a:t>
                      </a:r>
                      <a:endParaRPr lang="ru-RU" sz="2000"/>
                    </a:p>
                  </a:txBody>
                  <a:tcPr marL="80767" marR="80767" marT="40384" marB="40384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80767" marR="80767" marT="40384" marB="40384"/>
                </a:tc>
                <a:extLst>
                  <a:ext uri="{0D108BD9-81ED-4DB2-BD59-A6C34878D82A}">
                    <a16:rowId xmlns:a16="http://schemas.microsoft.com/office/drawing/2014/main" val="3185521511"/>
                  </a:ext>
                </a:extLst>
              </a:tr>
            </a:tbl>
          </a:graphicData>
        </a:graphic>
      </p:graphicFrame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ABCB9A90-BA73-1F64-6257-3585BF6D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64" y="2398546"/>
            <a:ext cx="4789267" cy="1647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АДМІНІСТРАТИВНА </a:t>
            </a:r>
            <a:r>
              <a:rPr lang="uk-UA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uk-UA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ВІДПОВІДАЛЬНІСТЬ</a:t>
            </a:r>
          </a:p>
        </p:txBody>
      </p:sp>
    </p:spTree>
    <p:extLst>
      <p:ext uri="{BB962C8B-B14F-4D97-AF65-F5344CB8AC3E}">
        <p14:creationId xmlns:p14="http://schemas.microsoft.com/office/powerpoint/2010/main" val="10966877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A4CD5CB-D209-4D70-8CA4-629731C59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6A2BAE-B461-4B55-8E1F-0722ABDD13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4C27B90-DF2B-4D00-BA07-18ED774CD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3ACC25-C262-417A-8AA9-0641C772BD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5E279AA-3110-4DCE-B4FE-4039431275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8990944"/>
              </p:ext>
            </p:extLst>
          </p:nvPr>
        </p:nvGraphicFramePr>
        <p:xfrm>
          <a:off x="5023971" y="457200"/>
          <a:ext cx="6912219" cy="556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383">
                  <a:extLst>
                    <a:ext uri="{9D8B030D-6E8A-4147-A177-3AD203B41FA5}">
                      <a16:colId xmlns:a16="http://schemas.microsoft.com/office/drawing/2014/main" val="2935820830"/>
                    </a:ext>
                  </a:extLst>
                </a:gridCol>
                <a:gridCol w="3509832">
                  <a:extLst>
                    <a:ext uri="{9D8B030D-6E8A-4147-A177-3AD203B41FA5}">
                      <a16:colId xmlns:a16="http://schemas.microsoft.com/office/drawing/2014/main" val="1533980231"/>
                    </a:ext>
                  </a:extLst>
                </a:gridCol>
                <a:gridCol w="1457980">
                  <a:extLst>
                    <a:ext uri="{9D8B030D-6E8A-4147-A177-3AD203B41FA5}">
                      <a16:colId xmlns:a16="http://schemas.microsoft.com/office/drawing/2014/main" val="3822528516"/>
                    </a:ext>
                  </a:extLst>
                </a:gridCol>
                <a:gridCol w="681024">
                  <a:extLst>
                    <a:ext uri="{9D8B030D-6E8A-4147-A177-3AD203B41FA5}">
                      <a16:colId xmlns:a16="http://schemas.microsoft.com/office/drawing/2014/main" val="4121886561"/>
                    </a:ext>
                  </a:extLst>
                </a:gridCol>
              </a:tblGrid>
              <a:tr h="567993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300" b="0" i="0" u="none" strike="noStrike" noProof="0">
                          <a:latin typeface="Calibri"/>
                        </a:rPr>
                        <a:t>Номер </a:t>
                      </a:r>
                      <a:r>
                        <a:rPr lang="ru-RU" sz="2300" b="0" i="0" u="none" strike="noStrike" noProof="0" err="1">
                          <a:latin typeface="Calibri"/>
                        </a:rPr>
                        <a:t>статті</a:t>
                      </a:r>
                      <a:r>
                        <a:rPr lang="ru-RU" sz="2300" b="0" i="0" u="none" strike="noStrike" noProof="0">
                          <a:latin typeface="Calibri"/>
                        </a:rPr>
                        <a:t> </a:t>
                      </a:r>
                      <a:r>
                        <a:rPr lang="ru-RU" sz="2300" b="0" i="0" u="none" strike="noStrike" noProof="0" err="1">
                          <a:latin typeface="Calibri"/>
                        </a:rPr>
                        <a:t>КУпАП</a:t>
                      </a:r>
                      <a:endParaRPr lang="ru-RU" sz="2300"/>
                    </a:p>
                  </a:txBody>
                  <a:tcPr marL="72798" marR="72798" marT="36399" marB="36399"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300" b="0" i="0" u="none" strike="noStrike" noProof="0" dirty="0" err="1">
                          <a:latin typeface="Calibri"/>
                        </a:rPr>
                        <a:t>Диспозиція</a:t>
                      </a:r>
                      <a:r>
                        <a:rPr lang="ru-RU" sz="23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2300" b="0" i="0" u="none" strike="noStrike" noProof="0" dirty="0" err="1">
                          <a:latin typeface="Calibri"/>
                        </a:rPr>
                        <a:t>статті</a:t>
                      </a:r>
                      <a:endParaRPr lang="ru-RU" sz="2300" dirty="0"/>
                    </a:p>
                  </a:txBody>
                  <a:tcPr marL="72798" marR="72798" marT="36399" marB="36399" anchor="ctr"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0" i="0" u="none" strike="noStrike" noProof="0" err="1">
                          <a:latin typeface="Calibri"/>
                        </a:rPr>
                        <a:t>Розмір</a:t>
                      </a:r>
                      <a:r>
                        <a:rPr lang="ru-RU" sz="2000" b="0" i="0" u="none" strike="noStrike" noProof="0">
                          <a:latin typeface="Calibri"/>
                        </a:rPr>
                        <a:t> штрафу</a:t>
                      </a:r>
                      <a:endParaRPr lang="ru-RU" sz="2000"/>
                    </a:p>
                  </a:txBody>
                  <a:tcPr marL="72798" marR="72798" marT="36399" marB="36399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448220"/>
                  </a:ext>
                </a:extLst>
              </a:tr>
              <a:tr h="5679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0" i="0" u="none" strike="noStrike" noProof="0">
                          <a:latin typeface="Calibri"/>
                        </a:rPr>
                        <a:t>НМДГ</a:t>
                      </a:r>
                    </a:p>
                  </a:txBody>
                  <a:tcPr marL="72798" marR="72798" marT="36399" marB="36399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0" i="0" u="none" strike="noStrike" noProof="0">
                          <a:latin typeface="Calibri"/>
                        </a:rPr>
                        <a:t>грн.</a:t>
                      </a:r>
                    </a:p>
                  </a:txBody>
                  <a:tcPr marL="72798" marR="72798" marT="36399" marB="36399"/>
                </a:tc>
                <a:extLst>
                  <a:ext uri="{0D108BD9-81ED-4DB2-BD59-A6C34878D82A}">
                    <a16:rowId xmlns:a16="http://schemas.microsoft.com/office/drawing/2014/main" val="2990846278"/>
                  </a:ext>
                </a:extLst>
              </a:tr>
              <a:tr h="158928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/>
                        <a:t>Ст. 188-11</a:t>
                      </a:r>
                      <a:endParaRPr lang="ru-RU" sz="1600"/>
                    </a:p>
                  </a:txBody>
                  <a:tcPr marL="72798" marR="72798" marT="36399" marB="3639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/>
                        <a:t>Невиконання постанов, розпоряджень, приписів, висновків, а так само інших законних вимог посадових осіб органів державної санітарно-епідеміологічної служби </a:t>
                      </a:r>
                      <a:endParaRPr lang="ru-RU" sz="1600"/>
                    </a:p>
                  </a:txBody>
                  <a:tcPr marL="72798" marR="72798" marT="36399" marB="36399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на </a:t>
                      </a:r>
                      <a:r>
                        <a:rPr lang="ru-RU" sz="1600" b="0" i="0" u="none" strike="noStrike" noProof="0" dirty="0" err="1"/>
                        <a:t>громадян</a:t>
                      </a:r>
                      <a:r>
                        <a:rPr lang="ru-RU" sz="1600" b="0" i="0" u="none" strike="noStrike" noProof="0" dirty="0"/>
                        <a:t> – 1–12; </a:t>
                      </a:r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на </a:t>
                      </a:r>
                      <a:r>
                        <a:rPr lang="ru-RU" sz="1600" b="0" i="0" u="none" strike="noStrike" noProof="0" dirty="0" err="1"/>
                        <a:t>посадових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осіб</a:t>
                      </a:r>
                      <a:r>
                        <a:rPr lang="ru-RU" sz="1600" b="0" i="0" u="none" strike="noStrike" noProof="0" dirty="0"/>
                        <a:t> – 6–25 </a:t>
                      </a:r>
                      <a:endParaRPr lang="ru-RU" sz="1600" dirty="0"/>
                    </a:p>
                  </a:txBody>
                  <a:tcPr marL="72798" marR="72798" marT="36399" marB="36399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72798" marR="72798" marT="36399" marB="36399"/>
                </a:tc>
                <a:extLst>
                  <a:ext uri="{0D108BD9-81ED-4DB2-BD59-A6C34878D82A}">
                    <a16:rowId xmlns:a16="http://schemas.microsoft.com/office/drawing/2014/main" val="3816262019"/>
                  </a:ext>
                </a:extLst>
              </a:tr>
              <a:tr h="134202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/>
                        <a:t>Ст. 188-22</a:t>
                      </a:r>
                      <a:endParaRPr lang="ru-RU" sz="1600"/>
                    </a:p>
                  </a:txBody>
                  <a:tcPr marL="72798" marR="72798" marT="36399" marB="3639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/>
                        <a:t>Невиконання законних вимог посадових осіб органів державної санітарно-епідеміологічної служби та державної служби ветеринарної медицини</a:t>
                      </a:r>
                      <a:endParaRPr lang="ru-RU" sz="1600"/>
                    </a:p>
                  </a:txBody>
                  <a:tcPr marL="72798" marR="72798" marT="36399" marB="36399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/>
                        <a:t>50–100 </a:t>
                      </a:r>
                      <a:endParaRPr lang="ru-RU" sz="1600"/>
                    </a:p>
                  </a:txBody>
                  <a:tcPr marL="72798" marR="72798" marT="36399" marB="36399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72798" marR="72798" marT="36399" marB="36399"/>
                </a:tc>
                <a:extLst>
                  <a:ext uri="{0D108BD9-81ED-4DB2-BD59-A6C34878D82A}">
                    <a16:rowId xmlns:a16="http://schemas.microsoft.com/office/drawing/2014/main" val="3185521511"/>
                  </a:ext>
                </a:extLst>
              </a:tr>
              <a:tr h="15019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Calibri"/>
                        </a:rPr>
                        <a:t>Ст. 188-37</a:t>
                      </a:r>
                      <a:endParaRPr lang="ru-RU" dirty="0"/>
                    </a:p>
                  </a:txBody>
                  <a:tcPr marL="80766" marR="80766" marT="40384" marB="4038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>
                          <a:latin typeface="Calibri"/>
                        </a:rPr>
                        <a:t>Невиконання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законних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вимог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посадових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осіб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органів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ринкового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нагляду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та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їх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територіальних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органів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 </a:t>
                      </a:r>
                      <a:endParaRPr lang="ru-RU"/>
                    </a:p>
                  </a:txBody>
                  <a:tcPr marL="80766" marR="80766" marT="40384" marB="4038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Calibri"/>
                        </a:rPr>
                        <a:t>10–20</a:t>
                      </a:r>
                      <a:endParaRPr lang="ru-RU" dirty="0"/>
                    </a:p>
                  </a:txBody>
                  <a:tcPr marL="80766" marR="80766" marT="40384" marB="40384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600" dirty="0"/>
                    </a:p>
                  </a:txBody>
                  <a:tcPr marL="80766" marR="80766" marT="40384" marB="40384"/>
                </a:tc>
                <a:extLst>
                  <a:ext uri="{0D108BD9-81ED-4DB2-BD59-A6C34878D82A}">
                    <a16:rowId xmlns:a16="http://schemas.microsoft.com/office/drawing/2014/main" val="1618942954"/>
                  </a:ext>
                </a:extLst>
              </a:tr>
            </a:tbl>
          </a:graphicData>
        </a:graphic>
      </p:graphicFrame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BEA67E9-E8AE-6DAA-F479-E3AB67980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64" y="2398546"/>
            <a:ext cx="4789267" cy="1647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АДМІНІСТРАТИВНА </a:t>
            </a:r>
            <a:r>
              <a:rPr lang="uk-UA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uk-UA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ВІДПОВІДАЛЬНІСТЬ</a:t>
            </a:r>
          </a:p>
        </p:txBody>
      </p:sp>
    </p:spTree>
    <p:extLst>
      <p:ext uri="{BB962C8B-B14F-4D97-AF65-F5344CB8AC3E}">
        <p14:creationId xmlns:p14="http://schemas.microsoft.com/office/powerpoint/2010/main" val="30448954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C55E4A-9E42-429B-8D04-72CB37E9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4620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Порядок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накладення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штрафів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за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порушення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законодавства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про ЛЗ</a:t>
            </a:r>
            <a:r>
              <a:rPr lang="ru-RU" dirty="0">
                <a:ea typeface="+mj-lt"/>
                <a:cs typeface="+mj-lt"/>
              </a:rPr>
              <a:t> </a:t>
            </a:r>
            <a:br>
              <a:rPr lang="ru-RU" dirty="0">
                <a:ea typeface="+mj-lt"/>
                <a:cs typeface="+mj-lt"/>
              </a:rPr>
            </a:br>
            <a:r>
              <a:rPr lang="ru-RU" dirty="0">
                <a:ea typeface="+mj-lt"/>
                <a:cs typeface="+mj-lt"/>
              </a:rPr>
              <a:t>Наказ МОЗ </a:t>
            </a:r>
            <a:r>
              <a:rPr lang="ru-RU" dirty="0" err="1">
                <a:ea typeface="+mj-lt"/>
                <a:cs typeface="+mj-lt"/>
              </a:rPr>
              <a:t>України</a:t>
            </a:r>
            <a:r>
              <a:rPr lang="ru-RU" dirty="0">
                <a:ea typeface="+mj-lt"/>
                <a:cs typeface="+mj-lt"/>
              </a:rPr>
              <a:t> N 428 </a:t>
            </a:r>
            <a:r>
              <a:rPr lang="ru-RU" dirty="0" err="1">
                <a:ea typeface="+mj-lt"/>
                <a:cs typeface="+mj-lt"/>
              </a:rPr>
              <a:t>від</a:t>
            </a:r>
            <a:r>
              <a:rPr lang="ru-RU" dirty="0">
                <a:ea typeface="+mj-lt"/>
                <a:cs typeface="+mj-lt"/>
              </a:rPr>
              <a:t> 26.10.2001 р. Про </a:t>
            </a:r>
            <a:r>
              <a:rPr lang="ru-RU" dirty="0" err="1">
                <a:ea typeface="+mj-lt"/>
                <a:cs typeface="+mj-lt"/>
              </a:rPr>
              <a:t>затвердження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Інструкції</a:t>
            </a:r>
            <a:r>
              <a:rPr lang="ru-RU" dirty="0">
                <a:ea typeface="+mj-lt"/>
                <a:cs typeface="+mj-lt"/>
              </a:rPr>
              <a:t> </a:t>
            </a:r>
            <a:br>
              <a:rPr lang="ru-RU" dirty="0">
                <a:ea typeface="+mj-lt"/>
                <a:cs typeface="+mj-lt"/>
              </a:rPr>
            </a:br>
            <a:r>
              <a:rPr lang="ru-RU" b="1" dirty="0">
                <a:ea typeface="+mj-lt"/>
                <a:cs typeface="+mj-lt"/>
              </a:rPr>
              <a:t>«Про порядок </a:t>
            </a:r>
            <a:r>
              <a:rPr lang="ru-RU" b="1" dirty="0" err="1">
                <a:ea typeface="+mj-lt"/>
                <a:cs typeface="+mj-lt"/>
              </a:rPr>
              <a:t>накладення</a:t>
            </a:r>
            <a:r>
              <a:rPr lang="ru-RU" b="1" dirty="0">
                <a:ea typeface="+mj-lt"/>
                <a:cs typeface="+mj-lt"/>
              </a:rPr>
              <a:t> </a:t>
            </a:r>
            <a:r>
              <a:rPr lang="ru-RU" b="1" dirty="0" err="1">
                <a:ea typeface="+mj-lt"/>
                <a:cs typeface="+mj-lt"/>
              </a:rPr>
              <a:t>штрафів</a:t>
            </a:r>
            <a:r>
              <a:rPr lang="ru-RU" b="1" dirty="0">
                <a:ea typeface="+mj-lt"/>
                <a:cs typeface="+mj-lt"/>
              </a:rPr>
              <a:t> на </a:t>
            </a:r>
            <a:r>
              <a:rPr lang="ru-RU" b="1" dirty="0" err="1">
                <a:ea typeface="+mj-lt"/>
                <a:cs typeface="+mj-lt"/>
              </a:rPr>
              <a:t>суб'єктів</a:t>
            </a:r>
            <a:r>
              <a:rPr lang="ru-RU" b="1" dirty="0">
                <a:ea typeface="+mj-lt"/>
                <a:cs typeface="+mj-lt"/>
              </a:rPr>
              <a:t> </a:t>
            </a:r>
            <a:r>
              <a:rPr lang="ru-RU" b="1" dirty="0" err="1">
                <a:ea typeface="+mj-lt"/>
                <a:cs typeface="+mj-lt"/>
              </a:rPr>
              <a:t>господарської</a:t>
            </a:r>
            <a:r>
              <a:rPr lang="ru-RU" b="1" dirty="0">
                <a:ea typeface="+mj-lt"/>
                <a:cs typeface="+mj-lt"/>
              </a:rPr>
              <a:t> </a:t>
            </a:r>
            <a:r>
              <a:rPr lang="ru-RU" b="1" dirty="0" err="1">
                <a:ea typeface="+mj-lt"/>
                <a:cs typeface="+mj-lt"/>
              </a:rPr>
              <a:t>діяльності</a:t>
            </a:r>
            <a:r>
              <a:rPr lang="ru-RU" b="1" dirty="0">
                <a:ea typeface="+mj-lt"/>
                <a:cs typeface="+mj-lt"/>
              </a:rPr>
              <a:t>, </a:t>
            </a:r>
            <a:r>
              <a:rPr lang="ru-RU" b="1" dirty="0" err="1">
                <a:ea typeface="+mj-lt"/>
                <a:cs typeface="+mj-lt"/>
              </a:rPr>
              <a:t>їх</a:t>
            </a:r>
            <a:r>
              <a:rPr lang="ru-RU" b="1" dirty="0">
                <a:ea typeface="+mj-lt"/>
                <a:cs typeface="+mj-lt"/>
              </a:rPr>
              <a:t> </a:t>
            </a:r>
            <a:r>
              <a:rPr lang="ru-RU" b="1" dirty="0" err="1">
                <a:ea typeface="+mj-lt"/>
                <a:cs typeface="+mj-lt"/>
              </a:rPr>
              <a:t>посадових</a:t>
            </a:r>
            <a:r>
              <a:rPr lang="ru-RU" b="1" dirty="0">
                <a:ea typeface="+mj-lt"/>
                <a:cs typeface="+mj-lt"/>
              </a:rPr>
              <a:t> </a:t>
            </a:r>
            <a:r>
              <a:rPr lang="ru-RU" b="1" dirty="0" err="1">
                <a:ea typeface="+mj-lt"/>
                <a:cs typeface="+mj-lt"/>
              </a:rPr>
              <a:t>осіб</a:t>
            </a:r>
            <a:r>
              <a:rPr lang="ru-RU" b="1" dirty="0">
                <a:ea typeface="+mj-lt"/>
                <a:cs typeface="+mj-lt"/>
              </a:rPr>
              <a:t> та </a:t>
            </a:r>
            <a:r>
              <a:rPr lang="ru-RU" b="1" dirty="0" err="1">
                <a:ea typeface="+mj-lt"/>
                <a:cs typeface="+mj-lt"/>
              </a:rPr>
              <a:t>громадян-підприємців</a:t>
            </a:r>
            <a:r>
              <a:rPr lang="ru-RU" b="1" dirty="0">
                <a:ea typeface="+mj-lt"/>
                <a:cs typeface="+mj-lt"/>
              </a:rPr>
              <a:t> за </a:t>
            </a:r>
            <a:r>
              <a:rPr lang="ru-RU" b="1" dirty="0" err="1">
                <a:ea typeface="+mj-lt"/>
                <a:cs typeface="+mj-lt"/>
              </a:rPr>
              <a:t>порушення</a:t>
            </a:r>
            <a:r>
              <a:rPr lang="ru-RU" b="1" dirty="0">
                <a:ea typeface="+mj-lt"/>
                <a:cs typeface="+mj-lt"/>
              </a:rPr>
              <a:t> </a:t>
            </a:r>
            <a:r>
              <a:rPr lang="ru-RU" b="1" dirty="0" err="1">
                <a:ea typeface="+mj-lt"/>
                <a:cs typeface="+mj-lt"/>
              </a:rPr>
              <a:t>законодавства</a:t>
            </a:r>
            <a:r>
              <a:rPr lang="ru-RU" b="1" dirty="0">
                <a:ea typeface="+mj-lt"/>
                <a:cs typeface="+mj-lt"/>
              </a:rPr>
              <a:t> </a:t>
            </a:r>
            <a:r>
              <a:rPr lang="ru-RU" b="1" dirty="0" err="1">
                <a:ea typeface="+mj-lt"/>
                <a:cs typeface="+mj-lt"/>
              </a:rPr>
              <a:t>України</a:t>
            </a:r>
            <a:r>
              <a:rPr lang="ru-RU" b="1" dirty="0">
                <a:ea typeface="+mj-lt"/>
                <a:cs typeface="+mj-lt"/>
              </a:rPr>
              <a:t> про </a:t>
            </a:r>
            <a:r>
              <a:rPr lang="ru-RU" b="1" dirty="0" err="1">
                <a:ea typeface="+mj-lt"/>
                <a:cs typeface="+mj-lt"/>
              </a:rPr>
              <a:t>лікарські</a:t>
            </a:r>
            <a:r>
              <a:rPr lang="ru-RU" b="1" dirty="0">
                <a:ea typeface="+mj-lt"/>
                <a:cs typeface="+mj-lt"/>
              </a:rPr>
              <a:t> </a:t>
            </a:r>
            <a:r>
              <a:rPr lang="ru-RU" b="1" dirty="0" err="1">
                <a:ea typeface="+mj-lt"/>
                <a:cs typeface="+mj-lt"/>
              </a:rPr>
              <a:t>засоби</a:t>
            </a:r>
            <a:r>
              <a:rPr lang="ru-RU" b="1" dirty="0">
                <a:ea typeface="+mj-lt"/>
                <a:cs typeface="+mj-lt"/>
              </a:rPr>
              <a:t>»</a:t>
            </a:r>
            <a:r>
              <a:rPr lang="ru-RU" dirty="0">
                <a:ea typeface="+mj-lt"/>
                <a:cs typeface="+mj-lt"/>
              </a:rPr>
              <a:t> </a:t>
            </a:r>
            <a:endParaRPr lang="ru-RU" dirty="0"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686438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6F060B-430A-475A-A232-91E6505C73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1563" y="287338"/>
            <a:ext cx="10058400" cy="4730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4304855-138F-4143-A547-8AD54266204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27354119"/>
              </p:ext>
            </p:extLst>
          </p:nvPr>
        </p:nvGraphicFramePr>
        <p:xfrm>
          <a:off x="359434" y="761820"/>
          <a:ext cx="11455445" cy="533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7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ст. 140</a:t>
                      </a:r>
                      <a:endParaRPr lang="ru-RU" sz="14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Неналежне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виконання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професійних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обов’язків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медичним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працівником</a:t>
                      </a:r>
                      <a:endParaRPr lang="ru-RU" sz="1400" b="1" i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1.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Невиконання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професійних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обов’язків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діяння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у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формі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бездіяльності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яке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полягає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в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утриманні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винного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дій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передбачених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нормативно-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правовими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актами (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наприклад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правилами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внутрішнього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трудового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розпорядку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посадовою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інструкцією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). </a:t>
                      </a:r>
                      <a:endParaRPr lang="ru-RU" sz="1400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2.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Неналежне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виконання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професійних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обов’язків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діяння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у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формі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дії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що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не у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повній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мірі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охоплює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акти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поведінки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які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зобов’язаний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вчинити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винний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.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Інакше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кажучи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професійні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обов’язки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виконуються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лише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частково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(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кількісний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вимір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з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порушенням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встановлених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якісних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показників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відповідної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професійної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діяльності</a:t>
                      </a:r>
                      <a:endParaRPr lang="ru-RU" sz="1400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•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аптеки; </a:t>
                      </a:r>
                      <a:endParaRPr lang="ru-RU" sz="140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•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бази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аптечної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 sz="140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•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відділу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 sz="140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•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лабораторії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 sz="140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•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провізор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 sz="140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•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провізор-аналітик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 sz="140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•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провізор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клінічний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 sz="140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• </a:t>
                      </a:r>
                      <a:r>
                        <a:rPr lang="ru-RU" sz="1400" b="0" i="0" u="none" strike="noStrike" noProof="0" err="1">
                          <a:latin typeface="Calibri"/>
                        </a:rPr>
                        <a:t>провізоркосметолог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 sz="140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• фармацевт</a:t>
                      </a:r>
                      <a:endParaRPr lang="ru-RU" sz="14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За ч. 1 ст.140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основні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(альтернативно): </a:t>
                      </a:r>
                      <a:endParaRPr lang="ru-RU" sz="1400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1)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виправні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роботи – до 2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 sz="1400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обмеження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волі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до 2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 sz="1400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3)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волі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до 2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 sz="1400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додаткові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(альтернативно): </a:t>
                      </a:r>
                      <a:endParaRPr lang="ru-RU" sz="1400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1)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права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обіймати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певні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посади – до 2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 sz="1400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права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займатися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певною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діяльністю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до 2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.</a:t>
                      </a:r>
                      <a:endParaRPr lang="ru-RU" sz="1400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02298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FA61DC9-323A-49A7-9391-CD56481B57D2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6D741FB2-E5CD-4C81-91BA-0CCEFBED0DA6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42937243"/>
              </p:ext>
            </p:extLst>
          </p:nvPr>
        </p:nvGraphicFramePr>
        <p:xfrm>
          <a:off x="301925" y="905594"/>
          <a:ext cx="11455445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7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Ч. 1 ст. 308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Викрадення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привласнення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вимагання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наркотичних</a:t>
                      </a:r>
                      <a:r>
                        <a:rPr lang="ru-RU" sz="1400" b="1" i="1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засобів</a:t>
                      </a:r>
                      <a:r>
                        <a:rPr lang="ru-RU" sz="1400" b="1" i="1" u="none" strike="noStrike" noProof="0" dirty="0"/>
                        <a:t>, </a:t>
                      </a:r>
                      <a:r>
                        <a:rPr lang="ru-RU" sz="1400" b="1" i="1" u="none" strike="noStrike" noProof="0" dirty="0" err="1"/>
                        <a:t>психотропних</a:t>
                      </a:r>
                      <a:r>
                        <a:rPr lang="ru-RU" sz="1400" b="1" i="1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речовин</a:t>
                      </a:r>
                      <a:r>
                        <a:rPr lang="ru-RU" sz="1400" b="1" i="1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або</a:t>
                      </a:r>
                      <a:r>
                        <a:rPr lang="ru-RU" sz="1400" b="1" i="1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їх</a:t>
                      </a:r>
                      <a:r>
                        <a:rPr lang="ru-RU" sz="1400" b="1" i="1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аналогів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чи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заволодіння</a:t>
                      </a:r>
                      <a:r>
                        <a:rPr lang="ru-RU" sz="1400" b="0" i="0" u="none" strike="noStrike" noProof="0" dirty="0"/>
                        <a:t> ними шляхом </a:t>
                      </a:r>
                      <a:r>
                        <a:rPr lang="ru-RU" sz="1400" b="0" i="0" u="none" strike="noStrike" noProof="0" dirty="0" err="1"/>
                        <a:t>шахрайства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зловживання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службовим</a:t>
                      </a:r>
                      <a:r>
                        <a:rPr lang="ru-RU" sz="1400" b="0" i="0" u="none" strike="noStrike" noProof="0" dirty="0"/>
                        <a:t> становищем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0" u="none" strike="noStrike" noProof="0" dirty="0" err="1"/>
                        <a:t>Заволодіння</a:t>
                      </a:r>
                      <a:r>
                        <a:rPr lang="ru-RU" sz="1400" b="1" i="0" u="none" strike="noStrike" noProof="0" dirty="0"/>
                        <a:t> шляхом </a:t>
                      </a:r>
                      <a:r>
                        <a:rPr lang="ru-RU" sz="1400" b="1" i="0" u="none" strike="noStrike" noProof="0" dirty="0" err="1"/>
                        <a:t>привласнення</a:t>
                      </a:r>
                      <a:r>
                        <a:rPr lang="ru-RU" sz="1400" b="0" i="0" u="none" strike="noStrike" noProof="0" dirty="0"/>
                        <a:t> – </a:t>
                      </a:r>
                      <a:r>
                        <a:rPr lang="ru-RU" sz="1400" b="0" i="0" u="none" strike="noStrike" noProof="0" dirty="0" err="1"/>
                        <a:t>протиправне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вилучення</a:t>
                      </a:r>
                      <a:r>
                        <a:rPr lang="ru-RU" sz="1400" b="0" i="0" u="none" strike="noStrike" noProof="0" dirty="0"/>
                        <a:t> (</a:t>
                      </a:r>
                      <a:r>
                        <a:rPr lang="ru-RU" sz="1400" b="0" i="0" u="none" strike="noStrike" noProof="0" dirty="0" err="1"/>
                        <a:t>утримання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неповернення</a:t>
                      </a:r>
                      <a:r>
                        <a:rPr lang="ru-RU" sz="1400" b="0" i="0" u="none" strike="noStrike" noProof="0" dirty="0"/>
                        <a:t>) особою </a:t>
                      </a:r>
                      <a:r>
                        <a:rPr lang="ru-RU" sz="1400" b="0" i="0" u="none" strike="noStrike" noProof="0" dirty="0" err="1"/>
                        <a:t>вказаних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речовин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які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перебували</a:t>
                      </a:r>
                      <a:r>
                        <a:rPr lang="ru-RU" sz="1400" b="0" i="0" u="none" strike="noStrike" noProof="0" dirty="0"/>
                        <a:t> у </a:t>
                      </a:r>
                      <a:r>
                        <a:rPr lang="ru-RU" sz="1400" b="0" i="0" u="none" strike="noStrike" noProof="0" dirty="0" err="1"/>
                        <a:t>його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правомірному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володінні</a:t>
                      </a:r>
                      <a:r>
                        <a:rPr lang="ru-RU" sz="1400" b="0" i="0" u="none" strike="noStrike" noProof="0" dirty="0"/>
                        <a:t> з метою в </a:t>
                      </a:r>
                      <a:r>
                        <a:rPr lang="ru-RU" sz="1400" b="0" i="0" u="none" strike="noStrike" noProof="0" dirty="0" err="1"/>
                        <a:t>подальшому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розпорядитися</a:t>
                      </a:r>
                      <a:r>
                        <a:rPr lang="ru-RU" sz="1400" b="0" i="0" u="none" strike="noStrike" noProof="0" dirty="0"/>
                        <a:t> ними на </a:t>
                      </a:r>
                      <a:r>
                        <a:rPr lang="ru-RU" sz="1400" b="0" i="0" u="none" strike="noStrike" noProof="0" dirty="0" err="1"/>
                        <a:t>власний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розсуд</a:t>
                      </a:r>
                      <a:r>
                        <a:rPr lang="ru-RU" sz="1400" b="0" i="0" u="none" strike="noStrike" noProof="0" dirty="0"/>
                        <a:t>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Провізор</a:t>
                      </a:r>
                      <a:r>
                        <a:rPr lang="ru-RU" sz="1400" b="0" i="0" u="none" strike="noStrike" noProof="0" dirty="0"/>
                        <a:t>; фармацевт.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За ч. 1 ст. 308 –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волі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від</a:t>
                      </a:r>
                      <a:r>
                        <a:rPr lang="ru-RU" sz="1400" b="0" i="0" u="none" strike="noStrike" noProof="0" dirty="0"/>
                        <a:t> 3 до 6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endParaRPr lang="ru-RU" dirty="0" err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41673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2276AB0-4E80-4810-9EB8-FBE2994E435B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1DB1C8C2-F74F-40B5-9209-5902DA09BFF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96037365"/>
              </p:ext>
            </p:extLst>
          </p:nvPr>
        </p:nvGraphicFramePr>
        <p:xfrm>
          <a:off x="373811" y="833707"/>
          <a:ext cx="11455445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7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Ч. 2 ст. 308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Викрадення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привласнення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вимагання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наркотичних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засобів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психотропних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речовин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їх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аналогів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чи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заволодіння</a:t>
                      </a:r>
                      <a:r>
                        <a:rPr lang="ru-RU" sz="1400" b="0" i="0" u="none" strike="noStrike" noProof="0" dirty="0"/>
                        <a:t> ними шляхом </a:t>
                      </a:r>
                      <a:r>
                        <a:rPr lang="ru-RU" sz="1400" b="0" i="0" u="none" strike="noStrike" noProof="0" dirty="0" err="1"/>
                        <a:t>шахрайства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зловживання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службовим</a:t>
                      </a:r>
                      <a:r>
                        <a:rPr lang="ru-RU" sz="1400" b="0" i="0" u="none" strike="noStrike" noProof="0" dirty="0"/>
                        <a:t> становищем 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0" u="none" strike="noStrike" noProof="0" dirty="0" err="1"/>
                        <a:t>Заволодіння</a:t>
                      </a:r>
                      <a:r>
                        <a:rPr lang="ru-RU" sz="1400" b="1" i="0" u="none" strike="noStrike" noProof="0" dirty="0"/>
                        <a:t> шляхом </a:t>
                      </a:r>
                      <a:r>
                        <a:rPr lang="ru-RU" sz="1400" b="1" i="0" u="none" strike="noStrike" noProof="0" dirty="0" err="1"/>
                        <a:t>зловживання</a:t>
                      </a:r>
                      <a:r>
                        <a:rPr lang="ru-RU" sz="1400" b="1" i="0" u="none" strike="noStrike" noProof="0" dirty="0"/>
                        <a:t> </a:t>
                      </a:r>
                      <a:r>
                        <a:rPr lang="ru-RU" sz="1400" b="1" i="0" u="none" strike="noStrike" noProof="0" dirty="0" err="1"/>
                        <a:t>службовим</a:t>
                      </a:r>
                      <a:r>
                        <a:rPr lang="ru-RU" sz="1400" b="1" i="0" u="none" strike="noStrike" noProof="0" dirty="0"/>
                        <a:t> становищем</a:t>
                      </a:r>
                      <a:r>
                        <a:rPr lang="ru-RU" sz="1400" b="0" i="0" u="none" strike="noStrike" noProof="0" dirty="0"/>
                        <a:t> – </a:t>
                      </a:r>
                      <a:r>
                        <a:rPr lang="ru-RU" sz="1400" b="0" i="0" u="none" strike="noStrike" noProof="0" dirty="0" err="1"/>
                        <a:t>це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вилучення</a:t>
                      </a:r>
                      <a:r>
                        <a:rPr lang="ru-RU" sz="1400" b="0" i="0" u="none" strike="noStrike" noProof="0" dirty="0"/>
                        <a:t> (</a:t>
                      </a:r>
                      <a:r>
                        <a:rPr lang="ru-RU" sz="1400" b="0" i="0" u="none" strike="noStrike" noProof="0" dirty="0" err="1"/>
                        <a:t>утримання</a:t>
                      </a:r>
                      <a:r>
                        <a:rPr lang="ru-RU" sz="1400" b="0" i="0" u="none" strike="noStrike" noProof="0" dirty="0"/>
                        <a:t>) </a:t>
                      </a:r>
                      <a:r>
                        <a:rPr lang="ru-RU" sz="1400" b="0" i="0" u="none" strike="noStrike" noProof="0" dirty="0" err="1"/>
                        <a:t>наркотиків</a:t>
                      </a:r>
                      <a:r>
                        <a:rPr lang="ru-RU" sz="1400" b="0" i="0" u="none" strike="noStrike" noProof="0" dirty="0"/>
                        <a:t> шляхом </a:t>
                      </a:r>
                      <a:r>
                        <a:rPr lang="ru-RU" sz="1400" b="0" i="0" u="none" strike="noStrike" noProof="0" dirty="0" err="1"/>
                        <a:t>умисного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використання</a:t>
                      </a:r>
                      <a:r>
                        <a:rPr lang="ru-RU" sz="1400" b="0" i="0" u="none" strike="noStrike" noProof="0" dirty="0"/>
                        <a:t> особою </a:t>
                      </a:r>
                      <a:r>
                        <a:rPr lang="ru-RU" sz="1400" b="0" i="0" u="none" strike="noStrike" noProof="0" dirty="0" err="1"/>
                        <a:t>свого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службового</a:t>
                      </a:r>
                      <a:r>
                        <a:rPr lang="ru-RU" sz="1400" b="0" i="0" u="none" strike="noStrike" noProof="0" dirty="0"/>
                        <a:t> становища </a:t>
                      </a:r>
                      <a:r>
                        <a:rPr lang="ru-RU" sz="1400" b="0" i="0" u="none" strike="noStrike" noProof="0" dirty="0" err="1"/>
                        <a:t>всупереч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інтересам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служби</a:t>
                      </a:r>
                      <a:r>
                        <a:rPr lang="ru-RU" sz="1400" b="0" i="0" u="none" strike="noStrike" noProof="0" dirty="0"/>
                        <a:t>.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1" u="none" strike="noStrike" noProof="0" dirty="0" err="1"/>
                        <a:t>Службова</a:t>
                      </a:r>
                      <a:r>
                        <a:rPr lang="ru-RU" sz="1400" b="1" i="1" u="none" strike="noStrike" noProof="0" dirty="0"/>
                        <a:t> особа</a:t>
                      </a:r>
                      <a:r>
                        <a:rPr lang="ru-RU" sz="1400" b="0" i="0" u="none" strike="noStrike" noProof="0" dirty="0"/>
                        <a:t>: </a:t>
                      </a:r>
                      <a:r>
                        <a:rPr lang="ru-RU" sz="1400" b="0" i="0" u="none" strike="noStrike" noProof="0" dirty="0" err="1"/>
                        <a:t>завідувач</a:t>
                      </a:r>
                      <a:r>
                        <a:rPr lang="ru-RU" sz="1400" b="0" i="0" u="none" strike="noStrike" noProof="0" dirty="0"/>
                        <a:t> аптеки; </a:t>
                      </a:r>
                      <a:r>
                        <a:rPr lang="ru-RU" sz="1400" b="0" i="0" u="none" strike="noStrike" noProof="0" dirty="0" err="1"/>
                        <a:t>завідувач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відділу</a:t>
                      </a:r>
                      <a:r>
                        <a:rPr lang="ru-RU" sz="1400" b="0" i="0" u="none" strike="noStrike" noProof="0" dirty="0"/>
                        <a:t>; </a:t>
                      </a:r>
                      <a:r>
                        <a:rPr lang="ru-RU" sz="1400" b="0" i="0" u="none" strike="noStrike" noProof="0" dirty="0" err="1"/>
                        <a:t>завідувач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лабораторії</a:t>
                      </a:r>
                      <a:r>
                        <a:rPr lang="ru-RU" sz="1400" b="0" i="0" u="none" strike="noStrike" noProof="0" dirty="0"/>
                        <a:t>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За ч. 2 ст. 308 </a:t>
                      </a:r>
                      <a:r>
                        <a:rPr lang="ru-RU" sz="1400" b="0" i="0" u="none" strike="noStrike" noProof="0" dirty="0" err="1"/>
                        <a:t>основне</a:t>
                      </a:r>
                      <a:r>
                        <a:rPr lang="ru-RU" sz="1400" b="0" i="0" u="none" strike="noStrike" noProof="0" dirty="0"/>
                        <a:t> –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волі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від</a:t>
                      </a:r>
                      <a:r>
                        <a:rPr lang="ru-RU" sz="1400" b="0" i="0" u="none" strike="noStrike" noProof="0" dirty="0"/>
                        <a:t> 5 до 6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додаткове</a:t>
                      </a:r>
                      <a:r>
                        <a:rPr lang="ru-RU" sz="1400" b="0" i="0" u="none" strike="noStrike" noProof="0" dirty="0"/>
                        <a:t> (</a:t>
                      </a:r>
                      <a:r>
                        <a:rPr lang="ru-RU" sz="1400" b="0" i="0" u="none" strike="noStrike" noProof="0" dirty="0" err="1"/>
                        <a:t>можливо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кілька</a:t>
                      </a:r>
                      <a:r>
                        <a:rPr lang="ru-RU" sz="1400" b="0" i="0" u="none" strike="noStrike" noProof="0" dirty="0"/>
                        <a:t> за один </a:t>
                      </a:r>
                      <a:r>
                        <a:rPr lang="ru-RU" sz="1400" b="0" i="0" u="none" strike="noStrike" noProof="0" dirty="0" err="1"/>
                        <a:t>злочин</a:t>
                      </a:r>
                      <a:r>
                        <a:rPr lang="ru-RU" sz="1400" b="0" i="0" u="none" strike="noStrike" noProof="0" dirty="0"/>
                        <a:t>):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1)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права </a:t>
                      </a:r>
                      <a:r>
                        <a:rPr lang="ru-RU" sz="1400" b="0" i="0" u="none" strike="noStrike" noProof="0" dirty="0" err="1"/>
                        <a:t>обіймати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певні</a:t>
                      </a:r>
                      <a:r>
                        <a:rPr lang="ru-RU" sz="1400" b="0" i="0" u="none" strike="noStrike" noProof="0" dirty="0"/>
                        <a:t> посади – до 3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;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2)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права </a:t>
                      </a:r>
                      <a:r>
                        <a:rPr lang="ru-RU" sz="1400" b="0" i="0" u="none" strike="noStrike" noProof="0" dirty="0" err="1"/>
                        <a:t>займатися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певною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діяльністю</a:t>
                      </a:r>
                      <a:r>
                        <a:rPr lang="ru-RU" sz="1400" b="0" i="0" u="none" strike="noStrike" noProof="0" dirty="0"/>
                        <a:t> – до 3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;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3) </a:t>
                      </a:r>
                      <a:r>
                        <a:rPr lang="ru-RU" sz="1400" b="0" i="0" u="none" strike="noStrike" noProof="0" dirty="0" err="1"/>
                        <a:t>конфіскація</a:t>
                      </a:r>
                      <a:r>
                        <a:rPr lang="ru-RU" sz="1400" b="0" i="0" u="none" strike="noStrike" noProof="0" dirty="0"/>
                        <a:t> майна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0917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60865-475B-47D7-A3C7-D714239F1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6242"/>
            <a:ext cx="12186248" cy="990682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Практичні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приклади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притягнення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до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кримінальної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відповідальності</a:t>
            </a:r>
            <a:endParaRPr lang="ru-RU" sz="3600" dirty="0" err="1">
              <a:solidFill>
                <a:srgbClr val="C00000"/>
              </a:solidFill>
              <a:cs typeface="Calibri Light" panose="020F0302020204030204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6A28456-7DE1-44DF-B810-A45DB7E83FC3}"/>
              </a:ext>
            </a:extLst>
          </p:cNvPr>
          <p:cNvSpPr/>
          <p:nvPr/>
        </p:nvSpPr>
        <p:spPr>
          <a:xfrm>
            <a:off x="419819" y="1375913"/>
            <a:ext cx="2631055" cy="9920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Ч. 2 ст. 308 ККУ </a:t>
            </a:r>
            <a:endParaRPr lang="ru-RU" sz="200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1AC1133-ECC5-4BDD-9694-D91D88C496E9}"/>
              </a:ext>
            </a:extLst>
          </p:cNvPr>
          <p:cNvSpPr/>
          <p:nvPr/>
        </p:nvSpPr>
        <p:spPr>
          <a:xfrm>
            <a:off x="4201064" y="1375912"/>
            <a:ext cx="2631055" cy="9920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22.02.2011 р.</a:t>
            </a:r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7315871-F229-4C8E-BE53-7E4097FC3DCD}"/>
              </a:ext>
            </a:extLst>
          </p:cNvPr>
          <p:cNvSpPr/>
          <p:nvPr/>
        </p:nvSpPr>
        <p:spPr>
          <a:xfrm>
            <a:off x="1038045" y="2439837"/>
            <a:ext cx="2746074" cy="31773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•</a:t>
            </a:r>
            <a:r>
              <a:rPr lang="ru-RU" sz="2000" b="1" dirty="0" err="1">
                <a:ea typeface="+mn-lt"/>
                <a:cs typeface="+mn-lt"/>
              </a:rPr>
              <a:t>заволодіння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психотропним</a:t>
            </a:r>
            <a:r>
              <a:rPr lang="ru-RU" sz="2000" b="1" dirty="0">
                <a:ea typeface="+mn-lt"/>
                <a:cs typeface="+mn-lt"/>
              </a:rPr>
              <a:t> и </a:t>
            </a:r>
            <a:r>
              <a:rPr lang="ru-RU" sz="2000" b="1" dirty="0" err="1">
                <a:ea typeface="+mn-lt"/>
                <a:cs typeface="+mn-lt"/>
              </a:rPr>
              <a:t>речовинами</a:t>
            </a:r>
            <a:r>
              <a:rPr lang="ru-RU" sz="2000" b="1" dirty="0">
                <a:ea typeface="+mn-lt"/>
                <a:cs typeface="+mn-lt"/>
              </a:rPr>
              <a:t> шляхом </a:t>
            </a:r>
            <a:r>
              <a:rPr lang="ru-RU" sz="2000" b="1" dirty="0" err="1">
                <a:ea typeface="+mn-lt"/>
                <a:cs typeface="+mn-lt"/>
              </a:rPr>
              <a:t>зловживання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службовою</a:t>
            </a:r>
            <a:r>
              <a:rPr lang="ru-RU" sz="2000" b="1" dirty="0">
                <a:ea typeface="+mn-lt"/>
                <a:cs typeface="+mn-lt"/>
              </a:rPr>
              <a:t> особою </a:t>
            </a:r>
            <a:r>
              <a:rPr lang="ru-RU" sz="2000" b="1" dirty="0" err="1">
                <a:ea typeface="+mn-lt"/>
                <a:cs typeface="+mn-lt"/>
              </a:rPr>
              <a:t>своїм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службовим</a:t>
            </a:r>
            <a:r>
              <a:rPr lang="ru-RU" sz="2000" b="1" dirty="0">
                <a:ea typeface="+mn-lt"/>
                <a:cs typeface="+mn-lt"/>
              </a:rPr>
              <a:t> становищем</a:t>
            </a:r>
            <a:endParaRPr lang="ru-RU" sz="2000" b="1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81A6641-A545-4225-A7EE-8CEB1A9FE668}"/>
              </a:ext>
            </a:extLst>
          </p:cNvPr>
          <p:cNvSpPr/>
          <p:nvPr/>
        </p:nvSpPr>
        <p:spPr>
          <a:xfrm>
            <a:off x="4934309" y="2439837"/>
            <a:ext cx="2530414" cy="27316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• вирок Скадовського районного суду Херсонської області 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6CA5545-659B-46BF-A090-BD7AAF94F8C3}"/>
              </a:ext>
            </a:extLst>
          </p:cNvPr>
          <p:cNvSpPr/>
          <p:nvPr/>
        </p:nvSpPr>
        <p:spPr>
          <a:xfrm>
            <a:off x="8356121" y="1375913"/>
            <a:ext cx="3666224" cy="46151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/>
              <a:t>У </a:t>
            </a:r>
            <a:r>
              <a:rPr lang="ru-RU" dirty="0" err="1"/>
              <a:t>період</a:t>
            </a:r>
            <a:r>
              <a:rPr lang="ru-RU" dirty="0"/>
              <a:t> з лютого по </a:t>
            </a:r>
            <a:r>
              <a:rPr lang="ru-RU" dirty="0" err="1"/>
              <a:t>квітень</a:t>
            </a:r>
            <a:r>
              <a:rPr lang="ru-RU" dirty="0"/>
              <a:t> 2010 р. </a:t>
            </a:r>
            <a:r>
              <a:rPr lang="ru-RU" dirty="0" err="1"/>
              <a:t>жінка</a:t>
            </a:r>
            <a:r>
              <a:rPr lang="ru-RU" dirty="0"/>
              <a:t>, </a:t>
            </a:r>
            <a:r>
              <a:rPr lang="ru-RU" dirty="0" err="1"/>
              <a:t>обіймаючи</a:t>
            </a:r>
            <a:r>
              <a:rPr lang="ru-RU" dirty="0"/>
              <a:t> посаду </a:t>
            </a:r>
            <a:r>
              <a:rPr lang="ru-RU" b="1" dirty="0" err="1"/>
              <a:t>старшої</a:t>
            </a:r>
            <a:r>
              <a:rPr lang="ru-RU" b="1" dirty="0"/>
              <a:t> </a:t>
            </a:r>
            <a:r>
              <a:rPr lang="ru-RU" b="1" dirty="0" err="1"/>
              <a:t>медичної</a:t>
            </a:r>
            <a:r>
              <a:rPr lang="ru-RU" b="1" dirty="0"/>
              <a:t> </a:t>
            </a:r>
            <a:r>
              <a:rPr lang="ru-RU" b="1" dirty="0" err="1"/>
              <a:t>сестри</a:t>
            </a:r>
            <a:r>
              <a:rPr lang="ru-RU" b="1" dirty="0"/>
              <a:t> </a:t>
            </a:r>
            <a:r>
              <a:rPr lang="ru-RU" b="1" dirty="0" err="1"/>
              <a:t>реанімаційного</a:t>
            </a:r>
            <a:r>
              <a:rPr lang="ru-RU" b="1" dirty="0"/>
              <a:t> </a:t>
            </a:r>
            <a:r>
              <a:rPr lang="ru-RU" b="1" dirty="0" err="1"/>
              <a:t>відділення</a:t>
            </a:r>
            <a:r>
              <a:rPr lang="ru-RU" b="1" dirty="0"/>
              <a:t> </a:t>
            </a:r>
            <a:r>
              <a:rPr lang="ru-RU" b="1" dirty="0" err="1"/>
              <a:t>лікарні</a:t>
            </a:r>
            <a:r>
              <a:rPr lang="ru-RU" dirty="0"/>
              <a:t>, будучи </a:t>
            </a:r>
            <a:r>
              <a:rPr lang="ru-RU" dirty="0" err="1"/>
              <a:t>відповідальною</a:t>
            </a:r>
            <a:r>
              <a:rPr lang="ru-RU" dirty="0"/>
              <a:t> особою за </a:t>
            </a:r>
            <a:r>
              <a:rPr lang="ru-RU" dirty="0" err="1"/>
              <a:t>отримання</a:t>
            </a:r>
            <a:r>
              <a:rPr lang="ru-RU" dirty="0"/>
              <a:t>, </a:t>
            </a:r>
            <a:r>
              <a:rPr lang="ru-RU" dirty="0" err="1"/>
              <a:t>зберігання</a:t>
            </a:r>
            <a:r>
              <a:rPr lang="ru-RU" dirty="0"/>
              <a:t>, </a:t>
            </a:r>
            <a:r>
              <a:rPr lang="ru-RU" dirty="0" err="1"/>
              <a:t>облік</a:t>
            </a:r>
            <a:r>
              <a:rPr lang="ru-RU" dirty="0"/>
              <a:t> та </a:t>
            </a:r>
            <a:r>
              <a:rPr lang="ru-RU" dirty="0" err="1"/>
              <a:t>здачу</a:t>
            </a:r>
            <a:r>
              <a:rPr lang="ru-RU" dirty="0"/>
              <a:t> ампул </a:t>
            </a:r>
            <a:r>
              <a:rPr lang="ru-RU" dirty="0" err="1"/>
              <a:t>наркотичних</a:t>
            </a:r>
            <a:r>
              <a:rPr lang="ru-RU" dirty="0"/>
              <a:t>, </a:t>
            </a:r>
            <a:r>
              <a:rPr lang="ru-RU" dirty="0" err="1"/>
              <a:t>психотропних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та </a:t>
            </a:r>
            <a:r>
              <a:rPr lang="ru-RU" dirty="0" err="1"/>
              <a:t>прекурсорів</a:t>
            </a:r>
            <a:r>
              <a:rPr lang="ru-RU" dirty="0"/>
              <a:t>, в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п. 1.11 Наказу МОЗ </a:t>
            </a:r>
            <a:r>
              <a:rPr lang="ru-RU" dirty="0" err="1"/>
              <a:t>від</a:t>
            </a:r>
            <a:r>
              <a:rPr lang="ru-RU" dirty="0"/>
              <a:t> 21.01.2010 р. № 11, </a:t>
            </a:r>
            <a:r>
              <a:rPr lang="ru-RU" dirty="0" err="1"/>
              <a:t>користуючись</a:t>
            </a:r>
            <a:r>
              <a:rPr lang="ru-RU" dirty="0"/>
              <a:t> </a:t>
            </a:r>
            <a:r>
              <a:rPr lang="ru-RU" dirty="0" err="1"/>
              <a:t>своїм</a:t>
            </a:r>
            <a:r>
              <a:rPr lang="ru-RU" dirty="0"/>
              <a:t> </a:t>
            </a:r>
            <a:r>
              <a:rPr lang="ru-RU" dirty="0" err="1"/>
              <a:t>службовим</a:t>
            </a:r>
            <a:r>
              <a:rPr lang="ru-RU" dirty="0"/>
              <a:t> становищем, </a:t>
            </a:r>
            <a:r>
              <a:rPr lang="ru-RU" b="1" dirty="0" err="1"/>
              <a:t>привласнила</a:t>
            </a:r>
            <a:r>
              <a:rPr lang="ru-RU" b="1" dirty="0"/>
              <a:t> 30 ампул з психотропною </a:t>
            </a:r>
            <a:r>
              <a:rPr lang="ru-RU" b="1" dirty="0" err="1"/>
              <a:t>речовиною</a:t>
            </a:r>
            <a:r>
              <a:rPr lang="ru-RU" b="1" dirty="0"/>
              <a:t> – «</a:t>
            </a:r>
            <a:r>
              <a:rPr lang="ru-RU" b="1" dirty="0" err="1"/>
              <a:t>Сибазоном</a:t>
            </a:r>
            <a:r>
              <a:rPr lang="ru-RU" b="1" dirty="0"/>
              <a:t>»</a:t>
            </a: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BE6AC043-FA89-4928-80B5-94C6FBFC22FC}"/>
              </a:ext>
            </a:extLst>
          </p:cNvPr>
          <p:cNvSpPr/>
          <p:nvPr/>
        </p:nvSpPr>
        <p:spPr>
          <a:xfrm>
            <a:off x="3161746" y="1633031"/>
            <a:ext cx="977660" cy="48883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D39E0051-9410-4396-BAF0-4F3038120F8F}"/>
              </a:ext>
            </a:extLst>
          </p:cNvPr>
          <p:cNvSpPr/>
          <p:nvPr/>
        </p:nvSpPr>
        <p:spPr>
          <a:xfrm>
            <a:off x="7115519" y="1633030"/>
            <a:ext cx="977660" cy="48883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5218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2224925"/>
              </p:ext>
            </p:extLst>
          </p:nvPr>
        </p:nvGraphicFramePr>
        <p:xfrm>
          <a:off x="373811" y="833707"/>
          <a:ext cx="11455445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7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Ч. 3 ст. 308</a:t>
                      </a:r>
                      <a:endParaRPr lang="ru-RU" dirty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Викрадення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привласнення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вимагання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наркотичних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психотропних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речовин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їх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аналогів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заволодіння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ними шляхом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шахрайства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зловживання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службовим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становищем 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1" u="none" strike="noStrike" noProof="0" dirty="0" err="1">
                          <a:latin typeface="Calibri"/>
                        </a:rPr>
                        <a:t>Заволодіння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в особливо великих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розмірах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Наказ МОЗ «Про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затвердження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таблиць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невеликих, великих та особливо великих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розмірів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наркотичних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психотропних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речовин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і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прекурсорів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які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знаходяться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у незаконному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обігу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»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01.08.2000 р. №188 (в ред. 2015 р.)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аптеки;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відділу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лабораторії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провізор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фармацевт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За ч. 3 ст. 308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основне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волі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7 до 12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додаткове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: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конфіскація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майна</a:t>
                      </a:r>
                      <a:endParaRPr lang="ru-RU" dirty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8415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6574102"/>
              </p:ext>
            </p:extLst>
          </p:nvPr>
        </p:nvGraphicFramePr>
        <p:xfrm>
          <a:off x="373811" y="833707"/>
          <a:ext cx="11455445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7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Ч.1 ст. 312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Викрадення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привласнення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вимагання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прекурсорів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заволодіння</a:t>
                      </a:r>
                      <a:r>
                        <a:rPr lang="ru-RU" sz="1400" b="0" i="0" u="none" strike="noStrike" noProof="0" dirty="0"/>
                        <a:t> ними шляхом </a:t>
                      </a:r>
                      <a:r>
                        <a:rPr lang="ru-RU" sz="1400" b="0" i="0" u="none" strike="noStrike" noProof="0" dirty="0" err="1"/>
                        <a:t>шахрайства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зловживання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службовим</a:t>
                      </a:r>
                      <a:r>
                        <a:rPr lang="ru-RU" sz="1400" b="0" i="0" u="none" strike="noStrike" noProof="0" dirty="0"/>
                        <a:t> становищем 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1" u="none" strike="noStrike" noProof="0" dirty="0" err="1"/>
                        <a:t>Заволодіння</a:t>
                      </a:r>
                      <a:r>
                        <a:rPr lang="ru-RU" sz="1400" b="1" i="1" u="none" strike="noStrike" noProof="0" dirty="0"/>
                        <a:t> прекурсорами шляхом </a:t>
                      </a:r>
                      <a:r>
                        <a:rPr lang="ru-RU" sz="1400" b="1" i="1" u="none" strike="noStrike" noProof="0" dirty="0" err="1"/>
                        <a:t>привласнення</a:t>
                      </a:r>
                      <a:r>
                        <a:rPr lang="ru-RU" sz="1400" b="0" i="0" u="none" strike="noStrike" noProof="0" dirty="0"/>
                        <a:t> – </a:t>
                      </a:r>
                      <a:r>
                        <a:rPr lang="ru-RU" sz="1400" b="0" i="0" u="none" strike="noStrike" noProof="0" dirty="0" err="1"/>
                        <a:t>протиправне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вилучення</a:t>
                      </a:r>
                      <a:r>
                        <a:rPr lang="ru-RU" sz="1400" b="0" i="0" u="none" strike="noStrike" noProof="0" dirty="0"/>
                        <a:t> (</a:t>
                      </a:r>
                      <a:r>
                        <a:rPr lang="ru-RU" sz="1400" b="0" i="0" u="none" strike="noStrike" noProof="0" dirty="0" err="1"/>
                        <a:t>утримання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неповернення</a:t>
                      </a:r>
                      <a:r>
                        <a:rPr lang="ru-RU" sz="1400" b="0" i="0" u="none" strike="noStrike" noProof="0" dirty="0"/>
                        <a:t>) особою </a:t>
                      </a:r>
                      <a:r>
                        <a:rPr lang="ru-RU" sz="1400" b="0" i="0" u="none" strike="noStrike" noProof="0" dirty="0" err="1"/>
                        <a:t>вказаних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речовин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які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перебували</a:t>
                      </a:r>
                      <a:r>
                        <a:rPr lang="ru-RU" sz="1400" b="0" i="0" u="none" strike="noStrike" noProof="0" dirty="0"/>
                        <a:t> у </a:t>
                      </a:r>
                      <a:r>
                        <a:rPr lang="ru-RU" sz="1400" b="0" i="0" u="none" strike="noStrike" noProof="0" dirty="0" err="1"/>
                        <a:t>його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правомірному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володінні</a:t>
                      </a:r>
                      <a:r>
                        <a:rPr lang="ru-RU" sz="1400" b="0" i="0" u="none" strike="noStrike" noProof="0" dirty="0"/>
                        <a:t> з метою в </a:t>
                      </a:r>
                      <a:r>
                        <a:rPr lang="ru-RU" sz="1400" b="0" i="0" u="none" strike="noStrike" noProof="0" dirty="0" err="1"/>
                        <a:t>подальшому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розпорядитися</a:t>
                      </a:r>
                      <a:r>
                        <a:rPr lang="ru-RU" sz="1400" b="0" i="0" u="none" strike="noStrike" noProof="0" dirty="0"/>
                        <a:t> ними на </a:t>
                      </a:r>
                      <a:r>
                        <a:rPr lang="ru-RU" sz="1400" b="0" i="0" u="none" strike="noStrike" noProof="0" dirty="0" err="1"/>
                        <a:t>власний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розсуд</a:t>
                      </a:r>
                      <a:endParaRPr lang="ru-RU" dirty="0" err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Провізор</a:t>
                      </a:r>
                      <a:r>
                        <a:rPr lang="ru-RU" sz="1400" b="0" i="0" u="none" strike="noStrike" noProof="0" dirty="0"/>
                        <a:t>; фармацевт.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За ч. 1 ст. 312 альтернативно: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1) штраф – </a:t>
                      </a:r>
                      <a:r>
                        <a:rPr lang="ru-RU" sz="1400" b="0" i="0" u="none" strike="noStrike" noProof="0" dirty="0" err="1"/>
                        <a:t>від</a:t>
                      </a:r>
                      <a:r>
                        <a:rPr lang="ru-RU" sz="1400" b="0" i="0" u="none" strike="noStrike" noProof="0" dirty="0"/>
                        <a:t> 70 НМДГ;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2) </a:t>
                      </a:r>
                      <a:r>
                        <a:rPr lang="ru-RU" sz="1400" b="0" i="0" u="none" strike="noStrike" noProof="0" dirty="0" err="1"/>
                        <a:t>арешт</a:t>
                      </a:r>
                      <a:r>
                        <a:rPr lang="ru-RU" sz="1400" b="0" i="0" u="none" strike="noStrike" noProof="0" dirty="0"/>
                        <a:t> – до 6 </a:t>
                      </a:r>
                      <a:r>
                        <a:rPr lang="ru-RU" sz="1400" b="0" i="0" u="none" strike="noStrike" noProof="0" dirty="0" err="1"/>
                        <a:t>місяців</a:t>
                      </a:r>
                      <a:r>
                        <a:rPr lang="ru-RU" sz="1400" b="0" i="0" u="none" strike="noStrike" noProof="0" dirty="0"/>
                        <a:t>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3) </a:t>
                      </a:r>
                      <a:r>
                        <a:rPr lang="ru-RU" sz="1400" b="0" i="0" u="none" strike="noStrike" noProof="0" dirty="0" err="1"/>
                        <a:t>обмеження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волі</a:t>
                      </a:r>
                      <a:r>
                        <a:rPr lang="ru-RU" sz="1400" b="0" i="0" u="none" strike="noStrike" noProof="0" dirty="0"/>
                        <a:t> – до 3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; 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4)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волі</a:t>
                      </a:r>
                      <a:r>
                        <a:rPr lang="ru-RU" sz="1400" b="0" i="0" u="none" strike="noStrike" noProof="0" dirty="0"/>
                        <a:t> – до 3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. 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66991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198644"/>
              </p:ext>
            </p:extLst>
          </p:nvPr>
        </p:nvGraphicFramePr>
        <p:xfrm>
          <a:off x="373811" y="833707"/>
          <a:ext cx="11455444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Ч. 2 ст. 312</a:t>
                      </a:r>
                      <a:endParaRPr lang="ru-RU" dirty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Викрадення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привласнення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вимагання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прекурсорів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заволодіння</a:t>
                      </a:r>
                      <a:r>
                        <a:rPr lang="ru-RU" sz="1400" b="0" i="0" u="none" strike="noStrike" noProof="0" dirty="0"/>
                        <a:t> ними шляхом </a:t>
                      </a:r>
                      <a:r>
                        <a:rPr lang="ru-RU" sz="1400" b="0" i="0" u="none" strike="noStrike" noProof="0" dirty="0" err="1"/>
                        <a:t>шахрайства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зловживання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службовим</a:t>
                      </a:r>
                      <a:r>
                        <a:rPr lang="ru-RU" sz="1400" b="0" i="0" u="none" strike="noStrike" noProof="0" dirty="0"/>
                        <a:t> становищем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1" u="none" strike="noStrike" noProof="0" dirty="0">
                          <a:latin typeface="Calibri"/>
                        </a:rPr>
                        <a:t>1)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Заволодіння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прекурсорами у великих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розмірах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шляхом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привласнення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; </a:t>
                      </a:r>
                      <a:endParaRPr lang="ru-RU" b="1" i="1"/>
                    </a:p>
                    <a:p>
                      <a:pPr lvl="0">
                        <a:buNone/>
                      </a:pPr>
                      <a:r>
                        <a:rPr lang="ru-RU" sz="1400" b="1" i="1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Заволодіння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прекурсорами шляхом </a:t>
                      </a:r>
                      <a:r>
                        <a:rPr lang="ru-RU" sz="1400" b="1" i="1" u="none" strike="noStrike" noProof="0" err="1">
                          <a:latin typeface="Calibri"/>
                        </a:rPr>
                        <a:t>зловживання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err="1">
                          <a:latin typeface="Calibri"/>
                        </a:rPr>
                        <a:t>службовим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становищем. </a:t>
                      </a:r>
                      <a:endParaRPr lang="ru-RU" b="1" i="1"/>
                    </a:p>
                    <a:p>
                      <a:pPr lvl="0">
                        <a:buNone/>
                      </a:pPr>
                      <a:endParaRPr lang="ru-RU" sz="1400" b="0" i="0" u="none" strike="noStrike" noProof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endParaRPr lang="ru-RU" sz="1400" b="0" i="0" u="none" strike="noStrike" noProof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Наказ МОЗ «Про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затвердження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таблиць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невеликих, великих та особливо великих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розмірів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наркотичних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психотропних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речовин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і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прекурсорів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які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знаходяться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у незаконному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обігу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»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01.08.2000 р. №188 (в ред. 2015 р.)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0" u="none" strike="noStrike" noProof="0" dirty="0" err="1">
                          <a:latin typeface="Calibri"/>
                        </a:rPr>
                        <a:t>Спосіб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 1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: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аптеки;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відділу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лабораторії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провізор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фармацевт.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dirty="0" err="1">
                          <a:latin typeface="Calibri"/>
                        </a:rPr>
                        <a:t>Спосіб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 2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: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службова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особа (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аптеки;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відділу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лабораторії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)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За ч. 2 ст. 312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основне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волі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3 до 7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додаткове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обов’язкове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(альтернативно) :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1)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права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обіймати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певні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посади – до 3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права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займатися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певною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діяльністю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до 3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.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33454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1463737"/>
              </p:ext>
            </p:extLst>
          </p:nvPr>
        </p:nvGraphicFramePr>
        <p:xfrm>
          <a:off x="373811" y="833707"/>
          <a:ext cx="11455444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Ч. 3 ст. 312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Викрадення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привласнення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вимагання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прекурсорів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заволодіння</a:t>
                      </a:r>
                      <a:r>
                        <a:rPr lang="ru-RU" sz="1400" b="0" i="0" u="none" strike="noStrike" noProof="0" dirty="0"/>
                        <a:t> ними шляхом </a:t>
                      </a:r>
                      <a:r>
                        <a:rPr lang="ru-RU" sz="1400" b="0" i="0" u="none" strike="noStrike" noProof="0" dirty="0" err="1"/>
                        <a:t>шахрайства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зловживання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службовим</a:t>
                      </a:r>
                      <a:r>
                        <a:rPr lang="ru-RU" sz="1400" b="0" i="0" u="none" strike="noStrike" noProof="0" dirty="0"/>
                        <a:t> становищем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1" u="none" strike="noStrike" noProof="0" dirty="0"/>
                        <a:t>1) </a:t>
                      </a:r>
                      <a:r>
                        <a:rPr lang="ru-RU" sz="1400" b="1" i="1" u="none" strike="noStrike" noProof="0" dirty="0" err="1"/>
                        <a:t>Заволодіння</a:t>
                      </a:r>
                      <a:r>
                        <a:rPr lang="ru-RU" sz="1400" b="1" i="1" u="none" strike="noStrike" noProof="0" dirty="0"/>
                        <a:t> прекурсорами в особливо великих </a:t>
                      </a:r>
                      <a:r>
                        <a:rPr lang="ru-RU" sz="1400" b="1" i="1" u="none" strike="noStrike" noProof="0" dirty="0" err="1"/>
                        <a:t>розмірах</a:t>
                      </a:r>
                      <a:r>
                        <a:rPr lang="ru-RU" sz="1400" b="1" i="1" u="none" strike="noStrike" noProof="0" dirty="0"/>
                        <a:t> шляхом </a:t>
                      </a:r>
                      <a:r>
                        <a:rPr lang="ru-RU" sz="1400" b="1" i="1" u="none" strike="noStrike" noProof="0" dirty="0" err="1"/>
                        <a:t>привласнення</a:t>
                      </a:r>
                      <a:r>
                        <a:rPr lang="ru-RU" sz="1400" b="1" i="1" u="none" strike="noStrike" noProof="0" dirty="0"/>
                        <a:t>; </a:t>
                      </a:r>
                      <a:endParaRPr lang="ru-RU" b="1" i="1"/>
                    </a:p>
                    <a:p>
                      <a:pPr lvl="0">
                        <a:buNone/>
                      </a:pPr>
                      <a:r>
                        <a:rPr lang="ru-RU" sz="1400" b="1" i="1" u="none" strike="noStrike" noProof="0" dirty="0"/>
                        <a:t>2) </a:t>
                      </a:r>
                      <a:r>
                        <a:rPr lang="ru-RU" sz="1400" b="1" i="1" u="none" strike="noStrike" noProof="0" dirty="0" err="1"/>
                        <a:t>Заволодіння</a:t>
                      </a:r>
                      <a:r>
                        <a:rPr lang="ru-RU" sz="1400" b="1" i="1" u="none" strike="noStrike" noProof="0" dirty="0"/>
                        <a:t> прекурсорами в особливо великих </a:t>
                      </a:r>
                      <a:r>
                        <a:rPr lang="ru-RU" sz="1400" b="1" i="1" u="none" strike="noStrike" noProof="0" dirty="0" err="1"/>
                        <a:t>розмірах</a:t>
                      </a:r>
                      <a:r>
                        <a:rPr lang="ru-RU" sz="1400" b="1" i="1" u="none" strike="noStrike" noProof="0" dirty="0"/>
                        <a:t> шляхом </a:t>
                      </a:r>
                      <a:r>
                        <a:rPr lang="ru-RU" sz="1400" b="1" i="1" u="none" strike="noStrike" noProof="0" dirty="0" err="1"/>
                        <a:t>зловживання</a:t>
                      </a:r>
                      <a:r>
                        <a:rPr lang="ru-RU" sz="1400" b="1" i="1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службовим</a:t>
                      </a:r>
                      <a:r>
                        <a:rPr lang="ru-RU" sz="1400" b="1" i="1" u="none" strike="noStrike" noProof="0" dirty="0"/>
                        <a:t> становищем.</a:t>
                      </a:r>
                      <a:endParaRPr lang="ru-RU" b="1" i="1" dirty="0"/>
                    </a:p>
                    <a:p>
                      <a:pPr lvl="0">
                        <a:buNone/>
                      </a:pPr>
                      <a:endParaRPr lang="ru-RU" sz="1400" b="0" i="0" u="none" strike="noStrike" noProof="0" dirty="0"/>
                    </a:p>
                    <a:p>
                      <a:pPr lvl="0">
                        <a:buNone/>
                      </a:pPr>
                      <a:endParaRPr lang="ru-RU" sz="1400" b="0" i="0" u="none" strike="noStrike" noProof="0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 Наказ МОЗ «Про </a:t>
                      </a:r>
                      <a:r>
                        <a:rPr lang="ru-RU" sz="1400" b="0" i="0" u="none" strike="noStrike" noProof="0" dirty="0" err="1"/>
                        <a:t>затвердження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таблиць</a:t>
                      </a:r>
                      <a:r>
                        <a:rPr lang="ru-RU" sz="1400" b="0" i="0" u="none" strike="noStrike" noProof="0" dirty="0"/>
                        <a:t> невеликих, великих та особливо великих </a:t>
                      </a:r>
                      <a:r>
                        <a:rPr lang="ru-RU" sz="1400" b="0" i="0" u="none" strike="noStrike" noProof="0" dirty="0" err="1"/>
                        <a:t>розмірів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наркотичних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засобів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психотропних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речовин</a:t>
                      </a:r>
                      <a:r>
                        <a:rPr lang="ru-RU" sz="1400" b="0" i="0" u="none" strike="noStrike" noProof="0" dirty="0"/>
                        <a:t> і </a:t>
                      </a:r>
                      <a:r>
                        <a:rPr lang="ru-RU" sz="1400" b="0" i="0" u="none" strike="noStrike" noProof="0" dirty="0" err="1"/>
                        <a:t>прекурсорів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які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знаходяться</a:t>
                      </a:r>
                      <a:r>
                        <a:rPr lang="ru-RU" sz="1400" b="0" i="0" u="none" strike="noStrike" noProof="0" dirty="0"/>
                        <a:t> у незаконному </a:t>
                      </a:r>
                      <a:r>
                        <a:rPr lang="ru-RU" sz="1400" b="0" i="0" u="none" strike="noStrike" noProof="0" dirty="0" err="1"/>
                        <a:t>обігу</a:t>
                      </a:r>
                      <a:r>
                        <a:rPr lang="ru-RU" sz="1400" b="0" i="0" u="none" strike="noStrike" noProof="0" dirty="0"/>
                        <a:t>» </a:t>
                      </a:r>
                      <a:r>
                        <a:rPr lang="ru-RU" sz="1400" b="0" i="0" u="none" strike="noStrike" noProof="0" dirty="0" err="1"/>
                        <a:t>від</a:t>
                      </a:r>
                      <a:r>
                        <a:rPr lang="ru-RU" sz="1400" b="0" i="0" u="none" strike="noStrike" noProof="0" dirty="0"/>
                        <a:t> 01.08.2000 р. №188 (в ред. 2015 р.) 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0" u="none" strike="noStrike" noProof="0" dirty="0" err="1">
                          <a:latin typeface="Calibri"/>
                        </a:rPr>
                        <a:t>Спосіб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 1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: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аптеки;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відділу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лабораторії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провізор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фармацевт.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dirty="0" err="1">
                          <a:latin typeface="Calibri"/>
                        </a:rPr>
                        <a:t>Спосіб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 2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: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службова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особа (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аптеки;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відділу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лабораторії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)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За ч. 3 ст. 312 </a:t>
                      </a:r>
                      <a:r>
                        <a:rPr lang="ru-RU" sz="1400" b="0" i="0" u="none" strike="noStrike" noProof="0" dirty="0" err="1"/>
                        <a:t>основне</a:t>
                      </a:r>
                      <a:r>
                        <a:rPr lang="ru-RU" sz="1400" b="0" i="0" u="none" strike="noStrike" noProof="0" dirty="0"/>
                        <a:t> –ПВ </a:t>
                      </a:r>
                      <a:r>
                        <a:rPr lang="ru-RU" sz="1400" b="0" i="0" u="none" strike="noStrike" noProof="0" dirty="0" err="1"/>
                        <a:t>від</a:t>
                      </a:r>
                      <a:r>
                        <a:rPr lang="ru-RU" sz="1400" b="0" i="0" u="none" strike="noStrike" noProof="0" dirty="0"/>
                        <a:t> 5 до 12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додаткове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обов’язкове</a:t>
                      </a:r>
                      <a:r>
                        <a:rPr lang="ru-RU" sz="1400" b="0" i="0" u="none" strike="noStrike" noProof="0" dirty="0"/>
                        <a:t> (</a:t>
                      </a:r>
                      <a:r>
                        <a:rPr lang="ru-RU" sz="1400" b="0" i="0" u="none" strike="noStrike" noProof="0" dirty="0" err="1"/>
                        <a:t>можливо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кілька</a:t>
                      </a:r>
                      <a:r>
                        <a:rPr lang="ru-RU" sz="1400" b="0" i="0" u="none" strike="noStrike" noProof="0" dirty="0"/>
                        <a:t> за один </a:t>
                      </a:r>
                      <a:r>
                        <a:rPr lang="ru-RU" sz="1400" b="0" i="0" u="none" strike="noStrike" noProof="0" dirty="0" err="1"/>
                        <a:t>злочин</a:t>
                      </a:r>
                      <a:r>
                        <a:rPr lang="ru-RU" sz="1400" b="0" i="0" u="none" strike="noStrike" noProof="0" dirty="0"/>
                        <a:t>):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1)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права </a:t>
                      </a:r>
                      <a:r>
                        <a:rPr lang="ru-RU" sz="1400" b="0" i="0" u="none" strike="noStrike" noProof="0" dirty="0" err="1"/>
                        <a:t>обіймати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певні</a:t>
                      </a:r>
                      <a:r>
                        <a:rPr lang="ru-RU" sz="1400" b="0" i="0" u="none" strike="noStrike" noProof="0" dirty="0"/>
                        <a:t> посади – до 3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;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2)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права </a:t>
                      </a:r>
                      <a:r>
                        <a:rPr lang="ru-RU" sz="1400" b="0" i="0" u="none" strike="noStrike" noProof="0" dirty="0" err="1"/>
                        <a:t>займатися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певною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діяльністю</a:t>
                      </a:r>
                      <a:r>
                        <a:rPr lang="ru-RU" sz="1400" b="0" i="0" u="none" strike="noStrike" noProof="0" dirty="0"/>
                        <a:t> – до 3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;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3) </a:t>
                      </a:r>
                      <a:r>
                        <a:rPr lang="ru-RU" sz="1400" b="0" i="0" u="none" strike="noStrike" noProof="0" dirty="0" err="1"/>
                        <a:t>конфіскація</a:t>
                      </a:r>
                      <a:r>
                        <a:rPr lang="ru-RU" sz="1400" b="0" i="0" u="none" strike="noStrike" noProof="0" dirty="0"/>
                        <a:t> майна.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604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3398471"/>
              </p:ext>
            </p:extLst>
          </p:nvPr>
        </p:nvGraphicFramePr>
        <p:xfrm>
          <a:off x="373811" y="833707"/>
          <a:ext cx="11455444" cy="5974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Ч. 1 ст. 320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Порушення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встановлених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правил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обігу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наркотичних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психотропних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речовин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їх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аналогів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прекурсорів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0" u="none" strike="noStrike" noProof="0" dirty="0" err="1">
                          <a:latin typeface="Calibri"/>
                        </a:rPr>
                        <a:t>Порушення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 правил: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dirty="0">
                          <a:latin typeface="Calibri"/>
                        </a:rPr>
                        <a:t>1)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зберігання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;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обліку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;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dirty="0">
                          <a:latin typeface="Calibri"/>
                        </a:rPr>
                        <a:t>3)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відпуску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(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наприклад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торгівля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без рецепта)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;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dirty="0">
                          <a:latin typeface="Calibri"/>
                        </a:rPr>
                        <a:t>4)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розподілу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;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dirty="0">
                          <a:latin typeface="Calibri"/>
                        </a:rPr>
                        <a:t>5)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торгівлі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;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dirty="0">
                          <a:latin typeface="Calibri"/>
                        </a:rPr>
                        <a:t>6)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перевезення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пересилання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;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dirty="0">
                          <a:latin typeface="Calibri"/>
                        </a:rPr>
                        <a:t>7)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використання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наркотичних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психотропних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речовин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їх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аналогів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0" u="none" strike="noStrike" noProof="0" dirty="0" err="1">
                          <a:latin typeface="Calibri"/>
                        </a:rPr>
                        <a:t>прекурсорів</a:t>
                      </a:r>
                      <a:r>
                        <a:rPr lang="ru-RU" sz="1400" b="1" i="0" u="none" strike="noStrike" noProof="0" dirty="0">
                          <a:latin typeface="Calibri"/>
                        </a:rPr>
                        <a:t>. </a:t>
                      </a:r>
                      <a:endParaRPr lang="ru-RU"/>
                    </a:p>
                    <a:p>
                      <a:pPr lvl="0">
                        <a:buNone/>
                      </a:pPr>
                      <a:endParaRPr lang="ru-RU" sz="1400" b="0" i="0" u="none" strike="noStrike" noProof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Можуть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вчинятися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як шляхом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дії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, так і шляхом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бездіяльності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(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наприклад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не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було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вжито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відповідних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заходів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для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належного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зберігання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обліку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цих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речовин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).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Завідувач</a:t>
                      </a:r>
                      <a:r>
                        <a:rPr lang="ru-RU" sz="1400" b="0" i="0" u="none" strike="noStrike" noProof="0" dirty="0"/>
                        <a:t> аптеки; </a:t>
                      </a:r>
                      <a:r>
                        <a:rPr lang="ru-RU" sz="1400" b="0" i="0" u="none" strike="noStrike" noProof="0" dirty="0" err="1"/>
                        <a:t>завідувач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відділу</a:t>
                      </a:r>
                      <a:r>
                        <a:rPr lang="ru-RU" sz="1400" b="0" i="0" u="none" strike="noStrike" noProof="0" dirty="0"/>
                        <a:t>; </a:t>
                      </a:r>
                      <a:r>
                        <a:rPr lang="ru-RU" sz="1400" b="0" i="0" u="none" strike="noStrike" noProof="0" dirty="0" err="1"/>
                        <a:t>завідувач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лабораторії</a:t>
                      </a:r>
                      <a:r>
                        <a:rPr lang="ru-RU" sz="1400" b="0" i="0" u="none" strike="noStrike" noProof="0" dirty="0"/>
                        <a:t>; </a:t>
                      </a:r>
                      <a:r>
                        <a:rPr lang="ru-RU" sz="1400" b="0" i="0" u="none" strike="noStrike" noProof="0" dirty="0" err="1"/>
                        <a:t>провізор</a:t>
                      </a:r>
                      <a:r>
                        <a:rPr lang="ru-RU" sz="1400" b="0" i="0" u="none" strike="noStrike" noProof="0" dirty="0"/>
                        <a:t>; фармацевт.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За ч. 1 ст. 320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основне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альтернативно: </a:t>
                      </a:r>
                      <a:endParaRPr lang="ru-RU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1) штраф –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70 НМДГ; </a:t>
                      </a:r>
                      <a:endParaRPr lang="ru-RU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арешт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до 6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місяців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3)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обмеження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волі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до 4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endParaRPr lang="ru-RU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4)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волі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до 3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додаткове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обов’язкове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(альтернативно ): </a:t>
                      </a:r>
                      <a:endParaRPr lang="ru-RU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1)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права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обіймати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певні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посади – до 3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endParaRPr lang="ru-RU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права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займатися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певною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діяльністю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до 3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.</a:t>
                      </a:r>
                      <a:endParaRPr lang="ru-RU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14345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60865-475B-47D7-A3C7-D714239F1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1" y="-944"/>
            <a:ext cx="12186248" cy="990682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Практичні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приклади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притягнення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до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кримінальної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відповідальності</a:t>
            </a:r>
            <a:endParaRPr lang="ru-RU" sz="3600" dirty="0" err="1">
              <a:solidFill>
                <a:srgbClr val="C00000"/>
              </a:solidFill>
              <a:cs typeface="Calibri Light" panose="020F0302020204030204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6A28456-7DE1-44DF-B810-A45DB7E83FC3}"/>
              </a:ext>
            </a:extLst>
          </p:cNvPr>
          <p:cNvSpPr/>
          <p:nvPr/>
        </p:nvSpPr>
        <p:spPr>
          <a:xfrm>
            <a:off x="419819" y="1375913"/>
            <a:ext cx="2631055" cy="9920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Ч. 1 ст. 320 ККУ</a:t>
            </a:r>
            <a:endParaRPr lang="ru-RU" b="1" dirty="0">
              <a:ea typeface="+mn-lt"/>
              <a:cs typeface="+mn-lt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1AC1133-ECC5-4BDD-9694-D91D88C496E9}"/>
              </a:ext>
            </a:extLst>
          </p:cNvPr>
          <p:cNvSpPr/>
          <p:nvPr/>
        </p:nvSpPr>
        <p:spPr>
          <a:xfrm>
            <a:off x="4201064" y="1375912"/>
            <a:ext cx="2631055" cy="9920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26.09.2011 р. </a:t>
            </a:r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7315871-F229-4C8E-BE53-7E4097FC3DCD}"/>
              </a:ext>
            </a:extLst>
          </p:cNvPr>
          <p:cNvSpPr/>
          <p:nvPr/>
        </p:nvSpPr>
        <p:spPr>
          <a:xfrm>
            <a:off x="1038045" y="2439837"/>
            <a:ext cx="2746074" cy="31773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b="1" dirty="0" err="1">
                <a:ea typeface="+mn-lt"/>
                <a:cs typeface="+mn-lt"/>
              </a:rPr>
              <a:t>Порушення</a:t>
            </a:r>
            <a:r>
              <a:rPr lang="ru-RU" sz="2800" b="1" dirty="0">
                <a:ea typeface="+mn-lt"/>
                <a:cs typeface="+mn-lt"/>
              </a:rPr>
              <a:t> правил </a:t>
            </a:r>
            <a:r>
              <a:rPr lang="ru-RU" sz="2800" b="1" dirty="0" err="1">
                <a:ea typeface="+mn-lt"/>
                <a:cs typeface="+mn-lt"/>
              </a:rPr>
              <a:t>відпуску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наркотичних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засобів</a:t>
            </a:r>
            <a:endParaRPr lang="ru-RU" sz="2800" b="1" dirty="0" err="1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81A6641-A545-4225-A7EE-8CEB1A9FE668}"/>
              </a:ext>
            </a:extLst>
          </p:cNvPr>
          <p:cNvSpPr/>
          <p:nvPr/>
        </p:nvSpPr>
        <p:spPr>
          <a:xfrm>
            <a:off x="4934309" y="2439837"/>
            <a:ext cx="2530414" cy="27316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вирок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Франківського</a:t>
            </a:r>
            <a:r>
              <a:rPr lang="ru-RU" dirty="0">
                <a:ea typeface="+mn-lt"/>
                <a:cs typeface="+mn-lt"/>
              </a:rPr>
              <a:t> районного суду м. Львова</a:t>
            </a:r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6CA5545-659B-46BF-A090-BD7AAF94F8C3}"/>
              </a:ext>
            </a:extLst>
          </p:cNvPr>
          <p:cNvSpPr/>
          <p:nvPr/>
        </p:nvSpPr>
        <p:spPr>
          <a:xfrm>
            <a:off x="8356121" y="1375913"/>
            <a:ext cx="3666224" cy="46151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провізор</a:t>
            </a:r>
            <a:r>
              <a:rPr lang="ru-RU" b="1" dirty="0">
                <a:ea typeface="+mn-lt"/>
                <a:cs typeface="+mn-lt"/>
              </a:rPr>
              <a:t> аптеки</a:t>
            </a:r>
            <a:r>
              <a:rPr lang="ru-RU" dirty="0">
                <a:ea typeface="+mn-lt"/>
                <a:cs typeface="+mn-lt"/>
              </a:rPr>
              <a:t> продав </a:t>
            </a:r>
            <a:r>
              <a:rPr lang="ru-RU" dirty="0" err="1">
                <a:ea typeface="+mn-lt"/>
                <a:cs typeface="+mn-lt"/>
              </a:rPr>
              <a:t>громадянину</a:t>
            </a:r>
            <a:r>
              <a:rPr lang="ru-RU" dirty="0">
                <a:ea typeface="+mn-lt"/>
                <a:cs typeface="+mn-lt"/>
              </a:rPr>
              <a:t> без рецепта </a:t>
            </a:r>
            <a:r>
              <a:rPr lang="ru-RU" b="1" dirty="0">
                <a:ea typeface="+mn-lt"/>
                <a:cs typeface="+mn-lt"/>
              </a:rPr>
              <a:t>40 таблеток «</a:t>
            </a:r>
            <a:r>
              <a:rPr lang="ru-RU" b="1" dirty="0" err="1">
                <a:ea typeface="+mn-lt"/>
                <a:cs typeface="+mn-lt"/>
              </a:rPr>
              <a:t>Кондрепін</a:t>
            </a:r>
            <a:r>
              <a:rPr lang="ru-RU" b="1" dirty="0">
                <a:ea typeface="+mn-lt"/>
                <a:cs typeface="+mn-lt"/>
              </a:rPr>
              <a:t> ІС»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містять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кодеїн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відносяться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наркотичних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обіг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обмежено</a:t>
            </a:r>
            <a:endParaRPr lang="ru-RU" dirty="0" err="1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BE6AC043-FA89-4928-80B5-94C6FBFC22FC}"/>
              </a:ext>
            </a:extLst>
          </p:cNvPr>
          <p:cNvSpPr/>
          <p:nvPr/>
        </p:nvSpPr>
        <p:spPr>
          <a:xfrm>
            <a:off x="3161746" y="1633031"/>
            <a:ext cx="977660" cy="48883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D39E0051-9410-4396-BAF0-4F3038120F8F}"/>
              </a:ext>
            </a:extLst>
          </p:cNvPr>
          <p:cNvSpPr/>
          <p:nvPr/>
        </p:nvSpPr>
        <p:spPr>
          <a:xfrm>
            <a:off x="7115519" y="1633030"/>
            <a:ext cx="977660" cy="48883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445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5260625"/>
              </p:ext>
            </p:extLst>
          </p:nvPr>
        </p:nvGraphicFramePr>
        <p:xfrm>
          <a:off x="373811" y="833707"/>
          <a:ext cx="11455444" cy="5547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Ч. 2 ст. 320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Порушення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встановлених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1" i="1" u="none" strike="noStrike" noProof="0" dirty="0"/>
                        <a:t>правил </a:t>
                      </a:r>
                      <a:r>
                        <a:rPr lang="ru-RU" sz="1400" b="1" i="1" u="none" strike="noStrike" noProof="0" dirty="0" err="1"/>
                        <a:t>обігу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наркотичних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засобів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психотропних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речовин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їх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аналогів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прекурсорів</a:t>
                      </a:r>
                      <a:r>
                        <a:rPr lang="ru-RU" sz="1400" b="0" i="0" u="none" strike="noStrike" noProof="0" dirty="0"/>
                        <a:t>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Порушення</a:t>
                      </a:r>
                      <a:r>
                        <a:rPr lang="ru-RU" sz="1400" b="0" i="0" u="none" strike="noStrike" noProof="0" dirty="0"/>
                        <a:t> правил </a:t>
                      </a:r>
                      <a:r>
                        <a:rPr lang="ru-RU" sz="1400" b="0" i="0" u="none" strike="noStrike" noProof="0" dirty="0" err="1"/>
                        <a:t>обігу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наркотичних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засобів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психотропних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речовин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їх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аналогів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прекурсорів</a:t>
                      </a:r>
                      <a:r>
                        <a:rPr lang="ru-RU" sz="1400" b="0" i="0" u="none" strike="noStrike" noProof="0" dirty="0"/>
                        <a:t>: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dirty="0"/>
                        <a:t>1) повторно,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dirty="0"/>
                        <a:t>2) </a:t>
                      </a:r>
                      <a:r>
                        <a:rPr lang="ru-RU" sz="1400" b="1" i="0" u="none" strike="noStrike" noProof="0" dirty="0" err="1"/>
                        <a:t>якщо</a:t>
                      </a:r>
                      <a:r>
                        <a:rPr lang="ru-RU" sz="1400" b="1" i="0" u="none" strike="noStrike" noProof="0" dirty="0"/>
                        <a:t> вони </a:t>
                      </a:r>
                      <a:r>
                        <a:rPr lang="ru-RU" sz="1400" b="1" i="0" u="none" strike="noStrike" noProof="0" dirty="0" err="1"/>
                        <a:t>спричинили</a:t>
                      </a:r>
                      <a:r>
                        <a:rPr lang="ru-RU" sz="1400" b="1" i="0" u="none" strike="noStrike" noProof="0" dirty="0"/>
                        <a:t> </a:t>
                      </a:r>
                      <a:r>
                        <a:rPr lang="ru-RU" sz="1400" b="1" i="0" u="none" strike="noStrike" noProof="0" dirty="0" err="1"/>
                        <a:t>нестачу</a:t>
                      </a:r>
                      <a:r>
                        <a:rPr lang="ru-RU" sz="1400" b="1" i="0" u="none" strike="noStrike" noProof="0" dirty="0"/>
                        <a:t> </a:t>
                      </a:r>
                      <a:r>
                        <a:rPr lang="ru-RU" sz="1400" b="1" i="0" u="none" strike="noStrike" noProof="0" dirty="0" err="1"/>
                        <a:t>цих</a:t>
                      </a:r>
                      <a:r>
                        <a:rPr lang="ru-RU" sz="1400" b="1" i="0" u="none" strike="noStrike" noProof="0" dirty="0"/>
                        <a:t> </a:t>
                      </a:r>
                      <a:r>
                        <a:rPr lang="ru-RU" sz="1400" b="1" i="0" u="none" strike="noStrike" noProof="0" dirty="0" err="1"/>
                        <a:t>речовин</a:t>
                      </a:r>
                      <a:r>
                        <a:rPr lang="ru-RU" sz="1400" b="1" i="0" u="none" strike="noStrike" noProof="0" dirty="0"/>
                        <a:t> у великих </a:t>
                      </a:r>
                      <a:r>
                        <a:rPr lang="ru-RU" sz="1400" b="1" i="0" u="none" strike="noStrike" noProof="0" dirty="0" err="1"/>
                        <a:t>розмірах</a:t>
                      </a:r>
                      <a:r>
                        <a:rPr lang="ru-RU" sz="1400" b="1" i="0" u="none" strike="noStrike" noProof="0" dirty="0"/>
                        <a:t>;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400" b="1" i="0" u="none" strike="noStrike" noProof="0" dirty="0"/>
                        <a:t>3) </a:t>
                      </a:r>
                      <a:r>
                        <a:rPr lang="ru-RU" sz="1400" b="1" i="0" u="none" strike="noStrike" noProof="0" dirty="0" err="1"/>
                        <a:t>якщо</a:t>
                      </a:r>
                      <a:r>
                        <a:rPr lang="ru-RU" sz="1400" b="1" i="0" u="none" strike="noStrike" noProof="0" dirty="0"/>
                        <a:t> </a:t>
                      </a:r>
                      <a:r>
                        <a:rPr lang="ru-RU" sz="1400" b="1" i="0" u="none" strike="noStrike" noProof="0" dirty="0" err="1"/>
                        <a:t>призвели</a:t>
                      </a:r>
                      <a:r>
                        <a:rPr lang="ru-RU" sz="1400" b="1" i="0" u="none" strike="noStrike" noProof="0" dirty="0"/>
                        <a:t> до:</a:t>
                      </a:r>
                      <a:endParaRPr lang="ru-RU" b="1" dirty="0"/>
                    </a:p>
                    <a:p>
                      <a:pPr lvl="0">
                        <a:buNone/>
                      </a:pPr>
                      <a:r>
                        <a:rPr lang="ru-RU" sz="1400" b="1" i="1" u="none" strike="noStrike" noProof="0" dirty="0"/>
                        <a:t>• </a:t>
                      </a:r>
                      <a:r>
                        <a:rPr lang="ru-RU" sz="1400" b="1" i="1" u="none" strike="noStrike" noProof="0" dirty="0" err="1"/>
                        <a:t>викрадення</a:t>
                      </a:r>
                      <a:r>
                        <a:rPr lang="ru-RU" sz="1400" b="1" i="1" u="none" strike="noStrike" noProof="0" dirty="0"/>
                        <a:t>; </a:t>
                      </a:r>
                      <a:endParaRPr lang="ru-RU" b="1" i="1"/>
                    </a:p>
                    <a:p>
                      <a:pPr lvl="0">
                        <a:buNone/>
                      </a:pPr>
                      <a:r>
                        <a:rPr lang="ru-RU" sz="1400" b="1" i="1" u="none" strike="noStrike" noProof="0" dirty="0"/>
                        <a:t>• </a:t>
                      </a:r>
                      <a:r>
                        <a:rPr lang="ru-RU" sz="1400" b="1" i="1" u="none" strike="noStrike" noProof="0" dirty="0" err="1"/>
                        <a:t>привласнення</a:t>
                      </a:r>
                      <a:r>
                        <a:rPr lang="ru-RU" sz="1400" b="1" i="1" u="none" strike="noStrike" noProof="0" dirty="0"/>
                        <a:t>; </a:t>
                      </a:r>
                      <a:endParaRPr lang="ru-RU" b="1" i="1"/>
                    </a:p>
                    <a:p>
                      <a:pPr lvl="0">
                        <a:buNone/>
                      </a:pPr>
                      <a:r>
                        <a:rPr lang="ru-RU" sz="1400" b="1" i="1" u="none" strike="noStrike" noProof="0" dirty="0"/>
                        <a:t>• </a:t>
                      </a:r>
                      <a:r>
                        <a:rPr lang="ru-RU" sz="1400" b="1" i="1" u="none" strike="noStrike" noProof="0" dirty="0" err="1"/>
                        <a:t>вимагання</a:t>
                      </a:r>
                      <a:r>
                        <a:rPr lang="ru-RU" sz="1400" b="1" i="1" u="none" strike="noStrike" noProof="0" dirty="0"/>
                        <a:t>; </a:t>
                      </a:r>
                      <a:endParaRPr lang="ru-RU" b="1" i="1"/>
                    </a:p>
                    <a:p>
                      <a:pPr lvl="0">
                        <a:buNone/>
                      </a:pPr>
                      <a:r>
                        <a:rPr lang="ru-RU" sz="1400" b="1" i="1" u="none" strike="noStrike" noProof="0" dirty="0"/>
                        <a:t>• </a:t>
                      </a:r>
                      <a:r>
                        <a:rPr lang="ru-RU" sz="1400" b="1" i="1" u="none" strike="noStrike" noProof="0" dirty="0" err="1"/>
                        <a:t>заволодіння</a:t>
                      </a:r>
                      <a:r>
                        <a:rPr lang="ru-RU" sz="1400" b="1" i="1" u="none" strike="noStrike" noProof="0" dirty="0"/>
                        <a:t> шляхом </a:t>
                      </a:r>
                      <a:r>
                        <a:rPr lang="ru-RU" sz="1400" b="1" i="1" u="none" strike="noStrike" noProof="0" dirty="0" err="1"/>
                        <a:t>шахрайства</a:t>
                      </a:r>
                      <a:r>
                        <a:rPr lang="ru-RU" sz="1400" b="1" i="1" u="none" strike="noStrike" noProof="0" dirty="0"/>
                        <a:t>; </a:t>
                      </a:r>
                      <a:endParaRPr lang="ru-RU" b="1" i="1"/>
                    </a:p>
                    <a:p>
                      <a:pPr lvl="0">
                        <a:buNone/>
                      </a:pPr>
                      <a:r>
                        <a:rPr lang="ru-RU" sz="1400" b="1" i="1" u="none" strike="noStrike" noProof="0" dirty="0"/>
                        <a:t>• </a:t>
                      </a:r>
                      <a:r>
                        <a:rPr lang="ru-RU" sz="1400" b="1" i="1" u="none" strike="noStrike" noProof="0" err="1"/>
                        <a:t>заволодіння</a:t>
                      </a:r>
                      <a:r>
                        <a:rPr lang="ru-RU" sz="1400" b="1" i="1" u="none" strike="noStrike" noProof="0" dirty="0"/>
                        <a:t> шляхом </a:t>
                      </a:r>
                      <a:r>
                        <a:rPr lang="ru-RU" sz="1400" b="1" i="1" u="none" strike="noStrike" noProof="0" err="1"/>
                        <a:t>зловживання</a:t>
                      </a:r>
                      <a:r>
                        <a:rPr lang="ru-RU" sz="1400" b="1" i="1" u="none" strike="noStrike" noProof="0" dirty="0"/>
                        <a:t> </a:t>
                      </a:r>
                      <a:r>
                        <a:rPr lang="ru-RU" sz="1400" b="1" i="1" u="none" strike="noStrike" noProof="0" err="1"/>
                        <a:t>службовою</a:t>
                      </a:r>
                      <a:r>
                        <a:rPr lang="ru-RU" sz="1400" b="1" i="1" u="none" strike="noStrike" noProof="0" dirty="0"/>
                        <a:t> особою </a:t>
                      </a:r>
                      <a:r>
                        <a:rPr lang="ru-RU" sz="1400" b="1" i="1" u="none" strike="noStrike" noProof="0" err="1"/>
                        <a:t>своїм</a:t>
                      </a:r>
                      <a:r>
                        <a:rPr lang="ru-RU" sz="1400" b="1" i="1" u="none" strike="noStrike" noProof="0" dirty="0"/>
                        <a:t> </a:t>
                      </a:r>
                      <a:r>
                        <a:rPr lang="ru-RU" sz="1400" b="1" i="1" u="none" strike="noStrike" noProof="0" err="1"/>
                        <a:t>службовим</a:t>
                      </a:r>
                      <a:r>
                        <a:rPr lang="ru-RU" sz="1400" b="1" i="1" u="none" strike="noStrike" noProof="0" dirty="0"/>
                        <a:t> становищем. </a:t>
                      </a:r>
                      <a:endParaRPr lang="ru-RU" b="1" i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аптеки;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відділу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лабораторії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провізор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фармацевт. 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За ч. 1 ст. 312 </a:t>
                      </a:r>
                      <a:r>
                        <a:rPr lang="ru-RU" sz="1400" b="0" i="0" u="none" strike="noStrike" noProof="0" dirty="0" err="1"/>
                        <a:t>основне</a:t>
                      </a:r>
                      <a:r>
                        <a:rPr lang="ru-RU" sz="1400" b="0" i="0" u="none" strike="noStrike" noProof="0" dirty="0"/>
                        <a:t> альтернативно: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1) штраф – </a:t>
                      </a:r>
                      <a:r>
                        <a:rPr lang="ru-RU" sz="1400" b="0" i="0" u="none" strike="noStrike" noProof="0" dirty="0" err="1"/>
                        <a:t>від</a:t>
                      </a:r>
                      <a:r>
                        <a:rPr lang="ru-RU" sz="1400" b="0" i="0" u="none" strike="noStrike" noProof="0" dirty="0"/>
                        <a:t> 70 до 120 НМДГ;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2) </a:t>
                      </a:r>
                      <a:r>
                        <a:rPr lang="ru-RU" sz="1400" b="0" i="0" u="none" strike="noStrike" noProof="0" dirty="0" err="1"/>
                        <a:t>арешт</a:t>
                      </a:r>
                      <a:r>
                        <a:rPr lang="ru-RU" sz="1400" b="0" i="0" u="none" strike="noStrike" noProof="0" dirty="0"/>
                        <a:t> – </a:t>
                      </a:r>
                      <a:r>
                        <a:rPr lang="ru-RU" sz="1400" b="0" i="0" u="none" strike="noStrike" noProof="0" dirty="0" err="1"/>
                        <a:t>від</a:t>
                      </a:r>
                      <a:r>
                        <a:rPr lang="ru-RU" sz="1400" b="0" i="0" u="none" strike="noStrike" noProof="0" dirty="0"/>
                        <a:t> 3 до 6 </a:t>
                      </a:r>
                      <a:r>
                        <a:rPr lang="ru-RU" sz="1400" b="0" i="0" u="none" strike="noStrike" noProof="0" dirty="0" err="1"/>
                        <a:t>місяців</a:t>
                      </a:r>
                      <a:r>
                        <a:rPr lang="ru-RU" sz="1400" b="0" i="0" u="none" strike="noStrike" noProof="0" dirty="0"/>
                        <a:t>;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3)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волі</a:t>
                      </a:r>
                      <a:r>
                        <a:rPr lang="ru-RU" sz="1400" b="0" i="0" u="none" strike="noStrike" noProof="0" dirty="0"/>
                        <a:t> – </a:t>
                      </a:r>
                      <a:r>
                        <a:rPr lang="ru-RU" sz="1400" b="0" i="0" u="none" strike="noStrike" noProof="0" dirty="0" err="1"/>
                        <a:t>від</a:t>
                      </a:r>
                      <a:r>
                        <a:rPr lang="ru-RU" sz="1400" b="0" i="0" u="none" strike="noStrike" noProof="0" dirty="0"/>
                        <a:t> 3до 5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;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додаткове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обов’язкове</a:t>
                      </a:r>
                      <a:r>
                        <a:rPr lang="ru-RU" sz="1400" b="0" i="0" u="none" strike="noStrike" noProof="0" dirty="0"/>
                        <a:t> (альтернативно):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1)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права </a:t>
                      </a:r>
                      <a:r>
                        <a:rPr lang="ru-RU" sz="1400" b="0" i="0" u="none" strike="noStrike" noProof="0" dirty="0" err="1"/>
                        <a:t>обіймати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певні</a:t>
                      </a:r>
                      <a:r>
                        <a:rPr lang="ru-RU" sz="1400" b="0" i="0" u="none" strike="noStrike" noProof="0" dirty="0"/>
                        <a:t> посади – до 3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;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2)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права </a:t>
                      </a:r>
                      <a:r>
                        <a:rPr lang="ru-RU" sz="1400" b="0" i="0" u="none" strike="noStrike" noProof="0" dirty="0" err="1"/>
                        <a:t>займатися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певною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діяльністю</a:t>
                      </a:r>
                      <a:r>
                        <a:rPr lang="ru-RU" sz="1400" b="0" i="0" u="none" strike="noStrike" noProof="0" dirty="0"/>
                        <a:t> – до 3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.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3081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виток: вертикальный 3">
            <a:extLst>
              <a:ext uri="{FF2B5EF4-FFF2-40B4-BE49-F238E27FC236}">
                <a16:creationId xmlns:a16="http://schemas.microsoft.com/office/drawing/2014/main" id="{10F4E2DF-E667-44A9-95AC-1C9CE346A808}"/>
              </a:ext>
            </a:extLst>
          </p:cNvPr>
          <p:cNvSpPr/>
          <p:nvPr/>
        </p:nvSpPr>
        <p:spPr>
          <a:xfrm>
            <a:off x="360382" y="53916"/>
            <a:ext cx="11703168" cy="6153508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dirty="0"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1CBEB-082C-4582-B829-FE90900434A4}"/>
              </a:ext>
            </a:extLst>
          </p:cNvPr>
          <p:cNvSpPr txBox="1"/>
          <p:nvPr/>
        </p:nvSpPr>
        <p:spPr>
          <a:xfrm>
            <a:off x="2250597" y="223388"/>
            <a:ext cx="928489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Практичні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приклади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притягнення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до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кримінальної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відповідальності</a:t>
            </a:r>
            <a:endParaRPr lang="ru-RU" sz="2400" b="1" err="1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CEDB56-E0A5-439F-A7D4-E9F0F3D5976B}"/>
              </a:ext>
            </a:extLst>
          </p:cNvPr>
          <p:cNvSpPr txBox="1"/>
          <p:nvPr/>
        </p:nvSpPr>
        <p:spPr>
          <a:xfrm>
            <a:off x="1444566" y="984490"/>
            <a:ext cx="9701840" cy="54476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200" i="1" err="1"/>
              <a:t>Вироком</a:t>
            </a:r>
            <a:r>
              <a:rPr lang="ru-RU" sz="2200" i="1" dirty="0"/>
              <a:t> </a:t>
            </a:r>
            <a:r>
              <a:rPr lang="ru-RU" sz="2200" i="1" err="1"/>
              <a:t>Ямпільського</a:t>
            </a:r>
            <a:r>
              <a:rPr lang="ru-RU" sz="2200" i="1" dirty="0"/>
              <a:t> районного суду </a:t>
            </a:r>
            <a:r>
              <a:rPr lang="ru-RU" sz="2200" i="1" err="1"/>
              <a:t>Сумської</a:t>
            </a:r>
            <a:r>
              <a:rPr lang="ru-RU" sz="2200" i="1" dirty="0"/>
              <a:t> </a:t>
            </a:r>
            <a:r>
              <a:rPr lang="ru-RU" sz="2200" i="1" err="1"/>
              <a:t>області</a:t>
            </a:r>
            <a:r>
              <a:rPr lang="ru-RU" sz="2200" i="1" dirty="0"/>
              <a:t> </a:t>
            </a:r>
            <a:r>
              <a:rPr lang="ru-RU" sz="2200" i="1" err="1"/>
              <a:t>від</a:t>
            </a:r>
            <a:r>
              <a:rPr lang="ru-RU" sz="2200" i="1" dirty="0"/>
              <a:t> 15 вересня 2010 року </a:t>
            </a:r>
            <a:r>
              <a:rPr lang="ru-RU" sz="2200" b="1" i="1" dirty="0">
                <a:solidFill>
                  <a:srgbClr val="C00000"/>
                </a:solidFill>
              </a:rPr>
              <a:t>за ч. 1 ст. 320, ч. 1 ст. 366 КК</a:t>
            </a:r>
            <a:r>
              <a:rPr lang="ru-RU" sz="2200" i="1" dirty="0"/>
              <a:t> </a:t>
            </a:r>
            <a:r>
              <a:rPr lang="ru-RU" sz="2200" i="1" err="1"/>
              <a:t>було</a:t>
            </a:r>
            <a:r>
              <a:rPr lang="ru-RU" sz="2200" i="1" dirty="0"/>
              <a:t> </a:t>
            </a:r>
            <a:r>
              <a:rPr lang="ru-RU" sz="2200" i="1" err="1"/>
              <a:t>засуджено</a:t>
            </a:r>
            <a:r>
              <a:rPr lang="ru-RU" sz="2200" i="1" dirty="0"/>
              <a:t> </a:t>
            </a:r>
            <a:r>
              <a:rPr lang="ru-RU" sz="2200" i="1" err="1">
                <a:solidFill>
                  <a:srgbClr val="C00000"/>
                </a:solidFill>
              </a:rPr>
              <a:t>завідуючого</a:t>
            </a:r>
            <a:r>
              <a:rPr lang="ru-RU" sz="2200" i="1" dirty="0">
                <a:solidFill>
                  <a:srgbClr val="C00000"/>
                </a:solidFill>
              </a:rPr>
              <a:t> аптекою</a:t>
            </a:r>
            <a:r>
              <a:rPr lang="ru-RU" sz="2200" i="1" dirty="0"/>
              <a:t>. Судом </a:t>
            </a:r>
            <a:r>
              <a:rPr lang="ru-RU" sz="2200" i="1" err="1"/>
              <a:t>було</a:t>
            </a:r>
            <a:r>
              <a:rPr lang="ru-RU" sz="2200" i="1" dirty="0"/>
              <a:t> </a:t>
            </a:r>
            <a:r>
              <a:rPr lang="ru-RU" sz="2200" i="1" err="1"/>
              <a:t>встановлено</a:t>
            </a:r>
            <a:r>
              <a:rPr lang="ru-RU" sz="2200" i="1" dirty="0"/>
              <a:t>, </a:t>
            </a:r>
            <a:r>
              <a:rPr lang="ru-RU" sz="2200" i="1" err="1"/>
              <a:t>що</a:t>
            </a:r>
            <a:r>
              <a:rPr lang="ru-RU" sz="2200" i="1" dirty="0"/>
              <a:t> </a:t>
            </a:r>
            <a:r>
              <a:rPr lang="ru-RU" sz="2200" i="1" err="1"/>
              <a:t>згідно</a:t>
            </a:r>
            <a:r>
              <a:rPr lang="ru-RU" sz="2200" i="1" dirty="0"/>
              <a:t> з </a:t>
            </a:r>
            <a:r>
              <a:rPr lang="ru-RU" sz="2200" i="1" err="1"/>
              <a:t>вимогами</a:t>
            </a:r>
            <a:r>
              <a:rPr lang="ru-RU" sz="2200" i="1" dirty="0"/>
              <a:t> ст. 10 Закону </a:t>
            </a:r>
            <a:r>
              <a:rPr lang="ru-RU" sz="2200" i="1" err="1"/>
              <a:t>України</a:t>
            </a:r>
            <a:r>
              <a:rPr lang="ru-RU" sz="2200" i="1" dirty="0"/>
              <a:t> «Про </a:t>
            </a:r>
            <a:r>
              <a:rPr lang="ru-RU" sz="2200" i="1" err="1"/>
              <a:t>ліцензування</a:t>
            </a:r>
            <a:r>
              <a:rPr lang="ru-RU" sz="2200" i="1" dirty="0"/>
              <a:t> </a:t>
            </a:r>
            <a:r>
              <a:rPr lang="ru-RU" sz="2200" i="1" err="1"/>
              <a:t>певних</a:t>
            </a:r>
            <a:r>
              <a:rPr lang="ru-RU" sz="2200" i="1" dirty="0"/>
              <a:t> </a:t>
            </a:r>
            <a:r>
              <a:rPr lang="ru-RU" sz="2200" i="1" err="1"/>
              <a:t>видів</a:t>
            </a:r>
            <a:r>
              <a:rPr lang="ru-RU" sz="2200" i="1" dirty="0"/>
              <a:t> </a:t>
            </a:r>
            <a:r>
              <a:rPr lang="ru-RU" sz="2200" i="1" err="1"/>
              <a:t>господарської</a:t>
            </a:r>
            <a:r>
              <a:rPr lang="ru-RU" sz="2200" i="1" dirty="0"/>
              <a:t> </a:t>
            </a:r>
            <a:r>
              <a:rPr lang="ru-RU" sz="2200" i="1" err="1"/>
              <a:t>діяльності</a:t>
            </a:r>
            <a:r>
              <a:rPr lang="ru-RU" sz="2200" i="1" dirty="0"/>
              <a:t>» для </a:t>
            </a:r>
            <a:r>
              <a:rPr lang="ru-RU" sz="2200" i="1" err="1"/>
              <a:t>окремих</a:t>
            </a:r>
            <a:r>
              <a:rPr lang="ru-RU" sz="2200" i="1" dirty="0"/>
              <a:t> </a:t>
            </a:r>
            <a:r>
              <a:rPr lang="ru-RU" sz="2200" i="1" err="1"/>
              <a:t>видів</a:t>
            </a:r>
            <a:r>
              <a:rPr lang="ru-RU" sz="2200" i="1" dirty="0"/>
              <a:t> </a:t>
            </a:r>
            <a:r>
              <a:rPr lang="ru-RU" sz="2200" i="1" err="1"/>
              <a:t>господарської</a:t>
            </a:r>
            <a:r>
              <a:rPr lang="ru-RU" sz="2200" i="1" dirty="0"/>
              <a:t> </a:t>
            </a:r>
            <a:r>
              <a:rPr lang="ru-RU" sz="2200" i="1" err="1"/>
              <a:t>діяльності</a:t>
            </a:r>
            <a:r>
              <a:rPr lang="ru-RU" sz="2200" i="1" dirty="0"/>
              <a:t>, </a:t>
            </a:r>
            <a:r>
              <a:rPr lang="ru-RU" sz="2200" i="1" err="1"/>
              <a:t>що</a:t>
            </a:r>
            <a:r>
              <a:rPr lang="ru-RU" sz="2200" i="1" dirty="0"/>
              <a:t> </a:t>
            </a:r>
            <a:r>
              <a:rPr lang="ru-RU" sz="2200" i="1" err="1"/>
              <a:t>підлягають</a:t>
            </a:r>
            <a:r>
              <a:rPr lang="ru-RU" sz="2200" i="1" dirty="0"/>
              <a:t> </a:t>
            </a:r>
            <a:r>
              <a:rPr lang="ru-RU" sz="2200" i="1" err="1"/>
              <a:t>ліцензуванню</a:t>
            </a:r>
            <a:r>
              <a:rPr lang="ru-RU" sz="2200" i="1" dirty="0"/>
              <a:t>, </a:t>
            </a:r>
            <a:r>
              <a:rPr lang="ru-RU" sz="2200" b="1" i="1" dirty="0">
                <a:solidFill>
                  <a:srgbClr val="C00000"/>
                </a:solidFill>
              </a:rPr>
              <a:t>до заяви про </a:t>
            </a:r>
            <a:r>
              <a:rPr lang="ru-RU" sz="2200" b="1" i="1" err="1">
                <a:solidFill>
                  <a:srgbClr val="C00000"/>
                </a:solidFill>
              </a:rPr>
              <a:t>видачу</a:t>
            </a:r>
            <a:r>
              <a:rPr lang="ru-RU" sz="2200" b="1" i="1" dirty="0">
                <a:solidFill>
                  <a:srgbClr val="C00000"/>
                </a:solidFill>
              </a:rPr>
              <a:t> </a:t>
            </a:r>
            <a:r>
              <a:rPr lang="ru-RU" sz="2200" b="1" i="1" err="1">
                <a:solidFill>
                  <a:srgbClr val="C00000"/>
                </a:solidFill>
              </a:rPr>
              <a:t>ліцензії</a:t>
            </a:r>
            <a:r>
              <a:rPr lang="ru-RU" sz="2200" b="1" i="1" dirty="0">
                <a:solidFill>
                  <a:srgbClr val="C00000"/>
                </a:solidFill>
              </a:rPr>
              <a:t> </a:t>
            </a:r>
            <a:r>
              <a:rPr lang="ru-RU" sz="2200" b="1" i="1" err="1">
                <a:solidFill>
                  <a:srgbClr val="C00000"/>
                </a:solidFill>
              </a:rPr>
              <a:t>додаються</a:t>
            </a:r>
            <a:r>
              <a:rPr lang="ru-RU" sz="2200" b="1" i="1" dirty="0">
                <a:solidFill>
                  <a:srgbClr val="C00000"/>
                </a:solidFill>
              </a:rPr>
              <a:t> </a:t>
            </a:r>
            <a:r>
              <a:rPr lang="ru-RU" sz="2200" b="1" i="1" err="1">
                <a:solidFill>
                  <a:srgbClr val="C00000"/>
                </a:solidFill>
              </a:rPr>
              <a:t>документи</a:t>
            </a:r>
            <a:r>
              <a:rPr lang="ru-RU" sz="2200" b="1" i="1" dirty="0">
                <a:solidFill>
                  <a:srgbClr val="C00000"/>
                </a:solidFill>
              </a:rPr>
              <a:t>, </a:t>
            </a:r>
            <a:r>
              <a:rPr lang="ru-RU" sz="2200" b="1" i="1" err="1">
                <a:solidFill>
                  <a:srgbClr val="C00000"/>
                </a:solidFill>
              </a:rPr>
              <a:t>вичерпний</a:t>
            </a:r>
            <a:r>
              <a:rPr lang="ru-RU" sz="2200" b="1" i="1" dirty="0">
                <a:solidFill>
                  <a:srgbClr val="C00000"/>
                </a:solidFill>
              </a:rPr>
              <a:t> </a:t>
            </a:r>
            <a:r>
              <a:rPr lang="ru-RU" sz="2200" b="1" i="1" err="1">
                <a:solidFill>
                  <a:srgbClr val="C00000"/>
                </a:solidFill>
              </a:rPr>
              <a:t>перелік</a:t>
            </a:r>
            <a:r>
              <a:rPr lang="ru-RU" sz="2200" b="1" i="1" dirty="0">
                <a:solidFill>
                  <a:srgbClr val="C00000"/>
                </a:solidFill>
              </a:rPr>
              <a:t> </a:t>
            </a:r>
            <a:r>
              <a:rPr lang="ru-RU" sz="2200" b="1" i="1" err="1">
                <a:solidFill>
                  <a:srgbClr val="C00000"/>
                </a:solidFill>
              </a:rPr>
              <a:t>яких</a:t>
            </a:r>
            <a:r>
              <a:rPr lang="ru-RU" sz="2200" b="1" i="1" dirty="0">
                <a:solidFill>
                  <a:srgbClr val="C00000"/>
                </a:solidFill>
              </a:rPr>
              <a:t> </a:t>
            </a:r>
            <a:r>
              <a:rPr lang="ru-RU" sz="2200" b="1" i="1" err="1">
                <a:solidFill>
                  <a:srgbClr val="C00000"/>
                </a:solidFill>
              </a:rPr>
              <a:t>встановлюється</a:t>
            </a:r>
            <a:r>
              <a:rPr lang="ru-RU" sz="2200" b="1" i="1" dirty="0">
                <a:solidFill>
                  <a:srgbClr val="C00000"/>
                </a:solidFill>
              </a:rPr>
              <a:t> КМУ. У </a:t>
            </a:r>
            <a:r>
              <a:rPr lang="ru-RU" sz="2200" b="1" i="1" err="1">
                <a:solidFill>
                  <a:srgbClr val="C00000"/>
                </a:solidFill>
              </a:rPr>
              <a:t>Постанові</a:t>
            </a:r>
            <a:r>
              <a:rPr lang="ru-RU" sz="2200" b="1" i="1" dirty="0">
                <a:solidFill>
                  <a:srgbClr val="C00000"/>
                </a:solidFill>
              </a:rPr>
              <a:t> КМУ</a:t>
            </a:r>
            <a:r>
              <a:rPr lang="ru-RU" sz="2200" i="1" dirty="0"/>
              <a:t> </a:t>
            </a:r>
            <a:r>
              <a:rPr lang="ru-RU" sz="2200" i="1" err="1"/>
              <a:t>від</a:t>
            </a:r>
            <a:r>
              <a:rPr lang="ru-RU" sz="2200" i="1" dirty="0"/>
              <a:t> 4 липня 2001 року № 756 «Про </a:t>
            </a:r>
            <a:r>
              <a:rPr lang="ru-RU" sz="2200" i="1" err="1"/>
              <a:t>затвердження</a:t>
            </a:r>
            <a:r>
              <a:rPr lang="ru-RU" sz="2200" i="1" dirty="0"/>
              <a:t> </a:t>
            </a:r>
            <a:r>
              <a:rPr lang="ru-RU" sz="2200" i="1" err="1"/>
              <a:t>переліку</a:t>
            </a:r>
            <a:r>
              <a:rPr lang="ru-RU" sz="2200" i="1" dirty="0"/>
              <a:t> </a:t>
            </a:r>
            <a:r>
              <a:rPr lang="ru-RU" sz="2200" i="1" err="1"/>
              <a:t>документів</a:t>
            </a:r>
            <a:r>
              <a:rPr lang="ru-RU" sz="2200" i="1" dirty="0"/>
              <a:t>, </a:t>
            </a:r>
            <a:r>
              <a:rPr lang="ru-RU" sz="2200" i="1" err="1"/>
              <a:t>які</a:t>
            </a:r>
            <a:r>
              <a:rPr lang="ru-RU" sz="2200" i="1" dirty="0"/>
              <a:t> </a:t>
            </a:r>
            <a:r>
              <a:rPr lang="ru-RU" sz="2200" i="1" err="1"/>
              <a:t>додаються</a:t>
            </a:r>
            <a:r>
              <a:rPr lang="ru-RU" sz="2200" i="1" dirty="0"/>
              <a:t> до заяви про </a:t>
            </a:r>
            <a:r>
              <a:rPr lang="ru-RU" sz="2200" i="1" err="1"/>
              <a:t>видачу</a:t>
            </a:r>
            <a:r>
              <a:rPr lang="ru-RU" sz="2200" i="1" dirty="0"/>
              <a:t> </a:t>
            </a:r>
            <a:r>
              <a:rPr lang="ru-RU" sz="2200" i="1" err="1"/>
              <a:t>ліценції</a:t>
            </a:r>
            <a:r>
              <a:rPr lang="ru-RU" sz="2200" i="1" dirty="0"/>
              <a:t> для </a:t>
            </a:r>
            <a:r>
              <a:rPr lang="ru-RU" sz="2200" i="1" err="1"/>
              <a:t>окремого</a:t>
            </a:r>
            <a:r>
              <a:rPr lang="ru-RU" sz="2200" i="1" dirty="0"/>
              <a:t> виду </a:t>
            </a:r>
            <a:r>
              <a:rPr lang="ru-RU" sz="2200" i="1" err="1"/>
              <a:t>господарської</a:t>
            </a:r>
            <a:r>
              <a:rPr lang="ru-RU" sz="2200" i="1" dirty="0"/>
              <a:t> </a:t>
            </a:r>
            <a:r>
              <a:rPr lang="ru-RU" sz="2200" i="1" err="1"/>
              <a:t>діяльності</a:t>
            </a:r>
            <a:r>
              <a:rPr lang="ru-RU" sz="2200" i="1" dirty="0"/>
              <a:t>» </a:t>
            </a:r>
            <a:r>
              <a:rPr lang="ru-RU" sz="2200" i="1" err="1"/>
              <a:t>зазначено</a:t>
            </a:r>
            <a:r>
              <a:rPr lang="ru-RU" sz="2200" i="1" dirty="0"/>
              <a:t>: для </a:t>
            </a:r>
            <a:r>
              <a:rPr lang="ru-RU" sz="2200" i="1" err="1"/>
              <a:t>господарської</a:t>
            </a:r>
            <a:r>
              <a:rPr lang="ru-RU" sz="2200" i="1" dirty="0"/>
              <a:t> </a:t>
            </a:r>
            <a:r>
              <a:rPr lang="ru-RU" sz="2200" i="1" err="1"/>
              <a:t>діяльності</a:t>
            </a:r>
            <a:r>
              <a:rPr lang="ru-RU" sz="2200" i="1" dirty="0"/>
              <a:t> з </a:t>
            </a:r>
            <a:r>
              <a:rPr lang="ru-RU" sz="2200" i="1" err="1"/>
              <a:t>роздрібної</a:t>
            </a:r>
            <a:r>
              <a:rPr lang="ru-RU" sz="2200" i="1" dirty="0"/>
              <a:t> </a:t>
            </a:r>
            <a:r>
              <a:rPr lang="ru-RU" sz="2200" i="1" err="1"/>
              <a:t>торгівлі</a:t>
            </a:r>
            <a:r>
              <a:rPr lang="ru-RU" sz="2200" i="1" dirty="0"/>
              <a:t> </a:t>
            </a:r>
            <a:r>
              <a:rPr lang="ru-RU" sz="2200" i="1" err="1"/>
              <a:t>лікарськими</a:t>
            </a:r>
            <a:r>
              <a:rPr lang="ru-RU" sz="2200" i="1" dirty="0"/>
              <a:t> </a:t>
            </a:r>
            <a:r>
              <a:rPr lang="ru-RU" sz="2200" i="1" err="1"/>
              <a:t>засобами</a:t>
            </a:r>
            <a:r>
              <a:rPr lang="ru-RU" sz="2200" i="1" dirty="0"/>
              <a:t> </a:t>
            </a:r>
            <a:r>
              <a:rPr lang="ru-RU" sz="2200" b="1" i="1" err="1">
                <a:solidFill>
                  <a:srgbClr val="C00000"/>
                </a:solidFill>
              </a:rPr>
              <a:t>необхідна</a:t>
            </a:r>
            <a:r>
              <a:rPr lang="ru-RU" sz="2200" b="1" i="1" dirty="0">
                <a:solidFill>
                  <a:srgbClr val="C00000"/>
                </a:solidFill>
              </a:rPr>
              <a:t> </a:t>
            </a:r>
            <a:r>
              <a:rPr lang="ru-RU" sz="2200" b="1" i="1" err="1">
                <a:solidFill>
                  <a:srgbClr val="C00000"/>
                </a:solidFill>
              </a:rPr>
              <a:t>копія</a:t>
            </a:r>
            <a:r>
              <a:rPr lang="ru-RU" sz="2200" b="1" i="1" dirty="0">
                <a:solidFill>
                  <a:srgbClr val="C00000"/>
                </a:solidFill>
              </a:rPr>
              <a:t> паспорта аптечного заклад</a:t>
            </a:r>
            <a:r>
              <a:rPr lang="ru-RU" sz="2200" i="1" dirty="0"/>
              <a:t>у, </a:t>
            </a:r>
            <a:r>
              <a:rPr lang="ru-RU" sz="2200" i="1" err="1"/>
              <a:t>що</a:t>
            </a:r>
            <a:r>
              <a:rPr lang="ru-RU" sz="2200" i="1" dirty="0"/>
              <a:t> </a:t>
            </a:r>
            <a:r>
              <a:rPr lang="ru-RU" sz="2200" i="1" err="1"/>
              <a:t>складений</a:t>
            </a:r>
            <a:r>
              <a:rPr lang="ru-RU" sz="2200" i="1" dirty="0"/>
              <a:t> за формою, </a:t>
            </a:r>
            <a:r>
              <a:rPr lang="ru-RU" sz="2200" i="1" err="1"/>
              <a:t>затвердженою</a:t>
            </a:r>
            <a:r>
              <a:rPr lang="ru-RU" sz="2200" i="1" dirty="0"/>
              <a:t> </a:t>
            </a:r>
            <a:r>
              <a:rPr lang="ru-RU" sz="2200" i="1" err="1"/>
              <a:t>постановою</a:t>
            </a:r>
            <a:r>
              <a:rPr lang="ru-RU" sz="2200" i="1" dirty="0"/>
              <a:t> КМУ </a:t>
            </a:r>
            <a:r>
              <a:rPr lang="ru-RU" sz="2200" i="1" err="1"/>
              <a:t>від</a:t>
            </a:r>
            <a:r>
              <a:rPr lang="ru-RU" sz="2200" i="1" dirty="0"/>
              <a:t> 3 лютого 2010 року № 259 «</a:t>
            </a:r>
            <a:r>
              <a:rPr lang="ru-RU" sz="2200" i="1" err="1"/>
              <a:t>Деякі</a:t>
            </a:r>
            <a:r>
              <a:rPr lang="ru-RU" sz="2200" i="1" dirty="0"/>
              <a:t> </a:t>
            </a:r>
            <a:r>
              <a:rPr lang="ru-RU" sz="2200" i="1" err="1"/>
              <a:t>питання</a:t>
            </a:r>
            <a:r>
              <a:rPr lang="ru-RU" sz="2200" i="1" dirty="0"/>
              <a:t> </a:t>
            </a:r>
            <a:r>
              <a:rPr lang="ru-RU" sz="2200" i="1" err="1"/>
              <a:t>діяльності</a:t>
            </a:r>
            <a:r>
              <a:rPr lang="ru-RU" sz="2200" i="1" dirty="0"/>
              <a:t>, </a:t>
            </a:r>
            <a:r>
              <a:rPr lang="ru-RU" sz="2200" i="1" err="1"/>
              <a:t>пов’язаної</a:t>
            </a:r>
            <a:r>
              <a:rPr lang="ru-RU" sz="2200" i="1" dirty="0"/>
              <a:t> з </a:t>
            </a:r>
            <a:r>
              <a:rPr lang="ru-RU" sz="2200" i="1" err="1"/>
              <a:t>торгівлею</a:t>
            </a:r>
            <a:r>
              <a:rPr lang="ru-RU" sz="2200" i="1" dirty="0"/>
              <a:t> </a:t>
            </a:r>
            <a:r>
              <a:rPr lang="ru-RU" sz="2200" i="1" err="1"/>
              <a:t>лікарськими</a:t>
            </a:r>
            <a:r>
              <a:rPr lang="ru-RU" sz="2200" i="1" dirty="0"/>
              <a:t> </a:t>
            </a:r>
            <a:r>
              <a:rPr lang="ru-RU" sz="2200" i="1" err="1"/>
              <a:t>засобами</a:t>
            </a:r>
            <a:r>
              <a:rPr lang="ru-RU" sz="2200" i="1" dirty="0"/>
              <a:t>».</a:t>
            </a:r>
            <a:endParaRPr lang="ru-RU" sz="2200" i="1" dirty="0">
              <a:ea typeface="+mn-lt"/>
              <a:cs typeface="+mn-lt"/>
            </a:endParaRPr>
          </a:p>
          <a:p>
            <a:pPr algn="l"/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1708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виток: вертикальный 3">
            <a:extLst>
              <a:ext uri="{FF2B5EF4-FFF2-40B4-BE49-F238E27FC236}">
                <a16:creationId xmlns:a16="http://schemas.microsoft.com/office/drawing/2014/main" id="{10F4E2DF-E667-44A9-95AC-1C9CE346A808}"/>
              </a:ext>
            </a:extLst>
          </p:cNvPr>
          <p:cNvSpPr/>
          <p:nvPr/>
        </p:nvSpPr>
        <p:spPr>
          <a:xfrm>
            <a:off x="360382" y="53916"/>
            <a:ext cx="11703168" cy="6153508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dirty="0"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1CBEB-082C-4582-B829-FE90900434A4}"/>
              </a:ext>
            </a:extLst>
          </p:cNvPr>
          <p:cNvSpPr txBox="1"/>
          <p:nvPr/>
        </p:nvSpPr>
        <p:spPr>
          <a:xfrm>
            <a:off x="2250597" y="223388"/>
            <a:ext cx="928489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Практичні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приклади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притягнення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до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кримінальної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відповідальності</a:t>
            </a:r>
            <a:endParaRPr lang="ru-RU" sz="2400" b="1" err="1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CEDB56-E0A5-439F-A7D4-E9F0F3D5976B}"/>
              </a:ext>
            </a:extLst>
          </p:cNvPr>
          <p:cNvSpPr txBox="1"/>
          <p:nvPr/>
        </p:nvSpPr>
        <p:spPr>
          <a:xfrm>
            <a:off x="1444566" y="984490"/>
            <a:ext cx="9701840" cy="51706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200" i="1" dirty="0" err="1">
                <a:ea typeface="+mn-lt"/>
                <a:cs typeface="+mn-lt"/>
              </a:rPr>
              <a:t>Завідуючий</a:t>
            </a:r>
            <a:r>
              <a:rPr lang="ru-RU" sz="2200" i="1" dirty="0">
                <a:ea typeface="+mn-lt"/>
                <a:cs typeface="+mn-lt"/>
              </a:rPr>
              <a:t> аптекою, </a:t>
            </a:r>
            <a:r>
              <a:rPr lang="ru-RU" sz="2200" i="1" dirty="0" err="1">
                <a:ea typeface="+mn-lt"/>
                <a:cs typeface="+mn-lt"/>
              </a:rPr>
              <a:t>займаючись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оформленням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ліцензії</a:t>
            </a:r>
            <a:r>
              <a:rPr lang="ru-RU" sz="2200" i="1" dirty="0">
                <a:ea typeface="+mn-lt"/>
                <a:cs typeface="+mn-lt"/>
              </a:rPr>
              <a:t> на </a:t>
            </a:r>
            <a:r>
              <a:rPr lang="ru-RU" sz="2200" i="1" dirty="0" err="1">
                <a:ea typeface="+mn-lt"/>
                <a:cs typeface="+mn-lt"/>
              </a:rPr>
              <a:t>роздрібну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торгівлю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лікарськими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засобами</a:t>
            </a:r>
            <a:r>
              <a:rPr lang="ru-RU" sz="2200" i="1" dirty="0">
                <a:ea typeface="+mn-lt"/>
                <a:cs typeface="+mn-lt"/>
              </a:rPr>
              <a:t>, </a:t>
            </a:r>
            <a:r>
              <a:rPr lang="ru-RU" sz="2200" i="1" dirty="0" err="1">
                <a:ea typeface="+mn-lt"/>
                <a:cs typeface="+mn-lt"/>
              </a:rPr>
              <a:t>достовірно</a:t>
            </a:r>
            <a:r>
              <a:rPr lang="ru-RU" sz="2200" i="1" dirty="0">
                <a:ea typeface="+mn-lt"/>
                <a:cs typeface="+mn-lt"/>
              </a:rPr>
              <a:t> знав </a:t>
            </a:r>
            <a:r>
              <a:rPr lang="ru-RU" sz="2200" i="1" dirty="0" err="1">
                <a:ea typeface="+mn-lt"/>
                <a:cs typeface="+mn-lt"/>
              </a:rPr>
              <a:t>вимоги</a:t>
            </a:r>
            <a:r>
              <a:rPr lang="ru-RU" sz="2200" i="1" dirty="0">
                <a:ea typeface="+mn-lt"/>
                <a:cs typeface="+mn-lt"/>
              </a:rPr>
              <a:t> п. 2.5.15 </a:t>
            </a:r>
            <a:r>
              <a:rPr lang="ru-RU" sz="2200" i="1" dirty="0" err="1">
                <a:ea typeface="+mn-lt"/>
                <a:cs typeface="+mn-lt"/>
              </a:rPr>
              <a:t>Ліцензійних</a:t>
            </a:r>
            <a:r>
              <a:rPr lang="ru-RU" sz="2200" i="1" dirty="0">
                <a:ea typeface="+mn-lt"/>
                <a:cs typeface="+mn-lt"/>
              </a:rPr>
              <a:t> умов </a:t>
            </a:r>
            <a:r>
              <a:rPr lang="ru-RU" sz="2200" i="1" dirty="0" err="1">
                <a:ea typeface="+mn-lt"/>
                <a:cs typeface="+mn-lt"/>
              </a:rPr>
              <a:t>провадження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господарської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діяльності</a:t>
            </a:r>
            <a:r>
              <a:rPr lang="ru-RU" sz="2200" i="1" dirty="0">
                <a:ea typeface="+mn-lt"/>
                <a:cs typeface="+mn-lt"/>
              </a:rPr>
              <a:t> з </a:t>
            </a:r>
            <a:r>
              <a:rPr lang="ru-RU" sz="2200" i="1" dirty="0" err="1">
                <a:ea typeface="+mn-lt"/>
                <a:cs typeface="+mn-lt"/>
              </a:rPr>
              <a:t>виробництва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лікарських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засобів</a:t>
            </a:r>
            <a:r>
              <a:rPr lang="ru-RU" sz="2200" i="1" dirty="0">
                <a:ea typeface="+mn-lt"/>
                <a:cs typeface="+mn-lt"/>
              </a:rPr>
              <a:t>, </a:t>
            </a:r>
            <a:r>
              <a:rPr lang="ru-RU" sz="2200" i="1" dirty="0" err="1">
                <a:ea typeface="+mn-lt"/>
                <a:cs typeface="+mn-lt"/>
              </a:rPr>
              <a:t>оптової</a:t>
            </a:r>
            <a:r>
              <a:rPr lang="ru-RU" sz="2200" i="1" dirty="0">
                <a:ea typeface="+mn-lt"/>
                <a:cs typeface="+mn-lt"/>
              </a:rPr>
              <a:t>, </a:t>
            </a:r>
            <a:r>
              <a:rPr lang="ru-RU" sz="2200" i="1" dirty="0" err="1">
                <a:ea typeface="+mn-lt"/>
                <a:cs typeface="+mn-lt"/>
              </a:rPr>
              <a:t>роздрібної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торгівлі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лікарськими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засобами</a:t>
            </a:r>
            <a:r>
              <a:rPr lang="ru-RU" sz="2200" i="1" dirty="0">
                <a:ea typeface="+mn-lt"/>
                <a:cs typeface="+mn-lt"/>
              </a:rPr>
              <a:t>, </a:t>
            </a:r>
            <a:r>
              <a:rPr lang="ru-RU" sz="2200" i="1" dirty="0" err="1">
                <a:ea typeface="+mn-lt"/>
                <a:cs typeface="+mn-lt"/>
              </a:rPr>
              <a:t>затверджених</a:t>
            </a:r>
            <a:r>
              <a:rPr lang="ru-RU" sz="2200" i="1" dirty="0">
                <a:ea typeface="+mn-lt"/>
                <a:cs typeface="+mn-lt"/>
              </a:rPr>
              <a:t> наказом Державного </a:t>
            </a:r>
            <a:r>
              <a:rPr lang="ru-RU" sz="2200" i="1" dirty="0" err="1">
                <a:ea typeface="+mn-lt"/>
                <a:cs typeface="+mn-lt"/>
              </a:rPr>
              <a:t>комітету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України</a:t>
            </a:r>
            <a:r>
              <a:rPr lang="ru-RU" sz="2200" i="1" dirty="0">
                <a:ea typeface="+mn-lt"/>
                <a:cs typeface="+mn-lt"/>
              </a:rPr>
              <a:t> з </a:t>
            </a:r>
            <a:r>
              <a:rPr lang="ru-RU" sz="2200" i="1" dirty="0" err="1">
                <a:ea typeface="+mn-lt"/>
                <a:cs typeface="+mn-lt"/>
              </a:rPr>
              <a:t>питань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регуляторної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політики</a:t>
            </a:r>
            <a:r>
              <a:rPr lang="ru-RU" sz="2200" i="1" dirty="0">
                <a:ea typeface="+mn-lt"/>
                <a:cs typeface="+mn-lt"/>
              </a:rPr>
              <a:t> та </a:t>
            </a:r>
            <a:r>
              <a:rPr lang="ru-RU" sz="2200" i="1" dirty="0" err="1">
                <a:ea typeface="+mn-lt"/>
                <a:cs typeface="+mn-lt"/>
              </a:rPr>
              <a:t>підприємництва</a:t>
            </a:r>
            <a:r>
              <a:rPr lang="ru-RU" sz="2200" i="1" dirty="0">
                <a:ea typeface="+mn-lt"/>
                <a:cs typeface="+mn-lt"/>
              </a:rPr>
              <a:t> та </a:t>
            </a:r>
            <a:r>
              <a:rPr lang="ru-RU" sz="2200" i="1" dirty="0" err="1">
                <a:ea typeface="+mn-lt"/>
                <a:cs typeface="+mn-lt"/>
              </a:rPr>
              <a:t>Державної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інспекції</a:t>
            </a:r>
            <a:r>
              <a:rPr lang="ru-RU" sz="2200" i="1" dirty="0">
                <a:ea typeface="+mn-lt"/>
                <a:cs typeface="+mn-lt"/>
              </a:rPr>
              <a:t> з контролю </a:t>
            </a:r>
            <a:r>
              <a:rPr lang="ru-RU" sz="2200" i="1" dirty="0" err="1">
                <a:ea typeface="+mn-lt"/>
                <a:cs typeface="+mn-lt"/>
              </a:rPr>
              <a:t>якості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лікарських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засобів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від</a:t>
            </a:r>
            <a:r>
              <a:rPr lang="ru-RU" sz="2200" i="1" dirty="0">
                <a:ea typeface="+mn-lt"/>
                <a:cs typeface="+mn-lt"/>
              </a:rPr>
              <a:t> 03 </a:t>
            </a:r>
            <a:r>
              <a:rPr lang="ru-RU" sz="2200" i="1" dirty="0" err="1">
                <a:ea typeface="+mn-lt"/>
                <a:cs typeface="+mn-lt"/>
              </a:rPr>
              <a:t>березня</a:t>
            </a:r>
            <a:r>
              <a:rPr lang="ru-RU" sz="2200" i="1" dirty="0">
                <a:ea typeface="+mn-lt"/>
                <a:cs typeface="+mn-lt"/>
              </a:rPr>
              <a:t> 2009 року № 44/27, а </a:t>
            </a:r>
            <a:r>
              <a:rPr lang="ru-RU" sz="2200" i="1" dirty="0" err="1">
                <a:ea typeface="+mn-lt"/>
                <a:cs typeface="+mn-lt"/>
              </a:rPr>
              <a:t>саме</a:t>
            </a:r>
            <a:r>
              <a:rPr lang="ru-RU" sz="2200" i="1" dirty="0">
                <a:ea typeface="+mn-lt"/>
                <a:cs typeface="+mn-lt"/>
              </a:rPr>
              <a:t> те, </a:t>
            </a:r>
            <a:r>
              <a:rPr lang="ru-RU" sz="2200" i="1" dirty="0" err="1">
                <a:ea typeface="+mn-lt"/>
                <a:cs typeface="+mn-lt"/>
              </a:rPr>
              <a:t>що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площа</a:t>
            </a:r>
            <a:r>
              <a:rPr lang="ru-RU" sz="2200" i="1" dirty="0">
                <a:ea typeface="+mn-lt"/>
                <a:cs typeface="+mn-lt"/>
              </a:rPr>
              <a:t> аптечного пункту 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не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може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бути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меншою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18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метрів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квадратних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відповідно</a:t>
            </a:r>
            <a:r>
              <a:rPr lang="ru-RU" sz="2200" i="1" dirty="0">
                <a:ea typeface="+mn-lt"/>
                <a:cs typeface="+mn-lt"/>
              </a:rPr>
              <a:t> до </a:t>
            </a:r>
            <a:r>
              <a:rPr lang="ru-RU" sz="2200" i="1" dirty="0" err="1">
                <a:ea typeface="+mn-lt"/>
                <a:cs typeface="+mn-lt"/>
              </a:rPr>
              <a:t>вимог</a:t>
            </a:r>
            <a:r>
              <a:rPr lang="ru-RU" sz="2200" i="1" dirty="0">
                <a:ea typeface="+mn-lt"/>
                <a:cs typeface="+mn-lt"/>
              </a:rPr>
              <a:t> ДБН В.2.2 – 10.2001 «</a:t>
            </a:r>
            <a:r>
              <a:rPr lang="ru-RU" sz="2200" i="1" dirty="0" err="1">
                <a:ea typeface="+mn-lt"/>
                <a:cs typeface="+mn-lt"/>
              </a:rPr>
              <a:t>Будинки</a:t>
            </a:r>
            <a:r>
              <a:rPr lang="ru-RU" sz="2200" i="1" dirty="0">
                <a:ea typeface="+mn-lt"/>
                <a:cs typeface="+mn-lt"/>
              </a:rPr>
              <a:t> і </a:t>
            </a:r>
            <a:r>
              <a:rPr lang="ru-RU" sz="2200" i="1" dirty="0" err="1">
                <a:ea typeface="+mn-lt"/>
                <a:cs typeface="+mn-lt"/>
              </a:rPr>
              <a:t>споруди</a:t>
            </a:r>
            <a:r>
              <a:rPr lang="ru-RU" sz="2200" i="1" dirty="0">
                <a:ea typeface="+mn-lt"/>
                <a:cs typeface="+mn-lt"/>
              </a:rPr>
              <a:t>. </a:t>
            </a:r>
            <a:r>
              <a:rPr lang="ru-RU" sz="2200" i="1" dirty="0" err="1">
                <a:ea typeface="+mn-lt"/>
                <a:cs typeface="+mn-lt"/>
              </a:rPr>
              <a:t>Заклади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охорони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здоров’я</a:t>
            </a:r>
            <a:r>
              <a:rPr lang="ru-RU" sz="2200" i="1" dirty="0">
                <a:ea typeface="+mn-lt"/>
                <a:cs typeface="+mn-lt"/>
              </a:rPr>
              <a:t>». </a:t>
            </a:r>
            <a:r>
              <a:rPr lang="ru-RU" sz="2200" i="1" dirty="0" err="1">
                <a:ea typeface="+mn-lt"/>
                <a:cs typeface="+mn-lt"/>
              </a:rPr>
              <a:t>Проте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достовірно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знаючи</a:t>
            </a:r>
            <a:r>
              <a:rPr lang="ru-RU" sz="2200" i="1" dirty="0">
                <a:ea typeface="+mn-lt"/>
                <a:cs typeface="+mn-lt"/>
              </a:rPr>
              <a:t>, </a:t>
            </a:r>
            <a:r>
              <a:rPr lang="ru-RU" sz="2200" i="1" dirty="0" err="1">
                <a:ea typeface="+mn-lt"/>
                <a:cs typeface="+mn-lt"/>
              </a:rPr>
              <a:t>що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площа</a:t>
            </a:r>
            <a:r>
              <a:rPr lang="ru-RU" sz="2200" i="1" dirty="0">
                <a:ea typeface="+mn-lt"/>
                <a:cs typeface="+mn-lt"/>
              </a:rPr>
              <a:t> аптечного пункту, для </a:t>
            </a:r>
            <a:r>
              <a:rPr lang="ru-RU" sz="2200" i="1" dirty="0" err="1">
                <a:ea typeface="+mn-lt"/>
                <a:cs typeface="+mn-lt"/>
              </a:rPr>
              <a:t>діяльності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якого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він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готував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документи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на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отримання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ліцензії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дорівнює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12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метрів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квадратних</a:t>
            </a:r>
            <a:r>
              <a:rPr lang="ru-RU" sz="2200" i="1" dirty="0">
                <a:ea typeface="+mn-lt"/>
                <a:cs typeface="+mn-lt"/>
              </a:rPr>
              <a:t>, </a:t>
            </a:r>
            <a:r>
              <a:rPr lang="ru-RU" sz="2200" i="1" dirty="0" err="1">
                <a:ea typeface="+mn-lt"/>
                <a:cs typeface="+mn-lt"/>
              </a:rPr>
              <a:t>порушуючи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наведені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приписи</a:t>
            </a:r>
            <a:r>
              <a:rPr lang="ru-RU" sz="2200" i="1" dirty="0">
                <a:ea typeface="+mn-lt"/>
                <a:cs typeface="+mn-lt"/>
              </a:rPr>
              <a:t>, </a:t>
            </a:r>
            <a:r>
              <a:rPr lang="ru-RU" sz="2200" i="1" dirty="0" err="1">
                <a:ea typeface="+mn-lt"/>
                <a:cs typeface="+mn-lt"/>
              </a:rPr>
              <a:t>умисно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вніс</a:t>
            </a:r>
            <a:r>
              <a:rPr lang="ru-RU" sz="2200" i="1" dirty="0">
                <a:ea typeface="+mn-lt"/>
                <a:cs typeface="+mn-lt"/>
              </a:rPr>
              <a:t> до паспорта аптечного пункту </a:t>
            </a:r>
            <a:r>
              <a:rPr lang="ru-RU" sz="2200" i="1" dirty="0" err="1">
                <a:ea typeface="+mn-lt"/>
                <a:cs typeface="+mn-lt"/>
              </a:rPr>
              <a:t>неправдиві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відомості</a:t>
            </a:r>
            <a:r>
              <a:rPr lang="ru-RU" sz="2200" i="1" dirty="0">
                <a:ea typeface="+mn-lt"/>
                <a:cs typeface="+mn-lt"/>
              </a:rPr>
              <a:t>, а </a:t>
            </a:r>
            <a:r>
              <a:rPr lang="ru-RU" sz="2200" i="1" dirty="0" err="1">
                <a:ea typeface="+mn-lt"/>
                <a:cs typeface="+mn-lt"/>
              </a:rPr>
              <a:t>саме</a:t>
            </a:r>
            <a:r>
              <a:rPr lang="ru-RU" sz="2200" i="1" dirty="0">
                <a:ea typeface="+mn-lt"/>
                <a:cs typeface="+mn-lt"/>
              </a:rPr>
              <a:t>: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вказав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загальну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площу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аптечного пункту 18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метрів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квадратних</a:t>
            </a:r>
            <a:r>
              <a:rPr lang="ru-RU" sz="2200" i="1" dirty="0">
                <a:ea typeface="+mn-lt"/>
                <a:cs typeface="+mn-lt"/>
              </a:rPr>
              <a:t> і </a:t>
            </a:r>
            <a:r>
              <a:rPr lang="ru-RU" sz="2200" i="1" dirty="0" err="1">
                <a:ea typeface="+mn-lt"/>
                <a:cs typeface="+mn-lt"/>
              </a:rPr>
              <a:t>зазначив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цю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площу</a:t>
            </a:r>
            <a:r>
              <a:rPr lang="ru-RU" sz="2200" i="1" dirty="0">
                <a:ea typeface="+mn-lt"/>
                <a:cs typeface="+mn-lt"/>
              </a:rPr>
              <a:t> у </a:t>
            </a:r>
            <a:r>
              <a:rPr lang="ru-RU" sz="2200" i="1" dirty="0" err="1">
                <a:ea typeface="+mn-lt"/>
                <a:cs typeface="+mn-lt"/>
              </a:rPr>
              <a:t>плані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схеми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приміщення</a:t>
            </a:r>
            <a:r>
              <a:rPr lang="ru-RU" sz="2200" i="1" dirty="0">
                <a:ea typeface="+mn-lt"/>
                <a:cs typeface="+mn-lt"/>
              </a:rPr>
              <a:t> аптечного </a:t>
            </a:r>
            <a:r>
              <a:rPr lang="ru-RU" sz="2200" i="1" dirty="0" err="1">
                <a:ea typeface="+mn-lt"/>
                <a:cs typeface="+mn-lt"/>
              </a:rPr>
              <a:t>кіоску</a:t>
            </a:r>
            <a:endParaRPr lang="ru-RU" i="1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00217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виток: вертикальный 3">
            <a:extLst>
              <a:ext uri="{FF2B5EF4-FFF2-40B4-BE49-F238E27FC236}">
                <a16:creationId xmlns:a16="http://schemas.microsoft.com/office/drawing/2014/main" id="{10F4E2DF-E667-44A9-95AC-1C9CE346A808}"/>
              </a:ext>
            </a:extLst>
          </p:cNvPr>
          <p:cNvSpPr/>
          <p:nvPr/>
        </p:nvSpPr>
        <p:spPr>
          <a:xfrm>
            <a:off x="360382" y="53916"/>
            <a:ext cx="11703168" cy="6153508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dirty="0"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1CBEB-082C-4582-B829-FE90900434A4}"/>
              </a:ext>
            </a:extLst>
          </p:cNvPr>
          <p:cNvSpPr txBox="1"/>
          <p:nvPr/>
        </p:nvSpPr>
        <p:spPr>
          <a:xfrm>
            <a:off x="2250597" y="223388"/>
            <a:ext cx="928489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Практичні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приклади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притягнення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до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кримінальної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відповідальності</a:t>
            </a:r>
            <a:endParaRPr lang="ru-RU" sz="2400" b="1" err="1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CEDB56-E0A5-439F-A7D4-E9F0F3D5976B}"/>
              </a:ext>
            </a:extLst>
          </p:cNvPr>
          <p:cNvSpPr txBox="1"/>
          <p:nvPr/>
        </p:nvSpPr>
        <p:spPr>
          <a:xfrm>
            <a:off x="1444566" y="984490"/>
            <a:ext cx="9701840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200" b="1" i="1" dirty="0" err="1">
                <a:solidFill>
                  <a:srgbClr val="C00000"/>
                </a:solidFill>
                <a:ea typeface="+mn-lt"/>
                <a:cs typeface="+mn-lt"/>
              </a:rPr>
              <a:t>Після</a:t>
            </a:r>
            <a:r>
              <a:rPr lang="ru-RU" sz="2200" b="1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b="1" i="1" dirty="0" err="1">
                <a:solidFill>
                  <a:srgbClr val="C00000"/>
                </a:solidFill>
                <a:ea typeface="+mn-lt"/>
                <a:cs typeface="+mn-lt"/>
              </a:rPr>
              <a:t>складання</a:t>
            </a:r>
            <a:r>
              <a:rPr lang="ru-RU" sz="2200" b="1" i="1" dirty="0">
                <a:solidFill>
                  <a:srgbClr val="C00000"/>
                </a:solidFill>
                <a:ea typeface="+mn-lt"/>
                <a:cs typeface="+mn-lt"/>
              </a:rPr>
              <a:t> паспорт на </a:t>
            </a:r>
            <a:r>
              <a:rPr lang="ru-RU" sz="2200" b="1" i="1" dirty="0" err="1">
                <a:solidFill>
                  <a:srgbClr val="C00000"/>
                </a:solidFill>
                <a:ea typeface="+mn-lt"/>
                <a:cs typeface="+mn-lt"/>
              </a:rPr>
              <a:t>аптечний</a:t>
            </a:r>
            <a:r>
              <a:rPr lang="ru-RU" sz="2200" b="1" i="1" dirty="0">
                <a:solidFill>
                  <a:srgbClr val="C00000"/>
                </a:solidFill>
                <a:ea typeface="+mn-lt"/>
                <a:cs typeface="+mn-lt"/>
              </a:rPr>
              <a:t> пункт разом з </a:t>
            </a:r>
            <a:r>
              <a:rPr lang="ru-RU" sz="2200" b="1" i="1" dirty="0" err="1">
                <a:solidFill>
                  <a:srgbClr val="C00000"/>
                </a:solidFill>
                <a:ea typeface="+mn-lt"/>
                <a:cs typeface="+mn-lt"/>
              </a:rPr>
              <a:t>іншими</a:t>
            </a:r>
            <a:r>
              <a:rPr lang="ru-RU" sz="2200" b="1" i="1" dirty="0">
                <a:solidFill>
                  <a:srgbClr val="C00000"/>
                </a:solidFill>
                <a:ea typeface="+mn-lt"/>
                <a:cs typeface="+mn-lt"/>
              </a:rPr>
              <a:t> документами </a:t>
            </a:r>
            <a:r>
              <a:rPr lang="ru-RU" sz="2200" b="1" i="1" dirty="0" err="1">
                <a:solidFill>
                  <a:srgbClr val="C00000"/>
                </a:solidFill>
                <a:ea typeface="+mn-lt"/>
                <a:cs typeface="+mn-lt"/>
              </a:rPr>
              <a:t>був</a:t>
            </a:r>
            <a:r>
              <a:rPr lang="ru-RU" sz="2200" b="1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b="1" i="1" dirty="0" err="1">
                <a:solidFill>
                  <a:srgbClr val="C00000"/>
                </a:solidFill>
                <a:ea typeface="+mn-lt"/>
                <a:cs typeface="+mn-lt"/>
              </a:rPr>
              <a:t>наданий</a:t>
            </a:r>
            <a:r>
              <a:rPr lang="ru-RU" sz="2200" i="1" dirty="0">
                <a:ea typeface="+mn-lt"/>
                <a:cs typeface="+mn-lt"/>
              </a:rPr>
              <a:t> до </a:t>
            </a:r>
            <a:r>
              <a:rPr lang="ru-RU" sz="2200" i="1" dirty="0" err="1">
                <a:ea typeface="+mn-lt"/>
                <a:cs typeface="+mn-lt"/>
              </a:rPr>
              <a:t>Державної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інспекції</a:t>
            </a:r>
            <a:r>
              <a:rPr lang="ru-RU" sz="2200" i="1" dirty="0">
                <a:ea typeface="+mn-lt"/>
                <a:cs typeface="+mn-lt"/>
              </a:rPr>
              <a:t> з контролю </a:t>
            </a:r>
            <a:r>
              <a:rPr lang="ru-RU" sz="2200" i="1" dirty="0" err="1">
                <a:ea typeface="+mn-lt"/>
                <a:cs typeface="+mn-lt"/>
              </a:rPr>
              <a:t>якості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лікарських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засобів</a:t>
            </a:r>
            <a:r>
              <a:rPr lang="ru-RU" sz="2200" i="1" dirty="0">
                <a:ea typeface="+mn-lt"/>
                <a:cs typeface="+mn-lt"/>
              </a:rPr>
              <a:t> МОЗ для </a:t>
            </a:r>
            <a:r>
              <a:rPr lang="ru-RU" sz="2200" i="1" dirty="0" err="1">
                <a:ea typeface="+mn-lt"/>
                <a:cs typeface="+mn-lt"/>
              </a:rPr>
              <a:t>отримання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ліцензії</a:t>
            </a:r>
            <a:r>
              <a:rPr lang="ru-RU" sz="2200" i="1" dirty="0">
                <a:ea typeface="+mn-lt"/>
                <a:cs typeface="+mn-lt"/>
              </a:rPr>
              <a:t> на право </a:t>
            </a:r>
            <a:r>
              <a:rPr lang="ru-RU" sz="2200" i="1" dirty="0" err="1">
                <a:ea typeface="+mn-lt"/>
                <a:cs typeface="+mn-lt"/>
              </a:rPr>
              <a:t>торгівлі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лікарськими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засобами</a:t>
            </a:r>
            <a:r>
              <a:rPr lang="ru-RU" sz="2200" i="1" dirty="0">
                <a:ea typeface="+mn-lt"/>
                <a:cs typeface="+mn-lt"/>
              </a:rPr>
              <a:t>.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Своїми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діями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завідуючий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аптекою вчинив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службове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підроблення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тобто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внесення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службовою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особою до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офіційних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документів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неправдивих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відомостей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, а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також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видачу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завідомо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неправдивих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документів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(ч. 1 ст. 366 КК).</a:t>
            </a:r>
            <a:r>
              <a:rPr lang="ru-RU" sz="2200" i="1" dirty="0">
                <a:ea typeface="+mn-lt"/>
                <a:cs typeface="+mn-lt"/>
              </a:rPr>
              <a:t> </a:t>
            </a:r>
            <a:endParaRPr lang="ru-RU" i="1" dirty="0">
              <a:ea typeface="+mn-lt"/>
              <a:cs typeface="+mn-lt"/>
            </a:endParaRPr>
          </a:p>
          <a:p>
            <a:pPr algn="just"/>
            <a:r>
              <a:rPr lang="ru-RU" sz="2200" i="1" dirty="0" err="1">
                <a:ea typeface="+mn-lt"/>
                <a:cs typeface="+mn-lt"/>
              </a:rPr>
              <a:t>Крім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цього</a:t>
            </a:r>
            <a:r>
              <a:rPr lang="ru-RU" sz="2200" i="1" dirty="0">
                <a:ea typeface="+mn-lt"/>
                <a:cs typeface="+mn-lt"/>
              </a:rPr>
              <a:t>, </a:t>
            </a:r>
            <a:r>
              <a:rPr lang="ru-RU" sz="2200" i="1" dirty="0" err="1">
                <a:ea typeface="+mn-lt"/>
                <a:cs typeface="+mn-lt"/>
              </a:rPr>
              <a:t>він</a:t>
            </a:r>
            <a:r>
              <a:rPr lang="ru-RU" sz="2200" i="1" dirty="0">
                <a:ea typeface="+mn-lt"/>
                <a:cs typeface="+mn-lt"/>
              </a:rPr>
              <a:t> же </a:t>
            </a:r>
            <a:r>
              <a:rPr lang="ru-RU" sz="2200" b="1" i="1" dirty="0" err="1">
                <a:solidFill>
                  <a:srgbClr val="C00000"/>
                </a:solidFill>
                <a:ea typeface="+mn-lt"/>
                <a:cs typeface="+mn-lt"/>
              </a:rPr>
              <a:t>після</a:t>
            </a:r>
            <a:r>
              <a:rPr lang="ru-RU" sz="2200" b="1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b="1" i="1" dirty="0" err="1">
                <a:solidFill>
                  <a:srgbClr val="C00000"/>
                </a:solidFill>
                <a:ea typeface="+mn-lt"/>
                <a:cs typeface="+mn-lt"/>
              </a:rPr>
              <a:t>закінчення</a:t>
            </a:r>
            <a:r>
              <a:rPr lang="ru-RU" sz="2200" b="1" i="1" dirty="0">
                <a:solidFill>
                  <a:srgbClr val="C00000"/>
                </a:solidFill>
                <a:ea typeface="+mn-lt"/>
                <a:cs typeface="+mn-lt"/>
              </a:rPr>
              <a:t> строку </a:t>
            </a:r>
            <a:r>
              <a:rPr lang="ru-RU" sz="2200" b="1" i="1" dirty="0" err="1">
                <a:solidFill>
                  <a:srgbClr val="C00000"/>
                </a:solidFill>
                <a:ea typeface="+mn-lt"/>
                <a:cs typeface="+mn-lt"/>
              </a:rPr>
              <a:t>дії</a:t>
            </a:r>
            <a:r>
              <a:rPr lang="ru-RU" sz="2200" b="1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b="1" i="1" dirty="0" err="1">
                <a:solidFill>
                  <a:srgbClr val="C00000"/>
                </a:solidFill>
                <a:ea typeface="+mn-lt"/>
                <a:cs typeface="+mn-lt"/>
              </a:rPr>
              <a:t>ліцензії</a:t>
            </a:r>
            <a:r>
              <a:rPr lang="ru-RU" sz="2200" i="1" dirty="0">
                <a:ea typeface="+mn-lt"/>
                <a:cs typeface="+mn-lt"/>
              </a:rPr>
              <a:t> для </a:t>
            </a:r>
            <a:r>
              <a:rPr lang="ru-RU" sz="2200" i="1" dirty="0" err="1">
                <a:ea typeface="+mn-lt"/>
                <a:cs typeface="+mn-lt"/>
              </a:rPr>
              <a:t>господарської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діяльності</a:t>
            </a:r>
            <a:r>
              <a:rPr lang="ru-RU" sz="2200" i="1" dirty="0">
                <a:ea typeface="+mn-lt"/>
                <a:cs typeface="+mn-lt"/>
              </a:rPr>
              <a:t> з </a:t>
            </a:r>
            <a:r>
              <a:rPr lang="ru-RU" sz="2200" i="1" dirty="0" err="1">
                <a:ea typeface="+mn-lt"/>
                <a:cs typeface="+mn-lt"/>
              </a:rPr>
              <a:t>роздрібної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торгівлі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лікарськими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засобами</a:t>
            </a:r>
            <a:r>
              <a:rPr lang="ru-RU" sz="2200" i="1" dirty="0">
                <a:ea typeface="+mn-lt"/>
                <a:cs typeface="+mn-lt"/>
              </a:rPr>
              <a:t> до </a:t>
            </a:r>
            <a:r>
              <a:rPr lang="ru-RU" sz="2200" i="1" dirty="0" err="1">
                <a:ea typeface="+mn-lt"/>
                <a:cs typeface="+mn-lt"/>
              </a:rPr>
              <a:t>отримання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нової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порушив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встановлені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правила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зберігання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психотропних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лікарських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засобів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, до складу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яких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входить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оксибутират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який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віднесено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до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психотропних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200" i="1" dirty="0" err="1">
                <a:solidFill>
                  <a:srgbClr val="C00000"/>
                </a:solidFill>
                <a:ea typeface="+mn-lt"/>
                <a:cs typeface="+mn-lt"/>
              </a:rPr>
              <a:t>речовин</a:t>
            </a:r>
            <a:r>
              <a:rPr lang="ru-RU" sz="2200" i="1" dirty="0">
                <a:ea typeface="+mn-lt"/>
                <a:cs typeface="+mn-lt"/>
              </a:rPr>
              <a:t>, </a:t>
            </a:r>
            <a:r>
              <a:rPr lang="ru-RU" sz="2200" i="1" dirty="0" err="1">
                <a:ea typeface="+mn-lt"/>
                <a:cs typeface="+mn-lt"/>
              </a:rPr>
              <a:t>чим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скоїв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 err="1">
                <a:ea typeface="+mn-lt"/>
                <a:cs typeface="+mn-lt"/>
              </a:rPr>
              <a:t>злочин</a:t>
            </a:r>
            <a:r>
              <a:rPr lang="ru-RU" sz="2200" i="1" dirty="0">
                <a:ea typeface="+mn-lt"/>
                <a:cs typeface="+mn-lt"/>
              </a:rPr>
              <a:t>, </a:t>
            </a:r>
            <a:r>
              <a:rPr lang="ru-RU" sz="2200" i="1" dirty="0" err="1">
                <a:ea typeface="+mn-lt"/>
                <a:cs typeface="+mn-lt"/>
              </a:rPr>
              <a:t>передбачений</a:t>
            </a:r>
            <a:r>
              <a:rPr lang="ru-RU" sz="2200" i="1" dirty="0">
                <a:ea typeface="+mn-lt"/>
                <a:cs typeface="+mn-lt"/>
              </a:rPr>
              <a:t> </a:t>
            </a:r>
            <a:r>
              <a:rPr lang="ru-RU" sz="2200" i="1" dirty="0">
                <a:solidFill>
                  <a:srgbClr val="C00000"/>
                </a:solidFill>
                <a:ea typeface="+mn-lt"/>
                <a:cs typeface="+mn-lt"/>
              </a:rPr>
              <a:t>ч. 1 ст. 320 КК.</a:t>
            </a:r>
            <a:endParaRPr lang="ru-RU" i="1">
              <a:solidFill>
                <a:srgbClr val="C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09607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7796938"/>
              </p:ext>
            </p:extLst>
          </p:nvPr>
        </p:nvGraphicFramePr>
        <p:xfrm>
          <a:off x="373811" y="833707"/>
          <a:ext cx="11455444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Ч.1 ст. 321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Незаконне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виробництво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виготовлення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придбання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перевезення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пересилання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зберігання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з метою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збуту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збут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речовин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лікарських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.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Незаконний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збут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лікарських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–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торгівля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без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ліцензії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.</a:t>
                      </a:r>
                      <a:endParaRPr lang="ru-RU" sz="1800" b="1" i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Завідувач</a:t>
                      </a:r>
                      <a:r>
                        <a:rPr lang="ru-RU" sz="1400" b="0" i="0" u="none" strike="noStrike" noProof="0" dirty="0"/>
                        <a:t> аптеки; </a:t>
                      </a:r>
                      <a:r>
                        <a:rPr lang="ru-RU" sz="1400" b="0" i="0" u="none" strike="noStrike" noProof="0" dirty="0" err="1"/>
                        <a:t>завідувач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відділу</a:t>
                      </a:r>
                      <a:r>
                        <a:rPr lang="ru-RU" sz="1400" b="0" i="0" u="none" strike="noStrike" noProof="0" dirty="0"/>
                        <a:t>; </a:t>
                      </a:r>
                      <a:r>
                        <a:rPr lang="ru-RU" sz="1400" b="0" i="0" u="none" strike="noStrike" noProof="0" dirty="0" err="1"/>
                        <a:t>завідувач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лабораторії</a:t>
                      </a:r>
                      <a:r>
                        <a:rPr lang="ru-RU" sz="1400" b="0" i="0" u="none" strike="noStrike" noProof="0" dirty="0"/>
                        <a:t>; </a:t>
                      </a:r>
                      <a:r>
                        <a:rPr lang="ru-RU" sz="1400" b="0" i="0" u="none" strike="noStrike" noProof="0" dirty="0" err="1"/>
                        <a:t>провізор</a:t>
                      </a:r>
                      <a:r>
                        <a:rPr lang="ru-RU" sz="1400" b="0" i="0" u="none" strike="noStrike" noProof="0" dirty="0"/>
                        <a:t>; фармацевт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За ч. 1 ст. 321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основне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альтернативно: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1) штраф –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50 до 100 НМДГ;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арешт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3 до 6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місяців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3)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волі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до 3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.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96996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2895841"/>
              </p:ext>
            </p:extLst>
          </p:nvPr>
        </p:nvGraphicFramePr>
        <p:xfrm>
          <a:off x="373811" y="833707"/>
          <a:ext cx="11455444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Ч. 2 ст. 321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Незаконне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виробництво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виготовлення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придбання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перевезення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пересилання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зберігання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з метою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збуту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збут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речовин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лікарських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.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/>
                        <a:t>Порушення</a:t>
                      </a:r>
                      <a:r>
                        <a:rPr lang="ru-RU" sz="1800" b="1" i="0" u="none" strike="noStrike" noProof="0" dirty="0"/>
                        <a:t> </a:t>
                      </a:r>
                      <a:r>
                        <a:rPr lang="ru-RU" sz="1800" b="1" i="0" u="none" strike="noStrike" noProof="0" dirty="0" err="1"/>
                        <a:t>встановлених</a:t>
                      </a:r>
                      <a:r>
                        <a:rPr lang="ru-RU" sz="1800" b="1" i="0" u="none" strike="noStrike" noProof="0" dirty="0"/>
                        <a:t> правил</a:t>
                      </a:r>
                      <a:r>
                        <a:rPr lang="ru-RU" sz="1800" b="0" i="0" u="none" strike="noStrike" noProof="0" dirty="0"/>
                        <a:t>: </a:t>
                      </a:r>
                      <a:endParaRPr lang="ru-RU" b="0" dirty="0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1) </a:t>
                      </a:r>
                      <a:r>
                        <a:rPr lang="ru-RU" sz="1800" b="0" i="0" u="none" strike="noStrike" noProof="0" dirty="0" err="1"/>
                        <a:t>зберігання</a:t>
                      </a:r>
                      <a:r>
                        <a:rPr lang="ru-RU" sz="1800" b="0" i="0" u="none" strike="noStrike" noProof="0" dirty="0"/>
                        <a:t>; </a:t>
                      </a:r>
                      <a:endParaRPr lang="ru-RU" b="0" dirty="0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2) </a:t>
                      </a:r>
                      <a:r>
                        <a:rPr lang="ru-RU" sz="1800" b="0" i="0" u="none" strike="noStrike" noProof="0" dirty="0" err="1"/>
                        <a:t>відпуску</a:t>
                      </a:r>
                      <a:r>
                        <a:rPr lang="ru-RU" sz="1800" b="0" i="0" u="none" strike="noStrike" noProof="0" dirty="0"/>
                        <a:t> (</a:t>
                      </a:r>
                      <a:r>
                        <a:rPr lang="ru-RU" sz="1800" b="0" i="0" u="none" strike="noStrike" noProof="0" dirty="0" err="1"/>
                        <a:t>наприклад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торгівля</a:t>
                      </a:r>
                      <a:r>
                        <a:rPr lang="ru-RU" sz="1800" b="0" i="0" u="none" strike="noStrike" noProof="0" dirty="0"/>
                        <a:t> без рецепта); 3) </a:t>
                      </a:r>
                      <a:r>
                        <a:rPr lang="ru-RU" sz="1800" b="0" i="0" u="none" strike="noStrike" noProof="0" dirty="0" err="1"/>
                        <a:t>обліку</a:t>
                      </a:r>
                      <a:r>
                        <a:rPr lang="ru-RU" sz="1800" b="0" i="0" u="none" strike="noStrike" noProof="0" dirty="0"/>
                        <a:t>.</a:t>
                      </a:r>
                      <a:endParaRPr lang="ru-RU" b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аптеки;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відділу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лабораторії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провізор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фармацевт</a:t>
                      </a:r>
                      <a:endParaRPr lang="ru-RU" dirty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За ч. 2 ст. 321 </a:t>
                      </a:r>
                      <a:r>
                        <a:rPr lang="ru-RU" sz="1400" b="0" i="0" u="none" strike="noStrike" noProof="0" dirty="0" err="1"/>
                        <a:t>основне</a:t>
                      </a:r>
                      <a:r>
                        <a:rPr lang="ru-RU" sz="1400" b="0" i="0" u="none" strike="noStrike" noProof="0" dirty="0"/>
                        <a:t> альтернативно: 1) штраф – до 100 НМДГ; 2) </a:t>
                      </a:r>
                      <a:r>
                        <a:rPr lang="ru-RU" sz="1400" b="0" i="0" u="none" strike="noStrike" noProof="0" dirty="0" err="1"/>
                        <a:t>арешт</a:t>
                      </a:r>
                      <a:r>
                        <a:rPr lang="ru-RU" sz="1400" b="0" i="0" u="none" strike="noStrike" noProof="0" dirty="0"/>
                        <a:t> – </a:t>
                      </a:r>
                      <a:r>
                        <a:rPr lang="ru-RU" sz="1400" b="0" i="0" u="none" strike="noStrike" noProof="0" dirty="0" err="1"/>
                        <a:t>від</a:t>
                      </a:r>
                      <a:r>
                        <a:rPr lang="ru-RU" sz="1400" b="0" i="0" u="none" strike="noStrike" noProof="0" dirty="0"/>
                        <a:t> 3 до 6 </a:t>
                      </a:r>
                      <a:r>
                        <a:rPr lang="ru-RU" sz="1400" b="0" i="0" u="none" strike="noStrike" noProof="0" dirty="0" err="1"/>
                        <a:t>місяців</a:t>
                      </a:r>
                      <a:r>
                        <a:rPr lang="ru-RU" sz="1400" b="0" i="0" u="none" strike="noStrike" noProof="0" dirty="0"/>
                        <a:t>; 3)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волі</a:t>
                      </a:r>
                      <a:r>
                        <a:rPr lang="ru-RU" sz="1400" b="0" i="0" u="none" strike="noStrike" noProof="0" dirty="0"/>
                        <a:t> – до 3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1266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9590619"/>
              </p:ext>
            </p:extLst>
          </p:nvPr>
        </p:nvGraphicFramePr>
        <p:xfrm>
          <a:off x="373811" y="833707"/>
          <a:ext cx="11455444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Ч. 3 ст. 321</a:t>
                      </a:r>
                      <a:endParaRPr lang="ru-RU" dirty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Незаконне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виробництво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виготовлення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придбання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перевезення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пересилання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зберігання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з метою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збуту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збут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речовин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лікарських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.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Незаконний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збут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лікарських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у великих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розмірах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. 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endParaRPr lang="ru-RU" sz="1800" b="0" i="0" u="none" strike="noStrike" noProof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Calibri"/>
                        </a:rPr>
                        <a:t>Наказ МОЗ «Про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затвердження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Великих та особливо великих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розмірів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лікарських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які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знаходяться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у незаконному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обігу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»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31.08.2007 р. №511 (в ред. 2008 р.)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аптеки;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відділу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лабораторії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провізор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фармацевт</a:t>
                      </a:r>
                      <a:endParaRPr lang="ru-RU" dirty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За ч. 3 ст. 321 –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волі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3 до 5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endParaRPr lang="ru-RU" dirty="0" err="1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14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6556433"/>
              </p:ext>
            </p:extLst>
          </p:nvPr>
        </p:nvGraphicFramePr>
        <p:xfrm>
          <a:off x="373811" y="833707"/>
          <a:ext cx="11455444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Ч. 4 ст. 321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Незаконне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виробництво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виготовлення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придбання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перевезення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пересилання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зберігання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з метою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збуту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збут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речовин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лікарських</a:t>
                      </a:r>
                      <a:r>
                        <a:rPr lang="ru-RU" sz="14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1" i="1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.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Незаконний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збут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лікарських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у великих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розмірах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. 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endParaRPr lang="ru-RU" sz="1800" b="0" i="0" u="none" strike="noStrike" noProof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Calibri"/>
                        </a:rPr>
                        <a:t>Наказ МОЗ «Про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затвердження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Великих та особливо великих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розмірів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отруйних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чи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сильнодіючих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лікарських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які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знаходяться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у незаконному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обігу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» </a:t>
                      </a:r>
                      <a:r>
                        <a:rPr lang="ru-RU" sz="18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800" b="0" i="0" u="none" strike="noStrike" noProof="0" dirty="0">
                          <a:latin typeface="Calibri"/>
                        </a:rPr>
                        <a:t> 31.08.2007 р. №511 (в ред. 2008 р.)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аптеки;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відділу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лабораторії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провізор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фармацевт</a:t>
                      </a:r>
                      <a:endParaRPr lang="ru-RU" dirty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За ч. 4 ст. 321 –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волі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від</a:t>
                      </a:r>
                      <a:r>
                        <a:rPr lang="ru-RU" sz="1400" b="0" i="0" u="none" strike="noStrike" noProof="0" dirty="0"/>
                        <a:t> 5 до 10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523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8407144"/>
              </p:ext>
            </p:extLst>
          </p:nvPr>
        </p:nvGraphicFramePr>
        <p:xfrm>
          <a:off x="373811" y="833707"/>
          <a:ext cx="11455444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Ч. 2 ст.321-1 (</a:t>
                      </a:r>
                      <a:r>
                        <a:rPr lang="ru-RU" sz="1400" b="1" i="0" u="none" strike="noStrike" noProof="0" dirty="0">
                          <a:solidFill>
                            <a:srgbClr val="C00000"/>
                          </a:solidFill>
                          <a:latin typeface="Calibri"/>
                        </a:rPr>
                        <a:t>в ред. 2019 р.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)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Фальсифікація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лікарських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засобів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обіг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фальсифікованих</a:t>
                      </a:r>
                      <a:r>
                        <a:rPr lang="ru-RU" sz="1400" b="1" i="1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лікарських</a:t>
                      </a:r>
                      <a:r>
                        <a:rPr lang="ru-RU" sz="1400" b="1" i="1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засобів</a:t>
                      </a:r>
                      <a:endParaRPr lang="ru-RU" b="1" i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1) </a:t>
                      </a:r>
                      <a:r>
                        <a:rPr lang="ru-RU" sz="1600" b="0" i="0" u="none" strike="noStrike" noProof="0" dirty="0" err="1"/>
                        <a:t>Виготовлення</a:t>
                      </a:r>
                      <a:r>
                        <a:rPr lang="ru-RU" sz="1600" b="0" i="0" u="none" strike="noStrike" noProof="0" dirty="0"/>
                        <a:t>; </a:t>
                      </a:r>
                      <a:endParaRPr lang="ru-RU" sz="160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2)</a:t>
                      </a:r>
                      <a:r>
                        <a:rPr lang="ru-RU" sz="1600" b="0" i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600" b="0" i="1" u="none" strike="noStrike" noProof="0" dirty="0" err="1">
                          <a:solidFill>
                            <a:srgbClr val="C00000"/>
                          </a:solidFill>
                        </a:rPr>
                        <a:t>виробництво</a:t>
                      </a:r>
                      <a:r>
                        <a:rPr lang="ru-RU" sz="1600" b="0" i="0" u="none" strike="noStrike" noProof="0" dirty="0"/>
                        <a:t>; </a:t>
                      </a:r>
                      <a:endParaRPr lang="ru-RU" sz="160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3) </a:t>
                      </a:r>
                      <a:r>
                        <a:rPr lang="ru-RU" sz="1600" b="0" i="0" u="none" strike="noStrike" noProof="0" dirty="0" err="1"/>
                        <a:t>придбання</a:t>
                      </a:r>
                      <a:r>
                        <a:rPr lang="ru-RU" sz="1600" b="0" i="0" u="none" strike="noStrike" noProof="0" dirty="0"/>
                        <a:t>; </a:t>
                      </a:r>
                      <a:endParaRPr lang="ru-RU" sz="160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4) </a:t>
                      </a:r>
                      <a:r>
                        <a:rPr lang="ru-RU" sz="1600" b="0" i="0" u="none" strike="noStrike" noProof="0" dirty="0" err="1"/>
                        <a:t>перевезення</a:t>
                      </a:r>
                      <a:r>
                        <a:rPr lang="ru-RU" sz="1600" b="0" i="0" u="none" strike="noStrike" noProof="0" dirty="0"/>
                        <a:t>; </a:t>
                      </a:r>
                      <a:endParaRPr lang="ru-RU" sz="160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5) </a:t>
                      </a:r>
                      <a:r>
                        <a:rPr lang="ru-RU" sz="1600" b="0" i="0" u="none" strike="noStrike" noProof="0" dirty="0" err="1"/>
                        <a:t>пересилання</a:t>
                      </a:r>
                      <a:r>
                        <a:rPr lang="ru-RU" sz="1600" b="0" i="0" u="none" strike="noStrike" noProof="0" dirty="0"/>
                        <a:t>; </a:t>
                      </a:r>
                      <a:endParaRPr lang="ru-RU" sz="160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6) </a:t>
                      </a:r>
                      <a:r>
                        <a:rPr lang="ru-RU" sz="1600" b="0" i="0" u="none" strike="noStrike" noProof="0" dirty="0" err="1"/>
                        <a:t>зберігання</a:t>
                      </a:r>
                      <a:r>
                        <a:rPr lang="ru-RU" sz="1600" b="0" i="0" u="none" strike="noStrike" noProof="0" dirty="0"/>
                        <a:t> з метою </a:t>
                      </a:r>
                      <a:r>
                        <a:rPr lang="ru-RU" sz="1600" b="0" i="0" u="none" strike="noStrike" noProof="0" dirty="0" err="1"/>
                        <a:t>збуту</a:t>
                      </a:r>
                      <a:r>
                        <a:rPr lang="ru-RU" sz="1600" b="0" i="0" u="none" strike="noStrike" noProof="0" dirty="0"/>
                        <a:t>; </a:t>
                      </a:r>
                      <a:endParaRPr lang="ru-RU" sz="160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7) </a:t>
                      </a:r>
                      <a:r>
                        <a:rPr lang="ru-RU" sz="1600" b="0" i="0" u="none" strike="noStrike" noProof="0" dirty="0" err="1"/>
                        <a:t>збут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1" u="none" strike="noStrike" noProof="0" dirty="0" err="1"/>
                        <a:t>завідомо</a:t>
                      </a:r>
                      <a:r>
                        <a:rPr lang="ru-RU" sz="1600" b="0" i="1" u="none" strike="noStrike" noProof="0" dirty="0"/>
                        <a:t> </a:t>
                      </a:r>
                      <a:r>
                        <a:rPr lang="ru-RU" sz="1600" b="0" i="1" u="none" strike="noStrike" noProof="0" dirty="0" err="1"/>
                        <a:t>фальсифікованих</a:t>
                      </a:r>
                      <a:r>
                        <a:rPr lang="ru-RU" sz="1600" b="0" i="1" u="none" strike="noStrike" noProof="0" dirty="0"/>
                        <a:t> </a:t>
                      </a:r>
                      <a:r>
                        <a:rPr lang="ru-RU" sz="1600" b="0" i="1" u="none" strike="noStrike" noProof="0" dirty="0" err="1"/>
                        <a:t>лікарських</a:t>
                      </a:r>
                      <a:r>
                        <a:rPr lang="ru-RU" sz="1600" b="0" i="1" u="none" strike="noStrike" noProof="0" dirty="0"/>
                        <a:t> </a:t>
                      </a:r>
                      <a:r>
                        <a:rPr lang="ru-RU" sz="1600" b="0" i="1" u="none" strike="noStrike" noProof="0" dirty="0" err="1"/>
                        <a:t>засобів</a:t>
                      </a:r>
                      <a:r>
                        <a:rPr lang="ru-RU" sz="1600" b="0" i="0" u="none" strike="noStrike" noProof="0" dirty="0"/>
                        <a:t>; </a:t>
                      </a:r>
                      <a:endParaRPr lang="ru-RU" sz="160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• </a:t>
                      </a:r>
                      <a:r>
                        <a:rPr lang="ru-RU" sz="1600" b="1" i="1" u="none" strike="noStrike" noProof="0" dirty="0"/>
                        <a:t>за </a:t>
                      </a:r>
                      <a:r>
                        <a:rPr lang="ru-RU" sz="1600" b="1" i="1" u="none" strike="noStrike" noProof="0" dirty="0" err="1"/>
                        <a:t>попередньою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dirty="0" err="1"/>
                        <a:t>змовою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dirty="0" err="1"/>
                        <a:t>групою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dirty="0" err="1"/>
                        <a:t>осіб</a:t>
                      </a:r>
                      <a:r>
                        <a:rPr lang="ru-RU" sz="1600" b="1" i="1" u="none" strike="noStrike" noProof="0" dirty="0"/>
                        <a:t>; </a:t>
                      </a:r>
                      <a:endParaRPr lang="ru-RU" sz="1600" b="1" i="1"/>
                    </a:p>
                    <a:p>
                      <a:pPr lvl="0">
                        <a:buNone/>
                      </a:pPr>
                      <a:r>
                        <a:rPr lang="ru-RU" sz="1600" b="1" i="1" u="none" strike="noStrike" noProof="0" dirty="0"/>
                        <a:t>• </a:t>
                      </a:r>
                      <a:r>
                        <a:rPr lang="ru-RU" sz="1600" b="1" i="1" u="none" strike="noStrike" noProof="0" dirty="0" err="1">
                          <a:solidFill>
                            <a:srgbClr val="C00000"/>
                          </a:solidFill>
                        </a:rPr>
                        <a:t>службовою</a:t>
                      </a:r>
                      <a:r>
                        <a:rPr lang="ru-RU" sz="1600" b="1" i="1" u="none" strike="noStrike" noProof="0" dirty="0">
                          <a:solidFill>
                            <a:srgbClr val="C00000"/>
                          </a:solidFill>
                        </a:rPr>
                        <a:t> особою</a:t>
                      </a:r>
                      <a:r>
                        <a:rPr lang="ru-RU" sz="1600" b="1" i="1" u="none" strike="noStrike" noProof="0" dirty="0"/>
                        <a:t> шляхом </a:t>
                      </a:r>
                      <a:r>
                        <a:rPr lang="ru-RU" sz="1600" b="1" i="1" u="none" strike="noStrike" noProof="0" dirty="0" err="1"/>
                        <a:t>зловживання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dirty="0" err="1"/>
                        <a:t>службовим</a:t>
                      </a:r>
                      <a:r>
                        <a:rPr lang="ru-RU" sz="1600" b="1" i="1" u="none" strike="noStrike" noProof="0" dirty="0"/>
                        <a:t> становищем (</a:t>
                      </a:r>
                      <a:r>
                        <a:rPr lang="ru-RU" sz="1600" b="1" i="1" u="none" strike="noStrike" noProof="0" dirty="0">
                          <a:solidFill>
                            <a:srgbClr val="C00000"/>
                          </a:solidFill>
                        </a:rPr>
                        <a:t>ч. 3 ст.18 КК</a:t>
                      </a:r>
                      <a:r>
                        <a:rPr lang="ru-RU" sz="1600" b="1" i="1" u="none" strike="noStrike" noProof="0" dirty="0"/>
                        <a:t>); </a:t>
                      </a:r>
                      <a:endParaRPr lang="ru-RU" sz="1600" b="1" i="1"/>
                    </a:p>
                    <a:p>
                      <a:pPr lvl="0">
                        <a:buNone/>
                      </a:pPr>
                      <a:r>
                        <a:rPr lang="ru-RU" sz="1600" b="1" i="1" u="none" strike="noStrike" noProof="0" dirty="0"/>
                        <a:t>• за </a:t>
                      </a:r>
                      <a:r>
                        <a:rPr lang="ru-RU" sz="1600" b="1" i="1" u="none" strike="noStrike" noProof="0" dirty="0" err="1"/>
                        <a:t>допомогою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dirty="0" err="1"/>
                        <a:t>інформаційних</a:t>
                      </a:r>
                      <a:r>
                        <a:rPr lang="ru-RU" sz="1600" b="1" i="1" u="none" strike="noStrike" noProof="0" dirty="0"/>
                        <a:t> систем, у тому </a:t>
                      </a:r>
                      <a:r>
                        <a:rPr lang="ru-RU" sz="1600" b="1" i="1" u="none" strike="noStrike" noProof="0" dirty="0" err="1"/>
                        <a:t>числі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dirty="0" err="1"/>
                        <a:t>Інтернету</a:t>
                      </a:r>
                      <a:r>
                        <a:rPr lang="ru-RU" sz="1600" b="1" i="1" u="none" strike="noStrike" noProof="0" dirty="0"/>
                        <a:t>; </a:t>
                      </a:r>
                      <a:endParaRPr lang="ru-RU" sz="1600" b="1" i="1"/>
                    </a:p>
                    <a:p>
                      <a:pPr lvl="0">
                        <a:buNone/>
                      </a:pPr>
                      <a:r>
                        <a:rPr lang="ru-RU" sz="1600" b="1" i="1" u="none" strike="noStrike" noProof="0" dirty="0"/>
                        <a:t>• великих </a:t>
                      </a:r>
                      <a:r>
                        <a:rPr lang="ru-RU" sz="1600" b="1" i="1" u="none" strike="noStrike" noProof="0" dirty="0" err="1"/>
                        <a:t>розмірах</a:t>
                      </a:r>
                      <a:r>
                        <a:rPr lang="ru-RU" sz="1600" b="1" i="1" u="none" strike="noStrike" noProof="0" dirty="0"/>
                        <a:t>; </a:t>
                      </a:r>
                      <a:endParaRPr lang="ru-RU" sz="1600" b="1" i="1"/>
                    </a:p>
                    <a:p>
                      <a:pPr lvl="0">
                        <a:buNone/>
                      </a:pPr>
                      <a:r>
                        <a:rPr lang="ru-RU" sz="1600" b="1" i="1" u="none" strike="noStrike" noProof="0" dirty="0"/>
                        <a:t>• </a:t>
                      </a:r>
                      <a:r>
                        <a:rPr lang="ru-RU" sz="1600" b="1" i="1" u="none" strike="noStrike" noProof="0" err="1"/>
                        <a:t>якщо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err="1"/>
                        <a:t>спричинили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err="1"/>
                        <a:t>тривалий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err="1"/>
                        <a:t>розлад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err="1"/>
                        <a:t>здоров’я</a:t>
                      </a:r>
                      <a:r>
                        <a:rPr lang="ru-RU" sz="1600" b="1" i="1" u="none" strike="noStrike" noProof="0" dirty="0"/>
                        <a:t>.</a:t>
                      </a:r>
                      <a:endParaRPr lang="ru-RU" sz="1600" b="1" i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1" i="0" u="none" strike="noStrike" noProof="0" dirty="0" err="1">
                          <a:solidFill>
                            <a:srgbClr val="C00000"/>
                          </a:solidFill>
                        </a:rPr>
                        <a:t>Фармацевтичний</a:t>
                      </a:r>
                      <a:r>
                        <a:rPr lang="ru-RU" sz="1400" b="1" i="0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400" b="1" i="0" u="none" strike="noStrike" noProof="0" dirty="0" err="1">
                          <a:solidFill>
                            <a:srgbClr val="C00000"/>
                          </a:solidFill>
                        </a:rPr>
                        <a:t>працівник</a:t>
                      </a:r>
                      <a:r>
                        <a:rPr lang="ru-RU" sz="1400" b="1" i="0" u="none" strike="noStrike" noProof="0" dirty="0">
                          <a:solidFill>
                            <a:srgbClr val="C00000"/>
                          </a:solidFill>
                        </a:rPr>
                        <a:t> (</a:t>
                      </a:r>
                      <a:r>
                        <a:rPr lang="ru-RU" sz="1400" b="1" i="0" u="none" strike="noStrike" noProof="0" dirty="0" err="1">
                          <a:solidFill>
                            <a:srgbClr val="C00000"/>
                          </a:solidFill>
                        </a:rPr>
                        <a:t>кваліфікуюча</a:t>
                      </a:r>
                      <a:r>
                        <a:rPr lang="ru-RU" sz="1400" b="1" i="0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400" b="1" i="0" u="none" strike="noStrike" noProof="0" dirty="0" err="1">
                          <a:solidFill>
                            <a:srgbClr val="C00000"/>
                          </a:solidFill>
                        </a:rPr>
                        <a:t>ознака</a:t>
                      </a:r>
                      <a:r>
                        <a:rPr lang="ru-RU" sz="1400" b="1" i="0" u="none" strike="noStrike" noProof="0" dirty="0">
                          <a:solidFill>
                            <a:srgbClr val="C00000"/>
                          </a:solidFill>
                        </a:rPr>
                        <a:t> з 2019 р.)</a:t>
                      </a:r>
                      <a:r>
                        <a:rPr lang="ru-RU" sz="1400" b="0" i="0" u="none" strike="noStrike" noProof="0" dirty="0"/>
                        <a:t>: </a:t>
                      </a:r>
                      <a:r>
                        <a:rPr lang="ru-RU" sz="1400" b="0" i="1" u="none" strike="noStrike" noProof="0" dirty="0" err="1">
                          <a:solidFill>
                            <a:srgbClr val="0070C0"/>
                          </a:solidFill>
                        </a:rPr>
                        <a:t>завідувач</a:t>
                      </a:r>
                      <a:r>
                        <a:rPr lang="ru-RU" sz="1400" b="0" i="1" u="none" strike="noStrike" noProof="0" dirty="0">
                          <a:solidFill>
                            <a:srgbClr val="0070C0"/>
                          </a:solidFill>
                        </a:rPr>
                        <a:t> аптеки; </a:t>
                      </a:r>
                      <a:r>
                        <a:rPr lang="ru-RU" sz="1400" b="0" i="1" u="none" strike="noStrike" noProof="0" dirty="0" err="1">
                          <a:solidFill>
                            <a:srgbClr val="0070C0"/>
                          </a:solidFill>
                        </a:rPr>
                        <a:t>завідувач</a:t>
                      </a:r>
                      <a:r>
                        <a:rPr lang="ru-RU" sz="1400" b="0" i="1" u="none" strike="noStrike" noProof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400" b="0" i="1" u="none" strike="noStrike" noProof="0" dirty="0" err="1">
                          <a:solidFill>
                            <a:srgbClr val="0070C0"/>
                          </a:solidFill>
                        </a:rPr>
                        <a:t>бази</a:t>
                      </a:r>
                      <a:r>
                        <a:rPr lang="ru-RU" sz="1400" b="0" i="1" u="none" strike="noStrike" noProof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400" b="0" i="1" u="none" strike="noStrike" noProof="0" dirty="0" err="1">
                          <a:solidFill>
                            <a:srgbClr val="0070C0"/>
                          </a:solidFill>
                        </a:rPr>
                        <a:t>аптечної</a:t>
                      </a:r>
                      <a:r>
                        <a:rPr lang="ru-RU" sz="1400" b="0" i="1" u="none" strike="noStrike" noProof="0" dirty="0">
                          <a:solidFill>
                            <a:srgbClr val="0070C0"/>
                          </a:solidFill>
                        </a:rPr>
                        <a:t>; </a:t>
                      </a:r>
                      <a:r>
                        <a:rPr lang="ru-RU" sz="1400" b="0" i="1" u="none" strike="noStrike" noProof="0" dirty="0" err="1">
                          <a:solidFill>
                            <a:srgbClr val="0070C0"/>
                          </a:solidFill>
                        </a:rPr>
                        <a:t>завідувач</a:t>
                      </a:r>
                      <a:r>
                        <a:rPr lang="ru-RU" sz="1400" b="0" i="1" u="none" strike="noStrike" noProof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400" b="0" i="1" u="none" strike="noStrike" noProof="0" dirty="0" err="1">
                          <a:solidFill>
                            <a:srgbClr val="0070C0"/>
                          </a:solidFill>
                        </a:rPr>
                        <a:t>відділу</a:t>
                      </a:r>
                      <a:r>
                        <a:rPr lang="ru-RU" sz="1400" b="0" i="1" u="none" strike="noStrike" noProof="0" dirty="0">
                          <a:solidFill>
                            <a:srgbClr val="0070C0"/>
                          </a:solidFill>
                        </a:rPr>
                        <a:t>; </a:t>
                      </a:r>
                      <a:r>
                        <a:rPr lang="ru-RU" sz="1400" b="0" i="1" u="none" strike="noStrike" noProof="0" dirty="0" err="1">
                          <a:solidFill>
                            <a:srgbClr val="0070C0"/>
                          </a:solidFill>
                        </a:rPr>
                        <a:t>завідувач</a:t>
                      </a:r>
                      <a:r>
                        <a:rPr lang="ru-RU" sz="1400" b="0" i="1" u="none" strike="noStrike" noProof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400" b="0" i="1" u="none" strike="noStrike" noProof="0" dirty="0" err="1">
                          <a:solidFill>
                            <a:srgbClr val="0070C0"/>
                          </a:solidFill>
                        </a:rPr>
                        <a:t>лабораторії</a:t>
                      </a:r>
                      <a:r>
                        <a:rPr lang="ru-RU" sz="1400" b="0" i="1" u="none" strike="noStrike" noProof="0" dirty="0">
                          <a:solidFill>
                            <a:srgbClr val="0070C0"/>
                          </a:solidFill>
                        </a:rPr>
                        <a:t>;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провізор</a:t>
                      </a:r>
                      <a:r>
                        <a:rPr lang="ru-RU" sz="1400" b="0" i="0" u="none" strike="noStrike" noProof="0" dirty="0"/>
                        <a:t>; фармацевт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основне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: ПВ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5 до 8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(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було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) 12.11. 2019 р. ПВ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8 до 10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Додаткове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: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1)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права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обіймати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певні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посади – до 3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права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займатися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певною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діяльністю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до 3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.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3)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конфіскація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майна.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4461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7069402"/>
              </p:ext>
            </p:extLst>
          </p:nvPr>
        </p:nvGraphicFramePr>
        <p:xfrm>
          <a:off x="373811" y="833707"/>
          <a:ext cx="11455444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Ч. 3 ст. 321-1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/>
                        <a:t>Фальсифікація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лікарських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засобів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обіг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фальсифікованих</a:t>
                      </a:r>
                      <a:r>
                        <a:rPr lang="ru-RU" sz="1400" b="1" i="1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лікарських</a:t>
                      </a:r>
                      <a:r>
                        <a:rPr lang="ru-RU" sz="1400" b="1" i="1" u="none" strike="noStrike" noProof="0" dirty="0"/>
                        <a:t> </a:t>
                      </a:r>
                      <a:r>
                        <a:rPr lang="ru-RU" sz="1400" b="1" i="1" u="none" strike="noStrike" noProof="0" dirty="0" err="1"/>
                        <a:t>засобів</a:t>
                      </a:r>
                      <a:endParaRPr lang="ru-RU" b="1" i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1)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Виготовлення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; </a:t>
                      </a:r>
                      <a:endParaRPr lang="ru-RU" b="0" i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придбання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; </a:t>
                      </a:r>
                      <a:endParaRPr lang="ru-RU" b="0" i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3)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перевезення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; </a:t>
                      </a:r>
                      <a:endParaRPr lang="ru-RU" b="0" i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4)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пересилання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; </a:t>
                      </a:r>
                      <a:endParaRPr lang="ru-RU" b="0" i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5)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зберігання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з метою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збуту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; </a:t>
                      </a:r>
                      <a:endParaRPr lang="ru-RU" b="0" i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6)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збут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завідомо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фальсифікованих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лікарських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засобів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: </a:t>
                      </a:r>
                      <a:endParaRPr lang="ru-RU" b="0" i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•</a:t>
                      </a:r>
                      <a:r>
                        <a:rPr lang="ru-RU" sz="1600" b="1" i="0" u="none" strike="noStrike" noProof="0" dirty="0">
                          <a:latin typeface="Calibri"/>
                        </a:rPr>
                        <a:t> в особливо великих </a:t>
                      </a:r>
                      <a:r>
                        <a:rPr lang="ru-RU" sz="1600" b="1" i="0" u="none" strike="noStrike" noProof="0" dirty="0" err="1">
                          <a:latin typeface="Calibri"/>
                        </a:rPr>
                        <a:t>розмірах</a:t>
                      </a:r>
                      <a:r>
                        <a:rPr lang="ru-RU" sz="1600" b="1" i="0" u="none" strike="noStrike" noProof="0" dirty="0">
                          <a:latin typeface="Calibri"/>
                        </a:rPr>
                        <a:t>; </a:t>
                      </a:r>
                      <a:endParaRPr lang="ru-RU" b="1" i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ru-RU" sz="1600" b="1" i="0" u="none" strike="noStrike" noProof="0" dirty="0">
                          <a:latin typeface="Calibri"/>
                        </a:rPr>
                        <a:t>• </a:t>
                      </a:r>
                      <a:r>
                        <a:rPr lang="ru-RU" sz="1600" b="1" i="0" u="none" strike="noStrike" noProof="0" dirty="0" err="1">
                          <a:latin typeface="Calibri"/>
                        </a:rPr>
                        <a:t>якщо</a:t>
                      </a:r>
                      <a:r>
                        <a:rPr lang="ru-RU" sz="16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1" i="0" u="none" strike="noStrike" noProof="0" dirty="0" err="1">
                          <a:latin typeface="Calibri"/>
                        </a:rPr>
                        <a:t>спричинили</a:t>
                      </a:r>
                      <a:r>
                        <a:rPr lang="ru-RU" sz="1600" b="1" i="0" u="none" strike="noStrike" noProof="0" dirty="0">
                          <a:latin typeface="Calibri"/>
                        </a:rPr>
                        <a:t> смерть </a:t>
                      </a:r>
                      <a:r>
                        <a:rPr lang="ru-RU" sz="1600" b="1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6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1" i="0" u="none" strike="noStrike" noProof="0" dirty="0" err="1">
                          <a:latin typeface="Calibri"/>
                        </a:rPr>
                        <a:t>інші</a:t>
                      </a:r>
                      <a:r>
                        <a:rPr lang="ru-RU" sz="16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1" i="0" u="none" strike="noStrike" noProof="0" dirty="0" err="1">
                          <a:latin typeface="Calibri"/>
                        </a:rPr>
                        <a:t>тяжкі</a:t>
                      </a:r>
                      <a:r>
                        <a:rPr lang="ru-RU" sz="16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1" i="0" u="none" strike="noStrike" noProof="0" dirty="0" err="1">
                          <a:latin typeface="Calibri"/>
                        </a:rPr>
                        <a:t>наслідки</a:t>
                      </a:r>
                      <a:r>
                        <a:rPr lang="ru-RU" sz="1600" b="1" i="0" u="none" strike="noStrike" noProof="0" dirty="0">
                          <a:latin typeface="Calibri"/>
                        </a:rPr>
                        <a:t>.</a:t>
                      </a:r>
                      <a:endParaRPr lang="ru-RU" b="1" i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аптеки;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бази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аптечної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відділу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завідувач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лабораторії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провізор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фармацевт.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За ч. 3 ст. 321-1 </a:t>
                      </a:r>
                      <a:r>
                        <a:rPr lang="ru-RU" sz="1400" b="0" i="0" u="none" strike="noStrike" noProof="0" dirty="0" err="1"/>
                        <a:t>основне</a:t>
                      </a:r>
                      <a:r>
                        <a:rPr lang="ru-RU" sz="1400" b="0" i="0" u="none" strike="noStrike" noProof="0" dirty="0"/>
                        <a:t> (альтернатив но):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1)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волі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від</a:t>
                      </a:r>
                      <a:r>
                        <a:rPr lang="ru-RU" sz="1400" b="0" i="0" u="none" strike="noStrike" noProof="0" dirty="0"/>
                        <a:t> 10 до 15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; 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2) </a:t>
                      </a:r>
                      <a:r>
                        <a:rPr lang="ru-RU" sz="1400" b="0" i="0" u="none" strike="noStrike" noProof="0" dirty="0" err="1"/>
                        <a:t>довічне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волі</a:t>
                      </a:r>
                      <a:r>
                        <a:rPr lang="ru-RU" sz="1400" b="0" i="0" u="none" strike="noStrike" noProof="0" dirty="0"/>
                        <a:t>; </a:t>
                      </a:r>
                      <a:r>
                        <a:rPr lang="ru-RU" sz="1400" b="0" i="0" u="none" strike="noStrike" noProof="0" dirty="0" err="1"/>
                        <a:t>додаткове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обов’язкове</a:t>
                      </a:r>
                      <a:r>
                        <a:rPr lang="ru-RU" sz="1400" b="0" i="0" u="none" strike="noStrike" noProof="0" dirty="0"/>
                        <a:t>: </a:t>
                      </a:r>
                      <a:r>
                        <a:rPr lang="ru-RU" sz="1400" b="0" i="0" u="none" strike="noStrike" noProof="0" dirty="0" err="1"/>
                        <a:t>конфіскація</a:t>
                      </a:r>
                      <a:r>
                        <a:rPr lang="ru-RU" sz="1400" b="0" i="0" u="none" strike="noStrike" noProof="0" dirty="0"/>
                        <a:t> майна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52996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ED2BB-DEF0-4333-950A-96F480EB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КРИТЕРІЇ ВИЗНАЧЕННЯ РОЗМІРУ ФАЛЬСИФІКОВАНИХ ЛЗ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містяться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у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Наказі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МОЗ України № 321 від 22.04.2013 р. </a:t>
            </a:r>
            <a:endParaRPr lang="ru-RU" sz="3600" dirty="0">
              <a:solidFill>
                <a:srgbClr val="C00000"/>
              </a:solidFill>
              <a:cs typeface="Calibri Light" panose="020F0302020204030204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906524B-8439-429E-A312-CE73A6C565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4176318"/>
              </p:ext>
            </p:extLst>
          </p:nvPr>
        </p:nvGraphicFramePr>
        <p:xfrm>
          <a:off x="1864309" y="3329125"/>
          <a:ext cx="7553034" cy="2620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6517">
                  <a:extLst>
                    <a:ext uri="{9D8B030D-6E8A-4147-A177-3AD203B41FA5}">
                      <a16:colId xmlns:a16="http://schemas.microsoft.com/office/drawing/2014/main" val="1279719618"/>
                    </a:ext>
                  </a:extLst>
                </a:gridCol>
                <a:gridCol w="3776517">
                  <a:extLst>
                    <a:ext uri="{9D8B030D-6E8A-4147-A177-3AD203B41FA5}">
                      <a16:colId xmlns:a16="http://schemas.microsoft.com/office/drawing/2014/main" val="1135849707"/>
                    </a:ext>
                  </a:extLst>
                </a:gridCol>
              </a:tblGrid>
              <a:tr h="86166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800" b="1" i="0" u="none" strike="noStrike" noProof="0" dirty="0" err="1">
                          <a:latin typeface="Calibri"/>
                        </a:rPr>
                        <a:t>Група</a:t>
                      </a:r>
                      <a:endParaRPr lang="ru-RU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800" b="1" i="0" u="none" strike="noStrike" noProof="0" dirty="0" err="1">
                          <a:latin typeface="Calibri"/>
                        </a:rPr>
                        <a:t>Критерій</a:t>
                      </a:r>
                      <a:endParaRPr lang="ru-RU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3521696"/>
                  </a:ext>
                </a:extLst>
              </a:tr>
              <a:tr h="89757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400" b="0" i="0" u="none" strike="noStrike" noProof="0" dirty="0">
                          <a:latin typeface="Calibri"/>
                        </a:rPr>
                        <a:t>Великий </a:t>
                      </a:r>
                      <a:r>
                        <a:rPr lang="ru-RU" sz="2400" b="0" i="0" u="none" strike="noStrike" noProof="0" dirty="0" err="1">
                          <a:latin typeface="Calibri"/>
                        </a:rPr>
                        <a:t>розмір</a:t>
                      </a:r>
                      <a:r>
                        <a:rPr lang="ru-RU" sz="2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Calibri"/>
                        </a:rPr>
                        <a:t>фальсифікованих</a:t>
                      </a:r>
                      <a:r>
                        <a:rPr lang="ru-RU" sz="2400" b="0" i="0" u="none" strike="noStrike" noProof="0" dirty="0">
                          <a:latin typeface="Calibri"/>
                        </a:rPr>
                        <a:t> ЛЗ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400" b="0" i="0" u="none" strike="noStrike" noProof="0" dirty="0" err="1">
                          <a:latin typeface="Calibri"/>
                        </a:rPr>
                        <a:t>Вартість</a:t>
                      </a:r>
                      <a:r>
                        <a:rPr lang="ru-RU" sz="2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2400" b="0" i="0" u="none" strike="noStrike" noProof="0" dirty="0">
                          <a:latin typeface="Calibri"/>
                        </a:rPr>
                        <a:t> 850 до 8500 </a:t>
                      </a:r>
                      <a:r>
                        <a:rPr lang="ru-RU" sz="2400" b="0" i="0" u="none" strike="noStrike" noProof="0" dirty="0" err="1">
                          <a:latin typeface="Calibri"/>
                        </a:rPr>
                        <a:t>грн</a:t>
                      </a:r>
                      <a:endParaRPr lang="ru-RU" sz="2400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590442"/>
                  </a:ext>
                </a:extLst>
              </a:tr>
              <a:tr h="86166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400" b="0" i="0" u="none" strike="noStrike" noProof="0" dirty="0">
                          <a:latin typeface="Calibri"/>
                        </a:rPr>
                        <a:t>Особливо великий </a:t>
                      </a:r>
                      <a:r>
                        <a:rPr lang="ru-RU" sz="2400" b="0" i="0" u="none" strike="noStrike" noProof="0" dirty="0" err="1">
                          <a:latin typeface="Calibri"/>
                        </a:rPr>
                        <a:t>розмір</a:t>
                      </a:r>
                      <a:r>
                        <a:rPr lang="ru-RU" sz="2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Calibri"/>
                        </a:rPr>
                        <a:t>фальсифікованих</a:t>
                      </a:r>
                      <a:r>
                        <a:rPr lang="ru-RU" sz="2400" b="0" i="0" u="none" strike="noStrike" noProof="0" dirty="0">
                          <a:latin typeface="Calibri"/>
                        </a:rPr>
                        <a:t> ЛЗ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400" b="0" i="0" u="none" strike="noStrike" noProof="0" dirty="0" err="1">
                          <a:latin typeface="Calibri"/>
                        </a:rPr>
                        <a:t>Вартість</a:t>
                      </a:r>
                      <a:r>
                        <a:rPr lang="ru-RU" sz="2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2400" b="0" i="0" u="none" strike="noStrike" noProof="0" dirty="0">
                          <a:latin typeface="Calibri"/>
                        </a:rPr>
                        <a:t> 8500 грн. і </a:t>
                      </a:r>
                      <a:r>
                        <a:rPr lang="ru-RU" sz="2400" b="0" i="0" u="none" strike="noStrike" noProof="0" dirty="0" err="1">
                          <a:latin typeface="Calibri"/>
                        </a:rPr>
                        <a:t>більше</a:t>
                      </a:r>
                      <a:endParaRPr lang="ru-RU" sz="2400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37055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2559" y="1737360"/>
            <a:ext cx="108751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Під 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</a:rPr>
              <a:t>великим розміром фал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ьсифікованих лікарських засобів слід розуміти лікарські засоби, вартість яких становить від п’ятдесяти до п’ятисот неоподатковуваних мінімумів доходів громадян.</a:t>
            </a:r>
          </a:p>
          <a:p>
            <a:pPr algn="just"/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Під 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</a:rPr>
              <a:t>особливо великим розміром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 фальсифікованих лікарських засобів слід розуміти лікарські засоби, вартість яких становить п’ятсот і більше неоподатковуваних мінімумів доходів громадян.</a:t>
            </a:r>
            <a:endParaRPr lang="uk-UA" b="0" i="0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2500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ЗАОХОЧУВАЛЬНА НОРМА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8767619"/>
              </p:ext>
            </p:extLst>
          </p:nvPr>
        </p:nvGraphicFramePr>
        <p:xfrm>
          <a:off x="1998452" y="905594"/>
          <a:ext cx="8051730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/>
                        <a:t>ДИСПОЗИЦІЯ ч. 4 ст. ст. 321-1 КК </a:t>
                      </a:r>
                      <a:r>
                        <a:rPr lang="ru-RU" sz="1800" b="1" i="0" u="none" strike="noStrike" noProof="0" dirty="0" err="1"/>
                        <a:t>України</a:t>
                      </a:r>
                      <a:r>
                        <a:rPr lang="ru-RU" sz="1800" b="1" i="0" u="none" strike="noStrike" noProof="0" dirty="0"/>
                        <a:t> </a:t>
                      </a:r>
                      <a:endParaRPr lang="ru-RU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Calibri"/>
                        </a:rPr>
                        <a:t>Ч. 4 ст. 321-1 </a:t>
                      </a:r>
                      <a:endParaRPr lang="ru-RU" sz="18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/>
                        <a:t>Фальсифікація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засобів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або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обіг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1" i="1" u="none" strike="noStrike" noProof="0" dirty="0" err="1"/>
                        <a:t>фальсифікованих</a:t>
                      </a:r>
                      <a:r>
                        <a:rPr lang="ru-RU" sz="1800" b="1" i="1" u="none" strike="noStrike" noProof="0" dirty="0"/>
                        <a:t> </a:t>
                      </a:r>
                      <a:r>
                        <a:rPr lang="ru-RU" sz="1800" b="1" i="1" u="none" strike="noStrike" noProof="0" dirty="0" err="1"/>
                        <a:t>лікарських</a:t>
                      </a:r>
                      <a:r>
                        <a:rPr lang="ru-RU" sz="1800" b="1" i="1" u="none" strike="noStrike" noProof="0" dirty="0"/>
                        <a:t> </a:t>
                      </a:r>
                      <a:r>
                        <a:rPr lang="ru-RU" sz="1800" b="1" i="1" u="none" strike="noStrike" noProof="0" dirty="0" err="1"/>
                        <a:t>засобів</a:t>
                      </a:r>
                      <a:endParaRPr lang="ru-RU" sz="1800" b="1" i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Особа, </a:t>
                      </a:r>
                      <a:r>
                        <a:rPr lang="ru-RU" sz="1800" b="0" i="1" u="none" strike="noStrike" noProof="0" dirty="0">
                          <a:solidFill>
                            <a:srgbClr val="C00000"/>
                          </a:solidFill>
                        </a:rPr>
                        <a:t>яка </a:t>
                      </a:r>
                      <a:r>
                        <a:rPr lang="ru-RU" sz="1800" b="0" i="1" u="none" strike="noStrike" noProof="0" dirty="0" err="1">
                          <a:solidFill>
                            <a:srgbClr val="C00000"/>
                          </a:solidFill>
                        </a:rPr>
                        <a:t>добровільно</a:t>
                      </a:r>
                      <a:r>
                        <a:rPr lang="ru-RU" sz="1800" b="0" i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C00000"/>
                          </a:solidFill>
                        </a:rPr>
                        <a:t>здала</a:t>
                      </a:r>
                      <a:r>
                        <a:rPr lang="ru-RU" sz="1800" b="0" i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C00000"/>
                          </a:solidFill>
                        </a:rPr>
                        <a:t>фальсифіковані</a:t>
                      </a:r>
                      <a:r>
                        <a:rPr lang="ru-RU" sz="1800" b="0" i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C00000"/>
                          </a:solidFill>
                        </a:rPr>
                        <a:t>лікарські</a:t>
                      </a:r>
                      <a:r>
                        <a:rPr lang="ru-RU" sz="1800" b="0" i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C00000"/>
                          </a:solidFill>
                        </a:rPr>
                        <a:t>засоби</a:t>
                      </a:r>
                      <a:r>
                        <a:rPr lang="ru-RU" sz="1800" b="0" i="1" u="none" strike="noStrike" noProof="0" dirty="0">
                          <a:solidFill>
                            <a:srgbClr val="C00000"/>
                          </a:solidFill>
                        </a:rPr>
                        <a:t> та </a:t>
                      </a:r>
                      <a:r>
                        <a:rPr lang="ru-RU" sz="1800" b="0" i="1" u="none" strike="noStrike" noProof="0" dirty="0" err="1">
                          <a:solidFill>
                            <a:srgbClr val="C00000"/>
                          </a:solidFill>
                        </a:rPr>
                        <a:t>вказала</a:t>
                      </a:r>
                      <a:r>
                        <a:rPr lang="ru-RU" sz="1800" b="0" i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C00000"/>
                          </a:solidFill>
                        </a:rPr>
                        <a:t>джерело</a:t>
                      </a:r>
                      <a:r>
                        <a:rPr lang="ru-RU" sz="1800" b="0" i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C00000"/>
                          </a:solidFill>
                        </a:rPr>
                        <a:t>їх</a:t>
                      </a:r>
                      <a:r>
                        <a:rPr lang="ru-RU" sz="1800" b="0" i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C00000"/>
                          </a:solidFill>
                        </a:rPr>
                        <a:t>придбання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0070C0"/>
                          </a:solidFill>
                        </a:rPr>
                        <a:t>або</a:t>
                      </a:r>
                      <a:r>
                        <a:rPr lang="ru-RU" sz="1800" b="0" i="1" u="none" strike="noStrike" noProof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0070C0"/>
                          </a:solidFill>
                        </a:rPr>
                        <a:t>сприяла</a:t>
                      </a:r>
                      <a:r>
                        <a:rPr lang="ru-RU" sz="1800" b="0" i="1" u="none" strike="noStrike" noProof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0070C0"/>
                          </a:solidFill>
                        </a:rPr>
                        <a:t>розкриттю</a:t>
                      </a:r>
                      <a:r>
                        <a:rPr lang="ru-RU" sz="1800" b="0" i="1" u="none" strike="noStrike" noProof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0070C0"/>
                          </a:solidFill>
                        </a:rPr>
                        <a:t>злочинів</a:t>
                      </a:r>
                      <a:r>
                        <a:rPr lang="ru-RU" sz="1800" b="0" i="1" u="none" strike="noStrike" noProof="0" dirty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ru-RU" sz="1800" b="0" i="1" u="none" strike="noStrike" noProof="0" dirty="0" err="1">
                          <a:solidFill>
                            <a:srgbClr val="0070C0"/>
                          </a:solidFill>
                        </a:rPr>
                        <a:t>пов'язаних</a:t>
                      </a:r>
                      <a:r>
                        <a:rPr lang="ru-RU" sz="1800" b="0" i="1" u="none" strike="noStrike" noProof="0" dirty="0">
                          <a:solidFill>
                            <a:srgbClr val="0070C0"/>
                          </a:solidFill>
                        </a:rPr>
                        <a:t> з </a:t>
                      </a:r>
                      <a:r>
                        <a:rPr lang="ru-RU" sz="1800" b="0" i="1" u="none" strike="noStrike" noProof="0" dirty="0" err="1">
                          <a:solidFill>
                            <a:srgbClr val="0070C0"/>
                          </a:solidFill>
                        </a:rPr>
                        <a:t>їх</a:t>
                      </a:r>
                      <a:r>
                        <a:rPr lang="ru-RU" sz="1800" b="0" i="1" u="none" strike="noStrike" noProof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0070C0"/>
                          </a:solidFill>
                        </a:rPr>
                        <a:t>обігом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1" i="1" u="none" strike="noStrike" noProof="0" dirty="0" err="1">
                          <a:solidFill>
                            <a:srgbClr val="C00000"/>
                          </a:solidFill>
                        </a:rPr>
                        <a:t>звільняється</a:t>
                      </a:r>
                      <a:r>
                        <a:rPr lang="ru-RU" sz="1800" b="1" i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800" b="1" i="1" u="none" strike="noStrike" noProof="0" dirty="0" err="1">
                          <a:solidFill>
                            <a:srgbClr val="C00000"/>
                          </a:solidFill>
                        </a:rPr>
                        <a:t>від</a:t>
                      </a:r>
                      <a:r>
                        <a:rPr lang="ru-RU" sz="1800" b="1" i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800" b="1" i="1" u="none" strike="noStrike" noProof="0" dirty="0" err="1">
                          <a:solidFill>
                            <a:srgbClr val="C00000"/>
                          </a:solidFill>
                        </a:rPr>
                        <a:t>кримінальної</a:t>
                      </a:r>
                      <a:r>
                        <a:rPr lang="ru-RU" sz="1800" b="1" i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800" b="1" i="1" u="none" strike="noStrike" noProof="0" dirty="0" err="1">
                          <a:solidFill>
                            <a:srgbClr val="C00000"/>
                          </a:solidFill>
                        </a:rPr>
                        <a:t>відповідальності</a:t>
                      </a:r>
                      <a:r>
                        <a:rPr lang="ru-RU" sz="1800" b="0" i="0" u="none" strike="noStrike" noProof="0" dirty="0"/>
                        <a:t> за </a:t>
                      </a:r>
                      <a:r>
                        <a:rPr lang="ru-RU" sz="1800" b="0" i="0" u="none" strike="noStrike" noProof="0" dirty="0" err="1"/>
                        <a:t>придбання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перевезення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пересилання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чи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зберігання</a:t>
                      </a:r>
                      <a:r>
                        <a:rPr lang="ru-RU" sz="1800" b="0" i="0" u="none" strike="noStrike" noProof="0" dirty="0"/>
                        <a:t> з метою </a:t>
                      </a:r>
                      <a:r>
                        <a:rPr lang="ru-RU" sz="1800" b="0" i="0" u="none" strike="noStrike" noProof="0" dirty="0" err="1"/>
                        <a:t>збуту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збут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завідомо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фальсифікованих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засобів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їх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ввезення</a:t>
                      </a:r>
                      <a:r>
                        <a:rPr lang="ru-RU" sz="1800" b="0" i="0" u="none" strike="noStrike" noProof="0" dirty="0"/>
                        <a:t> на </a:t>
                      </a:r>
                      <a:r>
                        <a:rPr lang="ru-RU" sz="1800" b="0" i="0" u="none" strike="noStrike" noProof="0" dirty="0" err="1"/>
                        <a:t>територію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України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вивезення</a:t>
                      </a:r>
                      <a:r>
                        <a:rPr lang="ru-RU" sz="1800" b="0" i="0" u="none" strike="noStrike" noProof="0" dirty="0"/>
                        <a:t> з </a:t>
                      </a:r>
                      <a:r>
                        <a:rPr lang="ru-RU" sz="1800" b="0" i="0" u="none" strike="noStrike" noProof="0" dirty="0" err="1"/>
                        <a:t>території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України</a:t>
                      </a:r>
                      <a:r>
                        <a:rPr lang="ru-RU" sz="1800" b="0" i="0" u="none" strike="noStrike" noProof="0" dirty="0"/>
                        <a:t>, транзит через </a:t>
                      </a:r>
                      <a:r>
                        <a:rPr lang="ru-RU" sz="1800" b="0" i="0" u="none" strike="noStrike" noProof="0" dirty="0" err="1"/>
                        <a:t>її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територію</a:t>
                      </a:r>
                      <a:r>
                        <a:rPr lang="ru-RU" sz="1800" b="0" i="0" u="none" strike="noStrike" noProof="0" dirty="0"/>
                        <a:t> (</a:t>
                      </a:r>
                      <a:r>
                        <a:rPr lang="ru-RU" sz="1800" b="0" i="1" u="none" strike="noStrike" noProof="0" dirty="0" err="1">
                          <a:solidFill>
                            <a:srgbClr val="C00000"/>
                          </a:solidFill>
                        </a:rPr>
                        <a:t>частина</a:t>
                      </a:r>
                      <a:r>
                        <a:rPr lang="ru-RU" sz="1800" b="0" i="1" u="none" strike="noStrike" noProof="0" dirty="0">
                          <a:solidFill>
                            <a:srgbClr val="C00000"/>
                          </a:solidFill>
                        </a:rPr>
                        <a:t> перша </a:t>
                      </a:r>
                      <a:r>
                        <a:rPr lang="ru-RU" sz="1800" b="0" i="1" u="none" strike="noStrike" noProof="0" dirty="0" err="1">
                          <a:solidFill>
                            <a:srgbClr val="C00000"/>
                          </a:solidFill>
                        </a:rPr>
                        <a:t>цієї</a:t>
                      </a:r>
                      <a:r>
                        <a:rPr lang="ru-RU" sz="1800" b="0" i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800" b="0" i="1" u="none" strike="noStrike" noProof="0" dirty="0" err="1">
                          <a:solidFill>
                            <a:srgbClr val="C00000"/>
                          </a:solidFill>
                        </a:rPr>
                        <a:t>статті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якщо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такі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дії</a:t>
                      </a:r>
                      <a:r>
                        <a:rPr lang="ru-RU" sz="1800" b="0" i="0" u="none" strike="noStrike" noProof="0" dirty="0"/>
                        <a:t> не створили </a:t>
                      </a:r>
                      <a:r>
                        <a:rPr lang="ru-RU" sz="1800" b="0" i="0" u="none" strike="noStrike" noProof="0" dirty="0" err="1"/>
                        <a:t>загрози</a:t>
                      </a:r>
                      <a:r>
                        <a:rPr lang="ru-RU" sz="1800" b="0" i="0" u="none" strike="noStrike" noProof="0" dirty="0"/>
                        <a:t> для </a:t>
                      </a:r>
                      <a:r>
                        <a:rPr lang="ru-RU" sz="1800" b="0" i="0" u="none" strike="noStrike" noProof="0" dirty="0" err="1"/>
                        <a:t>життя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чи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здоров'я</a:t>
                      </a:r>
                      <a:r>
                        <a:rPr lang="ru-RU" sz="1800" b="0" i="0" u="none" strike="noStrike" noProof="0" dirty="0"/>
                        <a:t> людей).</a:t>
                      </a:r>
                      <a:endParaRPr lang="ru-RU" sz="18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6582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5141782"/>
              </p:ext>
            </p:extLst>
          </p:nvPr>
        </p:nvGraphicFramePr>
        <p:xfrm>
          <a:off x="373811" y="833707"/>
          <a:ext cx="11455444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Ч. 1 ст.321-2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Умисне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порушення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встановленого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порядку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доклінічного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вивчення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клінічних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випробувань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ЛЗ,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фальсифікація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їх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результатів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також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порушення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встановленого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порядку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державної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реєстрації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ЛЗ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1" i="0" u="none" strike="noStrike" noProof="0" dirty="0" err="1"/>
                        <a:t>Умисне</a:t>
                      </a:r>
                      <a:r>
                        <a:rPr lang="ru-RU" sz="1600" b="1" i="0" u="none" strike="noStrike" noProof="0" dirty="0"/>
                        <a:t> </a:t>
                      </a:r>
                      <a:r>
                        <a:rPr lang="ru-RU" sz="1600" b="1" i="0" u="none" strike="noStrike" noProof="0" dirty="0" err="1"/>
                        <a:t>порушення</a:t>
                      </a:r>
                      <a:r>
                        <a:rPr lang="ru-RU" sz="1600" b="1" i="0" u="none" strike="noStrike" noProof="0" dirty="0"/>
                        <a:t> </a:t>
                      </a:r>
                      <a:r>
                        <a:rPr lang="ru-RU" sz="1600" b="1" i="0" u="none" strike="noStrike" noProof="0" dirty="0" err="1"/>
                        <a:t>встановленого</a:t>
                      </a:r>
                      <a:r>
                        <a:rPr lang="ru-RU" sz="1600" b="1" i="0" u="none" strike="noStrike" noProof="0" dirty="0"/>
                        <a:t> порядку :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600" b="1" i="0" u="none" strike="noStrike" noProof="0" dirty="0"/>
                        <a:t>1) </a:t>
                      </a:r>
                      <a:r>
                        <a:rPr lang="ru-RU" sz="1600" b="1" i="0" u="none" strike="noStrike" noProof="0" dirty="0" err="1"/>
                        <a:t>доклінічного</a:t>
                      </a:r>
                      <a:r>
                        <a:rPr lang="ru-RU" sz="1600" b="1" i="0" u="none" strike="noStrike" noProof="0" dirty="0"/>
                        <a:t> </a:t>
                      </a:r>
                      <a:r>
                        <a:rPr lang="ru-RU" sz="1600" b="1" i="0" u="none" strike="noStrike" noProof="0" dirty="0" err="1"/>
                        <a:t>вивчення</a:t>
                      </a:r>
                      <a:r>
                        <a:rPr lang="ru-RU" sz="1600" b="1" i="0" u="none" strike="noStrike" noProof="0" dirty="0"/>
                        <a:t> ЛЗ;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600" b="1" i="0" u="none" strike="noStrike" noProof="0" dirty="0"/>
                        <a:t>2) </a:t>
                      </a:r>
                      <a:r>
                        <a:rPr lang="ru-RU" sz="1600" b="1" i="0" u="none" strike="noStrike" noProof="0" dirty="0" err="1"/>
                        <a:t>клінічних</a:t>
                      </a:r>
                      <a:r>
                        <a:rPr lang="ru-RU" sz="1600" b="1" i="0" u="none" strike="noStrike" noProof="0" dirty="0"/>
                        <a:t> </a:t>
                      </a:r>
                      <a:r>
                        <a:rPr lang="ru-RU" sz="1600" b="1" i="0" u="none" strike="noStrike" noProof="0" dirty="0" err="1"/>
                        <a:t>випробувань</a:t>
                      </a:r>
                      <a:r>
                        <a:rPr lang="ru-RU" sz="1600" b="1" i="0" u="none" strike="noStrike" noProof="0" dirty="0"/>
                        <a:t> ЛЗ;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600" b="1" i="0" u="none" strike="noStrike" noProof="0" dirty="0"/>
                        <a:t>3) </a:t>
                      </a:r>
                      <a:r>
                        <a:rPr lang="ru-RU" sz="1600" b="1" i="0" u="none" strike="noStrike" noProof="0" dirty="0" err="1"/>
                        <a:t>державної</a:t>
                      </a:r>
                      <a:r>
                        <a:rPr lang="ru-RU" sz="1600" b="1" i="0" u="none" strike="noStrike" noProof="0" dirty="0"/>
                        <a:t> </a:t>
                      </a:r>
                      <a:r>
                        <a:rPr lang="ru-RU" sz="1600" b="1" i="0" u="none" strike="noStrike" noProof="0" dirty="0" err="1"/>
                        <a:t>реєстрації</a:t>
                      </a:r>
                      <a:r>
                        <a:rPr lang="ru-RU" sz="1600" b="1" i="0" u="none" strike="noStrike" noProof="0" dirty="0"/>
                        <a:t> ЛЗ; </a:t>
                      </a:r>
                      <a:endParaRPr lang="ru-RU" b="1"/>
                    </a:p>
                    <a:p>
                      <a:pPr lvl="0">
                        <a:buNone/>
                      </a:pPr>
                      <a:r>
                        <a:rPr lang="ru-RU" sz="1600" b="1" i="0" u="none" strike="noStrike" noProof="0" dirty="0"/>
                        <a:t>4) </a:t>
                      </a:r>
                      <a:r>
                        <a:rPr lang="ru-RU" sz="1600" b="1" i="0" u="none" strike="noStrike" noProof="0" dirty="0" err="1"/>
                        <a:t>фальсифікація</a:t>
                      </a:r>
                      <a:r>
                        <a:rPr lang="ru-RU" sz="1600" b="1" i="0" u="none" strike="noStrike" noProof="0" dirty="0"/>
                        <a:t> </a:t>
                      </a:r>
                      <a:r>
                        <a:rPr lang="ru-RU" sz="1600" b="1" i="0" u="none" strike="noStrike" noProof="0" dirty="0" err="1"/>
                        <a:t>результатів</a:t>
                      </a:r>
                      <a:r>
                        <a:rPr lang="ru-RU" sz="1600" b="1" i="0" u="none" strike="noStrike" noProof="0" dirty="0"/>
                        <a:t> </a:t>
                      </a:r>
                      <a:r>
                        <a:rPr lang="ru-RU" sz="1600" b="1" i="0" u="none" strike="noStrike" noProof="0" dirty="0" err="1"/>
                        <a:t>доклінічного</a:t>
                      </a:r>
                      <a:r>
                        <a:rPr lang="ru-RU" sz="1600" b="1" i="0" u="none" strike="noStrike" noProof="0" dirty="0"/>
                        <a:t> </a:t>
                      </a:r>
                      <a:r>
                        <a:rPr lang="ru-RU" sz="1600" b="1" i="0" u="none" strike="noStrike" noProof="0" dirty="0" err="1"/>
                        <a:t>вивчення</a:t>
                      </a:r>
                      <a:r>
                        <a:rPr lang="ru-RU" sz="1600" b="1" i="0" u="none" strike="noStrike" noProof="0" dirty="0"/>
                        <a:t> </a:t>
                      </a:r>
                      <a:r>
                        <a:rPr lang="ru-RU" sz="1600" b="1" i="0" u="none" strike="noStrike" noProof="0" dirty="0" err="1"/>
                        <a:t>або</a:t>
                      </a:r>
                      <a:r>
                        <a:rPr lang="ru-RU" sz="1600" b="1" i="0" u="none" strike="noStrike" noProof="0" dirty="0"/>
                        <a:t> </a:t>
                      </a:r>
                      <a:r>
                        <a:rPr lang="ru-RU" sz="1600" b="1" i="0" u="none" strike="noStrike" noProof="0" dirty="0" err="1"/>
                        <a:t>клінічних</a:t>
                      </a:r>
                      <a:r>
                        <a:rPr lang="ru-RU" sz="1600" b="1" i="0" u="none" strike="noStrike" noProof="0" dirty="0"/>
                        <a:t> </a:t>
                      </a:r>
                      <a:r>
                        <a:rPr lang="ru-RU" sz="1600" b="1" i="0" u="none" strike="noStrike" noProof="0" dirty="0" err="1"/>
                        <a:t>випробувань</a:t>
                      </a:r>
                      <a:r>
                        <a:rPr lang="ru-RU" sz="1600" b="1" i="0" u="none" strike="noStrike" noProof="0" dirty="0"/>
                        <a:t> ЛЗ.</a:t>
                      </a:r>
                      <a:endParaRPr lang="ru-RU" b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Особа, яка </a:t>
                      </a:r>
                      <a:r>
                        <a:rPr lang="ru-RU" sz="1400" b="0" i="0" u="none" strike="noStrike" noProof="0" dirty="0" err="1"/>
                        <a:t>бере</a:t>
                      </a:r>
                      <a:r>
                        <a:rPr lang="ru-RU" sz="1400" b="0" i="0" u="none" strike="noStrike" noProof="0" dirty="0"/>
                        <a:t> участь у </a:t>
                      </a:r>
                      <a:r>
                        <a:rPr lang="ru-RU" sz="1400" b="0" i="0" u="none" strike="noStrike" noProof="0" dirty="0" err="1"/>
                        <a:t>доклінічном</a:t>
                      </a:r>
                      <a:r>
                        <a:rPr lang="ru-RU" sz="1400" b="0" i="0" u="none" strike="noStrike" noProof="0" dirty="0"/>
                        <a:t> у </a:t>
                      </a:r>
                      <a:r>
                        <a:rPr lang="ru-RU" sz="1400" b="0" i="0" u="none" strike="noStrike" noProof="0" dirty="0" err="1"/>
                        <a:t>вивченні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клінічному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випробуванн</a:t>
                      </a:r>
                      <a:r>
                        <a:rPr lang="ru-RU" sz="1400" b="0" i="0" u="none" strike="noStrike" noProof="0" dirty="0"/>
                        <a:t> і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державній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реєстрації</a:t>
                      </a:r>
                      <a:r>
                        <a:rPr lang="ru-RU" sz="1400" b="0" i="0" u="none" strike="noStrike" noProof="0" dirty="0"/>
                        <a:t> ЛЗ.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За ч. 1 ст. 321-2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основне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волі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3 до 5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додаткове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обов’язкове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(альтернативно):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1)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права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обіймати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певні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посади – до 3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права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займатися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певною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діяльністю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до 3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.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0619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388877"/>
              </p:ext>
            </p:extLst>
          </p:nvPr>
        </p:nvGraphicFramePr>
        <p:xfrm>
          <a:off x="373811" y="833707"/>
          <a:ext cx="11455444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Ч. 2 ст. 321-2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Умисне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порушення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встановленого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порядку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доклінічного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вивчення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клінічних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випробувань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ЛЗ,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фальсифікація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їх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результатів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також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порушення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встановленого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порядку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державної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реєстрації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ЛЗ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1" i="1" u="none" strike="noStrike" noProof="0" dirty="0" err="1">
                          <a:latin typeface="Calibri"/>
                        </a:rPr>
                        <a:t>Умисне</a:t>
                      </a:r>
                      <a:r>
                        <a:rPr lang="ru-RU" sz="16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1" i="1" u="none" strike="noStrike" noProof="0" dirty="0" err="1">
                          <a:latin typeface="Calibri"/>
                        </a:rPr>
                        <a:t>порушення</a:t>
                      </a:r>
                      <a:r>
                        <a:rPr lang="ru-RU" sz="16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1" i="1" u="none" strike="noStrike" noProof="0" dirty="0" err="1">
                          <a:latin typeface="Calibri"/>
                        </a:rPr>
                        <a:t>встановленого</a:t>
                      </a:r>
                      <a:r>
                        <a:rPr lang="ru-RU" sz="1600" b="1" i="1" u="none" strike="noStrike" noProof="0" dirty="0">
                          <a:latin typeface="Calibri"/>
                        </a:rPr>
                        <a:t> порядку: </a:t>
                      </a:r>
                      <a:endParaRPr lang="ru-RU" b="1" i="1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1)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доклінічного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вивчення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ЛЗ;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клінічних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випробувань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ЛЗ;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3)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державної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реєстрації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ЛЗ; 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Calibri"/>
                        </a:rPr>
                        <a:t>4)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фальсифікація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результатів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доклінічного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вивчення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клінічних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випробувань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 ЛЗ, </a:t>
                      </a:r>
                      <a:r>
                        <a:rPr lang="ru-RU" sz="1600" b="0" i="0" u="none" strike="noStrike" noProof="0" dirty="0" err="1">
                          <a:latin typeface="Calibri"/>
                        </a:rPr>
                        <a:t>які</a:t>
                      </a:r>
                      <a:r>
                        <a:rPr lang="ru-RU" sz="16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1" i="1" u="none" strike="noStrike" noProof="0" dirty="0" err="1">
                          <a:latin typeface="Calibri"/>
                        </a:rPr>
                        <a:t>вчинені</a:t>
                      </a:r>
                      <a:r>
                        <a:rPr lang="ru-RU" sz="1600" b="1" i="1" u="none" strike="noStrike" noProof="0" dirty="0">
                          <a:latin typeface="Calibri"/>
                        </a:rPr>
                        <a:t> повторно </a:t>
                      </a:r>
                      <a:r>
                        <a:rPr lang="ru-RU" sz="1600" b="1" i="1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600" b="1" i="1" u="none" strike="noStrike" noProof="0" dirty="0">
                          <a:latin typeface="Calibri"/>
                        </a:rPr>
                        <a:t> за </a:t>
                      </a:r>
                      <a:r>
                        <a:rPr lang="ru-RU" sz="1600" b="1" i="1" u="none" strike="noStrike" noProof="0" dirty="0" err="1">
                          <a:latin typeface="Calibri"/>
                        </a:rPr>
                        <a:t>попередньою</a:t>
                      </a:r>
                      <a:r>
                        <a:rPr lang="ru-RU" sz="16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1" i="1" u="none" strike="noStrike" noProof="0" dirty="0" err="1">
                          <a:latin typeface="Calibri"/>
                        </a:rPr>
                        <a:t>змовою</a:t>
                      </a:r>
                      <a:r>
                        <a:rPr lang="ru-RU" sz="16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1" i="1" u="none" strike="noStrike" noProof="0" dirty="0" err="1">
                          <a:latin typeface="Calibri"/>
                        </a:rPr>
                        <a:t>групою</a:t>
                      </a:r>
                      <a:r>
                        <a:rPr lang="ru-RU" sz="1600" b="1" i="1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600" b="1" i="1" u="none" strike="noStrike" noProof="0" dirty="0" err="1">
                          <a:latin typeface="Calibri"/>
                        </a:rPr>
                        <a:t>осіб</a:t>
                      </a:r>
                      <a:r>
                        <a:rPr lang="ru-RU" sz="1600" b="1" i="1" u="none" strike="noStrike" noProof="0" dirty="0">
                          <a:latin typeface="Calibri"/>
                        </a:rPr>
                        <a:t>.</a:t>
                      </a:r>
                      <a:r>
                        <a:rPr lang="ru-RU" sz="1600" b="0" i="0" u="none" strike="noStrike" noProof="0" dirty="0">
                          <a:latin typeface="Calibri"/>
                        </a:rPr>
                        <a:t> </a:t>
                      </a:r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Особа, яка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бере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участь у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доклінічному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вивченні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клінічному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випробуванні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або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державній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реєстрації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ЛЗ.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За ч. 2 ст. 321-2 </a:t>
                      </a:r>
                      <a:r>
                        <a:rPr lang="ru-RU" sz="1400" b="0" i="0" u="none" strike="noStrike" noProof="0" dirty="0" err="1"/>
                        <a:t>основне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волі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від</a:t>
                      </a:r>
                      <a:r>
                        <a:rPr lang="ru-RU" sz="1400" b="0" i="0" u="none" strike="noStrike" noProof="0" dirty="0"/>
                        <a:t> 5 до 8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; </a:t>
                      </a:r>
                      <a:r>
                        <a:rPr lang="ru-RU" sz="1400" b="0" i="0" u="none" strike="noStrike" noProof="0" dirty="0" err="1"/>
                        <a:t>додаткове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обов’язкове</a:t>
                      </a:r>
                      <a:r>
                        <a:rPr lang="ru-RU" sz="1400" b="0" i="0" u="none" strike="noStrike" noProof="0" dirty="0"/>
                        <a:t> (альтернативно): 1)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права </a:t>
                      </a:r>
                      <a:r>
                        <a:rPr lang="ru-RU" sz="1400" b="0" i="0" u="none" strike="noStrike" noProof="0" dirty="0" err="1"/>
                        <a:t>обіймати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певні</a:t>
                      </a:r>
                      <a:r>
                        <a:rPr lang="ru-RU" sz="1400" b="0" i="0" u="none" strike="noStrike" noProof="0" dirty="0"/>
                        <a:t> посади – до 3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; 2) </a:t>
                      </a:r>
                      <a:r>
                        <a:rPr lang="ru-RU" sz="1400" b="0" i="0" u="none" strike="noStrike" noProof="0" dirty="0" err="1"/>
                        <a:t>позбавлення</a:t>
                      </a:r>
                      <a:r>
                        <a:rPr lang="ru-RU" sz="1400" b="0" i="0" u="none" strike="noStrike" noProof="0" dirty="0"/>
                        <a:t> права </a:t>
                      </a:r>
                      <a:r>
                        <a:rPr lang="ru-RU" sz="1400" b="0" i="0" u="none" strike="noStrike" noProof="0" dirty="0" err="1"/>
                        <a:t>займатися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певною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діяльністю</a:t>
                      </a:r>
                      <a:r>
                        <a:rPr lang="ru-RU" sz="1400" b="0" i="0" u="none" strike="noStrike" noProof="0" dirty="0"/>
                        <a:t> – до 3 </a:t>
                      </a:r>
                      <a:r>
                        <a:rPr lang="ru-RU" sz="1400" b="0" i="0" u="none" strike="noStrike" noProof="0" dirty="0" err="1"/>
                        <a:t>років</a:t>
                      </a:r>
                      <a:r>
                        <a:rPr lang="ru-RU" sz="1400" b="0" i="0" u="none" strike="noStrike" noProof="0" dirty="0"/>
                        <a:t>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1208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9B1D38-170D-4AFB-AE99-04813CD85C8E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4730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КРИМІНАЛЬНА ВІДПОВІДАЛЬНІСТЬ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4">
            <a:extLst>
              <a:ext uri="{FF2B5EF4-FFF2-40B4-BE49-F238E27FC236}">
                <a16:creationId xmlns:a16="http://schemas.microsoft.com/office/drawing/2014/main" id="{54C8E6EF-DAB0-4006-8393-16F05F1E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3057816"/>
              </p:ext>
            </p:extLst>
          </p:nvPr>
        </p:nvGraphicFramePr>
        <p:xfrm>
          <a:off x="373811" y="833707"/>
          <a:ext cx="11455444" cy="5065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37">
                  <a:extLst>
                    <a:ext uri="{9D8B030D-6E8A-4147-A177-3AD203B41FA5}">
                      <a16:colId xmlns:a16="http://schemas.microsoft.com/office/drawing/2014/main" val="6984782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45229927"/>
                    </a:ext>
                  </a:extLst>
                </a:gridCol>
                <a:gridCol w="4807493">
                  <a:extLst>
                    <a:ext uri="{9D8B030D-6E8A-4147-A177-3AD203B41FA5}">
                      <a16:colId xmlns:a16="http://schemas.microsoft.com/office/drawing/2014/main" val="4177995591"/>
                    </a:ext>
                  </a:extLst>
                </a:gridCol>
                <a:gridCol w="1647286">
                  <a:extLst>
                    <a:ext uri="{9D8B030D-6E8A-4147-A177-3AD203B41FA5}">
                      <a16:colId xmlns:a16="http://schemas.microsoft.com/office/drawing/2014/main" val="2603443716"/>
                    </a:ext>
                  </a:extLst>
                </a:gridCol>
                <a:gridCol w="1756428">
                  <a:extLst>
                    <a:ext uri="{9D8B030D-6E8A-4147-A177-3AD203B41FA5}">
                      <a16:colId xmlns:a16="http://schemas.microsoft.com/office/drawing/2014/main" val="353323254"/>
                    </a:ext>
                  </a:extLst>
                </a:gridCol>
              </a:tblGrid>
              <a:tr h="11747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Назва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статті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КК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України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Способи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вчинення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правопорушення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фармацевтичним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Calibri"/>
                        </a:rPr>
                        <a:t>працівником</a:t>
                      </a:r>
                      <a:r>
                        <a:rPr lang="ru-RU" sz="1800" b="1" i="0" u="none" strike="noStrike" noProof="0" dirty="0">
                          <a:latin typeface="Calibri"/>
                        </a:rPr>
                        <a:t> </a:t>
                      </a:r>
                      <a:endParaRPr lang="ru-RU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Calibri"/>
                        </a:rPr>
                        <a:t>Посада винного 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Calibri"/>
                        </a:rPr>
                        <a:t>Покарання</a:t>
                      </a:r>
                      <a:endParaRPr lang="ru-RU" b="1" dirty="0" err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030077"/>
                  </a:ext>
                </a:extLst>
              </a:tr>
              <a:tr h="38770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Ч. 3 ст. 321-2</a:t>
                      </a:r>
                      <a:endParaRPr lang="ru-RU" dirty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 err="1">
                          <a:latin typeface="Calibri"/>
                        </a:rPr>
                        <a:t>Умисне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порушення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встановленого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порядку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доклінічного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вивчення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клінічних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випробувань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ЛЗ,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фальсифікація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їх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результатів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, 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також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порушення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встановленого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порядку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державної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реєстрації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ЛЗ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/>
                        <a:t>Умисне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порушення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встановленого</a:t>
                      </a:r>
                      <a:r>
                        <a:rPr lang="ru-RU" sz="1600" b="0" i="0" u="none" strike="noStrike" noProof="0" dirty="0"/>
                        <a:t> порядку: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1) </a:t>
                      </a:r>
                      <a:r>
                        <a:rPr lang="ru-RU" sz="1600" b="0" i="0" u="none" strike="noStrike" noProof="0" dirty="0" err="1"/>
                        <a:t>доклінічного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вивчення</a:t>
                      </a:r>
                      <a:r>
                        <a:rPr lang="ru-RU" sz="1600" b="0" i="0" u="none" strike="noStrike" noProof="0" dirty="0"/>
                        <a:t> ЛЗ;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2) </a:t>
                      </a:r>
                      <a:r>
                        <a:rPr lang="ru-RU" sz="1600" b="0" i="0" u="none" strike="noStrike" noProof="0" dirty="0" err="1"/>
                        <a:t>клінічних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випробувань</a:t>
                      </a:r>
                      <a:r>
                        <a:rPr lang="ru-RU" sz="1600" b="0" i="0" u="none" strike="noStrike" noProof="0" dirty="0"/>
                        <a:t> ЛЗ;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3) </a:t>
                      </a:r>
                      <a:r>
                        <a:rPr lang="ru-RU" sz="1600" b="0" i="0" u="none" strike="noStrike" noProof="0" dirty="0" err="1"/>
                        <a:t>державної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реєстрації</a:t>
                      </a:r>
                      <a:r>
                        <a:rPr lang="ru-RU" sz="1600" b="0" i="0" u="none" strike="noStrike" noProof="0" dirty="0"/>
                        <a:t> ЛЗ;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4) </a:t>
                      </a:r>
                      <a:r>
                        <a:rPr lang="ru-RU" sz="1600" b="0" i="0" u="none" strike="noStrike" noProof="0" dirty="0" err="1"/>
                        <a:t>фальсифікація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результатів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доклінічного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вивчення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або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клінічних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випробувань</a:t>
                      </a:r>
                      <a:r>
                        <a:rPr lang="ru-RU" sz="1600" b="0" i="0" u="none" strike="noStrike" noProof="0" dirty="0"/>
                        <a:t> ЛЗ, </a:t>
                      </a:r>
                      <a:r>
                        <a:rPr lang="ru-RU" sz="1600" b="1" i="1" u="none" strike="noStrike" noProof="0" dirty="0" err="1"/>
                        <a:t>якщо</a:t>
                      </a:r>
                      <a:r>
                        <a:rPr lang="ru-RU" sz="1600" b="1" i="1" u="none" strike="noStrike" noProof="0" dirty="0"/>
                        <a:t> вони </a:t>
                      </a:r>
                      <a:r>
                        <a:rPr lang="ru-RU" sz="1600" b="1" i="1" u="none" strike="noStrike" noProof="0" dirty="0" err="1"/>
                        <a:t>спричинили</a:t>
                      </a:r>
                      <a:r>
                        <a:rPr lang="ru-RU" sz="1600" b="1" i="1" u="none" strike="noStrike" noProof="0" dirty="0"/>
                        <a:t> смерть </a:t>
                      </a:r>
                      <a:r>
                        <a:rPr lang="ru-RU" sz="1600" b="1" i="1" u="none" strike="noStrike" noProof="0" dirty="0" err="1"/>
                        <a:t>потерпілого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dirty="0" err="1"/>
                        <a:t>або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dirty="0" err="1"/>
                        <a:t>інші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dirty="0" err="1"/>
                        <a:t>тяжкі</a:t>
                      </a:r>
                      <a:r>
                        <a:rPr lang="ru-RU" sz="1600" b="1" i="1" u="none" strike="noStrike" noProof="0" dirty="0"/>
                        <a:t> </a:t>
                      </a:r>
                      <a:r>
                        <a:rPr lang="ru-RU" sz="1600" b="1" i="1" u="none" strike="noStrike" noProof="0" dirty="0" err="1"/>
                        <a:t>наслідки</a:t>
                      </a:r>
                      <a:r>
                        <a:rPr lang="ru-RU" sz="1600" b="1" i="1" u="none" strike="noStrike" noProof="0" dirty="0"/>
                        <a:t>. </a:t>
                      </a:r>
                      <a:endParaRPr lang="ru-RU" b="1" i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/>
                        <a:t>Особа, яка </a:t>
                      </a:r>
                      <a:r>
                        <a:rPr lang="ru-RU" sz="1400" b="0" i="0" u="none" strike="noStrike" noProof="0" dirty="0" err="1"/>
                        <a:t>бере</a:t>
                      </a:r>
                      <a:r>
                        <a:rPr lang="ru-RU" sz="1400" b="0" i="0" u="none" strike="noStrike" noProof="0" dirty="0"/>
                        <a:t> участь у </a:t>
                      </a:r>
                      <a:r>
                        <a:rPr lang="ru-RU" sz="1400" b="0" i="0" u="none" strike="noStrike" noProof="0" dirty="0" err="1"/>
                        <a:t>доклінічному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вивченні</a:t>
                      </a:r>
                      <a:r>
                        <a:rPr lang="ru-RU" sz="1400" b="0" i="0" u="none" strike="noStrike" noProof="0" dirty="0"/>
                        <a:t>, </a:t>
                      </a:r>
                      <a:r>
                        <a:rPr lang="ru-RU" sz="1400" b="0" i="0" u="none" strike="noStrike" noProof="0" dirty="0" err="1"/>
                        <a:t>клінічному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випробуванні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або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державній</a:t>
                      </a:r>
                      <a:r>
                        <a:rPr lang="ru-RU" sz="1400" b="0" i="0" u="none" strike="noStrike" noProof="0" dirty="0"/>
                        <a:t> </a:t>
                      </a:r>
                      <a:r>
                        <a:rPr lang="ru-RU" sz="1400" b="0" i="0" u="none" strike="noStrike" noProof="0" dirty="0" err="1"/>
                        <a:t>реєстрації</a:t>
                      </a:r>
                      <a:r>
                        <a:rPr lang="ru-RU" sz="1400" b="0" i="0" u="none" strike="noStrike" noProof="0" dirty="0"/>
                        <a:t> ЛЗ.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За ч. 3 ст. 321-2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основне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волі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від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8 до 10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додаткове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обов’язкове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(альтернативно):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1)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права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обіймати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певні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посади – до 3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; 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400" b="0" i="0" u="none" strike="noStrike" noProof="0" dirty="0">
                          <a:latin typeface="Calibri"/>
                        </a:rPr>
                        <a:t>2)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позбавлення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права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займатися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певною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діяльністю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 – до 3 </a:t>
                      </a:r>
                      <a:r>
                        <a:rPr lang="ru-RU" sz="1400" b="0" i="0" u="none" strike="noStrike" noProof="0" dirty="0" err="1">
                          <a:latin typeface="Calibri"/>
                        </a:rPr>
                        <a:t>років</a:t>
                      </a:r>
                      <a:r>
                        <a:rPr lang="ru-RU" sz="1400" b="0" i="0" u="none" strike="noStrike" noProof="0" dirty="0">
                          <a:latin typeface="Calibri"/>
                        </a:rPr>
                        <a:t>. 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79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7498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B5A1E1-B446-423E-A44B-703BE7882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a typeface="+mj-lt"/>
                <a:cs typeface="+mj-lt"/>
              </a:rPr>
              <a:t>В И С Н О В К И</a:t>
            </a:r>
            <a:endParaRPr lang="ru-RU" dirty="0">
              <a:cs typeface="Calibri Light" panose="020F0302020204030204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1F4B25-BEF8-4E60-ADBE-4D24A3A3C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lnSpcReduction="10000"/>
          </a:bodyPr>
          <a:lstStyle/>
          <a:p>
            <a:r>
              <a:rPr lang="ru-RU" sz="2400" dirty="0">
                <a:ea typeface="+mn-lt"/>
                <a:cs typeface="+mn-lt"/>
              </a:rPr>
              <a:t>– </a:t>
            </a:r>
            <a:r>
              <a:rPr lang="ru-RU" sz="2400" dirty="0" err="1">
                <a:ea typeface="+mn-lt"/>
                <a:cs typeface="+mn-lt"/>
              </a:rPr>
              <a:t>Діяльність</a:t>
            </a:r>
            <a:r>
              <a:rPr lang="ru-RU" sz="2400" dirty="0">
                <a:ea typeface="+mn-lt"/>
                <a:cs typeface="+mn-lt"/>
              </a:rPr>
              <a:t> з державного </a:t>
            </a:r>
            <a:r>
              <a:rPr lang="ru-RU" sz="2400" dirty="0" err="1">
                <a:ea typeface="+mn-lt"/>
                <a:cs typeface="+mn-lt"/>
              </a:rPr>
              <a:t>нагляду</a:t>
            </a:r>
            <a:r>
              <a:rPr lang="ru-RU" sz="2400" dirty="0">
                <a:ea typeface="+mn-lt"/>
                <a:cs typeface="+mn-lt"/>
              </a:rPr>
              <a:t> (контролю) </a:t>
            </a:r>
            <a:r>
              <a:rPr lang="ru-RU" sz="2400" dirty="0" err="1">
                <a:ea typeface="+mn-lt"/>
                <a:cs typeface="+mn-lt"/>
              </a:rPr>
              <a:t>господарської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діяльності</a:t>
            </a:r>
            <a:r>
              <a:rPr lang="ru-RU" sz="2400" dirty="0">
                <a:ea typeface="+mn-lt"/>
                <a:cs typeface="+mn-lt"/>
              </a:rPr>
              <a:t> в </a:t>
            </a:r>
            <a:r>
              <a:rPr lang="ru-RU" sz="2400" dirty="0" err="1">
                <a:ea typeface="+mn-lt"/>
                <a:cs typeface="+mn-lt"/>
              </a:rPr>
              <a:t>Україні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регламентована</a:t>
            </a:r>
            <a:r>
              <a:rPr lang="ru-RU" sz="2400" dirty="0">
                <a:ea typeface="+mn-lt"/>
                <a:cs typeface="+mn-lt"/>
              </a:rPr>
              <a:t> та </a:t>
            </a:r>
            <a:r>
              <a:rPr lang="ru-RU" sz="2400" dirty="0" err="1">
                <a:ea typeface="+mn-lt"/>
                <a:cs typeface="+mn-lt"/>
              </a:rPr>
              <a:t>спрямована</a:t>
            </a:r>
            <a:r>
              <a:rPr lang="ru-RU" sz="2400" dirty="0">
                <a:ea typeface="+mn-lt"/>
                <a:cs typeface="+mn-lt"/>
              </a:rPr>
              <a:t> на </a:t>
            </a:r>
            <a:r>
              <a:rPr lang="ru-RU" sz="2400" dirty="0" err="1">
                <a:ea typeface="+mn-lt"/>
                <a:cs typeface="+mn-lt"/>
              </a:rPr>
              <a:t>захист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су’бєктів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господарювання</a:t>
            </a:r>
            <a:r>
              <a:rPr lang="ru-RU" sz="2400" dirty="0">
                <a:ea typeface="+mn-lt"/>
                <a:cs typeface="+mn-lt"/>
              </a:rPr>
              <a:t>. </a:t>
            </a:r>
          </a:p>
          <a:p>
            <a:r>
              <a:rPr lang="ru-RU" sz="2400" dirty="0">
                <a:ea typeface="+mn-lt"/>
                <a:cs typeface="+mn-lt"/>
              </a:rPr>
              <a:t>– За </a:t>
            </a:r>
            <a:r>
              <a:rPr lang="ru-RU" sz="2400" dirty="0" err="1">
                <a:ea typeface="+mn-lt"/>
                <a:cs typeface="+mn-lt"/>
              </a:rPr>
              <a:t>законодавством</a:t>
            </a:r>
            <a:r>
              <a:rPr lang="ru-RU" sz="2400" dirty="0">
                <a:ea typeface="+mn-lt"/>
                <a:cs typeface="+mn-lt"/>
              </a:rPr>
              <a:t> в </a:t>
            </a:r>
            <a:r>
              <a:rPr lang="ru-RU" sz="2400" dirty="0" err="1">
                <a:ea typeface="+mn-lt"/>
                <a:cs typeface="+mn-lt"/>
              </a:rPr>
              <a:t>Україні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передбачено</a:t>
            </a:r>
            <a:r>
              <a:rPr lang="ru-RU" sz="2400" dirty="0">
                <a:ea typeface="+mn-lt"/>
                <a:cs typeface="+mn-lt"/>
              </a:rPr>
              <a:t> два типи </a:t>
            </a:r>
            <a:r>
              <a:rPr lang="ru-RU" sz="2400" dirty="0" err="1">
                <a:ea typeface="+mn-lt"/>
                <a:cs typeface="+mn-lt"/>
              </a:rPr>
              <a:t>заходів</a:t>
            </a:r>
            <a:r>
              <a:rPr lang="ru-RU" sz="2400" dirty="0">
                <a:ea typeface="+mn-lt"/>
                <a:cs typeface="+mn-lt"/>
              </a:rPr>
              <a:t> контролю: </a:t>
            </a:r>
            <a:r>
              <a:rPr lang="ru-RU" sz="2400" dirty="0" err="1">
                <a:ea typeface="+mn-lt"/>
                <a:cs typeface="+mn-lt"/>
              </a:rPr>
              <a:t>планові</a:t>
            </a:r>
            <a:r>
              <a:rPr lang="ru-RU" sz="2400" dirty="0">
                <a:ea typeface="+mn-lt"/>
                <a:cs typeface="+mn-lt"/>
              </a:rPr>
              <a:t> та </a:t>
            </a:r>
            <a:r>
              <a:rPr lang="ru-RU" sz="2400" dirty="0" err="1">
                <a:ea typeface="+mn-lt"/>
                <a:cs typeface="+mn-lt"/>
              </a:rPr>
              <a:t>позапланові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перевірки</a:t>
            </a:r>
            <a:r>
              <a:rPr lang="ru-RU" sz="2400" dirty="0">
                <a:ea typeface="+mn-lt"/>
                <a:cs typeface="+mn-lt"/>
              </a:rPr>
              <a:t>, й </a:t>
            </a:r>
            <a:r>
              <a:rPr lang="ru-RU" sz="2400" dirty="0" err="1">
                <a:ea typeface="+mn-lt"/>
                <a:cs typeface="+mn-lt"/>
              </a:rPr>
              <a:t>визначено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критерії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ризику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від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провадження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діяльності</a:t>
            </a:r>
            <a:r>
              <a:rPr lang="ru-RU" sz="2400" dirty="0">
                <a:ea typeface="+mn-lt"/>
                <a:cs typeface="+mn-lt"/>
              </a:rPr>
              <a:t>, а </a:t>
            </a:r>
            <a:r>
              <a:rPr lang="ru-RU" sz="2400" dirty="0" err="1">
                <a:ea typeface="+mn-lt"/>
                <a:cs typeface="+mn-lt"/>
              </a:rPr>
              <a:t>також</a:t>
            </a:r>
            <a:r>
              <a:rPr lang="ru-RU" sz="2400" dirty="0">
                <a:ea typeface="+mn-lt"/>
                <a:cs typeface="+mn-lt"/>
              </a:rPr>
              <a:t> порядок </a:t>
            </a:r>
            <a:r>
              <a:rPr lang="ru-RU" sz="2400" dirty="0" err="1">
                <a:ea typeface="+mn-lt"/>
                <a:cs typeface="+mn-lt"/>
              </a:rPr>
              <a:t>проведення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перевірок</a:t>
            </a:r>
            <a:r>
              <a:rPr lang="ru-RU" sz="2400" dirty="0">
                <a:ea typeface="+mn-lt"/>
                <a:cs typeface="+mn-lt"/>
              </a:rPr>
              <a:t>. </a:t>
            </a:r>
          </a:p>
          <a:p>
            <a:r>
              <a:rPr lang="ru-RU" sz="2400" dirty="0">
                <a:ea typeface="+mn-lt"/>
                <a:cs typeface="+mn-lt"/>
              </a:rPr>
              <a:t>– </a:t>
            </a:r>
            <a:r>
              <a:rPr lang="ru-RU" sz="2400" dirty="0" err="1">
                <a:ea typeface="+mn-lt"/>
                <a:cs typeface="+mn-lt"/>
              </a:rPr>
              <a:t>Під</a:t>
            </a:r>
            <a:r>
              <a:rPr lang="ru-RU" sz="2400" dirty="0">
                <a:ea typeface="+mn-lt"/>
                <a:cs typeface="+mn-lt"/>
              </a:rPr>
              <a:t> час </a:t>
            </a:r>
            <a:r>
              <a:rPr lang="ru-RU" sz="2400" dirty="0" err="1">
                <a:ea typeface="+mn-lt"/>
                <a:cs typeface="+mn-lt"/>
              </a:rPr>
              <a:t>проведення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перевірок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фармацевтичних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організацій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фахівцям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Держлікслужби</a:t>
            </a:r>
            <a:r>
              <a:rPr lang="ru-RU" sz="2400" dirty="0">
                <a:ea typeface="+mn-lt"/>
                <a:cs typeface="+mn-lt"/>
              </a:rPr>
              <a:t> дозволено </a:t>
            </a:r>
            <a:r>
              <a:rPr lang="ru-RU" sz="2400" dirty="0" err="1">
                <a:ea typeface="+mn-lt"/>
                <a:cs typeface="+mn-lt"/>
              </a:rPr>
              <a:t>проводити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відбір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зразків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лікарських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засобів</a:t>
            </a:r>
            <a:r>
              <a:rPr lang="ru-RU" sz="2400" dirty="0">
                <a:ea typeface="+mn-lt"/>
                <a:cs typeface="+mn-lt"/>
              </a:rPr>
              <a:t> для </a:t>
            </a:r>
            <a:r>
              <a:rPr lang="ru-RU" sz="2400" dirty="0" err="1">
                <a:ea typeface="+mn-lt"/>
                <a:cs typeface="+mn-lt"/>
              </a:rPr>
              <a:t>перевірки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їх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якості</a:t>
            </a:r>
            <a:r>
              <a:rPr lang="ru-RU" sz="2400" dirty="0">
                <a:ea typeface="+mn-lt"/>
                <a:cs typeface="+mn-lt"/>
              </a:rPr>
              <a:t>. </a:t>
            </a:r>
          </a:p>
          <a:p>
            <a:r>
              <a:rPr lang="ru-RU" sz="2400" dirty="0">
                <a:ea typeface="+mn-lt"/>
                <a:cs typeface="+mn-lt"/>
              </a:rPr>
              <a:t>– За </a:t>
            </a:r>
            <a:r>
              <a:rPr lang="ru-RU" sz="2400" dirty="0" err="1">
                <a:ea typeface="+mn-lt"/>
                <a:cs typeface="+mn-lt"/>
              </a:rPr>
              <a:t>порушення</a:t>
            </a:r>
            <a:r>
              <a:rPr lang="ru-RU" sz="2400" dirty="0">
                <a:ea typeface="+mn-lt"/>
                <a:cs typeface="+mn-lt"/>
              </a:rPr>
              <a:t> у </a:t>
            </a:r>
            <a:r>
              <a:rPr lang="ru-RU" sz="2400" dirty="0" err="1">
                <a:ea typeface="+mn-lt"/>
                <a:cs typeface="+mn-lt"/>
              </a:rPr>
              <a:t>сфері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обігу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лікарських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засобів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українським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законодавством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передбачена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адміністративна</a:t>
            </a:r>
            <a:r>
              <a:rPr lang="ru-RU" sz="2400" dirty="0">
                <a:ea typeface="+mn-lt"/>
                <a:cs typeface="+mn-lt"/>
              </a:rPr>
              <a:t> та </a:t>
            </a:r>
            <a:r>
              <a:rPr lang="ru-RU" sz="2400" dirty="0" err="1">
                <a:ea typeface="+mn-lt"/>
                <a:cs typeface="+mn-lt"/>
              </a:rPr>
              <a:t>кримінальна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відповідальність</a:t>
            </a:r>
            <a:r>
              <a:rPr lang="ru-RU" sz="2400" dirty="0">
                <a:ea typeface="+mn-lt"/>
                <a:cs typeface="+mn-lt"/>
              </a:rPr>
              <a:t>.</a:t>
            </a:r>
            <a:endParaRPr lang="ru-RU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47583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C0B2E1-0268-42EC-ABD3-94F81A05BC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2256B4-48EA-40FC-BBC0-AA1EE6E008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44BCCA-102D-4A9D-B1E4-2450CAF0B0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E7518-CEFA-43CD-818A-3850A163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928" y="965200"/>
            <a:ext cx="5999002" cy="4927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>
                <a:solidFill>
                  <a:schemeClr val="tx2"/>
                </a:solidFill>
              </a:rPr>
              <a:t>ДЯКУЮ ЗА УВАГУ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EF5601-A8BC-411D-AA64-3E79320BA1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209156-242F-4B26-8D07-CEB2B68A9F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3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4559712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6398</TotalTime>
  <Words>5638</Words>
  <Application>Microsoft Office PowerPoint</Application>
  <PresentationFormat>Широкоэкранный</PresentationFormat>
  <Paragraphs>739</Paragraphs>
  <Slides>80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80</vt:i4>
      </vt:variant>
    </vt:vector>
  </HeadingPairs>
  <TitlesOfParts>
    <vt:vector size="86" baseType="lpstr">
      <vt:lpstr>Arial</vt:lpstr>
      <vt:lpstr>Calibri</vt:lpstr>
      <vt:lpstr>Calibri Light</vt:lpstr>
      <vt:lpstr>Times New Roman</vt:lpstr>
      <vt:lpstr>Wingdings</vt:lpstr>
      <vt:lpstr>Retrospect</vt:lpstr>
      <vt:lpstr>Презентация PowerPoint</vt:lpstr>
      <vt:lpstr>Теоретичні питання</vt:lpstr>
      <vt:lpstr>Література:</vt:lpstr>
      <vt:lpstr>1. Загальні основи державного нагляду в Україні</vt:lpstr>
      <vt:lpstr>Державний нагляд (контроль) –</vt:lpstr>
      <vt:lpstr>ВЗАЄМОВІДНОСИНИ КОНТРОЛЮЮЧИХ ОРГАНІВ ТА СУБ'ЄКТІВ ГОСПОДАРЮВАННЯ ПІД ЧАС ЗДІЙСНЕННЯ ДЕРЖАВНОГО КОНТРОЛЮ</vt:lpstr>
      <vt:lpstr>Положення Закону НЕ ПОШИРЮЮТЬСЯ на:</vt:lpstr>
      <vt:lpstr>ОРГАНИ ДЕРЖАВНОГО НАГЛЯДУ (КОНТРОЛЮ)</vt:lpstr>
      <vt:lpstr>Перевірки окремих аспектів діяльності СГ</vt:lpstr>
      <vt:lpstr>ФОРМИ ПРОЯВІВ НЕДОБРОСОВІСНОЇ КОНКУРЕНЦІЇ У СФЕРІ РЕКЛАМИ ЛІКАРСЬКИХ ЗАСОБІВ </vt:lpstr>
      <vt:lpstr>Ієрархія НПА України, які регулюють рекламу лікарських засобів за юридичною силою</vt:lpstr>
      <vt:lpstr>Моніторинг Антимонопольним комітетом України реклами лікарських засобів у 2020 році</vt:lpstr>
      <vt:lpstr>Рішення Антимонопольного комітету України від 02.07.2020 № 421-р</vt:lpstr>
      <vt:lpstr>Презентация PowerPoint</vt:lpstr>
      <vt:lpstr>ОПТИМІЗАЦІЯ СИСТЕМИ ЦЕНТРАЛЬНИХ ОРГАНІВ ВИКОНАВЧОЇ ВЛАДИ</vt:lpstr>
      <vt:lpstr>ДЕРЖЛІКСЛУЖБА УКРАЇНИ</vt:lpstr>
      <vt:lpstr>ДЕРЖЛІКСЛУЖБА УКРАЇНИ</vt:lpstr>
      <vt:lpstr>ДЕРЖАВНА РЕГУЛЯТОРНА СЛУЖБА УКРАЇНИ (РЕГУЛЯТОРНА СЛУЖБА) </vt:lpstr>
      <vt:lpstr>2. Порядок здійснення нагляду (контролю) за якістю ЛЗ та МВ</vt:lpstr>
      <vt:lpstr>ЗАХОДИ ДЕРЖАВНОГО НАГЛЯДУ (КОНТРОЛЮ)</vt:lpstr>
      <vt:lpstr>Презентация PowerPoint</vt:lpstr>
      <vt:lpstr>ПЕРІОДИЧНІСТЬ ПРОВЕДЕННЯ ПЕРЕВІРОК </vt:lpstr>
      <vt:lpstr>ВИЗНАЧЕННЯ ГРУПИ РИЗИКУ</vt:lpstr>
      <vt:lpstr>ПОРЯДОК ПРОВЕДЕННЯ ПЕРЕВІРОК</vt:lpstr>
      <vt:lpstr>ПРОВЕДЕННЯ ПЛАНОВИХ ПЕРЕВІРОК</vt:lpstr>
      <vt:lpstr>ОБОВЯЗКОВІ ЕЛЕМЕНТИ ПОСВІДЧЕННЯ (НАПРАВЛЕННЯ)</vt:lpstr>
      <vt:lpstr>ПОРЯДОК ПРОВЕДЕННЯ ПЕРЕВІРКИ</vt:lpstr>
      <vt:lpstr>ПІДСТАВИ ДЛЯ ПРОВЕДЕННЯ ПОЗАПЛАНОВИХ ПЕРЕВІРОК</vt:lpstr>
      <vt:lpstr>ПРАВА ПОСАДОВИХ ОСІБ ПРИ ПРОВЕДЕННІ ПЕРЕВІРОК</vt:lpstr>
      <vt:lpstr>ПРАВА ПОСАДОВИХ ОСІБ ДЕРЖЛІКСЛУЖБИ ПРИ ПРОВЕДЕННІ ПЕРЕВІРОК </vt:lpstr>
      <vt:lpstr>БЛАНКИ АКТУ ПЕРЕВІРКИ</vt:lpstr>
      <vt:lpstr>БЛАНКИ АКТУ ПЕРЕВІРКИ (КОНТРОЛЬОВАНІ РЕЧОВИНИ)</vt:lpstr>
      <vt:lpstr>САНКЦІЇ ЗА РЕЗУЛЬТАТАМИ ПЕРЕВІРКИ</vt:lpstr>
      <vt:lpstr>ВИТЯГ З КОНСТИТУЦІЇ УКРАЇНИ</vt:lpstr>
      <vt:lpstr>3. Відбір зразків лікарських засобів для перевірки їх якості</vt:lpstr>
      <vt:lpstr>ПІДСТАВИ ДЛЯ ВІДБОРУ ЗРАЗКІВ ЛЗ</vt:lpstr>
      <vt:lpstr>ПОРЯДОК ВІДБОРУ ЗРАЗКІВ ДЛЯ ПРОВЕДЕННЯ ЛАБОРАТОРНОГО АНАЛІЗУ </vt:lpstr>
      <vt:lpstr>ВИТРАТИ НА ПРОВЕДЕННЯ ЛАБОРАТОРНОГО АНАЛІЗУ ЛЗ</vt:lpstr>
      <vt:lpstr>4. Відповідальність за порушення, пов'язані з обігом ЛЗ</vt:lpstr>
      <vt:lpstr>Види юридичної відповідальності</vt:lpstr>
      <vt:lpstr>Правопорушення: визначення та види</vt:lpstr>
      <vt:lpstr>Види проступків</vt:lpstr>
      <vt:lpstr>Адміністративні правопорушення </vt:lpstr>
      <vt:lpstr>Основні види адміністративних стягнень</vt:lpstr>
      <vt:lpstr>Стаття 244-8 Кодексу України про адміністративні правопорушення (КУпАП)  Органи державного контролю якості лікарських засобів розглядають справи про адміністративні правопорушення у випадках, передбачених статтями КУпАП 42-4, 44-2, 45-1, 167, 168-1, 170, 188- 10.</vt:lpstr>
      <vt:lpstr>Ст. 244-8. Центральний орган виконавчої влади, що реалізує державну політику у сфері контролю якості та безпеки лікарських засобів </vt:lpstr>
      <vt:lpstr>АДМІНІСТРАТИВНА ВІДПОВІДАЛЬНІСТЬ</vt:lpstr>
      <vt:lpstr>АДМІНІСТРАТИВНА ВІДПОВІДАЛЬНІСТЬ</vt:lpstr>
      <vt:lpstr>Стаття 78-1. Обмеження, встановлені для медичних і фармацевтичних працівників під час здійснення ними професійної діяльності</vt:lpstr>
      <vt:lpstr>АДМІНІСТРАТИВНА  ВІДПОВІДАЛЬНІСТЬ</vt:lpstr>
      <vt:lpstr>АДМІНІСТРАТИВНА  ВІДПОВІДАЛЬНІСТЬ</vt:lpstr>
      <vt:lpstr>АДМІНІСТРАТИВНА  ВІДПОВІДАЛЬНІСТЬ</vt:lpstr>
      <vt:lpstr>Порядок накладення штрафів за порушення законодавства про ЛЗ  Наказ МОЗ України N 428 від 26.10.2001 р. Про затвердження Інструкції  «Про порядок накладення штрафів на суб'єктів господарської діяльності, їх посадових осіб та громадян-підприємців за порушення законодавства України про лікарські засоби» </vt:lpstr>
      <vt:lpstr>КРИМІНАЛЬНА ВІДПОВІДАЛЬНІСТЬ</vt:lpstr>
      <vt:lpstr>Презентация PowerPoint</vt:lpstr>
      <vt:lpstr>Презентация PowerPoint</vt:lpstr>
      <vt:lpstr>Практичні приклади притягнення до кримінальної відповідальності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Практичні приклади притягнення до кримінальної відповідальності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КРИТЕРІЇ ВИЗНАЧЕННЯ РОЗМІРУ ФАЛЬСИФІКОВАНИХ ЛЗ містяться у Наказі МОЗ України № 321 від 22.04.2013 р. </vt:lpstr>
      <vt:lpstr>Презентация PowerPoint</vt:lpstr>
      <vt:lpstr>Презентация PowerPoint</vt:lpstr>
      <vt:lpstr>Презентация PowerPoint</vt:lpstr>
      <vt:lpstr>Презентация PowerPoint</vt:lpstr>
      <vt:lpstr>В И С Н О В К И</vt:lpstr>
      <vt:lpstr>ДЯКУЮ ЗА УВАГУ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RePack by Diakov</cp:lastModifiedBy>
  <cp:revision>1566</cp:revision>
  <dcterms:created xsi:type="dcterms:W3CDTF">2021-12-26T17:25:46Z</dcterms:created>
  <dcterms:modified xsi:type="dcterms:W3CDTF">2026-04-16T21:20:19Z</dcterms:modified>
</cp:coreProperties>
</file>