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7" r:id="rId2"/>
    <p:sldId id="257" r:id="rId3"/>
    <p:sldId id="258" r:id="rId4"/>
    <p:sldId id="279" r:id="rId5"/>
    <p:sldId id="309" r:id="rId6"/>
    <p:sldId id="280" r:id="rId7"/>
    <p:sldId id="282" r:id="rId8"/>
    <p:sldId id="310" r:id="rId9"/>
    <p:sldId id="312" r:id="rId10"/>
    <p:sldId id="313" r:id="rId11"/>
    <p:sldId id="311" r:id="rId12"/>
    <p:sldId id="290" r:id="rId13"/>
    <p:sldId id="283" r:id="rId14"/>
    <p:sldId id="284" r:id="rId15"/>
    <p:sldId id="285" r:id="rId16"/>
    <p:sldId id="296" r:id="rId17"/>
    <p:sldId id="302" r:id="rId18"/>
    <p:sldId id="305" r:id="rId19"/>
    <p:sldId id="303" r:id="rId20"/>
    <p:sldId id="306" r:id="rId21"/>
    <p:sldId id="286" r:id="rId22"/>
    <p:sldId id="287" r:id="rId23"/>
    <p:sldId id="288" r:id="rId24"/>
    <p:sldId id="289" r:id="rId25"/>
    <p:sldId id="297" r:id="rId26"/>
    <p:sldId id="291" r:id="rId27"/>
    <p:sldId id="293" r:id="rId28"/>
    <p:sldId id="292" r:id="rId29"/>
    <p:sldId id="315" r:id="rId30"/>
    <p:sldId id="314" r:id="rId31"/>
    <p:sldId id="295" r:id="rId32"/>
    <p:sldId id="277" r:id="rId33"/>
  </p:sldIdLst>
  <p:sldSz cx="9144000" cy="6858000" type="screen4x3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D3EA"/>
    <a:srgbClr val="E692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77" d="100"/>
          <a:sy n="77" d="100"/>
        </p:scale>
        <p:origin x="1546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83612B-C1E1-40F4-B586-97685A9C8F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81690A1-C002-4EF6-83B5-C6AA8337EB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87CEED-A15E-4A23-A373-E4432E3E2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17.04.2026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92696B-A13B-443D-BCED-51F77F22B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2EF34D-9315-47D8-9F81-8F1BF0FB1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7071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5F8103-1AB9-484F-9DD7-9ACF65BB7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97A852-6A48-466A-82DC-3D4F87AD4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5BDDD0-3591-4571-8012-79B174F59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17.04.2026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895647-E4E4-48F9-8308-0A85CFEC5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F3A484-7456-4872-8306-948DFC7C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1984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C9C0D2-CE65-4717-84C4-B554727C2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1CC763-DA60-4A7A-AD62-CE2191EB4E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DF4F44-BB48-4977-BDC2-102B6E4D7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17.04.2026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98FE35-C2C8-48CB-952D-0A4449B1D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EA3B1B-2086-4FD7-99C9-A472DA192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2571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B55F9D-8873-4296-B349-A7CEF8945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CC7DEF-CB86-482F-A8AE-5C46F29964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788929-4C4E-4D19-AEFB-68A51DFBF0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AA6854-53E7-4E3C-AC24-B70E0E80C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17.04.2026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E7C635-E4E8-4D5E-A59C-B0B0800D5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C32E88-964B-4A86-8C57-AAF0789A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3220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4AD3FD-1EDE-49A9-8894-D571C678A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7DE66B-54D8-4048-BCF8-B3AE8B237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E0A6776-7FF2-44CF-BAC5-3A00D35D1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A1207B0-410F-4120-882F-677C1FE5BA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785EE39-541C-4DBF-BC84-299B6CF6B6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EC28C6C-9C11-4ECD-A4A6-BAFD0C9A2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17.04.2026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D5568A1-BD58-4F1D-88DF-AA5FE354D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F06B725-973F-4079-A1E3-2D317F125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6983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FC98B6-B017-402D-8FF2-99A374962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6F1D508-5735-4B05-8F4E-518DC4DD3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17.04.2026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48815C9-7FA8-47AA-B108-220EA0597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194B182-D9DB-4630-943E-8A7B4D1C2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7485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7361421-08A9-44B1-BC77-4B790426F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17.04.2026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3DE58B8-9504-4F65-A0F7-3A8244F6A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F205E08-50BC-4577-825B-E9F322374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8155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06B4A7-8B98-4642-82B5-021B95450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0601A5-9DA2-4C7E-8322-EB66331BA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10FCCFF-1476-43E7-BD07-25E8835DC9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45BC4D1-53C2-4F8E-9FFC-559E12493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17.04.2026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7BF8EE-6B32-492A-BBC6-EB0E02B9F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CABFE9-1AC2-454F-9544-D643A1E62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5528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058E57-23C2-4573-9819-AE973B67B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FDBE69E-E4A9-4799-82EC-C08EB90399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117C12-854F-4771-BD18-0A272A952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FEC82E-3120-4C3C-8649-4FFC532FA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17.04.2026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1C77657-F1E1-4B05-A9C3-EBDACD598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A7959C-8233-4BFC-A600-7E81E51B9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5176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470C6C-2370-4D9C-9D60-5019ADFCE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D61EF9A-F8A8-45B2-B743-90E5FB20F9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D82CEC-AC7E-4693-A32D-932446F88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17.04.2026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C36E28-3E6D-4BB4-966D-2092E9E19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3BFF3D-A9BF-490F-970D-2C39BC7F2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1911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686DECB-AC34-4F25-A903-A19E9F6307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EF920C-79A3-4F35-A1BD-CCD1BB9502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A79E16-9197-43AD-B183-60AEFB61B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EFB8-2933-4087-A329-06290AB53A1B}" type="datetimeFigureOut">
              <a:rPr lang="uk-UA" smtClean="0"/>
              <a:pPr/>
              <a:t>17.04.2026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B2A42B-FE5B-4D4E-AA4A-C15FEAD4B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8132B2-5764-436C-A1EE-2C36227D3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8936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73681F-CC94-4C5D-B24C-BC7729EAA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706EAC-62C5-4CB7-B634-0E13BD752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7AC2F8-3624-44E1-99D9-C6D4FC0F73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DEFB8-2933-4087-A329-06290AB53A1B}" type="datetimeFigureOut">
              <a:rPr lang="uk-UA" smtClean="0"/>
              <a:pPr/>
              <a:t>17.04.2026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D28870-3208-4272-B1DE-5BE0E01D0A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212236-FC93-4684-ABD1-A36F8163C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3F171-3AB4-4A81-AA5D-5849C4243246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0813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/" TargetMode="External"/><Relationship Id="rId2" Type="http://schemas.openxmlformats.org/officeDocument/2006/relationships/hyperlink" Target="https://zakon.rada.gov.ua/laws/show/z0782-0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ervice.e-health.gov.ua/storage/editor/files/dostupni-liki-buklet-perelik-compressed.pdf" TargetMode="External"/><Relationship Id="rId2" Type="http://schemas.openxmlformats.org/officeDocument/2006/relationships/hyperlink" Target="https://zakon.rada.gov.ua/laws/show/1303-98-%D0%BF#n1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z0782-05#n180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  <a:solidFill>
            <a:schemeClr val="bg1"/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</a:rPr>
              <a:t>Одеський національний медичний університет</a:t>
            </a:r>
            <a:br>
              <a:rPr lang="uk-UA" sz="24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</a:rPr>
              <a:t>Медико-фармацевтичний факультет</a:t>
            </a:r>
            <a:br>
              <a:rPr lang="uk-UA" sz="24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</a:rPr>
              <a:t>Кафедра організації та економіки фармації з післядипломною підготовкою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74850"/>
            <a:ext cx="8229600" cy="4608512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endParaRPr lang="uk-UA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uk-UA" altLang="ru-RU" sz="24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Лекційне </a:t>
            </a:r>
            <a:r>
              <a:rPr lang="uk-UA" altLang="ru-RU" sz="2400" b="1" i="1" u="sng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заняття </a:t>
            </a:r>
            <a:r>
              <a:rPr lang="uk-UA" altLang="ru-RU" sz="2400" i="1" u="sng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altLang="ru-RU" sz="2400" i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uk-UA" alt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організації рецептурного відпуску ліків. Загальні правила виписування рецептів, порядок оформлення рецептурних бланків, відпуск ЛЗ за рецептом з аптек і їхніх структурних підрозділів. </a:t>
            </a:r>
            <a:endParaRPr lang="uk-UA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24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Лектор</a:t>
            </a:r>
          </a:p>
          <a:p>
            <a:pPr algn="ctr">
              <a:buNone/>
            </a:pPr>
            <a:r>
              <a:rPr lang="uk-UA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доцент, к.фарм.н. Бєляєва </a:t>
            </a:r>
          </a:p>
          <a:p>
            <a:pPr algn="ctr">
              <a:buNone/>
            </a:pPr>
            <a:r>
              <a:rPr lang="uk-UA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Оксана Іванівна</a:t>
            </a:r>
            <a:endParaRPr lang="uk-UA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лекції</a:t>
            </a:r>
          </a:p>
        </p:txBody>
      </p:sp>
      <p:sp>
        <p:nvSpPr>
          <p:cNvPr id="5" name="Содержимое 3"/>
          <p:cNvSpPr>
            <a:spLocks noGrp="1"/>
          </p:cNvSpPr>
          <p:nvPr>
            <p:ph idx="1"/>
          </p:nvPr>
        </p:nvSpPr>
        <p:spPr>
          <a:xfrm>
            <a:off x="179512" y="1124744"/>
            <a:ext cx="8712968" cy="5328592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lnSpcReduction="1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uk-UA" sz="26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Критерії визначення категорій відпуску ЛЗ.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uk-UA" sz="26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Рецепт – визначення, види, функції. Форми рецептурних бланків.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uk-UA" sz="26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Загальні правила виписування рецептів., порядок їх оформлення.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uk-UA" sz="26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Порядок відпуску лікарських засобів з аптек та їх структурних підрозділів.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uk-UA" sz="26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Особливості відпуску наркотичних, психотропних лікарських засобів та прекурсорів.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uk-UA" sz="26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Групи амбулаторних хворих та категорії населення, яким гарантовані пільги та безоплатний відпуск ЛЗ. Особливості оформлення пільгових та безоплатних рецептів.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uk-UA" sz="26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Терміни дії рецептів та зберігання їх у аптеці. </a:t>
            </a:r>
          </a:p>
          <a:p>
            <a:pPr marL="514350" indent="-514350" algn="just">
              <a:buFont typeface="+mj-lt"/>
              <a:buAutoNum type="arabicPeriod"/>
            </a:pPr>
            <a:endParaRPr lang="uk-UA" sz="2800" dirty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80728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Нормативні</a:t>
            </a:r>
            <a:r>
              <a:rPr lang="uk-UA" sz="2800" b="1" dirty="0"/>
              <a:t> </a:t>
            </a:r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 до теми:</a:t>
            </a:r>
            <a:b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80728"/>
            <a:ext cx="8712968" cy="5688632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 lnSpcReduction="10000"/>
          </a:bodyPr>
          <a:lstStyle/>
          <a:p>
            <a:pPr marL="457200" lvl="0" indent="-457200" algn="just">
              <a:buFont typeface="+mj-lt"/>
              <a:buAutoNum type="arabicPeriod"/>
            </a:pPr>
            <a:r>
              <a:rPr lang="ru-RU" sz="2000" dirty="0">
                <a:latin typeface="Book Antiqua" pitchFamily="18" charset="0"/>
              </a:rPr>
              <a:t>Про </a:t>
            </a:r>
            <a:r>
              <a:rPr lang="ru-RU" sz="2000" dirty="0" err="1">
                <a:latin typeface="Book Antiqua" pitchFamily="18" charset="0"/>
              </a:rPr>
              <a:t>затвердження</a:t>
            </a:r>
            <a:r>
              <a:rPr lang="ru-RU" sz="2000" dirty="0">
                <a:latin typeface="Book Antiqua" pitchFamily="18" charset="0"/>
              </a:rPr>
              <a:t> Правил </a:t>
            </a:r>
            <a:r>
              <a:rPr lang="ru-RU" sz="2000" dirty="0" err="1">
                <a:latin typeface="Book Antiqua" pitchFamily="18" charset="0"/>
              </a:rPr>
              <a:t>виписування</a:t>
            </a:r>
            <a:r>
              <a:rPr lang="ru-RU" sz="2000" dirty="0">
                <a:latin typeface="Book Antiqua" pitchFamily="18" charset="0"/>
              </a:rPr>
              <a:t> </a:t>
            </a:r>
            <a:r>
              <a:rPr lang="ru-RU" sz="2000" dirty="0" err="1">
                <a:latin typeface="Book Antiqua" pitchFamily="18" charset="0"/>
              </a:rPr>
              <a:t>рецептів</a:t>
            </a:r>
            <a:r>
              <a:rPr lang="ru-RU" sz="2000" dirty="0">
                <a:latin typeface="Book Antiqua" pitchFamily="18" charset="0"/>
              </a:rPr>
              <a:t> на </a:t>
            </a:r>
            <a:r>
              <a:rPr lang="ru-RU" sz="2000" dirty="0" err="1">
                <a:latin typeface="Book Antiqua" pitchFamily="18" charset="0"/>
              </a:rPr>
              <a:t>лікарські</a:t>
            </a:r>
            <a:r>
              <a:rPr lang="ru-RU" sz="2000" dirty="0">
                <a:latin typeface="Book Antiqua" pitchFamily="18" charset="0"/>
              </a:rPr>
              <a:t> </a:t>
            </a:r>
            <a:r>
              <a:rPr lang="ru-RU" sz="2000" dirty="0" err="1">
                <a:latin typeface="Book Antiqua" pitchFamily="18" charset="0"/>
              </a:rPr>
              <a:t>засоби</a:t>
            </a:r>
            <a:r>
              <a:rPr lang="ru-RU" sz="2000" dirty="0">
                <a:latin typeface="Book Antiqua" pitchFamily="18" charset="0"/>
              </a:rPr>
              <a:t> </a:t>
            </a:r>
            <a:r>
              <a:rPr lang="ru-RU" sz="2000" dirty="0" err="1">
                <a:latin typeface="Book Antiqua" pitchFamily="18" charset="0"/>
              </a:rPr>
              <a:t>і</a:t>
            </a:r>
            <a:r>
              <a:rPr lang="ru-RU" sz="2000" dirty="0">
                <a:latin typeface="Book Antiqua" pitchFamily="18" charset="0"/>
              </a:rPr>
              <a:t> </a:t>
            </a:r>
            <a:r>
              <a:rPr lang="ru-RU" sz="2000" dirty="0" err="1">
                <a:latin typeface="Book Antiqua" pitchFamily="18" charset="0"/>
              </a:rPr>
              <a:t>вироби</a:t>
            </a:r>
            <a:r>
              <a:rPr lang="ru-RU" sz="2000" dirty="0">
                <a:latin typeface="Book Antiqua" pitchFamily="18" charset="0"/>
              </a:rPr>
              <a:t> </a:t>
            </a:r>
            <a:r>
              <a:rPr lang="ru-RU" sz="2000" dirty="0" err="1">
                <a:latin typeface="Book Antiqua" pitchFamily="18" charset="0"/>
              </a:rPr>
              <a:t>медичного</a:t>
            </a:r>
            <a:r>
              <a:rPr lang="ru-RU" sz="2000" dirty="0">
                <a:latin typeface="Book Antiqua" pitchFamily="18" charset="0"/>
              </a:rPr>
              <a:t> </a:t>
            </a:r>
            <a:r>
              <a:rPr lang="ru-RU" sz="2000" dirty="0" err="1">
                <a:latin typeface="Book Antiqua" pitchFamily="18" charset="0"/>
              </a:rPr>
              <a:t>призначення</a:t>
            </a:r>
            <a:r>
              <a:rPr lang="ru-RU" sz="2000" dirty="0">
                <a:latin typeface="Book Antiqua" pitchFamily="18" charset="0"/>
              </a:rPr>
              <a:t>, Порядку </a:t>
            </a:r>
            <a:r>
              <a:rPr lang="ru-RU" sz="2000" dirty="0" err="1">
                <a:latin typeface="Book Antiqua" pitchFamily="18" charset="0"/>
              </a:rPr>
              <a:t>відпуску</a:t>
            </a:r>
            <a:r>
              <a:rPr lang="ru-RU" sz="2000" dirty="0">
                <a:latin typeface="Book Antiqua" pitchFamily="18" charset="0"/>
              </a:rPr>
              <a:t> </a:t>
            </a:r>
            <a:r>
              <a:rPr lang="ru-RU" sz="2000" dirty="0" err="1">
                <a:latin typeface="Book Antiqua" pitchFamily="18" charset="0"/>
              </a:rPr>
              <a:t>лікарських</a:t>
            </a:r>
            <a:r>
              <a:rPr lang="ru-RU" sz="2000" dirty="0">
                <a:latin typeface="Book Antiqua" pitchFamily="18" charset="0"/>
              </a:rPr>
              <a:t> </a:t>
            </a:r>
            <a:r>
              <a:rPr lang="ru-RU" sz="2000" dirty="0" err="1">
                <a:latin typeface="Book Antiqua" pitchFamily="18" charset="0"/>
              </a:rPr>
              <a:t>засобів</a:t>
            </a:r>
            <a:r>
              <a:rPr lang="ru-RU" sz="2000" dirty="0">
                <a:latin typeface="Book Antiqua" pitchFamily="18" charset="0"/>
              </a:rPr>
              <a:t> </a:t>
            </a:r>
            <a:r>
              <a:rPr lang="ru-RU" sz="2000" dirty="0" err="1">
                <a:latin typeface="Book Antiqua" pitchFamily="18" charset="0"/>
              </a:rPr>
              <a:t>і</a:t>
            </a:r>
            <a:r>
              <a:rPr lang="ru-RU" sz="2000" dirty="0">
                <a:latin typeface="Book Antiqua" pitchFamily="18" charset="0"/>
              </a:rPr>
              <a:t> </a:t>
            </a:r>
            <a:r>
              <a:rPr lang="ru-RU" sz="2000" dirty="0" err="1">
                <a:latin typeface="Book Antiqua" pitchFamily="18" charset="0"/>
              </a:rPr>
              <a:t>виробів</a:t>
            </a:r>
            <a:r>
              <a:rPr lang="ru-RU" sz="2000" dirty="0">
                <a:latin typeface="Book Antiqua" pitchFamily="18" charset="0"/>
              </a:rPr>
              <a:t> </a:t>
            </a:r>
            <a:r>
              <a:rPr lang="ru-RU" sz="2000" dirty="0" err="1">
                <a:latin typeface="Book Antiqua" pitchFamily="18" charset="0"/>
              </a:rPr>
              <a:t>медичного</a:t>
            </a:r>
            <a:r>
              <a:rPr lang="ru-RU" sz="2000" dirty="0">
                <a:latin typeface="Book Antiqua" pitchFamily="18" charset="0"/>
              </a:rPr>
              <a:t> </a:t>
            </a:r>
            <a:r>
              <a:rPr lang="ru-RU" sz="2000" dirty="0" err="1">
                <a:latin typeface="Book Antiqua" pitchFamily="18" charset="0"/>
              </a:rPr>
              <a:t>призначення</a:t>
            </a:r>
            <a:r>
              <a:rPr lang="ru-RU" sz="2000" dirty="0">
                <a:latin typeface="Book Antiqua" pitchFamily="18" charset="0"/>
              </a:rPr>
              <a:t> </a:t>
            </a:r>
            <a:r>
              <a:rPr lang="ru-RU" sz="2000" dirty="0" err="1">
                <a:latin typeface="Book Antiqua" pitchFamily="18" charset="0"/>
              </a:rPr>
              <a:t>з</a:t>
            </a:r>
            <a:r>
              <a:rPr lang="ru-RU" sz="2000" dirty="0">
                <a:latin typeface="Book Antiqua" pitchFamily="18" charset="0"/>
              </a:rPr>
              <a:t> аптек та </a:t>
            </a:r>
            <a:r>
              <a:rPr lang="ru-RU" sz="2000" dirty="0" err="1">
                <a:latin typeface="Book Antiqua" pitchFamily="18" charset="0"/>
              </a:rPr>
              <a:t>їх</a:t>
            </a:r>
            <a:r>
              <a:rPr lang="ru-RU" sz="2000" dirty="0">
                <a:latin typeface="Book Antiqua" pitchFamily="18" charset="0"/>
              </a:rPr>
              <a:t> </a:t>
            </a:r>
            <a:r>
              <a:rPr lang="ru-RU" sz="2000" dirty="0" err="1">
                <a:latin typeface="Book Antiqua" pitchFamily="18" charset="0"/>
              </a:rPr>
              <a:t>структурних</a:t>
            </a:r>
            <a:r>
              <a:rPr lang="ru-RU" sz="2000" dirty="0">
                <a:latin typeface="Book Antiqua" pitchFamily="18" charset="0"/>
              </a:rPr>
              <a:t> </a:t>
            </a:r>
            <a:r>
              <a:rPr lang="ru-RU" sz="2000" dirty="0" err="1">
                <a:latin typeface="Book Antiqua" pitchFamily="18" charset="0"/>
              </a:rPr>
              <a:t>підрозділів</a:t>
            </a:r>
            <a:r>
              <a:rPr lang="ru-RU" sz="2000" dirty="0">
                <a:latin typeface="Book Antiqua" pitchFamily="18" charset="0"/>
              </a:rPr>
              <a:t>, </a:t>
            </a:r>
            <a:r>
              <a:rPr lang="ru-RU" sz="2000" dirty="0" err="1">
                <a:latin typeface="Book Antiqua" pitchFamily="18" charset="0"/>
              </a:rPr>
              <a:t>Інструкції</a:t>
            </a:r>
            <a:r>
              <a:rPr lang="ru-RU" sz="2000" dirty="0">
                <a:latin typeface="Book Antiqua" pitchFamily="18" charset="0"/>
              </a:rPr>
              <a:t> про порядок </a:t>
            </a:r>
            <a:r>
              <a:rPr lang="ru-RU" sz="2000" dirty="0" err="1">
                <a:latin typeface="Book Antiqua" pitchFamily="18" charset="0"/>
              </a:rPr>
              <a:t>зберігання</a:t>
            </a:r>
            <a:r>
              <a:rPr lang="ru-RU" sz="2000" dirty="0">
                <a:latin typeface="Book Antiqua" pitchFamily="18" charset="0"/>
              </a:rPr>
              <a:t>, </a:t>
            </a:r>
            <a:r>
              <a:rPr lang="ru-RU" sz="2000" dirty="0" err="1">
                <a:latin typeface="Book Antiqua" pitchFamily="18" charset="0"/>
              </a:rPr>
              <a:t>обліку</a:t>
            </a:r>
            <a:r>
              <a:rPr lang="ru-RU" sz="2000" dirty="0">
                <a:latin typeface="Book Antiqua" pitchFamily="18" charset="0"/>
              </a:rPr>
              <a:t> та </a:t>
            </a:r>
            <a:r>
              <a:rPr lang="ru-RU" sz="2000" dirty="0" err="1">
                <a:latin typeface="Book Antiqua" pitchFamily="18" charset="0"/>
              </a:rPr>
              <a:t>знищення</a:t>
            </a:r>
            <a:r>
              <a:rPr lang="ru-RU" sz="2000" dirty="0">
                <a:latin typeface="Book Antiqua" pitchFamily="18" charset="0"/>
              </a:rPr>
              <a:t> </a:t>
            </a:r>
            <a:r>
              <a:rPr lang="ru-RU" sz="2000" dirty="0" err="1">
                <a:latin typeface="Book Antiqua" pitchFamily="18" charset="0"/>
              </a:rPr>
              <a:t>рецептурних</a:t>
            </a:r>
            <a:r>
              <a:rPr lang="ru-RU" sz="2000" dirty="0">
                <a:latin typeface="Book Antiqua" pitchFamily="18" charset="0"/>
              </a:rPr>
              <a:t> </a:t>
            </a:r>
            <a:r>
              <a:rPr lang="ru-RU" sz="2000" dirty="0" err="1">
                <a:latin typeface="Book Antiqua" pitchFamily="18" charset="0"/>
              </a:rPr>
              <a:t>бланків</a:t>
            </a:r>
            <a:r>
              <a:rPr lang="ru-RU" sz="2000" dirty="0">
                <a:latin typeface="Book Antiqua" pitchFamily="18" charset="0"/>
              </a:rPr>
              <a:t> : Наказ МОЗ </a:t>
            </a:r>
            <a:r>
              <a:rPr lang="ru-RU" sz="2000" dirty="0" err="1">
                <a:latin typeface="Book Antiqua" pitchFamily="18" charset="0"/>
              </a:rPr>
              <a:t>України</a:t>
            </a:r>
            <a:r>
              <a:rPr lang="ru-RU" sz="2000" dirty="0">
                <a:latin typeface="Book Antiqua" pitchFamily="18" charset="0"/>
              </a:rPr>
              <a:t>  </a:t>
            </a:r>
            <a:r>
              <a:rPr lang="ru-RU" sz="2000" dirty="0" err="1">
                <a:latin typeface="Book Antiqua" pitchFamily="18" charset="0"/>
              </a:rPr>
              <a:t>від</a:t>
            </a:r>
            <a:r>
              <a:rPr lang="ru-RU" sz="2000" dirty="0">
                <a:latin typeface="Book Antiqua" pitchFamily="18" charset="0"/>
              </a:rPr>
              <a:t> 19 </a:t>
            </a:r>
            <a:r>
              <a:rPr lang="ru-RU" sz="2000" dirty="0" err="1">
                <a:latin typeface="Book Antiqua" pitchFamily="18" charset="0"/>
              </a:rPr>
              <a:t>липн</a:t>
            </a:r>
            <a:r>
              <a:rPr lang="ru-RU" sz="2000" dirty="0">
                <a:latin typeface="Book Antiqua" pitchFamily="18" charset="0"/>
              </a:rPr>
              <a:t>. 2005 рецепт № 360. URL:  </a:t>
            </a:r>
            <a:r>
              <a:rPr lang="ru-RU" sz="2000" u="sng" dirty="0">
                <a:latin typeface="Book Antiqua" pitchFamily="18" charset="0"/>
                <a:hlinkClick r:id="rId2"/>
              </a:rPr>
              <a:t>https://zakon.rada.gov.ua/laws/show/z0782-05</a:t>
            </a:r>
            <a:r>
              <a:rPr lang="uk-UA" sz="2000" dirty="0">
                <a:latin typeface="Book Antiqua" pitchFamily="18" charset="0"/>
              </a:rPr>
              <a:t> 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uk-UA" sz="2000" dirty="0">
                <a:latin typeface="Book Antiqua" pitchFamily="18" charset="0"/>
              </a:rPr>
              <a:t>Про деякі питання придбання, перевезення, зберігання, відпуску, використання та знищення наркотичних засобів, психотропних речовин і прекурсорів у закладах охорони здоров’я :  Наказ МОЗ України від 07 серп. 2015 рецепт  № 494. URL:  https://zakon.rada.gov.ua/laws/show/z1028-15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uk-UA" sz="2000" dirty="0">
                <a:latin typeface="Book Antiqua" pitchFamily="18" charset="0"/>
              </a:rPr>
              <a:t>Про забезпечення доступності лікарських засобів : Постанова КМ України від 17 </a:t>
            </a:r>
            <a:r>
              <a:rPr lang="uk-UA" sz="2000" dirty="0" err="1">
                <a:latin typeface="Book Antiqua" pitchFamily="18" charset="0"/>
              </a:rPr>
              <a:t>берез</a:t>
            </a:r>
            <a:r>
              <a:rPr lang="uk-UA" sz="2000" dirty="0">
                <a:latin typeface="Book Antiqua" pitchFamily="18" charset="0"/>
              </a:rPr>
              <a:t>. 2017 рецепт № 152. URL:  </a:t>
            </a:r>
            <a:r>
              <a:rPr lang="uk-UA" sz="2000" u="sng" dirty="0">
                <a:latin typeface="Book Antiqua" pitchFamily="18" charset="0"/>
                <a:hlinkClick r:id="rId3"/>
              </a:rPr>
              <a:t>https://zakon.rada</a:t>
            </a:r>
            <a:r>
              <a:rPr lang="uk-UA" sz="2000" dirty="0">
                <a:latin typeface="Book Antiqua" pitchFamily="18" charset="0"/>
              </a:rPr>
              <a:t>. </a:t>
            </a:r>
            <a:r>
              <a:rPr lang="uk-UA" sz="2000" dirty="0" err="1">
                <a:latin typeface="Book Antiqua" pitchFamily="18" charset="0"/>
              </a:rPr>
              <a:t>gov.ua</a:t>
            </a:r>
            <a:r>
              <a:rPr lang="uk-UA" sz="2000" dirty="0">
                <a:latin typeface="Book Antiqua" pitchFamily="18" charset="0"/>
              </a:rPr>
              <a:t> /</a:t>
            </a:r>
            <a:r>
              <a:rPr lang="uk-UA" sz="2000" dirty="0" err="1">
                <a:latin typeface="Book Antiqua" pitchFamily="18" charset="0"/>
              </a:rPr>
              <a:t>laws</a:t>
            </a:r>
            <a:r>
              <a:rPr lang="uk-UA" sz="2000" dirty="0">
                <a:latin typeface="Book Antiqua" pitchFamily="18" charset="0"/>
              </a:rPr>
              <a:t>/ </a:t>
            </a:r>
            <a:r>
              <a:rPr lang="uk-UA" sz="2000" dirty="0" err="1">
                <a:latin typeface="Book Antiqua" pitchFamily="18" charset="0"/>
              </a:rPr>
              <a:t>show</a:t>
            </a:r>
            <a:r>
              <a:rPr lang="uk-UA" sz="2000" dirty="0">
                <a:latin typeface="Book Antiqua" pitchFamily="18" charset="0"/>
              </a:rPr>
              <a:t> /152-2017-п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uk-UA" sz="2000" dirty="0">
                <a:latin typeface="Book Antiqua" pitchFamily="18" charset="0"/>
              </a:rPr>
              <a:t>Про введення безоплатного та пільгового відпуску лікарських засобів за рецептами лікарів у разі амбулаторного лікування окремих груп населення та за певними категоріями захворювань : Постанова КМ України від 17 серп. </a:t>
            </a:r>
            <a:r>
              <a:rPr lang="en-US" sz="2000" dirty="0">
                <a:latin typeface="Book Antiqua" pitchFamily="18" charset="0"/>
              </a:rPr>
              <a:t>1998 </a:t>
            </a:r>
            <a:r>
              <a:rPr lang="uk-UA" sz="2000" dirty="0">
                <a:latin typeface="Book Antiqua" pitchFamily="18" charset="0"/>
              </a:rPr>
              <a:t>рецепт</a:t>
            </a:r>
            <a:r>
              <a:rPr lang="en-US" sz="2000" dirty="0">
                <a:latin typeface="Book Antiqua" pitchFamily="18" charset="0"/>
              </a:rPr>
              <a:t> N 1303</a:t>
            </a:r>
            <a:r>
              <a:rPr lang="uk-UA" sz="2000" dirty="0">
                <a:latin typeface="Book Antiqua" pitchFamily="18" charset="0"/>
              </a:rPr>
              <a:t>. URL:  https://zakon.rada.gov.ua/laws/show/1303-98-п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02098"/>
            <a:ext cx="8784976" cy="836712"/>
          </a:xfrm>
          <a:solidFill>
            <a:schemeClr val="bg1"/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Рецепт: визначення, функції 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410136"/>
            <a:ext cx="8784976" cy="4365104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uk-UA" sz="2800" b="1" dirty="0">
                <a:latin typeface="Book Antiqua" pitchFamily="18" charset="0"/>
                <a:ea typeface="+mj-ea"/>
                <a:cs typeface="+mj-cs"/>
              </a:rPr>
              <a:t>Функції рецепта</a:t>
            </a:r>
          </a:p>
          <a:p>
            <a:r>
              <a:rPr lang="uk-UA" sz="2800" b="1" i="1" dirty="0">
                <a:latin typeface="Book Antiqua" pitchFamily="18" charset="0"/>
                <a:ea typeface="+mj-ea"/>
                <a:cs typeface="+mj-cs"/>
              </a:rPr>
              <a:t>медична</a:t>
            </a:r>
            <a:r>
              <a:rPr lang="uk-UA" sz="2800" dirty="0">
                <a:latin typeface="Book Antiqua" pitchFamily="18" charset="0"/>
                <a:ea typeface="+mj-ea"/>
                <a:cs typeface="+mj-cs"/>
              </a:rPr>
              <a:t> (рецепт містить інформацію про виписаний ЛП та спосіб його застосування з урахуванням діагнозу та віку хворого); </a:t>
            </a:r>
          </a:p>
          <a:p>
            <a:r>
              <a:rPr lang="uk-UA" sz="2800" b="1" i="1" dirty="0">
                <a:latin typeface="Book Antiqua" pitchFamily="18" charset="0"/>
                <a:ea typeface="+mj-ea"/>
                <a:cs typeface="+mj-cs"/>
              </a:rPr>
              <a:t>юридична</a:t>
            </a:r>
            <a:r>
              <a:rPr lang="uk-UA" sz="2800" dirty="0">
                <a:latin typeface="Book Antiqua" pitchFamily="18" charset="0"/>
                <a:ea typeface="+mj-ea"/>
                <a:cs typeface="+mj-cs"/>
              </a:rPr>
              <a:t> (за допомогою рецепту держава і відповідні органи контролюють та регулюють обіг наркотичних, психотропних, отруйних, запаморочливих речовин, прекурсорів, крім того, зазначається дата виписування рецепту, а також прізвища хворого та лікаря); </a:t>
            </a:r>
          </a:p>
          <a:p>
            <a:r>
              <a:rPr lang="uk-UA" sz="2800" b="1" i="1" dirty="0">
                <a:latin typeface="Book Antiqua" pitchFamily="18" charset="0"/>
                <a:ea typeface="+mj-ea"/>
                <a:cs typeface="+mj-cs"/>
              </a:rPr>
              <a:t>технологічна</a:t>
            </a:r>
            <a:r>
              <a:rPr lang="uk-UA" sz="2800" dirty="0">
                <a:latin typeface="Book Antiqua" pitchFamily="18" charset="0"/>
                <a:ea typeface="+mj-ea"/>
                <a:cs typeface="+mj-cs"/>
              </a:rPr>
              <a:t> (рецепт містить дані про активні (інколи допоміжні) речовини та вказівку, яку лікарську форму слід приготувати); </a:t>
            </a:r>
          </a:p>
          <a:p>
            <a:r>
              <a:rPr lang="uk-UA" sz="2800" b="1" i="1" dirty="0">
                <a:latin typeface="Book Antiqua" pitchFamily="18" charset="0"/>
                <a:ea typeface="+mj-ea"/>
                <a:cs typeface="+mj-cs"/>
              </a:rPr>
              <a:t>економічна</a:t>
            </a:r>
            <a:r>
              <a:rPr lang="uk-UA" sz="2800" dirty="0">
                <a:latin typeface="Book Antiqua" pitchFamily="18" charset="0"/>
                <a:ea typeface="+mj-ea"/>
                <a:cs typeface="+mj-cs"/>
              </a:rPr>
              <a:t> (дані певного пропису використовуються при економічному аналізі ефективності роботи аптеки, розрахунках тарифів, витрат допоміжних речовин та матеріалів, закупок товарів, розрахунків з лікувальними закладами тощо); </a:t>
            </a:r>
          </a:p>
          <a:p>
            <a:r>
              <a:rPr lang="uk-UA" sz="2800" b="1" i="1" dirty="0">
                <a:latin typeface="Book Antiqua" pitchFamily="18" charset="0"/>
                <a:ea typeface="+mj-ea"/>
                <a:cs typeface="+mj-cs"/>
              </a:rPr>
              <a:t>соціальна</a:t>
            </a:r>
            <a:r>
              <a:rPr lang="uk-UA" sz="2800" dirty="0">
                <a:latin typeface="Book Antiqua" pitchFamily="18" charset="0"/>
                <a:ea typeface="+mj-ea"/>
                <a:cs typeface="+mj-cs"/>
              </a:rPr>
              <a:t> (рецепт повинен підтверджувати надання кваліфікованої, повноцінної, своєчасної лікарської та фармацевтичної допомоги громадянам незалежно від їх соціального та матеріального статусу).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029142"/>
            <a:ext cx="8784976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Book Antiqua" pitchFamily="18" charset="0"/>
              </a:rPr>
              <a:t>Згідно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з</a:t>
            </a:r>
            <a:r>
              <a:rPr lang="ru-RU" dirty="0">
                <a:latin typeface="Book Antiqua" pitchFamily="18" charset="0"/>
              </a:rPr>
              <a:t> Директивою Ради ЄС </a:t>
            </a:r>
            <a:r>
              <a:rPr lang="ru-RU" dirty="0" err="1">
                <a:latin typeface="Book Antiqua" pitchFamily="18" charset="0"/>
              </a:rPr>
              <a:t>від</a:t>
            </a:r>
            <a:r>
              <a:rPr lang="ru-RU" dirty="0">
                <a:latin typeface="Book Antiqua" pitchFamily="18" charset="0"/>
              </a:rPr>
              <a:t> 31.03.1992 р. «Про </a:t>
            </a:r>
            <a:r>
              <a:rPr lang="ru-RU" dirty="0" err="1">
                <a:latin typeface="Book Antiqua" pitchFamily="18" charset="0"/>
              </a:rPr>
              <a:t>визначення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категорій</a:t>
            </a:r>
            <a:r>
              <a:rPr lang="ru-RU" dirty="0">
                <a:latin typeface="Book Antiqua" pitchFamily="18" charset="0"/>
              </a:rPr>
              <a:t> ЛП для </a:t>
            </a:r>
            <a:r>
              <a:rPr lang="ru-RU" dirty="0" err="1">
                <a:latin typeface="Book Antiqua" pitchFamily="18" charset="0"/>
              </a:rPr>
              <a:t>людини</a:t>
            </a:r>
            <a:r>
              <a:rPr lang="ru-RU" dirty="0">
                <a:latin typeface="Book Antiqua" pitchFamily="18" charset="0"/>
              </a:rPr>
              <a:t>» (92/26/ЄС) </a:t>
            </a:r>
            <a:r>
              <a:rPr lang="ru-RU" dirty="0" err="1">
                <a:latin typeface="Book Antiqua" pitchFamily="18" charset="0"/>
              </a:rPr>
              <a:t>поняття</a:t>
            </a:r>
            <a:r>
              <a:rPr lang="ru-RU" dirty="0">
                <a:latin typeface="Book Antiqua" pitchFamily="18" charset="0"/>
              </a:rPr>
              <a:t> «рецепт» </a:t>
            </a:r>
            <a:r>
              <a:rPr lang="ru-RU" dirty="0" err="1">
                <a:latin typeface="Book Antiqua" pitchFamily="18" charset="0"/>
              </a:rPr>
              <a:t>визначається</a:t>
            </a:r>
            <a:r>
              <a:rPr lang="ru-RU" dirty="0">
                <a:latin typeface="Book Antiqua" pitchFamily="18" charset="0"/>
              </a:rPr>
              <a:t> як </a:t>
            </a:r>
          </a:p>
          <a:p>
            <a:pPr algn="ctr"/>
            <a:r>
              <a:rPr lang="ru-RU" b="1" i="1" u="sng" dirty="0" err="1">
                <a:latin typeface="Book Antiqua" pitchFamily="18" charset="0"/>
              </a:rPr>
              <a:t>припис</a:t>
            </a:r>
            <a:r>
              <a:rPr lang="ru-RU" b="1" i="1" u="sng" dirty="0">
                <a:latin typeface="Book Antiqua" pitchFamily="18" charset="0"/>
              </a:rPr>
              <a:t> на </a:t>
            </a:r>
            <a:r>
              <a:rPr lang="ru-RU" b="1" i="1" u="sng" dirty="0" err="1">
                <a:latin typeface="Book Antiqua" pitchFamily="18" charset="0"/>
              </a:rPr>
              <a:t>виготовлення</a:t>
            </a:r>
            <a:r>
              <a:rPr lang="ru-RU" b="1" i="1" u="sng" dirty="0">
                <a:latin typeface="Book Antiqua" pitchFamily="18" charset="0"/>
              </a:rPr>
              <a:t> </a:t>
            </a:r>
            <a:r>
              <a:rPr lang="ru-RU" b="1" i="1" u="sng" dirty="0" err="1">
                <a:latin typeface="Book Antiqua" pitchFamily="18" charset="0"/>
              </a:rPr>
              <a:t>чи</a:t>
            </a:r>
            <a:r>
              <a:rPr lang="ru-RU" b="1" i="1" u="sng" dirty="0">
                <a:latin typeface="Book Antiqua" pitchFamily="18" charset="0"/>
              </a:rPr>
              <a:t> </a:t>
            </a:r>
            <a:r>
              <a:rPr lang="ru-RU" b="1" i="1" u="sng" dirty="0" err="1">
                <a:latin typeface="Book Antiqua" pitchFamily="18" charset="0"/>
              </a:rPr>
              <a:t>одержання</a:t>
            </a:r>
            <a:r>
              <a:rPr lang="ru-RU" b="1" i="1" u="sng" dirty="0">
                <a:latin typeface="Book Antiqua" pitchFamily="18" charset="0"/>
              </a:rPr>
              <a:t> ЛП, </a:t>
            </a:r>
          </a:p>
          <a:p>
            <a:pPr algn="ctr"/>
            <a:r>
              <a:rPr lang="ru-RU" b="1" i="1" u="sng" dirty="0" err="1">
                <a:latin typeface="Book Antiqua" pitchFamily="18" charset="0"/>
              </a:rPr>
              <a:t>виписаний</a:t>
            </a:r>
            <a:r>
              <a:rPr lang="ru-RU" b="1" i="1" u="sng" dirty="0">
                <a:latin typeface="Book Antiqua" pitchFamily="18" charset="0"/>
              </a:rPr>
              <a:t> </a:t>
            </a:r>
            <a:r>
              <a:rPr lang="ru-RU" b="1" i="1" u="sng" dirty="0" err="1">
                <a:latin typeface="Book Antiqua" pitchFamily="18" charset="0"/>
              </a:rPr>
              <a:t>спеціалістом</a:t>
            </a:r>
            <a:r>
              <a:rPr lang="ru-RU" b="1" i="1" u="sng" dirty="0">
                <a:latin typeface="Book Antiqua" pitchFamily="18" charset="0"/>
              </a:rPr>
              <a:t>, </a:t>
            </a:r>
            <a:r>
              <a:rPr lang="ru-RU" b="1" i="1" u="sng" dirty="0" err="1">
                <a:latin typeface="Book Antiqua" pitchFamily="18" charset="0"/>
              </a:rPr>
              <a:t>який</a:t>
            </a:r>
            <a:r>
              <a:rPr lang="ru-RU" b="1" i="1" u="sng" dirty="0">
                <a:latin typeface="Book Antiqua" pitchFamily="18" charset="0"/>
              </a:rPr>
              <a:t> </a:t>
            </a:r>
            <a:r>
              <a:rPr lang="ru-RU" b="1" i="1" u="sng" dirty="0" err="1">
                <a:latin typeface="Book Antiqua" pitchFamily="18" charset="0"/>
              </a:rPr>
              <a:t>має</a:t>
            </a:r>
            <a:r>
              <a:rPr lang="ru-RU" b="1" i="1" u="sng" dirty="0">
                <a:latin typeface="Book Antiqua" pitchFamily="18" charset="0"/>
              </a:rPr>
              <a:t> на </a:t>
            </a:r>
            <a:r>
              <a:rPr lang="ru-RU" b="1" i="1" u="sng" dirty="0" err="1">
                <a:latin typeface="Book Antiqua" pitchFamily="18" charset="0"/>
              </a:rPr>
              <a:t>це</a:t>
            </a:r>
            <a:r>
              <a:rPr lang="ru-RU" b="1" i="1" u="sng" dirty="0">
                <a:latin typeface="Book Antiqua" pitchFamily="18" charset="0"/>
              </a:rPr>
              <a:t> право</a:t>
            </a:r>
            <a:endParaRPr lang="uk-UA" b="1" i="1" u="sng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5650BD-8928-4A0C-8BB7-FF1FC057C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6632"/>
            <a:ext cx="7886700" cy="1080121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Категорії ЛЗ та медичних виробів, які виписуються для відпуску з аптечних закладів кінцевим споживачам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627024-F91C-42EC-B8F2-60A81CCFF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340768"/>
            <a:ext cx="8496944" cy="5152105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1) лікарські засоби, які відповідно до інструкції для медичного застосування підлягають відпуску за рецептом та повна вартість яких оплачується за рахунок коштів споживача та/або інших джерел, не заборонених законодавством, крім бюджетних коштів;</a:t>
            </a:r>
          </a:p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2) лікарські засоби та медичні вироби, які підлягають реімбурсації за програмою державних гарантій медичного обслуговування населення (далі - лікарські засоби та медичні вироби, які підлягають реімбурсації);</a:t>
            </a:r>
          </a:p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3) лікарські засоби та медичні вироби, які відпускаються на пільгових умовах;</a:t>
            </a:r>
          </a:p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4) лікарські засоби, що виготовляються в умовах аптеки (далі - екстемпоральні лікарські засоби);</a:t>
            </a:r>
          </a:p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5) екстемпоральні лікарські засоби, виготовлені з рослинної субстанції</a:t>
            </a:r>
          </a:p>
          <a:p>
            <a:pPr marL="0" indent="0">
              <a:buNone/>
            </a:pP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канабісу.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17221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640960" cy="676375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 рецепту відповідно до категорії оплати пацієнтом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5212" y="776568"/>
            <a:ext cx="8928992" cy="5863616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uk-UA" u="sng" dirty="0">
              <a:latin typeface="Book Antiqua" pitchFamily="18" charset="0"/>
            </a:endParaRPr>
          </a:p>
          <a:p>
            <a:pPr marL="0" indent="0" algn="ctr">
              <a:buNone/>
            </a:pPr>
            <a:r>
              <a:rPr lang="uk-UA" u="sng" dirty="0">
                <a:latin typeface="Book Antiqua" pitchFamily="18" charset="0"/>
              </a:rPr>
              <a:t>«</a:t>
            </a:r>
            <a:r>
              <a:rPr lang="uk-UA" b="1" u="sng" dirty="0">
                <a:latin typeface="Book Antiqua" pitchFamily="18" charset="0"/>
              </a:rPr>
              <a:t>ЗА ПОВНУ ВАРТІСТЬ</a:t>
            </a:r>
            <a:r>
              <a:rPr lang="uk-UA" u="sng" dirty="0">
                <a:latin typeface="Book Antiqua" pitchFamily="18" charset="0"/>
              </a:rPr>
              <a:t>»</a:t>
            </a:r>
          </a:p>
          <a:p>
            <a:pPr marL="0" indent="0" algn="ctr">
              <a:buNone/>
            </a:pPr>
            <a:r>
              <a:rPr lang="uk-UA" dirty="0">
                <a:latin typeface="Book Antiqua" pitchFamily="18" charset="0"/>
              </a:rPr>
              <a:t>       якщо пацієнт/споживач повністю сплачує вартість ЛЗ за власні кошти</a:t>
            </a:r>
            <a:endParaRPr lang="uk-UA" b="1" u="sng" dirty="0">
              <a:latin typeface="Book Antiqua" pitchFamily="18" charset="0"/>
            </a:endParaRPr>
          </a:p>
          <a:p>
            <a:pPr marL="0" indent="0" algn="ctr">
              <a:buNone/>
            </a:pPr>
            <a:r>
              <a:rPr lang="uk-UA" b="1" u="sng" dirty="0">
                <a:latin typeface="Book Antiqua" pitchFamily="18" charset="0"/>
              </a:rPr>
              <a:t> </a:t>
            </a:r>
            <a:endParaRPr lang="uk-UA" u="sng" dirty="0">
              <a:latin typeface="Book Antiqua" pitchFamily="18" charset="0"/>
            </a:endParaRPr>
          </a:p>
          <a:p>
            <a:pPr marL="0" indent="0" algn="ctr">
              <a:buNone/>
            </a:pPr>
            <a:r>
              <a:rPr lang="uk-UA" u="sng" dirty="0">
                <a:latin typeface="Book Antiqua" pitchFamily="18" charset="0"/>
              </a:rPr>
              <a:t>«</a:t>
            </a:r>
            <a:r>
              <a:rPr lang="uk-UA" b="1" u="sng" dirty="0">
                <a:latin typeface="Book Antiqua" pitchFamily="18" charset="0"/>
              </a:rPr>
              <a:t>БЕЗОПЛАТНО</a:t>
            </a:r>
            <a:r>
              <a:rPr lang="uk-UA" u="sng" dirty="0">
                <a:latin typeface="Book Antiqua" pitchFamily="18" charset="0"/>
              </a:rPr>
              <a:t>»</a:t>
            </a:r>
          </a:p>
          <a:p>
            <a:pPr marL="0" indent="0" algn="ctr">
              <a:buNone/>
            </a:pPr>
            <a:r>
              <a:rPr lang="uk-UA" dirty="0">
                <a:latin typeface="Book Antiqua" pitchFamily="18" charset="0"/>
              </a:rPr>
              <a:t>      якщо для ЛЗ передбачено безоплатний відпуск для пацієнта </a:t>
            </a:r>
            <a:endParaRPr lang="uk-UA" sz="1400" u="sng" dirty="0">
              <a:latin typeface="Book Antiqua" pitchFamily="18" charset="0"/>
            </a:endParaRPr>
          </a:p>
          <a:p>
            <a:pPr marL="0" indent="0" algn="ctr">
              <a:buNone/>
            </a:pPr>
            <a:r>
              <a:rPr lang="ru-RU" sz="1600" u="sng" dirty="0">
                <a:latin typeface="Book Antiqua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(постанова КМУ </a:t>
            </a:r>
            <a:r>
              <a:rPr lang="ru-RU" sz="1600" u="sng" dirty="0" err="1">
                <a:latin typeface="Book Antiqua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від</a:t>
            </a:r>
            <a:r>
              <a:rPr lang="ru-RU" sz="1600" u="sng" dirty="0">
                <a:latin typeface="Book Antiqua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17.08.1998 р. №1303</a:t>
            </a:r>
            <a:r>
              <a:rPr lang="ru-RU" sz="1600" u="sng" dirty="0">
                <a:latin typeface="Book Antiqua" pitchFamily="18" charset="0"/>
              </a:rPr>
              <a:t>)</a:t>
            </a:r>
            <a:br>
              <a:rPr lang="ru-RU" sz="1600" u="sng" dirty="0">
                <a:latin typeface="Book Antiqua" pitchFamily="18" charset="0"/>
              </a:rPr>
            </a:br>
            <a:endParaRPr lang="ru-RU" u="sng" dirty="0">
              <a:latin typeface="Book Antiqua" pitchFamily="18" charset="0"/>
            </a:endParaRPr>
          </a:p>
          <a:p>
            <a:pPr marL="0" indent="0" algn="ctr">
              <a:buNone/>
            </a:pPr>
            <a:r>
              <a:rPr lang="uk-UA" u="sng" dirty="0">
                <a:latin typeface="Book Antiqua" pitchFamily="18" charset="0"/>
              </a:rPr>
              <a:t>«</a:t>
            </a:r>
            <a:r>
              <a:rPr lang="uk-UA" b="1" u="sng" dirty="0">
                <a:latin typeface="Book Antiqua" pitchFamily="18" charset="0"/>
              </a:rPr>
              <a:t>З ДОПЛАТОЮ</a:t>
            </a:r>
            <a:r>
              <a:rPr lang="uk-UA" u="sng" dirty="0">
                <a:latin typeface="Book Antiqua" pitchFamily="18" charset="0"/>
              </a:rPr>
              <a:t>»</a:t>
            </a:r>
          </a:p>
          <a:p>
            <a:pPr marL="0" indent="0" algn="ctr">
              <a:buNone/>
            </a:pPr>
            <a:endParaRPr lang="uk-UA" dirty="0">
              <a:latin typeface="Book Antiqua" pitchFamily="18" charset="0"/>
            </a:endParaRPr>
          </a:p>
          <a:p>
            <a:pPr marL="0" indent="0" algn="ctr">
              <a:buNone/>
            </a:pPr>
            <a:endParaRPr lang="uk-UA" dirty="0">
              <a:latin typeface="Book Antiqua" pitchFamily="18" charset="0"/>
            </a:endParaRPr>
          </a:p>
          <a:p>
            <a:pPr marL="0" indent="0" algn="ctr">
              <a:buNone/>
            </a:pPr>
            <a:endParaRPr lang="uk-UA" dirty="0">
              <a:latin typeface="Book Antiqua" pitchFamily="18" charset="0"/>
            </a:endParaRP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809A5945-99AE-43D2-9CC3-E2CF6565C08D}"/>
              </a:ext>
            </a:extLst>
          </p:cNvPr>
          <p:cNvCxnSpPr>
            <a:cxnSpLocks/>
          </p:cNvCxnSpPr>
          <p:nvPr/>
        </p:nvCxnSpPr>
        <p:spPr>
          <a:xfrm flipH="1">
            <a:off x="1964676" y="4259014"/>
            <a:ext cx="1152128" cy="357928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A56DE841-FCCF-4C35-BDE4-02AA7D967E08}"/>
              </a:ext>
            </a:extLst>
          </p:cNvPr>
          <p:cNvCxnSpPr>
            <a:cxnSpLocks/>
          </p:cNvCxnSpPr>
          <p:nvPr/>
        </p:nvCxnSpPr>
        <p:spPr>
          <a:xfrm>
            <a:off x="6112363" y="4278175"/>
            <a:ext cx="1008112" cy="357928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01E5341-8608-4CEF-B55C-C0EC67F43FE3}"/>
              </a:ext>
            </a:extLst>
          </p:cNvPr>
          <p:cNvSpPr txBox="1"/>
          <p:nvPr/>
        </p:nvSpPr>
        <p:spPr>
          <a:xfrm>
            <a:off x="1102278" y="4741713"/>
            <a:ext cx="3079912" cy="135421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Book Antiqua" pitchFamily="18" charset="0"/>
              </a:rPr>
              <a:t>якщо лікарський засіб відпускається на пільгових умовах (50% вартості) </a:t>
            </a:r>
            <a:r>
              <a:rPr lang="ru-RU" sz="1400" u="sng" dirty="0">
                <a:latin typeface="Book Antiqua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(постанова КМУ </a:t>
            </a:r>
            <a:r>
              <a:rPr lang="ru-RU" sz="1400" u="sng" dirty="0" err="1">
                <a:latin typeface="Book Antiqua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від</a:t>
            </a:r>
            <a:r>
              <a:rPr lang="ru-RU" sz="1400" u="sng" dirty="0">
                <a:latin typeface="Book Antiqua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17.08.1998 р. №1303</a:t>
            </a:r>
            <a:r>
              <a:rPr lang="ru-RU" sz="1400" u="sng" dirty="0">
                <a:latin typeface="Book Antiqua" pitchFamily="18" charset="0"/>
              </a:rPr>
              <a:t>)</a:t>
            </a:r>
            <a:endParaRPr lang="uk-UA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FC888F-C50E-45E8-985B-EEA6B07C862B}"/>
              </a:ext>
            </a:extLst>
          </p:cNvPr>
          <p:cNvSpPr txBox="1"/>
          <p:nvPr/>
        </p:nvSpPr>
        <p:spPr>
          <a:xfrm>
            <a:off x="5323977" y="4741713"/>
            <a:ext cx="3609629" cy="144655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uk-UA" dirty="0">
                <a:latin typeface="Book Antiqua" pitchFamily="18" charset="0"/>
              </a:rPr>
              <a:t> пацієнт частково оплачує вартість лікарського засобу, 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який підлягає реімбурсації</a:t>
            </a:r>
          </a:p>
          <a:p>
            <a:pPr marL="0" indent="0" algn="ctr">
              <a:buNone/>
            </a:pPr>
            <a:r>
              <a:rPr lang="uk-UA" sz="1600" b="0" i="0" u="sng" dirty="0">
                <a:effectLst/>
                <a:latin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(Перелік "Доступні ліки")</a:t>
            </a:r>
            <a:endParaRPr lang="uk-UA" sz="1600" b="0" i="0" u="sng" dirty="0">
              <a:effectLst/>
              <a:latin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uk-UA" u="sng" dirty="0">
              <a:latin typeface="Book Antiqua" pitchFamily="18" charset="0"/>
            </a:endParaRPr>
          </a:p>
        </p:txBody>
      </p:sp>
      <p:sp>
        <p:nvSpPr>
          <p:cNvPr id="15" name="Выноска: стрелка вправо 14">
            <a:extLst>
              <a:ext uri="{FF2B5EF4-FFF2-40B4-BE49-F238E27FC236}">
                <a16:creationId xmlns:a16="http://schemas.microsoft.com/office/drawing/2014/main" id="{BDAA2A51-FFF8-4C4C-B73F-ABA4E6ECB96D}"/>
              </a:ext>
            </a:extLst>
          </p:cNvPr>
          <p:cNvSpPr/>
          <p:nvPr/>
        </p:nvSpPr>
        <p:spPr>
          <a:xfrm>
            <a:off x="210394" y="2240868"/>
            <a:ext cx="891884" cy="3816424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uk-UA" sz="2800" b="1" dirty="0">
                <a:latin typeface="Book Antiqua" panose="02040602050305030304" pitchFamily="18" charset="0"/>
              </a:rPr>
              <a:t>пільгово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4" y="130597"/>
            <a:ext cx="9144000" cy="620688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 рецептурних бланків (паперовий рецепт)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761" y="1455941"/>
            <a:ext cx="4104456" cy="474176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4641" y="1455941"/>
            <a:ext cx="4210598" cy="470233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773364" y="789668"/>
            <a:ext cx="574196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uk-UA" dirty="0">
                <a:latin typeface="Book Antiqua" pitchFamily="18" charset="0"/>
              </a:rPr>
              <a:t>Ф-1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020272" y="789668"/>
            <a:ext cx="574196" cy="369332"/>
          </a:xfrm>
          <a:prstGeom prst="rect">
            <a:avLst/>
          </a:prstGeom>
          <a:solidFill>
            <a:srgbClr val="E692CA"/>
          </a:solidFill>
          <a:ln w="9525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uk-UA" dirty="0">
                <a:latin typeface="Book Antiqua" pitchFamily="18" charset="0"/>
              </a:rPr>
              <a:t>Ф-3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68760" y="6381328"/>
            <a:ext cx="8606479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atin typeface="Book Antiqua" pitchFamily="18" charset="0"/>
              </a:rPr>
              <a:t>Рецепт засвідчується підписом та особистою печаткою лікаря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1AB11F6-693A-4CFC-AE57-400A6C664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590915"/>
            <a:ext cx="8712968" cy="1014078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1800" dirty="0">
                <a:latin typeface="Book Antiqua" pitchFamily="18" charset="0"/>
              </a:rPr>
              <a:t>Електронний рецепт – це медичний документ в електронній формі, сформований лікарем в Реєстрі медичних записів, записів про направлення та рецептів в електронній системі охорони здоров’я  </a:t>
            </a:r>
          </a:p>
          <a:p>
            <a:endParaRPr lang="ru-RU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E5C6728-0D50-4273-84D2-264154D9B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692" y="116632"/>
            <a:ext cx="7886700" cy="31591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 рецептурних бланків (електронний рецепт)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32EFD7-0EDE-4787-A646-6A500329E2AA}"/>
              </a:ext>
            </a:extLst>
          </p:cNvPr>
          <p:cNvSpPr txBox="1"/>
          <p:nvPr/>
        </p:nvSpPr>
        <p:spPr>
          <a:xfrm>
            <a:off x="218558" y="1772816"/>
            <a:ext cx="8712968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Book Antiqua" pitchFamily="18" charset="0"/>
              </a:rPr>
              <a:t>Електронний рецепт – цифровий аналог паперового рецепта, що формується в електронній системі охорони здоров'я (ЕСОЗ) на підставі внесених медичних записів про стан здоров'я пацієнта та містить призначення лікаря пацієнтові на певний лікарський засіб.</a:t>
            </a:r>
            <a:r>
              <a:rPr lang="en-US" dirty="0">
                <a:latin typeface="Book Antiqua" pitchFamily="18" charset="0"/>
              </a:rPr>
              <a:t>  </a:t>
            </a:r>
            <a:endParaRPr lang="uk-UA" dirty="0">
              <a:latin typeface="Book Antiqua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C432A1-84C3-41FD-A42D-24138C543902}"/>
              </a:ext>
            </a:extLst>
          </p:cNvPr>
          <p:cNvSpPr txBox="1"/>
          <p:nvPr/>
        </p:nvSpPr>
        <p:spPr>
          <a:xfrm>
            <a:off x="218558" y="3140968"/>
            <a:ext cx="8712968" cy="3447098"/>
          </a:xfrm>
          <a:prstGeom prst="rect">
            <a:avLst/>
          </a:prstGeom>
          <a:solidFill>
            <a:srgbClr val="F5D3EA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000000"/>
                </a:solidFill>
              </a:defRPr>
            </a:pPr>
            <a:r>
              <a:rPr lang="uk-UA" b="1" dirty="0">
                <a:latin typeface="Book Antiqua" pitchFamily="18" charset="0"/>
              </a:rPr>
              <a:t>Переваги впровадження електронного рецепта</a:t>
            </a:r>
          </a:p>
          <a:p>
            <a:pPr marL="342900" indent="-342900" algn="just">
              <a:buFont typeface="Wingdings" panose="05000000000000000000" pitchFamily="2" charset="2"/>
              <a:buChar char="Ø"/>
              <a:defRPr sz="2000">
                <a:solidFill>
                  <a:srgbClr val="000000"/>
                </a:solidFill>
              </a:defRPr>
            </a:pPr>
            <a:r>
              <a:rPr lang="uk-UA" dirty="0">
                <a:latin typeface="Book Antiqua" pitchFamily="18" charset="0"/>
              </a:rPr>
              <a:t>забезпечує зниження рівня нераціонального використання рецептурних лікарських засобів та випадків самолікування</a:t>
            </a:r>
          </a:p>
          <a:p>
            <a:pPr marL="342900" indent="-342900" algn="just">
              <a:buFont typeface="Wingdings" panose="05000000000000000000" pitchFamily="2" charset="2"/>
              <a:buChar char="Ø"/>
              <a:defRPr sz="2000">
                <a:solidFill>
                  <a:srgbClr val="000000"/>
                </a:solidFill>
              </a:defRPr>
            </a:pPr>
            <a:r>
              <a:rPr lang="uk-UA" dirty="0">
                <a:latin typeface="Book Antiqua" pitchFamily="18" charset="0"/>
              </a:rPr>
              <a:t>оптимізує процес обліку лікарських препаратів і визначення потреби в них</a:t>
            </a:r>
          </a:p>
          <a:p>
            <a:pPr marL="342900" indent="-342900" algn="just">
              <a:buFont typeface="Wingdings" panose="05000000000000000000" pitchFamily="2" charset="2"/>
              <a:buChar char="Ø"/>
              <a:defRPr sz="2000">
                <a:solidFill>
                  <a:srgbClr val="000000"/>
                </a:solidFill>
              </a:defRPr>
            </a:pPr>
            <a:r>
              <a:rPr lang="uk-UA" dirty="0">
                <a:latin typeface="Book Antiqua" pitchFamily="18" charset="0"/>
              </a:rPr>
              <a:t>створює передумови для подальшого аналізу та оцінки ефективності лікарських засобів</a:t>
            </a:r>
          </a:p>
          <a:p>
            <a:pPr marL="342900" indent="-342900" algn="just">
              <a:buFont typeface="Wingdings" panose="05000000000000000000" pitchFamily="2" charset="2"/>
              <a:buChar char="Ø"/>
              <a:defRPr sz="2000">
                <a:solidFill>
                  <a:srgbClr val="000000"/>
                </a:solidFill>
              </a:defRPr>
            </a:pPr>
            <a:r>
              <a:rPr lang="uk-UA" dirty="0">
                <a:latin typeface="Book Antiqua" pitchFamily="18" charset="0"/>
              </a:rPr>
              <a:t>на відміну від паперових рецептів, виключає ризик втрати чи пошкодження, усуває необхідність у розшифруванні рукописного тексту, мінімізує можливість помилок та сприяє зменшенню використання паперу</a:t>
            </a:r>
          </a:p>
        </p:txBody>
      </p:sp>
    </p:spTree>
    <p:extLst>
      <p:ext uri="{BB962C8B-B14F-4D97-AF65-F5344CB8AC3E}">
        <p14:creationId xmlns:p14="http://schemas.microsoft.com/office/powerpoint/2010/main" val="3861631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5A5615-8F3D-444E-A1A5-990999332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359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 рецепт (зразок)</a:t>
            </a:r>
            <a:endParaRPr lang="uk-UA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B3AE154-575C-4655-8C46-AE91AE1325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962252"/>
            <a:ext cx="5112568" cy="5544616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D52B07-E101-4DC2-9CD6-8D5A56406B44}"/>
              </a:ext>
            </a:extLst>
          </p:cNvPr>
          <p:cNvSpPr txBox="1"/>
          <p:nvPr/>
        </p:nvSpPr>
        <p:spPr>
          <a:xfrm>
            <a:off x="5508104" y="2828835"/>
            <a:ext cx="3456384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1800" dirty="0">
                <a:latin typeface="Book Antiqua" pitchFamily="18" charset="0"/>
              </a:rPr>
              <a:t>Електронний рецепт складається з 16-значного номеру та 4-значного коду підтвердження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52908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1D484495-328D-479F-B7AF-FED6BFA02A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260648"/>
            <a:ext cx="4539042" cy="6120680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FDB840-F12D-47B8-B685-831EC23E2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5437" y="260648"/>
            <a:ext cx="4129051" cy="6120680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500257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4547E34-00B8-4FE0-B54C-2129BB627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60648"/>
            <a:ext cx="4176464" cy="612067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BDAE3A-9DBE-4630-B056-CED31C1D3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8" y="260648"/>
            <a:ext cx="4176462" cy="6120679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580264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Допустима </a:t>
            </a:r>
            <a: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найменувань ЛЗ </a:t>
            </a:r>
            <a:b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одному паперовому рецептурному бланку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00808"/>
            <a:ext cx="8496944" cy="4032448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uk-UA" b="1" u="sng" dirty="0">
                <a:latin typeface="Book Antiqua" pitchFamily="18" charset="0"/>
              </a:rPr>
              <a:t>Три (3) найменування ЛЗ    </a:t>
            </a:r>
            <a:r>
              <a:rPr lang="uk-UA" u="sng" dirty="0">
                <a:latin typeface="Book Antiqua" pitchFamily="18" charset="0"/>
              </a:rPr>
              <a:t>   	</a:t>
            </a:r>
          </a:p>
          <a:p>
            <a:pPr algn="just">
              <a:buNone/>
            </a:pPr>
            <a:endParaRPr lang="uk-UA" dirty="0">
              <a:latin typeface="Book Antiqua" pitchFamily="18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r>
              <a:rPr lang="uk-UA" dirty="0">
                <a:latin typeface="Book Antiqua" pitchFamily="18" charset="0"/>
              </a:rPr>
              <a:t> Тільки на паперовому бланку Ф-1 при відпуску ЛЗ за повну вартість</a:t>
            </a:r>
          </a:p>
          <a:p>
            <a:pPr algn="ctr">
              <a:buNone/>
            </a:pPr>
            <a:endParaRPr lang="uk-UA" b="1" dirty="0">
              <a:latin typeface="Book Antiqua" pitchFamily="18" charset="0"/>
            </a:endParaRPr>
          </a:p>
          <a:p>
            <a:pPr algn="ctr">
              <a:buNone/>
            </a:pPr>
            <a:endParaRPr lang="uk-UA" b="1" dirty="0">
              <a:latin typeface="Book Antiqua" pitchFamily="18" charset="0"/>
            </a:endParaRPr>
          </a:p>
          <a:p>
            <a:pPr algn="ctr">
              <a:buNone/>
            </a:pPr>
            <a:r>
              <a:rPr lang="uk-UA" b="1" u="sng" dirty="0">
                <a:latin typeface="Book Antiqua" pitchFamily="18" charset="0"/>
              </a:rPr>
              <a:t>Одне (1) найменування ЛЗ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uk-UA" dirty="0">
                <a:latin typeface="Book Antiqua" pitchFamily="18" charset="0"/>
              </a:rPr>
              <a:t>на бланку  Ф-1 (відпуск пільговим категоріям населення)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uk-UA" dirty="0">
                <a:latin typeface="Book Antiqua" pitchFamily="18" charset="0"/>
              </a:rPr>
              <a:t> на бланку  Ф-1 (відпуск ЛЗ, вартість яких підлягає реімбурсації)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uk-UA" dirty="0">
                <a:latin typeface="Book Antiqua" pitchFamily="18" charset="0"/>
              </a:rPr>
              <a:t>на бланку  Ф-3 (завжди)</a:t>
            </a:r>
          </a:p>
          <a:p>
            <a:pPr>
              <a:buNone/>
            </a:pPr>
            <a:r>
              <a:rPr lang="uk-UA" dirty="0">
                <a:latin typeface="Book Antiqua" pitchFamily="18" charset="0"/>
              </a:rPr>
              <a:t> 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100200"/>
            <a:ext cx="3142183" cy="2772346"/>
          </a:xfrm>
          <a:solidFill>
            <a:schemeClr val="bg2"/>
          </a:solidFill>
          <a:ln w="1905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uk-UA" sz="2000" dirty="0">
                <a:latin typeface="Book Antiqua" pitchFamily="18" charset="0"/>
              </a:rPr>
              <a:t>наркотичні  та психотропні лікарські засоби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000" u="sng" dirty="0">
                <a:solidFill>
                  <a:srgbClr val="FF0000"/>
                </a:solidFill>
                <a:latin typeface="Book Antiqua" pitchFamily="18" charset="0"/>
              </a:rPr>
              <a:t>в чистому вигляді</a:t>
            </a:r>
            <a:r>
              <a:rPr lang="uk-UA" sz="2000" dirty="0">
                <a:solidFill>
                  <a:srgbClr val="FF0000"/>
                </a:solidFill>
                <a:latin typeface="Book Antiqua" pitchFamily="18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000" dirty="0">
                <a:latin typeface="Book Antiqua" pitchFamily="18" charset="0"/>
              </a:rPr>
              <a:t>або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000" dirty="0">
                <a:latin typeface="Book Antiqua" pitchFamily="18" charset="0"/>
              </a:rPr>
              <a:t>в суміші </a:t>
            </a:r>
            <a:r>
              <a:rPr lang="uk-UA" sz="2000" u="sng" dirty="0">
                <a:latin typeface="Book Antiqua" pitchFamily="18" charset="0"/>
              </a:rPr>
              <a:t>з </a:t>
            </a:r>
            <a:r>
              <a:rPr lang="uk-UA" sz="2000" u="sng" dirty="0">
                <a:solidFill>
                  <a:srgbClr val="FF0000"/>
                </a:solidFill>
                <a:latin typeface="Book Antiqua" pitchFamily="18" charset="0"/>
              </a:rPr>
              <a:t>індиферентними речовинами </a:t>
            </a:r>
            <a:r>
              <a:rPr lang="uk-UA" sz="2000" dirty="0">
                <a:latin typeface="Book Antiqua" pitchFamily="18" charset="0"/>
              </a:rPr>
              <a:t>виписуються на бланку Ф-3</a:t>
            </a:r>
          </a:p>
          <a:p>
            <a:pPr marL="0" indent="0" algn="just">
              <a:buNone/>
            </a:pPr>
            <a:endParaRPr lang="uk-UA" sz="2400" dirty="0">
              <a:latin typeface="Book Antiqua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422203" y="1910309"/>
            <a:ext cx="792088" cy="57606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75860" y="5845500"/>
            <a:ext cx="8352928" cy="800219"/>
          </a:xfrm>
          <a:prstGeom prst="rect">
            <a:avLst/>
          </a:prstGeom>
          <a:solidFill>
            <a:srgbClr val="F5D3EA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01850" algn="l"/>
              </a:tabLst>
            </a:pPr>
            <a:r>
              <a:rPr kumimoji="0" lang="en-US" sz="2800" b="1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Book Antiqua" pitchFamily="18" charset="0"/>
                <a:ea typeface="Times New Roman" pitchFamily="18" charset="0"/>
                <a:cs typeface="Arial" pitchFamily="34" charset="0"/>
              </a:rPr>
              <a:t>N.B.</a:t>
            </a:r>
            <a:r>
              <a:rPr kumimoji="0" lang="en-US" sz="2800" b="1" i="1" u="none" strike="noStrike" cap="none" normalizeH="0" dirty="0">
                <a:ln>
                  <a:noFill/>
                </a:ln>
                <a:solidFill>
                  <a:srgbClr val="333333"/>
                </a:solidFill>
                <a:effectLst/>
                <a:latin typeface="Book Antiqu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Book Antiqua" pitchFamily="18" charset="0"/>
                <a:ea typeface="Times New Roman" pitchFamily="18" charset="0"/>
                <a:cs typeface="Arial" pitchFamily="34" charset="0"/>
              </a:rPr>
              <a:t>Рецепти на лікарські засоби, крім наркотичних (психотропних) лікарських засобів,   виписуються на рецептурних бланках форми № 1 </a:t>
            </a:r>
            <a:endParaRPr kumimoji="0" 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93182" y="-3163"/>
            <a:ext cx="612558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Правила оформлення паперового бланку  Ф-3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955495-7687-43B8-BBDD-BD371BE16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548680"/>
            <a:ext cx="4176464" cy="5040559"/>
          </a:xfrm>
          <a:prstGeom prst="rect">
            <a:avLst/>
          </a:prstGeom>
          <a:solidFill>
            <a:srgbClr val="F5D3EA"/>
          </a:solidFill>
          <a:ln>
            <a:solidFill>
              <a:srgbClr val="002060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Необхідна кількість екземплярів рецептів (паперових) в залежності від особливостей відпуску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8712968" cy="5112568"/>
          </a:xfrm>
          <a:solidFill>
            <a:schemeClr val="bg2"/>
          </a:solidFill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b="1" u="sng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Ф-1 + </a:t>
            </a:r>
            <a:r>
              <a:rPr lang="uk-UA" b="1" u="sng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Ф-1</a:t>
            </a:r>
            <a:endParaRPr lang="uk-UA" b="1" u="sng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uk-UA" sz="2400" dirty="0">
                <a:latin typeface="Book Antiqua" pitchFamily="18" charset="0"/>
              </a:rPr>
              <a:t>Отруйні, сильнодіючі, комбіновані (які містять ефедрин (крім сиропів), </a:t>
            </a:r>
            <a:r>
              <a:rPr lang="uk-UA" sz="2400" dirty="0" err="1">
                <a:latin typeface="Book Antiqua" pitchFamily="18" charset="0"/>
              </a:rPr>
              <a:t>трамадол</a:t>
            </a:r>
            <a:r>
              <a:rPr lang="uk-UA" sz="2400" dirty="0">
                <a:latin typeface="Book Antiqua" pitchFamily="18" charset="0"/>
              </a:rPr>
              <a:t>, </a:t>
            </a:r>
            <a:r>
              <a:rPr lang="uk-UA" sz="2400" dirty="0" err="1">
                <a:latin typeface="Book Antiqua" pitchFamily="18" charset="0"/>
              </a:rPr>
              <a:t>псевдоефедрин</a:t>
            </a:r>
            <a:r>
              <a:rPr lang="uk-UA" sz="2400" dirty="0">
                <a:latin typeface="Book Antiqua" pitchFamily="18" charset="0"/>
              </a:rPr>
              <a:t> та </a:t>
            </a:r>
            <a:r>
              <a:rPr lang="uk-UA" sz="2400" dirty="0" err="1">
                <a:latin typeface="Book Antiqua" pitchFamily="18" charset="0"/>
              </a:rPr>
              <a:t>декстропропоксифен</a:t>
            </a:r>
            <a:r>
              <a:rPr lang="uk-UA" sz="2400" dirty="0">
                <a:latin typeface="Book Antiqua" pitchFamily="18" charset="0"/>
              </a:rPr>
              <a:t>) ЛЗ, що відпускаються на </a:t>
            </a:r>
            <a:r>
              <a:rPr lang="uk-UA" sz="2400" u="sng" dirty="0">
                <a:latin typeface="Book Antiqua" pitchFamily="18" charset="0"/>
              </a:rPr>
              <a:t>пільгових умовах чи безоплатно</a:t>
            </a:r>
            <a:r>
              <a:rPr lang="uk-UA" sz="2400" dirty="0">
                <a:latin typeface="Book Antiqua" pitchFamily="18" charset="0"/>
              </a:rPr>
              <a:t>,  виписуються у 2 примірниках на рецептурному бланку  ф-1  </a:t>
            </a:r>
          </a:p>
          <a:p>
            <a:pPr marL="0" indent="0" algn="just">
              <a:buNone/>
            </a:pPr>
            <a:endParaRPr lang="uk-UA" dirty="0"/>
          </a:p>
          <a:p>
            <a:pPr marL="0" indent="0" algn="just">
              <a:buNone/>
            </a:pPr>
            <a:endParaRPr lang="uk-UA" dirty="0"/>
          </a:p>
          <a:p>
            <a:pPr algn="ctr">
              <a:buNone/>
            </a:pPr>
            <a:r>
              <a:rPr lang="uk-UA" b="1" u="sng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Ф-3 + Ф-1</a:t>
            </a:r>
          </a:p>
          <a:p>
            <a:pPr marL="0" indent="0" algn="just">
              <a:buNone/>
            </a:pPr>
            <a:r>
              <a:rPr lang="uk-UA" sz="2400" dirty="0">
                <a:latin typeface="Book Antiqua" pitchFamily="18" charset="0"/>
              </a:rPr>
              <a:t>Наркотичні (психотропні) лікарські засоби у разі виписування </a:t>
            </a:r>
            <a:r>
              <a:rPr lang="uk-UA" sz="2400" u="sng" dirty="0">
                <a:latin typeface="Book Antiqua" pitchFamily="18" charset="0"/>
              </a:rPr>
              <a:t>безоплатно, з доплатою чи на пільгових умовах</a:t>
            </a:r>
            <a:r>
              <a:rPr lang="uk-UA" sz="2400" dirty="0">
                <a:latin typeface="Book Antiqua" pitchFamily="18" charset="0"/>
              </a:rPr>
              <a:t> поряд з виписуванням Рецепта на бланку ф-3 виписується додатково Рецепт на бланку ф-1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 лікарських засобів </a:t>
            </a:r>
            <a:b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(за міжнародними непатентованими назвами), на які </a:t>
            </a:r>
            <a:b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дозволяється виписувати Рецепти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00808"/>
            <a:ext cx="8280920" cy="546855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000" dirty="0">
                <a:latin typeface="Book Antiqua" pitchFamily="18" charset="0"/>
              </a:rPr>
              <a:t>Заборонено виписувати рецепти на ЛЗ, що використовуються для усіх видів наркозу (інгаляційного, неінгаляційного, увідного) при хірургічних та діагностичних втручаннях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132856"/>
            <a:ext cx="5472608" cy="424847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484784"/>
            <a:ext cx="5760640" cy="5256584"/>
          </a:xfrm>
          <a:prstGeom prst="rect">
            <a:avLst/>
          </a:prstGeom>
          <a:solidFill>
            <a:schemeClr val="bg2"/>
          </a:solidFill>
          <a:ln w="12700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99CCE48-512A-4BF5-9441-B515279EF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9" y="116632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Зведений Перелік груп ЛЗ, які підлягають контрольованому обліку в аптеках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84784"/>
            <a:ext cx="6984775" cy="498367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67195916-A98D-4C50-BA77-3705DB65C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9" y="116632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 отруйних ЛЗ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500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 ГЛЗ з категорії отруйних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2207" y="1412776"/>
            <a:ext cx="3239996" cy="2527389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72816"/>
            <a:ext cx="2973586" cy="151216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2849552"/>
            <a:ext cx="1600200" cy="21812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3759058"/>
            <a:ext cx="2585517" cy="190219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7848872" cy="4896544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E76A7CB-4FF8-4AEB-B8A3-2356638B1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9" y="116632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 сильнодіючих ЛЗ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78432"/>
            <a:ext cx="2257425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5024" y="3254602"/>
            <a:ext cx="289560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8518" y="3174544"/>
            <a:ext cx="202882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3356991"/>
            <a:ext cx="3257550" cy="1700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5362575"/>
            <a:ext cx="42672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2080" y="5157192"/>
            <a:ext cx="14859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8542" y="1360048"/>
            <a:ext cx="32670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798BB7E3-7B0C-4650-AAAD-D34AEF863076}"/>
              </a:ext>
            </a:extLst>
          </p:cNvPr>
          <p:cNvSpPr txBox="1">
            <a:spLocks/>
          </p:cNvSpPr>
          <p:nvPr/>
        </p:nvSpPr>
        <p:spPr>
          <a:xfrm>
            <a:off x="251520" y="345954"/>
            <a:ext cx="8229600" cy="91500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lnSpc>
                <a:spcPct val="90000"/>
              </a:lnSpc>
              <a:spcBef>
                <a:spcPct val="0"/>
              </a:spcBef>
              <a:buNone/>
              <a:defRPr sz="2200" b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 ГЛЗ з категорії </a:t>
            </a:r>
            <a:r>
              <a:rPr lang="uk-UA" dirty="0"/>
              <a:t>сильнодіючих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latin typeface="Book Antiqua" pitchFamily="18" charset="0"/>
              </a:rPr>
              <a:t>НОРМИ</a:t>
            </a:r>
            <a:br>
              <a:rPr lang="uk-UA" sz="2400" dirty="0">
                <a:latin typeface="Book Antiqua" pitchFamily="18" charset="0"/>
              </a:rPr>
            </a:br>
            <a:r>
              <a:rPr lang="uk-UA" sz="2400" b="1" dirty="0">
                <a:latin typeface="Book Antiqua" pitchFamily="18" charset="0"/>
              </a:rPr>
              <a:t>відпуску рецептурних лікарських засобів</a:t>
            </a:r>
            <a:endParaRPr lang="uk-UA" sz="2400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1800" dirty="0">
                <a:latin typeface="Book Antiqua" pitchFamily="18" charset="0"/>
              </a:rPr>
              <a:t>Забороняється виписувати в одному Рецепті лікарські засоби у більшій кількості, ніж зазначена у нормах відпуску* (витяг)</a:t>
            </a:r>
          </a:p>
          <a:p>
            <a:pPr>
              <a:buNone/>
            </a:pPr>
            <a:endParaRPr lang="uk-UA" sz="1800" dirty="0">
              <a:latin typeface="Book Antiqua" pitchFamily="18" charset="0"/>
            </a:endParaRPr>
          </a:p>
          <a:p>
            <a:pPr fontAlgn="t">
              <a:buNone/>
            </a:pPr>
            <a:r>
              <a:rPr lang="uk-UA" sz="1800" b="1" dirty="0" err="1">
                <a:latin typeface="Book Antiqua" pitchFamily="18" charset="0"/>
              </a:rPr>
              <a:t>Омнопон</a:t>
            </a:r>
            <a:r>
              <a:rPr lang="uk-UA" sz="1800" dirty="0">
                <a:latin typeface="Book Antiqua" pitchFamily="18" charset="0"/>
              </a:rPr>
              <a:t> ампули по 1 мл - </a:t>
            </a:r>
            <a:r>
              <a:rPr lang="uk-UA" sz="1800" b="1" dirty="0">
                <a:latin typeface="Book Antiqua" pitchFamily="18" charset="0"/>
              </a:rPr>
              <a:t>10 </a:t>
            </a:r>
            <a:r>
              <a:rPr lang="uk-UA" sz="1800" b="1" dirty="0" err="1">
                <a:latin typeface="Book Antiqua" pitchFamily="18" charset="0"/>
              </a:rPr>
              <a:t>амп</a:t>
            </a:r>
            <a:r>
              <a:rPr lang="uk-UA" sz="1800" b="1" dirty="0">
                <a:latin typeface="Book Antiqua" pitchFamily="18" charset="0"/>
              </a:rPr>
              <a:t>.</a:t>
            </a:r>
          </a:p>
          <a:p>
            <a:pPr fontAlgn="t">
              <a:buNone/>
            </a:pPr>
            <a:r>
              <a:rPr lang="uk-UA" sz="1800" b="1" dirty="0" err="1">
                <a:latin typeface="Book Antiqua" pitchFamily="18" charset="0"/>
              </a:rPr>
              <a:t>Трамадол</a:t>
            </a:r>
            <a:r>
              <a:rPr lang="uk-UA" sz="1800" dirty="0">
                <a:latin typeface="Book Antiqua" pitchFamily="18" charset="0"/>
              </a:rPr>
              <a:t> (міжнародна непатентована назва)</a:t>
            </a:r>
          </a:p>
          <a:p>
            <a:pPr lvl="1" fontAlgn="t">
              <a:buNone/>
            </a:pPr>
            <a:r>
              <a:rPr lang="uk-UA" sz="1400" dirty="0">
                <a:latin typeface="Book Antiqua" pitchFamily="18" charset="0"/>
              </a:rPr>
              <a:t>капсули, таблетки 0,05 г - </a:t>
            </a:r>
            <a:r>
              <a:rPr lang="uk-UA" sz="1400" b="1" dirty="0">
                <a:latin typeface="Book Antiqua" pitchFamily="18" charset="0"/>
              </a:rPr>
              <a:t>30 </a:t>
            </a:r>
            <a:r>
              <a:rPr lang="uk-UA" sz="1400" b="1" dirty="0" err="1">
                <a:latin typeface="Book Antiqua" pitchFamily="18" charset="0"/>
              </a:rPr>
              <a:t>капс</a:t>
            </a:r>
            <a:r>
              <a:rPr lang="uk-UA" sz="1400" b="1" dirty="0">
                <a:latin typeface="Book Antiqua" pitchFamily="18" charset="0"/>
              </a:rPr>
              <a:t>., табл.</a:t>
            </a:r>
          </a:p>
          <a:p>
            <a:pPr lvl="1" fontAlgn="t">
              <a:buNone/>
            </a:pPr>
            <a:r>
              <a:rPr lang="uk-UA" sz="1400" dirty="0">
                <a:latin typeface="Book Antiqua" pitchFamily="18" charset="0"/>
              </a:rPr>
              <a:t>ампули 5 % - 1 мл - </a:t>
            </a:r>
            <a:r>
              <a:rPr lang="uk-UA" sz="1400" b="1" dirty="0">
                <a:latin typeface="Book Antiqua" pitchFamily="18" charset="0"/>
              </a:rPr>
              <a:t>10 </a:t>
            </a:r>
            <a:r>
              <a:rPr lang="uk-UA" sz="1400" b="1" dirty="0" err="1">
                <a:latin typeface="Book Antiqua" pitchFamily="18" charset="0"/>
              </a:rPr>
              <a:t>амп</a:t>
            </a:r>
            <a:r>
              <a:rPr lang="uk-UA" sz="1400" b="1" dirty="0">
                <a:latin typeface="Book Antiqua" pitchFamily="18" charset="0"/>
              </a:rPr>
              <a:t>.</a:t>
            </a:r>
          </a:p>
          <a:p>
            <a:pPr lvl="1" fontAlgn="t">
              <a:buNone/>
            </a:pPr>
            <a:r>
              <a:rPr lang="uk-UA" sz="1400" dirty="0">
                <a:latin typeface="Book Antiqua" pitchFamily="18" charset="0"/>
              </a:rPr>
              <a:t>ампули 5 % - 2 мл - </a:t>
            </a:r>
            <a:r>
              <a:rPr lang="uk-UA" sz="1400" b="1" dirty="0">
                <a:latin typeface="Book Antiqua" pitchFamily="18" charset="0"/>
              </a:rPr>
              <a:t>10 </a:t>
            </a:r>
            <a:r>
              <a:rPr lang="uk-UA" sz="1400" b="1" dirty="0" err="1">
                <a:latin typeface="Book Antiqua" pitchFamily="18" charset="0"/>
              </a:rPr>
              <a:t>амп</a:t>
            </a:r>
            <a:r>
              <a:rPr lang="uk-UA" sz="1400" b="1" dirty="0">
                <a:latin typeface="Book Antiqua" pitchFamily="18" charset="0"/>
              </a:rPr>
              <a:t>.</a:t>
            </a:r>
          </a:p>
          <a:p>
            <a:pPr lvl="1" fontAlgn="t">
              <a:buNone/>
            </a:pPr>
            <a:r>
              <a:rPr lang="uk-UA" sz="1400" dirty="0">
                <a:latin typeface="Book Antiqua" pitchFamily="18" charset="0"/>
              </a:rPr>
              <a:t>краплі 0,1 г в 1 мл - </a:t>
            </a:r>
            <a:r>
              <a:rPr lang="uk-UA" sz="1400" b="1" dirty="0">
                <a:latin typeface="Book Antiqua" pitchFamily="18" charset="0"/>
              </a:rPr>
              <a:t>1 </a:t>
            </a:r>
            <a:r>
              <a:rPr lang="uk-UA" sz="1400" b="1" dirty="0" err="1">
                <a:latin typeface="Book Antiqua" pitchFamily="18" charset="0"/>
              </a:rPr>
              <a:t>фл</a:t>
            </a:r>
            <a:r>
              <a:rPr lang="uk-UA" sz="1400" b="1" dirty="0">
                <a:latin typeface="Book Antiqua" pitchFamily="18" charset="0"/>
              </a:rPr>
              <a:t>. </a:t>
            </a:r>
            <a:r>
              <a:rPr lang="uk-UA" sz="1400" dirty="0">
                <a:latin typeface="Book Antiqua" pitchFamily="18" charset="0"/>
              </a:rPr>
              <a:t>50 мл</a:t>
            </a:r>
          </a:p>
          <a:p>
            <a:pPr lvl="1" fontAlgn="t">
              <a:buNone/>
            </a:pPr>
            <a:r>
              <a:rPr lang="uk-UA" sz="1400" dirty="0">
                <a:latin typeface="Book Antiqua" pitchFamily="18" charset="0"/>
              </a:rPr>
              <a:t>свічки ректальні 0,1 г - </a:t>
            </a:r>
            <a:r>
              <a:rPr lang="uk-UA" sz="1400" b="1" dirty="0">
                <a:latin typeface="Book Antiqua" pitchFamily="18" charset="0"/>
              </a:rPr>
              <a:t>20 свічок</a:t>
            </a:r>
            <a:endParaRPr lang="uk-UA" sz="1800" b="1" dirty="0">
              <a:latin typeface="Book Antiqua" pitchFamily="18" charset="0"/>
            </a:endParaRPr>
          </a:p>
          <a:p>
            <a:pPr fontAlgn="t">
              <a:buNone/>
            </a:pPr>
            <a:r>
              <a:rPr lang="uk-UA" sz="1800" b="1" dirty="0">
                <a:latin typeface="Book Antiqua" pitchFamily="18" charset="0"/>
              </a:rPr>
              <a:t>Кодеїн</a:t>
            </a:r>
            <a:r>
              <a:rPr lang="uk-UA" sz="1800" dirty="0">
                <a:latin typeface="Book Antiqua" pitchFamily="18" charset="0"/>
              </a:rPr>
              <a:t> (кодеїну фосфат), таблетки - 2,1 г</a:t>
            </a:r>
          </a:p>
          <a:p>
            <a:pPr>
              <a:buNone/>
            </a:pPr>
            <a:endParaRPr lang="uk-UA" sz="1800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uk-UA" sz="1800" b="1" dirty="0">
                <a:latin typeface="Book Antiqua" pitchFamily="18" charset="0"/>
              </a:rPr>
              <a:t>Очні краплі та мазі </a:t>
            </a:r>
            <a:r>
              <a:rPr lang="uk-UA" sz="1800" b="1" dirty="0" err="1">
                <a:latin typeface="Book Antiqua" pitchFamily="18" charset="0"/>
              </a:rPr>
              <a:t>етилморфіну</a:t>
            </a:r>
            <a:r>
              <a:rPr lang="uk-UA" sz="1800" b="1" dirty="0">
                <a:latin typeface="Book Antiqua" pitchFamily="18" charset="0"/>
              </a:rPr>
              <a:t> гідрохлориду </a:t>
            </a:r>
            <a:r>
              <a:rPr lang="uk-UA" sz="1800" dirty="0">
                <a:latin typeface="Book Antiqua" pitchFamily="18" charset="0"/>
              </a:rPr>
              <a:t>- </a:t>
            </a:r>
            <a:r>
              <a:rPr lang="uk-UA" sz="1800" b="1" dirty="0">
                <a:latin typeface="Book Antiqua" pitchFamily="18" charset="0"/>
              </a:rPr>
              <a:t>до 1 г </a:t>
            </a:r>
            <a:r>
              <a:rPr lang="uk-UA" sz="1800" dirty="0">
                <a:latin typeface="Book Antiqua" pitchFamily="18" charset="0"/>
              </a:rPr>
              <a:t>за наявності вказівки медичного працівника на рецепті </a:t>
            </a:r>
            <a:r>
              <a:rPr lang="uk-UA" sz="1800" u="sng" dirty="0">
                <a:latin typeface="Book Antiqua" pitchFamily="18" charset="0"/>
              </a:rPr>
              <a:t>«За спеціальним призначенням».</a:t>
            </a:r>
          </a:p>
          <a:p>
            <a:pPr>
              <a:buNone/>
            </a:pPr>
            <a:r>
              <a:rPr lang="uk-UA" sz="1800" dirty="0">
                <a:latin typeface="Book Antiqua" pitchFamily="18" charset="0"/>
              </a:rPr>
              <a:t>_____________________________________________________________________________</a:t>
            </a:r>
          </a:p>
          <a:p>
            <a:pPr marL="0" indent="0" algn="just">
              <a:buNone/>
            </a:pPr>
            <a:r>
              <a:rPr lang="uk-UA" sz="1800" dirty="0">
                <a:latin typeface="Book Antiqua" pitchFamily="18" charset="0"/>
              </a:rPr>
              <a:t>*крім надходження зазначених у нормах відпуску лікарських засобів в оригінальних упаковках, що містять більшу кількість таблеток, ніж зазначена у нормах відпуску. У такому випадку дозволяється виписувати в Рецепті 1 упаковку, але не більше 50 таблеток.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41763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uk-UA" sz="2400" b="1" dirty="0">
                <a:latin typeface="Book Antiqua" pitchFamily="18" charset="0"/>
              </a:rPr>
              <a:t>НОРМИ</a:t>
            </a:r>
            <a:br>
              <a:rPr lang="uk-UA" sz="2400" b="1" dirty="0">
                <a:latin typeface="Book Antiqua" pitchFamily="18" charset="0"/>
              </a:rPr>
            </a:br>
            <a:r>
              <a:rPr lang="uk-UA" sz="2400" b="1" dirty="0">
                <a:latin typeface="Book Antiqua" pitchFamily="18" charset="0"/>
              </a:rPr>
              <a:t>гранично допустимої для відпуску кількості наркотичного засобу, психотропної речовини, прекурсору у складі комбінованого лікарського засобу</a:t>
            </a:r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27585" y="1825624"/>
            <a:ext cx="7848872" cy="4771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408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200" b="1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Терміні дії рецепта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8496944" cy="4954562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uk-UA" sz="1600" b="0" i="0" dirty="0">
              <a:solidFill>
                <a:srgbClr val="333333"/>
              </a:solidFill>
              <a:effectLst/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1600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marL="400050" indent="-400050" algn="just">
              <a:buFont typeface="+mj-lt"/>
              <a:buAutoNum type="romanUcPeriod"/>
            </a:pPr>
            <a:r>
              <a:rPr lang="uk-UA" sz="2000" dirty="0">
                <a:latin typeface="Book Antiqua" pitchFamily="18" charset="0"/>
              </a:rPr>
              <a:t>Для паперових/електронних рецептів на спеціальних рецептурних бланках </a:t>
            </a:r>
            <a:r>
              <a:rPr lang="uk-UA" sz="2000" dirty="0">
                <a:solidFill>
                  <a:srgbClr val="FF0000"/>
                </a:solidFill>
                <a:latin typeface="Book Antiqua" pitchFamily="18" charset="0"/>
              </a:rPr>
              <a:t>Ф-3  </a:t>
            </a:r>
            <a:r>
              <a:rPr lang="uk-UA" sz="20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-</a:t>
            </a:r>
            <a:r>
              <a:rPr lang="uk-UA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 </a:t>
            </a:r>
            <a:r>
              <a:rPr lang="uk-UA" sz="2000" b="1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10 КАЛЕНДАРНИХ ДНІВ</a:t>
            </a:r>
            <a:endParaRPr lang="uk-UA" sz="2000" u="sng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marL="400050" indent="-400050" algn="just">
              <a:buFont typeface="+mj-lt"/>
              <a:buAutoNum type="romanUcPeriod"/>
            </a:pPr>
            <a:endParaRPr lang="uk-UA" sz="2000" b="0" i="0" dirty="0">
              <a:solidFill>
                <a:srgbClr val="333333"/>
              </a:solidFill>
              <a:effectLst/>
              <a:latin typeface="Times New Roman" panose="02020603050405020304" pitchFamily="18" charset="0"/>
            </a:endParaRPr>
          </a:p>
          <a:p>
            <a:pPr marL="400050" indent="-400050" algn="just">
              <a:buFont typeface="+mj-lt"/>
              <a:buAutoNum type="romanUcPeriod"/>
            </a:pPr>
            <a:r>
              <a:rPr lang="uk-UA" sz="2000" dirty="0">
                <a:solidFill>
                  <a:srgbClr val="333333"/>
                </a:solidFill>
                <a:latin typeface="Times New Roman" panose="02020603050405020304" pitchFamily="18" charset="0"/>
              </a:rPr>
              <a:t>Д</a:t>
            </a:r>
            <a:r>
              <a:rPr lang="uk-UA" sz="2000" dirty="0">
                <a:latin typeface="Book Antiqua" pitchFamily="18" charset="0"/>
              </a:rPr>
              <a:t>ля паперових/електронних рецептів на рецептурних бланках Ф-1   на ЛЗ та медичні вироби, вартість яких оплачується за рахунок </a:t>
            </a:r>
            <a:r>
              <a:rPr lang="uk-UA" sz="2000" dirty="0">
                <a:solidFill>
                  <a:srgbClr val="FF0000"/>
                </a:solidFill>
                <a:latin typeface="Book Antiqua" pitchFamily="18" charset="0"/>
              </a:rPr>
              <a:t>бюджетних коштів</a:t>
            </a:r>
            <a:r>
              <a:rPr lang="ru-RU" sz="2000" dirty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uk-UA" sz="2000" dirty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uk-UA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- </a:t>
            </a:r>
            <a:r>
              <a:rPr lang="uk-UA" sz="2000" b="1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30 КАЛЕНДАРНИХ ДНІВ</a:t>
            </a:r>
          </a:p>
          <a:p>
            <a:pPr marL="400050" indent="-400050" algn="just">
              <a:buFont typeface="+mj-lt"/>
              <a:buAutoNum type="romanUcPeriod"/>
            </a:pPr>
            <a:endParaRPr lang="uk-UA" sz="2000" b="1" u="sng" dirty="0">
              <a:solidFill>
                <a:srgbClr val="333333"/>
              </a:solidFill>
              <a:effectLst/>
              <a:latin typeface="Times New Roman" panose="02020603050405020304" pitchFamily="18" charset="0"/>
            </a:endParaRPr>
          </a:p>
          <a:p>
            <a:pPr marL="400050" indent="-400050" algn="just">
              <a:buFont typeface="+mj-lt"/>
              <a:buAutoNum type="romanUcPeriod"/>
            </a:pPr>
            <a:r>
              <a:rPr lang="uk-UA" sz="2000" dirty="0">
                <a:latin typeface="Book Antiqua" pitchFamily="18" charset="0"/>
              </a:rPr>
              <a:t>Для паперових/електронних рецептів на рецептурних бланках Ф-1 на ЛЗ повна вартість яких оплачується за рахунок </a:t>
            </a:r>
            <a:r>
              <a:rPr lang="uk-UA" sz="2000" dirty="0">
                <a:solidFill>
                  <a:srgbClr val="FF0000"/>
                </a:solidFill>
                <a:latin typeface="Book Antiqua" pitchFamily="18" charset="0"/>
              </a:rPr>
              <a:t>коштів споживача</a:t>
            </a:r>
            <a:r>
              <a:rPr lang="uk-UA" sz="2000" dirty="0">
                <a:latin typeface="Book Antiqua" pitchFamily="18" charset="0"/>
              </a:rPr>
              <a:t> </a:t>
            </a:r>
            <a:r>
              <a:rPr lang="uk-UA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- </a:t>
            </a:r>
            <a:r>
              <a:rPr lang="uk-UA" sz="2000" b="1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90 КАЛЕНДАРНИХ ДНІВ.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latin typeface="Book Antiqua" pitchFamily="18" charset="0"/>
              </a:rPr>
              <a:t>Особливості виписування  для деяких категорій хворих</a:t>
            </a:r>
            <a:endParaRPr lang="uk-UA" sz="2400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53344"/>
            <a:ext cx="9144000" cy="5904656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Font typeface="Wingdings" pitchFamily="2" charset="2"/>
              <a:buChar char="Ø"/>
            </a:pPr>
            <a:r>
              <a:rPr lang="uk-UA" sz="7200" dirty="0">
                <a:latin typeface="Book Antiqua" pitchFamily="18" charset="0"/>
              </a:rPr>
              <a:t> </a:t>
            </a:r>
            <a:r>
              <a:rPr lang="uk-UA" sz="7200" b="1" dirty="0">
                <a:solidFill>
                  <a:srgbClr val="FF0000"/>
                </a:solidFill>
                <a:latin typeface="Book Antiqua" pitchFamily="18" charset="0"/>
              </a:rPr>
              <a:t>пільговим категоріям </a:t>
            </a:r>
            <a:r>
              <a:rPr lang="uk-UA" sz="7200" dirty="0">
                <a:latin typeface="Book Antiqua" pitchFamily="18" charset="0"/>
              </a:rPr>
              <a:t>пацієнтів, яким проводять </a:t>
            </a:r>
            <a:r>
              <a:rPr lang="uk-UA" sz="7200" b="1" dirty="0">
                <a:solidFill>
                  <a:srgbClr val="FF0000"/>
                </a:solidFill>
                <a:latin typeface="Book Antiqua" pitchFamily="18" charset="0"/>
              </a:rPr>
              <a:t>ін’єкції поза межами закладів </a:t>
            </a:r>
            <a:r>
              <a:rPr lang="uk-UA" sz="7200" dirty="0">
                <a:latin typeface="Book Antiqua" pitchFamily="18" charset="0"/>
              </a:rPr>
              <a:t>охорони здоров’я, дозволяється виписувати </a:t>
            </a:r>
            <a:r>
              <a:rPr lang="uk-UA" sz="7200" b="1" dirty="0">
                <a:latin typeface="Book Antiqua" pitchFamily="18" charset="0"/>
              </a:rPr>
              <a:t>до 100 г етилового спирту безоплатно на місяць</a:t>
            </a:r>
          </a:p>
          <a:p>
            <a:pPr marL="0" indent="0" algn="ctr">
              <a:buNone/>
            </a:pPr>
            <a:endParaRPr lang="uk-UA" sz="7200" b="1" i="1" dirty="0">
              <a:latin typeface="Book Antiqua" pitchFamily="18" charset="0"/>
            </a:endParaRPr>
          </a:p>
          <a:p>
            <a:pPr marL="0" indent="0" algn="ctr">
              <a:buNone/>
            </a:pPr>
            <a:r>
              <a:rPr lang="uk-UA" sz="8000" b="1" i="1" dirty="0">
                <a:latin typeface="Book Antiqua" pitchFamily="18" charset="0"/>
              </a:rPr>
              <a:t>З позначкою лікаря на рецепті </a:t>
            </a:r>
            <a:r>
              <a:rPr lang="uk-UA" sz="8000" b="1" i="1" u="sng" dirty="0">
                <a:latin typeface="Book Antiqua" pitchFamily="18" charset="0"/>
              </a:rPr>
              <a:t>«Хронічно хворому»:</a:t>
            </a:r>
          </a:p>
          <a:p>
            <a:pPr marL="0" indent="0">
              <a:buFont typeface="Wingdings" pitchFamily="2" charset="2"/>
              <a:buChar char="Ø"/>
            </a:pPr>
            <a:r>
              <a:rPr lang="uk-UA" sz="7200" b="1" dirty="0">
                <a:solidFill>
                  <a:srgbClr val="FF0000"/>
                </a:solidFill>
                <a:latin typeface="Book Antiqua" pitchFamily="18" charset="0"/>
              </a:rPr>
              <a:t>  у разі необхідності </a:t>
            </a:r>
            <a:r>
              <a:rPr lang="uk-UA" sz="7200" dirty="0">
                <a:latin typeface="Book Antiqua" pitchFamily="18" charset="0"/>
              </a:rPr>
              <a:t>(відрядження, відпустка тощо) пацієнтам, в тому числі тим, які мають право на безоплатне чи пільгове забезпечення, дозволяється виписувати на одному рецептурному бланку лікарські засоби в кількості, передбаченій для </a:t>
            </a:r>
            <a:r>
              <a:rPr lang="uk-UA" sz="7200" b="1" dirty="0">
                <a:latin typeface="Book Antiqua" pitchFamily="18" charset="0"/>
              </a:rPr>
              <a:t>тримісячного курсу лікування</a:t>
            </a:r>
          </a:p>
          <a:p>
            <a:pPr marL="0" indent="0">
              <a:buFont typeface="Wingdings" pitchFamily="2" charset="2"/>
              <a:buChar char="Ø"/>
            </a:pPr>
            <a:r>
              <a:rPr lang="uk-UA" sz="7200" dirty="0">
                <a:latin typeface="Book Antiqua" pitchFamily="18" charset="0"/>
              </a:rPr>
              <a:t>   хворим </a:t>
            </a:r>
            <a:r>
              <a:rPr lang="uk-UA" sz="7200" b="1" dirty="0">
                <a:solidFill>
                  <a:srgbClr val="FF0000"/>
                </a:solidFill>
                <a:latin typeface="Book Antiqua" pitchFamily="18" charset="0"/>
              </a:rPr>
              <a:t>із затяжними і хронічними захворюваннями</a:t>
            </a:r>
            <a:r>
              <a:rPr lang="uk-UA" sz="7200" dirty="0">
                <a:latin typeface="Book Antiqua" pitchFamily="18" charset="0"/>
              </a:rPr>
              <a:t>, в тому числі тим, які мають право на безоплатне чи пільгове забезпечення, дозволяється виписувати на одному рецептурному бланку </a:t>
            </a:r>
            <a:r>
              <a:rPr lang="uk-UA" sz="7200" b="1" dirty="0">
                <a:solidFill>
                  <a:srgbClr val="FF0000"/>
                </a:solidFill>
                <a:latin typeface="Book Antiqua" pitchFamily="18" charset="0"/>
              </a:rPr>
              <a:t>наркотичні (психотропні) </a:t>
            </a:r>
            <a:r>
              <a:rPr lang="uk-UA" sz="7200" dirty="0">
                <a:latin typeface="Book Antiqua" pitchFamily="18" charset="0"/>
              </a:rPr>
              <a:t>лікарські засоби в кількості, передбаченій </a:t>
            </a:r>
            <a:r>
              <a:rPr lang="uk-UA" sz="7200" b="1" dirty="0">
                <a:latin typeface="Book Antiqua" pitchFamily="18" charset="0"/>
              </a:rPr>
              <a:t>для десятиденного курсу </a:t>
            </a:r>
            <a:r>
              <a:rPr lang="uk-UA" sz="7200" dirty="0">
                <a:latin typeface="Book Antiqua" pitchFamily="18" charset="0"/>
              </a:rPr>
              <a:t>лікування</a:t>
            </a:r>
          </a:p>
          <a:p>
            <a:pPr marL="0" indent="0">
              <a:buFont typeface="Wingdings" pitchFamily="2" charset="2"/>
              <a:buChar char="Ø"/>
            </a:pPr>
            <a:r>
              <a:rPr lang="uk-UA" sz="7200" dirty="0">
                <a:latin typeface="Book Antiqua" pitchFamily="18" charset="0"/>
              </a:rPr>
              <a:t>  при наданні </a:t>
            </a:r>
            <a:r>
              <a:rPr lang="uk-UA" sz="7200" b="1" dirty="0">
                <a:solidFill>
                  <a:srgbClr val="FF0000"/>
                </a:solidFill>
                <a:latin typeface="Book Antiqua" pitchFamily="18" charset="0"/>
              </a:rPr>
              <a:t>паліативної допомоги </a:t>
            </a:r>
            <a:r>
              <a:rPr lang="uk-UA" sz="7200" dirty="0">
                <a:latin typeface="Book Antiqua" pitchFamily="18" charset="0"/>
              </a:rPr>
              <a:t>пацієнтам, в тому числі тим, які мають право на безоплатне чи пільгове забезпечення, дозволяється виписувати на одному рецептурному бланку лікарські засоби в кількості, передбаченій для </a:t>
            </a:r>
            <a:r>
              <a:rPr lang="uk-UA" sz="7200" b="1" dirty="0">
                <a:latin typeface="Book Antiqua" pitchFamily="18" charset="0"/>
              </a:rPr>
              <a:t>п’ятнадцятиденного курсу </a:t>
            </a:r>
            <a:r>
              <a:rPr lang="uk-UA" sz="7200" dirty="0">
                <a:latin typeface="Book Antiqua" pitchFamily="18" charset="0"/>
              </a:rPr>
              <a:t>лікування</a:t>
            </a:r>
          </a:p>
          <a:p>
            <a:pPr marL="0" indent="0" algn="ctr">
              <a:buNone/>
            </a:pPr>
            <a:endParaRPr lang="uk-UA" sz="7200" dirty="0">
              <a:latin typeface="Book Antiqua" pitchFamily="18" charset="0"/>
            </a:endParaRPr>
          </a:p>
          <a:p>
            <a:pPr marL="0" indent="0" algn="ctr">
              <a:buNone/>
            </a:pPr>
            <a:r>
              <a:rPr lang="uk-UA" sz="8000" dirty="0">
                <a:latin typeface="Book Antiqua" pitchFamily="18" charset="0"/>
              </a:rPr>
              <a:t> </a:t>
            </a:r>
            <a:r>
              <a:rPr lang="uk-UA" sz="8000" b="1" i="1" dirty="0">
                <a:latin typeface="Book Antiqua" pitchFamily="18" charset="0"/>
              </a:rPr>
              <a:t>З позначкою лікаря на рецепті </a:t>
            </a:r>
            <a:r>
              <a:rPr lang="uk-UA" sz="8000" b="1" i="1" u="sng" dirty="0">
                <a:latin typeface="Book Antiqua" pitchFamily="18" charset="0"/>
              </a:rPr>
              <a:t>«За спеціальним призначенням»:</a:t>
            </a:r>
            <a:endParaRPr lang="uk-UA" sz="7200" u="sng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uk-UA" sz="7200" dirty="0">
                <a:latin typeface="Book Antiqua" pitchFamily="18" charset="0"/>
              </a:rPr>
              <a:t>Для хворих </a:t>
            </a:r>
            <a:r>
              <a:rPr lang="uk-UA" sz="7200" b="1" dirty="0">
                <a:solidFill>
                  <a:srgbClr val="FF0000"/>
                </a:solidFill>
                <a:latin typeface="Book Antiqua" pitchFamily="18" charset="0"/>
              </a:rPr>
              <a:t>із затяжними і хронічними </a:t>
            </a:r>
            <a:r>
              <a:rPr lang="uk-UA" sz="7200" dirty="0">
                <a:latin typeface="Book Antiqua" pitchFamily="18" charset="0"/>
              </a:rPr>
              <a:t>захворюваннями Рецепти на лікарські засоби, що містять </a:t>
            </a:r>
            <a:r>
              <a:rPr lang="uk-UA" sz="7200" b="1" dirty="0">
                <a:solidFill>
                  <a:srgbClr val="FF0000"/>
                </a:solidFill>
                <a:latin typeface="Book Antiqua" pitchFamily="18" charset="0"/>
              </a:rPr>
              <a:t>фенобарбітал</a:t>
            </a:r>
            <a:r>
              <a:rPr lang="uk-UA" sz="7200" b="1" dirty="0">
                <a:latin typeface="Book Antiqua" pitchFamily="18" charset="0"/>
              </a:rPr>
              <a:t> </a:t>
            </a:r>
            <a:r>
              <a:rPr lang="uk-UA" sz="7200" dirty="0">
                <a:latin typeface="Book Antiqua" pitchFamily="18" charset="0"/>
              </a:rPr>
              <a:t>у кількості, що не перевищує гранично допустиму, </a:t>
            </a:r>
            <a:r>
              <a:rPr lang="uk-UA" sz="7200" b="1" dirty="0">
                <a:solidFill>
                  <a:srgbClr val="FF0000"/>
                </a:solidFill>
                <a:latin typeface="Book Antiqua" pitchFamily="18" charset="0"/>
              </a:rPr>
              <a:t>у суміші з іншими лікарськими засобами </a:t>
            </a:r>
            <a:r>
              <a:rPr lang="uk-UA" sz="7200" dirty="0">
                <a:latin typeface="Book Antiqua" pitchFamily="18" charset="0"/>
              </a:rPr>
              <a:t>та належать до рецептурних, можуть виписуватись на рецептурному бланку форми ф-1 на курс лікування </a:t>
            </a:r>
            <a:r>
              <a:rPr lang="uk-UA" sz="7200" b="1" dirty="0">
                <a:latin typeface="Book Antiqua" pitchFamily="18" charset="0"/>
              </a:rPr>
              <a:t>до одного місяця </a:t>
            </a:r>
            <a:endParaRPr lang="uk-UA" sz="7200" dirty="0">
              <a:latin typeface="Book Antiqua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5273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2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2200" b="1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заповнення</a:t>
            </a:r>
            <a:r>
              <a:rPr lang="ru-RU" sz="2200" b="1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Рецептів</a:t>
            </a:r>
            <a:r>
              <a:rPr lang="ru-RU" sz="2200" b="1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лікарські</a:t>
            </a:r>
            <a:r>
              <a:rPr lang="ru-RU" sz="2200" b="1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200" b="1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що</a:t>
            </a:r>
            <a:r>
              <a:rPr lang="ru-RU" sz="2200" b="1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виготовляються</a:t>
            </a:r>
            <a:r>
              <a:rPr lang="ru-RU" sz="2200" b="1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в </a:t>
            </a:r>
            <a:r>
              <a:rPr lang="ru-RU" sz="22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200" b="1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аптеки</a:t>
            </a:r>
            <a:endParaRPr lang="uk-UA" sz="2200" b="1" dirty="0">
              <a:solidFill>
                <a:srgbClr val="002060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856984" cy="544522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dirty="0">
                <a:latin typeface="Book Antiqua" pitchFamily="18" charset="0"/>
              </a:rPr>
              <a:t>1) рецепти на лікарські засоби, які виготовляються в аптеці, заповнюються в розгорнутому вигляді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dirty="0">
                <a:latin typeface="Book Antiqua" pitchFamily="18" charset="0"/>
              </a:rPr>
              <a:t>2) назви наркотичних (психотропних) та отруйних лікарських засобів пишуться на початку Рецепта, далі - усі інші лікарські засоби (інгредієнти)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dirty="0">
                <a:latin typeface="Book Antiqua" pitchFamily="18" charset="0"/>
              </a:rPr>
              <a:t>3) при виписуванні наркотичних (психотропних), отруйних та сильнодіючих лікарських засобів у дозах, що </a:t>
            </a:r>
            <a:r>
              <a:rPr lang="uk-UA" sz="1800" u="sng" dirty="0">
                <a:latin typeface="Book Antiqua" pitchFamily="18" charset="0"/>
              </a:rPr>
              <a:t>перевищують</a:t>
            </a:r>
            <a:r>
              <a:rPr lang="uk-UA" sz="1800" dirty="0">
                <a:latin typeface="Book Antiqua" pitchFamily="18" charset="0"/>
              </a:rPr>
              <a:t> вищі одноразові </a:t>
            </a:r>
            <a:r>
              <a:rPr lang="uk-UA" sz="1800" u="sng" dirty="0">
                <a:latin typeface="Book Antiqua" pitchFamily="18" charset="0"/>
              </a:rPr>
              <a:t>дози</a:t>
            </a:r>
            <a:r>
              <a:rPr lang="uk-UA" sz="1800" dirty="0">
                <a:latin typeface="Book Antiqua" pitchFamily="18" charset="0"/>
              </a:rPr>
              <a:t>, медичний працівник зобов’язаний </a:t>
            </a:r>
            <a:r>
              <a:rPr lang="uk-UA" sz="1800" u="sng" dirty="0">
                <a:latin typeface="Book Antiqua" pitchFamily="18" charset="0"/>
              </a:rPr>
              <a:t>написати </a:t>
            </a:r>
            <a:r>
              <a:rPr lang="uk-UA" sz="1800" dirty="0">
                <a:latin typeface="Book Antiqua" pitchFamily="18" charset="0"/>
              </a:rPr>
              <a:t>дозу цього засобу с</a:t>
            </a:r>
            <a:r>
              <a:rPr lang="uk-UA" sz="1800" u="sng" dirty="0">
                <a:latin typeface="Book Antiqua" pitchFamily="18" charset="0"/>
              </a:rPr>
              <a:t>ловами</a:t>
            </a:r>
            <a:r>
              <a:rPr lang="uk-UA" sz="1800" dirty="0">
                <a:latin typeface="Book Antiqua" pitchFamily="18" charset="0"/>
              </a:rPr>
              <a:t> і поставити </a:t>
            </a:r>
            <a:r>
              <a:rPr lang="uk-UA" sz="1800" u="sng" dirty="0">
                <a:latin typeface="Book Antiqua" pitchFamily="18" charset="0"/>
              </a:rPr>
              <a:t>знак оклику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dirty="0">
                <a:latin typeface="Book Antiqua" pitchFamily="18" charset="0"/>
              </a:rPr>
              <a:t>4) кількість твердих та сипучих ЛЗ зазначається у грамах (0,001; 0,01; 0,5; 1,0), рідких - у </a:t>
            </a:r>
            <a:r>
              <a:rPr lang="uk-UA" sz="1800" dirty="0" err="1">
                <a:latin typeface="Book Antiqua" pitchFamily="18" charset="0"/>
              </a:rPr>
              <a:t>мілілітрах</a:t>
            </a:r>
            <a:r>
              <a:rPr lang="uk-UA" sz="1800" dirty="0">
                <a:latin typeface="Book Antiqua" pitchFamily="18" charset="0"/>
              </a:rPr>
              <a:t>, грамах, краплях;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dirty="0">
                <a:latin typeface="Book Antiqua" pitchFamily="18" charset="0"/>
              </a:rPr>
              <a:t>5) на </a:t>
            </a:r>
            <a:r>
              <a:rPr lang="uk-UA" sz="1800" dirty="0" err="1">
                <a:latin typeface="Book Antiqua" pitchFamily="18" charset="0"/>
              </a:rPr>
              <a:t>зворотньому</a:t>
            </a:r>
            <a:r>
              <a:rPr lang="uk-UA" sz="1800" dirty="0">
                <a:latin typeface="Book Antiqua" pitchFamily="18" charset="0"/>
              </a:rPr>
              <a:t> боці рецептурного бланка проставляються штамп аптеки, яка виготовила лікарський засіб, номер лікарської форми індивідуального виготовлення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dirty="0">
                <a:latin typeface="Book Antiqua" pitchFamily="18" charset="0"/>
              </a:rPr>
              <a:t>6) у графах «Перевірив», «Відпустив», «Прийняв», «Виготовив» зазначаються прізвища, ініціали та проставляються підписи фармацевтичних працівників, які заповнюють ці графи.</a:t>
            </a:r>
          </a:p>
          <a:p>
            <a:endParaRPr lang="uk-UA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latin typeface="Book Antiqua" pitchFamily="18" charset="0"/>
              </a:rPr>
              <a:t>Додаткові позначки в рецепті, їх оформлення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sz="2400" b="1" dirty="0" err="1">
                <a:latin typeface="Book Antiqua" pitchFamily="18" charset="0"/>
              </a:rPr>
              <a:t>Позначки</a:t>
            </a:r>
            <a:r>
              <a:rPr lang="ru-RU" sz="2400" b="1" dirty="0">
                <a:latin typeface="Book Antiqua" pitchFamily="18" charset="0"/>
              </a:rPr>
              <a:t> </a:t>
            </a:r>
            <a:r>
              <a:rPr lang="ru-RU" sz="2400" b="1" i="1" dirty="0">
                <a:latin typeface="Book Antiqua" pitchFamily="18" charset="0"/>
              </a:rPr>
              <a:t>«</a:t>
            </a:r>
            <a:r>
              <a:rPr lang="ru-RU" sz="2400" b="1" i="1" dirty="0" err="1">
                <a:latin typeface="Book Antiqua" pitchFamily="18" charset="0"/>
              </a:rPr>
              <a:t>Хронічно</a:t>
            </a:r>
            <a:r>
              <a:rPr lang="ru-RU" sz="2400" b="1" i="1" dirty="0">
                <a:latin typeface="Book Antiqua" pitchFamily="18" charset="0"/>
              </a:rPr>
              <a:t> хворому» </a:t>
            </a:r>
            <a:r>
              <a:rPr lang="ru-RU" sz="2400" b="1" dirty="0">
                <a:latin typeface="Book Antiqua" pitchFamily="18" charset="0"/>
              </a:rPr>
              <a:t>та </a:t>
            </a:r>
            <a:r>
              <a:rPr lang="ru-RU" sz="2400" b="1" i="1" dirty="0">
                <a:latin typeface="Book Antiqua" pitchFamily="18" charset="0"/>
              </a:rPr>
              <a:t>«За </a:t>
            </a:r>
            <a:r>
              <a:rPr lang="ru-RU" sz="2400" b="1" i="1" dirty="0" err="1">
                <a:latin typeface="Book Antiqua" pitchFamily="18" charset="0"/>
              </a:rPr>
              <a:t>спеціальним</a:t>
            </a:r>
            <a:r>
              <a:rPr lang="ru-RU" sz="2400" b="1" i="1" dirty="0">
                <a:latin typeface="Book Antiqua" pitchFamily="18" charset="0"/>
              </a:rPr>
              <a:t> </a:t>
            </a:r>
            <a:r>
              <a:rPr lang="ru-RU" sz="2400" b="1" i="1" dirty="0" err="1">
                <a:latin typeface="Book Antiqua" pitchFamily="18" charset="0"/>
              </a:rPr>
              <a:t>призначенням</a:t>
            </a:r>
            <a:r>
              <a:rPr lang="ru-RU" sz="2400" b="1" i="1" dirty="0">
                <a:latin typeface="Book Antiqua" pitchFamily="18" charset="0"/>
              </a:rPr>
              <a:t>»</a:t>
            </a:r>
            <a:r>
              <a:rPr lang="ru-RU" sz="2400" b="1" dirty="0">
                <a:latin typeface="Book Antiqua" pitchFamily="18" charset="0"/>
              </a:rPr>
              <a:t> </a:t>
            </a:r>
            <a:r>
              <a:rPr lang="ru-RU" sz="2400" b="1" dirty="0" err="1">
                <a:latin typeface="Book Antiqua" pitchFamily="18" charset="0"/>
              </a:rPr>
              <a:t>додатково</a:t>
            </a:r>
            <a:r>
              <a:rPr lang="ru-RU" sz="2400" b="1" dirty="0">
                <a:latin typeface="Book Antiqua" pitchFamily="18" charset="0"/>
              </a:rPr>
              <a:t> </a:t>
            </a:r>
            <a:r>
              <a:rPr lang="ru-RU" sz="2400" b="1" dirty="0" err="1">
                <a:latin typeface="Book Antiqua" pitchFamily="18" charset="0"/>
              </a:rPr>
              <a:t>засвідчуються</a:t>
            </a:r>
            <a:r>
              <a:rPr lang="ru-RU" sz="2400" b="1" dirty="0">
                <a:latin typeface="Book Antiqua" pitchFamily="18" charset="0"/>
              </a:rPr>
              <a:t> </a:t>
            </a:r>
            <a:r>
              <a:rPr lang="ru-RU" sz="2400" b="1" dirty="0" err="1">
                <a:latin typeface="Book Antiqua" pitchFamily="18" charset="0"/>
              </a:rPr>
              <a:t>підписом</a:t>
            </a:r>
            <a:r>
              <a:rPr lang="ru-RU" sz="2400" b="1" dirty="0">
                <a:latin typeface="Book Antiqua" pitchFamily="18" charset="0"/>
              </a:rPr>
              <a:t> та печаткою </a:t>
            </a:r>
            <a:r>
              <a:rPr lang="ru-RU" sz="2400" b="1" dirty="0" err="1">
                <a:latin typeface="Book Antiqua" pitchFamily="18" charset="0"/>
              </a:rPr>
              <a:t>лікаря</a:t>
            </a:r>
            <a:endParaRPr lang="uk-UA" sz="2400" b="1" dirty="0">
              <a:latin typeface="Book Antiqu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420888"/>
            <a:ext cx="9144000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>
                <a:latin typeface="Book Antiqua" pitchFamily="18" charset="0"/>
              </a:rPr>
              <a:t>Позначки</a:t>
            </a:r>
            <a:r>
              <a:rPr lang="ru-RU" sz="2400" b="1" dirty="0">
                <a:latin typeface="Book Antiqua" pitchFamily="18" charset="0"/>
              </a:rPr>
              <a:t> </a:t>
            </a:r>
            <a:r>
              <a:rPr lang="ru-RU" sz="2400" b="1" i="1" dirty="0">
                <a:latin typeface="Book Antiqua" pitchFamily="18" charset="0"/>
              </a:rPr>
              <a:t>«</a:t>
            </a:r>
            <a:r>
              <a:rPr lang="ru-RU" sz="2400" b="1" i="1" dirty="0" err="1">
                <a:latin typeface="Book Antiqua" pitchFamily="18" charset="0"/>
              </a:rPr>
              <a:t>cito</a:t>
            </a:r>
            <a:r>
              <a:rPr lang="ru-RU" sz="2400" b="1" i="1" dirty="0">
                <a:latin typeface="Book Antiqua" pitchFamily="18" charset="0"/>
              </a:rPr>
              <a:t>» </a:t>
            </a:r>
            <a:r>
              <a:rPr lang="ru-RU" sz="2400" b="1" dirty="0">
                <a:latin typeface="Book Antiqua" pitchFamily="18" charset="0"/>
              </a:rPr>
              <a:t>(</a:t>
            </a:r>
            <a:r>
              <a:rPr lang="ru-RU" sz="2400" b="1" dirty="0" err="1">
                <a:latin typeface="Book Antiqua" pitchFamily="18" charset="0"/>
              </a:rPr>
              <a:t>швидко</a:t>
            </a:r>
            <a:r>
              <a:rPr lang="ru-RU" sz="2400" b="1" dirty="0">
                <a:latin typeface="Book Antiqua" pitchFamily="18" charset="0"/>
              </a:rPr>
              <a:t>) </a:t>
            </a:r>
            <a:r>
              <a:rPr lang="ru-RU" sz="2400" b="1" i="1" dirty="0" err="1">
                <a:latin typeface="Book Antiqua" pitchFamily="18" charset="0"/>
              </a:rPr>
              <a:t>або</a:t>
            </a:r>
            <a:r>
              <a:rPr lang="ru-RU" sz="2400" b="1" i="1" dirty="0">
                <a:latin typeface="Book Antiqua" pitchFamily="18" charset="0"/>
              </a:rPr>
              <a:t> «</a:t>
            </a:r>
            <a:r>
              <a:rPr lang="ru-RU" sz="2400" b="1" i="1" dirty="0" err="1">
                <a:latin typeface="Book Antiqua" pitchFamily="18" charset="0"/>
              </a:rPr>
              <a:t>statim</a:t>
            </a:r>
            <a:r>
              <a:rPr lang="ru-RU" sz="2400" b="1" i="1" dirty="0">
                <a:latin typeface="Book Antiqua" pitchFamily="18" charset="0"/>
              </a:rPr>
              <a:t>» </a:t>
            </a:r>
            <a:r>
              <a:rPr lang="ru-RU" sz="2400" b="1" dirty="0">
                <a:latin typeface="Book Antiqua" pitchFamily="18" charset="0"/>
              </a:rPr>
              <a:t>(</a:t>
            </a:r>
            <a:r>
              <a:rPr lang="ru-RU" sz="2400" b="1" dirty="0" err="1">
                <a:latin typeface="Book Antiqua" pitchFamily="18" charset="0"/>
              </a:rPr>
              <a:t>негайно</a:t>
            </a:r>
            <a:r>
              <a:rPr lang="ru-RU" sz="2400" b="1" dirty="0">
                <a:latin typeface="Book Antiqua" pitchFamily="18" charset="0"/>
              </a:rPr>
              <a:t>) </a:t>
            </a:r>
            <a:r>
              <a:rPr lang="ru-RU" sz="2400" b="1" dirty="0" err="1">
                <a:latin typeface="Book Antiqua" pitchFamily="18" charset="0"/>
              </a:rPr>
              <a:t>проставляється</a:t>
            </a:r>
            <a:r>
              <a:rPr lang="ru-RU" sz="2400" b="1" dirty="0">
                <a:latin typeface="Book Antiqua" pitchFamily="18" charset="0"/>
              </a:rPr>
              <a:t> у </a:t>
            </a:r>
            <a:r>
              <a:rPr lang="ru-RU" sz="2400" b="1" dirty="0" err="1">
                <a:latin typeface="Book Antiqua" pitchFamily="18" charset="0"/>
              </a:rPr>
              <a:t>верхній</a:t>
            </a:r>
            <a:r>
              <a:rPr lang="ru-RU" sz="2400" b="1" dirty="0">
                <a:latin typeface="Book Antiqua" pitchFamily="18" charset="0"/>
              </a:rPr>
              <a:t> </a:t>
            </a:r>
            <a:r>
              <a:rPr lang="ru-RU" sz="2400" b="1" dirty="0" err="1">
                <a:latin typeface="Book Antiqua" pitchFamily="18" charset="0"/>
              </a:rPr>
              <a:t>частині</a:t>
            </a:r>
            <a:r>
              <a:rPr lang="ru-RU" sz="2400" b="1" dirty="0">
                <a:latin typeface="Book Antiqua" pitchFamily="18" charset="0"/>
              </a:rPr>
              <a:t> Рецепта за потреби </a:t>
            </a:r>
            <a:r>
              <a:rPr lang="ru-RU" sz="2400" b="1" dirty="0" err="1">
                <a:latin typeface="Book Antiqua" pitchFamily="18" charset="0"/>
              </a:rPr>
              <a:t>негайного</a:t>
            </a:r>
            <a:r>
              <a:rPr lang="ru-RU" sz="2400" b="1" dirty="0">
                <a:latin typeface="Book Antiqua" pitchFamily="18" charset="0"/>
              </a:rPr>
              <a:t> </a:t>
            </a:r>
            <a:r>
              <a:rPr lang="ru-RU" sz="2400" b="1" dirty="0" err="1">
                <a:latin typeface="Book Antiqua" pitchFamily="18" charset="0"/>
              </a:rPr>
              <a:t>відпуску</a:t>
            </a:r>
            <a:r>
              <a:rPr lang="ru-RU" sz="2400" b="1" dirty="0">
                <a:latin typeface="Book Antiqua" pitchFamily="18" charset="0"/>
              </a:rPr>
              <a:t> хворому </a:t>
            </a:r>
            <a:r>
              <a:rPr lang="ru-RU" sz="2400" b="1" dirty="0" err="1">
                <a:latin typeface="Book Antiqua" pitchFamily="18" charset="0"/>
              </a:rPr>
              <a:t>ліків</a:t>
            </a:r>
            <a:r>
              <a:rPr lang="ru-RU" sz="2400" b="1" dirty="0">
                <a:latin typeface="Book Antiqua" pitchFamily="18" charset="0"/>
              </a:rPr>
              <a:t> </a:t>
            </a:r>
            <a:endParaRPr lang="uk-UA" sz="2400" b="1" dirty="0">
              <a:latin typeface="Book Antiqu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789040"/>
            <a:ext cx="9144000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>
                <a:latin typeface="Book Antiqua" pitchFamily="18" charset="0"/>
              </a:rPr>
              <a:t>Штамп </a:t>
            </a:r>
            <a:r>
              <a:rPr lang="uk-UA" sz="2000" b="1" i="1" dirty="0">
                <a:latin typeface="Book Antiqua" pitchFamily="18" charset="0"/>
              </a:rPr>
              <a:t>«Рецепт недійсний» </a:t>
            </a:r>
            <a:r>
              <a:rPr lang="uk-UA" sz="2000" b="1" dirty="0">
                <a:latin typeface="Book Antiqua" pitchFamily="18" charset="0"/>
              </a:rPr>
              <a:t>проставляється у випадку:</a:t>
            </a:r>
          </a:p>
          <a:p>
            <a:pPr>
              <a:buFontTx/>
              <a:buChar char="-"/>
            </a:pPr>
            <a:r>
              <a:rPr lang="uk-UA" sz="2000" b="1" dirty="0">
                <a:latin typeface="Book Antiqua" pitchFamily="18" charset="0"/>
              </a:rPr>
              <a:t> рецепт виписано з порушенням вимог </a:t>
            </a:r>
          </a:p>
          <a:p>
            <a:pPr>
              <a:buFontTx/>
              <a:buChar char="-"/>
            </a:pPr>
            <a:r>
              <a:rPr lang="uk-UA" sz="2000" b="1" dirty="0">
                <a:latin typeface="Book Antiqua" pitchFamily="18" charset="0"/>
              </a:rPr>
              <a:t> який містить несумісні лікарські засоби </a:t>
            </a:r>
          </a:p>
          <a:p>
            <a:pPr algn="just">
              <a:buFontTx/>
              <a:buChar char="-"/>
            </a:pPr>
            <a:r>
              <a:rPr lang="uk-UA" sz="2000" b="1" dirty="0">
                <a:latin typeface="Book Antiqua" pitchFamily="18" charset="0"/>
              </a:rPr>
              <a:t> який містить помилки у дозі лікарського засобу, вважається недійсним.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5661248"/>
            <a:ext cx="9144000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latin typeface="Book Antiqua" pitchFamily="18" charset="0"/>
              </a:rPr>
              <a:t>Штамп </a:t>
            </a:r>
            <a:r>
              <a:rPr lang="ru-RU" sz="2000" b="1" i="1" dirty="0">
                <a:latin typeface="Book Antiqua" pitchFamily="18" charset="0"/>
              </a:rPr>
              <a:t>"</a:t>
            </a:r>
            <a:r>
              <a:rPr lang="ru-RU" sz="2000" b="1" i="1" dirty="0" err="1">
                <a:latin typeface="Book Antiqua" pitchFamily="18" charset="0"/>
              </a:rPr>
              <a:t>Відпущено</a:t>
            </a:r>
            <a:r>
              <a:rPr lang="ru-RU" sz="2000" b="1" i="1" dirty="0">
                <a:latin typeface="Book Antiqua" pitchFamily="18" charset="0"/>
              </a:rPr>
              <a:t>" </a:t>
            </a:r>
            <a:r>
              <a:rPr lang="ru-RU" sz="2000" b="1" dirty="0" err="1">
                <a:latin typeface="Book Antiqua" pitchFamily="18" charset="0"/>
              </a:rPr>
              <a:t>проставляється</a:t>
            </a:r>
            <a:r>
              <a:rPr lang="ru-RU" sz="2000" b="1" dirty="0">
                <a:latin typeface="Book Antiqua" pitchFamily="18" charset="0"/>
              </a:rPr>
              <a:t> при </a:t>
            </a:r>
            <a:r>
              <a:rPr lang="ru-RU" sz="2000" b="1" dirty="0" err="1">
                <a:latin typeface="Book Antiqua" pitchFamily="18" charset="0"/>
              </a:rPr>
              <a:t>відпуску</a:t>
            </a:r>
            <a:r>
              <a:rPr lang="ru-RU" sz="2000" b="1" dirty="0">
                <a:latin typeface="Book Antiqua" pitchFamily="18" charset="0"/>
              </a:rPr>
              <a:t>  </a:t>
            </a:r>
            <a:r>
              <a:rPr lang="ru-RU" sz="2000" b="1" dirty="0" err="1">
                <a:latin typeface="Book Antiqua" pitchFamily="18" charset="0"/>
              </a:rPr>
              <a:t>лікарських</a:t>
            </a:r>
            <a:r>
              <a:rPr lang="ru-RU" sz="2000" b="1" dirty="0">
                <a:latin typeface="Book Antiqua" pitchFamily="18" charset="0"/>
              </a:rPr>
              <a:t> </a:t>
            </a:r>
            <a:r>
              <a:rPr lang="ru-RU" sz="2000" b="1" dirty="0" err="1">
                <a:latin typeface="Book Antiqua" pitchFamily="18" charset="0"/>
              </a:rPr>
              <a:t>засобів</a:t>
            </a:r>
            <a:r>
              <a:rPr lang="ru-RU" sz="2000" b="1" dirty="0">
                <a:latin typeface="Book Antiqua" pitchFamily="18" charset="0"/>
              </a:rPr>
              <a:t>,  </a:t>
            </a:r>
            <a:r>
              <a:rPr lang="ru-RU" sz="2000" b="1" dirty="0" err="1">
                <a:latin typeface="Book Antiqua" pitchFamily="18" charset="0"/>
              </a:rPr>
              <a:t>і</a:t>
            </a:r>
            <a:r>
              <a:rPr lang="ru-RU" sz="2000" b="1" dirty="0">
                <a:latin typeface="Book Antiqua" pitchFamily="18" charset="0"/>
              </a:rPr>
              <a:t> рецепт </a:t>
            </a:r>
            <a:r>
              <a:rPr lang="ru-RU" sz="2000" b="1" dirty="0" err="1">
                <a:latin typeface="Book Antiqua" pitchFamily="18" charset="0"/>
              </a:rPr>
              <a:t>повертається</a:t>
            </a:r>
            <a:r>
              <a:rPr lang="ru-RU" sz="2000" b="1" dirty="0">
                <a:latin typeface="Book Antiqua" pitchFamily="18" charset="0"/>
              </a:rPr>
              <a:t> хворому. </a:t>
            </a:r>
            <a:r>
              <a:rPr lang="ru-RU" sz="2000" b="1" dirty="0" err="1">
                <a:latin typeface="Book Antiqua" pitchFamily="18" charset="0"/>
              </a:rPr>
              <a:t>Відпуск</a:t>
            </a:r>
            <a:r>
              <a:rPr lang="ru-RU" sz="2000" b="1" dirty="0">
                <a:latin typeface="Book Antiqua" pitchFamily="18" charset="0"/>
              </a:rPr>
              <a:t> </a:t>
            </a:r>
            <a:r>
              <a:rPr lang="ru-RU" sz="2000" b="1" dirty="0" err="1">
                <a:latin typeface="Book Antiqua" pitchFamily="18" charset="0"/>
              </a:rPr>
              <a:t>лікарських</a:t>
            </a:r>
            <a:r>
              <a:rPr lang="ru-RU" sz="2000" b="1" dirty="0">
                <a:latin typeface="Book Antiqua" pitchFamily="18" charset="0"/>
              </a:rPr>
              <a:t> </a:t>
            </a:r>
            <a:r>
              <a:rPr lang="ru-RU" sz="2000" b="1" dirty="0" err="1">
                <a:latin typeface="Book Antiqua" pitchFamily="18" charset="0"/>
              </a:rPr>
              <a:t>засобів</a:t>
            </a:r>
            <a:r>
              <a:rPr lang="ru-RU" sz="2000" b="1" dirty="0">
                <a:latin typeface="Book Antiqua" pitchFamily="18" charset="0"/>
              </a:rPr>
              <a:t> за Рецептами </a:t>
            </a:r>
            <a:r>
              <a:rPr lang="ru-RU" sz="2000" b="1" dirty="0" err="1">
                <a:latin typeface="Book Antiqua" pitchFamily="18" charset="0"/>
              </a:rPr>
              <a:t>із</a:t>
            </a:r>
            <a:r>
              <a:rPr lang="ru-RU" sz="2000" b="1" dirty="0">
                <a:latin typeface="Book Antiqua" pitchFamily="18" charset="0"/>
              </a:rPr>
              <a:t> штампом «</a:t>
            </a:r>
            <a:r>
              <a:rPr lang="ru-RU" sz="2000" b="1" dirty="0" err="1">
                <a:latin typeface="Book Antiqua" pitchFamily="18" charset="0"/>
              </a:rPr>
              <a:t>Відпущено</a:t>
            </a:r>
            <a:r>
              <a:rPr lang="ru-RU" sz="2000" b="1" dirty="0">
                <a:latin typeface="Book Antiqua" pitchFamily="18" charset="0"/>
              </a:rPr>
              <a:t>» заборонено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404781"/>
            <a:ext cx="5325753" cy="3356992"/>
          </a:xfrm>
          <a:solidFill>
            <a:schemeClr val="accent3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400" b="1" i="1" u="sng" dirty="0">
                <a:latin typeface="Book Antiqua" pitchFamily="18" charset="0"/>
              </a:rPr>
              <a:t>Особливості відпуску деяких екстемпоральних ЛФ з аптек</a:t>
            </a:r>
          </a:p>
          <a:p>
            <a:pPr marL="0" indent="0" algn="just">
              <a:buNone/>
            </a:pPr>
            <a:endParaRPr lang="uk-UA" sz="2400" dirty="0">
              <a:latin typeface="Book Antiqua" pitchFamily="18" charset="0"/>
            </a:endParaRPr>
          </a:p>
          <a:p>
            <a:pPr marL="0" indent="0" algn="ctr">
              <a:buNone/>
            </a:pPr>
            <a:r>
              <a:rPr lang="uk-UA" sz="2400" dirty="0">
                <a:latin typeface="Book Antiqua" pitchFamily="18" charset="0"/>
              </a:rPr>
              <a:t>При відпуску виготовлених в умовах аптеки лікарських засобів, що містять отруйні, наркотичні (психотропні) лікарські засоби хворим замість Рецепта видається «</a:t>
            </a:r>
            <a:r>
              <a:rPr lang="uk-UA" sz="2400" dirty="0" err="1">
                <a:latin typeface="Book Antiqua" pitchFamily="18" charset="0"/>
              </a:rPr>
              <a:t>Сігнатура</a:t>
            </a:r>
            <a:r>
              <a:rPr lang="uk-UA" sz="2400" dirty="0">
                <a:latin typeface="Book Antiqua" pitchFamily="18" charset="0"/>
              </a:rPr>
              <a:t>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0343" y="3933056"/>
            <a:ext cx="4821697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sz="2000" dirty="0">
              <a:latin typeface="Book Antiqua" pitchFamily="18" charset="0"/>
            </a:endParaRPr>
          </a:p>
          <a:p>
            <a:pPr algn="ctr"/>
            <a:r>
              <a:rPr lang="ru-RU" sz="2400" b="1" i="1" u="sng" dirty="0" err="1">
                <a:latin typeface="Book Antiqua" pitchFamily="18" charset="0"/>
              </a:rPr>
              <a:t>Відпуск</a:t>
            </a:r>
            <a:r>
              <a:rPr lang="ru-RU" sz="2400" b="1" i="1" u="sng" dirty="0">
                <a:latin typeface="Book Antiqua" pitchFamily="18" charset="0"/>
              </a:rPr>
              <a:t> </a:t>
            </a:r>
            <a:r>
              <a:rPr lang="ru-RU" sz="2400" b="1" i="1" u="sng" dirty="0" err="1">
                <a:latin typeface="Book Antiqua" pitchFamily="18" charset="0"/>
              </a:rPr>
              <a:t>прекурсорів</a:t>
            </a:r>
            <a:r>
              <a:rPr lang="ru-RU" sz="2400" b="1" i="1" u="sng" dirty="0">
                <a:latin typeface="Book Antiqua" pitchFamily="18" charset="0"/>
              </a:rPr>
              <a:t> з аптеки</a:t>
            </a:r>
            <a:endParaRPr lang="ru-RU" sz="2000" i="1" u="sng" dirty="0">
              <a:latin typeface="Book Antiqua" pitchFamily="18" charset="0"/>
            </a:endParaRPr>
          </a:p>
          <a:p>
            <a:pPr algn="just"/>
            <a:r>
              <a:rPr lang="uk-UA" sz="2000" dirty="0">
                <a:latin typeface="Book Antiqua" pitchFamily="18" charset="0"/>
              </a:rPr>
              <a:t>Калію перманганат відпускається з аптек і аптечних пунктів </a:t>
            </a:r>
            <a:r>
              <a:rPr lang="uk-UA" sz="2000" u="sng" dirty="0">
                <a:latin typeface="Book Antiqua" pitchFamily="18" charset="0"/>
              </a:rPr>
              <a:t>без рецепта</a:t>
            </a:r>
            <a:r>
              <a:rPr lang="uk-UA" sz="2000" dirty="0">
                <a:latin typeface="Book Antiqua" pitchFamily="18" charset="0"/>
              </a:rPr>
              <a:t>, тільки </a:t>
            </a:r>
            <a:r>
              <a:rPr lang="uk-UA" sz="2000" u="sng" dirty="0">
                <a:latin typeface="Book Antiqua" pitchFamily="18" charset="0"/>
              </a:rPr>
              <a:t>у розфасованому </a:t>
            </a:r>
            <a:r>
              <a:rPr lang="uk-UA" sz="2000" dirty="0">
                <a:latin typeface="Book Antiqua" pitchFamily="18" charset="0"/>
              </a:rPr>
              <a:t>у споживчу упаковку вигляді, </a:t>
            </a:r>
            <a:r>
              <a:rPr lang="uk-UA" sz="2000" u="sng" dirty="0">
                <a:latin typeface="Book Antiqua" pitchFamily="18" charset="0"/>
              </a:rPr>
              <a:t>3-5 грам </a:t>
            </a:r>
            <a:r>
              <a:rPr lang="uk-UA" sz="2000" dirty="0">
                <a:latin typeface="Book Antiqua" pitchFamily="18" charset="0"/>
              </a:rPr>
              <a:t>на один відпуск, за наявності </a:t>
            </a:r>
            <a:r>
              <a:rPr lang="uk-UA" sz="2000" u="sng" dirty="0">
                <a:latin typeface="Book Antiqua" pitchFamily="18" charset="0"/>
              </a:rPr>
              <a:t>ліцензії 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1A0E5E1-52DD-4BA3-9F10-42D5F1B1C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3933057"/>
            <a:ext cx="3597561" cy="2308324"/>
          </a:xfrm>
          <a:prstGeom prst="rect">
            <a:avLst/>
          </a:prstGeom>
          <a:solidFill>
            <a:srgbClr val="7030A0"/>
          </a:solidFill>
          <a:ln>
            <a:solidFill>
              <a:srgbClr val="002060"/>
            </a:solidFill>
          </a:ln>
        </p:spPr>
      </p:pic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A6011A5D-EF9F-4AD3-96F7-44D714D9657A}"/>
              </a:ext>
            </a:extLst>
          </p:cNvPr>
          <p:cNvSpPr/>
          <p:nvPr/>
        </p:nvSpPr>
        <p:spPr>
          <a:xfrm>
            <a:off x="4932040" y="4774723"/>
            <a:ext cx="576064" cy="770359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69055"/>
            <a:ext cx="7886700" cy="1325563"/>
          </a:xfr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uk-UA" sz="2800" dirty="0">
                <a:latin typeface="Book Antiqua" pitchFamily="18" charset="0"/>
              </a:rPr>
              <a:t>Залишаються і </a:t>
            </a:r>
            <a:r>
              <a:rPr lang="uk-UA" sz="2800" b="1" u="sng" dirty="0">
                <a:latin typeface="Book Antiqua" pitchFamily="18" charset="0"/>
              </a:rPr>
              <a:t>зберігаються</a:t>
            </a:r>
            <a:r>
              <a:rPr lang="uk-UA" sz="2800" dirty="0">
                <a:latin typeface="Book Antiqua" pitchFamily="18" charset="0"/>
              </a:rPr>
              <a:t> в аптеці рецепти на: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2093" y="1916832"/>
            <a:ext cx="8119814" cy="4525963"/>
          </a:xfrm>
          <a:solidFill>
            <a:schemeClr val="bg2"/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uk-UA" dirty="0"/>
          </a:p>
          <a:p>
            <a:pPr indent="365125">
              <a:buFont typeface="Wingdings" panose="05000000000000000000" pitchFamily="2" charset="2"/>
              <a:buChar char="Ø"/>
            </a:pPr>
            <a:r>
              <a:rPr lang="uk-UA" dirty="0">
                <a:latin typeface="Book Antiqua" pitchFamily="18" charset="0"/>
              </a:rPr>
              <a:t>ЛЗ, які містять наркотичний засіб, психотропну речовину чи прекурсор, що виписані на спеціальних рецептурних бланках форми № 3 (ф-3);</a:t>
            </a:r>
          </a:p>
          <a:p>
            <a:pPr indent="365125">
              <a:buFont typeface="Wingdings" panose="05000000000000000000" pitchFamily="2" charset="2"/>
              <a:buChar char="Ø"/>
            </a:pPr>
            <a:r>
              <a:rPr lang="uk-UA" dirty="0">
                <a:latin typeface="Book Antiqua" pitchFamily="18" charset="0"/>
              </a:rPr>
              <a:t>ЛЗ, вартість яких підлягає державному відшкодуванню за програмою реімбурсації;</a:t>
            </a:r>
          </a:p>
          <a:p>
            <a:pPr indent="365125">
              <a:buFont typeface="Wingdings" panose="05000000000000000000" pitchFamily="2" charset="2"/>
              <a:buChar char="Ø"/>
            </a:pPr>
            <a:r>
              <a:rPr lang="uk-UA" dirty="0">
                <a:latin typeface="Book Antiqua" pitchFamily="18" charset="0"/>
              </a:rPr>
              <a:t>ЛЗ, які відпущені на пільгових умовах (безоплатно чи з доплатою 50%);</a:t>
            </a:r>
          </a:p>
          <a:p>
            <a:pPr indent="365125">
              <a:buFont typeface="Wingdings" panose="05000000000000000000" pitchFamily="2" charset="2"/>
              <a:buChar char="Ø"/>
            </a:pPr>
            <a:r>
              <a:rPr lang="uk-UA" dirty="0">
                <a:latin typeface="Book Antiqua" pitchFamily="18" charset="0"/>
              </a:rPr>
              <a:t>ЛЗ, які є отруйними чи сильнодіючими;</a:t>
            </a:r>
          </a:p>
          <a:p>
            <a:pPr indent="365125" algn="just">
              <a:buFont typeface="Wingdings" panose="05000000000000000000" pitchFamily="2" charset="2"/>
              <a:buChar char="Ø"/>
            </a:pPr>
            <a:r>
              <a:rPr lang="uk-UA" dirty="0">
                <a:latin typeface="Book Antiqua" pitchFamily="18" charset="0"/>
              </a:rPr>
              <a:t>Комбіновані ЛЗ, які містять ефедрин (крім лікарських засобів у формі сиропів), </a:t>
            </a:r>
            <a:r>
              <a:rPr lang="uk-UA" dirty="0" err="1">
                <a:latin typeface="Book Antiqua" pitchFamily="18" charset="0"/>
              </a:rPr>
              <a:t>трамадол</a:t>
            </a:r>
            <a:r>
              <a:rPr lang="uk-UA" dirty="0">
                <a:latin typeface="Book Antiqua" pitchFamily="18" charset="0"/>
              </a:rPr>
              <a:t>, </a:t>
            </a:r>
            <a:r>
              <a:rPr lang="uk-UA" dirty="0" err="1">
                <a:latin typeface="Book Antiqua" pitchFamily="18" charset="0"/>
              </a:rPr>
              <a:t>псевдоефедрин</a:t>
            </a:r>
            <a:r>
              <a:rPr lang="uk-UA" dirty="0">
                <a:latin typeface="Book Antiqua" pitchFamily="18" charset="0"/>
              </a:rPr>
              <a:t> та </a:t>
            </a:r>
            <a:r>
              <a:rPr lang="uk-UA" dirty="0" err="1">
                <a:latin typeface="Book Antiqua" pitchFamily="18" charset="0"/>
              </a:rPr>
              <a:t>декстропропоксифен</a:t>
            </a:r>
            <a:endParaRPr lang="uk-UA" dirty="0">
              <a:latin typeface="Book Antiqua" pitchFamily="18" charset="0"/>
            </a:endParaRPr>
          </a:p>
          <a:p>
            <a:endParaRPr lang="uk-UA" dirty="0"/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C4AC31C4-B252-4042-9607-7B920848A17A}"/>
              </a:ext>
            </a:extLst>
          </p:cNvPr>
          <p:cNvSpPr/>
          <p:nvPr/>
        </p:nvSpPr>
        <p:spPr>
          <a:xfrm>
            <a:off x="4283968" y="1394618"/>
            <a:ext cx="504056" cy="4502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990F3AE-1A51-44F5-BAB1-74FBFC2DC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340768"/>
            <a:ext cx="8568952" cy="5328591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 fontScale="70000" lnSpcReduction="20000"/>
          </a:bodyPr>
          <a:lstStyle/>
          <a:p>
            <a:pPr indent="276225" algn="just">
              <a:buFont typeface="Wingdings" panose="05000000000000000000" pitchFamily="2" charset="2"/>
              <a:buChar char="Ø"/>
            </a:pPr>
            <a:r>
              <a:rPr lang="uk-UA" sz="33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п’ять років </a:t>
            </a:r>
            <a:r>
              <a:rPr lang="uk-UA" sz="3300" dirty="0">
                <a:solidFill>
                  <a:srgbClr val="002060"/>
                </a:solidFill>
                <a:latin typeface="Bookman Old Style" panose="02050604050505020204" pitchFamily="18" charset="0"/>
              </a:rPr>
              <a:t>(не враховуючи поточного року) на наркотичні (психотропні) лікарські засоби, зокрема які відпущено на пільгових умовах або які підлягали реімбурсації;</a:t>
            </a:r>
          </a:p>
          <a:p>
            <a:pPr indent="0" algn="just">
              <a:buNone/>
            </a:pPr>
            <a:endParaRPr lang="uk-UA" sz="33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indent="276225" algn="just">
              <a:buFont typeface="Wingdings" panose="05000000000000000000" pitchFamily="2" charset="2"/>
              <a:buChar char="Ø"/>
            </a:pPr>
            <a:r>
              <a:rPr lang="uk-UA" sz="33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три роки </a:t>
            </a:r>
            <a:r>
              <a:rPr lang="uk-UA" sz="3300" dirty="0">
                <a:solidFill>
                  <a:srgbClr val="002060"/>
                </a:solidFill>
                <a:latin typeface="Bookman Old Style" panose="02050604050505020204" pitchFamily="18" charset="0"/>
              </a:rPr>
              <a:t>(не враховуючи поточного року) на лікарські засоби (крім наркотичних (психотропних) лікарських засобів) та медичні вироби, які відпущено на пільгових умовах або які підлягали реімбурсації;</a:t>
            </a:r>
          </a:p>
          <a:p>
            <a:pPr indent="0" algn="just">
              <a:buNone/>
            </a:pPr>
            <a:endParaRPr lang="uk-UA" sz="33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indent="276225" algn="just">
              <a:buFont typeface="Wingdings" panose="05000000000000000000" pitchFamily="2" charset="2"/>
              <a:buChar char="Ø"/>
            </a:pPr>
            <a:r>
              <a:rPr lang="uk-UA" sz="33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один рік </a:t>
            </a:r>
            <a:r>
              <a:rPr lang="uk-UA" sz="3300" dirty="0">
                <a:solidFill>
                  <a:srgbClr val="002060"/>
                </a:solidFill>
                <a:latin typeface="Bookman Old Style" panose="02050604050505020204" pitchFamily="18" charset="0"/>
              </a:rPr>
              <a:t>(не враховуючи поточного року) на отруйні чи сильнодіючі лікарські засоби та комбіновані лікарські засоби, які містять ефедрин (крім лікарських засобів у формі сиропів), </a:t>
            </a:r>
            <a:r>
              <a:rPr lang="uk-UA" sz="330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трамадол</a:t>
            </a:r>
            <a:r>
              <a:rPr lang="uk-UA" sz="3300" dirty="0">
                <a:solidFill>
                  <a:srgbClr val="002060"/>
                </a:solidFill>
                <a:latin typeface="Bookman Old Style" panose="02050604050505020204" pitchFamily="18" charset="0"/>
              </a:rPr>
              <a:t>, </a:t>
            </a:r>
            <a:r>
              <a:rPr lang="uk-UA" sz="330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псевдоефедрин</a:t>
            </a:r>
            <a:r>
              <a:rPr lang="uk-UA" sz="3300" dirty="0">
                <a:solidFill>
                  <a:srgbClr val="002060"/>
                </a:solidFill>
                <a:latin typeface="Bookman Old Style" panose="02050604050505020204" pitchFamily="18" charset="0"/>
              </a:rPr>
              <a:t> та </a:t>
            </a:r>
            <a:r>
              <a:rPr lang="uk-UA" sz="330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декстропропоксифен</a:t>
            </a:r>
            <a:r>
              <a:rPr lang="uk-UA" sz="3300" dirty="0">
                <a:solidFill>
                  <a:srgbClr val="002060"/>
                </a:solidFill>
                <a:latin typeface="Bookman Old Style" panose="02050604050505020204" pitchFamily="18" charset="0"/>
              </a:rPr>
              <a:t>, крім тих, які відпущено на пільгових умовах або які підлягали реімбурсації;</a:t>
            </a:r>
          </a:p>
          <a:p>
            <a:endParaRPr lang="uk-UA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F3734AD-332B-4EA6-B9CD-9BE65094F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8641"/>
            <a:ext cx="7886700" cy="86409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uk-UA" sz="2700" dirty="0">
                <a:latin typeface="Book Antiqua" pitchFamily="18" charset="0"/>
              </a:rPr>
            </a:br>
            <a:r>
              <a:rPr lang="uk-UA" sz="2700" b="1" dirty="0">
                <a:latin typeface="Book Antiqua" pitchFamily="18" charset="0"/>
              </a:rPr>
              <a:t>Терміни зберігання Рецептів в аптечних закладах:</a:t>
            </a:r>
            <a:br>
              <a:rPr lang="uk-UA" sz="2700" b="1" dirty="0">
                <a:latin typeface="Book Antiqua" pitchFamily="18" charset="0"/>
              </a:rPr>
            </a:br>
            <a:endParaRPr lang="uk-UA" sz="27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774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AE46BD6-5380-4CB9-849B-AC66A4607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5472607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І</a:t>
            </a:r>
            <a:r>
              <a:rPr lang="uk-UA" sz="23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. Рецептурні бланки № 1 (ф-1) отримуються лікарями та закладами охорони здоров'я через структурні підрозділи з питань охорони здоров’я місцевих державних адміністрацій або вирішують питання їх придбання самостійно</a:t>
            </a:r>
          </a:p>
          <a:p>
            <a:pPr marL="0" indent="0">
              <a:buNone/>
            </a:pPr>
            <a:endParaRPr lang="uk-UA" sz="2300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3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ІІ. Спеціальні рецептурні бланки № 3 (ф-3) отримуються через аптечні склади (бази), аптеки або структурні підрозділи з питань охорони здоров’я місцевих державних адміністрацій. </a:t>
            </a:r>
          </a:p>
          <a:p>
            <a:pPr marL="0" indent="0" algn="just">
              <a:buNone/>
            </a:pPr>
            <a:endParaRPr lang="uk-UA" sz="2300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300" dirty="0">
                <a:solidFill>
                  <a:srgbClr val="333333"/>
                </a:solidFill>
                <a:latin typeface="Times New Roman" panose="02020603050405020304" pitchFamily="18" charset="0"/>
              </a:rPr>
              <a:t>ІІІ. Даний порядок</a:t>
            </a:r>
            <a:r>
              <a:rPr lang="uk-UA" sz="23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не застосовується до рецептів, виписаних у електронній формі через електронну систему охорони здоров’я </a:t>
            </a:r>
          </a:p>
          <a:p>
            <a:pPr marL="0" indent="0" algn="just">
              <a:buNone/>
            </a:pPr>
            <a:endParaRPr lang="uk-UA" sz="2300" b="0" i="0" dirty="0">
              <a:solidFill>
                <a:srgbClr val="333333"/>
              </a:solidFill>
              <a:effectLst/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3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IV</a:t>
            </a:r>
            <a:r>
              <a:rPr lang="uk-UA" sz="23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. Запас рецептурних бланків ф-1 та спеціальних рецептурних бланків форми № 3 (ф-3) на поточні потреби у суб’єкта господарювання не може бути меншим </a:t>
            </a:r>
            <a:r>
              <a:rPr lang="uk-UA" sz="2300" b="0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одномісячної потреби в них</a:t>
            </a:r>
          </a:p>
          <a:p>
            <a:pPr marL="0" indent="0" algn="just">
              <a:buNone/>
            </a:pPr>
            <a:endParaRPr lang="uk-UA" sz="2300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3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V</a:t>
            </a:r>
            <a:r>
              <a:rPr lang="uk-UA" sz="23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. Після закінчення кожного кварталу в аптеках на відпущені за паперовими рецептами на спеціальних рецептурних бланках </a:t>
            </a:r>
            <a:r>
              <a:rPr lang="uk-UA" sz="2300" b="0" i="0" u="sng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hlinkClick r:id="rId2"/>
              </a:rPr>
              <a:t>форми № 3 (ф-3)</a:t>
            </a:r>
            <a:r>
              <a:rPr lang="uk-UA" sz="23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 наркотичні (психотропні) лікарські засоби матеріально відповідальні особи складають </a:t>
            </a:r>
            <a:r>
              <a:rPr lang="uk-UA" sz="2300" b="0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реєстри паперових рецептів (ф-3)</a:t>
            </a:r>
            <a:r>
              <a:rPr lang="uk-UA" sz="23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, за якими відпущені наркотичні засоби і психотропні речовини</a:t>
            </a:r>
            <a:endParaRPr lang="uk-UA" sz="2300" b="1" u="sng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56D6C52-2B89-4226-871A-B078A5551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69" y="260649"/>
            <a:ext cx="7886700" cy="72008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uk-UA" sz="2700" dirty="0">
                <a:latin typeface="Book Antiqua" pitchFamily="18" charset="0"/>
              </a:rPr>
            </a:br>
            <a:r>
              <a:rPr lang="uk-UA" sz="2700" b="1" dirty="0">
                <a:latin typeface="Book Antiqua" pitchFamily="18" charset="0"/>
              </a:rPr>
              <a:t>Порядок придбання та обліку рецептурних бланків</a:t>
            </a:r>
            <a:br>
              <a:rPr lang="uk-UA" sz="2700" b="1" dirty="0">
                <a:latin typeface="Book Antiqua" pitchFamily="18" charset="0"/>
              </a:rPr>
            </a:br>
            <a:endParaRPr lang="uk-UA" sz="27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9526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0609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sz="2800" b="1" dirty="0">
                <a:latin typeface="Book Antiqua" pitchFamily="18" charset="0"/>
              </a:rPr>
              <a:t>Зберігання та знищення</a:t>
            </a:r>
            <a:br>
              <a:rPr lang="uk-UA" sz="2800" b="1" dirty="0">
                <a:latin typeface="Book Antiqua" pitchFamily="18" charset="0"/>
              </a:rPr>
            </a:br>
            <a:r>
              <a:rPr lang="uk-UA" sz="2800" b="1" dirty="0">
                <a:latin typeface="Book Antiqua" pitchFamily="18" charset="0"/>
              </a:rPr>
              <a:t>рецептурних бланків в аптечному закладі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12776"/>
            <a:ext cx="8568952" cy="4764187"/>
          </a:xfrm>
          <a:solidFill>
            <a:schemeClr val="bg2"/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uk-UA" dirty="0">
                <a:latin typeface="Book Antiqua" pitchFamily="18" charset="0"/>
              </a:rPr>
              <a:t>бланки ф-1 – зберігаються у шафах</a:t>
            </a:r>
          </a:p>
          <a:p>
            <a:pPr>
              <a:buNone/>
            </a:pPr>
            <a:endParaRPr lang="uk-UA" dirty="0">
              <a:latin typeface="Book Antiqua" pitchFamily="18" charset="0"/>
            </a:endParaRPr>
          </a:p>
          <a:p>
            <a:r>
              <a:rPr lang="uk-UA" dirty="0">
                <a:latin typeface="Book Antiqua" pitchFamily="18" charset="0"/>
              </a:rPr>
              <a:t>бланки ф-3 – зберігаються у замкнених шухлядах або сейфах</a:t>
            </a:r>
          </a:p>
          <a:p>
            <a:pPr algn="ctr">
              <a:buNone/>
            </a:pPr>
            <a:endParaRPr lang="uk-UA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uk-UA" dirty="0">
                <a:latin typeface="Book Antiqua" pitchFamily="18" charset="0"/>
              </a:rPr>
              <a:t>Зіпсовані рецептурні бланки ф-1 та ф-3, а також рецепти форми № 3 (ф-3) та форми № 1 (ф-1), за якими відпущені у фармацевтичних (аптечних) закладах охорони здоров’я наркотичні засоби, психотропні речовини, після закінчення строку зберігання підлягають знищенню шляхом, що унеможливлює їх подальше використання, зі складанням акта знищення зіпсованих рецептурних бланків форми № 1 (ф-1) та форми № 3 (ф-3) 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uk-UA" dirty="0"/>
          </a:p>
          <a:p>
            <a:pPr>
              <a:buNone/>
            </a:pPr>
            <a:endParaRPr lang="uk-UA" dirty="0"/>
          </a:p>
          <a:p>
            <a:pPr>
              <a:buNone/>
            </a:pPr>
            <a:endParaRPr lang="uk-UA" dirty="0"/>
          </a:p>
          <a:p>
            <a:pPr algn="ctr">
              <a:buNone/>
            </a:pPr>
            <a:r>
              <a:rPr lang="uk-UA" sz="5400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Дякую за увагу!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2871</TotalTime>
  <Words>2465</Words>
  <Application>Microsoft Office PowerPoint</Application>
  <PresentationFormat>Экран (4:3)</PresentationFormat>
  <Paragraphs>184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0" baseType="lpstr">
      <vt:lpstr>Arial</vt:lpstr>
      <vt:lpstr>Book Antiqua</vt:lpstr>
      <vt:lpstr>Bookman Old Style</vt:lpstr>
      <vt:lpstr>Calibri</vt:lpstr>
      <vt:lpstr>Calibri Light</vt:lpstr>
      <vt:lpstr>Times New Roman</vt:lpstr>
      <vt:lpstr>Wingdings</vt:lpstr>
      <vt:lpstr>Тема Office</vt:lpstr>
      <vt:lpstr>Одеський національний медичний університет Медико-фармацевтичний факультет Кафедра організації та економіки фармації з післядипломною підготовкою</vt:lpstr>
      <vt:lpstr>Зміст лекції</vt:lpstr>
      <vt:lpstr>Нормативні документи до теми: </vt:lpstr>
      <vt:lpstr>Рецепт: визначення, функції  </vt:lpstr>
      <vt:lpstr>Категорії ЛЗ та медичних виробів, які виписуються для відпуску з аптечних закладів кінцевим споживачам</vt:lpstr>
      <vt:lpstr>Види рецепту відповідно до категорії оплати пацієнтом </vt:lpstr>
      <vt:lpstr>Форми рецептурних бланків (паперовий рецепт)</vt:lpstr>
      <vt:lpstr>Форми рецептурних бланків (електронний рецепт)</vt:lpstr>
      <vt:lpstr>Електронний рецепт (зразок)</vt:lpstr>
      <vt:lpstr>Презентация PowerPoint</vt:lpstr>
      <vt:lpstr>Презентация PowerPoint</vt:lpstr>
      <vt:lpstr>Допустима кількість найменувань ЛЗ  на одному паперовому рецептурному бланку</vt:lpstr>
      <vt:lpstr>Презентация PowerPoint</vt:lpstr>
      <vt:lpstr>Необхідна кількість екземплярів рецептів (паперових) в залежності від особливостей відпуску</vt:lpstr>
      <vt:lpstr>ПЕРЕЛІК лікарських засобів   (за міжнародними непатентованими назвами), на які  не дозволяється виписувати Рецепти</vt:lpstr>
      <vt:lpstr>Зведений Перелік груп ЛЗ, які підлягають контрольованому обліку в аптеках</vt:lpstr>
      <vt:lpstr>Перелік отруйних ЛЗ</vt:lpstr>
      <vt:lpstr>Приклади ГЛЗ з категорії отруйних</vt:lpstr>
      <vt:lpstr>Перелік сильнодіючих ЛЗ</vt:lpstr>
      <vt:lpstr>Презентация PowerPoint</vt:lpstr>
      <vt:lpstr>НОРМИ відпуску рецептурних лікарських засобів</vt:lpstr>
      <vt:lpstr>НОРМИ гранично допустимої для відпуску кількості наркотичного засобу, психотропної речовини, прекурсору у складі комбінованого лікарського засобу</vt:lpstr>
      <vt:lpstr>Терміні дії рецепта</vt:lpstr>
      <vt:lpstr>Особливості виписування  для деяких категорій хворих</vt:lpstr>
      <vt:lpstr>Особливості заповнення Рецептів на лікарські засоби, що виготовляються в умовах аптеки</vt:lpstr>
      <vt:lpstr>Додаткові позначки в рецепті, їх оформлення</vt:lpstr>
      <vt:lpstr>Презентация PowerPoint</vt:lpstr>
      <vt:lpstr>Залишаються і зберігаються в аптеці рецепти на:</vt:lpstr>
      <vt:lpstr> Терміни зберігання Рецептів в аптечних закладах: </vt:lpstr>
      <vt:lpstr> Порядок придбання та обліку рецептурних бланків </vt:lpstr>
      <vt:lpstr>Зберігання та знищення рецептурних бланків в аптечному закладі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e210275boi</dc:creator>
  <cp:lastModifiedBy>Бєляєва Оксана Іванівна</cp:lastModifiedBy>
  <cp:revision>172</cp:revision>
  <dcterms:created xsi:type="dcterms:W3CDTF">2020-09-24T06:58:05Z</dcterms:created>
  <dcterms:modified xsi:type="dcterms:W3CDTF">2026-04-17T11:53:39Z</dcterms:modified>
</cp:coreProperties>
</file>