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7" r:id="rId3"/>
    <p:sldId id="299" r:id="rId4"/>
    <p:sldId id="259" r:id="rId5"/>
    <p:sldId id="288" r:id="rId6"/>
    <p:sldId id="300" r:id="rId7"/>
    <p:sldId id="301" r:id="rId8"/>
    <p:sldId id="304" r:id="rId9"/>
    <p:sldId id="303" r:id="rId10"/>
    <p:sldId id="302" r:id="rId11"/>
    <p:sldId id="281" r:id="rId12"/>
    <p:sldId id="305" r:id="rId13"/>
    <p:sldId id="310" r:id="rId14"/>
    <p:sldId id="306" r:id="rId15"/>
    <p:sldId id="307" r:id="rId16"/>
    <p:sldId id="308" r:id="rId17"/>
    <p:sldId id="309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9" autoAdjust="0"/>
  </p:normalViewPr>
  <p:slideViewPr>
    <p:cSldViewPr>
      <p:cViewPr varScale="1">
        <p:scale>
          <a:sx n="77" d="100"/>
          <a:sy n="77" d="100"/>
        </p:scale>
        <p:origin x="154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moz.gov.ua/" TargetMode="External"/><Relationship Id="rId7" Type="http://schemas.openxmlformats.org/officeDocument/2006/relationships/image" Target="../media/image2.jpeg"/><Relationship Id="rId12" Type="http://schemas.openxmlformats.org/officeDocument/2006/relationships/image" Target="../media/image7.png"/><Relationship Id="rId2" Type="http://schemas.openxmlformats.org/officeDocument/2006/relationships/hyperlink" Target="http://www.rada.gov.u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11" Type="http://schemas.openxmlformats.org/officeDocument/2006/relationships/image" Target="../media/image6.jpeg"/><Relationship Id="rId5" Type="http://schemas.openxmlformats.org/officeDocument/2006/relationships/hyperlink" Target="http://www.kmu.gov.ua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://diklz.gov.ua/" TargetMode="Externa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z.gov.ua/ua/portal/register_naclis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lz.com.ua/ibp/ddsite.nsf/all/shlist?opendocument&amp;query=%C0%E7%E8%F2%F0%EE%EC%B3%F6%E8%ED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.gov.ua/materials/chinnij-vipusk-derzhavnogo-formulyara-likarskih-zasobiv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081-2017-&#1087;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kon.rada.gov.ua/laws/show/333-2009-%D0%BF#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016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b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факультет</a:t>
            </a:r>
            <a:b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з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післядипломною</a:t>
            </a: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itchFamily="18" charset="0"/>
              </a:rPr>
              <a:t>підготовкою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58112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 № 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«Джерела та форми передачі фармацевтичної інформації. Сутність анатомо-терапевтичної-хімічніої (АТХ) – класифікаційної системи. Державний реєстр лікарських засобів, Державний формуляр лікарських засобів, Національний перелік основних лікарських засобів: структура, сфера застосування»</a:t>
            </a:r>
          </a:p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к.фарм.н. </a:t>
            </a:r>
          </a:p>
          <a:p>
            <a:pPr algn="r">
              <a:buNone/>
            </a:pP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Бєляєва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609329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9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uk-UA" sz="1900" dirty="0">
              <a:solidFill>
                <a:schemeClr val="accent1">
                  <a:lumMod val="75000"/>
                </a:schemeClr>
              </a:solidFill>
            </a:endParaRPr>
          </a:p>
          <a:p>
            <a:pPr indent="19050" algn="just">
              <a:buNone/>
            </a:pPr>
            <a:r>
              <a:rPr lang="uk-UA" sz="3000" b="1" i="1" u="sng" dirty="0">
                <a:latin typeface="Book Antiqua" pitchFamily="18" charset="0"/>
              </a:rPr>
              <a:t>Інформація</a:t>
            </a:r>
            <a:r>
              <a:rPr lang="uk-UA" sz="3000" b="1" i="1" dirty="0">
                <a:latin typeface="Book Antiqua" pitchFamily="18" charset="0"/>
              </a:rPr>
              <a:t> (</a:t>
            </a:r>
            <a:r>
              <a:rPr lang="uk-UA" sz="3000" i="1" dirty="0">
                <a:latin typeface="Book Antiqua" pitchFamily="18" charset="0"/>
              </a:rPr>
              <a:t>лат. informatio - пояснення,</a:t>
            </a:r>
          </a:p>
          <a:p>
            <a:pPr indent="19050" algn="just">
              <a:buNone/>
            </a:pPr>
            <a:r>
              <a:rPr lang="uk-UA" sz="3000" i="1" dirty="0">
                <a:latin typeface="Book Antiqua" pitchFamily="18" charset="0"/>
              </a:rPr>
              <a:t>виклад, тлумаче</a:t>
            </a:r>
            <a:r>
              <a:rPr lang="uk-UA" sz="3000" b="1" i="1" dirty="0">
                <a:latin typeface="Book Antiqua" pitchFamily="18" charset="0"/>
              </a:rPr>
              <a:t>ння) - це відомості, знання, які ми отримуємо із зовнішнього світу або які передаються від одного об'єкта до іншого за допомогою повідомлень.</a:t>
            </a:r>
          </a:p>
          <a:p>
            <a:pPr indent="19050" algn="just">
              <a:buNone/>
            </a:pPr>
            <a:endParaRPr lang="uk-UA" sz="3000" b="1" i="1" dirty="0">
              <a:latin typeface="Book Antiqua" pitchFamily="18" charset="0"/>
            </a:endParaRPr>
          </a:p>
          <a:p>
            <a:pPr indent="19050" algn="just">
              <a:buNone/>
            </a:pPr>
            <a:r>
              <a:rPr lang="uk-UA" sz="3000" b="1" i="1" u="sng" dirty="0">
                <a:latin typeface="Book Antiqua" pitchFamily="18" charset="0"/>
              </a:rPr>
              <a:t>Фармацевтична інформація </a:t>
            </a:r>
            <a:r>
              <a:rPr lang="uk-UA" sz="3000" b="1" i="1" dirty="0">
                <a:latin typeface="Book Antiqua" pitchFamily="18" charset="0"/>
              </a:rPr>
              <a:t>– відомості, необхідні для належного провадження фармацевтичної діяльності</a:t>
            </a:r>
          </a:p>
          <a:p>
            <a:pPr indent="19050" algn="just">
              <a:buNone/>
            </a:pPr>
            <a:endParaRPr lang="uk-UA" sz="3500" b="1" i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властивості інформації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064896" cy="468052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 lvl="0" algn="ctr">
              <a:buNone/>
            </a:pPr>
            <a:endParaRPr lang="uk-UA" sz="1800" dirty="0"/>
          </a:p>
          <a:p>
            <a:pPr lvl="0" algn="ctr">
              <a:buNone/>
            </a:pPr>
            <a:endParaRPr lang="ru-RU" sz="7000" dirty="0">
              <a:latin typeface="Book Antiqua" pitchFamily="18" charset="0"/>
            </a:endParaRPr>
          </a:p>
          <a:p>
            <a:pPr lvl="0" indent="19050" algn="just">
              <a:lnSpc>
                <a:spcPct val="170000"/>
              </a:lnSpc>
              <a:buNone/>
            </a:pPr>
            <a:r>
              <a:rPr lang="ru-RU" sz="9600" dirty="0">
                <a:latin typeface="Book Antiqua" pitchFamily="18" charset="0"/>
              </a:rPr>
              <a:t>• </a:t>
            </a:r>
            <a:r>
              <a:rPr lang="uk-UA" sz="9600" dirty="0">
                <a:latin typeface="Book Antiqua" pitchFamily="18" charset="0"/>
              </a:rPr>
              <a:t>об'єктивність</a:t>
            </a:r>
          </a:p>
          <a:p>
            <a:pPr lvl="0" indent="19050" algn="just">
              <a:lnSpc>
                <a:spcPct val="170000"/>
              </a:lnSpc>
              <a:buNone/>
            </a:pPr>
            <a:r>
              <a:rPr lang="uk-UA" sz="9600" dirty="0">
                <a:latin typeface="Book Antiqua" pitchFamily="18" charset="0"/>
              </a:rPr>
              <a:t>• достовірність</a:t>
            </a:r>
          </a:p>
          <a:p>
            <a:pPr lvl="0" indent="19050" algn="just">
              <a:lnSpc>
                <a:spcPct val="170000"/>
              </a:lnSpc>
              <a:buNone/>
            </a:pPr>
            <a:r>
              <a:rPr lang="uk-UA" sz="9600" dirty="0">
                <a:latin typeface="Book Antiqua" pitchFamily="18" charset="0"/>
              </a:rPr>
              <a:t>• повнота</a:t>
            </a:r>
          </a:p>
          <a:p>
            <a:pPr lvl="0" indent="19050" algn="just">
              <a:lnSpc>
                <a:spcPct val="170000"/>
              </a:lnSpc>
              <a:buNone/>
            </a:pPr>
            <a:r>
              <a:rPr lang="uk-UA" sz="9600" dirty="0">
                <a:latin typeface="Book Antiqua" pitchFamily="18" charset="0"/>
              </a:rPr>
              <a:t>• актуальність</a:t>
            </a:r>
          </a:p>
          <a:p>
            <a:pPr lvl="0" indent="19050" algn="just">
              <a:lnSpc>
                <a:spcPct val="170000"/>
              </a:lnSpc>
              <a:buNone/>
            </a:pPr>
            <a:r>
              <a:rPr lang="uk-UA" sz="9600" dirty="0">
                <a:latin typeface="Book Antiqua" pitchFamily="18" charset="0"/>
              </a:rPr>
              <a:t>• корисність</a:t>
            </a:r>
          </a:p>
          <a:p>
            <a:pPr lvl="0" indent="19050" algn="just">
              <a:lnSpc>
                <a:spcPct val="170000"/>
              </a:lnSpc>
              <a:buNone/>
            </a:pPr>
            <a:r>
              <a:rPr lang="uk-UA" sz="9600" dirty="0">
                <a:latin typeface="Book Antiqua" pitchFamily="18" charset="0"/>
              </a:rPr>
              <a:t>• зрозумілість</a:t>
            </a:r>
          </a:p>
          <a:p>
            <a:pPr lvl="0" algn="ctr">
              <a:buNone/>
            </a:pPr>
            <a:r>
              <a:rPr lang="ru-RU" dirty="0"/>
              <a:t>                              </a:t>
            </a:r>
            <a:br>
              <a:rPr lang="ru-RU" dirty="0"/>
            </a:br>
            <a:endParaRPr lang="uk-UA" sz="5100" dirty="0">
              <a:latin typeface="Book Antiqua" pitchFamily="18" charset="0"/>
            </a:endParaRPr>
          </a:p>
          <a:p>
            <a:pPr lvl="0" algn="ctr">
              <a:buNone/>
            </a:pPr>
            <a:endParaRPr lang="uk-UA" sz="1800" dirty="0"/>
          </a:p>
          <a:p>
            <a:pPr lvl="0" algn="ctr">
              <a:buNone/>
            </a:pPr>
            <a:endParaRPr lang="uk-UA" sz="1800" dirty="0"/>
          </a:p>
          <a:p>
            <a:pPr lvl="0" algn="ctr">
              <a:buNone/>
            </a:pPr>
            <a:endParaRPr lang="uk-UA" sz="1800" dirty="0"/>
          </a:p>
          <a:p>
            <a:pPr lvl="0" algn="ctr">
              <a:buNone/>
            </a:pPr>
            <a:r>
              <a:rPr lang="uk-UA" sz="1800" dirty="0"/>
              <a:t> </a:t>
            </a:r>
          </a:p>
          <a:p>
            <a:pPr algn="ctr">
              <a:buNone/>
            </a:pPr>
            <a:r>
              <a:rPr lang="uk-UA" sz="1800" dirty="0"/>
              <a:t> </a:t>
            </a:r>
          </a:p>
          <a:p>
            <a:pPr lvl="0" algn="ctr">
              <a:buNone/>
            </a:pPr>
            <a:r>
              <a:rPr lang="uk-UA" sz="1800" dirty="0"/>
              <a:t>4</a:t>
            </a:r>
          </a:p>
          <a:p>
            <a:pPr lvl="0" algn="ctr">
              <a:buNone/>
            </a:pPr>
            <a:endParaRPr lang="uk-UA" sz="1800" dirty="0"/>
          </a:p>
          <a:p>
            <a:pPr lvl="0" algn="ctr">
              <a:buNone/>
            </a:pPr>
            <a:r>
              <a:rPr lang="uk-UA" sz="1800" dirty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uk-UA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/>
            <a:r>
              <a:rPr lang="ru-RU" sz="2800" b="1" dirty="0">
                <a:solidFill>
                  <a:srgbClr val="002060"/>
                </a:solidFill>
                <a:latin typeface="Book Antiqua" pitchFamily="18" charset="0"/>
              </a:rPr>
              <a:t>Види інформації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424936" cy="547260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anchor="ctr">
            <a:normAutofit fontScale="25000" lnSpcReduction="20000"/>
          </a:bodyPr>
          <a:lstStyle/>
          <a:p>
            <a:pPr marL="0" indent="0" algn="ctr">
              <a:buNone/>
            </a:pPr>
            <a:r>
              <a:rPr lang="uk-UA" dirty="0"/>
              <a:t>  </a:t>
            </a:r>
          </a:p>
          <a:p>
            <a:pPr marL="0" indent="0" algn="ctr">
              <a:buNone/>
            </a:pPr>
            <a:r>
              <a:rPr lang="uk-UA" sz="7400" dirty="0"/>
              <a:t> З А К О Н  У К Р А Ї Н И «Про інформацію»</a:t>
            </a:r>
          </a:p>
          <a:p>
            <a:pPr marL="0" indent="0" algn="ctr">
              <a:buNone/>
            </a:pPr>
            <a:r>
              <a:rPr lang="uk-UA" sz="7400" dirty="0"/>
              <a:t>Розділ ІІ. Види інформації</a:t>
            </a:r>
          </a:p>
          <a:p>
            <a:pPr marL="0" indent="0" algn="ctr">
              <a:buNone/>
            </a:pPr>
            <a:r>
              <a:rPr lang="uk-UA" sz="7400" dirty="0"/>
              <a:t>Стаття 10. Види інформації щодо змісту</a:t>
            </a:r>
          </a:p>
          <a:p>
            <a:pPr marL="0" indent="0" algn="ctr">
              <a:buNone/>
            </a:pPr>
            <a:endParaRPr lang="uk-UA" sz="7400" dirty="0"/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інформація про фізичну особу;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інформація довідково-енциклопедичного характеру;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інформація про стан довкілля (екологічна інформація);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інформація про товар (роботу, послугу)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науково-технічна інформація;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податкова інформація;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правова інформація;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статистична інформація;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соціологічна інформація;</a:t>
            </a:r>
          </a:p>
          <a:p>
            <a:pPr marL="1169988" indent="-457200" algn="just">
              <a:buFont typeface="Wingdings" pitchFamily="2" charset="2"/>
              <a:buChar char="ü"/>
            </a:pPr>
            <a:r>
              <a:rPr lang="uk-UA" sz="7400" dirty="0"/>
              <a:t> інші види інформації.</a:t>
            </a:r>
            <a:endParaRPr lang="uk-UA" sz="80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dirty="0"/>
              <a:t>                    </a:t>
            </a:r>
            <a:r>
              <a:rPr lang="ru-RU" sz="3200" b="1" dirty="0">
                <a:solidFill>
                  <a:srgbClr val="002060"/>
                </a:solidFill>
                <a:latin typeface="Book Antiqua" pitchFamily="18" charset="0"/>
              </a:rPr>
              <a:t>Інформаційні ресурси у фармації</a:t>
            </a:r>
            <a:endParaRPr lang="uk-UA" sz="32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04056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ru-RU" sz="2400" dirty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400" dirty="0">
                <a:latin typeface="Bookman Old Style" pitchFamily="18" charset="0"/>
              </a:rPr>
              <a:t>  </a:t>
            </a:r>
          </a:p>
          <a:p>
            <a:pPr>
              <a:buNone/>
            </a:pPr>
            <a:r>
              <a:rPr lang="ru-RU" sz="2400" dirty="0"/>
              <a:t> </a:t>
            </a:r>
          </a:p>
          <a:p>
            <a:pPr>
              <a:buNone/>
            </a:pPr>
            <a:endParaRPr lang="ru-RU" sz="2400" dirty="0">
              <a:hlinkClick r:id="rId2"/>
            </a:endParaRPr>
          </a:p>
          <a:p>
            <a:pPr>
              <a:buNone/>
            </a:pPr>
            <a:endParaRPr lang="ru-RU" sz="2400" dirty="0">
              <a:hlinkClick r:id="rId2"/>
            </a:endParaRPr>
          </a:p>
          <a:p>
            <a:pPr>
              <a:buNone/>
            </a:pPr>
            <a:r>
              <a:rPr lang="ru-RU" sz="2400" dirty="0">
                <a:hlinkClick r:id="rId2"/>
              </a:rPr>
              <a:t>http://www.rada.gov.ua</a:t>
            </a:r>
            <a:endParaRPr lang="ru-RU" sz="2400" dirty="0">
              <a:latin typeface="Bookman Old Style" pitchFamily="18" charset="0"/>
            </a:endParaRPr>
          </a:p>
          <a:p>
            <a:pPr>
              <a:buNone/>
            </a:pPr>
            <a:r>
              <a:rPr lang="uk-UA" sz="2400" dirty="0"/>
              <a:t>                                                       </a:t>
            </a:r>
            <a:r>
              <a:rPr lang="en-US" sz="2400" dirty="0">
                <a:hlinkClick r:id="rId3"/>
              </a:rPr>
              <a:t>http://moz.gov.ua/</a:t>
            </a:r>
            <a:r>
              <a:rPr lang="uk-UA" sz="2400" dirty="0"/>
              <a:t>                                        </a:t>
            </a:r>
            <a:r>
              <a:rPr lang="en-US" sz="2400" u="sng" dirty="0">
                <a:hlinkClick r:id="rId4"/>
              </a:rPr>
              <a:t>http://diklz.gov.ua/</a:t>
            </a:r>
            <a:r>
              <a:rPr lang="uk-UA" sz="2400" dirty="0"/>
              <a:t>                 </a:t>
            </a:r>
          </a:p>
          <a:p>
            <a:pPr>
              <a:buNone/>
            </a:pPr>
            <a:r>
              <a:rPr lang="uk-UA" sz="2400" dirty="0"/>
              <a:t>    </a:t>
            </a:r>
            <a:r>
              <a:rPr lang="en-US" sz="2400" dirty="0"/>
              <a:t>                      </a:t>
            </a:r>
          </a:p>
          <a:p>
            <a:pPr>
              <a:buNone/>
            </a:pPr>
            <a:r>
              <a:rPr lang="ru-RU" sz="2400" dirty="0"/>
              <a:t>                                                                                              </a:t>
            </a:r>
          </a:p>
          <a:p>
            <a:pPr>
              <a:buNone/>
            </a:pPr>
            <a:endParaRPr lang="ru-RU" sz="2400" dirty="0"/>
          </a:p>
          <a:p>
            <a:pPr algn="r">
              <a:buNone/>
            </a:pPr>
            <a:r>
              <a:rPr lang="ru-RU" sz="2400" dirty="0"/>
              <a:t>                                                                                                     </a:t>
            </a:r>
          </a:p>
          <a:p>
            <a:pPr algn="r">
              <a:buNone/>
            </a:pPr>
            <a:endParaRPr lang="ru-RU" sz="2400" dirty="0"/>
          </a:p>
          <a:p>
            <a:pPr algn="r">
              <a:buNone/>
            </a:pPr>
            <a:endParaRPr lang="ru-RU" sz="2400" dirty="0"/>
          </a:p>
          <a:p>
            <a:pPr algn="r">
              <a:buNone/>
            </a:pPr>
            <a:endParaRPr lang="uk-UA" sz="2400" dirty="0"/>
          </a:p>
          <a:p>
            <a:pPr algn="r">
              <a:buNone/>
            </a:pPr>
            <a:endParaRPr lang="uk-UA" sz="2400" dirty="0"/>
          </a:p>
          <a:p>
            <a:pPr algn="r">
              <a:buNone/>
            </a:pPr>
            <a:endParaRPr lang="uk-UA" sz="2400" dirty="0"/>
          </a:p>
          <a:p>
            <a:pPr algn="r">
              <a:buNone/>
            </a:pPr>
            <a:r>
              <a:rPr lang="en-US" sz="2400" dirty="0"/>
              <a:t>https://www.fip.org</a:t>
            </a:r>
            <a:endParaRPr lang="uk-UA" sz="2400" dirty="0">
              <a:hlinkClick r:id="rId5"/>
            </a:endParaRPr>
          </a:p>
          <a:p>
            <a:pPr>
              <a:buNone/>
            </a:pPr>
            <a:endParaRPr lang="uk-UA" sz="2400" dirty="0">
              <a:hlinkClick r:id="rId5"/>
            </a:endParaRPr>
          </a:p>
          <a:p>
            <a:pPr>
              <a:buNone/>
            </a:pPr>
            <a:r>
              <a:rPr lang="en-US" sz="2400" dirty="0">
                <a:hlinkClick r:id="rId5"/>
              </a:rPr>
              <a:t>http://www.kmu.gov.ua</a:t>
            </a:r>
            <a:r>
              <a:rPr lang="uk-UA" sz="1200" dirty="0"/>
              <a:t>                                                                    </a:t>
            </a:r>
            <a:r>
              <a:rPr lang="en-US" sz="2200" dirty="0"/>
              <a:t>www.who.int</a:t>
            </a:r>
            <a:r>
              <a:rPr lang="uk-UA" sz="1200" dirty="0"/>
              <a:t>                                                                            </a:t>
            </a:r>
            <a:r>
              <a:rPr lang="en-US" sz="1200" dirty="0"/>
              <a:t>                      </a:t>
            </a:r>
          </a:p>
          <a:p>
            <a:pPr>
              <a:buNone/>
            </a:pPr>
            <a:r>
              <a:rPr lang="en-US" sz="1200" u="sng" dirty="0"/>
              <a:t>                                                                                                                                                                                                               </a:t>
            </a:r>
            <a:endParaRPr lang="uk-UA" sz="2000" dirty="0"/>
          </a:p>
          <a:p>
            <a:pPr algn="ctr">
              <a:buNone/>
            </a:pPr>
            <a:r>
              <a:rPr lang="ru-RU" sz="2100" dirty="0"/>
              <a:t>                                                                                 </a:t>
            </a:r>
            <a:endParaRPr lang="uk-UA" sz="2100" dirty="0"/>
          </a:p>
        </p:txBody>
      </p:sp>
      <p:pic>
        <p:nvPicPr>
          <p:cNvPr id="6" name="Рисунок 5" descr="ÐÐ°ÑÑÐ¸Ð½ÐºÐ¸ Ð¿Ð¾ Ð·Ð°Ð¿ÑÐ¾ÑÑ Ð´ÐµÑÐ¶Ð°Ð²Ð½Ñ ÑÑÑÐ°Ð½Ð¾Ð²Ð¸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"/>
            <a:ext cx="1547664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ÐÐ°ÑÑÐ¸Ð½ÐºÐ¸ Ð¿Ð¾ Ð·Ð°Ð¿ÑÐ¾ÑÑ Ð¼ÑÐ½ÑÑÑÐµÑÑÑÐ²Ð¾ Ð¾ÑÐ¾ÑÐ¾Ð½Ð¸ Ð·Ð´Ð¾ÑÐ¾Ð²'Ñ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62569" y="692696"/>
            <a:ext cx="20162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ÐÐ°ÑÑÐ¸Ð½ÐºÐ¸ Ð¿Ð¾ Ð·Ð°Ð¿ÑÐ¾ÑÑ Ð²ÐµÑÑÐ¾Ð²Ð½Ð° ÑÐ°Ð´Ð°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692696"/>
            <a:ext cx="216024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ÐÐ°ÑÑÐ¸Ð½ÐºÐ¸ Ð¿Ð¾ Ð·Ð°Ð¿ÑÐ¾ÑÑ ÐºÐ°Ð±ÑÐ½ÐµÑ Ð¼ÑÐ½ÑÑÑÑÑÐ²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2780928"/>
            <a:ext cx="259228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ÐÐ°ÑÑÐ¸Ð½ÐºÐ¸ Ð¿Ð¾ Ð·Ð°Ð¿ÑÐ¾ÑÑ federation of pharmacy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8104" y="3212976"/>
            <a:ext cx="19050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ÐÐ°ÑÑÐ¸Ð½ÐºÐ¸ Ð¿Ð¾ Ð·Ð°Ð¿ÑÐ¾ÑÑ Ð²Ð¾Ð¾Ð·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15816" y="3068960"/>
            <a:ext cx="20955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267744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Офіційну інформацію містять сайти державних органів влади та міжнародних організацій</a:t>
            </a:r>
            <a:endParaRPr lang="uk-UA" dirty="0">
              <a:latin typeface="Bookman Old Style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4B872D-01F3-4297-A935-523961A712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0239" y="836713"/>
            <a:ext cx="1905000" cy="16561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Джерела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фармацевтичної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інформації</a:t>
            </a:r>
            <a:endParaRPr lang="uk-UA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/>
              <a:t>Законодавство України – </a:t>
            </a:r>
            <a:r>
              <a:rPr lang="en-GB" sz="2400" dirty="0"/>
              <a:t>http://zakon.rada.gov.ua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Довідник </a:t>
            </a:r>
            <a:r>
              <a:rPr lang="uk-UA" sz="2400" dirty="0" err="1"/>
              <a:t>„Компендіум”</a:t>
            </a:r>
            <a:r>
              <a:rPr lang="uk-UA" sz="2400" dirty="0"/>
              <a:t> – </a:t>
            </a:r>
            <a:r>
              <a:rPr lang="en-GB" sz="2400" dirty="0"/>
              <a:t>http://compendium.com.ua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ІС </a:t>
            </a:r>
            <a:r>
              <a:rPr lang="uk-UA" sz="2400" dirty="0" err="1"/>
              <a:t>„Лікарські</a:t>
            </a:r>
            <a:r>
              <a:rPr lang="uk-UA" sz="2400" dirty="0"/>
              <a:t> </a:t>
            </a:r>
            <a:r>
              <a:rPr lang="uk-UA" sz="2400" dirty="0" err="1"/>
              <a:t>засоби”</a:t>
            </a:r>
            <a:r>
              <a:rPr lang="uk-UA" sz="2400" dirty="0"/>
              <a:t> (</a:t>
            </a:r>
            <a:r>
              <a:rPr lang="uk-UA" sz="2400" dirty="0" err="1"/>
              <a:t>Моріон</a:t>
            </a:r>
            <a:r>
              <a:rPr lang="uk-UA" sz="2400" dirty="0"/>
              <a:t>) – </a:t>
            </a:r>
            <a:r>
              <a:rPr lang="en-GB" sz="2400" dirty="0"/>
              <a:t>http://pharmbase.com.ua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ІС «Електронний формуляр» – </a:t>
            </a:r>
            <a:r>
              <a:rPr lang="en-GB" sz="2400" dirty="0"/>
              <a:t>http://www.dec.gov.ua/index.php/ua/ </a:t>
            </a:r>
            <a:r>
              <a:rPr lang="en-GB" sz="2400" dirty="0" err="1"/>
              <a:t>informatsijno-poshukovasistema-elektronnij-formulyar</a:t>
            </a:r>
            <a:endParaRPr lang="en-GB" sz="2400" dirty="0"/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Державний реєстр ЛЗ (</a:t>
            </a:r>
            <a:r>
              <a:rPr lang="uk-UA" sz="2400" dirty="0" err="1"/>
              <a:t>ДЕЦ</a:t>
            </a:r>
            <a:r>
              <a:rPr lang="uk-UA" sz="2400" dirty="0"/>
              <a:t> МОЗ України) </a:t>
            </a:r>
            <a:r>
              <a:rPr lang="en-GB" sz="2400" dirty="0"/>
              <a:t>http://www.drlz.kiev.ua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Державний реєстр медичної техніки та МВ </a:t>
            </a:r>
            <a:r>
              <a:rPr lang="en-GB" sz="2400" dirty="0"/>
              <a:t>http://portal.diklz.gov.ua/PublicSite/PUB/VMList.aspx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Національний перелік </a:t>
            </a:r>
            <a:r>
              <a:rPr lang="uk-UA" sz="2400" dirty="0" err="1"/>
              <a:t>ОЛЗ</a:t>
            </a:r>
            <a:r>
              <a:rPr lang="uk-UA" sz="2400" dirty="0"/>
              <a:t> (МОЗ України) </a:t>
            </a:r>
            <a:r>
              <a:rPr lang="en-GB" sz="2400" dirty="0"/>
              <a:t>http://www.moz.gov.ua/ua/portal/register_naclist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/>
              <a:t>Реєстр місць здійснення діяльності з оптової та роздрібної торгівлі ЛЗ </a:t>
            </a:r>
            <a:r>
              <a:rPr lang="en-GB" sz="2400" dirty="0"/>
              <a:t>http://portal.diklz.gov.ua/PublicSite/TradeLicense/TradeLicenseList.aspx</a:t>
            </a:r>
            <a:endParaRPr lang="uk-U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Анатомо-терапевтична-хімічна (АТХ) – класифікаційна системи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00200"/>
            <a:ext cx="8496944" cy="4525963"/>
          </a:xfr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indent="19050" algn="ctr">
              <a:buNone/>
            </a:pPr>
            <a:r>
              <a:rPr lang="uk-UA" b="1" dirty="0"/>
              <a:t>Анатомо- терапевтично- хімічна (АТХ) класифікація ВООЗ </a:t>
            </a:r>
          </a:p>
          <a:p>
            <a:pPr indent="19050" algn="ctr">
              <a:buNone/>
            </a:pPr>
            <a:r>
              <a:rPr lang="uk-UA" sz="2600" i="1" dirty="0"/>
              <a:t>(</a:t>
            </a:r>
            <a:r>
              <a:rPr lang="en-GB" sz="2600" i="1" dirty="0"/>
              <a:t>Anatomical Therapeutic Chemical Classification System, </a:t>
            </a:r>
            <a:r>
              <a:rPr lang="en-GB" sz="2600" b="1" i="1" dirty="0"/>
              <a:t>ATC</a:t>
            </a:r>
            <a:r>
              <a:rPr lang="en-GB" sz="2600" i="1" dirty="0"/>
              <a:t>) </a:t>
            </a:r>
            <a:r>
              <a:rPr lang="en-GB" dirty="0"/>
              <a:t>— </a:t>
            </a:r>
            <a:endParaRPr lang="uk-UA" dirty="0"/>
          </a:p>
          <a:p>
            <a:pPr marL="184150" indent="19050">
              <a:buFont typeface="Wingdings" pitchFamily="2" charset="2"/>
              <a:buChar char="ü"/>
            </a:pPr>
            <a:r>
              <a:rPr lang="uk-UA" dirty="0"/>
              <a:t>це міжнародна система класифікації лікарських засобів</a:t>
            </a:r>
          </a:p>
          <a:p>
            <a:pPr marL="180975" indent="180975" algn="just">
              <a:buFont typeface="Wingdings" pitchFamily="2" charset="2"/>
              <a:buChar char="ü"/>
            </a:pPr>
            <a:r>
              <a:rPr lang="uk-UA" dirty="0"/>
              <a:t>АТ</a:t>
            </a:r>
            <a:r>
              <a:rPr lang="en-GB" dirty="0"/>
              <a:t>C </a:t>
            </a:r>
            <a:r>
              <a:rPr lang="uk-UA" dirty="0"/>
              <a:t>підрозділяє лікарські засоби на групи, що мають 5 різних рівнів. </a:t>
            </a:r>
          </a:p>
          <a:p>
            <a:pPr marL="180975" indent="180975" algn="just">
              <a:buFont typeface="Wingdings" pitchFamily="2" charset="2"/>
              <a:buChar char="ü"/>
            </a:pPr>
            <a:r>
              <a:rPr lang="uk-UA" dirty="0"/>
              <a:t>кожен рівень класифікації має буквений або цифровий код</a:t>
            </a:r>
          </a:p>
          <a:p>
            <a:pPr marL="180975" indent="180975" algn="just">
              <a:buFont typeface="Wingdings" pitchFamily="2" charset="2"/>
              <a:buChar char="ü"/>
            </a:pPr>
            <a:r>
              <a:rPr lang="uk-UA" dirty="0"/>
              <a:t>головний принцип — усім лікарським засобам, які мають подібні інгредієнти, силу дії і лікарську форму, присвоюють тільки один код АТС</a:t>
            </a:r>
            <a:endParaRPr lang="en-GB" dirty="0"/>
          </a:p>
          <a:p>
            <a:pPr marL="180975" indent="180975" algn="just">
              <a:buFont typeface="Wingdings" pitchFamily="2" charset="2"/>
              <a:buChar char="ü"/>
            </a:pPr>
            <a:endParaRPr lang="uk-UA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системи АТС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8856984" cy="4713387"/>
          </a:xfr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uk-UA" dirty="0"/>
              <a:t>дозволяє ідентифікувати лікарський препарат, в тому числі активну субстанцію</a:t>
            </a:r>
          </a:p>
          <a:p>
            <a:r>
              <a:rPr lang="uk-UA" dirty="0"/>
              <a:t>дозволяє визначити спосіб її введення і у відповідних випадках (при вказівці </a:t>
            </a:r>
            <a:r>
              <a:rPr lang="en-GB" dirty="0"/>
              <a:t>DDD) — </a:t>
            </a:r>
            <a:r>
              <a:rPr lang="uk-UA" dirty="0"/>
              <a:t>добову дозу споживання</a:t>
            </a:r>
          </a:p>
          <a:p>
            <a:r>
              <a:rPr lang="uk-UA" dirty="0"/>
              <a:t>враховує як терапевтичні властивості лікарських засобів, так і хімічні характеристики на відміну від більшості інших класифікацій</a:t>
            </a:r>
          </a:p>
          <a:p>
            <a:r>
              <a:rPr lang="uk-UA" dirty="0"/>
              <a:t> має ієрархічну структуру, що полегшує логічний розподіл лікарських засобів на певні групи</a:t>
            </a:r>
            <a:endParaRPr lang="en-GB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АТХ класифікація лікарських засобів (АТ</a:t>
            </a:r>
            <a:r>
              <a:rPr lang="en-GB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рівень коду</a:t>
            </a:r>
            <a:br>
              <a:rPr lang="en-GB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normAutofit fontScale="55000" lnSpcReduction="20000"/>
          </a:bodyPr>
          <a:lstStyle/>
          <a:p>
            <a:pPr indent="19050">
              <a:buNone/>
            </a:pPr>
            <a:r>
              <a:rPr lang="en-GB" b="1" dirty="0"/>
              <a:t>A </a:t>
            </a:r>
            <a:r>
              <a:rPr lang="uk-UA" b="1" dirty="0"/>
              <a:t>	</a:t>
            </a:r>
            <a:r>
              <a:rPr lang="uk-UA" dirty="0"/>
              <a:t>Травна система та обмін речовин</a:t>
            </a:r>
          </a:p>
          <a:p>
            <a:pPr indent="19050">
              <a:buNone/>
            </a:pPr>
            <a:r>
              <a:rPr lang="en-GB" b="1" dirty="0"/>
              <a:t>B </a:t>
            </a:r>
            <a:r>
              <a:rPr lang="uk-UA" b="1" dirty="0"/>
              <a:t>	</a:t>
            </a:r>
            <a:r>
              <a:rPr lang="uk-UA" dirty="0"/>
              <a:t>Кров і кровотворні органи</a:t>
            </a:r>
          </a:p>
          <a:p>
            <a:pPr indent="19050">
              <a:buNone/>
            </a:pPr>
            <a:r>
              <a:rPr lang="en-GB" b="1" dirty="0"/>
              <a:t>C </a:t>
            </a:r>
            <a:r>
              <a:rPr lang="uk-UA" b="1" dirty="0"/>
              <a:t>	</a:t>
            </a:r>
            <a:r>
              <a:rPr lang="uk-UA" dirty="0"/>
              <a:t>Серцево-судинна система</a:t>
            </a:r>
          </a:p>
          <a:p>
            <a:pPr indent="19050">
              <a:buNone/>
            </a:pPr>
            <a:r>
              <a:rPr lang="en-GB" b="1" dirty="0"/>
              <a:t>D </a:t>
            </a:r>
            <a:r>
              <a:rPr lang="uk-UA" b="1" dirty="0"/>
              <a:t>	</a:t>
            </a:r>
            <a:r>
              <a:rPr lang="uk-UA" dirty="0"/>
              <a:t>Дерматологічні засоби</a:t>
            </a:r>
          </a:p>
          <a:p>
            <a:pPr indent="19050">
              <a:buNone/>
            </a:pPr>
            <a:r>
              <a:rPr lang="en-GB" b="1" dirty="0"/>
              <a:t>G </a:t>
            </a:r>
            <a:r>
              <a:rPr lang="uk-UA" b="1" dirty="0"/>
              <a:t>	</a:t>
            </a:r>
            <a:r>
              <a:rPr lang="uk-UA" dirty="0"/>
              <a:t>Сечостатева система та статеві гормони</a:t>
            </a:r>
          </a:p>
          <a:p>
            <a:pPr indent="19050">
              <a:buNone/>
            </a:pPr>
            <a:r>
              <a:rPr lang="en-GB" b="1" dirty="0"/>
              <a:t>H </a:t>
            </a:r>
            <a:r>
              <a:rPr lang="uk-UA" b="1" dirty="0"/>
              <a:t>	</a:t>
            </a:r>
            <a:r>
              <a:rPr lang="uk-UA" dirty="0"/>
              <a:t>Препарати гормонів для системного застосування, крім статевих 	гормонів та інсулінів</a:t>
            </a:r>
          </a:p>
          <a:p>
            <a:pPr indent="19050">
              <a:buNone/>
            </a:pPr>
            <a:r>
              <a:rPr lang="en-GB" b="1" dirty="0"/>
              <a:t>J </a:t>
            </a:r>
            <a:r>
              <a:rPr lang="uk-UA" b="1" dirty="0"/>
              <a:t>	</a:t>
            </a:r>
            <a:r>
              <a:rPr lang="uk-UA" dirty="0"/>
              <a:t>Протимікробні засоби для системного застосування</a:t>
            </a:r>
          </a:p>
          <a:p>
            <a:pPr indent="19050">
              <a:buNone/>
            </a:pPr>
            <a:r>
              <a:rPr lang="en-GB" b="1" dirty="0"/>
              <a:t>L </a:t>
            </a:r>
            <a:r>
              <a:rPr lang="uk-UA" b="1" dirty="0"/>
              <a:t>	</a:t>
            </a:r>
            <a:r>
              <a:rPr lang="uk-UA" dirty="0" err="1"/>
              <a:t>Антинеопластичні</a:t>
            </a:r>
            <a:r>
              <a:rPr lang="uk-UA" dirty="0"/>
              <a:t> та </a:t>
            </a:r>
            <a:r>
              <a:rPr lang="uk-UA" dirty="0" err="1"/>
              <a:t>імуномодулюючі</a:t>
            </a:r>
            <a:r>
              <a:rPr lang="uk-UA" dirty="0"/>
              <a:t> засоби</a:t>
            </a:r>
          </a:p>
          <a:p>
            <a:pPr indent="19050">
              <a:buNone/>
            </a:pPr>
            <a:r>
              <a:rPr lang="en-GB" b="1" dirty="0"/>
              <a:t>M </a:t>
            </a:r>
            <a:r>
              <a:rPr lang="uk-UA" b="1" dirty="0"/>
              <a:t>	</a:t>
            </a:r>
            <a:r>
              <a:rPr lang="uk-UA" dirty="0"/>
              <a:t>Опорно-руховий апарат</a:t>
            </a:r>
          </a:p>
          <a:p>
            <a:pPr indent="19050">
              <a:buNone/>
            </a:pPr>
            <a:r>
              <a:rPr lang="en-GB" b="1" dirty="0"/>
              <a:t>N </a:t>
            </a:r>
            <a:r>
              <a:rPr lang="uk-UA" b="1" dirty="0"/>
              <a:t>	</a:t>
            </a:r>
            <a:r>
              <a:rPr lang="uk-UA" dirty="0"/>
              <a:t>Нервова система</a:t>
            </a:r>
          </a:p>
          <a:p>
            <a:pPr indent="19050">
              <a:buNone/>
            </a:pPr>
            <a:r>
              <a:rPr lang="en-GB" b="1" dirty="0"/>
              <a:t>P </a:t>
            </a:r>
            <a:r>
              <a:rPr lang="uk-UA" b="1" dirty="0"/>
              <a:t>	</a:t>
            </a:r>
            <a:r>
              <a:rPr lang="uk-UA" dirty="0" err="1"/>
              <a:t>Протипаразитарні</a:t>
            </a:r>
            <a:r>
              <a:rPr lang="uk-UA" dirty="0"/>
              <a:t> засоби, інсектициди та репеленти</a:t>
            </a:r>
          </a:p>
          <a:p>
            <a:pPr indent="19050">
              <a:buNone/>
            </a:pPr>
            <a:r>
              <a:rPr lang="en-GB" b="1" dirty="0"/>
              <a:t>R </a:t>
            </a:r>
            <a:r>
              <a:rPr lang="uk-UA" b="1" dirty="0"/>
              <a:t>	</a:t>
            </a:r>
            <a:r>
              <a:rPr lang="uk-UA" dirty="0"/>
              <a:t>Респіраторна система</a:t>
            </a:r>
          </a:p>
          <a:p>
            <a:pPr indent="19050">
              <a:buNone/>
            </a:pPr>
            <a:r>
              <a:rPr lang="en-GB" b="1" dirty="0"/>
              <a:t>S </a:t>
            </a:r>
            <a:r>
              <a:rPr lang="uk-UA" b="1" dirty="0"/>
              <a:t>	</a:t>
            </a:r>
            <a:r>
              <a:rPr lang="uk-UA" dirty="0"/>
              <a:t>Органи чуття</a:t>
            </a:r>
          </a:p>
          <a:p>
            <a:pPr indent="19050">
              <a:buNone/>
            </a:pPr>
            <a:r>
              <a:rPr lang="en-GB" b="1" dirty="0"/>
              <a:t>V </a:t>
            </a:r>
            <a:r>
              <a:rPr lang="uk-UA" b="1" dirty="0"/>
              <a:t>	</a:t>
            </a:r>
            <a:r>
              <a:rPr lang="uk-UA" dirty="0"/>
              <a:t>Різні засоби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кодування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АТС-класифікацією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bg2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А</a:t>
            </a:r>
            <a:r>
              <a:rPr lang="ru-RU" i="1" dirty="0"/>
              <a:t>       	</a:t>
            </a:r>
            <a:r>
              <a:rPr lang="ru-RU" b="1" i="1" dirty="0" err="1"/>
              <a:t>Препарати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впливають</a:t>
            </a:r>
            <a:r>
              <a:rPr lang="ru-RU" b="1" i="1" dirty="0"/>
              <a:t> на </a:t>
            </a:r>
            <a:r>
              <a:rPr lang="ru-RU" b="1" i="1" dirty="0" err="1"/>
              <a:t>травний</a:t>
            </a:r>
            <a:r>
              <a:rPr lang="ru-RU" b="1" i="1" dirty="0"/>
              <a:t> тракт </a:t>
            </a:r>
            <a:r>
              <a:rPr lang="ru-RU" b="1" i="1" dirty="0" err="1"/>
              <a:t>і</a:t>
            </a:r>
            <a:r>
              <a:rPr lang="ru-RU" b="1" i="1" dirty="0"/>
              <a:t> </a:t>
            </a:r>
            <a:r>
              <a:rPr lang="ru-RU" b="1" i="1" dirty="0" err="1"/>
              <a:t>обмін</a:t>
            </a:r>
            <a:r>
              <a:rPr lang="ru-RU" b="1" i="1" dirty="0"/>
              <a:t>     	</a:t>
            </a:r>
            <a:r>
              <a:rPr lang="ru-RU" b="1" i="1" dirty="0" err="1"/>
              <a:t>речовин</a:t>
            </a:r>
            <a:r>
              <a:rPr lang="ru-RU" dirty="0"/>
              <a:t> (</a:t>
            </a:r>
            <a:r>
              <a:rPr lang="ru-RU" i="1" dirty="0" err="1"/>
              <a:t>Рівень</a:t>
            </a:r>
            <a:r>
              <a:rPr lang="ru-RU" i="1" dirty="0"/>
              <a:t> 1</a:t>
            </a:r>
            <a:r>
              <a:rPr lang="ru-RU" dirty="0"/>
              <a:t> </a:t>
            </a:r>
            <a:r>
              <a:rPr lang="ru-RU" dirty="0" err="1"/>
              <a:t>визначається</a:t>
            </a:r>
            <a:r>
              <a:rPr lang="ru-RU" dirty="0"/>
              <a:t> за         </a:t>
            </a:r>
            <a:r>
              <a:rPr lang="ru-RU" i="1" dirty="0" err="1"/>
              <a:t>назвою</a:t>
            </a:r>
            <a:r>
              <a:rPr lang="ru-RU" i="1" dirty="0"/>
              <a:t> </a:t>
            </a:r>
            <a:r>
              <a:rPr lang="ru-RU" i="1" dirty="0" err="1"/>
              <a:t>анатомічного</a:t>
            </a:r>
            <a:r>
              <a:rPr lang="ru-RU" i="1" dirty="0"/>
              <a:t> 	органу</a:t>
            </a:r>
            <a:r>
              <a:rPr lang="ru-RU" dirty="0"/>
              <a:t> 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 </a:t>
            </a:r>
            <a:r>
              <a:rPr lang="ru-RU" i="1" dirty="0" err="1"/>
              <a:t>що</a:t>
            </a:r>
            <a:r>
              <a:rPr lang="ru-RU" i="1" dirty="0"/>
              <a:t> </a:t>
            </a:r>
            <a:r>
              <a:rPr lang="ru-RU" i="1" dirty="0" err="1"/>
              <a:t>є</a:t>
            </a:r>
            <a:r>
              <a:rPr lang="ru-RU" i="1" dirty="0"/>
              <a:t> </a:t>
            </a:r>
            <a:r>
              <a:rPr lang="ru-RU" i="1" dirty="0" err="1"/>
              <a:t>мішенню</a:t>
            </a:r>
            <a:r>
              <a:rPr lang="ru-RU" i="1" dirty="0"/>
              <a:t> </a:t>
            </a:r>
            <a:r>
              <a:rPr lang="ru-RU" i="1" dirty="0" err="1"/>
              <a:t>дії</a:t>
            </a:r>
            <a:r>
              <a:rPr lang="ru-RU" i="1" dirty="0"/>
              <a:t> препарату</a:t>
            </a:r>
            <a:r>
              <a:rPr lang="ru-RU" dirty="0"/>
              <a:t> )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А03</a:t>
            </a:r>
            <a:r>
              <a:rPr lang="ru-RU" dirty="0"/>
              <a:t>  	</a:t>
            </a:r>
            <a:r>
              <a:rPr lang="ru-RU" b="1" i="1" dirty="0" err="1"/>
              <a:t>Препарати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застосовуються</a:t>
            </a:r>
            <a:r>
              <a:rPr lang="ru-RU" b="1" i="1" dirty="0"/>
              <a:t> у </a:t>
            </a:r>
            <a:r>
              <a:rPr lang="ru-RU" b="1" i="1" dirty="0" err="1"/>
              <a:t>разі</a:t>
            </a:r>
            <a:r>
              <a:rPr lang="ru-RU" b="1" i="1" dirty="0"/>
              <a:t> </a:t>
            </a:r>
            <a:r>
              <a:rPr lang="ru-RU" b="1" i="1" dirty="0" err="1"/>
              <a:t>функціональних</a:t>
            </a:r>
            <a:r>
              <a:rPr lang="ru-RU" b="1" i="1" dirty="0"/>
              <a:t> 	</a:t>
            </a:r>
            <a:r>
              <a:rPr lang="ru-RU" b="1" i="1" dirty="0" err="1"/>
              <a:t>шлунково-кишкових</a:t>
            </a:r>
            <a:r>
              <a:rPr lang="ru-RU" b="1" i="1" dirty="0"/>
              <a:t> </a:t>
            </a:r>
            <a:r>
              <a:rPr lang="ru-RU" b="1" i="1" dirty="0" err="1"/>
              <a:t>розладів</a:t>
            </a:r>
            <a:r>
              <a:rPr lang="ru-RU" dirty="0"/>
              <a:t> (</a:t>
            </a:r>
            <a:r>
              <a:rPr lang="ru-RU" i="1" dirty="0" err="1"/>
              <a:t>Рівень</a:t>
            </a:r>
            <a:r>
              <a:rPr lang="ru-RU" i="1" dirty="0"/>
              <a:t> 2</a:t>
            </a:r>
            <a:r>
              <a:rPr lang="ru-RU" dirty="0"/>
              <a:t> </a:t>
            </a:r>
            <a:r>
              <a:rPr lang="ru-RU" dirty="0" err="1"/>
              <a:t>визначається</a:t>
            </a:r>
            <a:r>
              <a:rPr lang="ru-RU" dirty="0"/>
              <a:t> 	за </a:t>
            </a:r>
            <a:r>
              <a:rPr lang="ru-RU" i="1" dirty="0" err="1"/>
              <a:t>основними</a:t>
            </a:r>
            <a:r>
              <a:rPr lang="ru-RU" i="1" dirty="0"/>
              <a:t> </a:t>
            </a:r>
            <a:r>
              <a:rPr lang="ru-RU" i="1" dirty="0" err="1"/>
              <a:t>терапевтичними</a:t>
            </a:r>
            <a:r>
              <a:rPr lang="ru-RU" i="1" dirty="0"/>
              <a:t> та/</a:t>
            </a:r>
            <a:r>
              <a:rPr lang="ru-RU" i="1" dirty="0" err="1"/>
              <a:t>чи</a:t>
            </a:r>
            <a:r>
              <a:rPr lang="ru-RU" i="1" dirty="0"/>
              <a:t> </a:t>
            </a:r>
            <a:r>
              <a:rPr lang="ru-RU" i="1" dirty="0" err="1"/>
              <a:t>фармакологічними</a:t>
            </a:r>
            <a:r>
              <a:rPr lang="ru-RU" i="1" dirty="0"/>
              <a:t> 	</a:t>
            </a:r>
            <a:r>
              <a:rPr lang="ru-RU" i="1" dirty="0" err="1"/>
              <a:t>властивостями</a:t>
            </a:r>
            <a:r>
              <a:rPr lang="ru-RU" i="1" dirty="0"/>
              <a:t> </a:t>
            </a:r>
            <a:r>
              <a:rPr lang="ru-RU" i="1" dirty="0" err="1"/>
              <a:t>лікарського</a:t>
            </a:r>
            <a:r>
              <a:rPr lang="ru-RU" i="1" dirty="0"/>
              <a:t> </a:t>
            </a:r>
            <a:r>
              <a:rPr lang="ru-RU" i="1" dirty="0" err="1"/>
              <a:t>засобу</a:t>
            </a:r>
            <a:r>
              <a:rPr lang="ru-RU" dirty="0"/>
              <a:t>)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A03A</a:t>
            </a:r>
            <a:r>
              <a:rPr lang="ru-RU" dirty="0">
                <a:solidFill>
                  <a:srgbClr val="FF0000"/>
                </a:solidFill>
              </a:rPr>
              <a:t> 	</a:t>
            </a:r>
            <a:r>
              <a:rPr lang="ru-RU" b="1" i="1" dirty="0" err="1"/>
              <a:t>Препарати</a:t>
            </a:r>
            <a:r>
              <a:rPr lang="ru-RU" b="1" i="1" dirty="0"/>
              <a:t>, </a:t>
            </a:r>
            <a:r>
              <a:rPr lang="ru-RU" b="1" i="1" dirty="0" err="1"/>
              <a:t>що</a:t>
            </a:r>
            <a:r>
              <a:rPr lang="ru-RU" b="1" i="1" dirty="0"/>
              <a:t> </a:t>
            </a:r>
            <a:r>
              <a:rPr lang="ru-RU" b="1" i="1" dirty="0" err="1"/>
              <a:t>застосовуються</a:t>
            </a:r>
            <a:r>
              <a:rPr lang="ru-RU" b="1" i="1" dirty="0"/>
              <a:t> у </a:t>
            </a:r>
            <a:r>
              <a:rPr lang="ru-RU" b="1" i="1" dirty="0" err="1"/>
              <a:t>разі</a:t>
            </a:r>
            <a:r>
              <a:rPr lang="ru-RU" b="1" i="1" dirty="0"/>
              <a:t> </a:t>
            </a:r>
            <a:r>
              <a:rPr lang="ru-RU" b="1" i="1" dirty="0" err="1"/>
              <a:t>функціональних</a:t>
            </a:r>
            <a:r>
              <a:rPr lang="ru-RU" b="1" i="1" dirty="0"/>
              <a:t> 	</a:t>
            </a:r>
            <a:r>
              <a:rPr lang="ru-RU" b="1" i="1" dirty="0" err="1"/>
              <a:t>розладів</a:t>
            </a:r>
            <a:r>
              <a:rPr lang="ru-RU" b="1" i="1" dirty="0"/>
              <a:t> </a:t>
            </a:r>
            <a:r>
              <a:rPr lang="ru-RU" b="1" i="1" dirty="0" err="1"/>
              <a:t>з</a:t>
            </a:r>
            <a:r>
              <a:rPr lang="ru-RU" b="1" i="1" dirty="0"/>
              <a:t> боку </a:t>
            </a:r>
            <a:r>
              <a:rPr lang="ru-RU" b="1" i="1" dirty="0" err="1"/>
              <a:t>кишківника</a:t>
            </a:r>
            <a:r>
              <a:rPr lang="ru-RU" dirty="0"/>
              <a:t> (</a:t>
            </a:r>
            <a:r>
              <a:rPr lang="ru-RU" i="1" dirty="0" err="1"/>
              <a:t>Рівень</a:t>
            </a:r>
            <a:r>
              <a:rPr lang="ru-RU" i="1" dirty="0"/>
              <a:t> 3</a:t>
            </a:r>
            <a:r>
              <a:rPr lang="ru-RU" dirty="0"/>
              <a:t> </a:t>
            </a:r>
            <a:r>
              <a:rPr lang="ru-RU" dirty="0" err="1"/>
              <a:t>визначається</a:t>
            </a:r>
            <a:r>
              <a:rPr lang="ru-RU" dirty="0"/>
              <a:t> 	за </a:t>
            </a:r>
            <a:r>
              <a:rPr lang="ru-RU" i="1" dirty="0" err="1"/>
              <a:t>конкретними</a:t>
            </a:r>
            <a:r>
              <a:rPr lang="ru-RU" i="1" dirty="0"/>
              <a:t> </a:t>
            </a:r>
            <a:r>
              <a:rPr lang="ru-RU" i="1" dirty="0" err="1"/>
              <a:t>індивідуальними</a:t>
            </a:r>
            <a:r>
              <a:rPr lang="ru-RU" i="1" dirty="0"/>
              <a:t> </a:t>
            </a:r>
            <a:r>
              <a:rPr lang="ru-RU" i="1" dirty="0" err="1"/>
              <a:t>терапевтичними</a:t>
            </a:r>
            <a:r>
              <a:rPr lang="ru-RU" dirty="0"/>
              <a:t> та/</a:t>
            </a:r>
            <a:r>
              <a:rPr lang="ru-RU" dirty="0" err="1"/>
              <a:t>чи</a:t>
            </a:r>
            <a:r>
              <a:rPr lang="ru-RU" dirty="0"/>
              <a:t> 	</a:t>
            </a:r>
            <a:r>
              <a:rPr lang="ru-RU" dirty="0" err="1"/>
              <a:t>фармакологічними</a:t>
            </a:r>
            <a:r>
              <a:rPr lang="ru-RU" dirty="0"/>
              <a:t> </a:t>
            </a:r>
            <a:r>
              <a:rPr lang="ru-RU" i="1" dirty="0" err="1"/>
              <a:t>властивостями</a:t>
            </a:r>
            <a:r>
              <a:rPr lang="ru-RU" i="1" dirty="0"/>
              <a:t> </a:t>
            </a:r>
            <a:r>
              <a:rPr lang="ru-RU" i="1" dirty="0" err="1"/>
              <a:t>лікарського</a:t>
            </a:r>
            <a:r>
              <a:rPr lang="ru-RU" i="1" dirty="0"/>
              <a:t> </a:t>
            </a:r>
            <a:r>
              <a:rPr lang="ru-RU" i="1" dirty="0" err="1"/>
              <a:t>засобу</a:t>
            </a:r>
            <a:r>
              <a:rPr lang="ru-RU" dirty="0"/>
              <a:t>)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A03AD</a:t>
            </a:r>
            <a:r>
              <a:rPr lang="ru-RU" dirty="0"/>
              <a:t>    </a:t>
            </a:r>
            <a:r>
              <a:rPr lang="ru-RU" b="1" i="1" dirty="0"/>
              <a:t>Папаверин та </a:t>
            </a:r>
            <a:r>
              <a:rPr lang="ru-RU" b="1" i="1" dirty="0" err="1"/>
              <a:t>його</a:t>
            </a:r>
            <a:r>
              <a:rPr lang="ru-RU" b="1" i="1" dirty="0"/>
              <a:t> </a:t>
            </a:r>
            <a:r>
              <a:rPr lang="ru-RU" b="1" i="1" dirty="0" err="1"/>
              <a:t>похідні</a:t>
            </a:r>
            <a:r>
              <a:rPr lang="ru-RU" dirty="0"/>
              <a:t> (</a:t>
            </a:r>
            <a:r>
              <a:rPr lang="ru-RU" i="1" dirty="0" err="1"/>
              <a:t>Рівень</a:t>
            </a:r>
            <a:r>
              <a:rPr lang="ru-RU" i="1" dirty="0"/>
              <a:t> 4 </a:t>
            </a:r>
            <a:r>
              <a:rPr lang="ru-RU" dirty="0" err="1"/>
              <a:t>визначається</a:t>
            </a:r>
            <a:r>
              <a:rPr lang="ru-RU" dirty="0"/>
              <a:t> для 	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за </a:t>
            </a:r>
            <a:r>
              <a:rPr lang="ru-RU" i="1" dirty="0" err="1"/>
              <a:t>основними</a:t>
            </a:r>
            <a:r>
              <a:rPr lang="ru-RU" i="1" dirty="0"/>
              <a:t> </a:t>
            </a:r>
            <a:r>
              <a:rPr lang="ru-RU" i="1" dirty="0" err="1"/>
              <a:t>структурними</a:t>
            </a:r>
            <a:r>
              <a:rPr lang="ru-RU" i="1" dirty="0"/>
              <a:t> та </a:t>
            </a:r>
            <a:r>
              <a:rPr lang="ru-RU" i="1" dirty="0" err="1"/>
              <a:t>хімічними</a:t>
            </a:r>
            <a:r>
              <a:rPr lang="ru-RU" i="1" dirty="0"/>
              <a:t> 	</a:t>
            </a:r>
            <a:r>
              <a:rPr lang="ru-RU" i="1" dirty="0" err="1"/>
              <a:t>властивостями</a:t>
            </a:r>
            <a:r>
              <a:rPr lang="ru-RU" dirty="0"/>
              <a:t>)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A03AD02</a:t>
            </a:r>
            <a:r>
              <a:rPr lang="ru-RU" b="1" dirty="0"/>
              <a:t>  </a:t>
            </a:r>
            <a:r>
              <a:rPr lang="ru-RU" b="1" i="1" dirty="0" err="1"/>
              <a:t>Дротаверин</a:t>
            </a:r>
            <a:r>
              <a:rPr lang="ru-RU" dirty="0"/>
              <a:t> (</a:t>
            </a:r>
            <a:r>
              <a:rPr lang="ru-RU" dirty="0" err="1"/>
              <a:t>Drotaverine</a:t>
            </a:r>
            <a:r>
              <a:rPr lang="ru-RU" dirty="0"/>
              <a:t>) (</a:t>
            </a:r>
            <a:r>
              <a:rPr lang="ru-RU" i="1" dirty="0" err="1"/>
              <a:t>Рівень</a:t>
            </a:r>
            <a:r>
              <a:rPr lang="ru-RU" i="1" dirty="0"/>
              <a:t> 5</a:t>
            </a:r>
            <a:r>
              <a:rPr lang="ru-RU" dirty="0"/>
              <a:t> </a:t>
            </a:r>
            <a:r>
              <a:rPr lang="ru-RU" dirty="0" err="1"/>
              <a:t>визначається</a:t>
            </a:r>
            <a:r>
              <a:rPr lang="ru-RU" dirty="0"/>
              <a:t> за 		    </a:t>
            </a:r>
            <a:r>
              <a:rPr lang="ru-RU" dirty="0" err="1"/>
              <a:t>інивідуальними</a:t>
            </a:r>
            <a:r>
              <a:rPr lang="ru-RU" dirty="0"/>
              <a:t> </a:t>
            </a:r>
            <a:r>
              <a:rPr lang="ru-RU" i="1" dirty="0" err="1"/>
              <a:t>особливостями</a:t>
            </a:r>
            <a:r>
              <a:rPr lang="ru-RU" i="1" dirty="0"/>
              <a:t> </a:t>
            </a:r>
            <a:r>
              <a:rPr lang="ru-RU" i="1" dirty="0" err="1"/>
              <a:t>хімічної</a:t>
            </a:r>
            <a:r>
              <a:rPr lang="ru-RU" i="1" dirty="0"/>
              <a:t> </a:t>
            </a:r>
            <a:r>
              <a:rPr lang="ru-RU" i="1" dirty="0" err="1"/>
              <a:t>структури</a:t>
            </a:r>
            <a:r>
              <a:rPr lang="ru-RU" dirty="0"/>
              <a:t>)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Book Antiqua" pitchFamily="18" charset="0"/>
              </a:rPr>
              <a:t>Регулюючі переліки ЛЗ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640960" cy="5184576"/>
          </a:xfrm>
          <a:solidFill>
            <a:schemeClr val="bg2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uk-UA" dirty="0"/>
              <a:t>Національний перелік Основних ЛЗ  (МОЗ України) </a:t>
            </a:r>
            <a:r>
              <a:rPr lang="en-US" dirty="0">
                <a:hlinkClick r:id="rId2"/>
              </a:rPr>
              <a:t>http://www.moz.gov.ua/ua/portal/register_naclist</a:t>
            </a:r>
            <a:endParaRPr lang="ru-RU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Bookman Old Style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ИПС «Електронний формуляр» – </a:t>
            </a:r>
            <a:r>
              <a:rPr lang="en-US" dirty="0"/>
              <a:t>http://www.dec.gov.ua/index.php/ua/ </a:t>
            </a:r>
            <a:r>
              <a:rPr lang="en-US" dirty="0" err="1"/>
              <a:t>informatsijno-poshukovasistema-elektronnij-formulyar</a:t>
            </a:r>
            <a:endParaRPr lang="uk-UA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реєстр лікарських засобів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172819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uk-UA" sz="2800" dirty="0"/>
              <a:t>Державний реєстр лікарських засобів (далі - Реєстр) містить відомості про лікарські засоби, дозволені для виробництва і застосування в Україні</a:t>
            </a:r>
          </a:p>
          <a:p>
            <a:pPr algn="ctr">
              <a:buNone/>
            </a:pPr>
            <a:br>
              <a:rPr lang="uk-UA" sz="2800" dirty="0"/>
            </a:br>
            <a:endParaRPr lang="uk-UA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6624736" cy="3312368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5934670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http://www.drlz.com.ua/ibp/ddsite.nsf/all/shlist?opendocument&amp;query=%C0%E7%E8%F2%F0%EE%EC%B3%F6%E8%ED</a:t>
            </a:r>
            <a:endParaRPr lang="uk-UA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>
            <a:extLst>
              <a:ext uri="{FF2B5EF4-FFF2-40B4-BE49-F238E27FC236}">
                <a16:creationId xmlns:a16="http://schemas.microsoft.com/office/drawing/2014/main" id="{6C4BDA80-6F10-4E19-B67F-EC54F7C81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56792"/>
            <a:ext cx="8229600" cy="5112568"/>
          </a:xfr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08851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84784"/>
            <a:ext cx="8229600" cy="4824536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реєстр лікарських засобів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формуляр лікарських засобів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878497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504" y="5229200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https://www.dec.gov.ua/materials/chinnij-vipusk-derzhavnogo-formulyara-likarskih-zasobiv/</a:t>
            </a:r>
            <a:endParaRPr lang="uk-UA" dirty="0"/>
          </a:p>
          <a:p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1196752"/>
            <a:ext cx="9036496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b="1" dirty="0"/>
              <a:t>Державний формуляр лікарських засобів — перелік лікарських засобів, зареєстрованих в Україні, що включає ліки з доведеною ефективністю, допустимою безпекою та економічно </a:t>
            </a:r>
            <a:r>
              <a:rPr lang="uk-UA" b="1"/>
              <a:t>вигідним використанням</a:t>
            </a: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17240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4077072"/>
            <a:ext cx="8712968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b="1" dirty="0"/>
              <a:t>У НАЦПЕРЕЛІК ВКЛЮЧЕНІ ЛІКИ ВІД:</a:t>
            </a:r>
            <a:endParaRPr lang="uk-UA" dirty="0"/>
          </a:p>
          <a:p>
            <a:r>
              <a:rPr lang="uk-UA" dirty="0"/>
              <a:t>пріоритетних для України захворювань та станів</a:t>
            </a:r>
          </a:p>
          <a:p>
            <a:r>
              <a:rPr lang="uk-UA" dirty="0"/>
              <a:t>захворювань, щодо яких держава встановила соціальні гарантії</a:t>
            </a:r>
          </a:p>
          <a:p>
            <a:r>
              <a:rPr lang="uk-UA" b="1" dirty="0"/>
              <a:t>У НАЦПЕРЕЛІК ВКЛЮЧЕНІ ЛІКИ:</a:t>
            </a:r>
          </a:p>
          <a:p>
            <a:r>
              <a:rPr lang="uk-UA" b="1" dirty="0"/>
              <a:t> ефективні</a:t>
            </a:r>
            <a:r>
              <a:rPr lang="uk-UA" dirty="0"/>
              <a:t> (що доведено дослідженнями високого рівня доказовості)</a:t>
            </a:r>
          </a:p>
          <a:p>
            <a:r>
              <a:rPr lang="uk-UA" b="1" dirty="0"/>
              <a:t>безпечні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76672"/>
            <a:ext cx="6395762" cy="45259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5457998"/>
            <a:ext cx="7704856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>
                <a:hlinkClick r:id="rId3"/>
              </a:rPr>
              <a:t>Джерело доступу:</a:t>
            </a:r>
            <a:endParaRPr lang="uk-UA" dirty="0"/>
          </a:p>
          <a:p>
            <a:pPr algn="ctr"/>
            <a:r>
              <a:rPr lang="en-GB" dirty="0">
                <a:hlinkClick r:id="rId4"/>
              </a:rPr>
              <a:t>https://zakon.rada.gov.ua/laws/show/333-2009-%D0%BF#Text</a:t>
            </a:r>
            <a:endParaRPr lang="uk-UA" dirty="0"/>
          </a:p>
          <a:p>
            <a:pPr algn="ctr"/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2087</TotalTime>
  <Words>1079</Words>
  <Application>Microsoft Office PowerPoint</Application>
  <PresentationFormat>Экран (4:3)</PresentationFormat>
  <Paragraphs>136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Фармацевтичний факультет Кафедра організації та економіки фармації з післядипломною підготовкою</vt:lpstr>
      <vt:lpstr>Визначення терміну</vt:lpstr>
      <vt:lpstr> Основні властивості інформації</vt:lpstr>
      <vt:lpstr>Види інформації</vt:lpstr>
      <vt:lpstr>                    Інформаційні ресурси у фармації</vt:lpstr>
      <vt:lpstr>Джерела фармацевтичної інформації</vt:lpstr>
      <vt:lpstr>Анатомо-терапевтична-хімічна (АТХ) – класифікаційна системи</vt:lpstr>
      <vt:lpstr>Переваги системи АТС</vt:lpstr>
      <vt:lpstr> АТХ класифікація лікарських засобів (АТC) І рівень коду </vt:lpstr>
      <vt:lpstr>Приклад структури кодування лікарських засобів за АТС-класифікацією </vt:lpstr>
      <vt:lpstr>Регулюючі переліки ЛЗ</vt:lpstr>
      <vt:lpstr>Державний реєстр лікарських засобів </vt:lpstr>
      <vt:lpstr>Презентация PowerPoint</vt:lpstr>
      <vt:lpstr>Державний реєстр лікарських засобів </vt:lpstr>
      <vt:lpstr>Державний формуляр лікарських засобів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84</cp:revision>
  <cp:lastPrinted>2016-12-07T14:05:20Z</cp:lastPrinted>
  <dcterms:created xsi:type="dcterms:W3CDTF">2016-12-07T08:54:09Z</dcterms:created>
  <dcterms:modified xsi:type="dcterms:W3CDTF">2026-04-17T12:24:04Z</dcterms:modified>
</cp:coreProperties>
</file>