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8" r:id="rId2"/>
    <p:sldId id="325" r:id="rId3"/>
    <p:sldId id="257" r:id="rId4"/>
    <p:sldId id="285" r:id="rId5"/>
    <p:sldId id="340" r:id="rId6"/>
    <p:sldId id="341" r:id="rId7"/>
    <p:sldId id="299" r:id="rId8"/>
    <p:sldId id="328" r:id="rId9"/>
    <p:sldId id="280" r:id="rId10"/>
    <p:sldId id="309" r:id="rId11"/>
    <p:sldId id="310" r:id="rId12"/>
    <p:sldId id="281" r:id="rId13"/>
    <p:sldId id="303" r:id="rId14"/>
    <p:sldId id="306" r:id="rId15"/>
    <p:sldId id="305" r:id="rId16"/>
    <p:sldId id="308" r:id="rId17"/>
    <p:sldId id="300" r:id="rId18"/>
    <p:sldId id="293" r:id="rId19"/>
    <p:sldId id="282" r:id="rId20"/>
    <p:sldId id="301" r:id="rId21"/>
    <p:sldId id="302" r:id="rId22"/>
    <p:sldId id="291" r:id="rId23"/>
    <p:sldId id="311" r:id="rId24"/>
    <p:sldId id="283" r:id="rId25"/>
    <p:sldId id="284" r:id="rId26"/>
    <p:sldId id="259" r:id="rId27"/>
    <p:sldId id="287" r:id="rId28"/>
    <p:sldId id="286" r:id="rId29"/>
    <p:sldId id="288" r:id="rId30"/>
    <p:sldId id="336" r:id="rId31"/>
    <p:sldId id="294" r:id="rId32"/>
    <p:sldId id="262" r:id="rId33"/>
    <p:sldId id="264" r:id="rId34"/>
    <p:sldId id="263" r:id="rId35"/>
    <p:sldId id="342" r:id="rId36"/>
    <p:sldId id="314" r:id="rId37"/>
    <p:sldId id="313" r:id="rId38"/>
    <p:sldId id="316" r:id="rId39"/>
    <p:sldId id="317" r:id="rId40"/>
    <p:sldId id="318" r:id="rId41"/>
    <p:sldId id="315" r:id="rId42"/>
    <p:sldId id="319" r:id="rId43"/>
    <p:sldId id="320" r:id="rId44"/>
    <p:sldId id="326" r:id="rId45"/>
    <p:sldId id="329" r:id="rId46"/>
    <p:sldId id="327" r:id="rId47"/>
    <p:sldId id="330" r:id="rId48"/>
    <p:sldId id="331" r:id="rId49"/>
    <p:sldId id="332" r:id="rId50"/>
    <p:sldId id="333" r:id="rId51"/>
    <p:sldId id="334" r:id="rId52"/>
    <p:sldId id="335" r:id="rId5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27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2.rada.gov.ua/laws/show/z1532-15/paran6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6205"/>
            <a:ext cx="9144000" cy="1800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Медико-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факультет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7504" y="2063283"/>
            <a:ext cx="8928992" cy="460851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 rtl="0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Лекційне заняття 1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Організаційна структура та рівні управління фармацевтичної галузі України. Порядок ліцензування фармацевтичної діяльності в Україні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uk-UA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Ð¡Ð»Ð°Ð¹Ð´1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Опис навчальної дисципліни</a:t>
            </a:r>
            <a:b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та економіка фармації»</a:t>
            </a:r>
            <a:b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Вивчення дисципліни забезпечує засвоєння теоретичних знань і практичних навичок, необхідних для: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ефективної організації роботи аптечних закладів та фармацевтичних підприємств;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раціонального планування ресурсів, управління персоналом і контролю якості фармацевтичного обслуговування;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здійснення економічного аналізу господарської діяльності;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 сучасних методів ціноутворення у фармації;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прийняття обґрунтованих управлінських і фінансових рішень в умовах ринкової економіки.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uk-UA" sz="19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9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загальна кількість - 210 академічних годин в т.ч. </a:t>
            </a:r>
          </a:p>
          <a:p>
            <a:pPr algn="just">
              <a:buNone/>
            </a:pP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лекції – 10 год., практичні -24 год., СРС- 176 год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 1.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Базові принципи організації роботи аптечних закладів</a:t>
            </a:r>
          </a:p>
          <a:p>
            <a:pPr algn="l" rtl="0"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 2. 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Основи обліку у фармації</a:t>
            </a:r>
            <a:endParaRPr lang="uk-UA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Розділ 3.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Основи економіки фармації.</a:t>
            </a:r>
          </a:p>
          <a:p>
            <a:pPr algn="l" rtl="0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endParaRPr lang="ru-RU" dirty="0"/>
          </a:p>
        </p:txBody>
      </p:sp>
      <p:pic>
        <p:nvPicPr>
          <p:cNvPr id="5" name="Рисунок 4" descr="d:\home\e210275boi\Desktop\textbook_1-1 (1)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9249" y="2319039"/>
            <a:ext cx="1611635" cy="163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economica.nuph.edu.ua/wp-content/uploads/2017/01/textbook_2-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296666"/>
            <a:ext cx="15476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ÐÐ°ÑÑÐ¸Ð½ÐºÐ¸ Ð¿Ð¾ Ð·Ð°Ð¿ÑÐ¾ÑÑ Ð¾ÑÐ½Ð¾Ð²Ð¸ ÐµÐºÐ¾Ð½Ð¾Ð¼ÑÐºÐ¸ ÑÐ°ÑÐ¼Ð°ÑÑÑ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1234" y="4296666"/>
            <a:ext cx="1547664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/>
              </a:rPr>
              <a:t>	</a:t>
            </a: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Дисципліна «Організація та економіка фармації» входить       </a:t>
            </a:r>
            <a:b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до структури ліцензійного іспиту Крок-2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713387"/>
          </a:xfrm>
        </p:spPr>
        <p:txBody>
          <a:bodyPr/>
          <a:lstStyle/>
          <a:p>
            <a:pPr algn="ctr" rtl="0">
              <a:buNone/>
            </a:pPr>
            <a:endParaRPr lang="uk-UA" b="1" i="1" dirty="0"/>
          </a:p>
          <a:p>
            <a:pPr algn="ctr" rtl="0">
              <a:buNone/>
            </a:pPr>
            <a:r>
              <a:rPr lang="ru-RU" b="1" dirty="0"/>
              <a:t> </a:t>
            </a:r>
            <a:endParaRPr lang="uk-UA" b="1" i="1" dirty="0"/>
          </a:p>
          <a:p>
            <a:pPr algn="l" rtl="0">
              <a:buNone/>
            </a:pPr>
            <a:endParaRPr lang="uk-UA" dirty="0"/>
          </a:p>
        </p:txBody>
      </p:sp>
      <p:pic>
        <p:nvPicPr>
          <p:cNvPr id="5" name="Рисунок 4" descr="ÐÐ°ÑÑÐ¸Ð½ÐºÐ¸ Ð¿Ð¾ Ð·Ð°Ð¿ÑÐ¾ÑÑ ÐºÑÐ¾Ðº 2 ÑÐ°ÑÐ¼Ð°ÑÐ¸Ñ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25960"/>
            <a:ext cx="6192688" cy="193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ÐÐ°ÑÑÐ¸Ð½ÐºÐ¸ Ð¿Ð¾ Ð·Ð°Ð¿ÑÐ¾ÑÑ ÐºÑÐ¾Ðº 2 ÑÐ°ÑÐ¼Ð°ÑÐ¸Ñ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429000"/>
            <a:ext cx="3445124" cy="309634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sz="2800" dirty="0">
                <a:latin typeface="Book Antiqua" pitchFamily="18" charset="0"/>
              </a:rPr>
            </a:b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Належна фармацевтична допомога </a:t>
            </a:r>
            <a:br>
              <a:rPr lang="uk-UA" sz="2800" dirty="0">
                <a:latin typeface="Book Antiqua" pitchFamily="18" charset="0"/>
              </a:rPr>
            </a:br>
            <a:br>
              <a:rPr lang="ru-RU" sz="2800" dirty="0">
                <a:latin typeface="Book Antiqua" pitchFamily="18" charset="0"/>
              </a:rPr>
            </a:br>
            <a:endParaRPr lang="uk-UA" sz="2800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" y="1412776"/>
            <a:ext cx="9144000" cy="273630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uk-UA" dirty="0"/>
          </a:p>
          <a:p>
            <a:pPr algn="ctr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 1990 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Чарльз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Геплер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Charles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Hepler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 Лінда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Linda Strand)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опублікували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перше змістовне визначення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допомоги</a:t>
            </a:r>
          </a:p>
          <a:p>
            <a:pPr algn="ctr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«Фармацевтична допомога є відповідальним наданням медикаментозної терапії з метою досягнення певних результатів, які покращують якість життя пацієнта»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" y="4758434"/>
            <a:ext cx="91440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Book Antiqua" pitchFamily="18" charset="0"/>
              </a:rPr>
              <a:t>Метою цього процесу є поліпшення якості життя пацієнта</a:t>
            </a:r>
          </a:p>
          <a:p>
            <a:pPr algn="ctr"/>
            <a:r>
              <a:rPr lang="uk-UA" sz="2000" b="1" dirty="0">
                <a:latin typeface="Book Antiqua" pitchFamily="18" charset="0"/>
              </a:rPr>
              <a:t> (</a:t>
            </a:r>
            <a:r>
              <a:rPr lang="en-GB" sz="2000" b="1" dirty="0">
                <a:latin typeface="Book Antiqua" pitchFamily="18" charset="0"/>
              </a:rPr>
              <a:t>QOL)</a:t>
            </a:r>
            <a:endParaRPr lang="uk-UA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 оцінки якості життя </a:t>
            </a:r>
            <a:r>
              <a:rPr lang="en-GB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</a:t>
            </a:r>
            <a:endParaRPr lang="uk-UA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фізичні:</a:t>
            </a:r>
            <a:r>
              <a:rPr lang="uk-UA" sz="2400" dirty="0">
                <a:latin typeface="Book Antiqua" pitchFamily="18" charset="0"/>
              </a:rPr>
              <a:t> енергійність, втома, фізичний дискомфорт, сон і відпочинок;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психологічні:</a:t>
            </a:r>
            <a:r>
              <a:rPr lang="uk-UA" sz="2400" dirty="0">
                <a:latin typeface="Book Antiqua" pitchFamily="18" charset="0"/>
              </a:rPr>
              <a:t> самооцінка, концентрація, позитивні емоції, негативні переживання, мислення;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ступінь незалежності: </a:t>
            </a:r>
            <a:r>
              <a:rPr lang="uk-UA" sz="2400" dirty="0">
                <a:latin typeface="Book Antiqua" pitchFamily="18" charset="0"/>
              </a:rPr>
              <a:t>повсякденна активність, працездатність, </a:t>
            </a:r>
            <a:r>
              <a:rPr lang="uk-UA" sz="2400" b="1" u="sng" dirty="0">
                <a:latin typeface="Book Antiqua" pitchFamily="18" charset="0"/>
              </a:rPr>
              <a:t>залежність від ліків і лікування</a:t>
            </a:r>
            <a:r>
              <a:rPr lang="uk-UA" sz="2400" dirty="0"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dirty="0">
                <a:latin typeface="Book Antiqua" pitchFamily="18" charset="0"/>
              </a:rPr>
              <a:t>життя в суспільстві</a:t>
            </a:r>
            <a:r>
              <a:rPr lang="uk-UA" sz="2400" dirty="0">
                <a:latin typeface="Book Antiqua" pitchFamily="18" charset="0"/>
              </a:rPr>
              <a:t>: повсякденна активність, соціальні зв'язки, дружні зв'язки, суспільна значущість, професіоналізм;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b="1" u="sng" dirty="0">
                <a:latin typeface="Book Antiqua" pitchFamily="18" charset="0"/>
              </a:rPr>
              <a:t>довкілля</a:t>
            </a:r>
            <a:r>
              <a:rPr lang="uk-UA" sz="2400" b="1" dirty="0">
                <a:latin typeface="Book Antiqua" pitchFamily="18" charset="0"/>
              </a:rPr>
              <a:t>:</a:t>
            </a:r>
            <a:r>
              <a:rPr lang="uk-UA" sz="2400" dirty="0">
                <a:latin typeface="Book Antiqua" pitchFamily="18" charset="0"/>
              </a:rPr>
              <a:t> житло та побут, безпека, дозвілля, доступність інформації, екологія (клімат, забрудненість, густонаселеність);</a:t>
            </a:r>
          </a:p>
          <a:p>
            <a:pPr algn="just">
              <a:buFont typeface="Wingdings" pitchFamily="2" charset="2"/>
              <a:buChar char="ü"/>
            </a:pPr>
            <a:r>
              <a:rPr lang="uk-UA" sz="2400" dirty="0">
                <a:latin typeface="Book Antiqua" pitchFamily="18" charset="0"/>
              </a:rPr>
              <a:t>духовність і особисті переконання.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фармацевтичного забезпечення населення </a:t>
            </a:r>
            <a:endParaRPr lang="uk-UA" sz="2400" b="1" i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фармацевтичного забезпечення населення </a:t>
            </a:r>
            <a:r>
              <a:rPr lang="ru-RU" sz="2000" i="1" dirty="0">
                <a:solidFill>
                  <a:schemeClr val="tx2"/>
                </a:solidFill>
                <a:latin typeface="Book Antiqua" pitchFamily="18" charset="0"/>
              </a:rPr>
              <a:t>-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інтеграційна структура, що об'єднує процеси виробництва,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обігу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лікарських засобів, а також реалізації фармацевтичної допомоги та послуги відповідно до вимог чинного законодавства України та міжнародних норм (наприклад,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GPP)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Фармацевтична </a:t>
            </a:r>
            <a:r>
              <a:rPr lang="ru-RU" sz="2000" b="1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нгл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pharmaceutical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- це комплекс фармацевтичних (спеціальних) організаційно-правових, соціально-економічних та інформаційних заходів, здійснюваних фармацевтичним працівником і спрямованих на збереження здоров'я і життя людини, профілактику і лікування з метою усунення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та, як наслідок,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моральних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страждань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людей незалежно від їх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матеріального статусу 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суспільстві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інших чинників. </a:t>
            </a:r>
          </a:p>
          <a:p>
            <a:pPr marL="0" indent="0" algn="l" rtl="0">
              <a:spcBef>
                <a:spcPts val="0"/>
              </a:spcBef>
              <a:buNone/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Фармацевтична послуга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 надана населенню фармацевтична допомога як результат професійної діяльності фармацевтичних працівників на якісному сервісному рівні, що має вартісну оцінку.</a:t>
            </a:r>
            <a:endParaRPr lang="uk-UA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Концепція «Фармацевт семи зірок» </a:t>
            </a:r>
            <a:br>
              <a:rPr lang="uk-UA" sz="2400" i="1" dirty="0"/>
            </a:br>
            <a:r>
              <a:rPr lang="uk-UA" sz="2400" dirty="0"/>
              <a:t> у 1997 році ВООЗ визначила і схвалила сім мінімальних професійних ролей, яких очікують від фармацевтів як учасників системи охорони здоров’я   </a:t>
            </a:r>
          </a:p>
        </p:txBody>
      </p:sp>
      <p:pic>
        <p:nvPicPr>
          <p:cNvPr id="3" name="Содержимое 3" descr="ÐÐ°ÑÑÐ¸Ð½ÐºÐ¸ Ð¿Ð¾ Ð·Ð°Ð¿ÑÐ¾ÑÑ seven star pharmacist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628800"/>
            <a:ext cx="8964488" cy="5229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br>
              <a:rPr lang="ru-RU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Фармацевтичний ринок України</a:t>
            </a:r>
            <a:br>
              <a:rPr lang="ru-RU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підсумки</a:t>
            </a:r>
            <a:r>
              <a:rPr lang="ru-RU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</a:t>
            </a:r>
            <a: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2025 р.) </a:t>
            </a:r>
            <a:b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>
                <a:latin typeface="Bookman Old Style" pitchFamily="18" charset="0"/>
              </a:rPr>
              <a:t>«АПТЕЧНИЙ КОШИК»</a:t>
            </a:r>
          </a:p>
          <a:p>
            <a:pPr marL="0" indent="0" algn="just" rtl="0"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 сукупний обсяг продажів </a:t>
            </a: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dirty="0">
                <a:latin typeface="Bookman Old Style" pitchFamily="18" charset="0"/>
              </a:rPr>
              <a:t>    всіх категорій товарів </a:t>
            </a:r>
          </a:p>
          <a:p>
            <a:pPr marL="0" indent="0" algn="just" rtl="0">
              <a:spcBef>
                <a:spcPts val="0"/>
              </a:spcBef>
              <a:buNone/>
            </a:pPr>
            <a:r>
              <a:rPr lang="ru-RU" dirty="0">
                <a:latin typeface="Bookman Old Style" pitchFamily="18" charset="0"/>
              </a:rPr>
              <a:t>    «Аптечного кошика»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u="sng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221,9 млрд грн /1,3 млрд упаковок </a:t>
            </a:r>
            <a:endParaRPr lang="ru-RU" b="1" u="sng" dirty="0">
              <a:latin typeface="Bookman Old Style" pitchFamily="18" charset="0"/>
            </a:endParaRPr>
          </a:p>
          <a:p>
            <a:pPr marL="0" indent="0" algn="ctr" rtl="0">
              <a:spcBef>
                <a:spcPts val="0"/>
              </a:spcBef>
              <a:buNone/>
            </a:pPr>
            <a:r>
              <a:rPr lang="ru-RU" sz="2800" u="sng" dirty="0">
                <a:latin typeface="Bookman Old Style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Font typeface="Wingdings" pitchFamily="2" charset="2"/>
              <a:buChar char="Ø"/>
              <a:tabLst>
                <a:tab pos="0" algn="l"/>
              </a:tabLst>
            </a:pPr>
            <a:r>
              <a:rPr lang="ru-RU" dirty="0" err="1">
                <a:latin typeface="Bookman Old Style" pitchFamily="18" charset="0"/>
              </a:rPr>
              <a:t>середньозважена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вартість</a:t>
            </a:r>
            <a:r>
              <a:rPr lang="ru-RU" dirty="0">
                <a:latin typeface="Bookman Old Style" pitchFamily="18" charset="0"/>
              </a:rPr>
              <a:t> 1 упаковки </a:t>
            </a:r>
            <a:r>
              <a:rPr lang="ru-RU" dirty="0" err="1">
                <a:latin typeface="Bookman Old Style" pitchFamily="18" charset="0"/>
              </a:rPr>
              <a:t>товарів</a:t>
            </a:r>
            <a:r>
              <a:rPr lang="ru-RU" dirty="0">
                <a:latin typeface="Bookman Old Style" pitchFamily="18" charset="0"/>
              </a:rPr>
              <a:t> "аптечного </a:t>
            </a:r>
            <a:r>
              <a:rPr lang="ru-RU" dirty="0" err="1">
                <a:latin typeface="Bookman Old Style" pitchFamily="18" charset="0"/>
              </a:rPr>
              <a:t>кошика</a:t>
            </a:r>
            <a:r>
              <a:rPr lang="ru-RU" dirty="0">
                <a:latin typeface="Bookman Old Style" pitchFamily="18" charset="0"/>
              </a:rPr>
              <a:t>» </a:t>
            </a:r>
            <a:r>
              <a:rPr lang="ru-RU" b="1" dirty="0">
                <a:latin typeface="Bookman Old Style" pitchFamily="18" charset="0"/>
              </a:rPr>
              <a:t>175 </a:t>
            </a:r>
            <a:r>
              <a:rPr lang="ru-RU" b="1" dirty="0" err="1">
                <a:latin typeface="Bookman Old Style" pitchFamily="18" charset="0"/>
              </a:rPr>
              <a:t>грн</a:t>
            </a:r>
            <a:endParaRPr lang="ru-RU" b="1" u="sng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000" i="1" u="sng" dirty="0">
                <a:latin typeface="Bookman Old Style" pitchFamily="18" charset="0"/>
              </a:rPr>
              <a:t>(</a:t>
            </a:r>
            <a:r>
              <a:rPr lang="uk-UA" sz="2000" i="1" u="sng" dirty="0">
                <a:latin typeface="Bookman Old Style" pitchFamily="18" charset="0"/>
              </a:rPr>
              <a:t>за аналогічний період 2024 р. зросла на 16,4</a:t>
            </a:r>
            <a:r>
              <a:rPr lang="ru-RU" sz="2000" i="1" u="sng" dirty="0">
                <a:latin typeface="Bookman Old Style" pitchFamily="18" charset="0"/>
              </a:rPr>
              <a:t>%</a:t>
            </a:r>
            <a:r>
              <a:rPr lang="uk-UA" sz="2000" i="1" u="sng" dirty="0">
                <a:latin typeface="Bookman Old Style" pitchFamily="18" charset="0"/>
              </a:rPr>
              <a:t>)</a:t>
            </a:r>
            <a:endParaRPr lang="ru-RU" sz="2000" i="1" u="sng" dirty="0">
              <a:latin typeface="Bookman Old Style" pitchFamily="18" charset="0"/>
            </a:endParaRPr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ru-RU" dirty="0"/>
          </a:p>
          <a:p>
            <a:pPr algn="l" rtl="0">
              <a:buNone/>
            </a:pPr>
            <a:endParaRPr lang="uk-UA" dirty="0"/>
          </a:p>
        </p:txBody>
      </p:sp>
      <p:pic>
        <p:nvPicPr>
          <p:cNvPr id="4" name="Рисунок 3" descr="ÐÐ°ÑÑÐ¸Ð½ÐºÐ¸ Ð¿Ð¾ Ð·Ð°Ð¿ÑÐ¾ÑÑ Ð°Ð¿ÑÐµÑÐ½Ð°Ñ ÐºÐ¾ÑÐ·Ð¸Ð½Ð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124745"/>
            <a:ext cx="212372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Частка різних категорій товарів в загальному товарообігу аптечних установ</a:t>
            </a:r>
            <a:endParaRPr lang="uk-UA" sz="2400" b="1" i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988840"/>
            <a:ext cx="8352928" cy="27959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77,4% - лікарські засоби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8,2% - медичні вироби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12,3% - дієтичні добавки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2,1% - інші категорії товарів (косметика, дитяче харчування, дезінфікуючі засоби)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089" y="1232168"/>
            <a:ext cx="8485383" cy="550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 rtl="0"/>
            <a:endParaRPr lang="uk-UA" sz="3600" dirty="0">
              <a:latin typeface="Bookman Old Style" pitchFamily="18" charset="0"/>
            </a:endParaRPr>
          </a:p>
          <a:p>
            <a:pPr algn="ctr" rtl="0"/>
            <a:r>
              <a:rPr lang="uk-UA" sz="2800" dirty="0">
                <a:latin typeface="Bookman Old Style" pitchFamily="18" charset="0"/>
              </a:rPr>
              <a:t>Найдорожчою категорією залишаються </a:t>
            </a:r>
            <a:r>
              <a:rPr lang="uk-UA" sz="2800" b="1" dirty="0">
                <a:latin typeface="Bookman Old Style" pitchFamily="18" charset="0"/>
              </a:rPr>
              <a:t>дієтичні добавки </a:t>
            </a:r>
            <a:r>
              <a:rPr lang="uk-UA" sz="2800" b="1" dirty="0">
                <a:solidFill>
                  <a:srgbClr val="FF0000"/>
                </a:solidFill>
                <a:latin typeface="Bookman Old Style" pitchFamily="18" charset="0"/>
              </a:rPr>
              <a:t>!</a:t>
            </a:r>
          </a:p>
          <a:p>
            <a:pPr algn="ctr" rtl="0"/>
            <a:endParaRPr lang="uk-UA" sz="2800" dirty="0">
              <a:latin typeface="Bookman Old Style" pitchFamily="18" charset="0"/>
            </a:endParaRPr>
          </a:p>
          <a:p>
            <a:pPr algn="ctr" rtl="0"/>
            <a:r>
              <a:rPr lang="uk-UA" sz="2800" dirty="0">
                <a:latin typeface="Bookman Old Style" pitchFamily="18" charset="0"/>
              </a:rPr>
              <a:t>середньозважена вартість одиниці товару «аптечного кошика» </a:t>
            </a:r>
          </a:p>
          <a:p>
            <a:pPr algn="ctr" rtl="0"/>
            <a:endParaRPr lang="uk-UA" sz="2800" dirty="0">
              <a:latin typeface="Bookman Old Style" pitchFamily="18" charset="0"/>
            </a:endParaRPr>
          </a:p>
          <a:p>
            <a:pPr algn="l" rtl="0"/>
            <a:r>
              <a:rPr lang="uk-UA" sz="2800" dirty="0">
                <a:latin typeface="Bookman Old Style" pitchFamily="18" charset="0"/>
              </a:rPr>
              <a:t>1 упаковка дієт. добавки – 227 грн.</a:t>
            </a:r>
          </a:p>
          <a:p>
            <a:pPr algn="l" rtl="0"/>
            <a:r>
              <a:rPr lang="uk-UA" sz="2800" dirty="0">
                <a:latin typeface="Bookman Old Style" pitchFamily="18" charset="0"/>
              </a:rPr>
              <a:t>1 упаковка ЛЗ – 213,5 грн.</a:t>
            </a:r>
          </a:p>
          <a:p>
            <a:pPr algn="l" rtl="0"/>
            <a:r>
              <a:rPr lang="uk-UA" sz="2800" dirty="0">
                <a:latin typeface="Bookman Old Style" pitchFamily="18" charset="0"/>
              </a:rPr>
              <a:t>1 упаковка косметики – 182,4 грн. </a:t>
            </a:r>
          </a:p>
          <a:p>
            <a:pPr algn="l" rtl="0"/>
            <a:r>
              <a:rPr lang="uk-UA" sz="2800" dirty="0">
                <a:latin typeface="Bookman Old Style" pitchFamily="18" charset="0"/>
              </a:rPr>
              <a:t>1-го медичного виробу – 47,1 грн.</a:t>
            </a:r>
          </a:p>
          <a:p>
            <a:pPr algn="l" rtl="0"/>
            <a:endParaRPr lang="uk-UA" sz="3600" dirty="0">
              <a:latin typeface="Bookman Old Style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16632"/>
            <a:ext cx="9144000" cy="10081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ринок України</a:t>
            </a:r>
            <a:b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(підсумки за 2025 р.)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Фармацевтичний ринок України</a:t>
            </a:r>
            <a:b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856984" cy="5688632"/>
          </a:xfrm>
          <a:solidFill>
            <a:schemeClr val="bg2"/>
          </a:solidFill>
          <a:ln>
            <a:solidFill>
              <a:srgbClr val="00206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 </a:t>
            </a:r>
            <a:r>
              <a:rPr lang="uk-UA" sz="2800" i="1" dirty="0">
                <a:latin typeface="Bookman Old Style" pitchFamily="18" charset="0"/>
              </a:rPr>
              <a:t>Роздрібний ринок практично повністю фінансується за рахунок коштів споживачів, тому його розвиток безпосередньо залежить від добробуту населення.</a:t>
            </a:r>
            <a:r>
              <a:rPr lang="uk-UA" sz="2800" dirty="0">
                <a:latin typeface="Bookman Old Style" pitchFamily="18" charset="0"/>
              </a:rPr>
              <a:t> 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>
                <a:latin typeface="Bookman Old Style" pitchFamily="18" charset="0"/>
              </a:rPr>
              <a:t>Станом на 1.01.2025 р. в </a:t>
            </a:r>
            <a:r>
              <a:rPr lang="ru-RU" sz="2800" dirty="0" err="1">
                <a:latin typeface="Bookman Old Style" pitchFamily="18" charset="0"/>
              </a:rPr>
              <a:t>Україні</a:t>
            </a:r>
            <a:r>
              <a:rPr lang="ru-RU" sz="2800" dirty="0">
                <a:latin typeface="Bookman Old Style" pitchFamily="18" charset="0"/>
              </a:rPr>
              <a:t> </a:t>
            </a:r>
            <a:r>
              <a:rPr lang="ru-RU" sz="2800" dirty="0" err="1">
                <a:latin typeface="Bookman Old Style" pitchFamily="18" charset="0"/>
              </a:rPr>
              <a:t>налічується</a:t>
            </a:r>
            <a:r>
              <a:rPr lang="ru-RU" sz="2800" dirty="0">
                <a:latin typeface="Bookman Old Style" pitchFamily="18" charset="0"/>
              </a:rPr>
              <a:t> </a:t>
            </a:r>
            <a:r>
              <a:rPr lang="ru-RU" sz="2800" dirty="0" err="1">
                <a:latin typeface="Bookman Old Style" pitchFamily="18" charset="0"/>
              </a:rPr>
              <a:t>понад</a:t>
            </a:r>
            <a:r>
              <a:rPr lang="ru-RU" sz="2800" dirty="0">
                <a:latin typeface="Bookman Old Style" pitchFamily="18" charset="0"/>
              </a:rPr>
              <a:t> 18,3 тис. </a:t>
            </a:r>
            <a:r>
              <a:rPr lang="ru-RU" sz="2800" dirty="0" err="1">
                <a:latin typeface="Bookman Old Style" pitchFamily="18" charset="0"/>
              </a:rPr>
              <a:t>працюючих</a:t>
            </a:r>
            <a:r>
              <a:rPr lang="ru-RU" sz="2800" dirty="0">
                <a:latin typeface="Bookman Old Style" pitchFamily="18" charset="0"/>
              </a:rPr>
              <a:t> аптек, </a:t>
            </a:r>
            <a:r>
              <a:rPr lang="ru-RU" sz="2800" dirty="0" err="1">
                <a:latin typeface="Bookman Old Style" pitchFamily="18" charset="0"/>
              </a:rPr>
              <a:t>або</a:t>
            </a:r>
            <a:r>
              <a:rPr lang="ru-RU" sz="2800" dirty="0">
                <a:latin typeface="Bookman Old Style" pitchFamily="18" charset="0"/>
              </a:rPr>
              <a:t> 88% </a:t>
            </a:r>
            <a:r>
              <a:rPr lang="ru-RU" sz="2800" dirty="0" err="1">
                <a:latin typeface="Bookman Old Style" pitchFamily="18" charset="0"/>
              </a:rPr>
              <a:t>від</a:t>
            </a:r>
            <a:r>
              <a:rPr lang="ru-RU" sz="2800" dirty="0">
                <a:latin typeface="Bookman Old Style" pitchFamily="18" charset="0"/>
              </a:rPr>
              <a:t> </a:t>
            </a:r>
            <a:r>
              <a:rPr lang="ru-RU" sz="2800" dirty="0" err="1">
                <a:latin typeface="Bookman Old Style" pitchFamily="18" charset="0"/>
              </a:rPr>
              <a:t>довоєнного</a:t>
            </a:r>
            <a:r>
              <a:rPr lang="ru-RU" sz="2800" dirty="0">
                <a:latin typeface="Bookman Old Style" pitchFamily="18" charset="0"/>
              </a:rPr>
              <a:t> </a:t>
            </a:r>
            <a:r>
              <a:rPr lang="ru-RU" sz="2800" dirty="0" err="1">
                <a:latin typeface="Bookman Old Style" pitchFamily="18" charset="0"/>
              </a:rPr>
              <a:t>рівня</a:t>
            </a:r>
            <a:r>
              <a:rPr lang="ru-RU" sz="2800" dirty="0">
                <a:latin typeface="Bookman Old Style" pitchFamily="18" charset="0"/>
              </a:rPr>
              <a:t>.</a:t>
            </a:r>
            <a:r>
              <a:rPr lang="uk-UA" sz="2800" dirty="0">
                <a:latin typeface="Bookman Old Style" pitchFamily="18" charset="0"/>
              </a:rPr>
              <a:t>  </a:t>
            </a:r>
            <a:endParaRPr lang="uk-UA" sz="2800" dirty="0">
              <a:solidFill>
                <a:srgbClr val="FF0000"/>
              </a:solidFill>
              <a:latin typeface="Bookman Old Style" pitchFamily="18" charset="0"/>
            </a:endParaRP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800" dirty="0">
                <a:latin typeface="Bookman Old Style" pitchFamily="18" charset="0"/>
              </a:rPr>
              <a:t>(співвідношення аптек та аптечних пунктів становить близько </a:t>
            </a:r>
            <a:r>
              <a:rPr lang="uk-UA" sz="2800" b="1" dirty="0">
                <a:latin typeface="Bookman Old Style" pitchFamily="18" charset="0"/>
              </a:rPr>
              <a:t>78: 22%</a:t>
            </a:r>
            <a:r>
              <a:rPr lang="uk-UA" sz="2800" dirty="0">
                <a:latin typeface="Bookman Old Style" pitchFamily="18" charset="0"/>
              </a:rPr>
              <a:t> відповідно)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800" b="1" dirty="0">
                <a:latin typeface="Bookman Old Style" pitchFamily="18" charset="0"/>
              </a:rPr>
              <a:t>Щільність аптек становила 53 торгові точки на 100 тис. жителів (до 24.02.22р.)</a:t>
            </a:r>
          </a:p>
          <a:p>
            <a:pPr marL="0" indent="0" algn="ctr" rtl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800" dirty="0"/>
              <a:t>*</a:t>
            </a:r>
            <a:r>
              <a:rPr lang="uk-UA" sz="2800" dirty="0">
                <a:latin typeface="Book Antiqua" pitchFamily="18" charset="0"/>
              </a:rPr>
              <a:t>середній показник по ЄС - 31 аптека на 100 тис. жителів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336"/>
            <a:ext cx="9144000" cy="908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ru-RU" sz="2700" dirty="0"/>
            </a:br>
            <a:br>
              <a:rPr lang="ru-RU" sz="2700" dirty="0"/>
            </a:br>
            <a: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Характеристика суб'єктів фармацевтичного ринку </a:t>
            </a:r>
            <a:b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розрізі форм власності</a:t>
            </a:r>
            <a:br>
              <a:rPr lang="ru-RU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752528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85000" lnSpcReduction="20000"/>
          </a:bodyPr>
          <a:lstStyle/>
          <a:p>
            <a:pPr algn="l" rtl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Юридичні особи - 14,8 тис. торгових точок</a:t>
            </a:r>
          </a:p>
          <a:p>
            <a:pPr algn="l" rt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Фізичні особи - підприємці (ФОП) - 5,8 тис. торгових точок </a:t>
            </a:r>
          </a:p>
          <a:p>
            <a:pPr algn="l" rt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Співвідношення становить 75,2: 24,8%</a:t>
            </a:r>
          </a:p>
          <a:p>
            <a:pPr algn="l" rt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Комунальна форма - 10,6% аптечних підприємств України</a:t>
            </a:r>
          </a:p>
          <a:p>
            <a:pPr algn="l" rt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Приватний сегмент - 89,4%</a:t>
            </a:r>
          </a:p>
          <a:p>
            <a:pPr algn="l" rtl="0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Процес консолідації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ритейлу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триває значними темпами. </a:t>
            </a:r>
          </a:p>
          <a:p>
            <a:pPr algn="l" rtl="0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Топ-5 аптечних мереж акумулюють 63% роздрібного товарообігу та володіють 40% торговельних точок. При таких темпах консолідації вже на кінець 2027 р. топ-5 аптечних мереж можуть акумулювати 80% усього ринку роздрібної реалізації і, вірогідно, володітимуть до 57% аптечних точок.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r>
              <a:rPr 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Кількість різних типів торгових точок в розрізі типів населених пунктів</a:t>
            </a:r>
            <a:b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824536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uk-UA" dirty="0">
                <a:latin typeface="Bookman Old Style" pitchFamily="18" charset="0"/>
              </a:rPr>
              <a:t> </a:t>
            </a:r>
            <a:r>
              <a:rPr lang="uk-UA" sz="2400" dirty="0">
                <a:latin typeface="Bookman Old Style" pitchFamily="18" charset="0"/>
              </a:rPr>
              <a:t>У містах кількість торгових точок з огляду на значного кількості населення істотно більше, ніж в СМТ і селах. </a:t>
            </a:r>
          </a:p>
          <a:p>
            <a:pPr algn="just" rtl="0">
              <a:buNone/>
            </a:pPr>
            <a:endParaRPr lang="uk-UA" sz="2400" dirty="0">
              <a:latin typeface="Bookman Old Style" pitchFamily="18" charset="0"/>
            </a:endParaRPr>
          </a:p>
          <a:p>
            <a:pPr algn="just" rtl="0"/>
            <a:r>
              <a:rPr lang="uk-UA" sz="2400" dirty="0">
                <a:latin typeface="Bookman Old Style" pitchFamily="18" charset="0"/>
              </a:rPr>
              <a:t>у містах </a:t>
            </a:r>
            <a:r>
              <a:rPr lang="uk-UA" sz="2400" b="1" u="sng" dirty="0">
                <a:latin typeface="Bookman Old Style" pitchFamily="18" charset="0"/>
              </a:rPr>
              <a:t>14,7 тис. </a:t>
            </a:r>
            <a:r>
              <a:rPr lang="uk-UA" sz="2400" dirty="0">
                <a:latin typeface="Bookman Old Style" pitchFamily="18" charset="0"/>
              </a:rPr>
              <a:t>торгових точок (74%)</a:t>
            </a:r>
          </a:p>
          <a:p>
            <a:pPr algn="just" rtl="0">
              <a:buNone/>
            </a:pPr>
            <a:endParaRPr lang="uk-UA" sz="2400" dirty="0">
              <a:latin typeface="Bookman Old Style" pitchFamily="18" charset="0"/>
            </a:endParaRPr>
          </a:p>
          <a:p>
            <a:pPr algn="just" rtl="0"/>
            <a:r>
              <a:rPr lang="uk-UA" sz="2400" dirty="0">
                <a:latin typeface="Bookman Old Style" pitchFamily="18" charset="0"/>
              </a:rPr>
              <a:t>в СМТ - </a:t>
            </a:r>
            <a:r>
              <a:rPr lang="uk-UA" sz="2400" b="1" u="sng" dirty="0">
                <a:latin typeface="Bookman Old Style" pitchFamily="18" charset="0"/>
              </a:rPr>
              <a:t>2,7 тис.</a:t>
            </a:r>
          </a:p>
          <a:p>
            <a:pPr algn="just" rtl="0">
              <a:buNone/>
            </a:pPr>
            <a:endParaRPr lang="uk-UA" sz="2400" b="1" u="sng" dirty="0">
              <a:latin typeface="Bookman Old Style" pitchFamily="18" charset="0"/>
            </a:endParaRPr>
          </a:p>
          <a:p>
            <a:pPr algn="just" rtl="0"/>
            <a:r>
              <a:rPr lang="uk-UA" sz="2400" dirty="0">
                <a:latin typeface="Bookman Old Style" pitchFamily="18" charset="0"/>
              </a:rPr>
              <a:t>в селах - </a:t>
            </a:r>
            <a:r>
              <a:rPr lang="uk-UA" sz="2400" b="1" dirty="0">
                <a:latin typeface="Bookman Old Style" pitchFamily="18" charset="0"/>
              </a:rPr>
              <a:t>2,5 тис. </a:t>
            </a:r>
            <a:r>
              <a:rPr lang="uk-UA" sz="2400" dirty="0">
                <a:latin typeface="Bookman Old Style" pitchFamily="18" charset="0"/>
              </a:rPr>
              <a:t>(сумарно 26%)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2474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Виготовлення екстемпоральних ЛЗ</a:t>
            </a:r>
            <a:b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88817"/>
            <a:ext cx="9144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Ліцензія на виготовлення препаратів в умовах аптеки </a:t>
            </a:r>
          </a:p>
          <a:p>
            <a:pPr algn="ctr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є всього 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289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аптечних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(більшість з них комунальні по формі власності)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 Кількість торгових точок, які мають ліцензію на виготовлення препаратів в умовах аптеки, станом на січень 2018–2020 рр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80928"/>
            <a:ext cx="5112568" cy="388843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327" y="72008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Виторг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аптечних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підприємств</a:t>
            </a:r>
            <a:endParaRPr lang="uk-UA" sz="2400" b="1" i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877272"/>
            <a:ext cx="914400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Частка торгових точок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100-500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- 43%. Трохи більше третини займають такі з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100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18% припадає на сегмент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виторгом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діапазоні від 500 тис. до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БІЛЬШЕ 1 МЛН ГРН. У МІСЯЦЬ ЗАБЕЗПЕЧУЮТЬ 12% ТОРГОВИХ ТОЧОК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914400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виторг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місяць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торгову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точку - </a:t>
            </a:r>
            <a:r>
              <a:rPr lang="uk-UA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459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тис.грн</a:t>
            </a:r>
            <a:endParaRPr lang="uk-UA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аптеці -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521,3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тис.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./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міс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аптечному пункті -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240,8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тис.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./мес. </a:t>
            </a:r>
          </a:p>
        </p:txBody>
      </p:sp>
      <p:pic>
        <p:nvPicPr>
          <p:cNvPr id="9" name="Рисунок 8" descr=" Середній виторг 1 торгової точки на місяць у розрізі різних її типів за даними 2018–2019 рр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92896"/>
            <a:ext cx="424847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7910"/>
            <a:ext cx="9144000" cy="1052736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rtl="0"/>
            <a:br>
              <a:rPr lang="ru-RU" sz="2400" dirty="0"/>
            </a:b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Топ-5 брендів за обсягом аптечних продажів лікарських засобів  </a:t>
            </a:r>
            <a:br>
              <a:rPr lang="ru-RU" sz="2400" dirty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79715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Нурофен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Ксарелто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Трипліксам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Німесил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 rtl="0">
              <a:lnSpc>
                <a:spcPct val="210000"/>
              </a:lnSpc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Симбікорт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lnSpc>
                <a:spcPct val="210000"/>
              </a:lnSpc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uk-UA" sz="3200" i="1" dirty="0">
                <a:latin typeface="Bookman Old Style" pitchFamily="18" charset="0"/>
              </a:rPr>
            </a:b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Масштаби аптечних підприємств</a:t>
            </a:r>
            <a:br>
              <a:rPr lang="uk-UA" sz="2700" i="1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sz="27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592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algn="ctr" rtl="0">
              <a:lnSpc>
                <a:spcPct val="170000"/>
              </a:lnSpc>
              <a:buNone/>
            </a:pPr>
            <a:r>
              <a:rPr lang="uk-UA" sz="3600" dirty="0">
                <a:latin typeface="Bookman Old Style" pitchFamily="18" charset="0"/>
              </a:rPr>
              <a:t>внаслідок консолідації роздрібного сегмента питома вага невеликих аптечних підприємств (мають в своєму складі до 10 торгових точок) скорочується. Тим неменше вони всі ще акумулюють близько половини всіх роздрібних торгових точок. </a:t>
            </a:r>
          </a:p>
          <a:p>
            <a:pPr algn="ctr" rtl="0">
              <a:buNone/>
            </a:pPr>
            <a:endParaRPr lang="uk-UA" dirty="0">
              <a:latin typeface="Bookman Old Style" pitchFamily="18" charset="0"/>
            </a:endParaRPr>
          </a:p>
          <a:p>
            <a:pPr indent="12700" algn="l" rtl="0">
              <a:lnSpc>
                <a:spcPct val="170000"/>
              </a:lnSpc>
              <a:buNone/>
            </a:pPr>
            <a:r>
              <a:rPr lang="uk-UA" sz="3600" dirty="0">
                <a:latin typeface="Bookman Old Style" pitchFamily="18" charset="0"/>
              </a:rPr>
              <a:t>близько </a:t>
            </a:r>
            <a:r>
              <a:rPr lang="uk-UA" sz="3600" b="1" u="sng" dirty="0">
                <a:latin typeface="Bookman Old Style" pitchFamily="18" charset="0"/>
              </a:rPr>
              <a:t>8,8%</a:t>
            </a:r>
            <a:r>
              <a:rPr lang="uk-UA" sz="3600" dirty="0">
                <a:latin typeface="Bookman Old Style" pitchFamily="18" charset="0"/>
              </a:rPr>
              <a:t> належать </a:t>
            </a:r>
            <a:r>
              <a:rPr lang="uk-UA" sz="3600" b="1" u="sng" dirty="0">
                <a:latin typeface="Bookman Old Style" pitchFamily="18" charset="0"/>
              </a:rPr>
              <a:t>великим (11-25 торгових точок); 6,2%</a:t>
            </a:r>
            <a:r>
              <a:rPr lang="uk-UA" sz="3600" dirty="0">
                <a:latin typeface="Bookman Old Style" pitchFamily="18" charset="0"/>
              </a:rPr>
              <a:t> </a:t>
            </a:r>
            <a:r>
              <a:rPr lang="uk-UA" sz="3600" b="1" u="sng" dirty="0">
                <a:latin typeface="Bookman Old Style" pitchFamily="18" charset="0"/>
              </a:rPr>
              <a:t>великим (26-50 торгових точок) </a:t>
            </a:r>
            <a:r>
              <a:rPr lang="uk-UA" sz="3600" dirty="0">
                <a:latin typeface="Bookman Old Style" pitchFamily="18" charset="0"/>
              </a:rPr>
              <a:t>аптечним мереж. </a:t>
            </a:r>
            <a:r>
              <a:rPr lang="uk-UA" sz="3600" dirty="0" err="1">
                <a:latin typeface="Bookman Old Style" pitchFamily="18" charset="0"/>
              </a:rPr>
              <a:t>важливовідзначити</a:t>
            </a:r>
            <a:r>
              <a:rPr lang="uk-UA" sz="3600" dirty="0">
                <a:latin typeface="Bookman Old Style" pitchFamily="18" charset="0"/>
              </a:rPr>
              <a:t>, що частка </a:t>
            </a:r>
            <a:r>
              <a:rPr lang="uk-UA" sz="3600" b="1" u="sng" dirty="0" err="1">
                <a:latin typeface="Bookman Old Style" pitchFamily="18" charset="0"/>
              </a:rPr>
              <a:t>мегамережею</a:t>
            </a:r>
            <a:r>
              <a:rPr lang="uk-UA" sz="3600" dirty="0">
                <a:latin typeface="Bookman Old Style" pitchFamily="18" charset="0"/>
              </a:rPr>
              <a:t> (в складі яких налічується </a:t>
            </a:r>
            <a:r>
              <a:rPr lang="uk-UA" sz="3600" b="1" u="sng" dirty="0">
                <a:latin typeface="Bookman Old Style" pitchFamily="18" charset="0"/>
              </a:rPr>
              <a:t>більше 50 торгових точок</a:t>
            </a:r>
            <a:r>
              <a:rPr lang="uk-UA" sz="3600" dirty="0">
                <a:latin typeface="Bookman Old Style" pitchFamily="18" charset="0"/>
              </a:rPr>
              <a:t>) активно зростає. Так, </a:t>
            </a:r>
            <a:r>
              <a:rPr lang="uk-UA" sz="3600" dirty="0" err="1">
                <a:latin typeface="Bookman Old Style" pitchFamily="18" charset="0"/>
              </a:rPr>
              <a:t>заостанні</a:t>
            </a:r>
            <a:r>
              <a:rPr lang="uk-UA" sz="3600" dirty="0">
                <a:latin typeface="Bookman Old Style" pitchFamily="18" charset="0"/>
              </a:rPr>
              <a:t> 3 року частка торгових точок, що належать </a:t>
            </a:r>
            <a:r>
              <a:rPr lang="uk-UA" sz="3600" dirty="0" err="1">
                <a:latin typeface="Bookman Old Style" pitchFamily="18" charset="0"/>
              </a:rPr>
              <a:t>мегамережею</a:t>
            </a:r>
            <a:r>
              <a:rPr lang="uk-UA" sz="3600" dirty="0">
                <a:latin typeface="Bookman Old Style" pitchFamily="18" charset="0"/>
              </a:rPr>
              <a:t> збільшилася </a:t>
            </a:r>
            <a:r>
              <a:rPr lang="uk-UA" sz="3600" b="1" dirty="0">
                <a:solidFill>
                  <a:srgbClr val="002060"/>
                </a:solidFill>
                <a:latin typeface="Bookman Old Style" pitchFamily="18" charset="0"/>
              </a:rPr>
              <a:t>з 28 до 46%.</a:t>
            </a: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uk-UA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Лідери серед аптечних мереж </a:t>
            </a:r>
            <a:b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27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обсягами товарообігу</a:t>
            </a:r>
            <a:br>
              <a:rPr lang="uk-UA" dirty="0">
                <a:solidFill>
                  <a:srgbClr val="002060"/>
                </a:solidFill>
                <a:latin typeface="Bookman Old Style" pitchFamily="18" charset="0"/>
              </a:rPr>
            </a:br>
            <a:endParaRPr lang="uk-UA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7524" y="1556792"/>
            <a:ext cx="8568952" cy="5040560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 rtl="0">
              <a:buNone/>
            </a:pPr>
            <a:endParaRPr lang="uk-UA" sz="2400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1 Аптека-Магнолія (Запоріжжя) - </a:t>
            </a:r>
            <a:r>
              <a:rPr lang="uk-UA" sz="2000" u="sng" dirty="0">
                <a:solidFill>
                  <a:srgbClr val="002060"/>
                </a:solidFill>
                <a:latin typeface="Bookman Old Style" pitchFamily="18" charset="0"/>
              </a:rPr>
              <a:t>більше 600 торгових точок</a:t>
            </a:r>
          </a:p>
          <a:p>
            <a:pPr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2 Подорожник мережа аптек (Львів)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3 Аптечна мережа 9-1-1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4 Сіріус-95 (Київ)</a:t>
            </a:r>
          </a:p>
          <a:p>
            <a:pPr algn="l" rtl="0">
              <a:buNone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5 </a:t>
            </a:r>
            <a:r>
              <a:rPr lang="uk-UA" sz="2400" dirty="0" err="1">
                <a:solidFill>
                  <a:srgbClr val="002060"/>
                </a:solidFill>
                <a:latin typeface="Bookman Old Style" pitchFamily="18" charset="0"/>
              </a:rPr>
              <a:t>Фармастор</a:t>
            </a: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 (Київ)</a:t>
            </a:r>
          </a:p>
          <a:p>
            <a:pPr marL="457200" indent="-457200" algn="l" rtl="0">
              <a:buAutoNum type="arabicPlain" startAt="6"/>
            </a:pP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Аснова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457200" indent="-457200" algn="l" rtl="0">
              <a:buAutoNum type="arabicPlain" startAt="6"/>
            </a:pP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Мед-</a:t>
            </a: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Сервіс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 груп</a:t>
            </a:r>
          </a:p>
          <a:p>
            <a:pPr marL="457200" indent="-457200">
              <a:buFont typeface="Arial" panose="020B0604020202020204" pitchFamily="34" charset="0"/>
              <a:buAutoNum type="arabicPlain" startAt="6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Здорова родина (Івано-Франківськ)</a:t>
            </a:r>
          </a:p>
          <a:p>
            <a:pPr marL="457200" indent="-457200">
              <a:buFont typeface="Arial" panose="020B0604020202020204" pitchFamily="34" charset="0"/>
              <a:buAutoNum type="arabicPlain" startAt="6"/>
            </a:pPr>
            <a:r>
              <a:rPr lang="uk-UA" sz="2400" dirty="0">
                <a:solidFill>
                  <a:srgbClr val="002060"/>
                </a:solidFill>
                <a:latin typeface="Bookman Old Style" pitchFamily="18" charset="0"/>
              </a:rPr>
              <a:t>Мережа аптек Д.С. (Львів)</a:t>
            </a:r>
          </a:p>
          <a:p>
            <a:pPr marL="457200" indent="-457200">
              <a:buFont typeface="Arial" panose="020B0604020202020204" pitchFamily="34" charset="0"/>
              <a:buAutoNum type="arabicPlain" startAt="6"/>
            </a:pP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Зі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Bookman Old Style" pitchFamily="18" charset="0"/>
              </a:rPr>
              <a:t>Львівська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 область)</a:t>
            </a:r>
            <a:endParaRPr lang="uk-UA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br>
              <a:rPr lang="ru-RU" sz="2400" b="1" dirty="0"/>
            </a:br>
            <a:br>
              <a:rPr lang="ru-RU" sz="2400" b="1" dirty="0"/>
            </a:br>
            <a:r>
              <a:rPr lang="uk-UA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Топ-10 </a:t>
            </a:r>
            <a:r>
              <a:rPr lang="uk-UA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маркетуючих</a:t>
            </a:r>
            <a:r>
              <a:rPr lang="uk-UA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організацій за обсягами аптечного продажу лікарських засобів та дієтичних добавок у грошовому вираженні за підсумками  2025 р.</a:t>
            </a:r>
            <a:br>
              <a:rPr lang="uk-UA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12568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Фармак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Київський вітамінний завод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Teva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(Ізраїль)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Acino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(Швейцарія)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Дарниця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KRKA (Словенія)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Корпорація «</a:t>
            </a: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Артеріум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Дельта </a:t>
            </a: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Медікел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(Україна)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Berlin-Chemie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(Німеччина)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uk-UA" sz="26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Кусум-Фарм</a:t>
            </a:r>
            <a:r>
              <a:rPr lang="uk-UA" sz="2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(Україна)</a:t>
            </a: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Топ-10 дистриб'юторів за обсягом поставок товарів «аптечного кошика» в аптечні установи  </a:t>
            </a:r>
            <a:endParaRPr lang="uk-UA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424936" cy="489654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l" rtl="0"/>
            <a:endParaRPr lang="ru-RU" b="1" dirty="0"/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БаДМ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Оптима-Фарм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Вента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Фіто-Лек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(Харків)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Аметрін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Медичний центр «М.Т.К.»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Томаш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(Харків)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Медхауз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Свис (Дніпро)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Фармако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(Київ)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ru-RU" sz="3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Долфі-Україна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(Дніпро)</a:t>
            </a:r>
          </a:p>
          <a:p>
            <a:pPr algn="l" rtl="0">
              <a:buNone/>
            </a:pPr>
            <a:endParaRPr lang="ru-RU" dirty="0"/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52736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uk-UA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Кадрове забезпечення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640960" cy="489654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аптеках та аптечних пунктах </a:t>
            </a:r>
            <a:r>
              <a:rPr lang="uk-UA" dirty="0" err="1">
                <a:latin typeface="Bookman Old Style" pitchFamily="18" charset="0"/>
              </a:rPr>
              <a:t>задіяно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59,7 тис. </a:t>
            </a:r>
            <a:r>
              <a:rPr lang="uk-UA" b="1" u="sng" dirty="0" err="1">
                <a:latin typeface="Bookman Old Style" pitchFamily="18" charset="0"/>
              </a:rPr>
              <a:t>співробітників</a:t>
            </a:r>
            <a:r>
              <a:rPr lang="uk-UA" dirty="0">
                <a:latin typeface="Bookman Old Style" pitchFamily="18" charset="0"/>
              </a:rPr>
              <a:t>. </a:t>
            </a:r>
          </a:p>
          <a:p>
            <a:pPr algn="ctr" rtl="0">
              <a:buNone/>
            </a:pPr>
            <a:endParaRPr lang="uk-UA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цілому кількість співробітників в різних регіонах корелює з   функціонуючими там торговими точками </a:t>
            </a:r>
          </a:p>
          <a:p>
            <a:pPr algn="ctr" rtl="0">
              <a:buNone/>
            </a:pPr>
            <a:r>
              <a:rPr lang="uk-UA" dirty="0">
                <a:latin typeface="Bookman Old Style" pitchFamily="18" charset="0"/>
              </a:rPr>
              <a:t>В </a:t>
            </a:r>
            <a:r>
              <a:rPr lang="uk-UA" dirty="0" err="1">
                <a:latin typeface="Bookman Old Style" pitchFamily="18" charset="0"/>
              </a:rPr>
              <a:t>середньому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на 1 </a:t>
            </a:r>
            <a:r>
              <a:rPr lang="uk-UA" b="1" u="sng" dirty="0" err="1">
                <a:latin typeface="Bookman Old Style" pitchFamily="18" charset="0"/>
              </a:rPr>
              <a:t>торгову</a:t>
            </a:r>
            <a:r>
              <a:rPr lang="uk-UA" b="1" u="sng" dirty="0">
                <a:latin typeface="Bookman Old Style" pitchFamily="18" charset="0"/>
              </a:rPr>
              <a:t> точку </a:t>
            </a:r>
          </a:p>
          <a:p>
            <a:pPr algn="ctr" rtl="0">
              <a:buNone/>
            </a:pPr>
            <a:r>
              <a:rPr lang="uk-UA" dirty="0" err="1">
                <a:latin typeface="Bookman Old Style" pitchFamily="18" charset="0"/>
              </a:rPr>
              <a:t>доводиться</a:t>
            </a:r>
            <a:r>
              <a:rPr lang="uk-UA" dirty="0">
                <a:latin typeface="Bookman Old Style" pitchFamily="18" charset="0"/>
              </a:rPr>
              <a:t> </a:t>
            </a:r>
            <a:r>
              <a:rPr lang="uk-UA" b="1" u="sng" dirty="0">
                <a:latin typeface="Bookman Old Style" pitchFamily="18" charset="0"/>
              </a:rPr>
              <a:t>3 </a:t>
            </a:r>
            <a:r>
              <a:rPr lang="uk-UA" b="1" u="sng" dirty="0" err="1">
                <a:latin typeface="Bookman Old Style" pitchFamily="18" charset="0"/>
              </a:rPr>
              <a:t>співробітника</a:t>
            </a:r>
            <a:endParaRPr lang="uk-UA" b="1" u="sng" dirty="0">
              <a:latin typeface="Bookman Old Style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1521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Рейтинг компаній за показником рівня контакту з аудиторією</a:t>
            </a:r>
            <a:endParaRPr lang="uk-UA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16832"/>
            <a:ext cx="9144000" cy="452431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sz="2400" dirty="0">
                <a:latin typeface="Bookman Old Style" pitchFamily="18" charset="0"/>
              </a:rPr>
              <a:t>Активне просування препаратів за допомогою реклами та промоції є одним з ключових факторів збільшення обсягу продажів.</a:t>
            </a:r>
          </a:p>
          <a:p>
            <a:pPr algn="ctr" rtl="0"/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показником реклами товарів «аптечного кошика» на телебаченні:</a:t>
            </a:r>
          </a:p>
          <a:p>
            <a:pPr algn="l" rtl="0"/>
            <a:r>
              <a:rPr lang="ru-RU" sz="2400" dirty="0"/>
              <a:t>1 - «</a:t>
            </a:r>
            <a:r>
              <a:rPr lang="ru-RU" sz="2400" dirty="0" err="1"/>
              <a:t>Фармак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2 - «GSK </a:t>
            </a:r>
            <a:r>
              <a:rPr lang="ru-RU" sz="2400" dirty="0" err="1"/>
              <a:t>Consumer</a:t>
            </a:r>
            <a:r>
              <a:rPr lang="ru-RU" sz="2400" dirty="0"/>
              <a:t> </a:t>
            </a:r>
            <a:r>
              <a:rPr lang="ru-RU" sz="2400" dirty="0" err="1"/>
              <a:t>Healthcare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3 - «</a:t>
            </a:r>
            <a:r>
              <a:rPr lang="ru-RU" sz="2400" dirty="0" err="1"/>
              <a:t>Sandoz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Лідери за кількістю спогадів фахівців охорони здоров'я про промоції за допомогою візитів медичних представників (МП):</a:t>
            </a:r>
          </a:p>
          <a:p>
            <a:pPr algn="l" rtl="0"/>
            <a:r>
              <a:rPr lang="ru-RU" sz="2400" dirty="0"/>
              <a:t> 1 «</a:t>
            </a:r>
            <a:r>
              <a:rPr lang="ru-RU" sz="2400" dirty="0" err="1"/>
              <a:t>Berlin-Chemie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2 - «</a:t>
            </a:r>
            <a:r>
              <a:rPr lang="ru-RU" sz="2400" dirty="0" err="1"/>
              <a:t>Teva</a:t>
            </a:r>
            <a:r>
              <a:rPr lang="ru-RU" sz="2400" dirty="0"/>
              <a:t>»</a:t>
            </a:r>
          </a:p>
          <a:p>
            <a:pPr algn="l" rtl="0"/>
            <a:r>
              <a:rPr lang="ru-RU" sz="2400" dirty="0"/>
              <a:t> 3 - «</a:t>
            </a:r>
            <a:r>
              <a:rPr lang="ru-RU" sz="2400" dirty="0" err="1"/>
              <a:t>Фармак</a:t>
            </a:r>
            <a:r>
              <a:rPr lang="ru-RU" sz="2400" dirty="0"/>
              <a:t>» </a:t>
            </a:r>
            <a:endParaRPr lang="uk-UA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Регулювання фармацевтичної діяльності</a:t>
            </a:r>
            <a:endParaRPr lang="uk-UA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endParaRPr lang="ru-RU" dirty="0"/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Міністерство охорони здоров'я України - </a:t>
            </a:r>
            <a:r>
              <a:rPr lang="uk-UA" b="1" i="1" dirty="0">
                <a:latin typeface="Bookman Old Style" pitchFamily="18" charset="0"/>
              </a:rPr>
              <a:t>https://moz.gov.ua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Державна служба України з лікарських засобів та контролю за наркотиками (</a:t>
            </a:r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Держлікслужба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)</a:t>
            </a:r>
            <a:r>
              <a:rPr lang="uk-UA" dirty="0"/>
              <a:t> -</a:t>
            </a:r>
            <a:r>
              <a:rPr lang="uk-UA" b="1" i="1" dirty="0">
                <a:latin typeface="Bookman Old Style" pitchFamily="18" charset="0"/>
              </a:rPr>
              <a:t>http://dls.gov.ua</a:t>
            </a:r>
            <a:endParaRPr lang="ru-RU" b="1" i="1" dirty="0"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Державний експертний центр -</a:t>
            </a:r>
            <a:r>
              <a:rPr lang="uk-UA" b="1" i="1" dirty="0">
                <a:latin typeface="Bookman Old Style" pitchFamily="18" charset="0"/>
              </a:rPr>
              <a:t>http://www.dec.gov.ua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3200" i="1" dirty="0">
                <a:solidFill>
                  <a:srgbClr val="002060"/>
                </a:solidFill>
                <a:latin typeface="Bookman Old Style" pitchFamily="18" charset="0"/>
              </a:rPr>
              <a:t>Нормативно-правове забезпечення фармацевтичної діяльності</a:t>
            </a:r>
            <a:endParaRPr lang="uk-UA" sz="3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rtl="0"/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Конституція України</a:t>
            </a:r>
          </a:p>
          <a:p>
            <a:pPr algn="l" rtl="0"/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Закони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України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Постанови КМ України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накази МОЗ</a:t>
            </a:r>
          </a:p>
          <a:p>
            <a:pPr algn="l" rtl="0"/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Розпорядження </a:t>
            </a:r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Держлікслужби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l" rtl="0"/>
            <a:endParaRPr lang="uk-UA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0" indent="0" algn="just" rtl="0">
              <a:buNone/>
            </a:pPr>
            <a:r>
              <a:rPr lang="ru-RU" dirty="0"/>
              <a:t>1</a:t>
            </a:r>
            <a:r>
              <a:rPr lang="ru-RU" dirty="0">
                <a:latin typeface="Bookman Old Style" pitchFamily="18" charset="0"/>
              </a:rPr>
              <a:t>. Виробництво (виготовлення ЛЗ):</a:t>
            </a:r>
          </a:p>
          <a:p>
            <a:pPr marL="0" indent="0" algn="ctr" rtl="0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2400" i="1" u="sng" dirty="0">
                <a:latin typeface="Bookman Old Style" pitchFamily="18" charset="0"/>
              </a:rPr>
              <a:t>промислове (фабрики, заводи)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solidFill>
                  <a:srgbClr val="333333"/>
                </a:solidFill>
                <a:latin typeface="Times New Roman"/>
              </a:rPr>
              <a:t>- діяльність, пов’язана із серійним випуском лікарських засобів, яка включає всі або хоча б одну з операцій щодо технологічного процесу, контролю якості, видачі дозволу на випуск, а також закупівлею матеріалів і продукції, зберіганням, оптовою торгівлею (дистрибуцією) лікарських засобів власного виробництва</a:t>
            </a: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</p:txBody>
      </p:sp>
      <p:pic>
        <p:nvPicPr>
          <p:cNvPr id="6" name="Рисунок 5" descr="ÐÐ°ÑÑÐ¸Ð½ÐºÐ¸ Ð¿Ð¾ Ð·Ð°Ð¿ÑÐ¾ÑÑ Ð²Ð¸ÑÐ¾Ð±Ð½Ð¸ÑÑÐ²Ð¾ Ð»ÑÐºÐ°ÑÑÑÐºÐ¸Ñ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341987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ÐÐ°ÑÑÐ¸Ð½ÐºÐ¸ Ð¿Ð¾ Ð·Ð°Ð¿ÑÐ¾ÑÑ Ð·Ð°Ð²Ð¾Ð´ÑÐºÐ¾Ðµ Ð¸Ð·Ð³Ð¾ÑÐ¾Ð²Ð»ÐµÐ½Ð¸Ðµ Ð»ÐµÐºÐ°ÑÑÑÐ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77072"/>
            <a:ext cx="363589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ÐÐ°ÑÑÐ¸Ð½ÐºÐ¸ Ð¿Ð¾ Ð·Ð°Ð¿ÑÐ¾ÑÑ G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221088"/>
            <a:ext cx="237626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rtl="0">
              <a:buFont typeface="Wingdings" pitchFamily="2" charset="2"/>
              <a:buChar char="Ø"/>
            </a:pPr>
            <a:r>
              <a:rPr lang="ru-RU" sz="2400" i="1" u="sng" dirty="0">
                <a:latin typeface="Bookman Old Style" pitchFamily="18" charset="0"/>
              </a:rPr>
              <a:t>виробництво (виготовлення) лікарських засобів в умовах аптеки </a:t>
            </a:r>
          </a:p>
          <a:p>
            <a:pPr marL="0" indent="0" algn="just">
              <a:buNone/>
            </a:pPr>
            <a:r>
              <a:rPr lang="uk-UA" sz="2400" dirty="0"/>
              <a:t>-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індивідуальне виготовлення лікарських засобів за рецептами лікарів, на замовлення лікувально-профілактичних закладів та виготовлення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внутрішньоаптечної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заготовки, концентратів, напівфабрикатів, а також лікарських засобів, що виготовлені про запас</a:t>
            </a:r>
          </a:p>
        </p:txBody>
      </p:sp>
      <p:pic>
        <p:nvPicPr>
          <p:cNvPr id="4" name="Рисунок 3" descr="ÐÐ°ÑÑÐ¸Ð½ÐºÐ¸ Ð¿Ð¾ Ð·Ð°Ð¿ÑÐ¾ÑÑ Ð²Ð½ÑÑÑÐ¸Ð°Ð¿ÑÐµÑÐ½Ð¾Ðµ Ð¸Ð·Ð³Ð¾ÑÐ¾Ð²Ð»ÐµÐ½Ð¸Ð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4499992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ÐÐ°ÑÑÐ¸Ð½ÐºÐ¸ Ð¿Ð¾ Ð·Ð°Ð¿ÑÐ¾ÑÑ Ð°Ð¿ÑÐµÐºÐ°ÑÑ Ð² Ð´ÑÐµÐ²Ð½Ð¾ÑÑÐ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933056"/>
            <a:ext cx="442798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8" indent="0" algn="just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Реалізація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іяльність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 продажу товарів)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ОПТОВА</a:t>
            </a:r>
            <a:r>
              <a:rPr lang="ru-RU" sz="28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діяльність з придбання лікарських засобів у виробників лікарських засобів або інших суб’єктів господарювання, зберігання, транспортування та продажу лікарських засобів з аптечних складів (баз) іншим суб’єктам оптової або роздрібної торгівлі лікарськими засобами, які отримали на це відповідні ліцензії, виробникам лікарських засобів, безпосередньо лікувально-профілактичним закладам або юридичним особам, структурними підрозділами яких є лікувально-профілактичні заклади</a:t>
            </a:r>
          </a:p>
          <a:p>
            <a:pPr marL="0" indent="0" algn="ctr">
              <a:buNone/>
            </a:pPr>
            <a:r>
              <a:rPr lang="ru-RU" sz="2000" b="1" i="1" dirty="0" err="1">
                <a:latin typeface="Bookman Old Style" pitchFamily="18" charset="0"/>
              </a:rPr>
              <a:t>Проводять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оптові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фірми</a:t>
            </a:r>
            <a:r>
              <a:rPr lang="ru-RU" sz="2000" b="1" i="1" dirty="0">
                <a:latin typeface="Bookman Old Style" pitchFamily="18" charset="0"/>
              </a:rPr>
              <a:t>, </a:t>
            </a:r>
            <a:r>
              <a:rPr lang="ru-RU" sz="2000" b="1" i="1" dirty="0" err="1">
                <a:latin typeface="Bookman Old Style" pitchFamily="18" charset="0"/>
              </a:rPr>
              <a:t>аптечні</a:t>
            </a:r>
            <a:r>
              <a:rPr lang="ru-RU" sz="2000" b="1" i="1" dirty="0">
                <a:latin typeface="Bookman Old Style" pitchFamily="18" charset="0"/>
              </a:rPr>
              <a:t> </a:t>
            </a:r>
            <a:r>
              <a:rPr lang="ru-RU" sz="2000" b="1" i="1" dirty="0" err="1">
                <a:latin typeface="Bookman Old Style" pitchFamily="18" charset="0"/>
              </a:rPr>
              <a:t>склади</a:t>
            </a:r>
            <a:r>
              <a:rPr lang="ru-RU" sz="2000" b="1" i="1" dirty="0">
                <a:latin typeface="Bookman Old Style" pitchFamily="18" charset="0"/>
              </a:rPr>
              <a:t> (</a:t>
            </a:r>
            <a:r>
              <a:rPr lang="ru-RU" sz="2000" b="1" i="1" dirty="0" err="1">
                <a:latin typeface="Bookman Old Style" pitchFamily="18" charset="0"/>
              </a:rPr>
              <a:t>бази</a:t>
            </a:r>
            <a:r>
              <a:rPr lang="ru-RU" sz="2000" b="1" i="1" dirty="0">
                <a:latin typeface="Bookman Old Style" pitchFamily="18" charset="0"/>
              </a:rPr>
              <a:t>)) </a:t>
            </a:r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r>
              <a:rPr lang="ru-RU" dirty="0"/>
              <a:t> </a:t>
            </a:r>
          </a:p>
          <a:p>
            <a:pPr algn="l" rtl="0"/>
            <a:endParaRPr lang="uk-UA" dirty="0"/>
          </a:p>
        </p:txBody>
      </p:sp>
      <p:pic>
        <p:nvPicPr>
          <p:cNvPr id="4" name="Рисунок 3" descr="ÐÐ°ÑÑÐ¸Ð½ÐºÐ¸ Ð¿Ð¾ Ð·Ð°Ð¿ÑÐ¾ÑÑ Ð°Ð¿ÑÐµÑÐ½ÑÐ¹ ÑÐºÐ»Ð°Ð´ Ð±Ð°Ð´Ð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3520" y="4193704"/>
            <a:ext cx="432048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27718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b="1" i="1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5446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РОЗДРІБНА РЕАЛІЗАЦІЯ</a:t>
            </a:r>
          </a:p>
          <a:p>
            <a:pPr algn="ctr">
              <a:buNone/>
            </a:pPr>
            <a:r>
              <a:rPr lang="uk-UA" sz="1800" dirty="0">
                <a:solidFill>
                  <a:srgbClr val="333333"/>
                </a:solidFill>
                <a:latin typeface="Times New Roman"/>
              </a:rPr>
              <a:t>діяльність з придбання, зберігання та продажу готових ліків, виготовлених (вироблених) в умовах аптеки безпосередньо громадянам для особистого споживання, закладам охорони здоров’я (крім аптечних закладів), а також підприємствам, установам та організаціям без права їх подальшого перепродажу</a:t>
            </a:r>
            <a:endParaRPr lang="uk-UA" sz="1800" u="sng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400" b="1" i="1" dirty="0" err="1">
                <a:latin typeface="Bookman Old Style" pitchFamily="18" charset="0"/>
              </a:rPr>
              <a:t>проводять</a:t>
            </a:r>
            <a:r>
              <a:rPr lang="ru-RU" sz="2400" b="1" i="1" dirty="0">
                <a:latin typeface="Bookman Old Style" pitchFamily="18" charset="0"/>
              </a:rPr>
              <a:t> </a:t>
            </a:r>
            <a:r>
              <a:rPr lang="ru-RU" sz="2400" b="1" i="1" dirty="0">
                <a:latin typeface="Bookman Old Style" pitchFamily="18" charset="0"/>
                <a:cs typeface="Times New Roman" pitchFamily="18" charset="0"/>
              </a:rPr>
              <a:t>аптеки, </a:t>
            </a:r>
            <a:r>
              <a:rPr lang="ru-RU" sz="2400" b="1" i="1" dirty="0" err="1">
                <a:latin typeface="Bookman Old Style" pitchFamily="18" charset="0"/>
                <a:cs typeface="Times New Roman" pitchFamily="18" charset="0"/>
              </a:rPr>
              <a:t>аптечні</a:t>
            </a:r>
            <a:r>
              <a:rPr lang="ru-RU" sz="2400" b="1" i="1" dirty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Bookman Old Style" pitchFamily="18" charset="0"/>
                <a:cs typeface="Times New Roman" pitchFamily="18" charset="0"/>
              </a:rPr>
              <a:t>пункти</a:t>
            </a:r>
            <a:endParaRPr lang="uk-UA" sz="2400" b="1" dirty="0">
              <a:latin typeface="Bookman Old Style" pitchFamily="18" charset="0"/>
            </a:endParaRPr>
          </a:p>
        </p:txBody>
      </p:sp>
      <p:pic>
        <p:nvPicPr>
          <p:cNvPr id="4" name="Рисунок 3" descr="ÐÐ°ÑÑÐ¸Ð½ÐºÐ¸ Ð¿Ð¾ Ð·Ð°Ð¿ÑÐ¾ÑÑ Ð°Ð¿ÑÐµÐºÐ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20" y="3118656"/>
            <a:ext cx="4716016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ÐÐ°ÑÑÐ¸Ð½ÐºÐ¸ Ð¿Ð¾ Ð·Ð°Ð¿ÑÐ¾ÑÑ Ð°Ð¿ÑÐµÐºÐ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2527" y="3091475"/>
            <a:ext cx="4067944" cy="364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/>
                </a:solidFill>
                <a:latin typeface="Book Antiqua" pitchFamily="18" charset="0"/>
              </a:rPr>
              <a:t>Види фармацевтичної діяльності</a:t>
            </a:r>
            <a:endParaRPr lang="uk-UA" sz="2800" dirty="0"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52736"/>
            <a:ext cx="9144000" cy="230832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l" rtl="0"/>
            <a:r>
              <a:rPr lang="ru-RU" sz="2400" dirty="0">
                <a:latin typeface="Book Antiqua" pitchFamily="18" charset="0"/>
              </a:rPr>
              <a:t>3. Імпорт лікарських засобів</a:t>
            </a:r>
            <a:endParaRPr lang="uk-UA" sz="2400" dirty="0">
              <a:latin typeface="Book Antiqua" pitchFamily="18" charset="0"/>
            </a:endParaRPr>
          </a:p>
          <a:p>
            <a:pPr algn="ctr" rtl="0"/>
            <a:r>
              <a:rPr lang="ru-RU" sz="2000" b="1" i="1" dirty="0">
                <a:latin typeface="Bookman Old Style" pitchFamily="18" charset="0"/>
              </a:rPr>
              <a:t>проводять виробники або дистриб'ютори</a:t>
            </a:r>
          </a:p>
          <a:p>
            <a:pPr algn="just"/>
            <a:r>
              <a:rPr lang="ru-RU" sz="2000" b="1" i="1" dirty="0">
                <a:latin typeface="Bookman Old Style" pitchFamily="18" charset="0"/>
              </a:rPr>
              <a:t>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діяльність, пов’язана із ввезенням на територію України зареєстрованих лікарських засобів з метою їх подальшої реалізації, оптової торгівлі або використання у виробництві готових лікарських засобів або медичній практиці, включаючи зберігання, контроль якості, видачу дозволу на випуск (реалізацію) серії лікарського засобу, зазначеного у додатку до ліцензії</a:t>
            </a:r>
          </a:p>
        </p:txBody>
      </p:sp>
      <p:pic>
        <p:nvPicPr>
          <p:cNvPr id="2052" name="Picture 4" descr="Лицензирование импорта лекарственных средств, лицензия на торговлю  медикаментами, помощь в медицинской регистрации и перерегистрации лекарств  в Украине - kotris.dp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01008"/>
            <a:ext cx="3347864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Ліцензування фармацевтичної діяльності</a:t>
            </a:r>
            <a:endParaRPr lang="uk-UA" sz="2800" b="1" dirty="0">
              <a:latin typeface="Bookman Old Style" panose="02050604050505020204" pitchFamily="18" charset="0"/>
            </a:endParaRPr>
          </a:p>
        </p:txBody>
      </p:sp>
      <p:pic>
        <p:nvPicPr>
          <p:cNvPr id="4" name="Содержимое 3" descr="ÐÐ°ÑÑÐ¸Ð½ÐºÐ¸ Ð¿Ð¾ Ð·Ð°Ð¿ÑÐ¾ÑÑ Ð·ÑÐ°Ð·Ð¾Ðº Ð»ÑÑÐµÐ½Ð·ÑÑ Ð³Ð¾ÑÐ»ÐµÐºÑÐ»ÑÐ¶Ð±Ñ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24" y="1433556"/>
            <a:ext cx="3275856" cy="38770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95536" y="6022665"/>
            <a:ext cx="500404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Термін дії-безстроково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07904" y="3624700"/>
            <a:ext cx="522007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Орган видачі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Держлікслужба</a:t>
            </a:r>
            <a:r>
              <a:rPr lang="ru-RU" sz="20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2000" dirty="0" err="1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паперовий</a:t>
            </a:r>
            <a:r>
              <a:rPr lang="ru-RU" sz="20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бланк </a:t>
            </a:r>
            <a:r>
              <a:rPr lang="ru-RU" sz="2000" dirty="0" err="1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відмінено</a:t>
            </a:r>
            <a:r>
              <a:rPr lang="ru-RU" sz="20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707904" y="4833317"/>
            <a:ext cx="532808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вартість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разова сплата в розмірі одного прожиткового мінімуму (3028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99892" y="1575664"/>
            <a:ext cx="5436096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терміна</a:t>
            </a:r>
          </a:p>
          <a:p>
            <a:pPr algn="l" rtl="0"/>
            <a:r>
              <a:rPr lang="ru-RU" dirty="0">
                <a:latin typeface="Times New Roman" pitchFamily="18" charset="0"/>
                <a:cs typeface="Times New Roman" pitchFamily="18" charset="0"/>
              </a:rPr>
              <a:t>«Запис в Єдиному державному реєстрі юридичних осіб, фізичних осіб - підприємців та громадських формувань про рішення органу ліцензування про наявність у суб'єкта господарювання права на провадження певного виду господарської діяльності»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нак умножения 2">
            <a:extLst>
              <a:ext uri="{FF2B5EF4-FFF2-40B4-BE49-F238E27FC236}">
                <a16:creationId xmlns:a16="http://schemas.microsoft.com/office/drawing/2014/main" id="{DE9C8D0A-ED59-4EAE-B0CC-3FFDB02E4E2E}"/>
              </a:ext>
            </a:extLst>
          </p:cNvPr>
          <p:cNvSpPr/>
          <p:nvPr/>
        </p:nvSpPr>
        <p:spPr>
          <a:xfrm>
            <a:off x="899592" y="1988840"/>
            <a:ext cx="2088232" cy="268230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ru-RU" sz="2000" dirty="0"/>
              <a:t>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Медичні вироби, медичні вироби для діагностики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vitro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Активні медичні вироби, які імплантують, комплектуючі до медичних виробів.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Предмети та засоби особистої гігієни (засоби для догляду за порожниною рота, шкірою, волоссям, засоби для гоління і після гоління, мило туалетне, шампуні, гігієнічні серветки, мочалки).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Природні і штучні мінеральні води, столова питна вода.</a:t>
            </a:r>
          </a:p>
          <a:p>
            <a:pPr marL="0" indent="0" algn="l" rt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Косметичні засоби (креми, солі, лосьйони,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скраби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інші засоби, які виконують гігієнічні профілактичні та естетичні функції, в тому числі кошти для догляду за волоссям: пінки, лаки, муси, маски, ополіскувачі, фарба для волосся), за винятком парфумів та декоративної косметики.</a:t>
            </a:r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  <a:p>
            <a:pPr marL="0" indent="0" algn="l" rtl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5982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0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Функціональні харчові продукти, харчові продукти для спеціального дієтичного споживання (в тому числі продукти дитячого харчування, харчування для спортсменів та осіб похилого віку), дієтичні добавки, напої, не віднесені до дієтичного / дитячого харчування; продукти для діабетичного харчування; окремі харчові продукти в оригінальній заводській упаковці, такі як жувальні гумки, батончики, льодяники, драже, печиво; закваски, клітковина, біологічно активні добавки.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Репеленти (у тому числі електричні пристрої для використання змінних картриджів з репелентами),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акарицидні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засоби (засоби проти кліщів).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7. Дезінфекційні засоби. Антисептичні засоби, що не зареєстровані як лікарські засоби.</a:t>
            </a:r>
          </a:p>
          <a:p>
            <a:pPr marL="0" indent="0" algn="l" rt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 rtl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Прилади для контролю і регулювання мікроклімату середовища (іонізатори та зволожувачі повітря, термометри, гігрометри,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термоіндикатори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9133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rtl="0"/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  <a:hlinkClick r:id="rId2"/>
              </a:rPr>
              <a:t>23.11.2015 № 764</a:t>
            </a:r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 algn="l" rtl="0">
              <a:buNone/>
            </a:pPr>
            <a:endParaRPr lang="ru-RU" dirty="0"/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9. Пристрої для доочищення питної води та змінні фільтри-картриджі до них.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10. Товари для новонароджених та дітей, які не зареєстровані як медичні вироби.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11. Література з питань медицини, фармації та здорового способу життя.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12. Спеціальний одяг для працівників медицини і фармації.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13. Товари для осіб з обмеженими фізичними можливостями.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14. Ортопедичні товари,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протіваррікозние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компресійні вироби, прилади вимірювання функціональних навантажень людини (крокомір,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лічильник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калорій),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масажери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Інгалятори, медичні лампи, кварцові лампи, сольові,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гелеві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і електричні грілки, товари для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магнітотерапії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Які не зареєстровані як медичні вироби, і супутні товари до них (батарейки, зарядні пристрої).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15. Інструменти, пристрої для догляду за порожниною рота, шкірою, нігтями, волоссям.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16. Предмети і засоби для ароматерапії (ароматичні лампи, масла, палички, свічки).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17. Вироби з вати (ватяні палички, диски, пластини), засоби жіночої гігієни, пластирі, паперові носові хустки, паперові та вологі серветки, туалетний папір, рушники паперові, панчішно-шкарпеткові трикотажні вироби, пакувальні матеріали, які не зареєстровані як медичні вироби 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18. Засоби, пристрої та інші товари для боротьби з шкідливими звичками.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ємності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термоізолюючого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матеріалу для підтримки температурного режиму при транспортуванні (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термоконтейнери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термосумки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термобокси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холодоелементі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Картки-індикатори, індикатори заморожування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Термотестер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20. Лабораторний посуд. Ваги аптечні і комплекти важків</a:t>
            </a:r>
          </a:p>
          <a:p>
            <a:pPr marL="0" indent="0" algn="l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95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Ліцензування фармацевтичної діяльності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ЛІЦЕНЗІЙНІ УМОВИ </a:t>
            </a:r>
          </a:p>
          <a:p>
            <a:pPr marL="0" indent="0" algn="ctr" rtl="0">
              <a:buNone/>
            </a:pP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здійснення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затверджено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Постановою Кабінету Міністрів України</a:t>
            </a:r>
          </a:p>
          <a:p>
            <a:pPr marL="0" indent="0" algn="ctr" rtl="0">
              <a:buNone/>
            </a:pP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від 30 листопада 2016 № 929</a:t>
            </a:r>
          </a:p>
          <a:p>
            <a:pPr marL="0" indent="0" algn="ctr" rtl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ru-RU" sz="2800" b="1" i="1" dirty="0">
                <a:solidFill>
                  <a:srgbClr val="002060"/>
                </a:solidFill>
                <a:latin typeface="Book Antiqua" pitchFamily="18" charset="0"/>
              </a:rPr>
              <a:t>Ліцензійні умови для роздрібної торгівлі ЛЗ та виробництва (виготовлення) лікарських засобів в умовах аптеки</a:t>
            </a:r>
            <a:endParaRPr lang="uk-UA" sz="28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ctr" rtl="0">
              <a:buNone/>
            </a:pPr>
            <a:r>
              <a:rPr lang="ru-RU" dirty="0">
                <a:latin typeface="Bookman Old Style" pitchFamily="18" charset="0"/>
              </a:rPr>
              <a:t>Вимоги до будівлі аптеки: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окремий нежитловий будинок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вбудоване (прибудоване) ізольоване приміщення на першому поверсі з окремим входом зовні з торгового залу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ЛПУ і санаторно-курортних установ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готелів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приміщення аеропортів, вокзалів, торговельних центрів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rgbClr val="002060"/>
                </a:solidFill>
                <a:latin typeface="Book Antiqua" pitchFamily="18" charset="0"/>
              </a:rPr>
              <a:t>Ліцензійні умови для роздрібної торгівлі ЛЗ та виробництва (виготовлення) лікарських засобів в умовах аптеки</a:t>
            </a:r>
            <a:endParaRPr lang="uk-UA" sz="2800" b="1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endParaRPr lang="uk-UA" i="1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ru-RU" i="1" dirty="0">
                <a:latin typeface="Bookman Old Style" pitchFamily="18" charset="0"/>
              </a:rPr>
              <a:t>МІСЦЯ ПРОДАЖУ ЛЗ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Аптека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Аптечний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фельдшерський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Фельдшерсько-акушерський пункт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сільська лікарня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дільнична лікарня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амбулаторія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амбулаторія загальної</a:t>
            </a:r>
          </a:p>
          <a:p>
            <a:pPr algn="l" rtl="0">
              <a:buNone/>
            </a:pPr>
            <a:r>
              <a:rPr lang="ru-RU" i="1" dirty="0" err="1">
                <a:latin typeface="Bookman Old Style" pitchFamily="18" charset="0"/>
              </a:rPr>
              <a:t>практики-сімейної</a:t>
            </a:r>
            <a:r>
              <a:rPr lang="ru-RU" i="1" dirty="0">
                <a:latin typeface="Bookman Old Style" pitchFamily="18" charset="0"/>
              </a:rPr>
              <a:t> медицини</a:t>
            </a:r>
          </a:p>
          <a:p>
            <a:pPr algn="l" rtl="0">
              <a:buNone/>
            </a:pPr>
            <a:r>
              <a:rPr lang="ru-RU" i="1" dirty="0">
                <a:latin typeface="Bookman Old Style" pitchFamily="18" charset="0"/>
              </a:rPr>
              <a:t>* </a:t>
            </a:r>
            <a:r>
              <a:rPr lang="ru-RU" sz="1900" i="1" dirty="0">
                <a:latin typeface="Bookman Old Style" pitchFamily="18" charset="0"/>
              </a:rPr>
              <a:t>На підставі договорів з відповідним ліцензіатом</a:t>
            </a:r>
            <a:endParaRPr lang="uk-UA" sz="1900" dirty="0">
              <a:latin typeface="Bookman Old Style" pitchFamily="18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588224" y="2924944"/>
            <a:ext cx="864096" cy="3168352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uk-UA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2852936"/>
            <a:ext cx="1331640" cy="33123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rtl="0"/>
            <a:r>
              <a:rPr lang="uk-UA" sz="3000" dirty="0" err="1">
                <a:solidFill>
                  <a:schemeClr val="tx1"/>
                </a:solidFill>
                <a:latin typeface="Bookman Old Style" pitchFamily="18" charset="0"/>
              </a:rPr>
              <a:t>сільська</a:t>
            </a:r>
            <a:r>
              <a:rPr lang="uk-UA" sz="30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uk-UA" sz="3000" dirty="0" err="1">
                <a:solidFill>
                  <a:schemeClr val="tx1"/>
                </a:solidFill>
                <a:latin typeface="Bookman Old Style" pitchFamily="18" charset="0"/>
              </a:rPr>
              <a:t>місцевість</a:t>
            </a:r>
            <a:r>
              <a:rPr lang="uk-UA" sz="3000" dirty="0">
                <a:solidFill>
                  <a:schemeClr val="tx1"/>
                </a:solidFill>
                <a:latin typeface="Bookman Old Style" pitchFamily="18" charset="0"/>
              </a:rPr>
              <a:t> *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35km.com.ua/media/k2/items/cache/339a0e1449b6b4062056bc300d87e893_X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564904"/>
            <a:ext cx="4178796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7" y="4869160"/>
            <a:ext cx="3096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uk-UA" sz="2000" b="1" dirty="0">
                <a:latin typeface="Bookman Old Style" pitchFamily="18" charset="0"/>
              </a:rPr>
              <a:t>Аптека в аеропорту 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491880" y="4941168"/>
            <a:ext cx="648072" cy="57606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4677713" y="908720"/>
            <a:ext cx="271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uk-UA" sz="2000" b="1" dirty="0">
                <a:latin typeface="Bookman Old Style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836712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000" dirty="0">
                <a:latin typeface="Bookman Old Style" pitchFamily="18" charset="0"/>
              </a:rPr>
              <a:t>прибудовано приміщення на першому поверсі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 flipV="1">
            <a:off x="4644008" y="980728"/>
            <a:ext cx="792088" cy="432048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07CBE1-CEF9-4E69-80B0-7D5FF6EEA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19" y="12127"/>
            <a:ext cx="4470789" cy="305683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dreamtown.ua/uploads/p9a7jqca0ed4af984a2ee7b79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32037"/>
            <a:ext cx="449999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332656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uk-UA" sz="2000" dirty="0" err="1">
                <a:latin typeface="Bookman Old Style" pitchFamily="18" charset="0"/>
              </a:rPr>
              <a:t>приміщення</a:t>
            </a:r>
            <a:r>
              <a:rPr lang="uk-UA" sz="2000" dirty="0">
                <a:latin typeface="Bookman Old Style" pitchFamily="18" charset="0"/>
              </a:rPr>
              <a:t> торгового центру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835696" y="1124744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5148064" y="4365104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latin typeface="Bookman Old Style" pitchFamily="18" charset="0"/>
              </a:rPr>
              <a:t>Окремий будинок, який виведений з житлового фонду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6804248" y="3212976"/>
            <a:ext cx="720080" cy="10801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F9E15F-0A3C-4C8A-B76F-D259C78B2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10" y="99409"/>
            <a:ext cx="4176462" cy="281979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esrda.gov.ua/uploads/posts/2018-08/1533110374_f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15816" y="580526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latin typeface="Bookman Old Style" pitchFamily="18" charset="0"/>
              </a:rPr>
              <a:t>Аптека в амбулаторії сімейної медицини</a:t>
            </a:r>
            <a:endParaRPr lang="uk-UA" sz="2000" b="1" dirty="0">
              <a:latin typeface="Bookman Old Style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4211960" y="5085184"/>
            <a:ext cx="648072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b="1" i="1" dirty="0">
                <a:latin typeface="Bookman Old Style" pitchFamily="18" charset="0"/>
              </a:rPr>
              <a:t>Вимоги до фасаду будівлі аптеки</a:t>
            </a:r>
            <a:endParaRPr lang="uk-UA" sz="3600" b="1" i="1" dirty="0">
              <a:latin typeface="Bookman Old Style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Вивіска із зазначенням виду закладу</a:t>
            </a: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Інформація про </a:t>
            </a:r>
            <a:r>
              <a:rPr lang="ru-RU" dirty="0" err="1">
                <a:latin typeface="Bookman Old Style" pitchFamily="18" charset="0"/>
              </a:rPr>
              <a:t>ліцензіата</a:t>
            </a:r>
            <a:endParaRPr lang="ru-RU" dirty="0">
              <a:latin typeface="Bookman Old Style" pitchFamily="18" charset="0"/>
            </a:endParaRP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Режим роботи аптечного закладу *</a:t>
            </a:r>
          </a:p>
          <a:p>
            <a:pPr marL="514350" indent="-514350" algn="l" rtl="0">
              <a:buAutoNum type="arabicPeriod"/>
            </a:pPr>
            <a:r>
              <a:rPr lang="ru-RU" dirty="0">
                <a:latin typeface="Bookman Old Style" pitchFamily="18" charset="0"/>
              </a:rPr>
              <a:t>сигнальний покажчик</a:t>
            </a: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аптечного закладу</a:t>
            </a: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(За бажанням власника) </a:t>
            </a:r>
          </a:p>
          <a:p>
            <a:pPr marL="514350" indent="-514350" algn="l" rtl="0">
              <a:buNone/>
            </a:pPr>
            <a:endParaRPr lang="ru-RU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endParaRPr lang="ru-RU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r>
              <a:rPr lang="ru-RU" dirty="0">
                <a:latin typeface="Bookman Old Style" pitchFamily="18" charset="0"/>
              </a:rPr>
              <a:t>*</a:t>
            </a:r>
            <a:r>
              <a:rPr lang="ru-RU" sz="2800" dirty="0">
                <a:latin typeface="Bookman Old Style" pitchFamily="18" charset="0"/>
              </a:rPr>
              <a:t>для комунальних аптек </a:t>
            </a:r>
            <a:r>
              <a:rPr lang="uk-UA" sz="2800" dirty="0" err="1">
                <a:latin typeface="Bookman Old Style" pitchFamily="18" charset="0"/>
              </a:rPr>
              <a:t>узгоджується</a:t>
            </a:r>
            <a:r>
              <a:rPr lang="uk-UA" sz="2800" dirty="0">
                <a:latin typeface="Bookman Old Style" pitchFamily="18" charset="0"/>
              </a:rPr>
              <a:t> з </a:t>
            </a:r>
            <a:r>
              <a:rPr lang="uk-UA" sz="2800" dirty="0" err="1">
                <a:latin typeface="Bookman Old Style" pitchFamily="18" charset="0"/>
              </a:rPr>
              <a:t>місцевими</a:t>
            </a:r>
            <a:r>
              <a:rPr lang="uk-UA" sz="2800" dirty="0">
                <a:latin typeface="Bookman Old Style" pitchFamily="18" charset="0"/>
              </a:rPr>
              <a:t> органами </a:t>
            </a:r>
            <a:r>
              <a:rPr lang="uk-UA" sz="2800" dirty="0" err="1">
                <a:latin typeface="Bookman Old Style" pitchFamily="18" charset="0"/>
              </a:rPr>
              <a:t>виконавчої</a:t>
            </a:r>
            <a:r>
              <a:rPr lang="uk-UA" sz="2800" dirty="0">
                <a:latin typeface="Bookman Old Style" pitchFamily="18" charset="0"/>
              </a:rPr>
              <a:t> </a:t>
            </a:r>
            <a:r>
              <a:rPr lang="uk-UA" sz="2800" dirty="0" err="1">
                <a:latin typeface="Bookman Old Style" pitchFamily="18" charset="0"/>
              </a:rPr>
              <a:t>влади</a:t>
            </a:r>
            <a:endParaRPr lang="ru-RU" sz="2800" dirty="0">
              <a:latin typeface="Bookman Old Style" pitchFamily="18" charset="0"/>
            </a:endParaRPr>
          </a:p>
          <a:p>
            <a:pPr marL="514350" indent="-514350" algn="l" rtl="0">
              <a:buNone/>
            </a:pPr>
            <a:endParaRPr lang="uk-UA" dirty="0">
              <a:latin typeface="Bookman Old Style" pitchFamily="18" charset="0"/>
            </a:endParaRPr>
          </a:p>
        </p:txBody>
      </p:sp>
      <p:pic>
        <p:nvPicPr>
          <p:cNvPr id="6" name="Рисунок 5" descr="http://img.bizorg.su/goods/477/349/47734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924944"/>
            <a:ext cx="30598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Скругленная соединительная линия 15"/>
          <p:cNvCxnSpPr/>
          <p:nvPr/>
        </p:nvCxnSpPr>
        <p:spPr>
          <a:xfrm>
            <a:off x="4067944" y="4581128"/>
            <a:ext cx="1944216" cy="864096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ru-RU" sz="2800" i="1" dirty="0">
                <a:latin typeface="Bookman Old Style" pitchFamily="18" charset="0"/>
              </a:rPr>
              <a:t>Вимоги до інформації на вивісці і зовнішніх рекламних конструкціях аптечного закладу</a:t>
            </a:r>
            <a:endParaRPr lang="uk-UA" sz="2800" i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ctr" rtl="0">
              <a:buNone/>
            </a:pPr>
            <a:r>
              <a:rPr lang="ru-RU" b="1" u="sng" dirty="0">
                <a:latin typeface="Bookman Old Style" pitchFamily="18" charset="0"/>
              </a:rPr>
              <a:t>Дозволено розмістити: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найменування ліцензіата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найменування аптечного закладу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 товарний знак (логотип), який належить ліцензіату на законних підставах.</a:t>
            </a:r>
          </a:p>
          <a:p>
            <a:pPr algn="ctr" rtl="0">
              <a:buNone/>
            </a:pPr>
            <a:endParaRPr lang="ru-RU" b="1" u="sng" dirty="0">
              <a:latin typeface="Bookman Old Style" pitchFamily="18" charset="0"/>
            </a:endParaRPr>
          </a:p>
          <a:p>
            <a:pPr algn="ctr" rtl="0">
              <a:buNone/>
            </a:pPr>
            <a:r>
              <a:rPr lang="ru-RU" b="1" u="sng" dirty="0">
                <a:latin typeface="Bookman Old Style" pitchFamily="18" charset="0"/>
              </a:rPr>
              <a:t>Заборонено розміщувати: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вказівки по рівню або іншої ознаки цін, яка може вплинути на наміри споживача з придбання товарів у такому закладі;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інформацію, яка може вводити споживача в оману, про орієнтованість аптечного закладу на обслуговування певних соціальних груп населення;</a:t>
            </a:r>
          </a:p>
          <a:p>
            <a:pPr algn="ctr" rtl="0">
              <a:buFont typeface="Wingdings" pitchFamily="2" charset="2"/>
              <a:buChar char="Ø"/>
            </a:pPr>
            <a:r>
              <a:rPr lang="ru-RU" dirty="0">
                <a:latin typeface="Bookman Old Style" pitchFamily="18" charset="0"/>
              </a:rPr>
              <a:t>порівняння з іншими аптечними установами</a:t>
            </a:r>
            <a:endParaRPr lang="uk-UA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ÐÐ°ÑÑÐ¸Ð½ÐºÐ¸ Ð¿Ð¾ Ð·Ð°Ð¿ÑÐ¾ÑÑ Ð°Ð¿ÑÐµÐºÐ° Ð½Ð¸Ð·ÐºÐ¸Ñ ÑÐµÐ½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6060" y="1124744"/>
            <a:ext cx="3491880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ÐÐ°ÑÑÐ¸Ð½ÐºÐ¸ Ð¿Ð¾ Ð·Ð°Ð¿ÑÐ¾ÑÑ ÑÐ¾ÑÑÐ°Ð»ÑÐ½Ð° Ð°Ð¿ÑÐµ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Крок-2. фармація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(Приклади тестових завдань по темі лекції)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lvl="0" algn="ctr" rtl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тест №1</a:t>
            </a:r>
          </a:p>
          <a:p>
            <a:pPr lvl="0" algn="ctr" rtl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ru-RU" dirty="0"/>
              <a:t> </a:t>
            </a:r>
            <a:r>
              <a:rPr lang="ru-RU" i="1" dirty="0"/>
              <a:t>Аптека отримала ліцензію на право оптової реалізації лікарських засобів. Назвіть операцію з відпуску товару, яка відноситься до оптової реалізації.</a:t>
            </a:r>
            <a:endParaRPr lang="uk-UA" i="1" dirty="0"/>
          </a:p>
          <a:p>
            <a:pPr algn="l" rtl="0">
              <a:buNone/>
            </a:pPr>
            <a:r>
              <a:rPr lang="ru-RU" b="1" dirty="0"/>
              <a:t>A</a:t>
            </a:r>
            <a:r>
              <a:rPr lang="ru-RU" dirty="0"/>
              <a:t> відпустка </a:t>
            </a:r>
            <a:r>
              <a:rPr lang="ru-RU" dirty="0" err="1"/>
              <a:t>екстемпоральних</a:t>
            </a:r>
            <a:r>
              <a:rPr lang="ru-RU" dirty="0"/>
              <a:t> лікарських форм.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B</a:t>
            </a:r>
            <a:r>
              <a:rPr lang="ru-RU" dirty="0"/>
              <a:t> Відпустка безрецептурних лікарських засобів.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C</a:t>
            </a:r>
            <a:r>
              <a:rPr lang="ru-RU" dirty="0"/>
              <a:t> Відпустка готових лікарських засобів.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D</a:t>
            </a:r>
            <a:r>
              <a:rPr lang="ru-RU" dirty="0"/>
              <a:t> Відпуск ліків хронічним хворим. </a:t>
            </a:r>
            <a:endParaRPr lang="uk-UA" dirty="0"/>
          </a:p>
          <a:p>
            <a:pPr algn="l" rtl="0">
              <a:buNone/>
            </a:pPr>
            <a:r>
              <a:rPr lang="ru-RU" b="1" dirty="0"/>
              <a:t>E</a:t>
            </a:r>
            <a:r>
              <a:rPr lang="ru-RU" dirty="0"/>
              <a:t> Відпуск товарів установам з метою подальшого </a:t>
            </a:r>
          </a:p>
          <a:p>
            <a:pPr algn="l" rtl="0">
              <a:buNone/>
            </a:pPr>
            <a:r>
              <a:rPr lang="ru-RU" dirty="0"/>
              <a:t> комерційного використання. </a:t>
            </a:r>
            <a:endParaRPr lang="uk-UA" dirty="0"/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№2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indent="12700" algn="l" rtl="0">
              <a:buNone/>
            </a:pPr>
            <a:r>
              <a:rPr lang="ru-RU" i="1" dirty="0"/>
              <a:t>Який міжнародний стандарт різних видів фармацевтичної діяльності є сукупністю правил і вимог до дистрибуції, дотримання яких забезпечує якість ЛЗ в процесі управління і організації їх оптової реалізації на всіх її етапах?</a:t>
            </a:r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GPP (Good Pharmaceutical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ru-RU" dirty="0"/>
              <a:t>GMP (</a:t>
            </a:r>
            <a:r>
              <a:rPr lang="ru-RU" dirty="0" err="1"/>
              <a:t>Good</a:t>
            </a:r>
            <a:r>
              <a:rPr lang="ru-RU" dirty="0"/>
              <a:t> </a:t>
            </a:r>
            <a:r>
              <a:rPr lang="ru-RU" dirty="0" err="1"/>
              <a:t>Manufacturing</a:t>
            </a:r>
            <a:r>
              <a:rPr lang="ru-RU" dirty="0"/>
              <a:t> </a:t>
            </a:r>
            <a:r>
              <a:rPr lang="ru-RU" dirty="0" err="1"/>
              <a:t>Practice</a:t>
            </a:r>
            <a:r>
              <a:rPr lang="ru-RU" dirty="0"/>
              <a:t>)</a:t>
            </a:r>
            <a:endParaRPr lang="uk-UA" dirty="0"/>
          </a:p>
          <a:p>
            <a:pPr marL="2305050" indent="-514350" algn="l" rtl="0">
              <a:buFont typeface="+mj-lt"/>
              <a:buAutoNum type="alphaUcPeriod"/>
            </a:pPr>
            <a:r>
              <a:rPr lang="en-US" dirty="0"/>
              <a:t>GDP (Good Distribution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GLP (Good Laboratory Practice)</a:t>
            </a:r>
            <a:endParaRPr lang="uk-UA" dirty="0"/>
          </a:p>
          <a:p>
            <a:pPr marL="2305050" lvl="0" indent="-514350" algn="l" rtl="0">
              <a:buFont typeface="+mj-lt"/>
              <a:buAutoNum type="alphaUcPeriod"/>
            </a:pPr>
            <a:r>
              <a:rPr lang="en-US" dirty="0"/>
              <a:t>GCP (Good Clinical Practice)</a:t>
            </a:r>
            <a:endParaRPr lang="uk-UA" dirty="0"/>
          </a:p>
          <a:p>
            <a:pPr algn="l" rtl="0">
              <a:buNone/>
            </a:pPr>
            <a:r>
              <a:rPr lang="en-US" dirty="0"/>
              <a:t> </a:t>
            </a:r>
            <a:endParaRPr lang="uk-UA" dirty="0"/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12700" algn="l" rtl="0">
              <a:buNone/>
            </a:pPr>
            <a:r>
              <a:rPr lang="ru-RU" i="1" dirty="0"/>
              <a:t>Роздрібна реалізація лікарських засобів в Україні здійснюється аптеками та їх структурними підрозділами при наявності спеціального дозволу. Такий дозвіл називається:</a:t>
            </a:r>
          </a:p>
          <a:p>
            <a:pPr indent="12700" algn="l" rtl="0"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A. Ліцензія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B. Дозвіл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C. Свідоцтво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D. Припис</a:t>
            </a:r>
            <a:endParaRPr lang="uk-UA" sz="4000" dirty="0"/>
          </a:p>
          <a:p>
            <a:pPr indent="1358900" algn="l" rtl="0">
              <a:buNone/>
              <a:tabLst>
                <a:tab pos="1079500" algn="l"/>
              </a:tabLst>
            </a:pPr>
            <a:r>
              <a:rPr lang="ru-RU" dirty="0"/>
              <a:t>E. Паспорт аптеки</a:t>
            </a:r>
            <a:endParaRPr lang="uk-UA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№3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№4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76664"/>
          </a:xfrm>
          <a:solidFill>
            <a:schemeClr val="bg2"/>
          </a:solidFill>
        </p:spPr>
        <p:txBody>
          <a:bodyPr>
            <a:normAutofit/>
          </a:bodyPr>
          <a:lstStyle/>
          <a:p>
            <a:pPr indent="12700" algn="l" rtl="0">
              <a:buNone/>
            </a:pPr>
            <a:r>
              <a:rPr lang="ru-RU" i="1" dirty="0"/>
              <a:t>У місті планується відкриття нової аптеки. Оптова та роздрібна торгівля лікарськими засобами здійснюється на основі спеціального дозволу, отриманого суб'єктом підприємницької діяльності відповідно до законодавства. Воно називається:</a:t>
            </a:r>
          </a:p>
          <a:p>
            <a:pPr indent="1447800" algn="l" rtl="0">
              <a:buNone/>
            </a:pPr>
            <a:r>
              <a:rPr lang="ru-RU" dirty="0"/>
              <a:t>А. Наказ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B. Договір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C. Ліцензія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D. Розпорядження</a:t>
            </a:r>
            <a:endParaRPr lang="uk-UA" dirty="0"/>
          </a:p>
          <a:p>
            <a:pPr indent="1447800" algn="l" rtl="0">
              <a:buNone/>
            </a:pPr>
            <a:r>
              <a:rPr lang="ru-RU" dirty="0"/>
              <a:t>E. Постанова</a:t>
            </a:r>
            <a:endParaRPr lang="uk-UA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 5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001419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indent="12700" algn="l" rtl="0">
              <a:buNone/>
            </a:pPr>
            <a:r>
              <a:rPr lang="ru-RU" i="1" dirty="0"/>
              <a:t>На фармацевтичному ринку України функціонують аптеки різних форм власності. Вкажіть вид власності для комунальної аптеки:</a:t>
            </a:r>
          </a:p>
          <a:p>
            <a:pPr indent="12700" algn="l" rtl="0">
              <a:buNone/>
            </a:pPr>
            <a:endParaRPr lang="uk-UA" i="1" dirty="0"/>
          </a:p>
          <a:p>
            <a:pPr indent="1092200" algn="l" rtl="0">
              <a:buNone/>
            </a:pPr>
            <a:r>
              <a:rPr lang="ru-RU" sz="2800" dirty="0"/>
              <a:t>A. Відповідною територіальної громади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B. Трудового колективу підприємства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C. Приватного особи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D. Групи акціонерів</a:t>
            </a:r>
            <a:endParaRPr lang="uk-UA" sz="2800" dirty="0"/>
          </a:p>
          <a:p>
            <a:pPr indent="1092200" algn="l" rtl="0">
              <a:buNone/>
            </a:pPr>
            <a:r>
              <a:rPr lang="ru-RU" sz="2800" dirty="0"/>
              <a:t>E. -</a:t>
            </a:r>
            <a:endParaRPr lang="uk-UA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№6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indent="12700" algn="l" rtl="0">
              <a:buNone/>
            </a:pPr>
            <a:r>
              <a:rPr lang="ru-RU" i="1" dirty="0"/>
              <a:t>Аптека планує здійснювати діяльність з приготування внутрішньоаптечних заготовок, напівфабрикатів і концентратів. Яку ліцензію вона повинна мати для цього?</a:t>
            </a:r>
          </a:p>
          <a:p>
            <a:pPr indent="12700" algn="l" rtl="0">
              <a:buNone/>
            </a:pPr>
            <a:endParaRPr lang="uk-UA" i="1" dirty="0"/>
          </a:p>
          <a:p>
            <a:pPr indent="558800" algn="l" rtl="0">
              <a:buNone/>
            </a:pPr>
            <a:r>
              <a:rPr lang="ru-RU" dirty="0"/>
              <a:t>A. На право виготовлення та оптової реалізації лікарських засобів 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B. На право роздрібної реалізації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C. На право оптової реалізації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D. На право виготовлення лікарських засобів</a:t>
            </a:r>
            <a:endParaRPr lang="uk-UA" dirty="0"/>
          </a:p>
          <a:p>
            <a:pPr indent="558800" algn="l" rtl="0">
              <a:buNone/>
            </a:pPr>
            <a:r>
              <a:rPr lang="ru-RU" dirty="0"/>
              <a:t>E. На право роздрібної реалізації з правом виготовлення лікарських засобів, в т. Ч. В асептичних умовах</a:t>
            </a:r>
            <a:endParaRPr lang="uk-UA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№7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indent="-76200" algn="l" rtl="0">
              <a:buNone/>
            </a:pPr>
            <a:r>
              <a:rPr lang="ru-RU" dirty="0"/>
              <a:t>Приватний підприємець вирішує відкрити власну аптеку. В який державний орган він повинен звернутися для отримання ліцензії на право роздрібної реалізації лікарських засобів?</a:t>
            </a:r>
          </a:p>
          <a:p>
            <a:pPr indent="-76200" algn="l" rtl="0">
              <a:buNone/>
            </a:pPr>
            <a:endParaRPr lang="ru-RU" dirty="0"/>
          </a:p>
          <a:p>
            <a:pPr indent="647700" algn="l" rtl="0">
              <a:buNone/>
            </a:pPr>
            <a:r>
              <a:rPr lang="ru-RU" dirty="0"/>
              <a:t>A. Державна служба України з лікарських засобів та контролю за наркотиками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B. </a:t>
            </a:r>
            <a:r>
              <a:rPr lang="ru-RU" dirty="0" err="1"/>
              <a:t>государственноого</a:t>
            </a:r>
            <a:r>
              <a:rPr lang="ru-RU" dirty="0"/>
              <a:t> інспекція з контролю якості лікарських засобів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C. Державний експертний центр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D. Державний науково-експертний фармакопейний центр МОЗ України</a:t>
            </a:r>
            <a:endParaRPr lang="uk-UA" dirty="0"/>
          </a:p>
          <a:p>
            <a:pPr indent="647700" algn="l" rtl="0">
              <a:buNone/>
            </a:pPr>
            <a:r>
              <a:rPr lang="ru-RU" dirty="0"/>
              <a:t>E. Обласна державна адміністрація</a:t>
            </a:r>
            <a:endParaRPr lang="uk-UA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№8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marL="0" indent="0" algn="l" rtl="0">
              <a:buNone/>
            </a:pPr>
            <a:r>
              <a:rPr lang="uk-UA" i="1" dirty="0" err="1"/>
              <a:t>продаж</a:t>
            </a:r>
            <a:r>
              <a:rPr lang="uk-UA" i="1" dirty="0"/>
              <a:t> ЛЗ і </a:t>
            </a:r>
            <a:r>
              <a:rPr lang="uk-UA" i="1" dirty="0" err="1"/>
              <a:t>предметів</a:t>
            </a:r>
            <a:r>
              <a:rPr lang="uk-UA" i="1" dirty="0"/>
              <a:t> аптечного </a:t>
            </a:r>
            <a:r>
              <a:rPr lang="uk-UA" i="1" dirty="0" err="1"/>
              <a:t>асортименту</a:t>
            </a:r>
            <a:r>
              <a:rPr lang="uk-UA" i="1" dirty="0"/>
              <a:t> </a:t>
            </a:r>
            <a:r>
              <a:rPr lang="uk-UA" i="1" dirty="0" err="1"/>
              <a:t>безпосередньо</a:t>
            </a:r>
            <a:r>
              <a:rPr lang="uk-UA" i="1" dirty="0"/>
              <a:t> </a:t>
            </a:r>
            <a:r>
              <a:rPr lang="uk-UA" i="1" dirty="0" err="1"/>
              <a:t>населенню</a:t>
            </a:r>
            <a:r>
              <a:rPr lang="uk-UA" i="1" dirty="0"/>
              <a:t> (</a:t>
            </a:r>
            <a:r>
              <a:rPr lang="uk-UA" i="1" dirty="0" err="1"/>
              <a:t>амбулаторним</a:t>
            </a:r>
            <a:r>
              <a:rPr lang="uk-UA" i="1" dirty="0"/>
              <a:t> </a:t>
            </a:r>
            <a:r>
              <a:rPr lang="uk-UA" i="1" dirty="0" err="1"/>
              <a:t>хворим</a:t>
            </a:r>
            <a:r>
              <a:rPr lang="uk-UA" i="1" dirty="0"/>
              <a:t>) для </a:t>
            </a:r>
            <a:r>
              <a:rPr lang="uk-UA" i="1" dirty="0" err="1"/>
              <a:t>їх</a:t>
            </a:r>
            <a:r>
              <a:rPr lang="uk-UA" i="1" dirty="0"/>
              <a:t> </a:t>
            </a:r>
            <a:r>
              <a:rPr lang="uk-UA" i="1" dirty="0" err="1"/>
              <a:t>особистого</a:t>
            </a:r>
            <a:r>
              <a:rPr lang="uk-UA" i="1" dirty="0"/>
              <a:t> </a:t>
            </a:r>
            <a:r>
              <a:rPr lang="uk-UA" i="1" dirty="0" err="1"/>
              <a:t>некомерційного</a:t>
            </a:r>
            <a:r>
              <a:rPr lang="uk-UA" i="1" dirty="0"/>
              <a:t> </a:t>
            </a:r>
            <a:r>
              <a:rPr lang="uk-UA" i="1" dirty="0" err="1"/>
              <a:t>використання</a:t>
            </a:r>
            <a:r>
              <a:rPr lang="uk-UA" i="1" dirty="0"/>
              <a:t> за </a:t>
            </a:r>
            <a:r>
              <a:rPr lang="uk-UA" i="1" dirty="0" err="1"/>
              <a:t>готівкові</a:t>
            </a:r>
            <a:r>
              <a:rPr lang="uk-UA" i="1" dirty="0"/>
              <a:t> </a:t>
            </a:r>
            <a:r>
              <a:rPr lang="uk-UA" i="1" dirty="0" err="1"/>
              <a:t>грошові</a:t>
            </a:r>
            <a:r>
              <a:rPr lang="uk-UA" i="1" dirty="0"/>
              <a:t> </a:t>
            </a:r>
            <a:r>
              <a:rPr lang="uk-UA" i="1" dirty="0" err="1"/>
              <a:t>кошти</a:t>
            </a:r>
            <a:r>
              <a:rPr lang="uk-UA" i="1" dirty="0"/>
              <a:t> </a:t>
            </a:r>
            <a:r>
              <a:rPr lang="uk-UA" i="1" dirty="0" err="1"/>
              <a:t>або</a:t>
            </a:r>
            <a:r>
              <a:rPr lang="uk-UA" i="1" dirty="0"/>
              <a:t> по </a:t>
            </a:r>
            <a:r>
              <a:rPr lang="uk-UA" i="1" dirty="0" err="1"/>
              <a:t>безготівковим</a:t>
            </a:r>
            <a:r>
              <a:rPr lang="uk-UA" i="1" dirty="0"/>
              <a:t> </a:t>
            </a:r>
            <a:r>
              <a:rPr lang="uk-UA" i="1" dirty="0" err="1"/>
              <a:t>розрахунку</a:t>
            </a:r>
            <a:r>
              <a:rPr lang="uk-UA" i="1" dirty="0"/>
              <a:t> </a:t>
            </a:r>
            <a:r>
              <a:rPr lang="uk-UA" i="1" dirty="0" err="1"/>
              <a:t>незалежно</a:t>
            </a:r>
            <a:r>
              <a:rPr lang="uk-UA" i="1" dirty="0"/>
              <a:t> від </a:t>
            </a:r>
            <a:r>
              <a:rPr lang="uk-UA" i="1" dirty="0" err="1"/>
              <a:t>обсягів</a:t>
            </a:r>
            <a:r>
              <a:rPr lang="uk-UA" i="1" dirty="0"/>
              <a:t> </a:t>
            </a:r>
            <a:r>
              <a:rPr lang="uk-UA" i="1" dirty="0" err="1"/>
              <a:t>товарної</a:t>
            </a:r>
            <a:r>
              <a:rPr lang="uk-UA" i="1" dirty="0"/>
              <a:t> </a:t>
            </a:r>
            <a:r>
              <a:rPr lang="uk-UA" i="1" dirty="0" err="1"/>
              <a:t>партії</a:t>
            </a:r>
            <a:r>
              <a:rPr lang="uk-UA" i="1" dirty="0"/>
              <a:t> не обходимо </a:t>
            </a:r>
            <a:r>
              <a:rPr lang="uk-UA" i="1" dirty="0" err="1"/>
              <a:t>здійснювати</a:t>
            </a:r>
            <a:r>
              <a:rPr lang="uk-UA" i="1" dirty="0"/>
              <a:t> по </a:t>
            </a:r>
            <a:r>
              <a:rPr lang="uk-UA" i="1" dirty="0" err="1"/>
              <a:t>ліцензії</a:t>
            </a:r>
            <a:r>
              <a:rPr lang="uk-UA" i="1" dirty="0"/>
              <a:t> на право:</a:t>
            </a:r>
          </a:p>
          <a:p>
            <a:pPr marL="0" indent="0" algn="l" rtl="0">
              <a:buNone/>
            </a:pPr>
            <a:endParaRPr lang="uk-UA" i="1" dirty="0"/>
          </a:p>
          <a:p>
            <a:pPr indent="736600" algn="l" rtl="0">
              <a:buNone/>
            </a:pPr>
            <a:r>
              <a:rPr lang="uk-UA" dirty="0"/>
              <a:t>A. </a:t>
            </a:r>
            <a:r>
              <a:rPr lang="uk-UA" dirty="0" err="1"/>
              <a:t>виробництво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B. </a:t>
            </a:r>
            <a:r>
              <a:rPr lang="uk-UA" dirty="0" err="1"/>
              <a:t>оптової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C. </a:t>
            </a:r>
            <a:r>
              <a:rPr lang="uk-UA" dirty="0" err="1"/>
              <a:t>роздрібної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D. </a:t>
            </a:r>
            <a:r>
              <a:rPr lang="uk-UA" dirty="0" err="1"/>
              <a:t>виробництво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r>
              <a:rPr lang="uk-UA" dirty="0"/>
              <a:t> в </a:t>
            </a:r>
            <a:r>
              <a:rPr lang="uk-UA" dirty="0" err="1"/>
              <a:t>умовах</a:t>
            </a:r>
            <a:r>
              <a:rPr lang="uk-UA" dirty="0"/>
              <a:t> аптеки</a:t>
            </a:r>
          </a:p>
          <a:p>
            <a:pPr indent="736600" algn="l" rtl="0">
              <a:buNone/>
            </a:pPr>
            <a:r>
              <a:rPr lang="uk-UA" dirty="0"/>
              <a:t>E. </a:t>
            </a:r>
            <a:r>
              <a:rPr lang="uk-UA" dirty="0" err="1"/>
              <a:t>роздрібної</a:t>
            </a:r>
            <a:r>
              <a:rPr lang="uk-UA" dirty="0"/>
              <a:t> і </a:t>
            </a:r>
            <a:r>
              <a:rPr lang="uk-UA" dirty="0" err="1"/>
              <a:t>оптової</a:t>
            </a:r>
            <a:r>
              <a:rPr lang="uk-UA" dirty="0"/>
              <a:t> </a:t>
            </a:r>
            <a:r>
              <a:rPr lang="uk-UA" dirty="0" err="1"/>
              <a:t>реалізації</a:t>
            </a:r>
            <a:r>
              <a:rPr lang="uk-UA" dirty="0"/>
              <a:t> </a:t>
            </a:r>
            <a:r>
              <a:rPr lang="uk-UA" dirty="0" err="1"/>
              <a:t>лікарських</a:t>
            </a:r>
            <a:r>
              <a:rPr lang="uk-UA" dirty="0"/>
              <a:t> </a:t>
            </a:r>
            <a:r>
              <a:rPr lang="uk-UA" dirty="0" err="1"/>
              <a:t>коштів</a:t>
            </a:r>
            <a:endParaRPr lang="uk-UA" dirty="0"/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тест №9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dirty="0">
                <a:latin typeface="Times New Roman" pitchFamily="18" charset="0"/>
                <a:cs typeface="Times New Roman" pitchFamily="18" charset="0"/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5445224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uk-UA" i="1" dirty="0"/>
              <a:t>на </a:t>
            </a:r>
            <a:r>
              <a:rPr lang="uk-UA" i="1" dirty="0" err="1"/>
              <a:t>фасаді</a:t>
            </a:r>
            <a:r>
              <a:rPr lang="uk-UA" i="1" dirty="0"/>
              <a:t> аптеки </a:t>
            </a:r>
            <a:r>
              <a:rPr lang="uk-UA" i="1" dirty="0" err="1"/>
              <a:t>повинна</a:t>
            </a:r>
            <a:r>
              <a:rPr lang="uk-UA" i="1" dirty="0"/>
              <a:t> </a:t>
            </a:r>
            <a:r>
              <a:rPr lang="uk-UA" i="1" dirty="0" err="1"/>
              <a:t>бути</a:t>
            </a:r>
            <a:r>
              <a:rPr lang="uk-UA" i="1" dirty="0"/>
              <a:t> табличка із зазначенням </a:t>
            </a:r>
            <a:r>
              <a:rPr lang="uk-UA" i="1" dirty="0" err="1"/>
              <a:t>назви</a:t>
            </a:r>
            <a:r>
              <a:rPr lang="uk-UA" i="1" dirty="0"/>
              <a:t> </a:t>
            </a:r>
            <a:r>
              <a:rPr lang="uk-UA" i="1" dirty="0" err="1"/>
              <a:t>підприємства</a:t>
            </a:r>
            <a:r>
              <a:rPr lang="uk-UA" i="1" dirty="0"/>
              <a:t>, </a:t>
            </a:r>
            <a:r>
              <a:rPr lang="uk-UA" i="1" dirty="0" err="1"/>
              <a:t>режиму</a:t>
            </a:r>
            <a:r>
              <a:rPr lang="uk-UA" i="1" dirty="0"/>
              <a:t> </a:t>
            </a:r>
            <a:r>
              <a:rPr lang="uk-UA" i="1" dirty="0" err="1"/>
              <a:t>роботи</a:t>
            </a:r>
            <a:r>
              <a:rPr lang="uk-UA" i="1" dirty="0"/>
              <a:t>, адреси </a:t>
            </a:r>
            <a:r>
              <a:rPr lang="uk-UA" i="1" dirty="0" err="1"/>
              <a:t>найближчій</a:t>
            </a:r>
            <a:r>
              <a:rPr lang="uk-UA" i="1" dirty="0"/>
              <a:t> і </a:t>
            </a:r>
            <a:r>
              <a:rPr lang="uk-UA" i="1" dirty="0" err="1"/>
              <a:t>цілодобової</a:t>
            </a:r>
            <a:r>
              <a:rPr lang="uk-UA" i="1" dirty="0"/>
              <a:t>аптек. режим</a:t>
            </a:r>
            <a:r>
              <a:rPr lang="uk-UA" i="1" dirty="0" err="1"/>
              <a:t>роботи</a:t>
            </a:r>
            <a:r>
              <a:rPr lang="uk-UA" i="1" dirty="0"/>
              <a:t> аптеки </a:t>
            </a:r>
            <a:r>
              <a:rPr lang="uk-UA" i="1" dirty="0" err="1"/>
              <a:t>встановлює</a:t>
            </a:r>
            <a:r>
              <a:rPr lang="uk-UA" i="1" dirty="0"/>
              <a:t>:</a:t>
            </a:r>
          </a:p>
          <a:p>
            <a:pPr marL="0" indent="0" algn="l" rtl="0">
              <a:buNone/>
            </a:pPr>
            <a:endParaRPr lang="uk-UA" i="1" dirty="0"/>
          </a:p>
          <a:p>
            <a:pPr indent="736600" algn="l" rtl="0">
              <a:buNone/>
            </a:pPr>
            <a:r>
              <a:rPr lang="uk-UA" dirty="0"/>
              <a:t>A. </a:t>
            </a:r>
            <a:r>
              <a:rPr lang="uk-UA" dirty="0" err="1"/>
              <a:t>суб'єкт</a:t>
            </a:r>
            <a:r>
              <a:rPr lang="uk-UA" dirty="0"/>
              <a:t> </a:t>
            </a:r>
            <a:r>
              <a:rPr lang="uk-UA" dirty="0" err="1"/>
              <a:t>господарської</a:t>
            </a:r>
            <a:r>
              <a:rPr lang="uk-UA" dirty="0"/>
              <a:t> </a:t>
            </a:r>
            <a:r>
              <a:rPr lang="uk-UA" dirty="0" err="1"/>
              <a:t>діяльності</a:t>
            </a:r>
            <a:r>
              <a:rPr lang="uk-UA" dirty="0"/>
              <a:t> по </a:t>
            </a:r>
            <a:r>
              <a:rPr lang="uk-UA" dirty="0" err="1"/>
              <a:t>погодженням</a:t>
            </a:r>
            <a:r>
              <a:rPr lang="uk-UA" dirty="0"/>
              <a:t> з </a:t>
            </a:r>
            <a:r>
              <a:rPr lang="uk-UA" dirty="0" err="1"/>
              <a:t>місцевими</a:t>
            </a:r>
            <a:r>
              <a:rPr lang="uk-UA" dirty="0"/>
              <a:t> органами </a:t>
            </a:r>
            <a:r>
              <a:rPr lang="uk-UA" dirty="0" err="1"/>
              <a:t>виконавчої</a:t>
            </a:r>
            <a:r>
              <a:rPr lang="uk-UA" dirty="0"/>
              <a:t> </a:t>
            </a:r>
            <a:r>
              <a:rPr lang="uk-UA" dirty="0" err="1"/>
              <a:t>влади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B. </a:t>
            </a:r>
            <a:r>
              <a:rPr lang="uk-UA" dirty="0" err="1"/>
              <a:t>обласний</a:t>
            </a:r>
            <a:r>
              <a:rPr lang="uk-UA" dirty="0"/>
              <a:t> </a:t>
            </a:r>
            <a:r>
              <a:rPr lang="uk-UA" dirty="0" err="1"/>
              <a:t>відділ</a:t>
            </a:r>
            <a:r>
              <a:rPr lang="uk-UA" dirty="0"/>
              <a:t> </a:t>
            </a:r>
            <a:r>
              <a:rPr lang="uk-UA" dirty="0" err="1"/>
              <a:t>охорони здоров'я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C. </a:t>
            </a:r>
            <a:r>
              <a:rPr lang="uk-UA" dirty="0" err="1"/>
              <a:t>комітет</a:t>
            </a:r>
            <a:r>
              <a:rPr lang="uk-UA" dirty="0"/>
              <a:t> по контролю за </a:t>
            </a:r>
            <a:r>
              <a:rPr lang="uk-UA" dirty="0" err="1"/>
              <a:t>цінами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D. </a:t>
            </a:r>
            <a:r>
              <a:rPr lang="uk-UA" dirty="0" err="1"/>
              <a:t>комітет</a:t>
            </a:r>
            <a:r>
              <a:rPr lang="uk-UA" dirty="0"/>
              <a:t> по </a:t>
            </a:r>
            <a:r>
              <a:rPr lang="uk-UA" dirty="0" err="1"/>
              <a:t>захисту</a:t>
            </a:r>
            <a:r>
              <a:rPr lang="uk-UA" dirty="0"/>
              <a:t> прав </a:t>
            </a:r>
            <a:r>
              <a:rPr lang="uk-UA" dirty="0" err="1"/>
              <a:t>споживачів</a:t>
            </a:r>
            <a:endParaRPr lang="uk-UA" dirty="0"/>
          </a:p>
          <a:p>
            <a:pPr indent="736600" algn="l" rtl="0">
              <a:buNone/>
            </a:pPr>
            <a:r>
              <a:rPr lang="uk-UA" dirty="0"/>
              <a:t>E. </a:t>
            </a:r>
            <a:r>
              <a:rPr lang="uk-UA" dirty="0" err="1"/>
              <a:t>Фармацевтична</a:t>
            </a:r>
            <a:r>
              <a:rPr lang="uk-UA" dirty="0"/>
              <a:t> </a:t>
            </a:r>
            <a:r>
              <a:rPr lang="uk-UA" dirty="0" err="1"/>
              <a:t>асоціація</a:t>
            </a:r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4715</TotalTime>
  <Words>3336</Words>
  <Application>Microsoft Office PowerPoint</Application>
  <PresentationFormat>Экран (4:3)</PresentationFormat>
  <Paragraphs>361</Paragraphs>
  <Slides>52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Презентация PowerPoint</vt:lpstr>
      <vt:lpstr> Опис навчальної дисципліни «Організація та економіка фармації»  </vt:lpstr>
      <vt:lpstr> Дисципліна «Організація та економіка фармації» входить                    до структури ліцензійного іспиту Крок-2</vt:lpstr>
      <vt:lpstr> Належна фармацевтична допомога   </vt:lpstr>
      <vt:lpstr>Презентация PowerPoint</vt:lpstr>
      <vt:lpstr>Система фармацевтичного забезпечення населення </vt:lpstr>
      <vt:lpstr>Концепція «Фармацевт семи зірок»   у 1997 році ВООЗ визначила і схвалила сім мінімальних професійних ролей, яких очікують від фармацевтів як учасників системи охорони здоров’я   </vt:lpstr>
      <vt:lpstr> Фармацевтичний ринок України (підсумки за 2025 р.)  </vt:lpstr>
      <vt:lpstr>Частка різних категорій товарів в загальному товарообігу аптечних установ</vt:lpstr>
      <vt:lpstr>Презентация PowerPoint</vt:lpstr>
      <vt:lpstr> Фармацевтичний ринок України </vt:lpstr>
      <vt:lpstr>  Характеристика суб'єктів фармацевтичного ринку  в розрізі форм власності </vt:lpstr>
      <vt:lpstr>Кількість різних типів торгових точок в розрізі типів населених пунктів </vt:lpstr>
      <vt:lpstr>Виготовлення екстемпоральних ЛЗ  </vt:lpstr>
      <vt:lpstr>Виторг аптечних підприємств</vt:lpstr>
      <vt:lpstr> Топ-5 брендів за обсягом аптечних продажів лікарських засобів   </vt:lpstr>
      <vt:lpstr> Масштаби аптечних підприємств </vt:lpstr>
      <vt:lpstr> Лідери серед аптечних мереж  за обсягами товарообігу </vt:lpstr>
      <vt:lpstr>  Топ-10 маркетуючих організацій за обсягами аптечного продажу лікарських засобів та дієтичних добавок у грошовому вираженні за підсумками  2025 р.  </vt:lpstr>
      <vt:lpstr>Топ-10 дистриб'юторів за обсягом поставок товарів «аптечного кошика» в аптечні установи  </vt:lpstr>
      <vt:lpstr>Кадрове забезпечення</vt:lpstr>
      <vt:lpstr>Рейтинг компаній за показником рівня контакту з аудиторією</vt:lpstr>
      <vt:lpstr>Регулювання фармацевтичної діяльності</vt:lpstr>
      <vt:lpstr>Нормативно-правове забезпечення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Види фармацевтичної діяльності</vt:lpstr>
      <vt:lpstr>Ліцензування фармацевтичної діяльності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ПЕРЕЛІК товарів, які мають право придбавати та продавати аптечні заклади та їх структурні підрозділи (наказ МОЗ України № 06.07.2012 №498 в редакції наказу МОЗ України 23.11.2015 № 764)</vt:lpstr>
      <vt:lpstr>Ліцензування фармацевтичної діяльності</vt:lpstr>
      <vt:lpstr>Ліцензійні умови для роздрібної торгівлі ЛЗ та виробництва (виготовлення) лікарських засобів в умовах аптеки</vt:lpstr>
      <vt:lpstr>Ліцензійні умови для роздрібної торгівлі ЛЗ та виробництва (виготовлення) лікарських засобів в умовах аптеки</vt:lpstr>
      <vt:lpstr>Презентация PowerPoint</vt:lpstr>
      <vt:lpstr>Презентация PowerPoint</vt:lpstr>
      <vt:lpstr>Презентация PowerPoint</vt:lpstr>
      <vt:lpstr>Вимоги до фасаду будівлі аптеки</vt:lpstr>
      <vt:lpstr>Вимоги до інформації на вивісці і зовнішніх рекламних конструкціях аптечного закладу</vt:lpstr>
      <vt:lpstr>Презентация PowerPoint</vt:lpstr>
      <vt:lpstr>Крок-2. фармація (Приклади тестових завдань по темі лекції)</vt:lpstr>
      <vt:lpstr>тест №2  </vt:lpstr>
      <vt:lpstr>тест №3  </vt:lpstr>
      <vt:lpstr>тест №4  </vt:lpstr>
      <vt:lpstr>Тест № 5  </vt:lpstr>
      <vt:lpstr>тест №6  </vt:lpstr>
      <vt:lpstr>тест №7  </vt:lpstr>
      <vt:lpstr>тест №8  </vt:lpstr>
      <vt:lpstr>тест №9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217</cp:revision>
  <cp:lastPrinted>2016-12-07T14:05:20Z</cp:lastPrinted>
  <dcterms:created xsi:type="dcterms:W3CDTF">2016-12-07T08:54:09Z</dcterms:created>
  <dcterms:modified xsi:type="dcterms:W3CDTF">2026-04-17T12:37:31Z</dcterms:modified>
</cp:coreProperties>
</file>