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6" r:id="rId2"/>
    <p:sldId id="326" r:id="rId3"/>
    <p:sldId id="327" r:id="rId4"/>
    <p:sldId id="257" r:id="rId5"/>
    <p:sldId id="258" r:id="rId6"/>
    <p:sldId id="261" r:id="rId7"/>
    <p:sldId id="262" r:id="rId8"/>
    <p:sldId id="263" r:id="rId9"/>
    <p:sldId id="288" r:id="rId10"/>
    <p:sldId id="264" r:id="rId11"/>
    <p:sldId id="328" r:id="rId12"/>
    <p:sldId id="329" r:id="rId13"/>
    <p:sldId id="330" r:id="rId14"/>
    <p:sldId id="331" r:id="rId15"/>
    <p:sldId id="332" r:id="rId16"/>
    <p:sldId id="334" r:id="rId17"/>
    <p:sldId id="335" r:id="rId18"/>
    <p:sldId id="336" r:id="rId19"/>
    <p:sldId id="337" r:id="rId20"/>
    <p:sldId id="265" r:id="rId21"/>
    <p:sldId id="277" r:id="rId22"/>
    <p:sldId id="278" r:id="rId23"/>
    <p:sldId id="267" r:id="rId24"/>
    <p:sldId id="268" r:id="rId25"/>
    <p:sldId id="279" r:id="rId26"/>
    <p:sldId id="266" r:id="rId27"/>
    <p:sldId id="272" r:id="rId28"/>
    <p:sldId id="274" r:id="rId29"/>
    <p:sldId id="275" r:id="rId30"/>
    <p:sldId id="280" r:id="rId31"/>
    <p:sldId id="276" r:id="rId32"/>
    <p:sldId id="281" r:id="rId33"/>
    <p:sldId id="282" r:id="rId34"/>
    <p:sldId id="283" r:id="rId35"/>
    <p:sldId id="284" r:id="rId36"/>
    <p:sldId id="285" r:id="rId37"/>
    <p:sldId id="286" r:id="rId38"/>
    <p:sldId id="291" r:id="rId39"/>
    <p:sldId id="292" r:id="rId40"/>
    <p:sldId id="294" r:id="rId41"/>
    <p:sldId id="295" r:id="rId42"/>
    <p:sldId id="296" r:id="rId43"/>
    <p:sldId id="297" r:id="rId44"/>
    <p:sldId id="315" r:id="rId45"/>
    <p:sldId id="298" r:id="rId46"/>
    <p:sldId id="299" r:id="rId47"/>
    <p:sldId id="287" r:id="rId48"/>
    <p:sldId id="289" r:id="rId49"/>
    <p:sldId id="313" r:id="rId50"/>
    <p:sldId id="312" r:id="rId51"/>
    <p:sldId id="314" r:id="rId52"/>
    <p:sldId id="290" r:id="rId53"/>
    <p:sldId id="310" r:id="rId54"/>
    <p:sldId id="316" r:id="rId55"/>
    <p:sldId id="300" r:id="rId56"/>
    <p:sldId id="321" r:id="rId57"/>
    <p:sldId id="317" r:id="rId58"/>
    <p:sldId id="301" r:id="rId59"/>
    <p:sldId id="302" r:id="rId60"/>
    <p:sldId id="318" r:id="rId61"/>
    <p:sldId id="319" r:id="rId62"/>
    <p:sldId id="322" r:id="rId63"/>
    <p:sldId id="320" r:id="rId64"/>
    <p:sldId id="323" r:id="rId65"/>
    <p:sldId id="324" r:id="rId66"/>
    <p:sldId id="325" r:id="rId67"/>
    <p:sldId id="303" r:id="rId68"/>
    <p:sldId id="305" r:id="rId69"/>
    <p:sldId id="306" r:id="rId70"/>
    <p:sldId id="307" r:id="rId71"/>
    <p:sldId id="308" r:id="rId72"/>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985" autoAdjust="0"/>
    <p:restoredTop sz="94660"/>
  </p:normalViewPr>
  <p:slideViewPr>
    <p:cSldViewPr snapToGrid="0">
      <p:cViewPr varScale="1">
        <p:scale>
          <a:sx n="103" d="100"/>
          <a:sy n="103" d="100"/>
        </p:scale>
        <p:origin x="138"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7754FC-414D-4518-BCBA-9DDC364732A5}" type="datetimeFigureOut">
              <a:rPr lang="uk-UA" smtClean="0"/>
              <a:t>21.04.2026</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701CEA-6C58-4EBE-BD90-F581839E6142}" type="slidenum">
              <a:rPr lang="uk-UA" smtClean="0"/>
              <a:t>‹#›</a:t>
            </a:fld>
            <a:endParaRPr lang="uk-UA"/>
          </a:p>
        </p:txBody>
      </p:sp>
    </p:spTree>
    <p:extLst>
      <p:ext uri="{BB962C8B-B14F-4D97-AF65-F5344CB8AC3E}">
        <p14:creationId xmlns:p14="http://schemas.microsoft.com/office/powerpoint/2010/main" val="4088367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94701CEA-6C58-4EBE-BD90-F581839E6142}" type="slidenum">
              <a:rPr lang="uk-UA" smtClean="0"/>
              <a:t>63</a:t>
            </a:fld>
            <a:endParaRPr lang="uk-UA"/>
          </a:p>
        </p:txBody>
      </p:sp>
    </p:spTree>
    <p:extLst>
      <p:ext uri="{BB962C8B-B14F-4D97-AF65-F5344CB8AC3E}">
        <p14:creationId xmlns:p14="http://schemas.microsoft.com/office/powerpoint/2010/main" val="3803795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742B6082-5E4C-4EE2-AD1E-855F449E7901}" type="datetimeFigureOut">
              <a:rPr lang="uk-UA" smtClean="0"/>
              <a:t>21.04.2026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ECEF2168-220F-475E-94D2-42095B8689F8}" type="slidenum">
              <a:rPr lang="uk-UA" smtClean="0"/>
              <a:t>‹#›</a:t>
            </a:fld>
            <a:endParaRPr lang="uk-UA"/>
          </a:p>
        </p:txBody>
      </p:sp>
    </p:spTree>
    <p:extLst>
      <p:ext uri="{BB962C8B-B14F-4D97-AF65-F5344CB8AC3E}">
        <p14:creationId xmlns:p14="http://schemas.microsoft.com/office/powerpoint/2010/main" val="377697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742B6082-5E4C-4EE2-AD1E-855F449E7901}" type="datetimeFigureOut">
              <a:rPr lang="uk-UA" smtClean="0"/>
              <a:t>21.04.2026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ECEF2168-220F-475E-94D2-42095B8689F8}" type="slidenum">
              <a:rPr lang="uk-UA" smtClean="0"/>
              <a:t>‹#›</a:t>
            </a:fld>
            <a:endParaRPr lang="uk-UA"/>
          </a:p>
        </p:txBody>
      </p:sp>
    </p:spTree>
    <p:extLst>
      <p:ext uri="{BB962C8B-B14F-4D97-AF65-F5344CB8AC3E}">
        <p14:creationId xmlns:p14="http://schemas.microsoft.com/office/powerpoint/2010/main" val="3666816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42B6082-5E4C-4EE2-AD1E-855F449E7901}" type="datetimeFigureOut">
              <a:rPr lang="uk-UA" smtClean="0"/>
              <a:t>21.04.2026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ECEF2168-220F-475E-94D2-42095B8689F8}" type="slidenum">
              <a:rPr lang="uk-UA" smtClean="0"/>
              <a:t>‹#›</a:t>
            </a:fld>
            <a:endParaRPr lang="uk-UA"/>
          </a:p>
        </p:txBody>
      </p:sp>
    </p:spTree>
    <p:extLst>
      <p:ext uri="{BB962C8B-B14F-4D97-AF65-F5344CB8AC3E}">
        <p14:creationId xmlns:p14="http://schemas.microsoft.com/office/powerpoint/2010/main" val="3202662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742B6082-5E4C-4EE2-AD1E-855F449E7901}" type="datetimeFigureOut">
              <a:rPr lang="uk-UA" smtClean="0"/>
              <a:t>21.04.2026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ECEF2168-220F-475E-94D2-42095B8689F8}" type="slidenum">
              <a:rPr lang="uk-UA" smtClean="0"/>
              <a:t>‹#›</a:t>
            </a:fld>
            <a:endParaRPr lang="uk-UA"/>
          </a:p>
        </p:txBody>
      </p:sp>
    </p:spTree>
    <p:extLst>
      <p:ext uri="{BB962C8B-B14F-4D97-AF65-F5344CB8AC3E}">
        <p14:creationId xmlns:p14="http://schemas.microsoft.com/office/powerpoint/2010/main" val="2598675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742B6082-5E4C-4EE2-AD1E-855F449E7901}" type="datetimeFigureOut">
              <a:rPr lang="uk-UA" smtClean="0"/>
              <a:t>21.04.2026</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ECEF2168-220F-475E-94D2-42095B8689F8}" type="slidenum">
              <a:rPr lang="uk-UA" smtClean="0"/>
              <a:t>‹#›</a:t>
            </a:fld>
            <a:endParaRPr lang="uk-UA"/>
          </a:p>
        </p:txBody>
      </p:sp>
    </p:spTree>
    <p:extLst>
      <p:ext uri="{BB962C8B-B14F-4D97-AF65-F5344CB8AC3E}">
        <p14:creationId xmlns:p14="http://schemas.microsoft.com/office/powerpoint/2010/main" val="1018641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742B6082-5E4C-4EE2-AD1E-855F449E7901}" type="datetimeFigureOut">
              <a:rPr lang="uk-UA" smtClean="0"/>
              <a:t>21.04.2026</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ECEF2168-220F-475E-94D2-42095B8689F8}" type="slidenum">
              <a:rPr lang="uk-UA" smtClean="0"/>
              <a:t>‹#›</a:t>
            </a:fld>
            <a:endParaRPr lang="uk-UA"/>
          </a:p>
        </p:txBody>
      </p:sp>
    </p:spTree>
    <p:extLst>
      <p:ext uri="{BB962C8B-B14F-4D97-AF65-F5344CB8AC3E}">
        <p14:creationId xmlns:p14="http://schemas.microsoft.com/office/powerpoint/2010/main" val="324486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42B6082-5E4C-4EE2-AD1E-855F449E7901}" type="datetimeFigureOut">
              <a:rPr lang="uk-UA" smtClean="0"/>
              <a:t>21.04.2026</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ECEF2168-220F-475E-94D2-42095B8689F8}" type="slidenum">
              <a:rPr lang="uk-UA" smtClean="0"/>
              <a:t>‹#›</a:t>
            </a:fld>
            <a:endParaRPr lang="uk-UA"/>
          </a:p>
        </p:txBody>
      </p:sp>
    </p:spTree>
    <p:extLst>
      <p:ext uri="{BB962C8B-B14F-4D97-AF65-F5344CB8AC3E}">
        <p14:creationId xmlns:p14="http://schemas.microsoft.com/office/powerpoint/2010/main" val="3282515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42B6082-5E4C-4EE2-AD1E-855F449E7901}" type="datetimeFigureOut">
              <a:rPr lang="uk-UA" smtClean="0"/>
              <a:t>21.04.2026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ECEF2168-220F-475E-94D2-42095B8689F8}" type="slidenum">
              <a:rPr lang="uk-UA" smtClean="0"/>
              <a:t>‹#›</a:t>
            </a:fld>
            <a:endParaRPr lang="uk-UA"/>
          </a:p>
        </p:txBody>
      </p:sp>
    </p:spTree>
    <p:extLst>
      <p:ext uri="{BB962C8B-B14F-4D97-AF65-F5344CB8AC3E}">
        <p14:creationId xmlns:p14="http://schemas.microsoft.com/office/powerpoint/2010/main" val="1075207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42B6082-5E4C-4EE2-AD1E-855F449E7901}" type="datetimeFigureOut">
              <a:rPr lang="uk-UA" smtClean="0"/>
              <a:t>21.04.2026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ECEF2168-220F-475E-94D2-42095B8689F8}" type="slidenum">
              <a:rPr lang="uk-UA" smtClean="0"/>
              <a:t>‹#›</a:t>
            </a:fld>
            <a:endParaRPr lang="uk-UA"/>
          </a:p>
        </p:txBody>
      </p:sp>
    </p:spTree>
    <p:extLst>
      <p:ext uri="{BB962C8B-B14F-4D97-AF65-F5344CB8AC3E}">
        <p14:creationId xmlns:p14="http://schemas.microsoft.com/office/powerpoint/2010/main" val="1684121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742B6082-5E4C-4EE2-AD1E-855F449E7901}" type="datetimeFigureOut">
              <a:rPr lang="uk-UA" smtClean="0"/>
              <a:t>21.04.2026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ECEF2168-220F-475E-94D2-42095B8689F8}" type="slidenum">
              <a:rPr lang="uk-UA" smtClean="0"/>
              <a:t>‹#›</a:t>
            </a:fld>
            <a:endParaRPr lang="uk-UA"/>
          </a:p>
        </p:txBody>
      </p:sp>
    </p:spTree>
    <p:extLst>
      <p:ext uri="{BB962C8B-B14F-4D97-AF65-F5344CB8AC3E}">
        <p14:creationId xmlns:p14="http://schemas.microsoft.com/office/powerpoint/2010/main" val="2698369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742B6082-5E4C-4EE2-AD1E-855F449E7901}" type="datetimeFigureOut">
              <a:rPr lang="uk-UA" smtClean="0"/>
              <a:t>21.04.2026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ECEF2168-220F-475E-94D2-42095B8689F8}" type="slidenum">
              <a:rPr lang="uk-UA" smtClean="0"/>
              <a:t>‹#›</a:t>
            </a:fld>
            <a:endParaRPr lang="uk-UA"/>
          </a:p>
        </p:txBody>
      </p:sp>
    </p:spTree>
    <p:extLst>
      <p:ext uri="{BB962C8B-B14F-4D97-AF65-F5344CB8AC3E}">
        <p14:creationId xmlns:p14="http://schemas.microsoft.com/office/powerpoint/2010/main" val="1248446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2B6082-5E4C-4EE2-AD1E-855F449E7901}" type="datetimeFigureOut">
              <a:rPr lang="uk-UA" smtClean="0"/>
              <a:t>21.04.2026</a:t>
            </a:fld>
            <a:endParaRPr lang="uk-UA"/>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EF2168-220F-475E-94D2-42095B8689F8}" type="slidenum">
              <a:rPr lang="uk-UA" smtClean="0"/>
              <a:t>‹#›</a:t>
            </a:fld>
            <a:endParaRPr lang="uk-UA"/>
          </a:p>
        </p:txBody>
      </p:sp>
    </p:spTree>
    <p:extLst>
      <p:ext uri="{BB962C8B-B14F-4D97-AF65-F5344CB8AC3E}">
        <p14:creationId xmlns:p14="http://schemas.microsoft.com/office/powerpoint/2010/main" val="20951322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96785" y="1122363"/>
            <a:ext cx="9371215" cy="2387600"/>
          </a:xfrm>
        </p:spPr>
        <p:txBody>
          <a:bodyPr>
            <a:normAutofit/>
          </a:bodyPr>
          <a:lstStyle/>
          <a:p>
            <a:r>
              <a:rPr lang="uk-UA" dirty="0" smtClean="0"/>
              <a:t>Лекція</a:t>
            </a:r>
            <a:r>
              <a:rPr lang="ru-RU" dirty="0" smtClean="0"/>
              <a:t> за темою: </a:t>
            </a:r>
            <a:br>
              <a:rPr lang="ru-RU" dirty="0" smtClean="0"/>
            </a:br>
            <a:r>
              <a:rPr lang="ru-RU" dirty="0" smtClean="0"/>
              <a:t>«</a:t>
            </a:r>
            <a:r>
              <a:rPr lang="uk-UA" dirty="0" smtClean="0"/>
              <a:t>ШОК. ТЕРАПІЯ ШОКУ</a:t>
            </a:r>
            <a:r>
              <a:rPr lang="ru-RU" dirty="0" smtClean="0"/>
              <a:t>».</a:t>
            </a:r>
            <a:endParaRPr lang="uk-UA" dirty="0"/>
          </a:p>
        </p:txBody>
      </p:sp>
      <p:sp>
        <p:nvSpPr>
          <p:cNvPr id="3" name="Подзаголовок 2"/>
          <p:cNvSpPr>
            <a:spLocks noGrp="1"/>
          </p:cNvSpPr>
          <p:nvPr>
            <p:ph type="subTitle" idx="1"/>
          </p:nvPr>
        </p:nvSpPr>
        <p:spPr>
          <a:xfrm>
            <a:off x="1524000" y="3509963"/>
            <a:ext cx="9144000" cy="1655762"/>
          </a:xfrm>
        </p:spPr>
        <p:txBody>
          <a:bodyPr/>
          <a:lstStyle/>
          <a:p>
            <a:endParaRPr lang="uk-UA" dirty="0"/>
          </a:p>
        </p:txBody>
      </p:sp>
    </p:spTree>
    <p:extLst>
      <p:ext uri="{BB962C8B-B14F-4D97-AF65-F5344CB8AC3E}">
        <p14:creationId xmlns:p14="http://schemas.microsoft.com/office/powerpoint/2010/main" val="2020086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План </a:t>
            </a:r>
            <a:endParaRPr lang="uk-UA" dirty="0"/>
          </a:p>
        </p:txBody>
      </p:sp>
      <p:sp>
        <p:nvSpPr>
          <p:cNvPr id="3" name="Объект 2"/>
          <p:cNvSpPr>
            <a:spLocks noGrp="1"/>
          </p:cNvSpPr>
          <p:nvPr>
            <p:ph idx="1"/>
          </p:nvPr>
        </p:nvSpPr>
        <p:spPr>
          <a:xfrm>
            <a:off x="138545" y="1468582"/>
            <a:ext cx="10674928" cy="5389418"/>
          </a:xfrm>
        </p:spPr>
        <p:txBody>
          <a:bodyPr>
            <a:normAutofit fontScale="70000" lnSpcReduction="20000"/>
          </a:bodyPr>
          <a:lstStyle/>
          <a:p>
            <a:r>
              <a:rPr lang="uk-UA" dirty="0" smtClean="0"/>
              <a:t>Актуальність </a:t>
            </a:r>
          </a:p>
          <a:p>
            <a:r>
              <a:rPr lang="uk-UA" dirty="0" smtClean="0"/>
              <a:t>Визначення та </a:t>
            </a:r>
            <a:r>
              <a:rPr lang="uk-UA" dirty="0" err="1" smtClean="0"/>
              <a:t>патонетичні</a:t>
            </a:r>
            <a:r>
              <a:rPr lang="uk-UA" dirty="0" smtClean="0"/>
              <a:t> елементи шоку</a:t>
            </a:r>
          </a:p>
          <a:p>
            <a:r>
              <a:rPr lang="uk-UA" dirty="0" smtClean="0"/>
              <a:t>Види шоку, їх причини та механізми виникнення</a:t>
            </a:r>
          </a:p>
          <a:p>
            <a:r>
              <a:rPr lang="uk-UA" dirty="0" err="1" smtClean="0"/>
              <a:t>Гіповолемічний</a:t>
            </a:r>
            <a:r>
              <a:rPr lang="uk-UA" dirty="0" smtClean="0"/>
              <a:t> шок (</a:t>
            </a:r>
            <a:r>
              <a:rPr lang="uk-UA" dirty="0" err="1" smtClean="0"/>
              <a:t>пафізіологічні</a:t>
            </a:r>
            <a:r>
              <a:rPr lang="uk-UA" dirty="0" smtClean="0"/>
              <a:t> зміни, клінічні критерії)</a:t>
            </a:r>
            <a:r>
              <a:rPr lang="uk-UA" b="1" dirty="0" smtClean="0"/>
              <a:t> </a:t>
            </a:r>
            <a:r>
              <a:rPr lang="uk-UA" sz="2900" dirty="0"/>
              <a:t>Надання екстреної медичної </a:t>
            </a:r>
            <a:r>
              <a:rPr lang="uk-UA" sz="2900" dirty="0" smtClean="0"/>
              <a:t>допомоги.</a:t>
            </a:r>
            <a:endParaRPr lang="uk-UA" sz="2900" dirty="0"/>
          </a:p>
          <a:p>
            <a:r>
              <a:rPr lang="uk-UA" dirty="0" smtClean="0"/>
              <a:t>Травматичний шок (ступені, фази  шоку).</a:t>
            </a:r>
            <a:r>
              <a:rPr lang="uk-UA" dirty="0"/>
              <a:t> Загальні принципи надання допомоги при травматичному </a:t>
            </a:r>
            <a:r>
              <a:rPr lang="uk-UA" dirty="0" smtClean="0"/>
              <a:t>шоці.</a:t>
            </a:r>
          </a:p>
          <a:p>
            <a:r>
              <a:rPr lang="uk-UA" dirty="0" smtClean="0"/>
              <a:t>Геморагічний шок (</a:t>
            </a:r>
            <a:r>
              <a:rPr lang="uk-UA" dirty="0"/>
              <a:t>стадії </a:t>
            </a:r>
            <a:r>
              <a:rPr lang="uk-UA" dirty="0" smtClean="0"/>
              <a:t>тяжкості, клініка шоку).</a:t>
            </a:r>
            <a:r>
              <a:rPr lang="uk-UA" dirty="0"/>
              <a:t> </a:t>
            </a:r>
            <a:r>
              <a:rPr lang="uk-UA" dirty="0" err="1"/>
              <a:t>Догоспітальна</a:t>
            </a:r>
            <a:r>
              <a:rPr lang="uk-UA" dirty="0"/>
              <a:t> невідкладна медична допомога при геморагічному </a:t>
            </a:r>
            <a:r>
              <a:rPr lang="uk-UA" dirty="0" smtClean="0"/>
              <a:t>шоці.</a:t>
            </a:r>
          </a:p>
          <a:p>
            <a:r>
              <a:rPr lang="uk-UA" dirty="0" err="1" smtClean="0"/>
              <a:t>Кардіогенний</a:t>
            </a:r>
            <a:r>
              <a:rPr lang="uk-UA" dirty="0" smtClean="0"/>
              <a:t> шок (клінічні форми шоку, невідкладна допомога).</a:t>
            </a:r>
          </a:p>
          <a:p>
            <a:r>
              <a:rPr lang="uk-UA" dirty="0" err="1" smtClean="0"/>
              <a:t>Інфекційно</a:t>
            </a:r>
            <a:r>
              <a:rPr lang="uk-UA" dirty="0" smtClean="0"/>
              <a:t>-токсичний шок (стадії розвитку, клінічні ознаки</a:t>
            </a:r>
            <a:r>
              <a:rPr lang="uk-UA" sz="2900" dirty="0"/>
              <a:t> стадій </a:t>
            </a:r>
            <a:r>
              <a:rPr lang="uk-UA" sz="2900" dirty="0" err="1"/>
              <a:t>інфекційно</a:t>
            </a:r>
            <a:r>
              <a:rPr lang="uk-UA" sz="2900" dirty="0"/>
              <a:t>-токсичного шоку, медична допомога</a:t>
            </a:r>
            <a:r>
              <a:rPr lang="uk-UA" dirty="0" smtClean="0">
                <a:solidFill>
                  <a:srgbClr val="000000"/>
                </a:solidFill>
                <a:latin typeface="Arial" panose="020B0604020202020204" pitchFamily="34" charset="0"/>
                <a:ea typeface="Arial" panose="020B0604020202020204" pitchFamily="34" charset="0"/>
              </a:rPr>
              <a:t>).</a:t>
            </a:r>
            <a:r>
              <a:rPr lang="uk-UA" dirty="0"/>
              <a:t> Основні принципи </a:t>
            </a:r>
            <a:r>
              <a:rPr lang="uk-UA" dirty="0" smtClean="0"/>
              <a:t>інтенсивної терапії (ІТ) </a:t>
            </a:r>
            <a:r>
              <a:rPr lang="uk-UA" dirty="0"/>
              <a:t>септичного </a:t>
            </a:r>
            <a:r>
              <a:rPr lang="uk-UA" dirty="0" smtClean="0"/>
              <a:t>шоку.</a:t>
            </a:r>
            <a:endParaRPr lang="uk-UA" dirty="0">
              <a:solidFill>
                <a:srgbClr val="000000"/>
              </a:solidFill>
              <a:latin typeface="Arial" panose="020B0604020202020204" pitchFamily="34" charset="0"/>
              <a:ea typeface="Arial" panose="020B0604020202020204" pitchFamily="34" charset="0"/>
            </a:endParaRPr>
          </a:p>
          <a:p>
            <a:r>
              <a:rPr lang="uk-UA" dirty="0" smtClean="0"/>
              <a:t>Опіковий шок (фази шоку,</a:t>
            </a:r>
            <a:r>
              <a:rPr lang="uk-UA" dirty="0"/>
              <a:t> </a:t>
            </a:r>
            <a:r>
              <a:rPr lang="uk-UA" dirty="0" smtClean="0"/>
              <a:t>особливості </a:t>
            </a:r>
            <a:r>
              <a:rPr lang="uk-UA" dirty="0"/>
              <a:t>первинного огляду постраждалих з </a:t>
            </a:r>
            <a:r>
              <a:rPr lang="uk-UA" dirty="0" err="1" smtClean="0"/>
              <a:t>опіками</a:t>
            </a:r>
            <a:r>
              <a:rPr lang="uk-UA" dirty="0" smtClean="0"/>
              <a:t>).</a:t>
            </a:r>
            <a:r>
              <a:rPr lang="ru-RU" dirty="0"/>
              <a:t> </a:t>
            </a:r>
            <a:r>
              <a:rPr lang="ru-RU" dirty="0" smtClean="0"/>
              <a:t>Перша </a:t>
            </a:r>
            <a:r>
              <a:rPr lang="ru-RU" dirty="0" err="1" smtClean="0"/>
              <a:t>медична</a:t>
            </a:r>
            <a:r>
              <a:rPr lang="ru-RU" dirty="0" smtClean="0"/>
              <a:t> </a:t>
            </a:r>
            <a:r>
              <a:rPr lang="ru-RU" dirty="0" err="1" smtClean="0"/>
              <a:t>допомога</a:t>
            </a:r>
            <a:r>
              <a:rPr lang="ru-RU" dirty="0" smtClean="0"/>
              <a:t> при </a:t>
            </a:r>
            <a:r>
              <a:rPr lang="ru-RU" dirty="0" err="1" smtClean="0"/>
              <a:t>опіках</a:t>
            </a:r>
            <a:r>
              <a:rPr lang="ru-RU" dirty="0" smtClean="0"/>
              <a:t>.</a:t>
            </a:r>
          </a:p>
          <a:p>
            <a:r>
              <a:rPr lang="ru-RU" dirty="0" err="1" smtClean="0"/>
              <a:t>Анафілактичний</a:t>
            </a:r>
            <a:r>
              <a:rPr lang="ru-RU" dirty="0" smtClean="0"/>
              <a:t> шок (</a:t>
            </a:r>
            <a:r>
              <a:rPr lang="uk-UA" dirty="0" smtClean="0"/>
              <a:t>варіанти перебігу та форми анафілактичного шоку,</a:t>
            </a:r>
            <a:r>
              <a:rPr lang="ru-RU" dirty="0" smtClean="0"/>
              <a:t> </a:t>
            </a:r>
            <a:r>
              <a:rPr lang="ru-RU" dirty="0" err="1" smtClean="0"/>
              <a:t>невідкладна</a:t>
            </a:r>
            <a:r>
              <a:rPr lang="ru-RU" dirty="0" smtClean="0"/>
              <a:t> </a:t>
            </a:r>
            <a:r>
              <a:rPr lang="ru-RU" dirty="0" err="1" smtClean="0"/>
              <a:t>медична</a:t>
            </a:r>
            <a:r>
              <a:rPr lang="ru-RU" dirty="0" smtClean="0"/>
              <a:t> </a:t>
            </a:r>
            <a:r>
              <a:rPr lang="ru-RU" dirty="0" err="1" smtClean="0"/>
              <a:t>допомога</a:t>
            </a:r>
            <a:r>
              <a:rPr lang="ru-RU" dirty="0" smtClean="0"/>
              <a:t>)</a:t>
            </a:r>
            <a:r>
              <a:rPr lang="uk-UA" dirty="0" smtClean="0"/>
              <a:t/>
            </a:r>
            <a:br>
              <a:rPr lang="uk-UA" dirty="0" smtClean="0"/>
            </a:br>
            <a:endParaRPr lang="uk-UA" dirty="0"/>
          </a:p>
        </p:txBody>
      </p:sp>
    </p:spTree>
    <p:extLst>
      <p:ext uri="{BB962C8B-B14F-4D97-AF65-F5344CB8AC3E}">
        <p14:creationId xmlns:p14="http://schemas.microsoft.com/office/powerpoint/2010/main" val="973307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smtClean="0"/>
              <a:t>Актуальність </a:t>
            </a:r>
            <a:endParaRPr lang="uk-UA" dirty="0"/>
          </a:p>
        </p:txBody>
      </p:sp>
      <p:sp>
        <p:nvSpPr>
          <p:cNvPr id="3" name="Объект 2"/>
          <p:cNvSpPr>
            <a:spLocks noGrp="1"/>
          </p:cNvSpPr>
          <p:nvPr>
            <p:ph idx="1"/>
          </p:nvPr>
        </p:nvSpPr>
        <p:spPr/>
        <p:txBody>
          <a:bodyPr/>
          <a:lstStyle/>
          <a:p>
            <a:r>
              <a:rPr lang="uk-UA" dirty="0"/>
              <a:t>Шок є одним з найтяжчих, часом блискавичним критичним станом. Пусковим моментом будь-якого шоку є гостра недостатність кровообігу, яка не будучи вчасно </a:t>
            </a:r>
            <a:r>
              <a:rPr lang="uk-UA" dirty="0" err="1"/>
              <a:t>купірованою</a:t>
            </a:r>
            <a:r>
              <a:rPr lang="uk-UA" dirty="0"/>
              <a:t> призводить до розвитку численних синдромів, що в сукупності й визначають шок. Вивчення даної теми дає можливість здобути практичні навички й сформувати професійні вміння в діагностиці й проведенні інтенсивної терапії різних видів </a:t>
            </a:r>
            <a:r>
              <a:rPr lang="uk-UA" dirty="0" smtClean="0"/>
              <a:t>шоку.</a:t>
            </a:r>
            <a:endParaRPr lang="uk-UA" dirty="0"/>
          </a:p>
        </p:txBody>
      </p:sp>
    </p:spTree>
    <p:extLst>
      <p:ext uri="{BB962C8B-B14F-4D97-AF65-F5344CB8AC3E}">
        <p14:creationId xmlns:p14="http://schemas.microsoft.com/office/powerpoint/2010/main" val="2708376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Визначення </a:t>
            </a:r>
            <a:endParaRPr lang="uk-UA" dirty="0"/>
          </a:p>
        </p:txBody>
      </p:sp>
      <p:sp>
        <p:nvSpPr>
          <p:cNvPr id="3" name="Объект 2"/>
          <p:cNvSpPr>
            <a:spLocks noGrp="1"/>
          </p:cNvSpPr>
          <p:nvPr>
            <p:ph idx="1"/>
          </p:nvPr>
        </p:nvSpPr>
        <p:spPr>
          <a:xfrm>
            <a:off x="277091" y="1542992"/>
            <a:ext cx="11637818" cy="4351338"/>
          </a:xfrm>
        </p:spPr>
        <p:txBody>
          <a:bodyPr>
            <a:normAutofit/>
          </a:bodyPr>
          <a:lstStyle/>
          <a:p>
            <a:r>
              <a:rPr lang="ru-RU" dirty="0" smtClean="0"/>
              <a:t>Шок </a:t>
            </a:r>
            <a:r>
              <a:rPr lang="ru-RU" dirty="0"/>
              <a:t>(</a:t>
            </a:r>
            <a:r>
              <a:rPr lang="ru-RU" dirty="0" err="1"/>
              <a:t>згідно</a:t>
            </a:r>
            <a:r>
              <a:rPr lang="ru-RU" dirty="0"/>
              <a:t> до ESICM 2014) — </a:t>
            </a:r>
            <a:r>
              <a:rPr lang="ru-RU" dirty="0" err="1"/>
              <a:t>це</a:t>
            </a:r>
            <a:r>
              <a:rPr lang="ru-RU" dirty="0"/>
              <a:t> </a:t>
            </a:r>
            <a:r>
              <a:rPr lang="ru-RU" dirty="0" err="1"/>
              <a:t>генералізована</a:t>
            </a:r>
            <a:r>
              <a:rPr lang="ru-RU" dirty="0"/>
              <a:t> форма </a:t>
            </a:r>
            <a:r>
              <a:rPr lang="ru-RU" dirty="0" err="1"/>
              <a:t>гострої</a:t>
            </a:r>
            <a:r>
              <a:rPr lang="ru-RU" dirty="0"/>
              <a:t> </a:t>
            </a:r>
            <a:r>
              <a:rPr lang="ru-RU" dirty="0" err="1"/>
              <a:t>недостатності</a:t>
            </a:r>
            <a:r>
              <a:rPr lang="ru-RU" dirty="0"/>
              <a:t> </a:t>
            </a:r>
            <a:r>
              <a:rPr lang="ru-RU" dirty="0" err="1"/>
              <a:t>кровообігу</a:t>
            </a:r>
            <a:r>
              <a:rPr lang="ru-RU" dirty="0"/>
              <a:t>, яка становить </a:t>
            </a:r>
            <a:r>
              <a:rPr lang="ru-RU" dirty="0" err="1"/>
              <a:t>загрозу</a:t>
            </a:r>
            <a:r>
              <a:rPr lang="ru-RU" dirty="0"/>
              <a:t> для </a:t>
            </a:r>
            <a:r>
              <a:rPr lang="ru-RU" dirty="0" err="1"/>
              <a:t>життя</a:t>
            </a:r>
            <a:r>
              <a:rPr lang="ru-RU" dirty="0"/>
              <a:t> і </a:t>
            </a:r>
            <a:r>
              <a:rPr lang="ru-RU" dirty="0" err="1"/>
              <a:t>пов'язана</a:t>
            </a:r>
            <a:r>
              <a:rPr lang="ru-RU" dirty="0"/>
              <a:t> з </a:t>
            </a:r>
            <a:r>
              <a:rPr lang="ru-RU" dirty="0" err="1"/>
              <a:t>недостатнім</a:t>
            </a:r>
            <a:r>
              <a:rPr lang="ru-RU" dirty="0"/>
              <a:t> </a:t>
            </a:r>
            <a:r>
              <a:rPr lang="ru-RU" dirty="0" err="1"/>
              <a:t>споживанням</a:t>
            </a:r>
            <a:r>
              <a:rPr lang="ru-RU" dirty="0"/>
              <a:t> </a:t>
            </a:r>
            <a:r>
              <a:rPr lang="ru-RU" dirty="0" err="1"/>
              <a:t>кисню</a:t>
            </a:r>
            <a:r>
              <a:rPr lang="ru-RU" dirty="0"/>
              <a:t> </a:t>
            </a:r>
            <a:r>
              <a:rPr lang="ru-RU" dirty="0" err="1" smtClean="0"/>
              <a:t>клітинами</a:t>
            </a:r>
            <a:r>
              <a:rPr lang="uk-UA" dirty="0" smtClean="0"/>
              <a:t>.</a:t>
            </a:r>
          </a:p>
          <a:p>
            <a:r>
              <a:rPr lang="uk-UA" dirty="0" smtClean="0"/>
              <a:t>При шоці серцево-судинна система не здатна забезпечити адекватний </a:t>
            </a:r>
            <a:r>
              <a:rPr lang="uk-UA" dirty="0" err="1" smtClean="0"/>
              <a:t>кровотік</a:t>
            </a:r>
            <a:r>
              <a:rPr lang="uk-UA" dirty="0" smtClean="0"/>
              <a:t> органів і тканин. Надалі це призводить до розвитку синдрому </a:t>
            </a:r>
            <a:r>
              <a:rPr lang="uk-UA" dirty="0" err="1" smtClean="0"/>
              <a:t>поліорганної</a:t>
            </a:r>
            <a:r>
              <a:rPr lang="uk-UA" dirty="0" smtClean="0"/>
              <a:t> недостатності (СПОН) і смерті.</a:t>
            </a:r>
          </a:p>
          <a:p>
            <a:r>
              <a:rPr lang="uk-UA" dirty="0" smtClean="0"/>
              <a:t>Основний </a:t>
            </a:r>
            <a:r>
              <a:rPr lang="uk-UA" i="1" dirty="0" smtClean="0"/>
              <a:t>патогенетичний елемент </a:t>
            </a:r>
            <a:r>
              <a:rPr lang="uk-UA" dirty="0" smtClean="0"/>
              <a:t>шоку - </a:t>
            </a:r>
            <a:r>
              <a:rPr lang="uk-UA" dirty="0" err="1" smtClean="0"/>
              <a:t>генералізована</a:t>
            </a:r>
            <a:r>
              <a:rPr lang="uk-UA" dirty="0" smtClean="0"/>
              <a:t> тканинна </a:t>
            </a:r>
            <a:r>
              <a:rPr lang="uk-UA" dirty="0" err="1" smtClean="0"/>
              <a:t>гіпоперфузия</a:t>
            </a:r>
            <a:r>
              <a:rPr lang="uk-UA" dirty="0" smtClean="0"/>
              <a:t>, що порушує гомеостатичні механізми і яка веде до незворотних клітинних пошкоджень.</a:t>
            </a:r>
            <a:endParaRPr lang="uk-UA" dirty="0"/>
          </a:p>
        </p:txBody>
      </p:sp>
    </p:spTree>
    <p:extLst>
      <p:ext uri="{BB962C8B-B14F-4D97-AF65-F5344CB8AC3E}">
        <p14:creationId xmlns:p14="http://schemas.microsoft.com/office/powerpoint/2010/main" val="2177756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9011" y="565265"/>
            <a:ext cx="11338560" cy="5868785"/>
          </a:xfrm>
        </p:spPr>
        <p:txBody>
          <a:bodyPr>
            <a:normAutofit fontScale="92500" lnSpcReduction="10000"/>
          </a:bodyPr>
          <a:lstStyle/>
          <a:p>
            <a:pPr algn="just"/>
            <a:r>
              <a:rPr lang="uk-UA" dirty="0" smtClean="0"/>
              <a:t>Первинними фізіологічними порушеннями, що зменшують ефективну перфузію тканин слугують </a:t>
            </a:r>
            <a:r>
              <a:rPr lang="uk-UA" dirty="0" err="1" smtClean="0"/>
              <a:t>гіповолемія</a:t>
            </a:r>
            <a:r>
              <a:rPr lang="uk-UA" dirty="0" smtClean="0"/>
              <a:t>, серцева недостатність, порушення тонусу судин і обструкція великих судин. При гострому розвитку цих станів в організмі розвивається «</a:t>
            </a:r>
            <a:r>
              <a:rPr lang="uk-UA" dirty="0" err="1" smtClean="0"/>
              <a:t>медіаторна</a:t>
            </a:r>
            <a:r>
              <a:rPr lang="uk-UA" dirty="0" smtClean="0"/>
              <a:t> буря» з активацією </a:t>
            </a:r>
            <a:r>
              <a:rPr lang="uk-UA" dirty="0" err="1" smtClean="0"/>
              <a:t>нейро</a:t>
            </a:r>
            <a:r>
              <a:rPr lang="uk-UA" dirty="0" smtClean="0"/>
              <a:t>-гуморальних систем, викидом в системну циркуляцію великих кількостей гормонів і </a:t>
            </a:r>
            <a:r>
              <a:rPr lang="uk-UA" dirty="0" err="1" smtClean="0"/>
              <a:t>прозапальних</a:t>
            </a:r>
            <a:r>
              <a:rPr lang="uk-UA" dirty="0" smtClean="0"/>
              <a:t> цитокінів, що впливають на судинний тонус, проникність судинної стінки і СВ. При цьому різко порушується перфузія органів і тканин. Гострі розлади гемодинаміки важкого ступеня, незалежно від причин, що викликали їх, призводять до однотипної патологічної картині. Розвиваються серйозні порушення центральної гемодинаміки, капілярного кровообігу.</a:t>
            </a:r>
          </a:p>
          <a:p>
            <a:pPr algn="just"/>
            <a:r>
              <a:rPr lang="uk-UA" dirty="0" smtClean="0"/>
              <a:t>Небезпека шоку полягає в зменшенні кровопостачання </a:t>
            </a:r>
            <a:r>
              <a:rPr lang="uk-UA" dirty="0" err="1" smtClean="0"/>
              <a:t>життєво</a:t>
            </a:r>
            <a:r>
              <a:rPr lang="uk-UA" dirty="0" smtClean="0"/>
              <a:t> важливих тканин. Як тільки перфузія знижується і транспортування </a:t>
            </a:r>
            <a:r>
              <a:rPr lang="en-US" dirty="0" smtClean="0"/>
              <a:t>O2 </a:t>
            </a:r>
            <a:r>
              <a:rPr lang="uk-UA" dirty="0" smtClean="0"/>
              <a:t>стає недостатньою для аеробного метаболізму, клітини перемикаються на анаеробний метаболізм зі збільшенням синтезу </a:t>
            </a:r>
            <a:r>
              <a:rPr lang="en-US" dirty="0" smtClean="0"/>
              <a:t>CO2 </a:t>
            </a:r>
            <a:r>
              <a:rPr lang="uk-UA" dirty="0" smtClean="0"/>
              <a:t>і підвищенням рівня лактатів в крові. Клітинна функція знижується, і якщо шок зберігається, то відбувається необоротне ушкодження і смерть клітини.</a:t>
            </a:r>
          </a:p>
          <a:p>
            <a:pPr marL="0" indent="0" algn="just">
              <a:buNone/>
            </a:pPr>
            <a:r>
              <a:rPr lang="uk-UA" dirty="0" smtClean="0"/>
              <a:t> </a:t>
            </a:r>
            <a:endParaRPr lang="uk-UA" dirty="0"/>
          </a:p>
        </p:txBody>
      </p:sp>
    </p:spTree>
    <p:extLst>
      <p:ext uri="{BB962C8B-B14F-4D97-AF65-F5344CB8AC3E}">
        <p14:creationId xmlns:p14="http://schemas.microsoft.com/office/powerpoint/2010/main" val="153007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9259" y="415636"/>
            <a:ext cx="11504814" cy="6442364"/>
          </a:xfrm>
        </p:spPr>
        <p:txBody>
          <a:bodyPr>
            <a:normAutofit fontScale="85000" lnSpcReduction="10000"/>
          </a:bodyPr>
          <a:lstStyle/>
          <a:p>
            <a:pPr marL="0" indent="0">
              <a:buNone/>
            </a:pPr>
            <a:r>
              <a:rPr lang="uk-UA" i="1" dirty="0" smtClean="0"/>
              <a:t>Шок виникає в результаті одного з нижче наведених механізмів або (частіше) при їх поєднанні (комбінації).</a:t>
            </a:r>
          </a:p>
          <a:p>
            <a:pPr marL="0" indent="0">
              <a:buNone/>
            </a:pPr>
            <a:r>
              <a:rPr lang="uk-UA" dirty="0" smtClean="0"/>
              <a:t>1. </a:t>
            </a:r>
            <a:r>
              <a:rPr lang="uk-UA" b="1" dirty="0" err="1" smtClean="0"/>
              <a:t>Гіповолемічний</a:t>
            </a:r>
            <a:r>
              <a:rPr lang="uk-UA" b="1" dirty="0" smtClean="0"/>
              <a:t> шок </a:t>
            </a:r>
            <a:r>
              <a:rPr lang="uk-UA" dirty="0" smtClean="0"/>
              <a:t>- зменшення загального обсягу крові (абсолютна </a:t>
            </a:r>
            <a:r>
              <a:rPr lang="uk-UA" dirty="0" err="1" smtClean="0"/>
              <a:t>гіповолемія</a:t>
            </a:r>
            <a:r>
              <a:rPr lang="uk-UA" dirty="0" smtClean="0"/>
              <a:t>):</a:t>
            </a:r>
          </a:p>
          <a:p>
            <a:pPr marL="0" indent="0">
              <a:buNone/>
            </a:pPr>
            <a:r>
              <a:rPr lang="uk-UA" dirty="0" smtClean="0"/>
              <a:t>1) крововтрата (кровотеча, масивна зовнішня чи внутрішня крововтрата) - геморагічний шок;</a:t>
            </a:r>
          </a:p>
          <a:p>
            <a:pPr marL="0" indent="0">
              <a:buNone/>
            </a:pPr>
            <a:r>
              <a:rPr lang="uk-UA" dirty="0" smtClean="0"/>
              <a:t>2) зниження обсягу плазми внаслідок:</a:t>
            </a:r>
          </a:p>
          <a:p>
            <a:pPr marL="0" indent="0">
              <a:buNone/>
            </a:pPr>
            <a:r>
              <a:rPr lang="uk-UA" dirty="0" smtClean="0"/>
              <a:t>а) переходу плазми в розтрощені тканини (пошкоджені) або її втрати з поверхні шкіри (опіки, синдром </a:t>
            </a:r>
            <a:r>
              <a:rPr lang="uk-UA" dirty="0" err="1" smtClean="0"/>
              <a:t>Лайєлла</a:t>
            </a:r>
            <a:r>
              <a:rPr lang="uk-UA" dirty="0" smtClean="0"/>
              <a:t>, синдром </a:t>
            </a:r>
            <a:r>
              <a:rPr lang="uk-UA" dirty="0" err="1" smtClean="0"/>
              <a:t>Стівенса</a:t>
            </a:r>
            <a:r>
              <a:rPr lang="uk-UA" dirty="0" smtClean="0"/>
              <a:t>-Джонсона, ексфоліативний дерматит);</a:t>
            </a:r>
          </a:p>
          <a:p>
            <a:pPr marL="0" indent="0">
              <a:buNone/>
            </a:pPr>
            <a:r>
              <a:rPr lang="uk-UA" dirty="0" smtClean="0"/>
              <a:t>б) зниження обсягу позаклітинної рідини (стан зневоднення) - недостатнє споживання води (частіше в осіб похилого віку [внаслідок порушення відчуття спраги] і у нездатних до самообслуговування осіб) або надмірна втрата води і електролітів через шлунково-кишковий тракт (діарея і блювота), нирки (</a:t>
            </a:r>
            <a:r>
              <a:rPr lang="uk-UA" dirty="0" err="1" smtClean="0"/>
              <a:t>осмотичнийдіурез</a:t>
            </a:r>
            <a:r>
              <a:rPr lang="uk-UA" dirty="0" smtClean="0"/>
              <a:t> при діабетичному </a:t>
            </a:r>
            <a:r>
              <a:rPr lang="uk-UA" dirty="0" err="1" smtClean="0"/>
              <a:t>кетоацидозі</a:t>
            </a:r>
            <a:r>
              <a:rPr lang="uk-UA" dirty="0" smtClean="0"/>
              <a:t> і </a:t>
            </a:r>
            <a:r>
              <a:rPr lang="uk-UA" dirty="0" err="1" smtClean="0"/>
              <a:t>гіперосмолярной</a:t>
            </a:r>
            <a:r>
              <a:rPr lang="uk-UA" dirty="0" smtClean="0"/>
              <a:t> </a:t>
            </a:r>
            <a:r>
              <a:rPr lang="uk-UA" dirty="0" err="1" smtClean="0"/>
              <a:t>некетоацидотична</a:t>
            </a:r>
            <a:r>
              <a:rPr lang="uk-UA" dirty="0" smtClean="0"/>
              <a:t> гіперглікемії), поліурія і надмірна екскреція натрію при дефіциті ГКС і </a:t>
            </a:r>
            <a:r>
              <a:rPr lang="uk-UA" dirty="0" err="1" smtClean="0"/>
              <a:t>мінералокортикоїдів</a:t>
            </a:r>
            <a:r>
              <a:rPr lang="uk-UA" dirty="0" smtClean="0"/>
              <a:t>, </a:t>
            </a:r>
            <a:r>
              <a:rPr lang="uk-UA" dirty="0" err="1" smtClean="0"/>
              <a:t>рідко</a:t>
            </a:r>
            <a:r>
              <a:rPr lang="uk-UA" dirty="0" smtClean="0"/>
              <a:t> - </a:t>
            </a:r>
            <a:r>
              <a:rPr lang="uk-UA" dirty="0" err="1" smtClean="0"/>
              <a:t>гіпоталамічний</a:t>
            </a:r>
            <a:r>
              <a:rPr lang="uk-UA" dirty="0" smtClean="0"/>
              <a:t> або нирковий нецукровий діабет), шкіру (лихоманка, гіпертермія);</a:t>
            </a:r>
          </a:p>
          <a:p>
            <a:pPr marL="0" indent="0">
              <a:buNone/>
            </a:pPr>
            <a:r>
              <a:rPr lang="uk-UA" dirty="0" smtClean="0"/>
              <a:t>в) втрати рідини в так званий третій простір - просвіт кишечника (паралітична або механічна непрохідність), рідше - серозні порожнини (черевну- асцит);</a:t>
            </a:r>
          </a:p>
          <a:p>
            <a:pPr marL="0" indent="0">
              <a:buNone/>
            </a:pPr>
            <a:r>
              <a:rPr lang="uk-UA" dirty="0" smtClean="0"/>
              <a:t>г) збільшення проникності судинної стінки при анафілактичному і септичному шоці</a:t>
            </a:r>
            <a:endParaRPr lang="uk-UA" dirty="0"/>
          </a:p>
        </p:txBody>
      </p:sp>
    </p:spTree>
    <p:extLst>
      <p:ext uri="{BB962C8B-B14F-4D97-AF65-F5344CB8AC3E}">
        <p14:creationId xmlns:p14="http://schemas.microsoft.com/office/powerpoint/2010/main" val="1210486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9505" y="266007"/>
            <a:ext cx="11720946" cy="5910956"/>
          </a:xfrm>
        </p:spPr>
        <p:txBody>
          <a:bodyPr>
            <a:normAutofit fontScale="92500" lnSpcReduction="20000"/>
          </a:bodyPr>
          <a:lstStyle/>
          <a:p>
            <a:r>
              <a:rPr lang="uk-UA" b="1" dirty="0" smtClean="0"/>
              <a:t>Дистрибутивний шок (</a:t>
            </a:r>
            <a:r>
              <a:rPr lang="uk-UA" b="1" dirty="0" err="1" smtClean="0"/>
              <a:t>вазогенний</a:t>
            </a:r>
            <a:r>
              <a:rPr lang="uk-UA" dirty="0" smtClean="0"/>
              <a:t>) - розширення кровоносних судин, яке супроводжується збільшенням обсягу судинного русла, зниженням судинного опору і порушенням розподілу (дистрибуції) кровотоку, що веде до відносної </a:t>
            </a:r>
            <a:r>
              <a:rPr lang="uk-UA" dirty="0" err="1" smtClean="0"/>
              <a:t>гіповолемії</a:t>
            </a:r>
            <a:r>
              <a:rPr lang="uk-UA" dirty="0" smtClean="0"/>
              <a:t> (зниження ефективної </a:t>
            </a:r>
            <a:r>
              <a:rPr lang="uk-UA" dirty="0" err="1" smtClean="0"/>
              <a:t>волемії</a:t>
            </a:r>
            <a:r>
              <a:rPr lang="uk-UA" dirty="0" smtClean="0"/>
              <a:t>, тобто, кровонаповнення ділянок кровообігу, </a:t>
            </a:r>
            <a:r>
              <a:rPr lang="uk-UA" dirty="0" err="1" smtClean="0"/>
              <a:t>моніторуючих</a:t>
            </a:r>
            <a:r>
              <a:rPr lang="uk-UA" dirty="0" smtClean="0"/>
              <a:t> барорецепторами, </a:t>
            </a:r>
            <a:r>
              <a:rPr lang="uk-UA" dirty="0" err="1" smtClean="0"/>
              <a:t>волюморецепторами</a:t>
            </a:r>
            <a:r>
              <a:rPr lang="uk-UA" dirty="0" smtClean="0"/>
              <a:t> і хеморецепторами [практично це стосується артеріальної системи], при одночасному збільшенні обсягу крові в венозних і капілярних судинах зазвичай виникає </a:t>
            </a:r>
            <a:r>
              <a:rPr lang="uk-UA" dirty="0" err="1" smtClean="0"/>
              <a:t>гіперкінетичний</a:t>
            </a:r>
            <a:r>
              <a:rPr lang="uk-UA" dirty="0" smtClean="0"/>
              <a:t> кровообіг (збільшений серцевий викид), в той час як периферичний (тканинної) потік крові зменшений:</a:t>
            </a:r>
          </a:p>
          <a:p>
            <a:pPr marL="0" indent="0">
              <a:buNone/>
            </a:pPr>
            <a:r>
              <a:rPr lang="uk-UA" dirty="0" smtClean="0"/>
              <a:t>1) </a:t>
            </a:r>
            <a:r>
              <a:rPr lang="uk-UA" i="1" dirty="0" smtClean="0"/>
              <a:t>септичний шок </a:t>
            </a:r>
            <a:r>
              <a:rPr lang="uk-UA" dirty="0" smtClean="0"/>
              <a:t>- сепсис ((іноді виділяється токсичний шок - викликаний токсинами стафілококів або стрептококів)</a:t>
            </a:r>
            <a:r>
              <a:rPr lang="ru-RU" dirty="0" smtClean="0"/>
              <a:t>; </a:t>
            </a:r>
            <a:r>
              <a:rPr lang="ru-RU" dirty="0" err="1" smtClean="0"/>
              <a:t>падіння</a:t>
            </a:r>
            <a:r>
              <a:rPr lang="ru-RU" dirty="0" smtClean="0"/>
              <a:t> </a:t>
            </a:r>
            <a:r>
              <a:rPr lang="ru-RU" dirty="0" err="1" smtClean="0"/>
              <a:t>судинного</a:t>
            </a:r>
            <a:r>
              <a:rPr lang="ru-RU" dirty="0" smtClean="0"/>
              <a:t> тонусу при </a:t>
            </a:r>
            <a:r>
              <a:rPr lang="ru-RU" dirty="0" err="1" smtClean="0"/>
              <a:t>сепсисі</a:t>
            </a:r>
            <a:r>
              <a:rPr lang="ru-RU" dirty="0" smtClean="0"/>
              <a:t>, </a:t>
            </a:r>
            <a:r>
              <a:rPr lang="ru-RU" dirty="0" err="1" smtClean="0"/>
              <a:t>інфекціях</a:t>
            </a:r>
            <a:r>
              <a:rPr lang="uk-UA" dirty="0" smtClean="0"/>
              <a:t>);</a:t>
            </a:r>
          </a:p>
          <a:p>
            <a:pPr marL="0" indent="0">
              <a:buNone/>
            </a:pPr>
            <a:r>
              <a:rPr lang="uk-UA" dirty="0" smtClean="0"/>
              <a:t>2) </a:t>
            </a:r>
            <a:r>
              <a:rPr lang="uk-UA" i="1" dirty="0" smtClean="0"/>
              <a:t>анафілактичний шок </a:t>
            </a:r>
            <a:r>
              <a:rPr lang="uk-UA" dirty="0" smtClean="0"/>
              <a:t>– анафілаксія (</a:t>
            </a:r>
            <a:r>
              <a:rPr lang="uk-UA" dirty="0" err="1" smtClean="0"/>
              <a:t>вазоплегія</a:t>
            </a:r>
            <a:r>
              <a:rPr lang="uk-UA" dirty="0" smtClean="0"/>
              <a:t> при анафілактичних</a:t>
            </a:r>
            <a:r>
              <a:rPr lang="uk-UA" dirty="0"/>
              <a:t> </a:t>
            </a:r>
            <a:r>
              <a:rPr lang="uk-UA" dirty="0" smtClean="0"/>
              <a:t>реакціях);</a:t>
            </a:r>
          </a:p>
          <a:p>
            <a:pPr marL="0" indent="0">
              <a:buNone/>
            </a:pPr>
            <a:r>
              <a:rPr lang="uk-UA" dirty="0" smtClean="0"/>
              <a:t>3) </a:t>
            </a:r>
            <a:r>
              <a:rPr lang="uk-UA" i="1" dirty="0" smtClean="0"/>
              <a:t>нейрогенний шок </a:t>
            </a:r>
            <a:r>
              <a:rPr lang="uk-UA" dirty="0" smtClean="0"/>
              <a:t>- пошкодження спинного мозку (спінальний шок); травми, інсульти і набряк головного мозку; ортостатична гіпотензія (довготривала); розширення судин у відповідь на біль ( «больовий шок»);</a:t>
            </a:r>
          </a:p>
          <a:p>
            <a:pPr marL="0" indent="0">
              <a:buNone/>
            </a:pPr>
            <a:r>
              <a:rPr lang="uk-UA" dirty="0" smtClean="0"/>
              <a:t>4</a:t>
            </a:r>
            <a:r>
              <a:rPr lang="uk-UA" i="1" dirty="0" smtClean="0"/>
              <a:t>) шок, зумовлений гормональними порушеннями </a:t>
            </a:r>
            <a:r>
              <a:rPr lang="uk-UA" dirty="0" smtClean="0"/>
              <a:t>(крім розширення судин можливі порушення серцевої діяльності та інші механізми) - гостра недостатність надниркових залоз, </a:t>
            </a:r>
            <a:r>
              <a:rPr lang="uk-UA" dirty="0" err="1" smtClean="0"/>
              <a:t>тиреотоксичний</a:t>
            </a:r>
            <a:r>
              <a:rPr lang="uk-UA" dirty="0" smtClean="0"/>
              <a:t> криз, </a:t>
            </a:r>
            <a:r>
              <a:rPr lang="uk-UA" dirty="0" err="1" smtClean="0"/>
              <a:t>гіперметаболічна</a:t>
            </a:r>
            <a:r>
              <a:rPr lang="uk-UA" dirty="0" smtClean="0"/>
              <a:t> кома.</a:t>
            </a:r>
            <a:endParaRPr lang="uk-UA" dirty="0"/>
          </a:p>
        </p:txBody>
      </p:sp>
    </p:spTree>
    <p:extLst>
      <p:ext uri="{BB962C8B-B14F-4D97-AF65-F5344CB8AC3E}">
        <p14:creationId xmlns:p14="http://schemas.microsoft.com/office/powerpoint/2010/main" val="2166168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2015" y="515389"/>
            <a:ext cx="11471563" cy="5661574"/>
          </a:xfrm>
        </p:spPr>
        <p:txBody>
          <a:bodyPr>
            <a:normAutofit fontScale="92500" lnSpcReduction="10000"/>
          </a:bodyPr>
          <a:lstStyle/>
          <a:p>
            <a:r>
              <a:rPr lang="uk-UA" dirty="0" smtClean="0"/>
              <a:t>3. </a:t>
            </a:r>
            <a:r>
              <a:rPr lang="uk-UA" b="1" dirty="0" err="1" smtClean="0"/>
              <a:t>Кардіогенний</a:t>
            </a:r>
            <a:r>
              <a:rPr lang="uk-UA" b="1" dirty="0" smtClean="0"/>
              <a:t> шок </a:t>
            </a:r>
            <a:r>
              <a:rPr lang="uk-UA" dirty="0" smtClean="0"/>
              <a:t>- порушення роботи серця (зазвичай в результаті гострого інфаркту міокарда, порушень серцевого ритму або дисфункції клапанів), що приводить до зниження серцевого викиду (внаслідок зменшення скоротливості міокарда або важких порушень ритму серця) </a:t>
            </a:r>
          </a:p>
          <a:p>
            <a:r>
              <a:rPr lang="uk-UA" dirty="0" smtClean="0"/>
              <a:t>4. </a:t>
            </a:r>
            <a:r>
              <a:rPr lang="uk-UA" b="1" dirty="0" smtClean="0"/>
              <a:t>Обструктивний шок </a:t>
            </a:r>
            <a:r>
              <a:rPr lang="uk-UA" dirty="0" smtClean="0"/>
              <a:t>- причини механічного характеру (перешкода кровотоку в результаті закупорки судини або компресії серця і судин ззовні):</a:t>
            </a:r>
          </a:p>
          <a:p>
            <a:pPr marL="0" indent="0">
              <a:buNone/>
            </a:pPr>
            <a:r>
              <a:rPr lang="uk-UA" dirty="0" smtClean="0"/>
              <a:t>1) порушення наповнення лівого шлуночка серця в результаті тампонади серця;</a:t>
            </a:r>
          </a:p>
          <a:p>
            <a:pPr marL="0" indent="0">
              <a:buNone/>
            </a:pPr>
            <a:r>
              <a:rPr lang="uk-UA" dirty="0" smtClean="0"/>
              <a:t>2) істотне зменшення венозного повернення в результаті компресії венозної системи ззовні (напружений пневмоторакс, синдром підвищеного внутрішньочеревного тиску);</a:t>
            </a:r>
          </a:p>
          <a:p>
            <a:pPr marL="0" indent="0">
              <a:buNone/>
            </a:pPr>
            <a:r>
              <a:rPr lang="uk-UA" dirty="0" smtClean="0"/>
              <a:t>3) труднощі в наповненні шлуночків через </a:t>
            </a:r>
            <a:r>
              <a:rPr lang="uk-UA" dirty="0" err="1" smtClean="0"/>
              <a:t>внутрішньосерцевих</a:t>
            </a:r>
            <a:r>
              <a:rPr lang="uk-UA" dirty="0" smtClean="0"/>
              <a:t> причин (пухлини серця і тромби в порожнинах серця);</a:t>
            </a:r>
          </a:p>
          <a:p>
            <a:pPr marL="0" indent="0">
              <a:buNone/>
            </a:pPr>
            <a:r>
              <a:rPr lang="uk-UA" dirty="0" smtClean="0"/>
              <a:t>4) раптове збільшення опору в кровоносній системі (</a:t>
            </a:r>
            <a:r>
              <a:rPr lang="uk-UA" dirty="0" err="1" smtClean="0"/>
              <a:t>тромбоемболія</a:t>
            </a:r>
            <a:r>
              <a:rPr lang="uk-UA" dirty="0" smtClean="0"/>
              <a:t> легеневої артерії, гостра легенева гіпертензія в результаті гострої дихальної недостатності).</a:t>
            </a:r>
            <a:endParaRPr lang="uk-UA" dirty="0"/>
          </a:p>
        </p:txBody>
      </p:sp>
    </p:spTree>
    <p:extLst>
      <p:ext uri="{BB962C8B-B14F-4D97-AF65-F5344CB8AC3E}">
        <p14:creationId xmlns:p14="http://schemas.microsoft.com/office/powerpoint/2010/main" val="1053310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dirty="0" smtClean="0"/>
              <a:t>Клініко-статистична класифікація шоку </a:t>
            </a:r>
            <a:br>
              <a:rPr lang="uk-UA" dirty="0" smtClean="0"/>
            </a:br>
            <a:r>
              <a:rPr lang="uk-UA" dirty="0" smtClean="0"/>
              <a:t>(згідно з МКХ 10)</a:t>
            </a:r>
            <a:br>
              <a:rPr lang="uk-UA" dirty="0" smtClean="0"/>
            </a:br>
            <a:endParaRPr lang="uk-UA" dirty="0"/>
          </a:p>
        </p:txBody>
      </p:sp>
      <p:sp>
        <p:nvSpPr>
          <p:cNvPr id="3" name="Объект 2"/>
          <p:cNvSpPr>
            <a:spLocks noGrp="1"/>
          </p:cNvSpPr>
          <p:nvPr>
            <p:ph idx="1"/>
          </p:nvPr>
        </p:nvSpPr>
        <p:spPr>
          <a:xfrm>
            <a:off x="838200" y="1690688"/>
            <a:ext cx="10515600" cy="4351338"/>
          </a:xfrm>
        </p:spPr>
        <p:txBody>
          <a:bodyPr>
            <a:normAutofit/>
          </a:bodyPr>
          <a:lstStyle/>
          <a:p>
            <a:pPr marL="0" indent="0" fontAlgn="base">
              <a:buNone/>
            </a:pPr>
            <a:r>
              <a:rPr lang="uk-UA" dirty="0" smtClean="0"/>
              <a:t>•</a:t>
            </a:r>
            <a:r>
              <a:rPr lang="uk-UA" dirty="0"/>
              <a:t> Р.57 — шок, не класифікований в інших рубриках;</a:t>
            </a:r>
          </a:p>
          <a:p>
            <a:pPr marL="0" indent="0" fontAlgn="base">
              <a:buNone/>
            </a:pPr>
            <a:r>
              <a:rPr lang="uk-UA" dirty="0"/>
              <a:t>• </a:t>
            </a:r>
            <a:r>
              <a:rPr lang="en-US" dirty="0"/>
              <a:t>R.57.1 — </a:t>
            </a:r>
            <a:r>
              <a:rPr lang="uk-UA" dirty="0" err="1"/>
              <a:t>гіповолемічний</a:t>
            </a:r>
            <a:r>
              <a:rPr lang="uk-UA" dirty="0"/>
              <a:t> шок;</a:t>
            </a:r>
          </a:p>
          <a:p>
            <a:pPr marL="0" indent="0" fontAlgn="base">
              <a:buNone/>
            </a:pPr>
            <a:r>
              <a:rPr lang="uk-UA" dirty="0"/>
              <a:t>• Т.79.4 — травматичний шок;</a:t>
            </a:r>
          </a:p>
          <a:p>
            <a:pPr marL="0" indent="0" fontAlgn="base">
              <a:buNone/>
            </a:pPr>
            <a:r>
              <a:rPr lang="uk-UA" dirty="0"/>
              <a:t>• </a:t>
            </a:r>
            <a:r>
              <a:rPr lang="en-US" dirty="0"/>
              <a:t>R.57.0 — </a:t>
            </a:r>
            <a:r>
              <a:rPr lang="uk-UA" dirty="0" err="1"/>
              <a:t>кардіогенний</a:t>
            </a:r>
            <a:r>
              <a:rPr lang="uk-UA" dirty="0"/>
              <a:t> шок;</a:t>
            </a:r>
          </a:p>
          <a:p>
            <a:pPr marL="0" indent="0" fontAlgn="base">
              <a:buNone/>
            </a:pPr>
            <a:r>
              <a:rPr lang="uk-UA" dirty="0"/>
              <a:t>• </a:t>
            </a:r>
            <a:r>
              <a:rPr lang="en-US" dirty="0"/>
              <a:t>A.41.9 — </a:t>
            </a:r>
            <a:r>
              <a:rPr lang="uk-UA" dirty="0"/>
              <a:t>септичний шок;</a:t>
            </a:r>
          </a:p>
          <a:p>
            <a:pPr marL="0" indent="0" fontAlgn="base">
              <a:buNone/>
            </a:pPr>
            <a:r>
              <a:rPr lang="uk-UA" dirty="0"/>
              <a:t>• Т.78.2 — анафілактичний шок;</a:t>
            </a:r>
          </a:p>
          <a:p>
            <a:pPr marL="0" indent="0" fontAlgn="base">
              <a:buNone/>
            </a:pPr>
            <a:r>
              <a:rPr lang="uk-UA" dirty="0"/>
              <a:t>• Т.20-Т.32 — термічні та хімічні опіки;</a:t>
            </a:r>
          </a:p>
          <a:p>
            <a:pPr marL="0" indent="0" fontAlgn="base">
              <a:buNone/>
            </a:pPr>
            <a:r>
              <a:rPr lang="uk-UA" dirty="0"/>
              <a:t>• </a:t>
            </a:r>
            <a:r>
              <a:rPr lang="en-US" dirty="0"/>
              <a:t>R.57.8 — </a:t>
            </a:r>
            <a:r>
              <a:rPr lang="uk-UA" dirty="0"/>
              <a:t>інші форми шоку.</a:t>
            </a:r>
          </a:p>
          <a:p>
            <a:pPr marL="0" indent="0">
              <a:buNone/>
            </a:pPr>
            <a:endParaRPr lang="uk-UA" dirty="0"/>
          </a:p>
        </p:txBody>
      </p:sp>
    </p:spTree>
    <p:extLst>
      <p:ext uri="{BB962C8B-B14F-4D97-AF65-F5344CB8AC3E}">
        <p14:creationId xmlns:p14="http://schemas.microsoft.com/office/powerpoint/2010/main" val="3605297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5883" y="166254"/>
            <a:ext cx="11587941" cy="6691745"/>
          </a:xfrm>
        </p:spPr>
        <p:txBody>
          <a:bodyPr>
            <a:normAutofit fontScale="47500" lnSpcReduction="20000"/>
          </a:bodyPr>
          <a:lstStyle/>
          <a:p>
            <a:pPr marL="0" indent="0">
              <a:buNone/>
            </a:pPr>
            <a:r>
              <a:rPr lang="uk-UA" sz="8000" b="1" dirty="0" smtClean="0">
                <a:effectLst>
                  <a:outerShdw blurRad="38100" dist="38100" dir="2700000" algn="tl">
                    <a:srgbClr val="000000">
                      <a:alpha val="43137"/>
                    </a:srgbClr>
                  </a:outerShdw>
                </a:effectLst>
              </a:rPr>
              <a:t>Тяжкість </a:t>
            </a:r>
            <a:r>
              <a:rPr lang="uk-UA" sz="8000" b="1" dirty="0" err="1" smtClean="0">
                <a:effectLst>
                  <a:outerShdw blurRad="38100" dist="38100" dir="2700000" algn="tl">
                    <a:srgbClr val="000000">
                      <a:alpha val="43137"/>
                    </a:srgbClr>
                  </a:outerShdw>
                </a:effectLst>
              </a:rPr>
              <a:t>перфузійних</a:t>
            </a:r>
            <a:r>
              <a:rPr lang="uk-UA" sz="8000" b="1" dirty="0" smtClean="0">
                <a:effectLst>
                  <a:outerShdw blurRad="38100" dist="38100" dir="2700000" algn="tl">
                    <a:srgbClr val="000000">
                      <a:alpha val="43137"/>
                    </a:srgbClr>
                  </a:outerShdw>
                </a:effectLst>
              </a:rPr>
              <a:t> порушень оцінюється за наступною </a:t>
            </a:r>
            <a:r>
              <a:rPr lang="uk-UA" sz="8000" b="1" dirty="0">
                <a:effectLst>
                  <a:outerShdw blurRad="38100" dist="38100" dir="2700000" algn="tl">
                    <a:srgbClr val="000000">
                      <a:alpha val="43137"/>
                    </a:srgbClr>
                  </a:outerShdw>
                </a:effectLst>
              </a:rPr>
              <a:t>градацією</a:t>
            </a:r>
            <a:r>
              <a:rPr lang="uk-UA" sz="8000" dirty="0"/>
              <a:t>:</a:t>
            </a:r>
          </a:p>
          <a:p>
            <a:pPr marL="0" indent="0">
              <a:buNone/>
            </a:pPr>
            <a:r>
              <a:rPr lang="en-US" sz="5500" b="1" dirty="0" smtClean="0"/>
              <a:t>I </a:t>
            </a:r>
            <a:r>
              <a:rPr lang="uk-UA" sz="5500" b="1" dirty="0" smtClean="0"/>
              <a:t>ступінь (компенсований шок).</a:t>
            </a:r>
          </a:p>
          <a:p>
            <a:pPr marL="0" indent="0">
              <a:buNone/>
            </a:pPr>
            <a:r>
              <a:rPr lang="uk-UA" sz="5500" dirty="0" smtClean="0"/>
              <a:t>Хворі або постраждалі можуть бути кілька загальмовані, шкіра бліда і холодна (не завжди), симптом «білої плями» позитивний, дихання прискорене. Тахікардія з частотою до 100 ударів в 1 хвилину. Систолічний АТ в межах 100-90 мм </a:t>
            </a:r>
            <a:r>
              <a:rPr lang="uk-UA" sz="5500" dirty="0" err="1" smtClean="0"/>
              <a:t>рт</a:t>
            </a:r>
            <a:r>
              <a:rPr lang="uk-UA" sz="5500" dirty="0" smtClean="0"/>
              <a:t>. ст.</a:t>
            </a:r>
          </a:p>
          <a:p>
            <a:pPr marL="0" indent="0">
              <a:buNone/>
            </a:pPr>
            <a:r>
              <a:rPr lang="en-US" sz="5500" b="1" dirty="0" smtClean="0"/>
              <a:t>II </a:t>
            </a:r>
            <a:r>
              <a:rPr lang="uk-UA" sz="5500" b="1" dirty="0" smtClean="0"/>
              <a:t>ступінь (</a:t>
            </a:r>
            <a:r>
              <a:rPr lang="uk-UA" sz="5500" b="1" dirty="0" err="1" smtClean="0"/>
              <a:t>субкомпенсована</a:t>
            </a:r>
            <a:r>
              <a:rPr lang="uk-UA" sz="5500" b="1" dirty="0" smtClean="0"/>
              <a:t> шок).</a:t>
            </a:r>
          </a:p>
          <a:p>
            <a:pPr marL="0" indent="0">
              <a:buNone/>
            </a:pPr>
            <a:r>
              <a:rPr lang="uk-UA" sz="5500" dirty="0" smtClean="0"/>
              <a:t>Хворі і постраждалі </a:t>
            </a:r>
            <a:r>
              <a:rPr lang="uk-UA" sz="5500" dirty="0" err="1" smtClean="0"/>
              <a:t>адинамічні</a:t>
            </a:r>
            <a:r>
              <a:rPr lang="uk-UA" sz="5500" dirty="0" smtClean="0"/>
              <a:t>. Бліді й холодні шкірні покриви можуть мати мармуровий малюнок. ЧСС зростає до 110-120 в 1 хвилину. Систолічний артеріальний тиск знижений до 80-75 мм </a:t>
            </a:r>
            <a:r>
              <a:rPr lang="uk-UA" sz="5500" dirty="0" err="1" smtClean="0"/>
              <a:t>рт</a:t>
            </a:r>
            <a:r>
              <a:rPr lang="uk-UA" sz="5500" dirty="0" smtClean="0"/>
              <a:t>. ст., діурез знижений.</a:t>
            </a:r>
          </a:p>
          <a:p>
            <a:pPr marL="0" indent="0">
              <a:buNone/>
            </a:pPr>
            <a:r>
              <a:rPr lang="en-US" sz="5500" b="1" dirty="0" smtClean="0"/>
              <a:t>III </a:t>
            </a:r>
            <a:r>
              <a:rPr lang="uk-UA" sz="5500" b="1" dirty="0" smtClean="0"/>
              <a:t>ступінь (</a:t>
            </a:r>
            <a:r>
              <a:rPr lang="uk-UA" sz="5500" b="1" dirty="0" err="1" smtClean="0"/>
              <a:t>декомпенсований</a:t>
            </a:r>
            <a:r>
              <a:rPr lang="uk-UA" sz="5500" b="1" dirty="0" smtClean="0"/>
              <a:t> шок).</a:t>
            </a:r>
          </a:p>
          <a:p>
            <a:pPr marL="0" indent="0">
              <a:buNone/>
            </a:pPr>
            <a:r>
              <a:rPr lang="uk-UA" sz="5500" dirty="0" smtClean="0"/>
              <a:t>Хворий загальмований і байдужий до навколишнього, шкіра його має землистий відтінок. ЧСС зростає до 130-140 в хвилину, систолічний АТ знижується до 60 мм </a:t>
            </a:r>
            <a:r>
              <a:rPr lang="uk-UA" sz="5500" dirty="0" err="1" smtClean="0"/>
              <a:t>рт</a:t>
            </a:r>
            <a:r>
              <a:rPr lang="uk-UA" sz="5500" dirty="0" smtClean="0"/>
              <a:t>. ст. і нижче. </a:t>
            </a:r>
            <a:r>
              <a:rPr lang="uk-UA" sz="5500" dirty="0" err="1" smtClean="0"/>
              <a:t>Діастолічний</a:t>
            </a:r>
            <a:r>
              <a:rPr lang="uk-UA" sz="5500" dirty="0" smtClean="0"/>
              <a:t> тиск частіше не визначається, розвивається анурія.</a:t>
            </a:r>
          </a:p>
          <a:p>
            <a:pPr marL="0" indent="0">
              <a:buNone/>
            </a:pPr>
            <a:r>
              <a:rPr lang="en-US" sz="5500" b="1" dirty="0" smtClean="0"/>
              <a:t>IV </a:t>
            </a:r>
            <a:r>
              <a:rPr lang="uk-UA" sz="5500" b="1" dirty="0" smtClean="0"/>
              <a:t>ступінь (термінальний, незворотний шок).</a:t>
            </a:r>
          </a:p>
          <a:p>
            <a:pPr marL="0" indent="0">
              <a:buNone/>
            </a:pPr>
            <a:r>
              <a:rPr lang="uk-UA" sz="5500" dirty="0" smtClean="0"/>
              <a:t>Характеризується розвитком термінального стану</a:t>
            </a:r>
            <a:endParaRPr lang="uk-UA" sz="5500" dirty="0"/>
          </a:p>
        </p:txBody>
      </p:sp>
    </p:spTree>
    <p:extLst>
      <p:ext uri="{BB962C8B-B14F-4D97-AF65-F5344CB8AC3E}">
        <p14:creationId xmlns:p14="http://schemas.microsoft.com/office/powerpoint/2010/main" val="70930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8655" y="180108"/>
            <a:ext cx="11035145" cy="6677891"/>
          </a:xfrm>
        </p:spPr>
        <p:txBody>
          <a:bodyPr>
            <a:normAutofit fontScale="70000" lnSpcReduction="20000"/>
          </a:bodyPr>
          <a:lstStyle/>
          <a:p>
            <a:r>
              <a:rPr lang="uk-UA" sz="4600" b="1" dirty="0" err="1">
                <a:effectLst>
                  <a:outerShdw blurRad="38100" dist="38100" dir="2700000" algn="tl">
                    <a:srgbClr val="000000">
                      <a:alpha val="43137"/>
                    </a:srgbClr>
                  </a:outerShdw>
                </a:effectLst>
              </a:rPr>
              <a:t>Гіповолемічний</a:t>
            </a:r>
            <a:r>
              <a:rPr lang="uk-UA" sz="4600" b="1" dirty="0">
                <a:effectLst>
                  <a:outerShdw blurRad="38100" dist="38100" dir="2700000" algn="tl">
                    <a:srgbClr val="000000">
                      <a:alpha val="43137"/>
                    </a:srgbClr>
                  </a:outerShdw>
                </a:effectLst>
              </a:rPr>
              <a:t> шок</a:t>
            </a:r>
            <a:r>
              <a:rPr lang="uk-UA" sz="4600" dirty="0">
                <a:effectLst>
                  <a:outerShdw blurRad="38100" dist="38100" dir="2700000" algn="tl">
                    <a:srgbClr val="000000">
                      <a:alpha val="43137"/>
                    </a:srgbClr>
                  </a:outerShdw>
                </a:effectLst>
              </a:rPr>
              <a:t> </a:t>
            </a:r>
            <a:r>
              <a:rPr lang="uk-UA" dirty="0"/>
              <a:t>– стан, викликаний зменшенням об’єму циркулюючої крові. В результаті втрати рідини (або крові) знижується наповнення шлуночків серця і знижується ударний об’єм. З іншого боку, зменшення об’єму циркулюючої крові призводить до гіпоксії та метаболічного ацидозу. Зазвичай спостерігається порушення перфузії тканин</a:t>
            </a:r>
            <a:r>
              <a:rPr lang="uk-UA" dirty="0" smtClean="0"/>
              <a:t>.</a:t>
            </a:r>
          </a:p>
          <a:p>
            <a:r>
              <a:rPr lang="uk-UA" i="1" dirty="0"/>
              <a:t>Патофізіологічні зміни</a:t>
            </a:r>
            <a:r>
              <a:rPr lang="uk-UA" dirty="0"/>
              <a:t>. Велика частина послідовних ушкоджень при </a:t>
            </a:r>
            <a:r>
              <a:rPr lang="uk-UA" dirty="0" err="1"/>
              <a:t>гіповолемічному</a:t>
            </a:r>
            <a:r>
              <a:rPr lang="uk-UA" dirty="0"/>
              <a:t> шоці пов’язана зі зниженням ефективності перфузії, що погіршує транспорт кисню, живлення тканин і призводить до тяжких метаболічних порушень. У розвитку </a:t>
            </a:r>
            <a:r>
              <a:rPr lang="uk-UA" dirty="0" err="1"/>
              <a:t>гіповолемічного</a:t>
            </a:r>
            <a:r>
              <a:rPr lang="uk-UA" dirty="0"/>
              <a:t> шоку виділяють наступні фази:</a:t>
            </a:r>
          </a:p>
          <a:p>
            <a:pPr marL="0" indent="0">
              <a:buNone/>
            </a:pPr>
            <a:r>
              <a:rPr lang="uk-UA" dirty="0"/>
              <a:t>- дефіцит ОЦК;</a:t>
            </a:r>
          </a:p>
          <a:p>
            <a:pPr marL="0" indent="0">
              <a:buNone/>
            </a:pPr>
            <a:r>
              <a:rPr lang="uk-UA" dirty="0"/>
              <a:t>- стимуляцію </a:t>
            </a:r>
            <a:r>
              <a:rPr lang="uk-UA" dirty="0" err="1"/>
              <a:t>симпатико-адреналової</a:t>
            </a:r>
            <a:r>
              <a:rPr lang="uk-UA" dirty="0"/>
              <a:t> системи;</a:t>
            </a:r>
          </a:p>
          <a:p>
            <a:pPr marL="0" indent="0">
              <a:buNone/>
            </a:pPr>
            <a:r>
              <a:rPr lang="uk-UA" dirty="0"/>
              <a:t>- шок</a:t>
            </a:r>
            <a:r>
              <a:rPr lang="uk-UA" dirty="0" smtClean="0"/>
              <a:t>.</a:t>
            </a:r>
          </a:p>
          <a:p>
            <a:r>
              <a:rPr lang="uk-UA" i="1" dirty="0" smtClean="0"/>
              <a:t>Гемодинаміка</a:t>
            </a:r>
            <a:r>
              <a:rPr lang="uk-UA" dirty="0"/>
              <a:t>. В результаті </a:t>
            </a:r>
            <a:r>
              <a:rPr lang="uk-UA" dirty="0" err="1"/>
              <a:t>симпато</a:t>
            </a:r>
            <a:r>
              <a:rPr lang="uk-UA" dirty="0"/>
              <a:t>-адренергічної реакції відбувається звуження судин, особливо артерій. Депо крові спустошуються, сила і ЧСС підвищуються, відбувається мобілізація крові з легень, відкриваються артеріовенозні шунти. Обсяг </a:t>
            </a:r>
            <a:r>
              <a:rPr lang="uk-UA" dirty="0" err="1"/>
              <a:t>внутрішньосудинного</a:t>
            </a:r>
            <a:r>
              <a:rPr lang="uk-UA" dirty="0"/>
              <a:t> водного сектора частково збільшується внаслідок припливу інтерстиціальної рідини. Завдяки цьому на першому етапі </a:t>
            </a:r>
            <a:r>
              <a:rPr lang="uk-UA" dirty="0" err="1"/>
              <a:t>гіповолемічного</a:t>
            </a:r>
            <a:r>
              <a:rPr lang="uk-UA" dirty="0"/>
              <a:t> шоку може спостерігатися </a:t>
            </a:r>
            <a:r>
              <a:rPr lang="uk-UA" dirty="0" err="1"/>
              <a:t>гіпердинамічна</a:t>
            </a:r>
            <a:r>
              <a:rPr lang="uk-UA" dirty="0"/>
              <a:t> реакція кровообігу, зумовлена зниженням доставки кисню до тканин. Починається шок, який характеризується нормальним АТ, тахікардією та холодними шкірними покривами, називають фазою </a:t>
            </a:r>
            <a:r>
              <a:rPr lang="en-US" dirty="0"/>
              <a:t>I, </a:t>
            </a:r>
            <a:r>
              <a:rPr lang="uk-UA" dirty="0"/>
              <a:t>або компенсованим шоком. При триваючій кровотечі знижується не тільки ударний об’єм, але і ХОС. Одночасно зі зниженням СВ зростає ЗПОС. Вазоконстрикція пре- і </a:t>
            </a:r>
            <a:r>
              <a:rPr lang="uk-UA" dirty="0" err="1"/>
              <a:t>посткапілярних</a:t>
            </a:r>
            <a:r>
              <a:rPr lang="uk-UA" dirty="0"/>
              <a:t> судин призводить до зниження капілярного кровотоку. З прогресуванням шоку накопичення кислих продуктів метаболізму супроводжується розширенням </a:t>
            </a:r>
            <a:r>
              <a:rPr lang="uk-UA" dirty="0" err="1"/>
              <a:t>прекапілярних</a:t>
            </a:r>
            <a:r>
              <a:rPr lang="uk-UA" dirty="0"/>
              <a:t> сфінктерів, в той час як </a:t>
            </a:r>
            <a:r>
              <a:rPr lang="uk-UA" dirty="0" err="1"/>
              <a:t>посткапілярні</a:t>
            </a:r>
            <a:r>
              <a:rPr lang="uk-UA" dirty="0"/>
              <a:t> сфінктери залишаються звуженими (велика частина крові депонується в капілярах). Феномен централізації кровообігу супроводжується </a:t>
            </a:r>
            <a:r>
              <a:rPr lang="uk-UA" dirty="0" err="1"/>
              <a:t>поліорганною</a:t>
            </a:r>
            <a:r>
              <a:rPr lang="uk-UA" dirty="0"/>
              <a:t> недостатністю</a:t>
            </a:r>
          </a:p>
          <a:p>
            <a:endParaRPr lang="uk-UA" dirty="0"/>
          </a:p>
        </p:txBody>
      </p:sp>
    </p:spTree>
    <p:extLst>
      <p:ext uri="{BB962C8B-B14F-4D97-AF65-F5344CB8AC3E}">
        <p14:creationId xmlns:p14="http://schemas.microsoft.com/office/powerpoint/2010/main" val="2882096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7927" y="332509"/>
            <a:ext cx="10965873" cy="5844454"/>
          </a:xfrm>
        </p:spPr>
        <p:txBody>
          <a:bodyPr>
            <a:normAutofit fontScale="70000" lnSpcReduction="20000"/>
          </a:bodyPr>
          <a:lstStyle/>
          <a:p>
            <a:r>
              <a:rPr lang="uk-UA" dirty="0"/>
              <a:t>Зниження кровотоку, що веде до ішемії органів і тканин, відбувається в певній послідовності: шкіра, скелетні м’язи, кінцівки, нирки, органи черевної порожнини, легені, серце, мозок.</a:t>
            </a:r>
          </a:p>
          <a:p>
            <a:r>
              <a:rPr lang="uk-UA" dirty="0"/>
              <a:t>При тривалій крововтраті АД стає нижче 100 мм </a:t>
            </a:r>
            <a:r>
              <a:rPr lang="uk-UA" dirty="0" err="1"/>
              <a:t>рт.ст</a:t>
            </a:r>
            <a:r>
              <a:rPr lang="uk-UA" dirty="0"/>
              <a:t>., а пульс 100 або більше на хвилину. Ставлення ЧСС / АТ </a:t>
            </a:r>
            <a:r>
              <a:rPr lang="uk-UA" dirty="0" err="1"/>
              <a:t>сист</a:t>
            </a:r>
            <a:r>
              <a:rPr lang="uk-UA" dirty="0"/>
              <a:t>. – Індекс шоку (ІШ) – вище 1. Це стан (холодна шкіра, гіпотензія, тахікардія) визначається як фаза </a:t>
            </a:r>
            <a:r>
              <a:rPr lang="en-US" dirty="0"/>
              <a:t>II, </a:t>
            </a:r>
            <a:r>
              <a:rPr lang="uk-UA" dirty="0"/>
              <a:t>або </a:t>
            </a:r>
            <a:r>
              <a:rPr lang="uk-UA" dirty="0" err="1"/>
              <a:t>декомпенсований</a:t>
            </a:r>
            <a:r>
              <a:rPr lang="uk-UA" dirty="0"/>
              <a:t> шок.</a:t>
            </a:r>
          </a:p>
          <a:p>
            <a:r>
              <a:rPr lang="uk-UA" dirty="0"/>
              <a:t>Реологічні порушення. Секвестрація крові і уповільнення капілярного кровотоку призводять до спонтанного згортання крові в капілярах. Типовими клітинними </a:t>
            </a:r>
            <a:r>
              <a:rPr lang="uk-UA" dirty="0" err="1"/>
              <a:t>агрегантами</a:t>
            </a:r>
            <a:r>
              <a:rPr lang="uk-UA" dirty="0"/>
              <a:t> є скупчення еритроцитів і тромбоцитів. Стаз крові і вихід з пошкоджених клітин субстанцій, що активують згортання, сприяють виникненню </a:t>
            </a:r>
            <a:r>
              <a:rPr lang="uk-UA" dirty="0" err="1"/>
              <a:t>коагулопатії</a:t>
            </a:r>
            <a:r>
              <a:rPr lang="uk-UA" dirty="0"/>
              <a:t> споживання, тобто витраті певних компонентів згортання: тромбоцитів, фібриногену, протромбіну та ДВС.</a:t>
            </a:r>
          </a:p>
          <a:p>
            <a:r>
              <a:rPr lang="uk-UA" dirty="0"/>
              <a:t>Транспорт кисню. При </a:t>
            </a:r>
            <a:r>
              <a:rPr lang="uk-UA" dirty="0" err="1"/>
              <a:t>гіповолемічному</a:t>
            </a:r>
            <a:r>
              <a:rPr lang="uk-UA" dirty="0"/>
              <a:t> шоці стимулюється анаеробний метаболізм, який в свою чергу обумовлює ацидоз. Дефіцит глобулярного об’єму (ГО) супроводжується відповідним зниженням </a:t>
            </a:r>
            <a:r>
              <a:rPr lang="en-US" dirty="0"/>
              <a:t>S</a:t>
            </a:r>
            <a:r>
              <a:rPr lang="uk-UA" dirty="0"/>
              <a:t>аО</a:t>
            </a:r>
            <a:r>
              <a:rPr lang="uk-UA" baseline="-25000" dirty="0"/>
              <a:t>2</a:t>
            </a:r>
            <a:r>
              <a:rPr lang="uk-UA" dirty="0"/>
              <a:t>. При відносно помірній крововтраті </a:t>
            </a:r>
            <a:r>
              <a:rPr lang="en-US" dirty="0"/>
              <a:t>DO</a:t>
            </a:r>
            <a:r>
              <a:rPr lang="en-US" baseline="-25000" dirty="0"/>
              <a:t>2</a:t>
            </a:r>
            <a:r>
              <a:rPr lang="en-US" dirty="0"/>
              <a:t> (</a:t>
            </a:r>
            <a:r>
              <a:rPr lang="uk-UA" dirty="0"/>
              <a:t>індекс доставки кисню) підтримується </a:t>
            </a:r>
            <a:r>
              <a:rPr lang="uk-UA" dirty="0" err="1"/>
              <a:t>гіпердинамічним</a:t>
            </a:r>
            <a:r>
              <a:rPr lang="uk-UA" dirty="0"/>
              <a:t> режимом кровообігу. Зниження СВ при значній крововтраті і шоці веде до різкого зменшення </a:t>
            </a:r>
            <a:r>
              <a:rPr lang="en-US" dirty="0"/>
              <a:t>D</a:t>
            </a:r>
            <a:r>
              <a:rPr lang="uk-UA" dirty="0"/>
              <a:t>О</a:t>
            </a:r>
            <a:r>
              <a:rPr lang="uk-UA" baseline="-25000" dirty="0"/>
              <a:t>2</a:t>
            </a:r>
            <a:r>
              <a:rPr lang="uk-UA" dirty="0"/>
              <a:t>.</a:t>
            </a:r>
          </a:p>
          <a:p>
            <a:r>
              <a:rPr lang="uk-UA" dirty="0"/>
              <a:t>Динаміка доставки кисню до тканин. Нижче представлені дані про зміни РО</a:t>
            </a:r>
            <a:r>
              <a:rPr lang="uk-UA" baseline="-25000" dirty="0"/>
              <a:t>2</a:t>
            </a:r>
            <a:r>
              <a:rPr lang="uk-UA" dirty="0"/>
              <a:t> в залежності від ступеня крововтрати і компенсаторної реакції кровообігу. При крововтраті до 10% ОЦК і 30% глобулярного обсягу серцевий індекс (СІ) коливається в нормальних межах і </a:t>
            </a:r>
            <a:r>
              <a:rPr lang="en-US" dirty="0"/>
              <a:t>D</a:t>
            </a:r>
            <a:r>
              <a:rPr lang="uk-UA" dirty="0"/>
              <a:t>О</a:t>
            </a:r>
            <a:r>
              <a:rPr lang="uk-UA" baseline="-25000" dirty="0"/>
              <a:t>2</a:t>
            </a:r>
            <a:r>
              <a:rPr lang="uk-UA" dirty="0"/>
              <a:t> не порушена. При крововтраті до 25% і дефіциті глобулярного обсягу до 40% СІ зростає до 5,3 л/хв/м</a:t>
            </a:r>
            <a:r>
              <a:rPr lang="uk-UA" baseline="30000" dirty="0"/>
              <a:t>2</a:t>
            </a:r>
            <a:r>
              <a:rPr lang="uk-UA" dirty="0"/>
              <a:t>, робота лівого шлуночка збільшується до 13,2 кг/хв, завдяки чому </a:t>
            </a:r>
            <a:r>
              <a:rPr lang="en-US" dirty="0"/>
              <a:t>D</a:t>
            </a:r>
            <a:r>
              <a:rPr lang="uk-UA" dirty="0"/>
              <a:t>О</a:t>
            </a:r>
            <a:r>
              <a:rPr lang="uk-UA" baseline="-25000" dirty="0"/>
              <a:t>2</a:t>
            </a:r>
            <a:r>
              <a:rPr lang="uk-UA" dirty="0"/>
              <a:t> фактично не порушується. Зниження </a:t>
            </a:r>
            <a:r>
              <a:rPr lang="en-US" dirty="0"/>
              <a:t>D</a:t>
            </a:r>
            <a:r>
              <a:rPr lang="uk-UA" dirty="0"/>
              <a:t>О</a:t>
            </a:r>
            <a:r>
              <a:rPr lang="uk-UA" baseline="-25000" dirty="0"/>
              <a:t>2</a:t>
            </a:r>
            <a:r>
              <a:rPr lang="uk-UA" dirty="0"/>
              <a:t> (до 400-475 мл/хв/м</a:t>
            </a:r>
            <a:r>
              <a:rPr lang="uk-UA" baseline="30000" dirty="0"/>
              <a:t>2</a:t>
            </a:r>
            <a:r>
              <a:rPr lang="uk-UA" dirty="0"/>
              <a:t>) настає при більш значній крововтраті - більше 30% ОЦК і дефіциті глобулярного обсягу понад 50%. При шоці спостерігається </a:t>
            </a:r>
            <a:r>
              <a:rPr lang="uk-UA" dirty="0" err="1"/>
              <a:t>гіподинамічний</a:t>
            </a:r>
            <a:r>
              <a:rPr lang="uk-UA" dirty="0"/>
              <a:t> режим кровообігу, СІ і РЛЖ знижені до критичного рівня. Індекс доставки кисню знижений до 230-137 мл/хв/м</a:t>
            </a:r>
            <a:r>
              <a:rPr lang="uk-UA" baseline="30000" dirty="0"/>
              <a:t>2</a:t>
            </a:r>
            <a:r>
              <a:rPr lang="uk-UA" dirty="0"/>
              <a:t>, тобто в 3-4 рази в порівнянні з нормою ( 520-720 мл/хв/м</a:t>
            </a:r>
            <a:r>
              <a:rPr lang="uk-UA" baseline="30000" dirty="0"/>
              <a:t>2</a:t>
            </a:r>
            <a:r>
              <a:rPr lang="uk-UA" dirty="0"/>
              <a:t>).</a:t>
            </a:r>
          </a:p>
          <a:p>
            <a:endParaRPr lang="uk-UA" dirty="0"/>
          </a:p>
        </p:txBody>
      </p:sp>
    </p:spTree>
    <p:extLst>
      <p:ext uri="{BB962C8B-B14F-4D97-AF65-F5344CB8AC3E}">
        <p14:creationId xmlns:p14="http://schemas.microsoft.com/office/powerpoint/2010/main" val="1828456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8655" y="318655"/>
            <a:ext cx="11035145" cy="5858308"/>
          </a:xfrm>
        </p:spPr>
        <p:txBody>
          <a:bodyPr>
            <a:normAutofit fontScale="77500" lnSpcReduction="20000"/>
          </a:bodyPr>
          <a:lstStyle/>
          <a:p>
            <a:pPr marL="0" indent="0">
              <a:buNone/>
            </a:pPr>
            <a:r>
              <a:rPr lang="uk-UA" b="1" dirty="0" err="1"/>
              <a:t>Поліорганна</a:t>
            </a:r>
            <a:r>
              <a:rPr lang="uk-UA" b="1" dirty="0"/>
              <a:t> недостатність.</a:t>
            </a:r>
            <a:r>
              <a:rPr lang="uk-UA" dirty="0"/>
              <a:t> Тривала ішемія </a:t>
            </a:r>
            <a:r>
              <a:rPr lang="uk-UA" dirty="0" err="1"/>
              <a:t>ренальної</a:t>
            </a:r>
            <a:r>
              <a:rPr lang="uk-UA" dirty="0"/>
              <a:t> і </a:t>
            </a:r>
            <a:r>
              <a:rPr lang="uk-UA" dirty="0" err="1"/>
              <a:t>чревної</a:t>
            </a:r>
            <a:r>
              <a:rPr lang="uk-UA" dirty="0"/>
              <a:t> ділянок супроводжується недостатністю функцій нирок і кишечника. Сечовидільна і концентраційна функції нирок знижуються, але при своєчасному лікуванні цей стан може бути оборотним. При тривалій ішемії нирки повністю втрачають свої гомеостатичні функції.</a:t>
            </a:r>
          </a:p>
          <a:p>
            <a:pPr marL="0" indent="0">
              <a:buNone/>
            </a:pPr>
            <a:r>
              <a:rPr lang="uk-UA" dirty="0"/>
              <a:t>При тривалій ішемії розвиваються </a:t>
            </a:r>
            <a:r>
              <a:rPr lang="uk-UA" dirty="0" err="1"/>
              <a:t>некрози</a:t>
            </a:r>
            <a:r>
              <a:rPr lang="uk-UA" dirty="0"/>
              <a:t> в слизовій оболонці кишечника, печінки, нирках і підшлунковій залозі. Порушується бар’єрна функція кишечника. Бактеріальні токсини, </a:t>
            </a:r>
            <a:r>
              <a:rPr lang="uk-UA" dirty="0" err="1"/>
              <a:t>гістамін</a:t>
            </a:r>
            <a:r>
              <a:rPr lang="uk-UA" dirty="0"/>
              <a:t> і метаболіти надходять в </a:t>
            </a:r>
            <a:r>
              <a:rPr lang="uk-UA" dirty="0" err="1"/>
              <a:t>кровотік</a:t>
            </a:r>
            <a:r>
              <a:rPr lang="uk-UA" dirty="0"/>
              <a:t>. Ці речовини можуть активізувати </a:t>
            </a:r>
            <a:r>
              <a:rPr lang="uk-UA" dirty="0" err="1"/>
              <a:t>кінінову</a:t>
            </a:r>
            <a:r>
              <a:rPr lang="uk-UA" dirty="0"/>
              <a:t> систему і пригнічувати функцію міокарда. Процес в легенях розвивається по типу РДСВ. Зниження мозкового кровотоку супроводжується порушеннями функцій ЦНС аж до коми.</a:t>
            </a:r>
          </a:p>
          <a:p>
            <a:pPr marL="0" indent="0">
              <a:buNone/>
            </a:pPr>
            <a:r>
              <a:rPr lang="uk-UA" dirty="0" err="1"/>
              <a:t>Поліорганна</a:t>
            </a:r>
            <a:r>
              <a:rPr lang="uk-UA" dirty="0"/>
              <a:t> недостатність при </a:t>
            </a:r>
            <a:r>
              <a:rPr lang="uk-UA" dirty="0" err="1"/>
              <a:t>гіповолемічному</a:t>
            </a:r>
            <a:r>
              <a:rPr lang="uk-UA" dirty="0"/>
              <a:t> шоці:</a:t>
            </a:r>
          </a:p>
          <a:p>
            <a:pPr marL="0" indent="0">
              <a:buNone/>
            </a:pPr>
            <a:r>
              <a:rPr lang="uk-UA" dirty="0"/>
              <a:t>• нирки - </a:t>
            </a:r>
            <a:r>
              <a:rPr lang="uk-UA" dirty="0" err="1"/>
              <a:t>олігурія</a:t>
            </a:r>
            <a:r>
              <a:rPr lang="uk-UA" dirty="0"/>
              <a:t> - &gt; анурія;</a:t>
            </a:r>
          </a:p>
          <a:p>
            <a:pPr marL="0" indent="0">
              <a:buNone/>
            </a:pPr>
            <a:r>
              <a:rPr lang="uk-UA" dirty="0"/>
              <a:t>• кишечник - паралітичний </a:t>
            </a:r>
            <a:r>
              <a:rPr lang="uk-UA" dirty="0" err="1"/>
              <a:t>ілєус</a:t>
            </a:r>
            <a:r>
              <a:rPr lang="uk-UA" dirty="0"/>
              <a:t>, освіта гострих виразок, порушення бар’єрної функції, вихід токсинів в кров;</a:t>
            </a:r>
          </a:p>
          <a:p>
            <a:pPr marL="0" indent="0">
              <a:buNone/>
            </a:pPr>
            <a:r>
              <a:rPr lang="uk-UA" dirty="0"/>
              <a:t>• печінка - </a:t>
            </a:r>
            <a:r>
              <a:rPr lang="uk-UA" dirty="0" err="1"/>
              <a:t>некрози</a:t>
            </a:r>
            <a:r>
              <a:rPr lang="uk-UA" dirty="0"/>
              <a:t>, зниження функції;</a:t>
            </a:r>
          </a:p>
          <a:p>
            <a:pPr marL="0" indent="0">
              <a:buNone/>
            </a:pPr>
            <a:r>
              <a:rPr lang="uk-UA" dirty="0"/>
              <a:t>• серце - порушення механізму Франка-</a:t>
            </a:r>
            <a:r>
              <a:rPr lang="uk-UA" dirty="0" err="1"/>
              <a:t>Старлинга</a:t>
            </a:r>
            <a:r>
              <a:rPr lang="uk-UA" dirty="0"/>
              <a:t>, зниження скорочувальної здатності міокарда;</a:t>
            </a:r>
          </a:p>
          <a:p>
            <a:pPr marL="0" indent="0">
              <a:buNone/>
            </a:pPr>
            <a:r>
              <a:rPr lang="uk-UA" dirty="0"/>
              <a:t>• легені - порушення </a:t>
            </a:r>
            <a:r>
              <a:rPr lang="uk-UA" dirty="0" err="1"/>
              <a:t>вентиляційно-перфузійних</a:t>
            </a:r>
            <a:r>
              <a:rPr lang="uk-UA" dirty="0"/>
              <a:t> відносин, розвиток ОРДС;</a:t>
            </a:r>
          </a:p>
          <a:p>
            <a:pPr marL="0" indent="0">
              <a:buNone/>
            </a:pPr>
            <a:r>
              <a:rPr lang="uk-UA" dirty="0"/>
              <a:t>• мозок - затемнення свідомості, кома.</a:t>
            </a:r>
          </a:p>
          <a:p>
            <a:endParaRPr lang="uk-UA" dirty="0"/>
          </a:p>
        </p:txBody>
      </p:sp>
    </p:spTree>
    <p:extLst>
      <p:ext uri="{BB962C8B-B14F-4D97-AF65-F5344CB8AC3E}">
        <p14:creationId xmlns:p14="http://schemas.microsoft.com/office/powerpoint/2010/main" val="2042284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6473" y="346364"/>
            <a:ext cx="10827327" cy="5830599"/>
          </a:xfrm>
        </p:spPr>
        <p:txBody>
          <a:bodyPr/>
          <a:lstStyle/>
          <a:p>
            <a:pPr marL="0" indent="0">
              <a:buNone/>
            </a:pPr>
            <a:r>
              <a:rPr lang="uk-UA" b="1" i="1" dirty="0"/>
              <a:t>Клінічні критерії </a:t>
            </a:r>
            <a:r>
              <a:rPr lang="uk-UA" b="1" i="1" dirty="0" err="1"/>
              <a:t>гіповолемічного</a:t>
            </a:r>
            <a:r>
              <a:rPr lang="uk-UA" b="1" i="1" dirty="0"/>
              <a:t> шоку:</a:t>
            </a:r>
            <a:endParaRPr lang="uk-UA" dirty="0"/>
          </a:p>
          <a:p>
            <a:pPr marL="0" indent="0">
              <a:buNone/>
            </a:pPr>
            <a:r>
              <a:rPr lang="uk-UA" i="1" dirty="0"/>
              <a:t>·        частий малий пульс;</a:t>
            </a:r>
            <a:endParaRPr lang="uk-UA" dirty="0"/>
          </a:p>
          <a:p>
            <a:pPr marL="0" indent="0">
              <a:buNone/>
            </a:pPr>
            <a:r>
              <a:rPr lang="uk-UA" i="1" dirty="0"/>
              <a:t>·        зниження систолічного артеріального тиску;</a:t>
            </a:r>
            <a:endParaRPr lang="uk-UA" dirty="0"/>
          </a:p>
          <a:p>
            <a:pPr marL="0" indent="0">
              <a:buNone/>
            </a:pPr>
            <a:r>
              <a:rPr lang="uk-UA" i="1" dirty="0"/>
              <a:t>·        зниження ЦВТ;</a:t>
            </a:r>
            <a:endParaRPr lang="uk-UA" dirty="0"/>
          </a:p>
          <a:p>
            <a:pPr marL="0" indent="0">
              <a:buNone/>
            </a:pPr>
            <a:r>
              <a:rPr lang="uk-UA" i="1" dirty="0"/>
              <a:t>·        холодна, волога, блідо- </a:t>
            </a:r>
            <a:r>
              <a:rPr lang="uk-UA" i="1" dirty="0" err="1"/>
              <a:t>ціанотична</a:t>
            </a:r>
            <a:r>
              <a:rPr lang="uk-UA" i="1" dirty="0"/>
              <a:t> або мармурова шкіра;</a:t>
            </a:r>
            <a:endParaRPr lang="uk-UA" dirty="0"/>
          </a:p>
          <a:p>
            <a:pPr marL="0" indent="0">
              <a:buNone/>
            </a:pPr>
            <a:r>
              <a:rPr lang="uk-UA" i="1" dirty="0"/>
              <a:t>·        уповільнений </a:t>
            </a:r>
            <a:r>
              <a:rPr lang="uk-UA" i="1" dirty="0" err="1"/>
              <a:t>кровотік</a:t>
            </a:r>
            <a:r>
              <a:rPr lang="uk-UA" i="1" dirty="0"/>
              <a:t> в нігтьовому ложі;</a:t>
            </a:r>
            <a:endParaRPr lang="uk-UA" dirty="0"/>
          </a:p>
          <a:p>
            <a:pPr marL="0" indent="0">
              <a:buNone/>
            </a:pPr>
            <a:r>
              <a:rPr lang="uk-UA" i="1" dirty="0"/>
              <a:t>·        температурний градієнт більше 3°С;</a:t>
            </a:r>
            <a:endParaRPr lang="uk-UA" dirty="0"/>
          </a:p>
          <a:p>
            <a:pPr marL="0" indent="0">
              <a:buNone/>
            </a:pPr>
            <a:r>
              <a:rPr lang="uk-UA" i="1" dirty="0"/>
              <a:t>·        </a:t>
            </a:r>
            <a:r>
              <a:rPr lang="uk-UA" i="1" dirty="0" err="1"/>
              <a:t>олігурія</a:t>
            </a:r>
            <a:r>
              <a:rPr lang="uk-UA" i="1" dirty="0"/>
              <a:t>.</a:t>
            </a:r>
            <a:endParaRPr lang="uk-UA" dirty="0"/>
          </a:p>
          <a:p>
            <a:pPr marL="0" indent="0">
              <a:buNone/>
            </a:pPr>
            <a:endParaRPr lang="uk-UA" dirty="0"/>
          </a:p>
        </p:txBody>
      </p:sp>
    </p:spTree>
    <p:extLst>
      <p:ext uri="{BB962C8B-B14F-4D97-AF65-F5344CB8AC3E}">
        <p14:creationId xmlns:p14="http://schemas.microsoft.com/office/powerpoint/2010/main" val="263103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4182" y="568037"/>
            <a:ext cx="10657609" cy="6151418"/>
          </a:xfrm>
        </p:spPr>
        <p:txBody>
          <a:bodyPr>
            <a:normAutofit fontScale="70000" lnSpcReduction="20000"/>
          </a:bodyPr>
          <a:lstStyle/>
          <a:p>
            <a:pPr marL="0" indent="0">
              <a:buNone/>
            </a:pPr>
            <a:r>
              <a:rPr lang="uk-UA" b="1" dirty="0" smtClean="0"/>
              <a:t>1</a:t>
            </a:r>
            <a:r>
              <a:rPr lang="uk-UA" b="1" dirty="0"/>
              <a:t>. Збір анамнезу</a:t>
            </a:r>
            <a:endParaRPr lang="uk-UA" dirty="0"/>
          </a:p>
          <a:p>
            <a:pPr marL="0" indent="0">
              <a:buNone/>
            </a:pPr>
            <a:r>
              <a:rPr lang="uk-UA" b="1" dirty="0" smtClean="0"/>
              <a:t>Збір </a:t>
            </a:r>
            <a:r>
              <a:rPr lang="uk-UA" b="1" dirty="0"/>
              <a:t>анамнезу захворювання:</a:t>
            </a:r>
            <a:endParaRPr lang="uk-UA" dirty="0"/>
          </a:p>
          <a:p>
            <a:pPr marL="0" indent="0">
              <a:buNone/>
            </a:pPr>
            <a:r>
              <a:rPr lang="uk-UA" dirty="0" smtClean="0"/>
              <a:t> </a:t>
            </a:r>
            <a:r>
              <a:rPr lang="uk-UA" dirty="0"/>
              <a:t>Встановити точний час від початку події.</a:t>
            </a:r>
          </a:p>
          <a:p>
            <a:r>
              <a:rPr lang="uk-UA" dirty="0" smtClean="0"/>
              <a:t> </a:t>
            </a:r>
            <a:r>
              <a:rPr lang="uk-UA" dirty="0"/>
              <a:t>Встановити </a:t>
            </a:r>
            <a:r>
              <a:rPr lang="uk-UA" dirty="0" err="1"/>
              <a:t>кіськість</a:t>
            </a:r>
            <a:r>
              <a:rPr lang="uk-UA" dirty="0"/>
              <a:t> постраждалих, у томі числі дітей.</a:t>
            </a:r>
          </a:p>
          <a:p>
            <a:r>
              <a:rPr lang="uk-UA" dirty="0" smtClean="0"/>
              <a:t> </a:t>
            </a:r>
            <a:r>
              <a:rPr lang="uk-UA" dirty="0"/>
              <a:t>Встановити механізм травми для кожного постраждалого.</a:t>
            </a:r>
          </a:p>
          <a:p>
            <a:pPr marL="0" indent="0">
              <a:buNone/>
            </a:pPr>
            <a:r>
              <a:rPr lang="uk-UA" b="1" dirty="0" smtClean="0"/>
              <a:t> </a:t>
            </a:r>
            <a:r>
              <a:rPr lang="uk-UA" b="1" dirty="0"/>
              <a:t>Збір анамнезу життя (якщо обставини дозволяють</a:t>
            </a:r>
            <a:r>
              <a:rPr lang="uk-UA" b="1" dirty="0" smtClean="0"/>
              <a:t>): в</a:t>
            </a:r>
            <a:r>
              <a:rPr lang="uk-UA" dirty="0" smtClean="0"/>
              <a:t>становити</a:t>
            </a:r>
            <a:r>
              <a:rPr lang="uk-UA" dirty="0"/>
              <a:t>, які лікарські засоби приймає пацієнт </a:t>
            </a:r>
            <a:r>
              <a:rPr lang="uk-UA" dirty="0" smtClean="0"/>
              <a:t>щоденно; з’ясувати</a:t>
            </a:r>
            <a:r>
              <a:rPr lang="uk-UA" dirty="0"/>
              <a:t>, які лікарські засоби пацієнт прийняв до прибуття бригади екстреної (швидкої) медичної </a:t>
            </a:r>
            <a:r>
              <a:rPr lang="uk-UA" dirty="0" smtClean="0"/>
              <a:t>допомоги; з’ясувати </a:t>
            </a:r>
            <a:r>
              <a:rPr lang="uk-UA" dirty="0"/>
              <a:t>наявність факторів ризику серцево-судинних та респіраторно-обструктивних захворювань або інших захворювань до травми: порушення ритму серця, порушення мозкового кровообігу, онкологічних захворювань, виразкової хвороби шлунку та 12-палої кишки, захворювань крові та наявність у минулому кровотеч, тощо.</a:t>
            </a:r>
          </a:p>
          <a:p>
            <a:pPr marL="0" indent="0">
              <a:buNone/>
            </a:pPr>
            <a:r>
              <a:rPr lang="uk-UA" dirty="0" smtClean="0"/>
              <a:t>Зібрати </a:t>
            </a:r>
            <a:r>
              <a:rPr lang="uk-UA" dirty="0"/>
              <a:t>загальний алергологічний анамнез та з’ясувати, чи є алергічні реакції на прийом лікарських засобів.</a:t>
            </a:r>
          </a:p>
          <a:p>
            <a:pPr marL="0" indent="0">
              <a:buNone/>
            </a:pPr>
            <a:r>
              <a:rPr lang="uk-UA" b="1" dirty="0"/>
              <a:t>2. Проведення огляду та фізичного обстеження</a:t>
            </a:r>
            <a:endParaRPr lang="uk-UA" dirty="0"/>
          </a:p>
          <a:p>
            <a:r>
              <a:rPr lang="uk-UA" dirty="0" smtClean="0"/>
              <a:t> </a:t>
            </a:r>
            <a:r>
              <a:rPr lang="uk-UA" dirty="0"/>
              <a:t>Оцінка загального стану та </a:t>
            </a:r>
            <a:r>
              <a:rPr lang="uk-UA" dirty="0" err="1"/>
              <a:t>життєво</a:t>
            </a:r>
            <a:r>
              <a:rPr lang="uk-UA" dirty="0"/>
              <a:t> важливих функцій: свідомості, дихання, кровообігу за алгоритмом АВС</a:t>
            </a:r>
            <a:r>
              <a:rPr lang="en-US" dirty="0" smtClean="0"/>
              <a:t>DE</a:t>
            </a:r>
            <a:r>
              <a:rPr lang="uk-UA" dirty="0" smtClean="0"/>
              <a:t>.</a:t>
            </a:r>
            <a:endParaRPr lang="uk-UA" dirty="0"/>
          </a:p>
          <a:p>
            <a:r>
              <a:rPr lang="uk-UA" dirty="0" smtClean="0"/>
              <a:t>Візуальна </a:t>
            </a:r>
            <a:r>
              <a:rPr lang="uk-UA" dirty="0"/>
              <a:t>оцінка: колір шкіряних покривів, вологість, наявність </a:t>
            </a:r>
            <a:r>
              <a:rPr lang="uk-UA" dirty="0" smtClean="0"/>
              <a:t>харкотиння</a:t>
            </a:r>
            <a:r>
              <a:rPr lang="uk-UA" dirty="0"/>
              <a:t>, ознаки набухання шийних вен.</a:t>
            </a:r>
          </a:p>
          <a:p>
            <a:r>
              <a:rPr lang="uk-UA" dirty="0" smtClean="0"/>
              <a:t>За </a:t>
            </a:r>
            <a:r>
              <a:rPr lang="uk-UA" dirty="0"/>
              <a:t>відсутності потреби в реанімаційних заходах, проводять вторинний огляд – більш детальне неврологічне та соматичне обстеження.</a:t>
            </a:r>
          </a:p>
          <a:p>
            <a:endParaRPr lang="uk-UA" dirty="0"/>
          </a:p>
        </p:txBody>
      </p:sp>
    </p:spTree>
    <p:extLst>
      <p:ext uri="{BB962C8B-B14F-4D97-AF65-F5344CB8AC3E}">
        <p14:creationId xmlns:p14="http://schemas.microsoft.com/office/powerpoint/2010/main" val="1672235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r>
              <a:rPr lang="uk-UA" b="1" dirty="0"/>
              <a:t>Оцінка стану серцево-судинної та дихальної системи пацієнта</a:t>
            </a:r>
            <a:endParaRPr lang="uk-UA" dirty="0"/>
          </a:p>
          <a:p>
            <a:pPr marL="0" indent="0">
              <a:buNone/>
            </a:pPr>
            <a:r>
              <a:rPr lang="uk-UA" dirty="0" smtClean="0"/>
              <a:t>Пульс</a:t>
            </a:r>
            <a:r>
              <a:rPr lang="uk-UA" dirty="0"/>
              <a:t>, його характеристика, АТ.</a:t>
            </a:r>
          </a:p>
          <a:p>
            <a:r>
              <a:rPr lang="uk-UA" dirty="0" smtClean="0"/>
              <a:t> </a:t>
            </a:r>
            <a:r>
              <a:rPr lang="uk-UA" dirty="0"/>
              <a:t>ЧД, його характеристика.</a:t>
            </a:r>
          </a:p>
          <a:p>
            <a:r>
              <a:rPr lang="uk-UA" dirty="0" smtClean="0"/>
              <a:t>Аускультація </a:t>
            </a:r>
            <a:r>
              <a:rPr lang="uk-UA" dirty="0"/>
              <a:t>легень: наявність вологих або сухих хрипів, бронхіальне дихання, дихання не вислуховується.</a:t>
            </a:r>
          </a:p>
          <a:p>
            <a:r>
              <a:rPr lang="uk-UA" dirty="0" smtClean="0"/>
              <a:t>Аускультація</a:t>
            </a:r>
            <a:r>
              <a:rPr lang="uk-UA" dirty="0"/>
              <a:t>, встановлення або виключення підшкірної емфіземи, крепітації реберних уламків.</a:t>
            </a:r>
          </a:p>
          <a:p>
            <a:r>
              <a:rPr lang="uk-UA" dirty="0" smtClean="0"/>
              <a:t>Вимірювання </a:t>
            </a:r>
            <a:r>
              <a:rPr lang="uk-UA" dirty="0"/>
              <a:t>артеріального тиску на обох руках.</a:t>
            </a:r>
          </a:p>
          <a:p>
            <a:endParaRPr lang="uk-UA" dirty="0"/>
          </a:p>
        </p:txBody>
      </p:sp>
    </p:spTree>
    <p:extLst>
      <p:ext uri="{BB962C8B-B14F-4D97-AF65-F5344CB8AC3E}">
        <p14:creationId xmlns:p14="http://schemas.microsoft.com/office/powerpoint/2010/main" val="2947243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dirty="0" err="1"/>
              <a:t>Проведення</a:t>
            </a:r>
            <a:r>
              <a:rPr lang="ru-RU" sz="3200" b="1" dirty="0"/>
              <a:t> </a:t>
            </a:r>
            <a:r>
              <a:rPr lang="ru-RU" sz="3200" b="1" dirty="0" err="1"/>
              <a:t>інструментального</a:t>
            </a:r>
            <a:r>
              <a:rPr lang="ru-RU" sz="3200" b="1" dirty="0"/>
              <a:t> </a:t>
            </a:r>
            <a:r>
              <a:rPr lang="ru-RU" sz="3200" b="1" dirty="0" err="1"/>
              <a:t>обстеження</a:t>
            </a:r>
            <a:r>
              <a:rPr lang="ru-RU" sz="3200" b="1" dirty="0"/>
              <a:t> та </a:t>
            </a:r>
            <a:r>
              <a:rPr lang="ru-RU" sz="3200" b="1" dirty="0" err="1"/>
              <a:t>визначення</a:t>
            </a:r>
            <a:r>
              <a:rPr lang="ru-RU" sz="3200" b="1" dirty="0"/>
              <a:t> </a:t>
            </a:r>
            <a:r>
              <a:rPr lang="ru-RU" sz="3200" b="1" dirty="0" err="1"/>
              <a:t>тяжкості</a:t>
            </a:r>
            <a:r>
              <a:rPr lang="ru-RU" sz="3200" b="1" dirty="0"/>
              <a:t> </a:t>
            </a:r>
            <a:r>
              <a:rPr lang="ru-RU" sz="3200" b="1" dirty="0" err="1"/>
              <a:t>травми</a:t>
            </a:r>
            <a:endParaRPr lang="uk-UA" sz="3200" dirty="0"/>
          </a:p>
        </p:txBody>
      </p:sp>
      <p:sp>
        <p:nvSpPr>
          <p:cNvPr id="3" name="Объект 2"/>
          <p:cNvSpPr>
            <a:spLocks noGrp="1"/>
          </p:cNvSpPr>
          <p:nvPr>
            <p:ph idx="1"/>
          </p:nvPr>
        </p:nvSpPr>
        <p:spPr/>
        <p:txBody>
          <a:bodyPr>
            <a:normAutofit fontScale="70000" lnSpcReduction="20000"/>
          </a:bodyPr>
          <a:lstStyle/>
          <a:p>
            <a:r>
              <a:rPr lang="uk-UA" dirty="0"/>
              <a:t>Постійний </a:t>
            </a:r>
            <a:r>
              <a:rPr lang="uk-UA" dirty="0" err="1"/>
              <a:t>кардіомоніторинг</a:t>
            </a:r>
            <a:r>
              <a:rPr lang="uk-UA" dirty="0"/>
              <a:t>, реєстрація ЕКГ.</a:t>
            </a:r>
          </a:p>
          <a:p>
            <a:pPr>
              <a:buFont typeface="Wingdings" panose="05000000000000000000" pitchFamily="2" charset="2"/>
              <a:buChar char="ü"/>
            </a:pPr>
            <a:r>
              <a:rPr lang="uk-UA" dirty="0" smtClean="0"/>
              <a:t>У </a:t>
            </a:r>
            <a:r>
              <a:rPr lang="uk-UA" dirty="0"/>
              <a:t>разі, коли на початку обстеження на фоні серцево-судинних порушень відсутні електрокардіографічні ознаки, реєстрацію ЕКГ необхідно повторювати з інтервалом 5-10 хвилин.</a:t>
            </a:r>
          </a:p>
          <a:p>
            <a:pPr>
              <a:buFont typeface="Wingdings" panose="05000000000000000000" pitchFamily="2" charset="2"/>
              <a:buChar char="ü"/>
            </a:pPr>
            <a:r>
              <a:rPr lang="uk-UA" dirty="0" err="1" smtClean="0"/>
              <a:t>Пульсоксиметрія</a:t>
            </a:r>
            <a:r>
              <a:rPr lang="uk-UA" dirty="0" smtClean="0"/>
              <a:t> </a:t>
            </a:r>
            <a:r>
              <a:rPr lang="uk-UA" dirty="0"/>
              <a:t>(визначення сатурації крові киснем (</a:t>
            </a:r>
            <a:r>
              <a:rPr lang="en-US" dirty="0"/>
              <a:t>SaO</a:t>
            </a:r>
            <a:r>
              <a:rPr lang="en-US" baseline="-25000" dirty="0"/>
              <a:t>2</a:t>
            </a:r>
            <a:r>
              <a:rPr lang="en-US" dirty="0"/>
              <a:t>), </a:t>
            </a:r>
            <a:r>
              <a:rPr lang="uk-UA" dirty="0"/>
              <a:t>при нормі – 95-98%).</a:t>
            </a:r>
          </a:p>
          <a:p>
            <a:pPr>
              <a:buFont typeface="Wingdings" panose="05000000000000000000" pitchFamily="2" charset="2"/>
              <a:buChar char="ü"/>
            </a:pPr>
            <a:r>
              <a:rPr lang="uk-UA" dirty="0" smtClean="0"/>
              <a:t>При </a:t>
            </a:r>
            <a:r>
              <a:rPr lang="en-US" dirty="0" err="1"/>
              <a:t>Sp</a:t>
            </a:r>
            <a:r>
              <a:rPr lang="uk-UA" dirty="0"/>
              <a:t>О</a:t>
            </a:r>
            <a:r>
              <a:rPr lang="uk-UA" baseline="-25000" dirty="0"/>
              <a:t>2</a:t>
            </a:r>
            <a:r>
              <a:rPr lang="uk-UA" dirty="0"/>
              <a:t> менше 90% розпочати респіраторну підтримку.</a:t>
            </a:r>
          </a:p>
          <a:p>
            <a:pPr>
              <a:buFont typeface="Wingdings" panose="05000000000000000000" pitchFamily="2" charset="2"/>
              <a:buChar char="ü"/>
            </a:pPr>
            <a:r>
              <a:rPr lang="uk-UA" dirty="0" smtClean="0"/>
              <a:t> </a:t>
            </a:r>
            <a:r>
              <a:rPr lang="uk-UA" dirty="0"/>
              <a:t>Бальна оцінка тяжкості стану постраждалого: динамічний контроль за ЧСС, АТ, розрахунок індексу шоку (ЧСС/</a:t>
            </a:r>
            <a:r>
              <a:rPr lang="uk-UA" dirty="0" err="1"/>
              <a:t>АТ</a:t>
            </a:r>
            <a:r>
              <a:rPr lang="uk-UA" baseline="-25000" dirty="0" err="1"/>
              <a:t>сист</a:t>
            </a:r>
            <a:r>
              <a:rPr lang="uk-UA" baseline="-25000" dirty="0"/>
              <a:t>.</a:t>
            </a:r>
            <a:r>
              <a:rPr lang="uk-UA" dirty="0"/>
              <a:t>), </a:t>
            </a:r>
            <a:r>
              <a:rPr lang="uk-UA" dirty="0" err="1"/>
              <a:t>пульсоксиметрія</a:t>
            </a:r>
            <a:r>
              <a:rPr lang="uk-UA" dirty="0"/>
              <a:t> (</a:t>
            </a:r>
            <a:r>
              <a:rPr lang="en-US" dirty="0"/>
              <a:t>SaO</a:t>
            </a:r>
            <a:r>
              <a:rPr lang="en-US" baseline="-25000" dirty="0"/>
              <a:t>2</a:t>
            </a:r>
            <a:r>
              <a:rPr lang="en-US" dirty="0"/>
              <a:t>). </a:t>
            </a:r>
            <a:r>
              <a:rPr lang="uk-UA" dirty="0"/>
              <a:t>При </a:t>
            </a:r>
            <a:r>
              <a:rPr lang="uk-UA" dirty="0" err="1"/>
              <a:t>АТ</a:t>
            </a:r>
            <a:r>
              <a:rPr lang="uk-UA" baseline="-25000" dirty="0" err="1"/>
              <a:t>сист</a:t>
            </a:r>
            <a:r>
              <a:rPr lang="uk-UA" baseline="-25000" dirty="0"/>
              <a:t>.</a:t>
            </a:r>
            <a:r>
              <a:rPr lang="uk-UA" dirty="0"/>
              <a:t> &lt; 80 мм </a:t>
            </a:r>
            <a:r>
              <a:rPr lang="uk-UA" dirty="0" err="1"/>
              <a:t>рт.ст</a:t>
            </a:r>
            <a:r>
              <a:rPr lang="uk-UA" dirty="0"/>
              <a:t>., ЧСС &gt; 110 </a:t>
            </a:r>
            <a:r>
              <a:rPr lang="uk-UA" dirty="0" err="1"/>
              <a:t>уд</a:t>
            </a:r>
            <a:r>
              <a:rPr lang="uk-UA" dirty="0"/>
              <a:t>/хв., </a:t>
            </a:r>
            <a:r>
              <a:rPr lang="en-US" dirty="0"/>
              <a:t>SaO</a:t>
            </a:r>
            <a:r>
              <a:rPr lang="en-US" baseline="-25000" dirty="0"/>
              <a:t>2</a:t>
            </a:r>
            <a:r>
              <a:rPr lang="en-US" dirty="0"/>
              <a:t> &lt; 90 %, </a:t>
            </a:r>
            <a:r>
              <a:rPr lang="uk-UA" dirty="0"/>
              <a:t>індексу шоку &gt; 1,4 потрібна корекція комплексу невідкладної інтенсивної терапії.</a:t>
            </a:r>
          </a:p>
          <a:p>
            <a:pPr>
              <a:buFont typeface="Wingdings" panose="05000000000000000000" pitchFamily="2" charset="2"/>
              <a:buChar char="ü"/>
            </a:pPr>
            <a:r>
              <a:rPr lang="uk-UA" dirty="0" smtClean="0"/>
              <a:t>Провести </a:t>
            </a:r>
            <a:r>
              <a:rPr lang="uk-UA" dirty="0"/>
              <a:t>первинне сортування на місці пригоди по тяжкості стану постраждалих:</a:t>
            </a:r>
          </a:p>
          <a:p>
            <a:pPr>
              <a:buFont typeface="Wingdings" panose="05000000000000000000" pitchFamily="2" charset="2"/>
              <a:buChar char="ü"/>
            </a:pPr>
            <a:r>
              <a:rPr lang="uk-UA" dirty="0" smtClean="0"/>
              <a:t>В першу чергу транспортування постраждалого з ознаками пошкоджень й загрози для життя</a:t>
            </a:r>
            <a:r>
              <a:rPr lang="uk-UA" dirty="0"/>
              <a:t>, а також дітей до найближчого стаціонару.</a:t>
            </a:r>
          </a:p>
          <a:p>
            <a:pPr>
              <a:buFont typeface="Wingdings" panose="05000000000000000000" pitchFamily="2" charset="2"/>
              <a:buChar char="ü"/>
            </a:pPr>
            <a:r>
              <a:rPr lang="uk-UA" dirty="0" smtClean="0"/>
              <a:t> </a:t>
            </a:r>
            <a:r>
              <a:rPr lang="uk-UA" dirty="0"/>
              <a:t>В другу чергу транспортування постраждалого без ознак загрози для життя, якщо можливо – в спеціалізований ЗОЗ.</a:t>
            </a:r>
          </a:p>
          <a:p>
            <a:endParaRPr lang="uk-UA" dirty="0"/>
          </a:p>
        </p:txBody>
      </p:sp>
    </p:spTree>
    <p:extLst>
      <p:ext uri="{BB962C8B-B14F-4D97-AF65-F5344CB8AC3E}">
        <p14:creationId xmlns:p14="http://schemas.microsoft.com/office/powerpoint/2010/main" val="720020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u="sng" dirty="0"/>
              <a:t>Лікувальна тактика</a:t>
            </a:r>
            <a:endParaRPr lang="uk-UA" dirty="0"/>
          </a:p>
        </p:txBody>
      </p:sp>
      <p:sp>
        <p:nvSpPr>
          <p:cNvPr id="3" name="Объект 2"/>
          <p:cNvSpPr>
            <a:spLocks noGrp="1"/>
          </p:cNvSpPr>
          <p:nvPr>
            <p:ph idx="1"/>
          </p:nvPr>
        </p:nvSpPr>
        <p:spPr/>
        <p:txBody>
          <a:bodyPr>
            <a:normAutofit fontScale="70000" lnSpcReduction="20000"/>
          </a:bodyPr>
          <a:lstStyle/>
          <a:p>
            <a:r>
              <a:rPr lang="uk-UA" dirty="0"/>
              <a:t>Забезпечення прохідності дихальних шляхів. Положення пацієнта на рівній поверхні або іммобілізація шийного відділу хребта з фіксацією на довгій дошці. При </a:t>
            </a:r>
            <a:r>
              <a:rPr lang="uk-UA" dirty="0" err="1"/>
              <a:t>западінні</a:t>
            </a:r>
            <a:r>
              <a:rPr lang="uk-UA" dirty="0"/>
              <a:t> язика положення на спині з максимальним розгинанням голови та відведенням нижньої щелепи вперед, звільнити ротову порожнину від </a:t>
            </a:r>
            <a:r>
              <a:rPr lang="uk-UA" dirty="0" err="1"/>
              <a:t>біомас</a:t>
            </a:r>
            <a:r>
              <a:rPr lang="uk-UA" dirty="0"/>
              <a:t> та ввести </a:t>
            </a:r>
            <a:r>
              <a:rPr lang="uk-UA" dirty="0" err="1"/>
              <a:t>повітряпровід</a:t>
            </a:r>
            <a:r>
              <a:rPr lang="uk-UA" dirty="0"/>
              <a:t>.</a:t>
            </a:r>
          </a:p>
          <a:p>
            <a:r>
              <a:rPr lang="uk-UA" dirty="0"/>
              <a:t>Постраждалим необхідно обмежити фізичне навантаження, забезпечити повний психологічний спокій, не дозволяти пацієнту самостійно пересуватись. Іммобілізація сегментів кінцівок з ознаками переломів.</a:t>
            </a:r>
          </a:p>
          <a:p>
            <a:r>
              <a:rPr lang="uk-UA" dirty="0"/>
              <a:t>2. Проведення оксигенотерапії при клінічних ознаках гострої дихальної недостатності: частота дихання більше 40 чи менше 8 в 1 хв; </a:t>
            </a:r>
            <a:r>
              <a:rPr lang="en-US" dirty="0" err="1"/>
              <a:t>Sp</a:t>
            </a:r>
            <a:r>
              <a:rPr lang="uk-UA" dirty="0"/>
              <a:t>О</a:t>
            </a:r>
            <a:r>
              <a:rPr lang="uk-UA" baseline="-25000" dirty="0"/>
              <a:t>2</a:t>
            </a:r>
            <a:r>
              <a:rPr lang="uk-UA" dirty="0"/>
              <a:t> ≤ 90% при диханні атмосферним повітрям та рівнем свідомості менше 8 балів за шкалою Глазго. Інгаляцію зволоженим киснем проводити за допомогою маски або при необхідності – </a:t>
            </a:r>
            <a:r>
              <a:rPr lang="uk-UA" dirty="0" err="1"/>
              <a:t>інтубації</a:t>
            </a:r>
            <a:r>
              <a:rPr lang="uk-UA" dirty="0"/>
              <a:t> трахеї з переводом на ШВЛ зі швидкістю 3-5 л/хв. (алгоритм № 2.1 «Гостра дихальна недостатність»).</a:t>
            </a:r>
          </a:p>
          <a:p>
            <a:r>
              <a:rPr lang="uk-UA" dirty="0"/>
              <a:t>3. Забезпечення венозного доступу шляхом встановлення </a:t>
            </a:r>
            <a:r>
              <a:rPr lang="uk-UA" dirty="0" err="1"/>
              <a:t>перифиричного</a:t>
            </a:r>
            <a:r>
              <a:rPr lang="uk-UA" dirty="0"/>
              <a:t> катетеру найбільшого діаметру (при необхідності 2-х і більше), катетеризація зовнішньої яремної вени або центральний венозний доступ (встановлення катетеру по </a:t>
            </a:r>
            <a:r>
              <a:rPr lang="uk-UA" dirty="0" err="1"/>
              <a:t>Сельдінгеру</a:t>
            </a:r>
            <a:r>
              <a:rPr lang="uk-UA" dirty="0"/>
              <a:t>). Дотримання заходів асептики/антисептики для внутрішньовенної пункції; катетер надійно фіксується пов’язкою.</a:t>
            </a:r>
          </a:p>
          <a:p>
            <a:endParaRPr lang="uk-UA" dirty="0"/>
          </a:p>
        </p:txBody>
      </p:sp>
    </p:spTree>
    <p:extLst>
      <p:ext uri="{BB962C8B-B14F-4D97-AF65-F5344CB8AC3E}">
        <p14:creationId xmlns:p14="http://schemas.microsoft.com/office/powerpoint/2010/main" val="759204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t> Надання екстреної медичної допомоги</a:t>
            </a:r>
            <a:r>
              <a:rPr lang="uk-UA" dirty="0"/>
              <a:t/>
            </a:r>
            <a:br>
              <a:rPr lang="uk-UA" dirty="0"/>
            </a:br>
            <a:endParaRPr lang="uk-UA" dirty="0"/>
          </a:p>
        </p:txBody>
      </p:sp>
      <p:sp>
        <p:nvSpPr>
          <p:cNvPr id="3" name="Объект 2"/>
          <p:cNvSpPr>
            <a:spLocks noGrp="1"/>
          </p:cNvSpPr>
          <p:nvPr>
            <p:ph idx="1"/>
          </p:nvPr>
        </p:nvSpPr>
        <p:spPr>
          <a:xfrm>
            <a:off x="838200" y="1825625"/>
            <a:ext cx="10515600" cy="5157066"/>
          </a:xfrm>
        </p:spPr>
        <p:txBody>
          <a:bodyPr>
            <a:normAutofit fontScale="70000" lnSpcReduction="20000"/>
          </a:bodyPr>
          <a:lstStyle/>
          <a:p>
            <a:pPr marL="0" indent="0">
              <a:buNone/>
            </a:pPr>
            <a:r>
              <a:rPr lang="uk-UA" dirty="0" smtClean="0"/>
              <a:t>1</a:t>
            </a:r>
            <a:r>
              <a:rPr lang="uk-UA" dirty="0"/>
              <a:t>. Проведення </a:t>
            </a:r>
            <a:r>
              <a:rPr lang="uk-UA" dirty="0" err="1"/>
              <a:t>інфузійної</a:t>
            </a:r>
            <a:r>
              <a:rPr lang="uk-UA" dirty="0"/>
              <a:t> терапії. Внутрішньовенно </a:t>
            </a:r>
            <a:r>
              <a:rPr lang="uk-UA" dirty="0" err="1"/>
              <a:t>струйно</a:t>
            </a:r>
            <a:r>
              <a:rPr lang="uk-UA" dirty="0"/>
              <a:t> </a:t>
            </a:r>
            <a:r>
              <a:rPr lang="uk-UA" dirty="0" err="1"/>
              <a:t>інфузія</a:t>
            </a:r>
            <a:r>
              <a:rPr lang="uk-UA" dirty="0"/>
              <a:t> </a:t>
            </a:r>
            <a:r>
              <a:rPr lang="uk-UA" dirty="0" err="1"/>
              <a:t>кристаллоїдних</a:t>
            </a:r>
            <a:r>
              <a:rPr lang="uk-UA" dirty="0"/>
              <a:t> розчинів не менше 800 мл за 10 хв. (при відсутності показника САД - в 2 вени й більше) під контролем САД (не менше 90 мм </a:t>
            </a:r>
            <a:r>
              <a:rPr lang="uk-UA" dirty="0" err="1"/>
              <a:t>рт.ст</a:t>
            </a:r>
            <a:r>
              <a:rPr lang="uk-UA" dirty="0"/>
              <a:t>.). При крововтраті (САД менше 90 мм </a:t>
            </a:r>
            <a:r>
              <a:rPr lang="uk-UA" dirty="0" err="1"/>
              <a:t>рт.ст</a:t>
            </a:r>
            <a:r>
              <a:rPr lang="uk-UA" dirty="0"/>
              <a:t>.) продовжити в/в </a:t>
            </a:r>
            <a:r>
              <a:rPr lang="uk-UA" dirty="0" err="1"/>
              <a:t>інфузію</a:t>
            </a:r>
            <a:r>
              <a:rPr lang="uk-UA" dirty="0"/>
              <a:t> колоїдними розчинами (10% розчин </a:t>
            </a:r>
            <a:r>
              <a:rPr lang="uk-UA" dirty="0" err="1"/>
              <a:t>гідроксиетилкрохмаль</a:t>
            </a:r>
            <a:r>
              <a:rPr lang="uk-UA" dirty="0"/>
              <a:t>) 200-400 мл. (алгоритм № 2.2 «</a:t>
            </a:r>
            <a:r>
              <a:rPr lang="uk-UA" dirty="0" err="1"/>
              <a:t>Гіповолемічний</a:t>
            </a:r>
            <a:r>
              <a:rPr lang="uk-UA" dirty="0"/>
              <a:t> шок»).</a:t>
            </a:r>
          </a:p>
          <a:p>
            <a:r>
              <a:rPr lang="uk-UA" dirty="0"/>
              <a:t>Для підвищення АТ перевага надається внутрішньовенному крапельному введенню </a:t>
            </a:r>
            <a:r>
              <a:rPr lang="uk-UA" dirty="0" err="1"/>
              <a:t>допаміну</a:t>
            </a:r>
            <a:r>
              <a:rPr lang="uk-UA" dirty="0"/>
              <a:t> зі швидкістю 2-10 </a:t>
            </a:r>
            <a:r>
              <a:rPr lang="uk-UA" dirty="0" err="1"/>
              <a:t>мкг</a:t>
            </a:r>
            <a:r>
              <a:rPr lang="uk-UA" dirty="0"/>
              <a:t>/кг/хв. під контролем частоти серцевих скорочень та АТ, який може поєднуватися з внутрішньовенним крапельним введенням </a:t>
            </a:r>
            <a:r>
              <a:rPr lang="uk-UA" dirty="0" err="1"/>
              <a:t>добутаміну</a:t>
            </a:r>
            <a:r>
              <a:rPr lang="uk-UA" dirty="0"/>
              <a:t>, починаючи з дози 2,5-5 </a:t>
            </a:r>
            <a:r>
              <a:rPr lang="uk-UA" dirty="0" err="1"/>
              <a:t>мкг</a:t>
            </a:r>
            <a:r>
              <a:rPr lang="uk-UA" dirty="0"/>
              <a:t>/кг/хв.</a:t>
            </a:r>
          </a:p>
          <a:p>
            <a:pPr marL="0" indent="0">
              <a:buNone/>
            </a:pPr>
            <a:r>
              <a:rPr lang="uk-UA" dirty="0"/>
              <a:t>2. Знеболення, у випадках важкої поєднаної травми (в/в, в/м введення анальгетиків, наркотичних знеболюючих препаратів). Знеболення проводиться ненаркотичними (1 мл 3% р-ну </a:t>
            </a:r>
            <a:r>
              <a:rPr lang="uk-UA" dirty="0" err="1"/>
              <a:t>кеторолаку</a:t>
            </a:r>
            <a:r>
              <a:rPr lang="uk-UA" dirty="0"/>
              <a:t>, 1-2 мл </a:t>
            </a:r>
            <a:r>
              <a:rPr lang="uk-UA" dirty="0" err="1"/>
              <a:t>декскетопрофену</a:t>
            </a:r>
            <a:r>
              <a:rPr lang="uk-UA" dirty="0"/>
              <a:t>); </a:t>
            </a:r>
            <a:r>
              <a:rPr lang="uk-UA" dirty="0" err="1"/>
              <a:t>наркотичниими</a:t>
            </a:r>
            <a:r>
              <a:rPr lang="uk-UA" dirty="0"/>
              <a:t> (1мл 2% р-ну </a:t>
            </a:r>
            <a:r>
              <a:rPr lang="uk-UA" dirty="0" err="1"/>
              <a:t>тримеперидину</a:t>
            </a:r>
            <a:r>
              <a:rPr lang="uk-UA" dirty="0"/>
              <a:t>, 1 мл 0,005% розчину </a:t>
            </a:r>
            <a:r>
              <a:rPr lang="uk-UA" dirty="0" err="1"/>
              <a:t>фентанілу</a:t>
            </a:r>
            <a:r>
              <a:rPr lang="uk-UA" dirty="0"/>
              <a:t>, 1 мл 2% р-ну морфін + </a:t>
            </a:r>
            <a:r>
              <a:rPr lang="uk-UA" dirty="0" err="1"/>
              <a:t>носкапін</a:t>
            </a:r>
            <a:r>
              <a:rPr lang="uk-UA" dirty="0"/>
              <a:t> + папаверин + кодеїн + тебаїн, 1-2 мл 5% р-ну </a:t>
            </a:r>
            <a:r>
              <a:rPr lang="uk-UA" dirty="0" err="1"/>
              <a:t>трамадолу</a:t>
            </a:r>
            <a:r>
              <a:rPr lang="uk-UA" dirty="0"/>
              <a:t>) анальгетиками в/в, в/м.</a:t>
            </a:r>
          </a:p>
          <a:p>
            <a:pPr marL="0" indent="0">
              <a:buNone/>
            </a:pPr>
            <a:r>
              <a:rPr lang="uk-UA" dirty="0"/>
              <a:t>3. При судомному синдромі та збудженні – </a:t>
            </a:r>
            <a:r>
              <a:rPr lang="uk-UA" dirty="0" err="1"/>
              <a:t>діазепам</a:t>
            </a:r>
            <a:r>
              <a:rPr lang="uk-UA" dirty="0"/>
              <a:t> 2-4 мл 0,5% р-ну в/в. Преднізолон 30-60 мг через 20 - 30 хв в/в, в окремих випадках допускається збільшення зазначеної дози, що вирішує лікар індивідуально у кожному конкретному випадку</a:t>
            </a:r>
            <a:r>
              <a:rPr lang="uk-UA" dirty="0" smtClean="0"/>
              <a:t>.</a:t>
            </a:r>
          </a:p>
          <a:p>
            <a:pPr marL="0" indent="0">
              <a:buNone/>
            </a:pPr>
            <a:r>
              <a:rPr lang="uk-UA" b="1" dirty="0"/>
              <a:t>Термінова госпіталізація постраждалого у визначені ЗОЗ вторинної медичної допомоги </a:t>
            </a:r>
            <a:r>
              <a:rPr lang="uk-UA" dirty="0"/>
              <a:t>при </a:t>
            </a:r>
            <a:r>
              <a:rPr lang="uk-UA" dirty="0" err="1"/>
              <a:t>гіповолемічному</a:t>
            </a:r>
            <a:r>
              <a:rPr lang="uk-UA" dirty="0"/>
              <a:t> шоці зменшує кількість випадків </a:t>
            </a:r>
            <a:r>
              <a:rPr lang="uk-UA" dirty="0" err="1"/>
              <a:t>незворотніх</a:t>
            </a:r>
            <a:r>
              <a:rPr lang="uk-UA" dirty="0"/>
              <a:t> вітальних порушень на ранньому госпітальному етапі.</a:t>
            </a:r>
          </a:p>
          <a:p>
            <a:endParaRPr lang="uk-UA" dirty="0"/>
          </a:p>
        </p:txBody>
      </p:sp>
    </p:spTree>
    <p:extLst>
      <p:ext uri="{BB962C8B-B14F-4D97-AF65-F5344CB8AC3E}">
        <p14:creationId xmlns:p14="http://schemas.microsoft.com/office/powerpoint/2010/main" val="3702316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6254" y="249381"/>
            <a:ext cx="11704319" cy="6409113"/>
          </a:xfrm>
        </p:spPr>
        <p:txBody>
          <a:bodyPr>
            <a:normAutofit fontScale="77500" lnSpcReduction="20000"/>
          </a:bodyPr>
          <a:lstStyle/>
          <a:p>
            <a:pPr marL="0" indent="0">
              <a:buNone/>
            </a:pPr>
            <a:r>
              <a:rPr lang="uk-UA" sz="3500" b="1" dirty="0" smtClean="0">
                <a:effectLst>
                  <a:outerShdw blurRad="38100" dist="38100" dir="2700000" algn="tl">
                    <a:srgbClr val="000000">
                      <a:alpha val="43137"/>
                    </a:srgbClr>
                  </a:outerShdw>
                </a:effectLst>
              </a:rPr>
              <a:t>Травматичний шок </a:t>
            </a:r>
            <a:r>
              <a:rPr lang="uk-UA" dirty="0" smtClean="0"/>
              <a:t>- гостро виникає неспроможність кровообігу в результаті надмірного фізичного впливу з критичним розладом тканинної перфузії, що веде до дефіциту кисню в тканинах, пошкодження клітин і порушення функції органів.</a:t>
            </a:r>
          </a:p>
          <a:p>
            <a:pPr marL="0" indent="0">
              <a:buNone/>
            </a:pPr>
            <a:r>
              <a:rPr lang="uk-UA" i="1" dirty="0" smtClean="0"/>
              <a:t>Визначення ступеня тяжкості травматичного шоку</a:t>
            </a:r>
          </a:p>
          <a:p>
            <a:r>
              <a:rPr lang="uk-UA" dirty="0"/>
              <a:t>а) легкий, середньої тяжкості і тяжкий шок;</a:t>
            </a:r>
          </a:p>
          <a:p>
            <a:r>
              <a:rPr lang="uk-UA" dirty="0"/>
              <a:t>б) І ступінь – артеріальний систолічний тиск 90 і вище мм </a:t>
            </a:r>
            <a:r>
              <a:rPr lang="uk-UA" dirty="0" err="1"/>
              <a:t>рт</a:t>
            </a:r>
            <a:r>
              <a:rPr lang="uk-UA" dirty="0"/>
              <a:t>. ст.;</a:t>
            </a:r>
          </a:p>
          <a:p>
            <a:r>
              <a:rPr lang="uk-UA" dirty="0"/>
              <a:t>в) </a:t>
            </a:r>
            <a:r>
              <a:rPr lang="en-US" dirty="0"/>
              <a:t>II </a:t>
            </a:r>
            <a:r>
              <a:rPr lang="uk-UA" dirty="0"/>
              <a:t>ступінь – 90-70 мм </a:t>
            </a:r>
            <a:r>
              <a:rPr lang="uk-UA" dirty="0" err="1"/>
              <a:t>рт</a:t>
            </a:r>
            <a:r>
              <a:rPr lang="uk-UA" dirty="0"/>
              <a:t>. ст.;</a:t>
            </a:r>
          </a:p>
          <a:p>
            <a:r>
              <a:rPr lang="uk-UA" dirty="0"/>
              <a:t>г) </a:t>
            </a:r>
            <a:r>
              <a:rPr lang="en-US" dirty="0"/>
              <a:t>II </a:t>
            </a:r>
            <a:r>
              <a:rPr lang="uk-UA" dirty="0"/>
              <a:t>ступінь – 70–50 мм </a:t>
            </a:r>
            <a:r>
              <a:rPr lang="uk-UA" dirty="0" err="1"/>
              <a:t>рт</a:t>
            </a:r>
            <a:r>
              <a:rPr lang="uk-UA" dirty="0"/>
              <a:t>. ст.;</a:t>
            </a:r>
          </a:p>
          <a:p>
            <a:r>
              <a:rPr lang="uk-UA" dirty="0"/>
              <a:t>д) </a:t>
            </a:r>
            <a:r>
              <a:rPr lang="en-US" dirty="0"/>
              <a:t>IV </a:t>
            </a:r>
            <a:r>
              <a:rPr lang="uk-UA" dirty="0"/>
              <a:t>ступінь – при тиску нижче 50 мм </a:t>
            </a:r>
            <a:r>
              <a:rPr lang="uk-UA" dirty="0" err="1"/>
              <a:t>рт</a:t>
            </a:r>
            <a:r>
              <a:rPr lang="uk-UA" dirty="0"/>
              <a:t>. </a:t>
            </a:r>
            <a:r>
              <a:rPr lang="uk-UA" dirty="0" err="1"/>
              <a:t>ст</a:t>
            </a:r>
            <a:endParaRPr lang="uk-UA" dirty="0"/>
          </a:p>
          <a:p>
            <a:pPr marL="0" indent="0">
              <a:buNone/>
            </a:pPr>
            <a:endParaRPr lang="uk-UA" dirty="0" smtClean="0">
              <a:solidFill>
                <a:srgbClr val="FF0000"/>
              </a:solidFill>
            </a:endParaRPr>
          </a:p>
          <a:p>
            <a:pPr marL="0" indent="0">
              <a:buNone/>
            </a:pPr>
            <a:r>
              <a:rPr lang="uk-UA" dirty="0" smtClean="0"/>
              <a:t>У розвитку травматичного шоку важливу роль відіграють:</a:t>
            </a:r>
          </a:p>
          <a:p>
            <a:pPr marL="0" indent="0">
              <a:buNone/>
            </a:pPr>
            <a:r>
              <a:rPr lang="uk-UA" dirty="0" smtClean="0"/>
              <a:t>- гостра крововтрата,</a:t>
            </a:r>
          </a:p>
          <a:p>
            <a:pPr marL="0" indent="0">
              <a:buNone/>
            </a:pPr>
            <a:r>
              <a:rPr lang="uk-UA" dirty="0" smtClean="0"/>
              <a:t>- виражена больова </a:t>
            </a:r>
            <a:r>
              <a:rPr lang="uk-UA" dirty="0" err="1" smtClean="0"/>
              <a:t>імпульсація</a:t>
            </a:r>
            <a:r>
              <a:rPr lang="uk-UA" dirty="0" smtClean="0"/>
              <a:t>,</a:t>
            </a:r>
          </a:p>
          <a:p>
            <a:pPr marL="0" indent="0">
              <a:buNone/>
            </a:pPr>
            <a:r>
              <a:rPr lang="uk-UA" dirty="0" smtClean="0"/>
              <a:t>- безпосереднє пошкодження органів і опорно-рухового апарату.</a:t>
            </a:r>
          </a:p>
          <a:p>
            <a:pPr marL="0" indent="0">
              <a:buNone/>
            </a:pPr>
            <a:r>
              <a:rPr lang="uk-UA" dirty="0" smtClean="0"/>
              <a:t>У ряді випадків (при наявність черепно-мозкової травми, вираженому больовому</a:t>
            </a:r>
            <a:r>
              <a:rPr lang="uk-UA" dirty="0"/>
              <a:t> </a:t>
            </a:r>
            <a:r>
              <a:rPr lang="uk-UA" dirty="0" smtClean="0"/>
              <a:t>синдромі та ін.) функціональна відповідь на травму знижена або відсутня, в зв'язку з чим встановити ступінь тяжкості шоку, орієнтуючись по рівню артеріального тиску, неможливо. Тому оцінку </a:t>
            </a:r>
            <a:r>
              <a:rPr lang="uk-UA" dirty="0" err="1" smtClean="0"/>
              <a:t>шокогенності</a:t>
            </a:r>
            <a:r>
              <a:rPr lang="uk-UA" dirty="0" smtClean="0"/>
              <a:t> травми необхідно проводити за механізмом і характером пошкоджень.</a:t>
            </a:r>
            <a:endParaRPr lang="uk-UA" dirty="0"/>
          </a:p>
        </p:txBody>
      </p:sp>
    </p:spTree>
    <p:extLst>
      <p:ext uri="{BB962C8B-B14F-4D97-AF65-F5344CB8AC3E}">
        <p14:creationId xmlns:p14="http://schemas.microsoft.com/office/powerpoint/2010/main" val="2049871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5883" y="315884"/>
            <a:ext cx="11538065" cy="5861079"/>
          </a:xfrm>
        </p:spPr>
        <p:txBody>
          <a:bodyPr>
            <a:normAutofit fontScale="92500"/>
          </a:bodyPr>
          <a:lstStyle/>
          <a:p>
            <a:r>
              <a:rPr lang="uk-UA" dirty="0"/>
              <a:t>Розвивається при масивних ушкодженнях м'яких тканин, переломах </a:t>
            </a:r>
            <a:r>
              <a:rPr lang="uk-UA" dirty="0" smtClean="0"/>
              <a:t>кісток</a:t>
            </a:r>
            <a:r>
              <a:rPr lang="uk-UA" dirty="0"/>
              <a:t>, забоях, розривах внутрішніх органів. </a:t>
            </a:r>
            <a:endParaRPr lang="uk-UA" dirty="0" smtClean="0"/>
          </a:p>
          <a:p>
            <a:r>
              <a:rPr lang="uk-UA" dirty="0" smtClean="0"/>
              <a:t>Провідними </a:t>
            </a:r>
            <a:r>
              <a:rPr lang="uk-UA" dirty="0"/>
              <a:t>в розвитку шоку є біль, дія токсичних продуктів розпаду тканин і біологічно активних речовин – </a:t>
            </a:r>
            <a:r>
              <a:rPr lang="uk-UA" dirty="0" err="1"/>
              <a:t>гістаміну</a:t>
            </a:r>
            <a:r>
              <a:rPr lang="uk-UA" dirty="0"/>
              <a:t>, </a:t>
            </a:r>
            <a:r>
              <a:rPr lang="uk-UA" dirty="0" err="1"/>
              <a:t>калікреїн-кінінової</a:t>
            </a:r>
            <a:r>
              <a:rPr lang="uk-UA" dirty="0"/>
              <a:t> системи. </a:t>
            </a:r>
            <a:endParaRPr lang="uk-UA" dirty="0" smtClean="0"/>
          </a:p>
          <a:p>
            <a:r>
              <a:rPr lang="uk-UA" dirty="0" smtClean="0"/>
              <a:t>Важливе </a:t>
            </a:r>
            <a:r>
              <a:rPr lang="uk-UA" dirty="0"/>
              <a:t>значення у виникненні шоку має крововтрата, особливо її інтенсивність. Так, при сповільненій крововтраті і зменшенні ОЦК на 20-30 % лише знижується </a:t>
            </a:r>
            <a:r>
              <a:rPr lang="en-US" dirty="0"/>
              <a:t>AT, </a:t>
            </a:r>
            <a:r>
              <a:rPr lang="uk-UA" dirty="0"/>
              <a:t>тоді як швидка та інтенсивна крововтрата та швидке зниження ОЦК на ЗО % може призвести до розвитку шоку або смерті. Зменшення ОЦК (</a:t>
            </a:r>
            <a:r>
              <a:rPr lang="uk-UA" dirty="0" err="1"/>
              <a:t>гіповолемія</a:t>
            </a:r>
            <a:r>
              <a:rPr lang="uk-UA" dirty="0"/>
              <a:t>) є основним патогенетичним фактором травматичного шоку. Стан кровообігу в організмі контролюють за частотою пульсу і величиною артеріального тиску. Між ними існує прямий зв'язок: з розвитком шоку систолічний тиск знижується, а частота пульсу наростає</a:t>
            </a:r>
            <a:r>
              <a:rPr lang="uk-UA" dirty="0" smtClean="0"/>
              <a:t>.</a:t>
            </a:r>
          </a:p>
          <a:p>
            <a:r>
              <a:rPr lang="uk-UA" dirty="0"/>
              <a:t> </a:t>
            </a:r>
            <a:r>
              <a:rPr lang="uk-UA" dirty="0" smtClean="0"/>
              <a:t> </a:t>
            </a:r>
            <a:r>
              <a:rPr lang="uk-UA" dirty="0" err="1"/>
              <a:t>Альговер</a:t>
            </a:r>
            <a:r>
              <a:rPr lang="uk-UA" dirty="0"/>
              <a:t> запропонував індекс шоку, що визначається за співвідношенням рівня систолічного тиску і частоти пульсу. В нормі індекс </a:t>
            </a:r>
            <a:r>
              <a:rPr lang="uk-UA" dirty="0" err="1"/>
              <a:t>Альговера</a:t>
            </a:r>
            <a:r>
              <a:rPr lang="uk-UA" dirty="0"/>
              <a:t> </a:t>
            </a:r>
            <a:r>
              <a:rPr lang="uk-UA" dirty="0" smtClean="0"/>
              <a:t>дорівнює: 0,5.</a:t>
            </a:r>
            <a:endParaRPr lang="uk-UA" dirty="0"/>
          </a:p>
        </p:txBody>
      </p:sp>
    </p:spTree>
    <p:extLst>
      <p:ext uri="{BB962C8B-B14F-4D97-AF65-F5344CB8AC3E}">
        <p14:creationId xmlns:p14="http://schemas.microsoft.com/office/powerpoint/2010/main" val="2454646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2624" y="698268"/>
            <a:ext cx="11488074" cy="5885412"/>
          </a:xfrm>
        </p:spPr>
        <p:txBody>
          <a:bodyPr/>
          <a:lstStyle/>
          <a:p>
            <a:pPr marL="0" lvl="0" indent="133350" algn="ctr" eaLnBrk="0" fontAlgn="base" hangingPunct="0">
              <a:lnSpc>
                <a:spcPct val="100000"/>
              </a:lnSpc>
              <a:spcBef>
                <a:spcPct val="0"/>
              </a:spcBef>
              <a:spcAft>
                <a:spcPct val="0"/>
              </a:spcAft>
              <a:buNone/>
            </a:pPr>
            <a:r>
              <a:rPr kumimoji="0" lang="uk-UA" altLang="uk-UA" b="0" i="0" u="none" strike="noStrike" cap="none" normalizeH="0" baseline="0" dirty="0" smtClean="0">
                <a:ln>
                  <a:noFill/>
                </a:ln>
                <a:solidFill>
                  <a:srgbClr val="000000"/>
                </a:solidFill>
                <a:effectLst/>
                <a:latin typeface="Open Sans"/>
              </a:rPr>
              <a:t>Перехід від легкого ступеня до вираженого шоку складає:</a:t>
            </a:r>
            <a:endParaRPr kumimoji="0" lang="uk-UA" altLang="uk-UA" sz="4000" b="0" i="0" u="none" strike="noStrike" cap="none" normalizeH="0" baseline="0" dirty="0" smtClean="0">
              <a:ln>
                <a:noFill/>
              </a:ln>
              <a:solidFill>
                <a:schemeClr val="tx1"/>
              </a:solidFill>
              <a:effectLst/>
            </a:endParaRPr>
          </a:p>
        </p:txBody>
      </p:sp>
      <p:sp>
        <p:nvSpPr>
          <p:cNvPr id="4" name="Rectangle 1"/>
          <p:cNvSpPr>
            <a:spLocks noChangeArrowheads="1"/>
          </p:cNvSpPr>
          <p:nvPr/>
        </p:nvSpPr>
        <p:spPr bwMode="auto">
          <a:xfrm>
            <a:off x="332509" y="3222014"/>
            <a:ext cx="12789361" cy="152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333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33350" algn="just" defTabSz="914400" rtl="0" eaLnBrk="0" fontAlgn="base" latinLnBrk="0" hangingPunct="0">
              <a:lnSpc>
                <a:spcPct val="100000"/>
              </a:lnSpc>
              <a:spcBef>
                <a:spcPct val="0"/>
              </a:spcBef>
              <a:spcAft>
                <a:spcPct val="0"/>
              </a:spcAft>
              <a:buClrTx/>
              <a:buSzTx/>
              <a:buFontTx/>
              <a:buNone/>
              <a:tabLst/>
            </a:pPr>
            <a:r>
              <a:rPr kumimoji="0" lang="uk-UA" altLang="uk-UA" sz="900" b="0" i="0" u="none" strike="noStrike" cap="none" normalizeH="0" baseline="0" dirty="0" smtClean="0">
                <a:ln>
                  <a:noFill/>
                </a:ln>
                <a:solidFill>
                  <a:srgbClr val="000000"/>
                </a:solidFill>
                <a:effectLst/>
                <a:latin typeface="Open Sans"/>
              </a:rPr>
              <a:t>  </a:t>
            </a:r>
            <a:endParaRPr kumimoji="0" lang="uk-UA" altLang="uk-UA" sz="1100" b="0" i="0" u="none" strike="noStrike" cap="none" normalizeH="0" baseline="0" dirty="0" smtClean="0">
              <a:ln>
                <a:noFill/>
              </a:ln>
              <a:solidFill>
                <a:schemeClr val="tx1"/>
              </a:solidFill>
              <a:effectLst/>
            </a:endParaRPr>
          </a:p>
          <a:p>
            <a:pPr marL="0" marR="0" lvl="0" indent="133350" algn="ctr" defTabSz="914400" rtl="0" eaLnBrk="0" fontAlgn="base" latinLnBrk="0" hangingPunct="0">
              <a:lnSpc>
                <a:spcPct val="100000"/>
              </a:lnSpc>
              <a:spcBef>
                <a:spcPct val="0"/>
              </a:spcBef>
              <a:spcAft>
                <a:spcPct val="0"/>
              </a:spcAft>
              <a:buClrTx/>
              <a:buSzTx/>
              <a:buFontTx/>
              <a:buNone/>
              <a:tabLst/>
            </a:pPr>
            <a:r>
              <a:rPr kumimoji="0" lang="uk-UA" altLang="uk-UA" sz="2800" b="0" i="0" u="none" strike="noStrike" cap="none" normalizeH="0" baseline="0" dirty="0" smtClean="0">
                <a:ln>
                  <a:noFill/>
                </a:ln>
                <a:solidFill>
                  <a:srgbClr val="000000"/>
                </a:solidFill>
                <a:effectLst/>
                <a:latin typeface="Open Sans"/>
              </a:rPr>
              <a:t>Тяжкий ступінь шоку діагностують, коли індекс </a:t>
            </a:r>
            <a:r>
              <a:rPr kumimoji="0" lang="uk-UA" altLang="uk-UA" sz="2800" b="0" i="0" u="none" strike="noStrike" cap="none" normalizeH="0" baseline="0" dirty="0" err="1" smtClean="0">
                <a:ln>
                  <a:noFill/>
                </a:ln>
                <a:solidFill>
                  <a:srgbClr val="000000"/>
                </a:solidFill>
                <a:effectLst/>
                <a:latin typeface="Open Sans"/>
              </a:rPr>
              <a:t>Альговера</a:t>
            </a:r>
            <a:endParaRPr kumimoji="0" lang="uk-UA" altLang="uk-UA" sz="2800" b="0" i="0" u="none" strike="noStrike" cap="none" normalizeH="0" baseline="0" dirty="0" smtClean="0">
              <a:ln>
                <a:noFill/>
              </a:ln>
              <a:solidFill>
                <a:srgbClr val="000000"/>
              </a:solidFill>
              <a:effectLst/>
              <a:latin typeface="Open Sans"/>
            </a:endParaRPr>
          </a:p>
          <a:p>
            <a:pPr marL="0" marR="0" lvl="0" indent="133350" algn="ctr" defTabSz="914400" rtl="0" eaLnBrk="0" fontAlgn="base" latinLnBrk="0" hangingPunct="0">
              <a:lnSpc>
                <a:spcPct val="100000"/>
              </a:lnSpc>
              <a:spcBef>
                <a:spcPct val="0"/>
              </a:spcBef>
              <a:spcAft>
                <a:spcPct val="0"/>
              </a:spcAft>
              <a:buClrTx/>
              <a:buSzTx/>
              <a:buFontTx/>
              <a:buNone/>
              <a:tabLst/>
            </a:pPr>
            <a:r>
              <a:rPr kumimoji="0" lang="uk-UA" altLang="uk-UA" sz="2800" b="0" i="0" u="none" strike="noStrike" cap="none" normalizeH="0" baseline="0" dirty="0" smtClean="0">
                <a:ln>
                  <a:noFill/>
                </a:ln>
                <a:solidFill>
                  <a:srgbClr val="000000"/>
                </a:solidFill>
                <a:effectLst/>
                <a:latin typeface="Open Sans"/>
              </a:rPr>
              <a:t> перевищує 1,5:</a:t>
            </a:r>
            <a:endParaRPr kumimoji="0" lang="uk-UA" altLang="uk-UA" sz="2800" b="0" i="0" u="none" strike="noStrike" cap="none" normalizeH="0" baseline="0" dirty="0" smtClean="0">
              <a:ln>
                <a:noFill/>
              </a:ln>
              <a:solidFill>
                <a:schemeClr val="tx1"/>
              </a:solidFill>
              <a:effectLst/>
            </a:endParaRPr>
          </a:p>
          <a:p>
            <a:pPr marL="0" marR="0" lvl="0" indent="133350" algn="just" defTabSz="914400" rtl="0" eaLnBrk="0" fontAlgn="base" latinLnBrk="0" hangingPunct="0">
              <a:lnSpc>
                <a:spcPct val="100000"/>
              </a:lnSpc>
              <a:spcBef>
                <a:spcPct val="0"/>
              </a:spcBef>
              <a:spcAft>
                <a:spcPct val="0"/>
              </a:spcAft>
              <a:buClrTx/>
              <a:buSzTx/>
              <a:buFontTx/>
              <a:buNone/>
              <a:tabLst/>
            </a:pPr>
            <a:r>
              <a:rPr kumimoji="0" lang="uk-UA" altLang="uk-UA" sz="2800" b="0" i="0" u="none" strike="noStrike" cap="none" normalizeH="0" baseline="0" dirty="0" smtClean="0">
                <a:ln>
                  <a:noFill/>
                </a:ln>
                <a:solidFill>
                  <a:srgbClr val="000000"/>
                </a:solidFill>
                <a:effectLst/>
                <a:latin typeface="Open Sans"/>
              </a:rPr>
              <a:t>  </a:t>
            </a:r>
          </a:p>
        </p:txBody>
      </p:sp>
      <p:pic>
        <p:nvPicPr>
          <p:cNvPr id="4098" name="Picture 2" descr="https://pidruchniki.com/imag/medic/shv_emd/image1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2911" y="1292571"/>
            <a:ext cx="6717838" cy="168664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https://pidruchniki.com/imag/medic/shv_emd/image1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2911" y="4866908"/>
            <a:ext cx="8038170" cy="1431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950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1" y="264739"/>
            <a:ext cx="10656916" cy="665652"/>
          </a:xfrm>
        </p:spPr>
        <p:txBody>
          <a:bodyPr>
            <a:normAutofit fontScale="90000"/>
          </a:bodyPr>
          <a:lstStyle/>
          <a:p>
            <a:r>
              <a:rPr lang="uk-UA" sz="3600" b="1" dirty="0" smtClean="0"/>
              <a:t>Система підрахунку балів </a:t>
            </a:r>
            <a:r>
              <a:rPr lang="uk-UA" sz="3600" b="1" dirty="0" err="1" smtClean="0"/>
              <a:t>шокогенності</a:t>
            </a:r>
            <a:r>
              <a:rPr lang="uk-UA" sz="3600" b="1" dirty="0" smtClean="0"/>
              <a:t> при </a:t>
            </a:r>
            <a:r>
              <a:rPr lang="uk-UA" sz="3600" b="1" dirty="0" err="1" smtClean="0"/>
              <a:t>політравмі</a:t>
            </a:r>
            <a:r>
              <a:rPr lang="uk-UA" dirty="0" smtClean="0"/>
              <a:t/>
            </a:r>
            <a:br>
              <a:rPr lang="uk-UA" dirty="0" smtClean="0"/>
            </a:br>
            <a:endParaRPr lang="uk-UA" dirty="0"/>
          </a:p>
        </p:txBody>
      </p:sp>
      <p:sp>
        <p:nvSpPr>
          <p:cNvPr id="3" name="Объект 2"/>
          <p:cNvSpPr>
            <a:spLocks noGrp="1"/>
          </p:cNvSpPr>
          <p:nvPr>
            <p:ph idx="1"/>
          </p:nvPr>
        </p:nvSpPr>
        <p:spPr>
          <a:xfrm>
            <a:off x="232757" y="821058"/>
            <a:ext cx="9825644" cy="6019973"/>
          </a:xfrm>
        </p:spPr>
        <p:txBody>
          <a:bodyPr>
            <a:normAutofit fontScale="32500" lnSpcReduction="20000"/>
          </a:bodyPr>
          <a:lstStyle/>
          <a:p>
            <a:pPr marL="0" indent="0">
              <a:buNone/>
            </a:pPr>
            <a:r>
              <a:rPr lang="uk-UA" sz="7200" b="1" dirty="0" smtClean="0"/>
              <a:t>1 бал </a:t>
            </a:r>
            <a:r>
              <a:rPr lang="uk-UA" sz="7200" dirty="0" smtClean="0"/>
              <a:t>- множинні односторонні переломи кісток лицьового скелета; поодинокі односторонні переломи </a:t>
            </a:r>
            <a:r>
              <a:rPr lang="uk-UA" sz="7200" dirty="0" err="1" smtClean="0"/>
              <a:t>ребер</a:t>
            </a:r>
            <a:r>
              <a:rPr lang="uk-UA" sz="7200" dirty="0" smtClean="0"/>
              <a:t>; </a:t>
            </a:r>
          </a:p>
          <a:p>
            <a:pPr marL="0" indent="0">
              <a:buNone/>
            </a:pPr>
            <a:r>
              <a:rPr lang="uk-UA" sz="7200" dirty="0" smtClean="0"/>
              <a:t>перелом ключиці; перелом лопатки; перелом грудини; закритий перелом кісток передпліччя; відкритий перелом, розтрощення, відрив кисті; закритий перелом кісток стопи.</a:t>
            </a:r>
          </a:p>
          <a:p>
            <a:pPr marL="0" indent="0">
              <a:buNone/>
            </a:pPr>
            <a:r>
              <a:rPr lang="uk-UA" sz="7200" b="1" dirty="0" smtClean="0"/>
              <a:t>2 бали </a:t>
            </a:r>
            <a:r>
              <a:rPr lang="uk-UA" sz="7200" dirty="0" smtClean="0"/>
              <a:t>- перелом хребта в межах одного сегмента; відкритий перелом обох кісток передпліччя, відрив передпліччя;  відкритий перелом, розтрощення, відрив стопи.</a:t>
            </a:r>
          </a:p>
          <a:p>
            <a:pPr marL="0" indent="0">
              <a:buNone/>
            </a:pPr>
            <a:r>
              <a:rPr lang="uk-UA" sz="7200" b="1" dirty="0" smtClean="0"/>
              <a:t>3 бали </a:t>
            </a:r>
            <a:r>
              <a:rPr lang="uk-UA" sz="7200" dirty="0" smtClean="0"/>
              <a:t>- закритий перелом плеча; закритий перелом кісток гомілки.</a:t>
            </a:r>
          </a:p>
          <a:p>
            <a:pPr marL="0" indent="0">
              <a:buNone/>
            </a:pPr>
            <a:r>
              <a:rPr lang="uk-UA" sz="7200" b="1" dirty="0" smtClean="0"/>
              <a:t>4 бали </a:t>
            </a:r>
            <a:r>
              <a:rPr lang="uk-UA" sz="7200" dirty="0" smtClean="0"/>
              <a:t>- множинні односторонні переломи </a:t>
            </a:r>
            <a:r>
              <a:rPr lang="uk-UA" sz="7200" dirty="0" err="1" smtClean="0"/>
              <a:t>ребер</a:t>
            </a:r>
            <a:r>
              <a:rPr lang="uk-UA" sz="7200" dirty="0" smtClean="0"/>
              <a:t>.</a:t>
            </a:r>
          </a:p>
          <a:p>
            <a:pPr marL="0" indent="0">
              <a:buNone/>
            </a:pPr>
            <a:r>
              <a:rPr lang="uk-UA" sz="7200" b="1" dirty="0" smtClean="0"/>
              <a:t>5 балів </a:t>
            </a:r>
            <a:r>
              <a:rPr lang="uk-UA" sz="7200" dirty="0" smtClean="0"/>
              <a:t>- відкритий перелом, відрив плеча; закритий перелом стегнової кістки; відкритий перелом обох кісток гомілки, відрив гомілки.</a:t>
            </a:r>
          </a:p>
          <a:p>
            <a:pPr marL="0" indent="0">
              <a:buNone/>
            </a:pPr>
            <a:r>
              <a:rPr lang="uk-UA" sz="7200" b="1" dirty="0" smtClean="0"/>
              <a:t>6 балів </a:t>
            </a:r>
            <a:r>
              <a:rPr lang="uk-UA" sz="7200" dirty="0" smtClean="0"/>
              <a:t>- травма грудей з пошкодженням органів грудної клітки, </a:t>
            </a:r>
            <a:r>
              <a:rPr lang="uk-UA" sz="7200" dirty="0" err="1" smtClean="0"/>
              <a:t>гемопневмоторакс</a:t>
            </a:r>
            <a:r>
              <a:rPr lang="uk-UA" sz="7200" dirty="0" smtClean="0"/>
              <a:t>; множинні односторонні переломи кісток тазу.</a:t>
            </a:r>
          </a:p>
          <a:p>
            <a:pPr marL="0" indent="0">
              <a:buNone/>
            </a:pPr>
            <a:r>
              <a:rPr lang="uk-UA" sz="7200" b="1" dirty="0" smtClean="0"/>
              <a:t>7 балів </a:t>
            </a:r>
            <a:r>
              <a:rPr lang="uk-UA" sz="7200" dirty="0" smtClean="0"/>
              <a:t>- відкритий осколковий перелом стегна, відрив стегна.</a:t>
            </a:r>
          </a:p>
          <a:p>
            <a:pPr marL="0" indent="0">
              <a:buNone/>
            </a:pPr>
            <a:r>
              <a:rPr lang="uk-UA" sz="7200" b="1" dirty="0" smtClean="0"/>
              <a:t>12 балів </a:t>
            </a:r>
            <a:r>
              <a:rPr lang="uk-UA" sz="7200" dirty="0" smtClean="0"/>
              <a:t>- травма живота з ушкодженням внутрішніх органів.</a:t>
            </a:r>
            <a:endParaRPr lang="uk-UA" sz="7200" dirty="0"/>
          </a:p>
        </p:txBody>
      </p:sp>
      <p:pic>
        <p:nvPicPr>
          <p:cNvPr id="5" name="Рисунок 4"/>
          <p:cNvPicPr>
            <a:picLocks noChangeAspect="1"/>
          </p:cNvPicPr>
          <p:nvPr/>
        </p:nvPicPr>
        <p:blipFill>
          <a:blip r:embed="rId2"/>
          <a:stretch>
            <a:fillRect/>
          </a:stretch>
        </p:blipFill>
        <p:spPr>
          <a:xfrm>
            <a:off x="9871449" y="597565"/>
            <a:ext cx="2320551" cy="6418694"/>
          </a:xfrm>
          <a:prstGeom prst="rect">
            <a:avLst/>
          </a:prstGeom>
        </p:spPr>
      </p:pic>
    </p:spTree>
    <p:extLst>
      <p:ext uri="{BB962C8B-B14F-4D97-AF65-F5344CB8AC3E}">
        <p14:creationId xmlns:p14="http://schemas.microsoft.com/office/powerpoint/2010/main" val="17436569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ru-RU" b="1" dirty="0" err="1" smtClean="0"/>
              <a:t>Інтерпретація</a:t>
            </a:r>
            <a:r>
              <a:rPr lang="ru-RU" b="1" dirty="0" smtClean="0"/>
              <a:t> </a:t>
            </a:r>
            <a:r>
              <a:rPr lang="ru-RU" b="1" dirty="0" err="1" smtClean="0"/>
              <a:t>результатів</a:t>
            </a:r>
            <a:r>
              <a:rPr lang="ru-RU" b="1" dirty="0" smtClean="0"/>
              <a:t>:</a:t>
            </a:r>
          </a:p>
          <a:p>
            <a:r>
              <a:rPr lang="ru-RU" dirty="0" err="1" smtClean="0"/>
              <a:t>Ступінь</a:t>
            </a:r>
            <a:r>
              <a:rPr lang="ru-RU" dirty="0" smtClean="0"/>
              <a:t> </a:t>
            </a:r>
            <a:r>
              <a:rPr lang="ru-RU" dirty="0" err="1" smtClean="0"/>
              <a:t>тяжкості</a:t>
            </a:r>
            <a:r>
              <a:rPr lang="ru-RU" dirty="0" smtClean="0"/>
              <a:t> </a:t>
            </a:r>
            <a:r>
              <a:rPr lang="ru-RU" dirty="0" err="1" smtClean="0"/>
              <a:t>травматичного</a:t>
            </a:r>
            <a:r>
              <a:rPr lang="ru-RU" dirty="0" smtClean="0"/>
              <a:t> шоку </a:t>
            </a:r>
            <a:r>
              <a:rPr lang="ru-RU" dirty="0" err="1" smtClean="0"/>
              <a:t>встановлюється</a:t>
            </a:r>
            <a:r>
              <a:rPr lang="ru-RU" dirty="0" smtClean="0"/>
              <a:t> за сумою </a:t>
            </a:r>
            <a:r>
              <a:rPr lang="ru-RU" dirty="0" err="1" smtClean="0"/>
              <a:t>балів</a:t>
            </a:r>
            <a:r>
              <a:rPr lang="ru-RU" dirty="0" smtClean="0"/>
              <a:t>:</a:t>
            </a:r>
          </a:p>
          <a:p>
            <a:r>
              <a:rPr lang="ru-RU" dirty="0" smtClean="0"/>
              <a:t>Шок I </a:t>
            </a:r>
            <a:r>
              <a:rPr lang="ru-RU" dirty="0" err="1" smtClean="0"/>
              <a:t>ступеня</a:t>
            </a:r>
            <a:r>
              <a:rPr lang="ru-RU" dirty="0" smtClean="0"/>
              <a:t> - при </a:t>
            </a:r>
            <a:r>
              <a:rPr lang="ru-RU" dirty="0" err="1" smtClean="0"/>
              <a:t>сумі</a:t>
            </a:r>
            <a:r>
              <a:rPr lang="ru-RU" dirty="0" smtClean="0"/>
              <a:t> 5-10 </a:t>
            </a:r>
            <a:r>
              <a:rPr lang="ru-RU" dirty="0" err="1" smtClean="0"/>
              <a:t>балів</a:t>
            </a:r>
            <a:r>
              <a:rPr lang="ru-RU" dirty="0" smtClean="0"/>
              <a:t>;</a:t>
            </a:r>
          </a:p>
          <a:p>
            <a:r>
              <a:rPr lang="ru-RU" dirty="0" smtClean="0"/>
              <a:t>Шок II </a:t>
            </a:r>
            <a:r>
              <a:rPr lang="ru-RU" dirty="0" err="1" smtClean="0"/>
              <a:t>ступеня</a:t>
            </a:r>
            <a:r>
              <a:rPr lang="ru-RU" dirty="0" smtClean="0"/>
              <a:t> - при </a:t>
            </a:r>
            <a:r>
              <a:rPr lang="ru-RU" dirty="0" err="1" smtClean="0"/>
              <a:t>сумі</a:t>
            </a:r>
            <a:r>
              <a:rPr lang="ru-RU" dirty="0" smtClean="0"/>
              <a:t> 11-15 </a:t>
            </a:r>
            <a:r>
              <a:rPr lang="ru-RU" dirty="0" err="1" smtClean="0"/>
              <a:t>балів</a:t>
            </a:r>
            <a:r>
              <a:rPr lang="ru-RU" dirty="0" smtClean="0"/>
              <a:t>;</a:t>
            </a:r>
          </a:p>
          <a:p>
            <a:r>
              <a:rPr lang="ru-RU" dirty="0" smtClean="0"/>
              <a:t>Шок </a:t>
            </a:r>
            <a:r>
              <a:rPr lang="ru-RU" dirty="0" err="1" smtClean="0"/>
              <a:t>IIIстепені</a:t>
            </a:r>
            <a:r>
              <a:rPr lang="ru-RU" dirty="0" smtClean="0"/>
              <a:t> - при </a:t>
            </a:r>
            <a:r>
              <a:rPr lang="ru-RU" dirty="0" err="1" smtClean="0"/>
              <a:t>сумі</a:t>
            </a:r>
            <a:r>
              <a:rPr lang="ru-RU" dirty="0" smtClean="0"/>
              <a:t>&gt; 15 </a:t>
            </a:r>
            <a:r>
              <a:rPr lang="ru-RU" dirty="0" err="1" smtClean="0"/>
              <a:t>балів</a:t>
            </a:r>
            <a:endParaRPr lang="uk-UA" dirty="0"/>
          </a:p>
        </p:txBody>
      </p:sp>
    </p:spTree>
    <p:extLst>
      <p:ext uri="{BB962C8B-B14F-4D97-AF65-F5344CB8AC3E}">
        <p14:creationId xmlns:p14="http://schemas.microsoft.com/office/powerpoint/2010/main" val="539557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6007" y="199505"/>
            <a:ext cx="11671069" cy="6533804"/>
          </a:xfrm>
        </p:spPr>
        <p:txBody>
          <a:bodyPr>
            <a:normAutofit fontScale="85000" lnSpcReduction="20000"/>
          </a:bodyPr>
          <a:lstStyle/>
          <a:p>
            <a:pPr marL="0" indent="0">
              <a:buNone/>
            </a:pPr>
            <a:r>
              <a:rPr lang="uk-UA" b="1" i="1" dirty="0" smtClean="0"/>
              <a:t>Розрізняють </a:t>
            </a:r>
            <a:r>
              <a:rPr lang="uk-UA" b="1" i="1" dirty="0" err="1"/>
              <a:t>еректильну</a:t>
            </a:r>
            <a:r>
              <a:rPr lang="uk-UA" b="1" i="1" dirty="0"/>
              <a:t> і </a:t>
            </a:r>
            <a:r>
              <a:rPr lang="uk-UA" b="1" i="1" dirty="0" err="1"/>
              <a:t>торпідну</a:t>
            </a:r>
            <a:r>
              <a:rPr lang="uk-UA" b="1" i="1" dirty="0"/>
              <a:t> фази шоку.</a:t>
            </a:r>
            <a:r>
              <a:rPr lang="uk-UA" b="1" dirty="0"/>
              <a:t> </a:t>
            </a:r>
            <a:endParaRPr lang="uk-UA" b="1" dirty="0" smtClean="0"/>
          </a:p>
          <a:p>
            <a:r>
              <a:rPr lang="uk-UA" i="1" dirty="0" err="1" smtClean="0"/>
              <a:t>Еректильна</a:t>
            </a:r>
            <a:r>
              <a:rPr lang="uk-UA" i="1" dirty="0" smtClean="0"/>
              <a:t> </a:t>
            </a:r>
            <a:r>
              <a:rPr lang="uk-UA" i="1" dirty="0"/>
              <a:t>фаза </a:t>
            </a:r>
            <a:r>
              <a:rPr lang="uk-UA" dirty="0"/>
              <a:t>дуже коротка, виникає після травми і характеризується напруженням </a:t>
            </a:r>
            <a:r>
              <a:rPr lang="uk-UA" dirty="0" err="1"/>
              <a:t>симпатико-адреналової</a:t>
            </a:r>
            <a:r>
              <a:rPr lang="uk-UA" dirty="0"/>
              <a:t> системи. Шкірні покриви бліді, пульс частий, артеріальний тиск підвищений, хворий збуджений.</a:t>
            </a:r>
          </a:p>
          <a:p>
            <a:r>
              <a:rPr lang="uk-UA" dirty="0"/>
              <a:t>При </a:t>
            </a:r>
            <a:r>
              <a:rPr lang="uk-UA" i="1" dirty="0" err="1"/>
              <a:t>торпідній</a:t>
            </a:r>
            <a:r>
              <a:rPr lang="uk-UA" i="1" dirty="0"/>
              <a:t> фазі </a:t>
            </a:r>
            <a:r>
              <a:rPr lang="uk-UA" dirty="0"/>
              <a:t>шоку спостерігають загальну </a:t>
            </a:r>
            <a:r>
              <a:rPr lang="uk-UA" dirty="0" err="1"/>
              <a:t>заторможеність</a:t>
            </a:r>
            <a:r>
              <a:rPr lang="uk-UA" dirty="0"/>
              <a:t>, низький артеріальний тиск, ниткоподібний пульс. За тяжкістю клінічних проявів </a:t>
            </a:r>
            <a:r>
              <a:rPr lang="uk-UA" dirty="0" err="1"/>
              <a:t>торпідної</a:t>
            </a:r>
            <a:r>
              <a:rPr lang="uk-UA" dirty="0"/>
              <a:t> фази шоку розрізняють 4 ступені:</a:t>
            </a:r>
          </a:p>
          <a:p>
            <a:pPr marL="0" indent="0">
              <a:buNone/>
            </a:pPr>
            <a:r>
              <a:rPr lang="uk-UA" dirty="0"/>
              <a:t>– При шоці І ступеня свідомість збережена, хворий контактний. Артеріальний систолічний тиск знижений до 90 мм </a:t>
            </a:r>
            <a:r>
              <a:rPr lang="uk-UA" dirty="0" err="1"/>
              <a:t>рт</a:t>
            </a:r>
            <a:r>
              <a:rPr lang="uk-UA" dirty="0"/>
              <a:t>. ст., </a:t>
            </a:r>
            <a:r>
              <a:rPr lang="uk-UA" dirty="0" smtClean="0"/>
              <a:t>пульс прискорений. </a:t>
            </a:r>
            <a:r>
              <a:rPr lang="uk-UA" dirty="0"/>
              <a:t>Шкірні покриви бліді, інколи появляється м'язове тремтіння.</a:t>
            </a:r>
          </a:p>
          <a:p>
            <a:pPr marL="0" indent="0">
              <a:buNone/>
            </a:pPr>
            <a:r>
              <a:rPr lang="uk-UA" dirty="0"/>
              <a:t>– При шоці </a:t>
            </a:r>
            <a:r>
              <a:rPr lang="en-US" dirty="0"/>
              <a:t>II </a:t>
            </a:r>
            <a:r>
              <a:rPr lang="uk-UA" dirty="0"/>
              <a:t>ступеня хворий загальмований. Шкірні покриви бліді, вкриті холодним потом. Артеріальний систолічний тиск знижується до 90-70 мм </a:t>
            </a:r>
            <a:r>
              <a:rPr lang="uk-UA" dirty="0" err="1"/>
              <a:t>рт</a:t>
            </a:r>
            <a:r>
              <a:rPr lang="uk-UA" dirty="0"/>
              <a:t>. ст. Пульс слабкого наповнення і напруження – 110-120 на хвилину. Дихання поверхневе.</a:t>
            </a:r>
          </a:p>
          <a:p>
            <a:pPr marL="0" indent="0">
              <a:buNone/>
            </a:pPr>
            <a:r>
              <a:rPr lang="uk-UA" dirty="0"/>
              <a:t>– При шоці </a:t>
            </a:r>
            <a:r>
              <a:rPr lang="en-US" dirty="0"/>
              <a:t>III </a:t>
            </a:r>
            <a:r>
              <a:rPr lang="uk-UA" dirty="0"/>
              <a:t>ступеня стан хворого дуже тяжкий: він </a:t>
            </a:r>
            <a:r>
              <a:rPr lang="uk-UA" dirty="0" err="1"/>
              <a:t>адинамічний</a:t>
            </a:r>
            <a:r>
              <a:rPr lang="uk-UA" dirty="0"/>
              <a:t>, загальмований, на запитання відповідає сповільнено, не реагує на біль. Шкірні покриви бліді, холодні з синюшним відтінком. Дихання поверхневе, часте. Артеріальний систолічний тиск 70-50 мм </a:t>
            </a:r>
            <a:r>
              <a:rPr lang="uk-UA" dirty="0" err="1"/>
              <a:t>рт</a:t>
            </a:r>
            <a:r>
              <a:rPr lang="uk-UA" dirty="0"/>
              <a:t>. ст. Пульс 130-140 на хвилину. В цій стадії припиняється виділення сечі.</a:t>
            </a:r>
          </a:p>
          <a:p>
            <a:pPr marL="0" indent="0">
              <a:buNone/>
            </a:pPr>
            <a:r>
              <a:rPr lang="uk-UA" dirty="0"/>
              <a:t>– При шоці </a:t>
            </a:r>
            <a:r>
              <a:rPr lang="en-US" dirty="0"/>
              <a:t>IV </a:t>
            </a:r>
            <a:r>
              <a:rPr lang="uk-UA" dirty="0"/>
              <a:t>ступеня (</a:t>
            </a:r>
            <a:r>
              <a:rPr lang="uk-UA" dirty="0" err="1"/>
              <a:t>передагональний</a:t>
            </a:r>
            <a:r>
              <a:rPr lang="uk-UA" dirty="0"/>
              <a:t> стан) шкіра і слизові оболонки бліді з синюшним відтінком, дихання часте, поверхневе, пульс – ниткоподібний, артеріальний систолічний тиск – 50 мм </a:t>
            </a:r>
            <a:r>
              <a:rPr lang="uk-UA" dirty="0" err="1"/>
              <a:t>рт</a:t>
            </a:r>
            <a:r>
              <a:rPr lang="uk-UA" dirty="0"/>
              <a:t>. ст. і нижче.</a:t>
            </a:r>
          </a:p>
          <a:p>
            <a:pPr marL="0" indent="0">
              <a:buNone/>
            </a:pPr>
            <a:endParaRPr lang="uk-UA" dirty="0"/>
          </a:p>
        </p:txBody>
      </p:sp>
    </p:spTree>
    <p:extLst>
      <p:ext uri="{BB962C8B-B14F-4D97-AF65-F5344CB8AC3E}">
        <p14:creationId xmlns:p14="http://schemas.microsoft.com/office/powerpoint/2010/main" val="17826312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smtClean="0"/>
              <a:t>Загальні принципи надання допомоги при травматичному шоці:</a:t>
            </a:r>
            <a:endParaRPr lang="uk-UA" dirty="0"/>
          </a:p>
        </p:txBody>
      </p:sp>
      <p:sp>
        <p:nvSpPr>
          <p:cNvPr id="3" name="Объект 2"/>
          <p:cNvSpPr>
            <a:spLocks noGrp="1"/>
          </p:cNvSpPr>
          <p:nvPr>
            <p:ph idx="1"/>
          </p:nvPr>
        </p:nvSpPr>
        <p:spPr>
          <a:xfrm>
            <a:off x="418407" y="1856942"/>
            <a:ext cx="11355185" cy="4486275"/>
          </a:xfrm>
        </p:spPr>
        <p:txBody>
          <a:bodyPr>
            <a:normAutofit fontScale="92500" lnSpcReduction="10000"/>
          </a:bodyPr>
          <a:lstStyle/>
          <a:p>
            <a:pPr marL="0" indent="0">
              <a:buNone/>
            </a:pPr>
            <a:r>
              <a:rPr lang="uk-UA" dirty="0" smtClean="0"/>
              <a:t>- Зупинка кровотечі (при можливості).</a:t>
            </a:r>
          </a:p>
          <a:p>
            <a:pPr marL="0" indent="0">
              <a:buNone/>
            </a:pPr>
            <a:r>
              <a:rPr lang="uk-UA" dirty="0" smtClean="0"/>
              <a:t>- Усунення порушень вітальних функцій.</a:t>
            </a:r>
          </a:p>
          <a:p>
            <a:pPr marL="0" indent="0">
              <a:buNone/>
            </a:pPr>
            <a:r>
              <a:rPr lang="uk-UA" dirty="0" smtClean="0"/>
              <a:t>- Поповнення ОЦК.</a:t>
            </a:r>
          </a:p>
          <a:p>
            <a:pPr marL="0" indent="0">
              <a:buNone/>
            </a:pPr>
            <a:r>
              <a:rPr lang="uk-UA" dirty="0" smtClean="0"/>
              <a:t>- Анестезія та адекватна травмі </a:t>
            </a:r>
            <a:r>
              <a:rPr lang="uk-UA" dirty="0" err="1" smtClean="0"/>
              <a:t>аналгезия</a:t>
            </a:r>
            <a:r>
              <a:rPr lang="uk-UA" dirty="0" smtClean="0"/>
              <a:t>.</a:t>
            </a:r>
          </a:p>
          <a:p>
            <a:pPr marL="0" indent="0">
              <a:buNone/>
            </a:pPr>
            <a:r>
              <a:rPr lang="uk-UA" dirty="0" smtClean="0"/>
              <a:t>- Транспортна іммобілізація.</a:t>
            </a:r>
          </a:p>
          <a:p>
            <a:pPr marL="0" indent="0">
              <a:buNone/>
            </a:pPr>
            <a:r>
              <a:rPr lang="uk-UA" dirty="0" smtClean="0"/>
              <a:t>- Корекція порушення газообміну.</a:t>
            </a:r>
          </a:p>
          <a:p>
            <a:pPr marL="0" indent="0">
              <a:buNone/>
            </a:pPr>
            <a:r>
              <a:rPr lang="uk-UA" dirty="0" smtClean="0"/>
              <a:t>- Якнайшвидша транспортування в стаціонар з дотриманням правила</a:t>
            </a:r>
          </a:p>
          <a:p>
            <a:pPr marL="0" indent="0">
              <a:buNone/>
            </a:pPr>
            <a:r>
              <a:rPr lang="uk-UA" dirty="0" smtClean="0"/>
              <a:t>«Золотої години» (доставка пацієнта в операційну протягом години від моменту отримання травми) час доставки в стаціонар має бути мінімальним.</a:t>
            </a:r>
          </a:p>
          <a:p>
            <a:pPr marL="0" indent="0">
              <a:buNone/>
            </a:pPr>
            <a:r>
              <a:rPr lang="uk-UA" dirty="0" smtClean="0"/>
              <a:t>Обсяг </a:t>
            </a:r>
            <a:r>
              <a:rPr lang="uk-UA" dirty="0" err="1" smtClean="0"/>
              <a:t>інфузійної</a:t>
            </a:r>
            <a:r>
              <a:rPr lang="uk-UA" dirty="0" smtClean="0"/>
              <a:t> терапії може бути обмежений часом доставки в стаціонар.</a:t>
            </a:r>
            <a:endParaRPr lang="uk-UA" dirty="0"/>
          </a:p>
        </p:txBody>
      </p:sp>
    </p:spTree>
    <p:extLst>
      <p:ext uri="{BB962C8B-B14F-4D97-AF65-F5344CB8AC3E}">
        <p14:creationId xmlns:p14="http://schemas.microsoft.com/office/powerpoint/2010/main" val="31229197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952625" y="2374424"/>
          <a:ext cx="8286750" cy="3253740"/>
        </p:xfrm>
        <a:graphic>
          <a:graphicData uri="http://schemas.openxmlformats.org/drawingml/2006/table">
            <a:tbl>
              <a:tblPr/>
              <a:tblGrid>
                <a:gridCol w="2762250">
                  <a:extLst>
                    <a:ext uri="{9D8B030D-6E8A-4147-A177-3AD203B41FA5}">
                      <a16:colId xmlns:a16="http://schemas.microsoft.com/office/drawing/2014/main" val="20000"/>
                    </a:ext>
                  </a:extLst>
                </a:gridCol>
                <a:gridCol w="2762250">
                  <a:extLst>
                    <a:ext uri="{9D8B030D-6E8A-4147-A177-3AD203B41FA5}">
                      <a16:colId xmlns:a16="http://schemas.microsoft.com/office/drawing/2014/main" val="20001"/>
                    </a:ext>
                  </a:extLst>
                </a:gridCol>
                <a:gridCol w="2762250">
                  <a:extLst>
                    <a:ext uri="{9D8B030D-6E8A-4147-A177-3AD203B41FA5}">
                      <a16:colId xmlns:a16="http://schemas.microsoft.com/office/drawing/2014/main" val="20002"/>
                    </a:ext>
                  </a:extLst>
                </a:gridCol>
              </a:tblGrid>
              <a:tr h="0">
                <a:tc>
                  <a:txBody>
                    <a:bodyPr/>
                    <a:lstStyle/>
                    <a:p>
                      <a:pPr algn="ctr" fontAlgn="ctr"/>
                      <a:r>
                        <a:rPr lang="uk-UA" b="1">
                          <a:solidFill>
                            <a:srgbClr val="EEEEEE"/>
                          </a:solidFill>
                          <a:effectLst/>
                          <a:latin typeface="inherit"/>
                        </a:rPr>
                        <a:t>Значення індексу</a:t>
                      </a:r>
                      <a:endParaRPr lang="uk-UA" b="0">
                        <a:solidFill>
                          <a:srgbClr val="EEEEEE"/>
                        </a:solidFill>
                        <a:effectLst/>
                        <a:latin typeface="pfdintextcondpro-xx"/>
                      </a:endParaRPr>
                    </a:p>
                  </a:txBody>
                  <a:tcPr marL="95250" marR="95250" marT="95250" marB="9525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b="1">
                          <a:solidFill>
                            <a:srgbClr val="EEEEEE"/>
                          </a:solidFill>
                          <a:effectLst/>
                          <a:latin typeface="inherit"/>
                        </a:rPr>
                        <a:t>Об’єм крововтрати, л*</a:t>
                      </a:r>
                      <a:endParaRPr lang="uk-UA" b="0">
                        <a:solidFill>
                          <a:srgbClr val="EEEEEE"/>
                        </a:solidFill>
                        <a:effectLst/>
                        <a:latin typeface="pfdintextcondpro-xx"/>
                      </a:endParaRPr>
                    </a:p>
                  </a:txBody>
                  <a:tcPr marL="95250" marR="95250" marT="95250" marB="9525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b="1">
                          <a:solidFill>
                            <a:srgbClr val="EEEEEE"/>
                          </a:solidFill>
                          <a:effectLst/>
                          <a:latin typeface="inherit"/>
                        </a:rPr>
                        <a:t>Дефіцит ОЦК, %</a:t>
                      </a:r>
                      <a:endParaRPr lang="uk-UA" b="0">
                        <a:solidFill>
                          <a:srgbClr val="EEEEEE"/>
                        </a:solidFill>
                        <a:effectLst/>
                        <a:latin typeface="pfdintextcondpro-xx"/>
                      </a:endParaRPr>
                    </a:p>
                  </a:txBody>
                  <a:tcPr marL="95250" marR="95250" marT="95250" marB="9525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extLst>
                  <a:ext uri="{0D108BD9-81ED-4DB2-BD59-A6C34878D82A}">
                    <a16:rowId xmlns:a16="http://schemas.microsoft.com/office/drawing/2014/main" val="10000"/>
                  </a:ext>
                </a:extLst>
              </a:tr>
              <a:tr h="0">
                <a:tc>
                  <a:txBody>
                    <a:bodyPr/>
                    <a:lstStyle/>
                    <a:p>
                      <a:pPr algn="ctr" fontAlgn="ctr"/>
                      <a:r>
                        <a:rPr lang="uk-UA" b="0">
                          <a:solidFill>
                            <a:srgbClr val="333333"/>
                          </a:solidFill>
                          <a:effectLst/>
                          <a:latin typeface="pfdintextcondpro-xx"/>
                        </a:rPr>
                        <a:t>0,8</a:t>
                      </a:r>
                    </a:p>
                  </a:txBody>
                  <a:tcPr marL="95250" marR="95250" marT="95250" marB="95250" anchor="ctr">
                    <a:lnL>
                      <a:noFill/>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b="0">
                          <a:solidFill>
                            <a:srgbClr val="333333"/>
                          </a:solidFill>
                          <a:effectLst/>
                          <a:latin typeface="pfdintextcondpro-xx"/>
                        </a:rPr>
                        <a:t>0,5</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b="0">
                          <a:solidFill>
                            <a:srgbClr val="333333"/>
                          </a:solidFill>
                          <a:effectLst/>
                          <a:latin typeface="pfdintextcondpro-xx"/>
                        </a:rPr>
                        <a:t>10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0001"/>
                  </a:ext>
                </a:extLst>
              </a:tr>
              <a:tr h="0">
                <a:tc>
                  <a:txBody>
                    <a:bodyPr/>
                    <a:lstStyle/>
                    <a:p>
                      <a:pPr algn="ctr" fontAlgn="ctr"/>
                      <a:r>
                        <a:rPr lang="uk-UA" b="0">
                          <a:solidFill>
                            <a:srgbClr val="333333"/>
                          </a:solidFill>
                          <a:effectLst/>
                          <a:latin typeface="pfdintextcondpro-xx"/>
                        </a:rPr>
                        <a:t>0,9–1,2</a:t>
                      </a:r>
                    </a:p>
                  </a:txBody>
                  <a:tcPr marL="95250" marR="95250" marT="95250" marB="95250" anchor="ctr">
                    <a:lnL>
                      <a:noFill/>
                    </a:lnL>
                    <a:lnR w="9525" cap="flat" cmpd="sng" algn="ctr">
                      <a:solidFill>
                        <a:srgbClr val="777777"/>
                      </a:solidFill>
                      <a:prstDash val="solid"/>
                      <a:round/>
                      <a:headEnd type="none" w="med" len="med"/>
                      <a:tailEnd type="none" w="med" len="med"/>
                    </a:lnR>
                    <a:lnT>
                      <a:noFill/>
                    </a:lnT>
                    <a:lnB>
                      <a:noFill/>
                    </a:lnB>
                  </a:tcPr>
                </a:tc>
                <a:tc>
                  <a:txBody>
                    <a:bodyPr/>
                    <a:lstStyle/>
                    <a:p>
                      <a:pPr algn="ctr" fontAlgn="ctr"/>
                      <a:r>
                        <a:rPr lang="uk-UA" b="0">
                          <a:solidFill>
                            <a:srgbClr val="333333"/>
                          </a:solidFill>
                          <a:effectLst/>
                          <a:latin typeface="pfdintextcondpro-xx"/>
                        </a:rPr>
                        <a:t>1,0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tcPr>
                </a:tc>
                <a:tc>
                  <a:txBody>
                    <a:bodyPr/>
                    <a:lstStyle/>
                    <a:p>
                      <a:pPr algn="ctr" fontAlgn="ctr"/>
                      <a:r>
                        <a:rPr lang="uk-UA" b="0">
                          <a:solidFill>
                            <a:srgbClr val="333333"/>
                          </a:solidFill>
                          <a:effectLst/>
                          <a:latin typeface="pfdintextcondpro-xx"/>
                        </a:rPr>
                        <a:t>25</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0">
                <a:tc>
                  <a:txBody>
                    <a:bodyPr/>
                    <a:lstStyle/>
                    <a:p>
                      <a:pPr algn="ctr" fontAlgn="ctr"/>
                      <a:r>
                        <a:rPr lang="uk-UA" b="0">
                          <a:solidFill>
                            <a:srgbClr val="333333"/>
                          </a:solidFill>
                          <a:effectLst/>
                          <a:latin typeface="pfdintextcondpro-xx"/>
                        </a:rPr>
                        <a:t>1,3–1,5</a:t>
                      </a:r>
                    </a:p>
                  </a:txBody>
                  <a:tcPr marL="95250" marR="95250" marT="95250" marB="95250" anchor="ctr">
                    <a:lnL>
                      <a:noFill/>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b="0">
                          <a:solidFill>
                            <a:srgbClr val="333333"/>
                          </a:solidFill>
                          <a:effectLst/>
                          <a:latin typeface="pfdintextcondpro-xx"/>
                        </a:rPr>
                        <a:t>1,5</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b="0">
                          <a:solidFill>
                            <a:srgbClr val="333333"/>
                          </a:solidFill>
                          <a:effectLst/>
                          <a:latin typeface="pfdintextcondpro-xx"/>
                        </a:rPr>
                        <a:t>30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3"/>
                  </a:ext>
                </a:extLst>
              </a:tr>
              <a:tr h="0">
                <a:tc>
                  <a:txBody>
                    <a:bodyPr/>
                    <a:lstStyle/>
                    <a:p>
                      <a:pPr algn="ctr" fontAlgn="ctr"/>
                      <a:r>
                        <a:rPr lang="uk-UA" b="0">
                          <a:solidFill>
                            <a:srgbClr val="333333"/>
                          </a:solidFill>
                          <a:effectLst/>
                          <a:latin typeface="pfdintextcondpro-xx"/>
                        </a:rPr>
                        <a:t>2,0</a:t>
                      </a:r>
                    </a:p>
                  </a:txBody>
                  <a:tcPr marL="95250" marR="95250" marT="95250" marB="95250" anchor="ctr">
                    <a:lnL>
                      <a:noFill/>
                    </a:lnL>
                    <a:lnR w="9525" cap="flat" cmpd="sng" algn="ctr">
                      <a:solidFill>
                        <a:srgbClr val="777777"/>
                      </a:solidFill>
                      <a:prstDash val="solid"/>
                      <a:round/>
                      <a:headEnd type="none" w="med" len="med"/>
                      <a:tailEnd type="none" w="med" len="med"/>
                    </a:lnR>
                    <a:lnT>
                      <a:noFill/>
                    </a:lnT>
                    <a:lnB>
                      <a:noFill/>
                    </a:lnB>
                  </a:tcPr>
                </a:tc>
                <a:tc>
                  <a:txBody>
                    <a:bodyPr/>
                    <a:lstStyle/>
                    <a:p>
                      <a:pPr algn="ctr" fontAlgn="ctr"/>
                      <a:r>
                        <a:rPr lang="uk-UA" b="0">
                          <a:solidFill>
                            <a:srgbClr val="333333"/>
                          </a:solidFill>
                          <a:effectLst/>
                          <a:latin typeface="pfdintextcondpro-xx"/>
                        </a:rPr>
                        <a:t>2,0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tcPr>
                </a:tc>
                <a:tc>
                  <a:txBody>
                    <a:bodyPr/>
                    <a:lstStyle/>
                    <a:p>
                      <a:pPr algn="ctr" fontAlgn="ctr"/>
                      <a:r>
                        <a:rPr lang="uk-UA" b="0">
                          <a:solidFill>
                            <a:srgbClr val="333333"/>
                          </a:solidFill>
                          <a:effectLst/>
                          <a:latin typeface="pfdintextcondpro-xx"/>
                        </a:rPr>
                        <a:t>40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0">
                <a:tc>
                  <a:txBody>
                    <a:bodyPr/>
                    <a:lstStyle/>
                    <a:p>
                      <a:pPr algn="ctr" fontAlgn="ctr"/>
                      <a:r>
                        <a:rPr lang="uk-UA" b="0">
                          <a:solidFill>
                            <a:srgbClr val="333333"/>
                          </a:solidFill>
                          <a:effectLst/>
                          <a:latin typeface="pfdintextcondpro-xx"/>
                        </a:rPr>
                        <a:t>понад 2,0</a:t>
                      </a:r>
                    </a:p>
                  </a:txBody>
                  <a:tcPr marL="95250" marR="95250" marT="95250" marB="95250" anchor="ctr">
                    <a:lnL>
                      <a:noFill/>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b="0">
                          <a:solidFill>
                            <a:srgbClr val="333333"/>
                          </a:solidFill>
                          <a:effectLst/>
                          <a:latin typeface="pfdintextcondpro-xx"/>
                        </a:rPr>
                        <a:t>понад 2,0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b="0">
                          <a:solidFill>
                            <a:srgbClr val="333333"/>
                          </a:solidFill>
                          <a:effectLst/>
                          <a:latin typeface="pfdintextcondpro-xx"/>
                        </a:rPr>
                        <a:t>понад 40</a:t>
                      </a:r>
                    </a:p>
                  </a:txBody>
                  <a:tcPr marL="95250" marR="95250" marT="95250" marB="9525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5"/>
                  </a:ext>
                </a:extLst>
              </a:tr>
              <a:tr h="0">
                <a:tc gridSpan="3">
                  <a:txBody>
                    <a:bodyPr/>
                    <a:lstStyle/>
                    <a:p>
                      <a:pPr algn="l" fontAlgn="ctr"/>
                      <a:r>
                        <a:rPr lang="ru-RU" b="0" i="1" dirty="0">
                          <a:solidFill>
                            <a:srgbClr val="333333"/>
                          </a:solidFill>
                          <a:effectLst/>
                          <a:latin typeface="inherit"/>
                        </a:rPr>
                        <a:t>* Для </a:t>
                      </a:r>
                      <a:r>
                        <a:rPr lang="ru-RU" b="0" i="1" dirty="0" err="1">
                          <a:solidFill>
                            <a:srgbClr val="333333"/>
                          </a:solidFill>
                          <a:effectLst/>
                          <a:latin typeface="inherit"/>
                        </a:rPr>
                        <a:t>пацієнта</a:t>
                      </a:r>
                      <a:r>
                        <a:rPr lang="ru-RU" b="0" i="1" dirty="0">
                          <a:solidFill>
                            <a:srgbClr val="333333"/>
                          </a:solidFill>
                          <a:effectLst/>
                          <a:latin typeface="inherit"/>
                        </a:rPr>
                        <a:t> з </a:t>
                      </a:r>
                      <a:r>
                        <a:rPr lang="ru-RU" b="0" i="1" dirty="0" err="1">
                          <a:solidFill>
                            <a:srgbClr val="333333"/>
                          </a:solidFill>
                          <a:effectLst/>
                          <a:latin typeface="inherit"/>
                        </a:rPr>
                        <a:t>масою</a:t>
                      </a:r>
                      <a:r>
                        <a:rPr lang="ru-RU" b="0" i="1" dirty="0">
                          <a:solidFill>
                            <a:srgbClr val="333333"/>
                          </a:solidFill>
                          <a:effectLst/>
                          <a:latin typeface="inherit"/>
                        </a:rPr>
                        <a:t> </a:t>
                      </a:r>
                      <a:r>
                        <a:rPr lang="ru-RU" b="0" i="1" dirty="0" err="1">
                          <a:solidFill>
                            <a:srgbClr val="333333"/>
                          </a:solidFill>
                          <a:effectLst/>
                          <a:latin typeface="inherit"/>
                        </a:rPr>
                        <a:t>тіла</a:t>
                      </a:r>
                      <a:r>
                        <a:rPr lang="ru-RU" b="0" i="1" dirty="0">
                          <a:solidFill>
                            <a:srgbClr val="333333"/>
                          </a:solidFill>
                          <a:effectLst/>
                          <a:latin typeface="inherit"/>
                        </a:rPr>
                        <a:t> 70-80 кг.</a:t>
                      </a:r>
                      <a:endParaRPr lang="ru-RU" b="0" dirty="0">
                        <a:solidFill>
                          <a:srgbClr val="333333"/>
                        </a:solidFill>
                        <a:effectLst/>
                        <a:latin typeface="pfdintextcondpro-xx"/>
                      </a:endParaRPr>
                    </a:p>
                  </a:txBody>
                  <a:tcPr marL="95250" marR="95250" marT="95250" marB="95250" anchor="ctr">
                    <a:lnL>
                      <a:noFill/>
                    </a:lnL>
                    <a:lnR w="9525" cap="flat" cmpd="sng" algn="ctr">
                      <a:solidFill>
                        <a:srgbClr val="777777"/>
                      </a:solidFill>
                      <a:prstDash val="solid"/>
                      <a:round/>
                      <a:headEnd type="none" w="med" len="med"/>
                      <a:tailEnd type="none" w="med" len="med"/>
                    </a:lnR>
                    <a:lnT>
                      <a:noFill/>
                    </a:lnT>
                    <a:lnB>
                      <a:noFill/>
                    </a:lnB>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6"/>
                  </a:ext>
                </a:extLst>
              </a:tr>
            </a:tbl>
          </a:graphicData>
        </a:graphic>
      </p:graphicFrame>
      <p:sp>
        <p:nvSpPr>
          <p:cNvPr id="3" name="Rectangle 1"/>
          <p:cNvSpPr>
            <a:spLocks noChangeArrowheads="1"/>
          </p:cNvSpPr>
          <p:nvPr/>
        </p:nvSpPr>
        <p:spPr bwMode="auto">
          <a:xfrm>
            <a:off x="1104727" y="1199204"/>
            <a:ext cx="10479664" cy="64633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42875" algn="l" defTabSz="914400" rtl="0" eaLnBrk="0" fontAlgn="base" latinLnBrk="0" hangingPunct="0">
              <a:lnSpc>
                <a:spcPct val="100000"/>
              </a:lnSpc>
              <a:spcBef>
                <a:spcPct val="0"/>
              </a:spcBef>
              <a:spcAft>
                <a:spcPct val="0"/>
              </a:spcAft>
              <a:buClrTx/>
              <a:buSzTx/>
              <a:buFontTx/>
              <a:buNone/>
              <a:tabLst/>
            </a:pPr>
            <a:r>
              <a:rPr kumimoji="0" lang="uk-UA" altLang="uk-UA" sz="2400" b="1" i="0" u="none" strike="noStrike" cap="none" normalizeH="0" baseline="0" dirty="0" smtClean="0">
                <a:ln>
                  <a:noFill/>
                </a:ln>
                <a:solidFill>
                  <a:srgbClr val="515151"/>
                </a:solidFill>
                <a:effectLst/>
                <a:latin typeface="inherit"/>
              </a:rPr>
              <a:t> Визначення величини крововтрати залежно від індексу </a:t>
            </a:r>
            <a:r>
              <a:rPr kumimoji="0" lang="uk-UA" altLang="uk-UA" sz="2400" b="1" i="0" u="none" strike="noStrike" cap="none" normalizeH="0" baseline="0" dirty="0" err="1" smtClean="0">
                <a:ln>
                  <a:noFill/>
                </a:ln>
                <a:solidFill>
                  <a:srgbClr val="515151"/>
                </a:solidFill>
                <a:effectLst/>
                <a:latin typeface="inherit"/>
              </a:rPr>
              <a:t>Альговера</a:t>
            </a:r>
            <a:endParaRPr kumimoji="0" lang="uk-UA" altLang="uk-UA" sz="2400" b="1" i="0" u="none" strike="noStrike" cap="none" normalizeH="0" baseline="0" dirty="0" smtClean="0">
              <a:ln>
                <a:noFill/>
              </a:ln>
              <a:solidFill>
                <a:srgbClr val="515151"/>
              </a:solidFill>
              <a:effectLst/>
              <a:latin typeface="inherit"/>
            </a:endParaRPr>
          </a:p>
          <a:p>
            <a:pPr marL="0" marR="0" lvl="0" indent="142875"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36835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6007" y="365760"/>
            <a:ext cx="11087793" cy="5811203"/>
          </a:xfrm>
        </p:spPr>
        <p:txBody>
          <a:bodyPr>
            <a:normAutofit fontScale="92500" lnSpcReduction="20000"/>
          </a:bodyPr>
          <a:lstStyle/>
          <a:p>
            <a:pPr marL="0" indent="0" fontAlgn="base">
              <a:buNone/>
            </a:pPr>
            <a:r>
              <a:rPr lang="uk-UA" dirty="0"/>
              <a:t>Індекс </a:t>
            </a:r>
            <a:r>
              <a:rPr lang="uk-UA" dirty="0" err="1"/>
              <a:t>Альговера</a:t>
            </a:r>
            <a:r>
              <a:rPr lang="uk-UA" dirty="0"/>
              <a:t> достатньо інформативний при шоку І-ІІ ступеня, але дуже ненадійний при більшому ступені тяжкості шоку і абсолютно непридатний при поєднаній скелетній та черепно-мозковій травмі (шок на фоні поранення голови часто перебігає з брадикар­дією, що повністю спотворює значення індексу </a:t>
            </a:r>
            <a:r>
              <a:rPr lang="uk-UA" dirty="0" err="1"/>
              <a:t>Альговера</a:t>
            </a:r>
            <a:r>
              <a:rPr lang="uk-UA" dirty="0"/>
              <a:t>). Тому для оцінки крововтрати запропоновано ще кілька можливих клінічних та розрахункових схем.</a:t>
            </a:r>
          </a:p>
          <a:p>
            <a:pPr marL="0" indent="0" fontAlgn="base">
              <a:buNone/>
            </a:pPr>
            <a:r>
              <a:rPr lang="uk-UA" dirty="0"/>
              <a:t>Так, об’єм крововтрати можна оцінювати </a:t>
            </a:r>
            <a:r>
              <a:rPr lang="uk-UA" dirty="0" smtClean="0"/>
              <a:t>за </a:t>
            </a:r>
            <a:r>
              <a:rPr lang="uk-UA" i="1" dirty="0" smtClean="0"/>
              <a:t>локалізацією </a:t>
            </a:r>
            <a:r>
              <a:rPr lang="uk-UA" i="1" dirty="0"/>
              <a:t>ураження:</a:t>
            </a:r>
            <a:endParaRPr lang="uk-UA" dirty="0"/>
          </a:p>
          <a:p>
            <a:pPr fontAlgn="base"/>
            <a:r>
              <a:rPr lang="uk-UA" dirty="0"/>
              <a:t>при тяжкій травмі грудної клітки можлива крово­втрата в об’ємі 1,5-2,0 л;</a:t>
            </a:r>
          </a:p>
          <a:p>
            <a:pPr fontAlgn="base"/>
            <a:r>
              <a:rPr lang="uk-UA" dirty="0"/>
              <a:t>при переломі кісток тазу – 2,5-3,0 л;</a:t>
            </a:r>
          </a:p>
          <a:p>
            <a:pPr fontAlgn="base"/>
            <a:r>
              <a:rPr lang="uk-UA" dirty="0"/>
              <a:t>при переломі стегна – 1,0-2,5 л;</a:t>
            </a:r>
          </a:p>
          <a:p>
            <a:pPr fontAlgn="base"/>
            <a:r>
              <a:rPr lang="uk-UA" dirty="0"/>
              <a:t>при переломі плеча або кісток гомілки – 0,5-1,5 л;</a:t>
            </a:r>
          </a:p>
          <a:p>
            <a:pPr fontAlgn="base"/>
            <a:r>
              <a:rPr lang="uk-UA" dirty="0"/>
              <a:t>при переломі кісток передпліччя – 0,2-0,3 л;</a:t>
            </a:r>
          </a:p>
          <a:p>
            <a:pPr fontAlgn="base"/>
            <a:r>
              <a:rPr lang="uk-UA" dirty="0"/>
              <a:t>при переломі хребта – 0,5-1,5 л;</a:t>
            </a:r>
          </a:p>
          <a:p>
            <a:pPr fontAlgn="base"/>
            <a:r>
              <a:rPr lang="uk-UA" dirty="0"/>
              <a:t>при переломі ребра – 0,2-0,5 л;</a:t>
            </a:r>
          </a:p>
          <a:p>
            <a:pPr fontAlgn="base"/>
            <a:r>
              <a:rPr lang="uk-UA" dirty="0"/>
              <a:t>при ранах розміром з кисть руки – до 0,5 л.</a:t>
            </a:r>
          </a:p>
        </p:txBody>
      </p:sp>
    </p:spTree>
    <p:extLst>
      <p:ext uri="{BB962C8B-B14F-4D97-AF65-F5344CB8AC3E}">
        <p14:creationId xmlns:p14="http://schemas.microsoft.com/office/powerpoint/2010/main" val="2411867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2756" y="345960"/>
            <a:ext cx="11787448" cy="4351338"/>
          </a:xfrm>
        </p:spPr>
        <p:txBody>
          <a:bodyPr/>
          <a:lstStyle/>
          <a:p>
            <a:r>
              <a:rPr lang="ru-RU" dirty="0" err="1"/>
              <a:t>Об’єм</a:t>
            </a:r>
            <a:r>
              <a:rPr lang="ru-RU" dirty="0"/>
              <a:t> </a:t>
            </a:r>
            <a:r>
              <a:rPr lang="ru-RU" dirty="0" err="1"/>
              <a:t>крововтрати</a:t>
            </a:r>
            <a:r>
              <a:rPr lang="ru-RU" dirty="0"/>
              <a:t> </a:t>
            </a:r>
            <a:r>
              <a:rPr lang="ru-RU" dirty="0" err="1"/>
              <a:t>можна</a:t>
            </a:r>
            <a:r>
              <a:rPr lang="ru-RU" dirty="0"/>
              <a:t> </a:t>
            </a:r>
            <a:r>
              <a:rPr lang="ru-RU" dirty="0" err="1"/>
              <a:t>оцінити</a:t>
            </a:r>
            <a:r>
              <a:rPr lang="ru-RU" dirty="0"/>
              <a:t> </a:t>
            </a:r>
            <a:r>
              <a:rPr lang="ru-RU" dirty="0" err="1"/>
              <a:t>також</a:t>
            </a:r>
            <a:r>
              <a:rPr lang="ru-RU" dirty="0"/>
              <a:t> і за </a:t>
            </a:r>
            <a:r>
              <a:rPr lang="ru-RU" dirty="0" err="1"/>
              <a:t>деякими</a:t>
            </a:r>
            <a:r>
              <a:rPr lang="ru-RU" dirty="0"/>
              <a:t> </a:t>
            </a:r>
            <a:r>
              <a:rPr lang="ru-RU" i="1" dirty="0" err="1"/>
              <a:t>клінічними</a:t>
            </a:r>
            <a:r>
              <a:rPr lang="ru-RU" i="1" dirty="0"/>
              <a:t> симптомами</a:t>
            </a:r>
            <a:r>
              <a:rPr lang="ru-RU" dirty="0"/>
              <a:t>. </a:t>
            </a:r>
            <a:r>
              <a:rPr lang="ru-RU" dirty="0" err="1"/>
              <a:t>Залежно</a:t>
            </a:r>
            <a:r>
              <a:rPr lang="ru-RU" dirty="0"/>
              <a:t> </a:t>
            </a:r>
            <a:r>
              <a:rPr lang="ru-RU" dirty="0" err="1"/>
              <a:t>від</a:t>
            </a:r>
            <a:r>
              <a:rPr lang="ru-RU" dirty="0"/>
              <a:t> </a:t>
            </a:r>
            <a:r>
              <a:rPr lang="ru-RU" dirty="0" err="1"/>
              <a:t>наявних</a:t>
            </a:r>
            <a:r>
              <a:rPr lang="ru-RU" dirty="0"/>
              <a:t> </a:t>
            </a:r>
            <a:r>
              <a:rPr lang="ru-RU" dirty="0" err="1"/>
              <a:t>клінічних</a:t>
            </a:r>
            <a:r>
              <a:rPr lang="ru-RU" dirty="0"/>
              <a:t> </a:t>
            </a:r>
            <a:r>
              <a:rPr lang="ru-RU" dirty="0" err="1"/>
              <a:t>симптомів</a:t>
            </a:r>
            <a:r>
              <a:rPr lang="ru-RU" dirty="0"/>
              <a:t> </a:t>
            </a:r>
            <a:r>
              <a:rPr lang="ru-RU" dirty="0" err="1"/>
              <a:t>Американська</a:t>
            </a:r>
            <a:r>
              <a:rPr lang="ru-RU" dirty="0"/>
              <a:t> </a:t>
            </a:r>
            <a:r>
              <a:rPr lang="ru-RU" dirty="0" err="1"/>
              <a:t>колегія</a:t>
            </a:r>
            <a:r>
              <a:rPr lang="ru-RU" dirty="0"/>
              <a:t> </a:t>
            </a:r>
            <a:r>
              <a:rPr lang="ru-RU" dirty="0" err="1"/>
              <a:t>хірургів</a:t>
            </a:r>
            <a:r>
              <a:rPr lang="ru-RU" dirty="0"/>
              <a:t> </a:t>
            </a:r>
            <a:r>
              <a:rPr lang="ru-RU" dirty="0" err="1"/>
              <a:t>встановила</a:t>
            </a:r>
            <a:r>
              <a:rPr lang="ru-RU" dirty="0"/>
              <a:t> </a:t>
            </a:r>
            <a:r>
              <a:rPr lang="ru-RU" dirty="0" err="1"/>
              <a:t>чотири</a:t>
            </a:r>
            <a:r>
              <a:rPr lang="ru-RU" dirty="0"/>
              <a:t> </a:t>
            </a:r>
            <a:r>
              <a:rPr lang="ru-RU" dirty="0" err="1"/>
              <a:t>класи</a:t>
            </a:r>
            <a:r>
              <a:rPr lang="ru-RU" dirty="0"/>
              <a:t> </a:t>
            </a:r>
            <a:r>
              <a:rPr lang="ru-RU" dirty="0" err="1"/>
              <a:t>крововтрати</a:t>
            </a:r>
            <a:r>
              <a:rPr lang="ru-RU" dirty="0"/>
              <a:t> </a:t>
            </a:r>
            <a:endParaRPr lang="uk-UA" dirty="0"/>
          </a:p>
        </p:txBody>
      </p:sp>
      <p:graphicFrame>
        <p:nvGraphicFramePr>
          <p:cNvPr id="4" name="Таблица 3"/>
          <p:cNvGraphicFramePr>
            <a:graphicFrameLocks noGrp="1"/>
          </p:cNvGraphicFramePr>
          <p:nvPr>
            <p:extLst>
              <p:ext uri="{D42A27DB-BD31-4B8C-83A1-F6EECF244321}">
                <p14:modId xmlns:p14="http://schemas.microsoft.com/office/powerpoint/2010/main" val="160476727"/>
              </p:ext>
            </p:extLst>
          </p:nvPr>
        </p:nvGraphicFramePr>
        <p:xfrm>
          <a:off x="878376" y="1975254"/>
          <a:ext cx="9802095" cy="4748876"/>
        </p:xfrm>
        <a:graphic>
          <a:graphicData uri="http://schemas.openxmlformats.org/drawingml/2006/table">
            <a:tbl>
              <a:tblPr/>
              <a:tblGrid>
                <a:gridCol w="1960419">
                  <a:extLst>
                    <a:ext uri="{9D8B030D-6E8A-4147-A177-3AD203B41FA5}">
                      <a16:colId xmlns:a16="http://schemas.microsoft.com/office/drawing/2014/main" val="20000"/>
                    </a:ext>
                  </a:extLst>
                </a:gridCol>
                <a:gridCol w="1960419">
                  <a:extLst>
                    <a:ext uri="{9D8B030D-6E8A-4147-A177-3AD203B41FA5}">
                      <a16:colId xmlns:a16="http://schemas.microsoft.com/office/drawing/2014/main" val="20001"/>
                    </a:ext>
                  </a:extLst>
                </a:gridCol>
                <a:gridCol w="1960419">
                  <a:extLst>
                    <a:ext uri="{9D8B030D-6E8A-4147-A177-3AD203B41FA5}">
                      <a16:colId xmlns:a16="http://schemas.microsoft.com/office/drawing/2014/main" val="20002"/>
                    </a:ext>
                  </a:extLst>
                </a:gridCol>
                <a:gridCol w="1960419">
                  <a:extLst>
                    <a:ext uri="{9D8B030D-6E8A-4147-A177-3AD203B41FA5}">
                      <a16:colId xmlns:a16="http://schemas.microsoft.com/office/drawing/2014/main" val="20003"/>
                    </a:ext>
                  </a:extLst>
                </a:gridCol>
                <a:gridCol w="1960419">
                  <a:extLst>
                    <a:ext uri="{9D8B030D-6E8A-4147-A177-3AD203B41FA5}">
                      <a16:colId xmlns:a16="http://schemas.microsoft.com/office/drawing/2014/main" val="20004"/>
                    </a:ext>
                  </a:extLst>
                </a:gridCol>
              </a:tblGrid>
              <a:tr h="512855">
                <a:tc>
                  <a:txBody>
                    <a:bodyPr/>
                    <a:lstStyle/>
                    <a:p>
                      <a:pPr algn="ctr" fontAlgn="ctr"/>
                      <a:r>
                        <a:rPr lang="uk-UA" sz="1800" b="1" dirty="0">
                          <a:solidFill>
                            <a:srgbClr val="EEEEEE"/>
                          </a:solidFill>
                          <a:effectLst/>
                          <a:latin typeface="inherit"/>
                        </a:rPr>
                        <a:t>Клінічні ознаки</a:t>
                      </a:r>
                      <a:endParaRPr lang="uk-UA" sz="1800" b="0" dirty="0">
                        <a:solidFill>
                          <a:srgbClr val="EEEEEE"/>
                        </a:solidFill>
                        <a:effectLst/>
                        <a:latin typeface="pfdintextcondpro-xx"/>
                      </a:endParaRPr>
                    </a:p>
                  </a:txBody>
                  <a:tcPr marL="66090" marR="66090" marT="66090" marB="6609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sz="1800" b="1" dirty="0">
                          <a:solidFill>
                            <a:srgbClr val="EEEEEE"/>
                          </a:solidFill>
                          <a:effectLst/>
                          <a:latin typeface="inherit"/>
                        </a:rPr>
                        <a:t>Клас І</a:t>
                      </a:r>
                      <a:endParaRPr lang="uk-UA" sz="1800" b="0" dirty="0">
                        <a:solidFill>
                          <a:srgbClr val="EEEEEE"/>
                        </a:solidFill>
                        <a:effectLst/>
                        <a:latin typeface="pfdintextcondpro-xx"/>
                      </a:endParaRPr>
                    </a:p>
                  </a:txBody>
                  <a:tcPr marL="66090" marR="66090" marT="66090" marB="6609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sz="1800" b="1" dirty="0">
                          <a:solidFill>
                            <a:srgbClr val="EEEEEE"/>
                          </a:solidFill>
                          <a:effectLst/>
                          <a:latin typeface="inherit"/>
                        </a:rPr>
                        <a:t>Клас ІІ</a:t>
                      </a:r>
                      <a:endParaRPr lang="uk-UA" sz="1800" b="0" dirty="0">
                        <a:solidFill>
                          <a:srgbClr val="EEEEEE"/>
                        </a:solidFill>
                        <a:effectLst/>
                        <a:latin typeface="pfdintextcondpro-xx"/>
                      </a:endParaRPr>
                    </a:p>
                  </a:txBody>
                  <a:tcPr marL="66090" marR="66090" marT="66090" marB="6609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sz="1800" b="1" dirty="0">
                          <a:solidFill>
                            <a:srgbClr val="EEEEEE"/>
                          </a:solidFill>
                          <a:effectLst/>
                          <a:latin typeface="inherit"/>
                        </a:rPr>
                        <a:t>Клас ІІІ</a:t>
                      </a:r>
                      <a:endParaRPr lang="uk-UA" sz="1800" b="0" dirty="0">
                        <a:solidFill>
                          <a:srgbClr val="EEEEEE"/>
                        </a:solidFill>
                        <a:effectLst/>
                        <a:latin typeface="pfdintextcondpro-xx"/>
                      </a:endParaRPr>
                    </a:p>
                  </a:txBody>
                  <a:tcPr marL="66090" marR="66090" marT="66090" marB="6609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tc>
                  <a:txBody>
                    <a:bodyPr/>
                    <a:lstStyle/>
                    <a:p>
                      <a:pPr algn="ctr" fontAlgn="ctr"/>
                      <a:r>
                        <a:rPr lang="uk-UA" sz="1800" b="1" dirty="0">
                          <a:solidFill>
                            <a:srgbClr val="EEEEEE"/>
                          </a:solidFill>
                          <a:effectLst/>
                          <a:latin typeface="inherit"/>
                        </a:rPr>
                        <a:t>Клас </a:t>
                      </a:r>
                      <a:r>
                        <a:rPr lang="en-US" sz="1800" b="1" dirty="0">
                          <a:solidFill>
                            <a:srgbClr val="EEEEEE"/>
                          </a:solidFill>
                          <a:effectLst/>
                          <a:latin typeface="inherit"/>
                        </a:rPr>
                        <a:t>IV</a:t>
                      </a:r>
                      <a:endParaRPr lang="en-US" sz="1800" b="0" dirty="0">
                        <a:solidFill>
                          <a:srgbClr val="EEEEEE"/>
                        </a:solidFill>
                        <a:effectLst/>
                        <a:latin typeface="pfdintextcondpro-xx"/>
                      </a:endParaRPr>
                    </a:p>
                  </a:txBody>
                  <a:tcPr marL="66090" marR="66090" marT="66090" marB="6609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09090"/>
                    </a:solidFill>
                  </a:tcPr>
                </a:tc>
                <a:extLst>
                  <a:ext uri="{0D108BD9-81ED-4DB2-BD59-A6C34878D82A}">
                    <a16:rowId xmlns:a16="http://schemas.microsoft.com/office/drawing/2014/main" val="10000"/>
                  </a:ext>
                </a:extLst>
              </a:tr>
              <a:tr h="512855">
                <a:tc>
                  <a:txBody>
                    <a:bodyPr/>
                    <a:lstStyle/>
                    <a:p>
                      <a:pPr algn="l" fontAlgn="ctr"/>
                      <a:r>
                        <a:rPr lang="uk-UA" sz="1800" b="0">
                          <a:solidFill>
                            <a:srgbClr val="333333"/>
                          </a:solidFill>
                          <a:effectLst/>
                          <a:latin typeface="pfdintextcondpro-xx"/>
                        </a:rPr>
                        <a:t>Крововтрата, мл</a:t>
                      </a:r>
                    </a:p>
                  </a:txBody>
                  <a:tcPr marL="66090" marR="66090" marT="66090" marB="66090" anchor="ctr">
                    <a:lnL>
                      <a:noFill/>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sz="1800" b="0" dirty="0">
                          <a:solidFill>
                            <a:srgbClr val="333333"/>
                          </a:solidFill>
                          <a:effectLst/>
                          <a:latin typeface="pfdintextcondpro-xx"/>
                        </a:rPr>
                        <a:t>&lt; 750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sz="1800" b="0">
                          <a:solidFill>
                            <a:srgbClr val="333333"/>
                          </a:solidFill>
                          <a:effectLst/>
                          <a:latin typeface="pfdintextcondpro-xx"/>
                        </a:rPr>
                        <a:t>750-1500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sz="1800" b="0">
                          <a:solidFill>
                            <a:srgbClr val="333333"/>
                          </a:solidFill>
                          <a:effectLst/>
                          <a:latin typeface="pfdintextcondpro-xx"/>
                        </a:rPr>
                        <a:t>1500-2000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r>
                        <a:rPr lang="uk-UA" sz="1800" b="0" dirty="0">
                          <a:solidFill>
                            <a:srgbClr val="333333"/>
                          </a:solidFill>
                          <a:effectLst/>
                          <a:latin typeface="pfdintextcondpro-xx"/>
                        </a:rPr>
                        <a:t>&gt; 2000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w="9525"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0001"/>
                  </a:ext>
                </a:extLst>
              </a:tr>
              <a:tr h="703193">
                <a:tc>
                  <a:txBody>
                    <a:bodyPr/>
                    <a:lstStyle/>
                    <a:p>
                      <a:pPr algn="l" fontAlgn="ctr"/>
                      <a:r>
                        <a:rPr lang="ru-RU" sz="1800" b="0">
                          <a:solidFill>
                            <a:srgbClr val="333333"/>
                          </a:solidFill>
                          <a:effectLst/>
                          <a:latin typeface="pfdintextcondpro-xx"/>
                        </a:rPr>
                        <a:t>Частота пульсу на 1 хв</a:t>
                      </a:r>
                    </a:p>
                  </a:txBody>
                  <a:tcPr marL="66090" marR="66090" marT="66090" marB="66090" anchor="ctr">
                    <a:lnL>
                      <a:noFill/>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800" b="0">
                          <a:solidFill>
                            <a:srgbClr val="333333"/>
                          </a:solidFill>
                          <a:effectLst/>
                          <a:latin typeface="pfdintextcondpro-xx"/>
                        </a:rPr>
                        <a:t>&lt; 100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800" b="0">
                          <a:solidFill>
                            <a:srgbClr val="333333"/>
                          </a:solidFill>
                          <a:effectLst/>
                          <a:latin typeface="pfdintextcondpro-xx"/>
                        </a:rPr>
                        <a:t>&gt; 100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800" b="0">
                          <a:solidFill>
                            <a:srgbClr val="333333"/>
                          </a:solidFill>
                          <a:effectLst/>
                          <a:latin typeface="pfdintextcondpro-xx"/>
                        </a:rPr>
                        <a:t>&gt; 120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800" b="0" dirty="0">
                          <a:solidFill>
                            <a:srgbClr val="333333"/>
                          </a:solidFill>
                          <a:effectLst/>
                          <a:latin typeface="pfdintextcondpro-xx"/>
                        </a:rPr>
                        <a:t>&gt; 140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2"/>
                  </a:ext>
                </a:extLst>
              </a:tr>
              <a:tr h="512855">
                <a:tc>
                  <a:txBody>
                    <a:bodyPr/>
                    <a:lstStyle/>
                    <a:p>
                      <a:pPr algn="l" fontAlgn="ctr"/>
                      <a:r>
                        <a:rPr lang="uk-UA" sz="1800" b="0">
                          <a:solidFill>
                            <a:srgbClr val="333333"/>
                          </a:solidFill>
                          <a:effectLst/>
                          <a:latin typeface="pfdintextcondpro-xx"/>
                        </a:rPr>
                        <a:t>Артеріальний тиск</a:t>
                      </a:r>
                    </a:p>
                  </a:txBody>
                  <a:tcPr marL="66090" marR="66090" marT="66090" marB="66090" anchor="ctr">
                    <a:lnL>
                      <a:noFill/>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800" b="0">
                          <a:solidFill>
                            <a:srgbClr val="333333"/>
                          </a:solidFill>
                          <a:effectLst/>
                          <a:latin typeface="pfdintextcondpro-xx"/>
                        </a:rPr>
                        <a:t>Норма</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800" b="0">
                          <a:solidFill>
                            <a:srgbClr val="333333"/>
                          </a:solidFill>
                          <a:effectLst/>
                          <a:latin typeface="pfdintextcondpro-xx"/>
                        </a:rPr>
                        <a:t>Норма</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800" b="0">
                          <a:solidFill>
                            <a:srgbClr val="333333"/>
                          </a:solidFill>
                          <a:effectLst/>
                          <a:latin typeface="pfdintextcondpro-xx"/>
                        </a:rPr>
                        <a:t>Знижений</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800" b="0" dirty="0">
                          <a:solidFill>
                            <a:srgbClr val="333333"/>
                          </a:solidFill>
                          <a:effectLst/>
                          <a:latin typeface="pfdintextcondpro-xx"/>
                        </a:rPr>
                        <a:t>Знижений</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3"/>
                  </a:ext>
                </a:extLst>
              </a:tr>
              <a:tr h="703193">
                <a:tc>
                  <a:txBody>
                    <a:bodyPr/>
                    <a:lstStyle/>
                    <a:p>
                      <a:pPr algn="l" fontAlgn="ctr"/>
                      <a:r>
                        <a:rPr lang="ru-RU" sz="1800" b="0">
                          <a:solidFill>
                            <a:srgbClr val="333333"/>
                          </a:solidFill>
                          <a:effectLst/>
                          <a:latin typeface="pfdintextcondpro-xx"/>
                        </a:rPr>
                        <a:t>Частота дихання на 1 хв</a:t>
                      </a:r>
                    </a:p>
                  </a:txBody>
                  <a:tcPr marL="66090" marR="66090" marT="66090" marB="66090" anchor="ctr">
                    <a:lnL>
                      <a:noFill/>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800" b="0">
                          <a:solidFill>
                            <a:srgbClr val="333333"/>
                          </a:solidFill>
                          <a:effectLst/>
                          <a:latin typeface="pfdintextcondpro-xx"/>
                        </a:rPr>
                        <a:t>14-20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800" b="0">
                          <a:solidFill>
                            <a:srgbClr val="333333"/>
                          </a:solidFill>
                          <a:effectLst/>
                          <a:latin typeface="pfdintextcondpro-xx"/>
                        </a:rPr>
                        <a:t>20-30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800" b="0">
                          <a:solidFill>
                            <a:srgbClr val="333333"/>
                          </a:solidFill>
                          <a:effectLst/>
                          <a:latin typeface="pfdintextcondpro-xx"/>
                        </a:rPr>
                        <a:t>30-40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ctr" fontAlgn="ctr"/>
                      <a:r>
                        <a:rPr lang="uk-UA" sz="1800" b="0" dirty="0">
                          <a:solidFill>
                            <a:srgbClr val="333333"/>
                          </a:solidFill>
                          <a:effectLst/>
                          <a:latin typeface="pfdintextcondpro-xx"/>
                        </a:rPr>
                        <a:t>&gt; 40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4"/>
                  </a:ext>
                </a:extLst>
              </a:tr>
              <a:tr h="322517">
                <a:tc>
                  <a:txBody>
                    <a:bodyPr/>
                    <a:lstStyle/>
                    <a:p>
                      <a:pPr algn="l" fontAlgn="ctr"/>
                      <a:r>
                        <a:rPr lang="uk-UA" sz="1800" b="0">
                          <a:solidFill>
                            <a:srgbClr val="333333"/>
                          </a:solidFill>
                          <a:effectLst/>
                          <a:latin typeface="pfdintextcondpro-xx"/>
                        </a:rPr>
                        <a:t>Діурез, мл/хв</a:t>
                      </a:r>
                    </a:p>
                  </a:txBody>
                  <a:tcPr marL="66090" marR="66090" marT="66090" marB="66090" anchor="ctr">
                    <a:lnL>
                      <a:noFill/>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800" b="0">
                          <a:solidFill>
                            <a:srgbClr val="333333"/>
                          </a:solidFill>
                          <a:effectLst/>
                          <a:latin typeface="pfdintextcondpro-xx"/>
                        </a:rPr>
                        <a:t>&gt; 30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800" b="0">
                          <a:solidFill>
                            <a:srgbClr val="333333"/>
                          </a:solidFill>
                          <a:effectLst/>
                          <a:latin typeface="pfdintextcondpro-xx"/>
                        </a:rPr>
                        <a:t>20-30</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800" b="0">
                          <a:solidFill>
                            <a:srgbClr val="333333"/>
                          </a:solidFill>
                          <a:effectLst/>
                          <a:latin typeface="pfdintextcondpro-xx"/>
                        </a:rPr>
                        <a:t>5-15</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tc>
                  <a:txBody>
                    <a:bodyPr/>
                    <a:lstStyle/>
                    <a:p>
                      <a:pPr algn="ctr" fontAlgn="ctr"/>
                      <a:r>
                        <a:rPr lang="uk-UA" sz="1800" b="0" dirty="0">
                          <a:solidFill>
                            <a:srgbClr val="333333"/>
                          </a:solidFill>
                          <a:effectLst/>
                          <a:latin typeface="pfdintextcondpro-xx"/>
                        </a:rPr>
                        <a:t>&lt; 5</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5"/>
                  </a:ext>
                </a:extLst>
              </a:tr>
              <a:tr h="1083869">
                <a:tc>
                  <a:txBody>
                    <a:bodyPr/>
                    <a:lstStyle/>
                    <a:p>
                      <a:pPr algn="l" fontAlgn="ctr"/>
                      <a:r>
                        <a:rPr lang="ru-RU" sz="1800" b="0">
                          <a:solidFill>
                            <a:srgbClr val="333333"/>
                          </a:solidFill>
                          <a:effectLst/>
                          <a:latin typeface="pfdintextcondpro-xx"/>
                        </a:rPr>
                        <a:t>Центральна нервова система (ментальний статус)</a:t>
                      </a:r>
                    </a:p>
                  </a:txBody>
                  <a:tcPr marL="66090" marR="66090" marT="66090" marB="66090" anchor="ctr">
                    <a:lnL>
                      <a:noFill/>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l" fontAlgn="ctr"/>
                      <a:r>
                        <a:rPr lang="uk-UA" sz="1800" b="0">
                          <a:solidFill>
                            <a:srgbClr val="333333"/>
                          </a:solidFill>
                          <a:effectLst/>
                          <a:latin typeface="pfdintextcondpro-xx"/>
                        </a:rPr>
                        <a:t>Легке збудження</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l" fontAlgn="ctr"/>
                      <a:r>
                        <a:rPr lang="uk-UA" sz="1800" b="0">
                          <a:solidFill>
                            <a:srgbClr val="333333"/>
                          </a:solidFill>
                          <a:effectLst/>
                          <a:latin typeface="pfdintextcondpro-xx"/>
                        </a:rPr>
                        <a:t>Помірне збудження</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l" fontAlgn="ctr"/>
                      <a:r>
                        <a:rPr lang="uk-UA" sz="1800" b="0">
                          <a:solidFill>
                            <a:srgbClr val="333333"/>
                          </a:solidFill>
                          <a:effectLst/>
                          <a:latin typeface="pfdintextcondpro-xx"/>
                        </a:rPr>
                        <a:t>Виражене збудження, сплутана свідомість</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tc>
                  <a:txBody>
                    <a:bodyPr/>
                    <a:lstStyle/>
                    <a:p>
                      <a:pPr algn="l" fontAlgn="ctr"/>
                      <a:r>
                        <a:rPr lang="uk-UA" sz="1800" b="0" dirty="0">
                          <a:solidFill>
                            <a:srgbClr val="333333"/>
                          </a:solidFill>
                          <a:effectLst/>
                          <a:latin typeface="pfdintextcondpro-xx"/>
                        </a:rPr>
                        <a:t>Апатія або відсутність свідомості</a:t>
                      </a:r>
                    </a:p>
                  </a:txBody>
                  <a:tcPr marL="66090" marR="66090" marT="66090" marB="66090" anchor="ctr">
                    <a:lnL w="9525" cap="flat" cmpd="sng" algn="ctr">
                      <a:solidFill>
                        <a:srgbClr val="777777"/>
                      </a:solidFill>
                      <a:prstDash val="solid"/>
                      <a:round/>
                      <a:headEnd type="none" w="med" len="med"/>
                      <a:tailEnd type="none" w="med" len="med"/>
                    </a:lnL>
                    <a:lnR w="9525" cap="flat" cmpd="sng" algn="ctr">
                      <a:solidFill>
                        <a:srgbClr val="777777"/>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100760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1353800" cy="1325563"/>
          </a:xfrm>
        </p:spPr>
        <p:txBody>
          <a:bodyPr>
            <a:normAutofit fontScale="90000"/>
          </a:bodyPr>
          <a:lstStyle/>
          <a:p>
            <a:pPr algn="ctr"/>
            <a:r>
              <a:rPr lang="uk-UA" b="1" dirty="0" smtClean="0"/>
              <a:t>Невідкладна медична допомога на </a:t>
            </a:r>
            <a:br>
              <a:rPr lang="uk-UA" b="1" dirty="0" smtClean="0"/>
            </a:br>
            <a:r>
              <a:rPr lang="uk-UA" b="1" dirty="0" err="1" smtClean="0"/>
              <a:t>догоспітальному</a:t>
            </a:r>
            <a:r>
              <a:rPr lang="uk-UA" b="1" dirty="0" smtClean="0"/>
              <a:t> етапі:</a:t>
            </a:r>
            <a:br>
              <a:rPr lang="uk-UA" b="1" dirty="0" smtClean="0"/>
            </a:br>
            <a:endParaRPr lang="uk-UA" b="1" dirty="0"/>
          </a:p>
        </p:txBody>
      </p:sp>
      <p:sp>
        <p:nvSpPr>
          <p:cNvPr id="3" name="Объект 2"/>
          <p:cNvSpPr>
            <a:spLocks noGrp="1"/>
          </p:cNvSpPr>
          <p:nvPr>
            <p:ph idx="1"/>
          </p:nvPr>
        </p:nvSpPr>
        <p:spPr/>
        <p:txBody>
          <a:bodyPr/>
          <a:lstStyle/>
          <a:p>
            <a:pPr marL="0" indent="0">
              <a:buNone/>
            </a:pPr>
            <a:r>
              <a:rPr lang="uk-UA" dirty="0" smtClean="0"/>
              <a:t>1</a:t>
            </a:r>
            <a:r>
              <a:rPr lang="uk-UA" dirty="0"/>
              <a:t>) зупинка кровотечі;</a:t>
            </a:r>
          </a:p>
          <a:p>
            <a:pPr marL="0" indent="0">
              <a:buNone/>
            </a:pPr>
            <a:r>
              <a:rPr lang="uk-UA" dirty="0"/>
              <a:t>2) забезпечення прохідності дихальних шляхів і адекватна вентиляція легень;</a:t>
            </a:r>
          </a:p>
          <a:p>
            <a:pPr marL="0" indent="0">
              <a:buNone/>
            </a:pPr>
            <a:r>
              <a:rPr lang="uk-UA" dirty="0"/>
              <a:t>3) знеболювання;</a:t>
            </a:r>
          </a:p>
          <a:p>
            <a:pPr marL="0" indent="0">
              <a:buNone/>
            </a:pPr>
            <a:r>
              <a:rPr lang="uk-UA" dirty="0"/>
              <a:t>4) замісна </a:t>
            </a:r>
            <a:r>
              <a:rPr lang="uk-UA" dirty="0" err="1"/>
              <a:t>трансфузійна</a:t>
            </a:r>
            <a:r>
              <a:rPr lang="uk-UA" dirty="0"/>
              <a:t> терапія;</a:t>
            </a:r>
          </a:p>
          <a:p>
            <a:pPr marL="0" indent="0">
              <a:buNone/>
            </a:pPr>
            <a:r>
              <a:rPr lang="uk-UA" dirty="0"/>
              <a:t>5) іммобілізація при переломах;</a:t>
            </a:r>
          </a:p>
          <a:p>
            <a:pPr marL="0" indent="0">
              <a:buNone/>
            </a:pPr>
            <a:r>
              <a:rPr lang="uk-UA" dirty="0"/>
              <a:t>6) щадне транспортування постраждалого.</a:t>
            </a:r>
          </a:p>
          <a:p>
            <a:endParaRPr lang="uk-UA" dirty="0"/>
          </a:p>
        </p:txBody>
      </p:sp>
    </p:spTree>
    <p:extLst>
      <p:ext uri="{BB962C8B-B14F-4D97-AF65-F5344CB8AC3E}">
        <p14:creationId xmlns:p14="http://schemas.microsoft.com/office/powerpoint/2010/main" val="2243542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2385" y="415636"/>
            <a:ext cx="11554691" cy="5761327"/>
          </a:xfrm>
        </p:spPr>
        <p:txBody>
          <a:bodyPr>
            <a:normAutofit fontScale="77500" lnSpcReduction="20000"/>
          </a:bodyPr>
          <a:lstStyle/>
          <a:p>
            <a:pPr fontAlgn="base"/>
            <a:r>
              <a:rPr lang="uk-UA" dirty="0"/>
              <a:t>Яким би тяжким не був стан пацієнта, завжди слід починати </a:t>
            </a:r>
            <a:r>
              <a:rPr lang="uk-UA" dirty="0" err="1"/>
              <a:t>інфузію</a:t>
            </a:r>
            <a:r>
              <a:rPr lang="uk-UA" dirty="0"/>
              <a:t> тільки з кристалоїдів. Пам’ятайте – в першу чергу потрібно ліквідувати дегідратацію («гідра-» – вода!). Тому дайте постраждалому цю «воду» – проведіть спочатку </a:t>
            </a:r>
            <a:r>
              <a:rPr lang="uk-UA" dirty="0" err="1"/>
              <a:t>інфузію</a:t>
            </a:r>
            <a:r>
              <a:rPr lang="uk-UA" dirty="0"/>
              <a:t> 800-1000 мл кристалоїдів і тільки потім починайте вводити колоїди. Така тактика допоможе запобігти розвитку побічних ефектів колоїдів – гострої ниркової недостатності і порушень коагуляції;</a:t>
            </a:r>
          </a:p>
          <a:p>
            <a:pPr fontAlgn="base"/>
            <a:r>
              <a:rPr lang="uk-UA" dirty="0" err="1"/>
              <a:t>декстрани</a:t>
            </a:r>
            <a:r>
              <a:rPr lang="uk-UA" dirty="0"/>
              <a:t> (</a:t>
            </a:r>
            <a:r>
              <a:rPr lang="uk-UA" dirty="0" err="1"/>
              <a:t>реополіглюкін</a:t>
            </a:r>
            <a:r>
              <a:rPr lang="uk-UA" dirty="0"/>
              <a:t>, </a:t>
            </a:r>
            <a:r>
              <a:rPr lang="uk-UA" dirty="0" err="1"/>
              <a:t>поліглюкін</a:t>
            </a:r>
            <a:r>
              <a:rPr lang="uk-UA" dirty="0"/>
              <a:t>) – не використовувати! Крім того, що </a:t>
            </a:r>
            <a:r>
              <a:rPr lang="uk-UA" dirty="0" err="1"/>
              <a:t>декстрани</a:t>
            </a:r>
            <a:r>
              <a:rPr lang="uk-UA" dirty="0"/>
              <a:t> дуже часто викликають </a:t>
            </a:r>
            <a:r>
              <a:rPr lang="uk-UA" dirty="0" err="1"/>
              <a:t>анафілактоїдні</a:t>
            </a:r>
            <a:r>
              <a:rPr lang="uk-UA" dirty="0"/>
              <a:t> реакції та гостру ниркову недостатність, вони ще й призводять до помилок у визначенні групи крові. Тому на </a:t>
            </a:r>
            <a:r>
              <a:rPr lang="uk-UA" dirty="0" err="1"/>
              <a:t>догоспітальному</a:t>
            </a:r>
            <a:r>
              <a:rPr lang="uk-UA" dirty="0"/>
              <a:t> етапі, особливо при тяжких пораненнях і великій крововтраті, від введення </a:t>
            </a:r>
            <a:r>
              <a:rPr lang="uk-UA" dirty="0" err="1"/>
              <a:t>декстранів</a:t>
            </a:r>
            <a:r>
              <a:rPr lang="uk-UA" dirty="0"/>
              <a:t> слід утриматися;</a:t>
            </a:r>
          </a:p>
          <a:p>
            <a:pPr fontAlgn="base"/>
            <a:r>
              <a:rPr lang="uk-UA" dirty="0"/>
              <a:t>у разі неефективності кристалоїдів (зберігаються низький АТ, «мармуровість» шкіри та інші прояви шоку) до </a:t>
            </a:r>
            <a:r>
              <a:rPr lang="uk-UA" dirty="0" err="1"/>
              <a:t>інфузій</a:t>
            </a:r>
            <a:r>
              <a:rPr lang="uk-UA" dirty="0"/>
              <a:t> додають розчини колоїдів. Перевагу слід віддавати розчинам </a:t>
            </a:r>
            <a:r>
              <a:rPr lang="uk-UA" dirty="0" err="1"/>
              <a:t>гідроксиетильованих</a:t>
            </a:r>
            <a:r>
              <a:rPr lang="uk-UA" dirty="0"/>
              <a:t> </a:t>
            </a:r>
            <a:r>
              <a:rPr lang="uk-UA" dirty="0" err="1"/>
              <a:t>крохмалів</a:t>
            </a:r>
            <a:r>
              <a:rPr lang="uk-UA" dirty="0"/>
              <a:t> (ГЕК), наприклад </a:t>
            </a:r>
            <a:r>
              <a:rPr lang="uk-UA" dirty="0" err="1"/>
              <a:t>гекодезу</a:t>
            </a:r>
            <a:r>
              <a:rPr lang="uk-UA" dirty="0"/>
              <a:t> і </a:t>
            </a:r>
            <a:r>
              <a:rPr lang="uk-UA" dirty="0" err="1"/>
              <a:t>гекотону</a:t>
            </a:r>
            <a:r>
              <a:rPr lang="uk-UA" dirty="0"/>
              <a:t>, та розчинам желатину (</a:t>
            </a:r>
            <a:r>
              <a:rPr lang="uk-UA" dirty="0" err="1"/>
              <a:t>волютенз</a:t>
            </a:r>
            <a:r>
              <a:rPr lang="uk-UA" dirty="0"/>
              <a:t>);</a:t>
            </a:r>
          </a:p>
          <a:p>
            <a:pPr fontAlgn="base"/>
            <a:r>
              <a:rPr lang="uk-UA" dirty="0"/>
              <a:t>введення адреналіну, </a:t>
            </a:r>
            <a:r>
              <a:rPr lang="uk-UA" dirty="0" err="1"/>
              <a:t>норадреналіну</a:t>
            </a:r>
            <a:r>
              <a:rPr lang="uk-UA" dirty="0"/>
              <a:t>, </a:t>
            </a:r>
            <a:r>
              <a:rPr lang="uk-UA" dirty="0" err="1"/>
              <a:t>мезатону</a:t>
            </a:r>
            <a:r>
              <a:rPr lang="uk-UA" dirty="0"/>
              <a:t> при шоку бажано уникати, тому що, звужуючи судини, ці засоби погіршують кровопостачання мозку, серця, нирок та печінки;</a:t>
            </a:r>
          </a:p>
          <a:p>
            <a:pPr fontAlgn="base"/>
            <a:r>
              <a:rPr lang="uk-UA" dirty="0"/>
              <a:t>для боротьби з болем при вогнепальних пораненнях в умовах машини швидкої допомоги доцільно використовувати наркотичні анальгетики (морфін, </a:t>
            </a:r>
            <a:r>
              <a:rPr lang="uk-UA" dirty="0" err="1"/>
              <a:t>омнопон</a:t>
            </a:r>
            <a:r>
              <a:rPr lang="uk-UA" dirty="0"/>
              <a:t>, промедол). Якщо дозволяє ситуація, стан потерпілого та особливості ураження – проводять новокаїнову блокаду місць переломів або провідникові блокади нервових стовбурів;</a:t>
            </a:r>
          </a:p>
          <a:p>
            <a:pPr fontAlgn="base"/>
            <a:r>
              <a:rPr lang="uk-UA" dirty="0"/>
              <a:t>провести іммобілізацію переломів, накладання стерильних пов’язок на відкриті рани у випадках, якщо цього не було зроблено на поперед­ніх етапах.</a:t>
            </a:r>
          </a:p>
          <a:p>
            <a:endParaRPr lang="uk-UA" dirty="0"/>
          </a:p>
        </p:txBody>
      </p:sp>
    </p:spTree>
    <p:extLst>
      <p:ext uri="{BB962C8B-B14F-4D97-AF65-F5344CB8AC3E}">
        <p14:creationId xmlns:p14="http://schemas.microsoft.com/office/powerpoint/2010/main" val="1816285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5142" y="548640"/>
            <a:ext cx="11321934" cy="5628323"/>
          </a:xfrm>
        </p:spPr>
        <p:txBody>
          <a:bodyPr>
            <a:normAutofit fontScale="92500"/>
          </a:bodyPr>
          <a:lstStyle/>
          <a:p>
            <a:r>
              <a:rPr lang="uk-UA" dirty="0"/>
              <a:t>Тяжкий травматичний шок часто супроводжується порушенням дихання, нудотою, блюванням. У таких випадках необхідно повернути голову постраждалого набік і очистити порожнину рота. Потім відхилити голову назад, вивести нижню щелепу і ввести </a:t>
            </a:r>
            <a:r>
              <a:rPr lang="en-US" dirty="0"/>
              <a:t>S-</a:t>
            </a:r>
            <a:r>
              <a:rPr lang="uk-UA" dirty="0"/>
              <a:t>подібну трубку.</a:t>
            </a:r>
          </a:p>
          <a:p>
            <a:r>
              <a:rPr lang="uk-UA" dirty="0"/>
              <a:t>При зовнішній кровотечі проводять її зупинку шляхом накладання джгута, тугої пов'язки, </a:t>
            </a:r>
            <a:r>
              <a:rPr lang="uk-UA" dirty="0" err="1"/>
              <a:t>перетискання</a:t>
            </a:r>
            <a:r>
              <a:rPr lang="uk-UA" dirty="0"/>
              <a:t> судини пальцем або накладанням затискача на судину. При наявності клініки внутрішньої кровотечі хворого швидко госпіталізують в хірургічну клініку для оперативного лікування.</a:t>
            </a:r>
          </a:p>
          <a:p>
            <a:r>
              <a:rPr lang="uk-UA" dirty="0"/>
              <a:t>Одночасно з зупинкою кровотечі необхідно поповнити ОЦК. Використовують протишокові кровозамінники: </a:t>
            </a:r>
            <a:r>
              <a:rPr lang="uk-UA" dirty="0" err="1"/>
              <a:t>стабізол</a:t>
            </a:r>
            <a:r>
              <a:rPr lang="uk-UA" dirty="0"/>
              <a:t>, </a:t>
            </a:r>
            <a:r>
              <a:rPr lang="uk-UA" dirty="0" err="1"/>
              <a:t>рефортан</a:t>
            </a:r>
            <a:r>
              <a:rPr lang="uk-UA" dirty="0"/>
              <a:t>, </a:t>
            </a:r>
            <a:r>
              <a:rPr lang="uk-UA" dirty="0" err="1"/>
              <a:t>реополіглюкін</a:t>
            </a:r>
            <a:r>
              <a:rPr lang="uk-UA" dirty="0"/>
              <a:t>, </a:t>
            </a:r>
            <a:r>
              <a:rPr lang="uk-UA" dirty="0" err="1"/>
              <a:t>желатиноль</a:t>
            </a:r>
            <a:r>
              <a:rPr lang="uk-UA" dirty="0"/>
              <a:t>, </a:t>
            </a:r>
            <a:r>
              <a:rPr lang="uk-UA" dirty="0" err="1"/>
              <a:t>поліфер</a:t>
            </a:r>
            <a:r>
              <a:rPr lang="uk-UA" dirty="0"/>
              <a:t>, </a:t>
            </a:r>
            <a:r>
              <a:rPr lang="uk-UA" dirty="0" err="1"/>
              <a:t>реоглюман</a:t>
            </a:r>
            <a:r>
              <a:rPr lang="uk-UA" dirty="0"/>
              <a:t>. Можна вводити </a:t>
            </a:r>
            <a:r>
              <a:rPr lang="uk-UA" dirty="0" err="1"/>
              <a:t>кристалоїдні</a:t>
            </a:r>
            <a:r>
              <a:rPr lang="uk-UA" dirty="0"/>
              <a:t> речовини (розчин </a:t>
            </a:r>
            <a:r>
              <a:rPr lang="uk-UA" dirty="0" err="1"/>
              <a:t>Рінгера</a:t>
            </a:r>
            <a:r>
              <a:rPr lang="uk-UA" dirty="0"/>
              <a:t>, 0,9 % розчин натрію хлориду, </a:t>
            </a:r>
            <a:r>
              <a:rPr lang="uk-UA" dirty="0" err="1"/>
              <a:t>лактасол</a:t>
            </a:r>
            <a:r>
              <a:rPr lang="uk-UA" dirty="0"/>
              <a:t>), 5 </a:t>
            </a:r>
            <a:r>
              <a:rPr lang="uk-UA" i="1" dirty="0"/>
              <a:t>%</a:t>
            </a:r>
            <a:r>
              <a:rPr lang="uk-UA" dirty="0"/>
              <a:t> розчин глюкози. При відсутності </a:t>
            </a:r>
            <a:r>
              <a:rPr lang="uk-UA" dirty="0" err="1"/>
              <a:t>інфузійних</a:t>
            </a:r>
            <a:r>
              <a:rPr lang="uk-UA" dirty="0"/>
              <a:t> середників хворого необхідно укласти в положення </a:t>
            </a:r>
            <a:r>
              <a:rPr lang="uk-UA" dirty="0" err="1"/>
              <a:t>Тренделенбурга</a:t>
            </a:r>
            <a:r>
              <a:rPr lang="uk-UA" dirty="0"/>
              <a:t> (з опущеним головним кінцем).</a:t>
            </a:r>
          </a:p>
          <a:p>
            <a:endParaRPr lang="uk-UA" dirty="0"/>
          </a:p>
        </p:txBody>
      </p:sp>
    </p:spTree>
    <p:extLst>
      <p:ext uri="{BB962C8B-B14F-4D97-AF65-F5344CB8AC3E}">
        <p14:creationId xmlns:p14="http://schemas.microsoft.com/office/powerpoint/2010/main" val="3832131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8763" y="482138"/>
            <a:ext cx="11471563" cy="5694825"/>
          </a:xfrm>
        </p:spPr>
        <p:txBody>
          <a:bodyPr>
            <a:normAutofit/>
          </a:bodyPr>
          <a:lstStyle/>
          <a:p>
            <a:r>
              <a:rPr lang="uk-UA" dirty="0"/>
              <a:t>Знеболювання слід провести перед накладанням </a:t>
            </a:r>
            <a:r>
              <a:rPr lang="uk-UA" dirty="0" err="1"/>
              <a:t>іммобілізаційних</a:t>
            </a:r>
            <a:r>
              <a:rPr lang="uk-UA" dirty="0"/>
              <a:t> шин, транспортуванням хворого. Для цього використовують наркотичні засоби (</a:t>
            </a:r>
            <a:r>
              <a:rPr lang="uk-UA" dirty="0" err="1"/>
              <a:t>омнопон</a:t>
            </a:r>
            <a:r>
              <a:rPr lang="uk-UA" dirty="0"/>
              <a:t>, промедол, морфій) а також анальгетики (анальгін, баралгін та ін.). Необхідно пам'ятати, що морфій пригнічує функцію дихального центру. Всі препарати при шоці необхідно вводити внутрішньовенно, оскільки порушений кровообіг і всмоктування медикаментів з тканин йде сповільнено.</a:t>
            </a:r>
          </a:p>
          <a:p>
            <a:r>
              <a:rPr lang="uk-UA" dirty="0"/>
              <a:t>Надзвичайно важливе значення має іммобілізація ушкоджених кінцівок і обережне транспортування хворих. Неадекватне транспортування посилює біль і погіршує перебіг шоку. При ушкодженні і кровотечі з носа і рота хворого потрібно перевозити в положенні на животі, повернувши голову набік. При відсутності свідомості з метою профілактики западання язика, затікання в дихальні шляхи крові, блювотних мас хворого краще вкласти набік</a:t>
            </a:r>
          </a:p>
          <a:p>
            <a:endParaRPr lang="uk-UA" dirty="0"/>
          </a:p>
        </p:txBody>
      </p:sp>
    </p:spTree>
    <p:extLst>
      <p:ext uri="{BB962C8B-B14F-4D97-AF65-F5344CB8AC3E}">
        <p14:creationId xmlns:p14="http://schemas.microsoft.com/office/powerpoint/2010/main" val="3719741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9258" y="365760"/>
            <a:ext cx="11654444" cy="6492240"/>
          </a:xfrm>
        </p:spPr>
        <p:txBody>
          <a:bodyPr>
            <a:normAutofit lnSpcReduction="10000"/>
          </a:bodyPr>
          <a:lstStyle/>
          <a:p>
            <a:pPr marL="0" indent="0">
              <a:buNone/>
            </a:pPr>
            <a:r>
              <a:rPr lang="uk-UA" sz="3500" b="1" i="1" dirty="0">
                <a:effectLst>
                  <a:outerShdw blurRad="38100" dist="38100" dir="2700000" algn="tl">
                    <a:srgbClr val="000000">
                      <a:alpha val="43137"/>
                    </a:srgbClr>
                  </a:outerShdw>
                </a:effectLst>
              </a:rPr>
              <a:t>Геморагічний шок</a:t>
            </a:r>
            <a:r>
              <a:rPr lang="uk-UA" dirty="0"/>
              <a:t> виникає внаслідок гострої крововтрати. Швидка втрата 25-30 </a:t>
            </a:r>
            <a:r>
              <a:rPr lang="uk-UA" i="1" dirty="0"/>
              <a:t>%</a:t>
            </a:r>
            <a:r>
              <a:rPr lang="uk-UA" dirty="0"/>
              <a:t> ОЦК призводить до розвитку тяжкого шоку. </a:t>
            </a:r>
            <a:endParaRPr lang="uk-UA" dirty="0" smtClean="0"/>
          </a:p>
          <a:p>
            <a:r>
              <a:rPr lang="uk-UA" dirty="0" smtClean="0"/>
              <a:t>Розвиток </a:t>
            </a:r>
            <a:r>
              <a:rPr lang="uk-UA" dirty="0"/>
              <a:t>шоку і його тяжкість визначають об'єм і швидкість крововтрати. Будь-яка крововтрата супроводжується централізацією </a:t>
            </a:r>
            <a:r>
              <a:rPr lang="uk-UA" dirty="0" err="1"/>
              <a:t>кровобігу</a:t>
            </a:r>
            <a:r>
              <a:rPr lang="uk-UA" dirty="0"/>
              <a:t>, це захисна біологічна реакція, спрямована на забезпечення поживними речовинами важливих органів: серця, легень, печінки, мозку та ін. Однак тривала централізація </a:t>
            </a:r>
            <a:r>
              <a:rPr lang="uk-UA" dirty="0" err="1"/>
              <a:t>кровобігу</a:t>
            </a:r>
            <a:r>
              <a:rPr lang="uk-UA" dirty="0"/>
              <a:t> супроводжується виходом рідкої частини крові в інтерстиціальний простір</a:t>
            </a:r>
            <a:r>
              <a:rPr lang="uk-UA" dirty="0" smtClean="0"/>
              <a:t>.</a:t>
            </a:r>
          </a:p>
          <a:p>
            <a:r>
              <a:rPr lang="uk-UA" dirty="0" smtClean="0"/>
              <a:t> </a:t>
            </a:r>
            <a:r>
              <a:rPr lang="uk-UA" dirty="0"/>
              <a:t>Кров у периферичних судинах згущується, швидкість її </a:t>
            </a:r>
            <a:r>
              <a:rPr lang="uk-UA" dirty="0" err="1"/>
              <a:t>течіїї</a:t>
            </a:r>
            <a:r>
              <a:rPr lang="uk-UA" dirty="0"/>
              <a:t> сповільнюється, еритроцити злипаються між собою, утворюючи "</a:t>
            </a:r>
            <a:r>
              <a:rPr lang="uk-UA" dirty="0" err="1"/>
              <a:t>сладжі</a:t>
            </a:r>
            <a:r>
              <a:rPr lang="uk-UA" dirty="0"/>
              <a:t>" – агрегати, які, у свою чергу, блокують капіляри, що призводить до порушення </a:t>
            </a:r>
            <a:r>
              <a:rPr lang="uk-UA" dirty="0" err="1"/>
              <a:t>мікроциркуляції</a:t>
            </a:r>
            <a:r>
              <a:rPr lang="uk-UA" dirty="0"/>
              <a:t>. </a:t>
            </a:r>
            <a:endParaRPr lang="uk-UA" dirty="0" smtClean="0"/>
          </a:p>
          <a:p>
            <a:r>
              <a:rPr lang="uk-UA" dirty="0" smtClean="0"/>
              <a:t>Слід </a:t>
            </a:r>
            <a:r>
              <a:rPr lang="uk-UA" dirty="0"/>
              <a:t>зазначити, що внаслідок таких порушень і переходу рідкої частини крові в інтерстиціальний простір ОЦК знижується на величину значно більшу, ніж справжня крововтрата</a:t>
            </a:r>
            <a:r>
              <a:rPr lang="uk-UA" dirty="0" smtClean="0"/>
              <a:t>.</a:t>
            </a:r>
          </a:p>
          <a:p>
            <a:r>
              <a:rPr lang="uk-UA" dirty="0" smtClean="0"/>
              <a:t> </a:t>
            </a:r>
            <a:r>
              <a:rPr lang="uk-UA" dirty="0"/>
              <a:t>Розвивається синдром малого викиду серця, що погіршує постачання організму киснем (виникає </a:t>
            </a:r>
            <a:r>
              <a:rPr lang="uk-UA" dirty="0" err="1"/>
              <a:t>циркуляторна</a:t>
            </a:r>
            <a:r>
              <a:rPr lang="uk-UA" dirty="0"/>
              <a:t>, </a:t>
            </a:r>
            <a:r>
              <a:rPr lang="uk-UA" dirty="0" err="1"/>
              <a:t>гемічна</a:t>
            </a:r>
            <a:r>
              <a:rPr lang="uk-UA" dirty="0"/>
              <a:t> і </a:t>
            </a:r>
            <a:r>
              <a:rPr lang="uk-UA" dirty="0" err="1"/>
              <a:t>гіпоксична</a:t>
            </a:r>
            <a:r>
              <a:rPr lang="uk-UA" dirty="0"/>
              <a:t> гіпоксія).</a:t>
            </a:r>
          </a:p>
        </p:txBody>
      </p:sp>
    </p:spTree>
    <p:extLst>
      <p:ext uri="{BB962C8B-B14F-4D97-AF65-F5344CB8AC3E}">
        <p14:creationId xmlns:p14="http://schemas.microsoft.com/office/powerpoint/2010/main" val="42567805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1891" y="415636"/>
            <a:ext cx="11305309" cy="5761327"/>
          </a:xfrm>
        </p:spPr>
        <p:txBody>
          <a:bodyPr>
            <a:normAutofit fontScale="92500" lnSpcReduction="10000"/>
          </a:bodyPr>
          <a:lstStyle/>
          <a:p>
            <a:pPr marL="0" indent="0">
              <a:buNone/>
            </a:pPr>
            <a:r>
              <a:rPr lang="uk-UA" dirty="0"/>
              <a:t>Розрізняють </a:t>
            </a:r>
            <a:r>
              <a:rPr lang="uk-UA" i="1" dirty="0"/>
              <a:t>три стадії тяжкості геморагічного шоку:</a:t>
            </a:r>
            <a:endParaRPr lang="uk-UA" dirty="0"/>
          </a:p>
          <a:p>
            <a:r>
              <a:rPr lang="uk-UA" dirty="0"/>
              <a:t>– </a:t>
            </a:r>
            <a:r>
              <a:rPr lang="uk-UA" i="1" dirty="0"/>
              <a:t>І стадія</a:t>
            </a:r>
            <a:r>
              <a:rPr lang="uk-UA" dirty="0"/>
              <a:t> – компенсований геморагічний шок (при крововтраті до 1000 мл). Хворий в свідомості, дещо збуджений. Шкірні покриви бліді. Помірна тахікардія. Артеріальний тиск в межах норми, хоча серцевий викид зменшений, кількість сечі зменшується до 20–35 мл/год.</a:t>
            </a:r>
          </a:p>
          <a:p>
            <a:r>
              <a:rPr lang="uk-UA" dirty="0"/>
              <a:t>– </a:t>
            </a:r>
            <a:r>
              <a:rPr lang="en-US" i="1" dirty="0"/>
              <a:t>II </a:t>
            </a:r>
            <a:r>
              <a:rPr lang="uk-UA" i="1" dirty="0"/>
              <a:t>стадія</a:t>
            </a:r>
            <a:r>
              <a:rPr lang="uk-UA" dirty="0"/>
              <a:t> – </a:t>
            </a:r>
            <a:r>
              <a:rPr lang="uk-UA" dirty="0" err="1"/>
              <a:t>декомпенсований</a:t>
            </a:r>
            <a:r>
              <a:rPr lang="uk-UA" dirty="0"/>
              <a:t> геморагічний шок (при крововтраті близько 1500 мл). Стан хворого погіршується, підсилюється блідість шкірних покривів. З'являється тахікардія до 120 </a:t>
            </a:r>
            <a:r>
              <a:rPr lang="uk-UA" dirty="0" err="1"/>
              <a:t>уд</a:t>
            </a:r>
            <a:r>
              <a:rPr lang="uk-UA" dirty="0"/>
              <a:t>./хв, систолічний тиск нижче 100 мм </a:t>
            </a:r>
            <a:r>
              <a:rPr lang="uk-UA" dirty="0" err="1"/>
              <a:t>рт</a:t>
            </a:r>
            <a:r>
              <a:rPr lang="uk-UA" dirty="0"/>
              <a:t>. ст., знижується пульсовий тиск. Виникають ознаки зниження органного </a:t>
            </a:r>
            <a:r>
              <a:rPr lang="uk-UA" dirty="0" err="1"/>
              <a:t>кровобігу</a:t>
            </a:r>
            <a:r>
              <a:rPr lang="uk-UA" dirty="0"/>
              <a:t> (мозку, печінки, нирок, </a:t>
            </a:r>
            <a:r>
              <a:rPr lang="uk-UA" dirty="0" err="1"/>
              <a:t>олігурія</a:t>
            </a:r>
            <a:r>
              <a:rPr lang="uk-UA" dirty="0"/>
              <a:t> змінюється на анурію та ін.).</a:t>
            </a:r>
          </a:p>
          <a:p>
            <a:r>
              <a:rPr lang="uk-UA" dirty="0"/>
              <a:t>– </a:t>
            </a:r>
            <a:r>
              <a:rPr lang="en-US" i="1" dirty="0"/>
              <a:t>III </a:t>
            </a:r>
            <a:r>
              <a:rPr lang="uk-UA" i="1" dirty="0"/>
              <a:t>стадія</a:t>
            </a:r>
            <a:r>
              <a:rPr lang="uk-UA" dirty="0"/>
              <a:t> – незворотній геморагічний шок (крововтрата більше 1500 мл). Стан хворого погіршується і проявляється глибокими порушеннями функції всіх органів і систем, розвитком ДВЗ-синдрому. Про незворотність шоку може свідчити тривала гіпотензія (понад 12 год), </a:t>
            </a:r>
            <a:r>
              <a:rPr lang="uk-UA" dirty="0" err="1"/>
              <a:t>акроціаноз</a:t>
            </a:r>
            <a:r>
              <a:rPr lang="uk-UA" dirty="0"/>
              <a:t>, пригнічена свідомість, анурія.</a:t>
            </a:r>
          </a:p>
          <a:p>
            <a:endParaRPr lang="uk-UA" dirty="0"/>
          </a:p>
        </p:txBody>
      </p:sp>
    </p:spTree>
    <p:extLst>
      <p:ext uri="{BB962C8B-B14F-4D97-AF65-F5344CB8AC3E}">
        <p14:creationId xmlns:p14="http://schemas.microsoft.com/office/powerpoint/2010/main" val="2304554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b="1" dirty="0" err="1" smtClean="0"/>
              <a:t>Догоспітальна</a:t>
            </a:r>
            <a:r>
              <a:rPr lang="uk-UA" b="1" dirty="0" smtClean="0"/>
              <a:t> невідкладна медична допомога при геморагічному шоці</a:t>
            </a:r>
            <a:br>
              <a:rPr lang="uk-UA" b="1" dirty="0" smtClean="0"/>
            </a:br>
            <a:endParaRPr lang="uk-UA" b="1" dirty="0"/>
          </a:p>
        </p:txBody>
      </p:sp>
      <p:sp>
        <p:nvSpPr>
          <p:cNvPr id="3" name="Объект 2"/>
          <p:cNvSpPr>
            <a:spLocks noGrp="1"/>
          </p:cNvSpPr>
          <p:nvPr>
            <p:ph idx="1"/>
          </p:nvPr>
        </p:nvSpPr>
        <p:spPr>
          <a:xfrm>
            <a:off x="349135" y="1562794"/>
            <a:ext cx="11554689" cy="4614170"/>
          </a:xfrm>
        </p:spPr>
        <p:txBody>
          <a:bodyPr>
            <a:normAutofit fontScale="85000" lnSpcReduction="20000"/>
          </a:bodyPr>
          <a:lstStyle/>
          <a:p>
            <a:pPr marL="0" indent="0">
              <a:buNone/>
            </a:pPr>
            <a:r>
              <a:rPr lang="uk-UA" dirty="0" smtClean="0"/>
              <a:t>1</a:t>
            </a:r>
            <a:r>
              <a:rPr lang="uk-UA" dirty="0"/>
              <a:t>. </a:t>
            </a:r>
            <a:r>
              <a:rPr lang="uk-UA" b="1" dirty="0"/>
              <a:t>Зупинка кровотечі </a:t>
            </a:r>
            <a:r>
              <a:rPr lang="uk-UA" dirty="0"/>
              <a:t>(одним із вищенаведених методів).</a:t>
            </a:r>
          </a:p>
          <a:p>
            <a:pPr marL="0" indent="0">
              <a:buNone/>
            </a:pPr>
            <a:r>
              <a:rPr lang="uk-UA" dirty="0"/>
              <a:t>2. </a:t>
            </a:r>
            <a:r>
              <a:rPr lang="uk-UA" b="1" dirty="0" err="1"/>
              <a:t>Інфузійно-трансфузійна</a:t>
            </a:r>
            <a:r>
              <a:rPr lang="uk-UA" b="1" dirty="0"/>
              <a:t> терапія</a:t>
            </a:r>
            <a:r>
              <a:rPr lang="uk-UA" dirty="0"/>
              <a:t>. Проводять на </a:t>
            </a:r>
            <a:r>
              <a:rPr lang="uk-UA" dirty="0" err="1"/>
              <a:t>догоспітальному</a:t>
            </a:r>
            <a:r>
              <a:rPr lang="uk-UA" dirty="0"/>
              <a:t> етапі на тлі зупинки кровотечі, в стаціонарі – після або одночасно з оперативним втручанням. </a:t>
            </a:r>
            <a:r>
              <a:rPr lang="uk-UA" dirty="0" err="1"/>
              <a:t>Інфузію</a:t>
            </a:r>
            <a:r>
              <a:rPr lang="uk-UA" dirty="0"/>
              <a:t> проводять через 2–3 вени. Виконують пункцію периферичної вени, налагоджують систему і проводять катетеризацію великих вен (підключичної, яремної, великої підшкірної вени нижніх кінцівок тощо). Масивну </a:t>
            </a:r>
            <a:r>
              <a:rPr lang="uk-UA" dirty="0" err="1"/>
              <a:t>інфузійну</a:t>
            </a:r>
            <a:r>
              <a:rPr lang="uk-UA" dirty="0"/>
              <a:t> терапію проводять під контролем ЦВТ. Всі розчини повинні бути теплими. Поновлення крововтрати донорською кров'ю за принципом "крапля за краплю" на сучасному етапі не практикують.</a:t>
            </a:r>
          </a:p>
          <a:p>
            <a:pPr marL="0" indent="0">
              <a:buNone/>
            </a:pPr>
            <a:r>
              <a:rPr lang="uk-UA" dirty="0"/>
              <a:t>Крововтрату відновлюють </a:t>
            </a:r>
            <a:r>
              <a:rPr lang="uk-UA" dirty="0" err="1"/>
              <a:t>трансфузійними</a:t>
            </a:r>
            <a:r>
              <a:rPr lang="uk-UA" dirty="0"/>
              <a:t> середниками: кровозамінниками </a:t>
            </a:r>
            <a:r>
              <a:rPr lang="uk-UA" dirty="0" err="1"/>
              <a:t>гемодинамічної</a:t>
            </a:r>
            <a:r>
              <a:rPr lang="uk-UA" dirty="0"/>
              <a:t> дії (колоїдні </a:t>
            </a:r>
            <a:r>
              <a:rPr lang="uk-UA" dirty="0" err="1"/>
              <a:t>плазмозамінники</a:t>
            </a:r>
            <a:r>
              <a:rPr lang="uk-UA" dirty="0"/>
              <a:t>) – </a:t>
            </a:r>
            <a:r>
              <a:rPr lang="uk-UA" dirty="0" err="1"/>
              <a:t>поліглюкіном</a:t>
            </a:r>
            <a:r>
              <a:rPr lang="uk-UA" dirty="0"/>
              <a:t>, </a:t>
            </a:r>
            <a:r>
              <a:rPr lang="uk-UA" dirty="0" err="1"/>
              <a:t>реополіглюкіном</a:t>
            </a:r>
            <a:r>
              <a:rPr lang="uk-UA" dirty="0"/>
              <a:t>, </a:t>
            </a:r>
            <a:r>
              <a:rPr lang="uk-UA" dirty="0" err="1"/>
              <a:t>поліфером</a:t>
            </a:r>
            <a:r>
              <a:rPr lang="uk-UA" dirty="0"/>
              <a:t>, </a:t>
            </a:r>
            <a:r>
              <a:rPr lang="uk-UA" dirty="0" err="1"/>
              <a:t>желатинолем</a:t>
            </a:r>
            <a:r>
              <a:rPr lang="uk-UA" dirty="0"/>
              <a:t>. Частково крововтрату поповнюють препаратами крові – </a:t>
            </a:r>
            <a:r>
              <a:rPr lang="uk-UA" dirty="0" err="1"/>
              <a:t>еритромасою</a:t>
            </a:r>
            <a:r>
              <a:rPr lang="uk-UA" dirty="0"/>
              <a:t>, плазмою, альбуміном тощо.</a:t>
            </a:r>
          </a:p>
          <a:p>
            <a:pPr marL="0" indent="0">
              <a:buNone/>
            </a:pPr>
            <a:r>
              <a:rPr lang="uk-UA" dirty="0"/>
              <a:t>Досить ефективними є внутрішньовенні вливання </a:t>
            </a:r>
            <a:r>
              <a:rPr lang="uk-UA" dirty="0" err="1"/>
              <a:t>кристалоїдних</a:t>
            </a:r>
            <a:r>
              <a:rPr lang="uk-UA" dirty="0"/>
              <a:t> розчинів (сольові, електролітні розчини, розчин </a:t>
            </a:r>
            <a:r>
              <a:rPr lang="uk-UA" dirty="0" err="1"/>
              <a:t>Рінгера</a:t>
            </a:r>
            <a:r>
              <a:rPr lang="uk-UA" dirty="0"/>
              <a:t>-Локка).</a:t>
            </a:r>
          </a:p>
          <a:p>
            <a:endParaRPr lang="uk-UA" dirty="0"/>
          </a:p>
        </p:txBody>
      </p:sp>
    </p:spTree>
    <p:extLst>
      <p:ext uri="{BB962C8B-B14F-4D97-AF65-F5344CB8AC3E}">
        <p14:creationId xmlns:p14="http://schemas.microsoft.com/office/powerpoint/2010/main" val="13691888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9011" y="199505"/>
            <a:ext cx="10954789" cy="5977458"/>
          </a:xfrm>
        </p:spPr>
        <p:txBody>
          <a:bodyPr>
            <a:normAutofit/>
          </a:bodyPr>
          <a:lstStyle/>
          <a:p>
            <a:pPr marL="0" indent="0">
              <a:buNone/>
            </a:pPr>
            <a:r>
              <a:rPr lang="uk-UA" sz="3200" b="1" dirty="0" err="1">
                <a:effectLst>
                  <a:outerShdw blurRad="38100" dist="38100" dir="2700000" algn="tl">
                    <a:srgbClr val="000000">
                      <a:alpha val="43137"/>
                    </a:srgbClr>
                  </a:outerShdw>
                </a:effectLst>
              </a:rPr>
              <a:t>Кардіогенний</a:t>
            </a:r>
            <a:r>
              <a:rPr lang="uk-UA" sz="3200" b="1" dirty="0">
                <a:effectLst>
                  <a:outerShdw blurRad="38100" dist="38100" dir="2700000" algn="tl">
                    <a:srgbClr val="000000">
                      <a:alpha val="43137"/>
                    </a:srgbClr>
                  </a:outerShdw>
                </a:effectLst>
              </a:rPr>
              <a:t> шок (КШ) </a:t>
            </a:r>
            <a:r>
              <a:rPr lang="uk-UA" b="1" dirty="0"/>
              <a:t>– </a:t>
            </a:r>
            <a:r>
              <a:rPr lang="uk-UA" dirty="0"/>
              <a:t>це клінічний синдром, що розвивається внаслідок гострої </a:t>
            </a:r>
            <a:r>
              <a:rPr lang="uk-UA" dirty="0" err="1"/>
              <a:t>лівошлуночкової</a:t>
            </a:r>
            <a:r>
              <a:rPr lang="uk-UA" dirty="0"/>
              <a:t> недостатності вкрай тяжкого ступеня, частіше при інфаркті міокарда. </a:t>
            </a:r>
            <a:endParaRPr lang="uk-UA" dirty="0" smtClean="0"/>
          </a:p>
          <a:p>
            <a:r>
              <a:rPr lang="uk-UA" dirty="0" smtClean="0"/>
              <a:t>Зменшення </a:t>
            </a:r>
            <a:r>
              <a:rPr lang="uk-UA" dirty="0"/>
              <a:t>ударного і хвилинного об'єму крові при шоці настільки виражені, що не компенсуються підвищенням судинного опору, внаслідок чого різко знижуються артеріальний тиск і системний </a:t>
            </a:r>
            <a:r>
              <a:rPr lang="uk-UA" dirty="0" err="1"/>
              <a:t>кровотік</a:t>
            </a:r>
            <a:r>
              <a:rPr lang="uk-UA" dirty="0"/>
              <a:t>, порушується кровопостачання всіх </a:t>
            </a:r>
            <a:r>
              <a:rPr lang="uk-UA" dirty="0" err="1"/>
              <a:t>життєво</a:t>
            </a:r>
            <a:r>
              <a:rPr lang="uk-UA" dirty="0"/>
              <a:t> важливих органів. </a:t>
            </a:r>
            <a:r>
              <a:rPr lang="uk-UA" dirty="0" err="1"/>
              <a:t>Кардіогенний</a:t>
            </a:r>
            <a:r>
              <a:rPr lang="uk-UA" dirty="0"/>
              <a:t> шок найчастіше розвивається протягом перших годин після прояву клінічних ознак інфаркту міокарда і значно рідше – в більш пізній період.</a:t>
            </a:r>
          </a:p>
          <a:p>
            <a:r>
              <a:rPr lang="uk-UA" dirty="0"/>
              <a:t>Виділяють три форми </a:t>
            </a:r>
            <a:r>
              <a:rPr lang="uk-UA" dirty="0" err="1"/>
              <a:t>кардіогенного</a:t>
            </a:r>
            <a:r>
              <a:rPr lang="uk-UA" dirty="0"/>
              <a:t> шоку: рефлекторний, істинний </a:t>
            </a:r>
            <a:r>
              <a:rPr lang="uk-UA" dirty="0" err="1"/>
              <a:t>кардіогенний</a:t>
            </a:r>
            <a:r>
              <a:rPr lang="uk-UA" dirty="0"/>
              <a:t> і аритмічний.</a:t>
            </a:r>
          </a:p>
          <a:p>
            <a:pPr marL="0" indent="0">
              <a:buNone/>
            </a:pPr>
            <a:endParaRPr lang="uk-UA" dirty="0"/>
          </a:p>
        </p:txBody>
      </p:sp>
    </p:spTree>
    <p:extLst>
      <p:ext uri="{BB962C8B-B14F-4D97-AF65-F5344CB8AC3E}">
        <p14:creationId xmlns:p14="http://schemas.microsoft.com/office/powerpoint/2010/main" val="4163805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5884" y="399011"/>
            <a:ext cx="11671069" cy="6217919"/>
          </a:xfrm>
        </p:spPr>
        <p:txBody>
          <a:bodyPr>
            <a:normAutofit fontScale="77500" lnSpcReduction="20000"/>
          </a:bodyPr>
          <a:lstStyle/>
          <a:p>
            <a:r>
              <a:rPr lang="uk-UA" b="1" i="1" dirty="0"/>
              <a:t>Рефлекторний шок (колапс) – </a:t>
            </a:r>
            <a:r>
              <a:rPr lang="uk-UA" dirty="0" smtClean="0"/>
              <a:t>найлегша </a:t>
            </a:r>
            <a:r>
              <a:rPr lang="uk-UA" dirty="0"/>
              <a:t>форма і, як правило, зумовлений зниженням артеріального тиску у відповідь на виражений </a:t>
            </a:r>
            <a:r>
              <a:rPr lang="uk-UA" dirty="0" smtClean="0"/>
              <a:t>больовий синдром</a:t>
            </a:r>
            <a:r>
              <a:rPr lang="uk-UA" dirty="0"/>
              <a:t>, що виникає при інфаркті міокарда. При своєчасному </a:t>
            </a:r>
            <a:r>
              <a:rPr lang="uk-UA" dirty="0" err="1"/>
              <a:t>купіруванні</a:t>
            </a:r>
            <a:r>
              <a:rPr lang="uk-UA" dirty="0"/>
              <a:t> болю має доброякісний перебіг, артеріальний тиск швидко підвищується, однак через неадекватне лікування можливий перехід рефлекторного шоку в істинний </a:t>
            </a:r>
            <a:r>
              <a:rPr lang="uk-UA" dirty="0" err="1"/>
              <a:t>кардіогенний</a:t>
            </a:r>
            <a:r>
              <a:rPr lang="uk-UA" dirty="0"/>
              <a:t>.</a:t>
            </a:r>
          </a:p>
          <a:p>
            <a:r>
              <a:rPr lang="uk-UA" b="1" i="1" dirty="0"/>
              <a:t>Істинний </a:t>
            </a:r>
            <a:r>
              <a:rPr lang="uk-UA" b="1" i="1" dirty="0" err="1"/>
              <a:t>кардіогенний</a:t>
            </a:r>
            <a:r>
              <a:rPr lang="uk-UA" b="1" i="1" dirty="0"/>
              <a:t> шо</a:t>
            </a:r>
            <a:r>
              <a:rPr lang="uk-UA" i="1" dirty="0"/>
              <a:t>к</a:t>
            </a:r>
            <a:r>
              <a:rPr lang="uk-UA" dirty="0"/>
              <a:t> виникає, як правило, при великих інфарктах міокарда й зумовлений різким зниженням насосної функції лівого шлуночка. Якщо маса </a:t>
            </a:r>
            <a:r>
              <a:rPr lang="uk-UA" dirty="0" err="1"/>
              <a:t>некротизованого</a:t>
            </a:r>
            <a:r>
              <a:rPr lang="uk-UA" dirty="0"/>
              <a:t> міокарда становить 40–50 % і більше, то розвивається </a:t>
            </a:r>
            <a:r>
              <a:rPr lang="uk-UA" dirty="0" err="1"/>
              <a:t>ареактивний</a:t>
            </a:r>
            <a:r>
              <a:rPr lang="uk-UA" dirty="0"/>
              <a:t> </a:t>
            </a:r>
            <a:r>
              <a:rPr lang="uk-UA" dirty="0" err="1"/>
              <a:t>кардіогенний</a:t>
            </a:r>
            <a:r>
              <a:rPr lang="uk-UA" dirty="0"/>
              <a:t> шок, при якому введення </a:t>
            </a:r>
            <a:r>
              <a:rPr lang="uk-UA" dirty="0" err="1"/>
              <a:t>симпатоміметичних</a:t>
            </a:r>
            <a:r>
              <a:rPr lang="uk-UA" dirty="0"/>
              <a:t> амінів не дає ефекту. Летальність у цій групі хворих наближається до 100 %. </a:t>
            </a:r>
            <a:r>
              <a:rPr lang="uk-UA" dirty="0" err="1"/>
              <a:t>Кардіогенний</a:t>
            </a:r>
            <a:r>
              <a:rPr lang="uk-UA" dirty="0"/>
              <a:t> шок призводить до глибоких порушень кровопостачання всіх органів і тканин, викликає розлади </a:t>
            </a:r>
            <a:r>
              <a:rPr lang="uk-UA" dirty="0" err="1"/>
              <a:t>мікроциркуляції</a:t>
            </a:r>
            <a:r>
              <a:rPr lang="uk-UA" dirty="0"/>
              <a:t> та утворення </a:t>
            </a:r>
            <a:r>
              <a:rPr lang="uk-UA" dirty="0" err="1"/>
              <a:t>мікротромбів</a:t>
            </a:r>
            <a:r>
              <a:rPr lang="uk-UA" dirty="0"/>
              <a:t> (ДВЗ-синдром). Порушуються функції головного мозку, розвиваються явища гострої ниркової і печінкової недостатності, в травному каналі можуть утворитися гострі трофічні виразки. Порушення кровообігу посилюється через погану </a:t>
            </a:r>
            <a:r>
              <a:rPr lang="uk-UA" dirty="0" err="1"/>
              <a:t>оксигенацію</a:t>
            </a:r>
            <a:r>
              <a:rPr lang="uk-UA" dirty="0"/>
              <a:t> крові в легенях внаслідок різкого зниження легеневого кровотоку і шунтування крові в малому колі кровообігу, розвивається метаболічний ацидоз. Характерною особливістю </a:t>
            </a:r>
            <a:r>
              <a:rPr lang="uk-UA" dirty="0" err="1"/>
              <a:t>кардіогенного</a:t>
            </a:r>
            <a:r>
              <a:rPr lang="uk-UA" dirty="0"/>
              <a:t> шоку є формування так званого "хибного" кола. Відомо, що при систолічному тиску в аорті нижче 80 мм </a:t>
            </a:r>
            <a:r>
              <a:rPr lang="uk-UA" dirty="0" err="1"/>
              <a:t>рт</a:t>
            </a:r>
            <a:r>
              <a:rPr lang="uk-UA" dirty="0"/>
              <a:t>. ст. коронарна перфузія стає неефективною. Зниження артеріального тиску різко погіршує коронарний </a:t>
            </a:r>
            <a:r>
              <a:rPr lang="uk-UA" dirty="0" err="1"/>
              <a:t>кровотік</a:t>
            </a:r>
            <a:r>
              <a:rPr lang="uk-UA" dirty="0"/>
              <a:t>, призводить до збільшення зони некрозу міокарда, подальшого погіршення насосної функції лівого шлуночка та ускладнення – шоку.</a:t>
            </a:r>
          </a:p>
          <a:p>
            <a:r>
              <a:rPr lang="uk-UA" b="1" i="1" dirty="0"/>
              <a:t>Аритмічний шок (колапс)</a:t>
            </a:r>
            <a:r>
              <a:rPr lang="uk-UA" dirty="0"/>
              <a:t> розвивається внаслідок пароксизму тахікардії (частіше </a:t>
            </a:r>
            <a:r>
              <a:rPr lang="uk-UA" dirty="0" err="1"/>
              <a:t>шлуночкової</a:t>
            </a:r>
            <a:r>
              <a:rPr lang="uk-UA" dirty="0"/>
              <a:t>) або гостро виниклої </a:t>
            </a:r>
            <a:r>
              <a:rPr lang="uk-UA" dirty="0" err="1"/>
              <a:t>брадиаритмії</a:t>
            </a:r>
            <a:r>
              <a:rPr lang="uk-UA" dirty="0"/>
              <a:t> на тлі повної </a:t>
            </a:r>
            <a:r>
              <a:rPr lang="uk-UA" dirty="0" err="1"/>
              <a:t>атріовентрикулярної</a:t>
            </a:r>
            <a:r>
              <a:rPr lang="uk-UA" dirty="0"/>
              <a:t> блокади. Порушення гемодинаміки при цій формі шоку зумовлені зміною частоти скорочення шлуночків. Після нормалізації ритму серця насосна функція лівого шлуночка зазвичай швидко відновлюється і явища шоку зникають.</a:t>
            </a:r>
          </a:p>
        </p:txBody>
      </p:sp>
    </p:spTree>
    <p:extLst>
      <p:ext uri="{BB962C8B-B14F-4D97-AF65-F5344CB8AC3E}">
        <p14:creationId xmlns:p14="http://schemas.microsoft.com/office/powerpoint/2010/main" val="32849004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773" y="122830"/>
            <a:ext cx="11806554" cy="6054133"/>
          </a:xfrm>
        </p:spPr>
        <p:txBody>
          <a:bodyPr>
            <a:normAutofit fontScale="85000" lnSpcReduction="20000"/>
          </a:bodyPr>
          <a:lstStyle/>
          <a:p>
            <a:r>
              <a:rPr lang="uk-UA" sz="3800" b="1" i="1" dirty="0" smtClean="0">
                <a:effectLst>
                  <a:outerShdw blurRad="38100" dist="38100" dir="2700000" algn="tl">
                    <a:srgbClr val="000000">
                      <a:alpha val="43137"/>
                    </a:srgbClr>
                  </a:outerShdw>
                </a:effectLst>
              </a:rPr>
              <a:t>Клінічна </a:t>
            </a:r>
            <a:r>
              <a:rPr lang="uk-UA" sz="3800" b="1" i="1" dirty="0">
                <a:effectLst>
                  <a:outerShdw blurRad="38100" dist="38100" dir="2700000" algn="tl">
                    <a:srgbClr val="000000">
                      <a:alpha val="43137"/>
                    </a:srgbClr>
                  </a:outerShdw>
                </a:effectLst>
              </a:rPr>
              <a:t>картина </a:t>
            </a:r>
            <a:r>
              <a:rPr lang="uk-UA" sz="3800" i="1" dirty="0"/>
              <a:t>істинного </a:t>
            </a:r>
            <a:r>
              <a:rPr lang="uk-UA" sz="3800" i="1" dirty="0" err="1"/>
              <a:t>кардіогенного</a:t>
            </a:r>
            <a:r>
              <a:rPr lang="uk-UA" sz="3800" i="1" dirty="0"/>
              <a:t> шоку</a:t>
            </a:r>
            <a:r>
              <a:rPr lang="uk-UA" i="1" dirty="0"/>
              <a:t>.</a:t>
            </a:r>
            <a:r>
              <a:rPr lang="uk-UA" dirty="0"/>
              <a:t> Істинний </a:t>
            </a:r>
            <a:r>
              <a:rPr lang="uk-UA" dirty="0" err="1"/>
              <a:t>кардіогенний</a:t>
            </a:r>
            <a:r>
              <a:rPr lang="uk-UA" dirty="0"/>
              <a:t> шок розвивається зазвичай у хворих з </a:t>
            </a:r>
            <a:r>
              <a:rPr lang="uk-UA" dirty="0" err="1"/>
              <a:t>обширним</a:t>
            </a:r>
            <a:r>
              <a:rPr lang="uk-UA" dirty="0"/>
              <a:t> </a:t>
            </a:r>
            <a:r>
              <a:rPr lang="uk-UA" dirty="0" err="1"/>
              <a:t>трансмуральним</a:t>
            </a:r>
            <a:r>
              <a:rPr lang="uk-UA" dirty="0"/>
              <a:t> інфарктом міокарда передньої стінки лівого шлуночка (часто при цьому спостерігають тромбоз двох або трьох коронарних артерій). Можливий розвиток </a:t>
            </a:r>
            <a:r>
              <a:rPr lang="uk-UA" dirty="0" err="1"/>
              <a:t>кардіогенного</a:t>
            </a:r>
            <a:r>
              <a:rPr lang="uk-UA" dirty="0"/>
              <a:t> шоку і при </a:t>
            </a:r>
            <a:r>
              <a:rPr lang="uk-UA" dirty="0" err="1"/>
              <a:t>обширних</a:t>
            </a:r>
            <a:r>
              <a:rPr lang="uk-UA" dirty="0"/>
              <a:t> </a:t>
            </a:r>
            <a:r>
              <a:rPr lang="uk-UA" dirty="0" err="1"/>
              <a:t>трансмуральних</a:t>
            </a:r>
            <a:r>
              <a:rPr lang="uk-UA" dirty="0"/>
              <a:t> інфарктах задньої стінки, особливо при одночасному поширенні некрозу на міокард правого шлуночка</a:t>
            </a:r>
            <a:r>
              <a:rPr lang="uk-UA" dirty="0" smtClean="0"/>
              <a:t>..</a:t>
            </a:r>
            <a:endParaRPr lang="uk-UA" dirty="0"/>
          </a:p>
          <a:p>
            <a:r>
              <a:rPr lang="uk-UA" dirty="0"/>
              <a:t>Клінічна картина </a:t>
            </a:r>
            <a:r>
              <a:rPr lang="uk-UA" dirty="0" err="1"/>
              <a:t>кардіогенного</a:t>
            </a:r>
            <a:r>
              <a:rPr lang="uk-UA" dirty="0"/>
              <a:t> шоку відображає виражені порушення кровопостачання всіх органів насамперед </a:t>
            </a:r>
            <a:r>
              <a:rPr lang="uk-UA" dirty="0" err="1"/>
              <a:t>життєво</a:t>
            </a:r>
            <a:r>
              <a:rPr lang="uk-UA" dirty="0"/>
              <a:t> важливих (головного мозку, нирок, печінки, міокарда), а також ознаки недостатнього периферичного кровообігу. Недостатність кровопостачання головного мозку призводить до розвитку </a:t>
            </a:r>
            <a:r>
              <a:rPr lang="uk-UA" dirty="0" err="1"/>
              <a:t>дисциркуляторної</a:t>
            </a:r>
            <a:r>
              <a:rPr lang="uk-UA" dirty="0"/>
              <a:t> </a:t>
            </a:r>
            <a:r>
              <a:rPr lang="uk-UA" dirty="0" err="1"/>
              <a:t>енцефалопатії</a:t>
            </a:r>
            <a:r>
              <a:rPr lang="uk-UA" dirty="0"/>
              <a:t>; </a:t>
            </a:r>
            <a:r>
              <a:rPr lang="uk-UA" dirty="0" err="1"/>
              <a:t>гіпоперфузія</a:t>
            </a:r>
            <a:r>
              <a:rPr lang="uk-UA" dirty="0"/>
              <a:t> нирок – до гострої ниркової недостатності; недостатнє кровопостачання печінки може викликати утворення в ній вогнищ некрозу; порушення кровообігу в шлунково-кишковому тракті може бути причиною гострих ерозій і виразок. </a:t>
            </a:r>
            <a:r>
              <a:rPr lang="uk-UA" dirty="0" err="1"/>
              <a:t>Гіпоперфузія</a:t>
            </a:r>
            <a:r>
              <a:rPr lang="uk-UA" dirty="0"/>
              <a:t> периферичних тканин призводить до тяжких трофічних порушень.</a:t>
            </a:r>
          </a:p>
          <a:p>
            <a:r>
              <a:rPr lang="uk-UA" dirty="0"/>
              <a:t>Загальний стан хворого з </a:t>
            </a:r>
            <a:r>
              <a:rPr lang="uk-UA" dirty="0" err="1"/>
              <a:t>кардіогенний</a:t>
            </a:r>
            <a:r>
              <a:rPr lang="uk-UA" dirty="0"/>
              <a:t> шоком тяжкий, риси обличчя загострені. Хворий загальмований, в ступорі, але свідомість збережена, зрідка спостерігають короткочасне збудження.</a:t>
            </a:r>
          </a:p>
          <a:p>
            <a:r>
              <a:rPr lang="uk-UA" dirty="0"/>
              <a:t>Основними скаргами хворого є виражена загальна слабкість, запаморочення, "туман перед очима", серцебиття, відчуття перебоїв у ділянці серця, іноді </a:t>
            </a:r>
            <a:r>
              <a:rPr lang="uk-UA" dirty="0" err="1"/>
              <a:t>загруднинний</a:t>
            </a:r>
            <a:r>
              <a:rPr lang="uk-UA" dirty="0"/>
              <a:t> біль</a:t>
            </a:r>
          </a:p>
          <a:p>
            <a:endParaRPr lang="uk-UA" dirty="0"/>
          </a:p>
        </p:txBody>
      </p:sp>
    </p:spTree>
    <p:extLst>
      <p:ext uri="{BB962C8B-B14F-4D97-AF65-F5344CB8AC3E}">
        <p14:creationId xmlns:p14="http://schemas.microsoft.com/office/powerpoint/2010/main" val="2861907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8490" y="232012"/>
            <a:ext cx="10985310" cy="5944951"/>
          </a:xfrm>
        </p:spPr>
        <p:txBody>
          <a:bodyPr>
            <a:normAutofit fontScale="85000" lnSpcReduction="20000"/>
          </a:bodyPr>
          <a:lstStyle/>
          <a:p>
            <a:r>
              <a:rPr lang="uk-UA" b="1" dirty="0"/>
              <a:t>При огляді хворого </a:t>
            </a:r>
            <a:r>
              <a:rPr lang="uk-UA" dirty="0"/>
              <a:t>привертає увагу сірий ціаноз або блідо-</a:t>
            </a:r>
            <a:r>
              <a:rPr lang="uk-UA" dirty="0" err="1"/>
              <a:t>ціанотичне</a:t>
            </a:r>
            <a:r>
              <a:rPr lang="uk-UA" dirty="0"/>
              <a:t> забарвлення шкіри, може бути виражений </a:t>
            </a:r>
            <a:r>
              <a:rPr lang="uk-UA" dirty="0" err="1"/>
              <a:t>акроціаноз</a:t>
            </a:r>
            <a:r>
              <a:rPr lang="uk-UA" dirty="0"/>
              <a:t>. Шкіра волога, холодна. Дистальні відділи верхніх і нижніх кінцівок </a:t>
            </a:r>
            <a:r>
              <a:rPr lang="uk-UA" dirty="0" err="1"/>
              <a:t>мармурово-ціанотичні</a:t>
            </a:r>
            <a:r>
              <a:rPr lang="uk-UA" dirty="0"/>
              <a:t>, кисті і стопи холодні, ціаноз нігтьового ложа. Характерна поява симптому "білої плями" – подовження часу зникнення білої плями після натискання на ніготь (у нормі цей час менше 2 с). </a:t>
            </a:r>
            <a:endParaRPr lang="uk-UA" dirty="0" smtClean="0"/>
          </a:p>
          <a:p>
            <a:r>
              <a:rPr lang="uk-UA" dirty="0" smtClean="0"/>
              <a:t> </a:t>
            </a:r>
            <a:r>
              <a:rPr lang="uk-UA" dirty="0"/>
              <a:t>Пульс на променевих артеріях ниткоподібний, часто аритмічний, нерідко взагалі не визначається. Артеріальний тиск різко знижений, завжди нижче 90 мм </a:t>
            </a:r>
            <a:r>
              <a:rPr lang="uk-UA" dirty="0" err="1"/>
              <a:t>рт</a:t>
            </a:r>
            <a:r>
              <a:rPr lang="uk-UA" dirty="0"/>
              <a:t>. ст. Характерне зниження пульсового тиску зазвичай нижче 25-20 мм </a:t>
            </a:r>
            <a:r>
              <a:rPr lang="uk-UA" dirty="0" err="1"/>
              <a:t>рт</a:t>
            </a:r>
            <a:r>
              <a:rPr lang="uk-UA" dirty="0"/>
              <a:t>. ст. </a:t>
            </a:r>
            <a:endParaRPr lang="uk-UA" dirty="0" smtClean="0"/>
          </a:p>
          <a:p>
            <a:r>
              <a:rPr lang="uk-UA" dirty="0" smtClean="0"/>
              <a:t>При </a:t>
            </a:r>
            <a:r>
              <a:rPr lang="uk-UA" dirty="0"/>
              <a:t>перкусії серця виявляють розширення його лівої межі, характерними </a:t>
            </a:r>
            <a:r>
              <a:rPr lang="uk-UA" dirty="0" err="1"/>
              <a:t>аускультативними</a:t>
            </a:r>
            <a:r>
              <a:rPr lang="uk-UA" dirty="0"/>
              <a:t> ознаками є глухість серцевих тонів, поява аритмії, неголосний систолічний шум на верхівці серця, </a:t>
            </a:r>
            <a:r>
              <a:rPr lang="uk-UA" dirty="0" err="1"/>
              <a:t>протодіастолічний</a:t>
            </a:r>
            <a:r>
              <a:rPr lang="uk-UA" dirty="0"/>
              <a:t> ритм галопу (</a:t>
            </a:r>
            <a:r>
              <a:rPr lang="uk-UA" dirty="0" err="1"/>
              <a:t>патогномонічний</a:t>
            </a:r>
            <a:r>
              <a:rPr lang="uk-UA" dirty="0"/>
              <a:t> симптом вираженої </a:t>
            </a:r>
            <a:r>
              <a:rPr lang="uk-UA" dirty="0" err="1"/>
              <a:t>лівошлуночкової</a:t>
            </a:r>
            <a:r>
              <a:rPr lang="uk-UA" dirty="0"/>
              <a:t> недостатності</a:t>
            </a:r>
            <a:r>
              <a:rPr lang="uk-UA" dirty="0" smtClean="0"/>
              <a:t>).</a:t>
            </a:r>
          </a:p>
          <a:p>
            <a:r>
              <a:rPr lang="uk-UA" dirty="0" smtClean="0"/>
              <a:t> </a:t>
            </a:r>
            <a:r>
              <a:rPr lang="uk-UA" dirty="0"/>
              <a:t>Дихання зазвичай поверхневе, може бути прискореним, особливо при розвитку "шокової" легені. Тяжкий перебіг </a:t>
            </a:r>
            <a:r>
              <a:rPr lang="uk-UA" dirty="0" err="1"/>
              <a:t>кардіогенного</a:t>
            </a:r>
            <a:r>
              <a:rPr lang="uk-UA" dirty="0"/>
              <a:t> шоку характеризується розвитком серцевої астми і набряку легень. У цьому випадку з'являється ядуха, дихання стає шумним, турбує кашель з виділенням рожевого пінистого харкотиння. При перкусії легень визначають притуплення </a:t>
            </a:r>
            <a:r>
              <a:rPr lang="uk-UA" dirty="0" err="1"/>
              <a:t>перкуторного</a:t>
            </a:r>
            <a:r>
              <a:rPr lang="uk-UA" dirty="0"/>
              <a:t> звуку в нижніх відділах, тут же вислуховують крепітацію, хрипи внаслідок альвеолярного набряку. При вираженому альвеолярному набряку вологі хрипи і крепітацію вислуховують більш ніж над 50 % поверхні легень. </a:t>
            </a:r>
          </a:p>
        </p:txBody>
      </p:sp>
    </p:spTree>
    <p:extLst>
      <p:ext uri="{BB962C8B-B14F-4D97-AF65-F5344CB8AC3E}">
        <p14:creationId xmlns:p14="http://schemas.microsoft.com/office/powerpoint/2010/main" val="39251270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7949" y="556382"/>
            <a:ext cx="10515600" cy="6185611"/>
          </a:xfrm>
        </p:spPr>
        <p:txBody>
          <a:bodyPr>
            <a:normAutofit fontScale="92500"/>
          </a:bodyPr>
          <a:lstStyle/>
          <a:p>
            <a:pPr marL="0" indent="0" algn="ctr">
              <a:buNone/>
            </a:pPr>
            <a:r>
              <a:rPr lang="uk-UA" sz="3200" i="1" dirty="0"/>
              <a:t>Клінічна картина рефлекторної форми </a:t>
            </a:r>
            <a:r>
              <a:rPr lang="uk-UA" sz="3200" i="1" dirty="0" err="1"/>
              <a:t>кардіогенного</a:t>
            </a:r>
            <a:r>
              <a:rPr lang="uk-UA" sz="3200" i="1" dirty="0"/>
              <a:t> шоку</a:t>
            </a:r>
            <a:r>
              <a:rPr lang="uk-UA" i="1" dirty="0"/>
              <a:t>.</a:t>
            </a:r>
            <a:endParaRPr lang="uk-UA" dirty="0"/>
          </a:p>
          <a:p>
            <a:r>
              <a:rPr lang="uk-UA" dirty="0"/>
              <a:t>Рефлекторний </a:t>
            </a:r>
            <a:r>
              <a:rPr lang="uk-UA" dirty="0" err="1"/>
              <a:t>кардіогенний</a:t>
            </a:r>
            <a:r>
              <a:rPr lang="uk-UA" dirty="0"/>
              <a:t> шок розвивається зазвичай в перші години захворювання, в період сильного болю в ділянці серця</a:t>
            </a:r>
            <a:r>
              <a:rPr lang="uk-UA" dirty="0" smtClean="0"/>
              <a:t>.</a:t>
            </a:r>
          </a:p>
          <a:p>
            <a:r>
              <a:rPr lang="uk-UA" dirty="0" smtClean="0"/>
              <a:t> </a:t>
            </a:r>
            <a:r>
              <a:rPr lang="uk-UA" dirty="0"/>
              <a:t>Для рефлекторної форми </a:t>
            </a:r>
            <a:r>
              <a:rPr lang="uk-UA" dirty="0" err="1"/>
              <a:t>кардіогенного</a:t>
            </a:r>
            <a:r>
              <a:rPr lang="uk-UA" dirty="0"/>
              <a:t> шоку характерні падіння артеріального тиску (зазвичай </a:t>
            </a:r>
            <a:r>
              <a:rPr lang="en-US" dirty="0"/>
              <a:t>AT </a:t>
            </a:r>
            <a:r>
              <a:rPr lang="uk-UA" dirty="0"/>
              <a:t>систолічний близько 70-80 мм </a:t>
            </a:r>
            <a:r>
              <a:rPr lang="uk-UA" dirty="0" err="1"/>
              <a:t>рт</a:t>
            </a:r>
            <a:r>
              <a:rPr lang="uk-UA" dirty="0"/>
              <a:t>. ст., рідше – нижче) і периферичні симптоми недостатності кровообігу (блідість, холодний піт, похолодання кистей і стоп). </a:t>
            </a:r>
            <a:endParaRPr lang="uk-UA" dirty="0" smtClean="0"/>
          </a:p>
          <a:p>
            <a:r>
              <a:rPr lang="uk-UA" dirty="0" err="1" smtClean="0"/>
              <a:t>Патогномонічною</a:t>
            </a:r>
            <a:r>
              <a:rPr lang="uk-UA" dirty="0" smtClean="0"/>
              <a:t> </a:t>
            </a:r>
            <a:r>
              <a:rPr lang="uk-UA" dirty="0"/>
              <a:t>особливістю цієї форми шоку є </a:t>
            </a:r>
            <a:r>
              <a:rPr lang="uk-UA" u="sng" dirty="0"/>
              <a:t>брадикардія</a:t>
            </a:r>
            <a:r>
              <a:rPr lang="uk-UA" dirty="0"/>
              <a:t>. </a:t>
            </a:r>
            <a:endParaRPr lang="uk-UA" dirty="0" smtClean="0"/>
          </a:p>
          <a:p>
            <a:r>
              <a:rPr lang="uk-UA" dirty="0" smtClean="0"/>
              <a:t>Тривалість </a:t>
            </a:r>
            <a:r>
              <a:rPr lang="uk-UA" dirty="0"/>
              <a:t>артеріальної </a:t>
            </a:r>
            <a:r>
              <a:rPr lang="uk-UA" dirty="0" err="1"/>
              <a:t>гіпотензії</a:t>
            </a:r>
            <a:r>
              <a:rPr lang="uk-UA" dirty="0"/>
              <a:t> не перевищує 1-2 год, симптоми шоку швидко зникають після </a:t>
            </a:r>
            <a:r>
              <a:rPr lang="uk-UA" dirty="0" err="1"/>
              <a:t>купірування</a:t>
            </a:r>
            <a:r>
              <a:rPr lang="uk-UA" dirty="0"/>
              <a:t> больового синдрому</a:t>
            </a:r>
            <a:r>
              <a:rPr lang="uk-UA" dirty="0" smtClean="0"/>
              <a:t>.</a:t>
            </a:r>
          </a:p>
          <a:p>
            <a:r>
              <a:rPr lang="uk-UA" dirty="0" smtClean="0"/>
              <a:t> </a:t>
            </a:r>
            <a:r>
              <a:rPr lang="uk-UA" dirty="0"/>
              <a:t>Рефлекторна форма </a:t>
            </a:r>
            <a:r>
              <a:rPr lang="uk-UA" dirty="0" err="1"/>
              <a:t>кардіогенного</a:t>
            </a:r>
            <a:r>
              <a:rPr lang="uk-UA" dirty="0"/>
              <a:t> шоку зазвичай розвивається у хворих з первинним і досить обмеженим інфарктом міокарда, що локалізується в </a:t>
            </a:r>
            <a:r>
              <a:rPr lang="uk-UA" dirty="0" err="1"/>
              <a:t>задньо</a:t>
            </a:r>
            <a:r>
              <a:rPr lang="uk-UA" dirty="0"/>
              <a:t>-нижньому відділі, і досить часто супроводжується екстрасистолією, </a:t>
            </a:r>
            <a:r>
              <a:rPr lang="uk-UA" dirty="0" err="1"/>
              <a:t>атріо</a:t>
            </a:r>
            <a:r>
              <a:rPr lang="uk-UA" dirty="0"/>
              <a:t>- </a:t>
            </a:r>
            <a:r>
              <a:rPr lang="uk-UA" dirty="0" err="1"/>
              <a:t>вентрикулярною</a:t>
            </a:r>
            <a:r>
              <a:rPr lang="uk-UA" dirty="0"/>
              <a:t> блокадою, ритмом із </a:t>
            </a:r>
            <a:r>
              <a:rPr lang="uk-UA" dirty="0" err="1"/>
              <a:t>атріовентрикулярного</a:t>
            </a:r>
            <a:r>
              <a:rPr lang="uk-UA" dirty="0"/>
              <a:t> з'єднання</a:t>
            </a:r>
          </a:p>
        </p:txBody>
      </p:sp>
    </p:spTree>
    <p:extLst>
      <p:ext uri="{BB962C8B-B14F-4D97-AF65-F5344CB8AC3E}">
        <p14:creationId xmlns:p14="http://schemas.microsoft.com/office/powerpoint/2010/main" val="715101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4000" dirty="0"/>
              <a:t>Долікарська допомога при кардіогенному шоці </a:t>
            </a:r>
            <a:r>
              <a:rPr lang="uk-UA" sz="4000" dirty="0" smtClean="0"/>
              <a:t>передбачає:</a:t>
            </a:r>
            <a:endParaRPr lang="uk-UA" sz="4000" dirty="0"/>
          </a:p>
        </p:txBody>
      </p:sp>
      <p:sp>
        <p:nvSpPr>
          <p:cNvPr id="3" name="Объект 2"/>
          <p:cNvSpPr>
            <a:spLocks noGrp="1"/>
          </p:cNvSpPr>
          <p:nvPr>
            <p:ph idx="1"/>
          </p:nvPr>
        </p:nvSpPr>
        <p:spPr>
          <a:xfrm>
            <a:off x="545910" y="1555844"/>
            <a:ext cx="10807890" cy="5302155"/>
          </a:xfrm>
        </p:spPr>
        <p:txBody>
          <a:bodyPr>
            <a:normAutofit fontScale="85000" lnSpcReduction="10000"/>
          </a:bodyPr>
          <a:lstStyle/>
          <a:p>
            <a:pPr marL="0" indent="0">
              <a:buNone/>
            </a:pPr>
            <a:endParaRPr lang="uk-UA" dirty="0"/>
          </a:p>
          <a:p>
            <a:pPr marL="0" indent="0">
              <a:buNone/>
            </a:pPr>
            <a:r>
              <a:rPr lang="uk-UA" dirty="0"/>
              <a:t>– забезпечення хворому повного спокою;</a:t>
            </a:r>
          </a:p>
          <a:p>
            <a:pPr marL="0" indent="0">
              <a:buNone/>
            </a:pPr>
            <a:r>
              <a:rPr lang="uk-UA" dirty="0"/>
              <a:t>– обов'язкову госпіталізацію, але при кардіогенному шоці </a:t>
            </a:r>
            <a:r>
              <a:rPr lang="en-US" dirty="0"/>
              <a:t>II- III </a:t>
            </a:r>
            <a:r>
              <a:rPr lang="uk-UA" dirty="0"/>
              <a:t>ступенів спочатку необхідно провести протишокові заходи;</a:t>
            </a:r>
          </a:p>
          <a:p>
            <a:pPr marL="0" indent="0">
              <a:buNone/>
            </a:pPr>
            <a:r>
              <a:rPr lang="uk-UA" dirty="0"/>
              <a:t>– транспортування у відділення інтенсивної терапії у спеціальній машині кардіологічною бригадою, яка зможе здійснювати реанімаційні заходи в дорозі.</a:t>
            </a:r>
          </a:p>
          <a:p>
            <a:r>
              <a:rPr lang="uk-UA" dirty="0"/>
              <a:t>Лікування </a:t>
            </a:r>
            <a:r>
              <a:rPr lang="uk-UA" dirty="0" err="1"/>
              <a:t>кардіогенного</a:t>
            </a:r>
            <a:r>
              <a:rPr lang="uk-UA" dirty="0"/>
              <a:t> шоку є складним завданням і включає комплекс заходів, спрямованих на захист </a:t>
            </a:r>
            <a:r>
              <a:rPr lang="uk-UA" dirty="0" err="1"/>
              <a:t>ішемізованого</a:t>
            </a:r>
            <a:r>
              <a:rPr lang="uk-UA" dirty="0"/>
              <a:t> міокарда і відновлення його функцій, усунення </a:t>
            </a:r>
            <a:r>
              <a:rPr lang="uk-UA" dirty="0" err="1"/>
              <a:t>мікроцирку</a:t>
            </a:r>
            <a:r>
              <a:rPr lang="uk-UA" dirty="0"/>
              <a:t>- </a:t>
            </a:r>
            <a:r>
              <a:rPr lang="uk-UA" dirty="0" err="1"/>
              <a:t>ляторних</a:t>
            </a:r>
            <a:r>
              <a:rPr lang="uk-UA" dirty="0"/>
              <a:t> порушень, компенсацію порушень функцій паренхіматозних органів. </a:t>
            </a:r>
            <a:endParaRPr lang="uk-UA" dirty="0" smtClean="0"/>
          </a:p>
          <a:p>
            <a:r>
              <a:rPr lang="uk-UA" dirty="0" smtClean="0"/>
              <a:t>Ефективність </a:t>
            </a:r>
            <a:r>
              <a:rPr lang="uk-UA" dirty="0"/>
              <a:t>лікувальних заходів при шоці багато в чому залежить від часу їх початку. Ранній початок лікування </a:t>
            </a:r>
            <a:r>
              <a:rPr lang="uk-UA" dirty="0" err="1"/>
              <a:t>кардіогенного</a:t>
            </a:r>
            <a:r>
              <a:rPr lang="uk-UA" dirty="0"/>
              <a:t> шоку є запорукою успіху. </a:t>
            </a:r>
            <a:endParaRPr lang="uk-UA" dirty="0" smtClean="0"/>
          </a:p>
          <a:p>
            <a:r>
              <a:rPr lang="uk-UA" dirty="0" smtClean="0"/>
              <a:t>Головне </a:t>
            </a:r>
            <a:r>
              <a:rPr lang="uk-UA" dirty="0"/>
              <a:t>завдання, яке необхідно вирішити якомога швидше, – це стабілізація артеріального тиску на рівні, що забезпечує адекватну перфузію </a:t>
            </a:r>
            <a:r>
              <a:rPr lang="uk-UA" dirty="0" err="1"/>
              <a:t>життєво</a:t>
            </a:r>
            <a:r>
              <a:rPr lang="uk-UA" dirty="0"/>
              <a:t> важливих органів (90–100 мм </a:t>
            </a:r>
            <a:r>
              <a:rPr lang="uk-UA" dirty="0" err="1"/>
              <a:t>рт</a:t>
            </a:r>
            <a:r>
              <a:rPr lang="uk-UA" dirty="0"/>
              <a:t>. ст.)</a:t>
            </a:r>
          </a:p>
        </p:txBody>
      </p:sp>
    </p:spTree>
    <p:extLst>
      <p:ext uri="{BB962C8B-B14F-4D97-AF65-F5344CB8AC3E}">
        <p14:creationId xmlns:p14="http://schemas.microsoft.com/office/powerpoint/2010/main" val="7202115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23331" y="464024"/>
            <a:ext cx="10630469" cy="5712939"/>
          </a:xfrm>
        </p:spPr>
        <p:txBody>
          <a:bodyPr/>
          <a:lstStyle/>
          <a:p>
            <a:pPr marL="0" indent="0" algn="ctr">
              <a:buNone/>
            </a:pPr>
            <a:r>
              <a:rPr lang="uk-UA" b="1" dirty="0" smtClean="0"/>
              <a:t>Напрямки </a:t>
            </a:r>
            <a:r>
              <a:rPr lang="uk-UA" b="1" dirty="0"/>
              <a:t>лікувальних заходів при кардіогенному шоці:</a:t>
            </a:r>
          </a:p>
          <a:p>
            <a:r>
              <a:rPr lang="uk-UA" dirty="0"/>
              <a:t>1. </a:t>
            </a:r>
            <a:r>
              <a:rPr lang="uk-UA" i="1" dirty="0"/>
              <a:t>Негайну стабілізацію гемодинаміки</a:t>
            </a:r>
            <a:r>
              <a:rPr lang="uk-UA" dirty="0"/>
              <a:t> досягають за допомогою:</a:t>
            </a:r>
          </a:p>
          <a:p>
            <a:pPr marL="457200" lvl="1" indent="0">
              <a:buNone/>
            </a:pPr>
            <a:r>
              <a:rPr lang="uk-UA" dirty="0"/>
              <a:t>• медикаментозної терапії (</a:t>
            </a:r>
            <a:r>
              <a:rPr lang="uk-UA" dirty="0" err="1"/>
              <a:t>інфузія</a:t>
            </a:r>
            <a:r>
              <a:rPr lang="uk-UA" dirty="0"/>
              <a:t> розчинів, судинозвужувальних засобів та </a:t>
            </a:r>
            <a:r>
              <a:rPr lang="uk-UA" dirty="0" err="1"/>
              <a:t>інотропів</a:t>
            </a:r>
            <a:r>
              <a:rPr lang="uk-UA" dirty="0"/>
              <a:t>, </a:t>
            </a:r>
            <a:r>
              <a:rPr lang="uk-UA" dirty="0" err="1"/>
              <a:t>антитромботичних</a:t>
            </a:r>
            <a:r>
              <a:rPr lang="uk-UA" dirty="0"/>
              <a:t> засобів);</a:t>
            </a:r>
          </a:p>
          <a:p>
            <a:pPr marL="457200" lvl="1" indent="0">
              <a:buNone/>
            </a:pPr>
            <a:r>
              <a:rPr lang="uk-UA" dirty="0"/>
              <a:t>• механічної підтримки кровообігу (термінова </a:t>
            </a:r>
            <a:r>
              <a:rPr lang="uk-UA" dirty="0" err="1"/>
              <a:t>реваскуляризація</a:t>
            </a:r>
            <a:r>
              <a:rPr lang="uk-UA" dirty="0"/>
              <a:t> (ЧКВ, стентування або операція АКШ), </a:t>
            </a:r>
            <a:r>
              <a:rPr lang="uk-UA" dirty="0" err="1"/>
              <a:t>внутрішньоаортальна</a:t>
            </a:r>
            <a:r>
              <a:rPr lang="uk-UA" dirty="0"/>
              <a:t> балонна </a:t>
            </a:r>
            <a:r>
              <a:rPr lang="uk-UA" dirty="0" err="1"/>
              <a:t>контрапульсація</a:t>
            </a:r>
            <a:r>
              <a:rPr lang="uk-UA" dirty="0"/>
              <a:t>, </a:t>
            </a:r>
            <a:r>
              <a:rPr lang="uk-UA" dirty="0" err="1"/>
              <a:t>лівошлуночкові</a:t>
            </a:r>
            <a:r>
              <a:rPr lang="uk-UA" dirty="0"/>
              <a:t> пристрої для підтримання циркуляції в пацієнтів із рефрактерним шоком</a:t>
            </a:r>
            <a:r>
              <a:rPr lang="uk-UA" dirty="0" smtClean="0"/>
              <a:t>)</a:t>
            </a:r>
            <a:endParaRPr lang="uk-UA" dirty="0"/>
          </a:p>
          <a:p>
            <a:r>
              <a:rPr lang="uk-UA" dirty="0"/>
              <a:t>2. </a:t>
            </a:r>
            <a:r>
              <a:rPr lang="uk-UA" i="1" dirty="0"/>
              <a:t>Кисень через маску або механічне підтримання дихання</a:t>
            </a:r>
            <a:r>
              <a:rPr lang="uk-UA" dirty="0"/>
              <a:t> (залежно від показників насичення крові газами </a:t>
            </a:r>
            <a:r>
              <a:rPr lang="en-US" dirty="0"/>
              <a:t>O</a:t>
            </a:r>
            <a:r>
              <a:rPr lang="en-US" baseline="-25000" dirty="0"/>
              <a:t>2</a:t>
            </a:r>
            <a:r>
              <a:rPr lang="en-US" dirty="0"/>
              <a:t>, </a:t>
            </a:r>
            <a:r>
              <a:rPr lang="en-US" dirty="0" smtClean="0"/>
              <a:t>CO</a:t>
            </a:r>
            <a:r>
              <a:rPr lang="en-US" baseline="-25000" dirty="0" smtClean="0"/>
              <a:t>2</a:t>
            </a:r>
            <a:r>
              <a:rPr lang="ru-RU" baseline="-25000" dirty="0" smtClean="0"/>
              <a:t>)</a:t>
            </a:r>
            <a:r>
              <a:rPr lang="en-US" dirty="0" smtClean="0"/>
              <a:t>.</a:t>
            </a:r>
            <a:endParaRPr lang="en-US" dirty="0"/>
          </a:p>
        </p:txBody>
      </p:sp>
    </p:spTree>
    <p:extLst>
      <p:ext uri="{BB962C8B-B14F-4D97-AF65-F5344CB8AC3E}">
        <p14:creationId xmlns:p14="http://schemas.microsoft.com/office/powerpoint/2010/main" val="6389879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t>Невідкладна допомога</a:t>
            </a:r>
            <a:endParaRPr lang="uk-UA" b="1" dirty="0"/>
          </a:p>
        </p:txBody>
      </p:sp>
      <p:sp>
        <p:nvSpPr>
          <p:cNvPr id="3" name="Объект 2"/>
          <p:cNvSpPr>
            <a:spLocks noGrp="1"/>
          </p:cNvSpPr>
          <p:nvPr>
            <p:ph idx="1"/>
          </p:nvPr>
        </p:nvSpPr>
        <p:spPr>
          <a:xfrm>
            <a:off x="674426" y="1798330"/>
            <a:ext cx="10980762" cy="4820834"/>
          </a:xfrm>
        </p:spPr>
        <p:txBody>
          <a:bodyPr>
            <a:normAutofit fontScale="85000" lnSpcReduction="20000"/>
          </a:bodyPr>
          <a:lstStyle/>
          <a:p>
            <a:pPr marL="0" indent="0">
              <a:buNone/>
            </a:pPr>
            <a:r>
              <a:rPr lang="uk-UA" dirty="0"/>
              <a:t> </a:t>
            </a:r>
            <a:r>
              <a:rPr lang="uk-UA" dirty="0" smtClean="0"/>
              <a:t>1. Налагодити </a:t>
            </a:r>
            <a:r>
              <a:rPr lang="uk-UA" dirty="0"/>
              <a:t>стійкий зв’язок з периферійною веною</a:t>
            </a:r>
            <a:br>
              <a:rPr lang="uk-UA" dirty="0"/>
            </a:br>
            <a:r>
              <a:rPr lang="uk-UA" b="1" i="1" dirty="0"/>
              <a:t>альтернатива:</a:t>
            </a:r>
            <a:r>
              <a:rPr lang="uk-UA" dirty="0"/>
              <a:t> з центральною веною.</a:t>
            </a:r>
          </a:p>
          <a:p>
            <a:pPr marL="0" indent="0">
              <a:buNone/>
            </a:pPr>
            <a:r>
              <a:rPr lang="uk-UA" dirty="0"/>
              <a:t>2. Постійний ЕКГ-моніторинг.</a:t>
            </a:r>
          </a:p>
          <a:p>
            <a:pPr marL="0" indent="0">
              <a:buNone/>
            </a:pPr>
            <a:r>
              <a:rPr lang="uk-UA" dirty="0"/>
              <a:t>3. Інгаляція кисню.</a:t>
            </a:r>
          </a:p>
          <a:p>
            <a:pPr marL="0" indent="0">
              <a:buNone/>
            </a:pPr>
            <a:r>
              <a:rPr lang="uk-UA" dirty="0"/>
              <a:t>4. </a:t>
            </a:r>
            <a:r>
              <a:rPr lang="uk-UA" dirty="0" err="1"/>
              <a:t>Допамін</a:t>
            </a:r>
            <a:r>
              <a:rPr lang="uk-UA" dirty="0"/>
              <a:t> до 10-12 мг/кг/хв на </a:t>
            </a:r>
            <a:r>
              <a:rPr lang="uk-UA" dirty="0" err="1"/>
              <a:t>фізиологічному</a:t>
            </a:r>
            <a:r>
              <a:rPr lang="uk-UA" dirty="0"/>
              <a:t> розчині</a:t>
            </a:r>
            <a:br>
              <a:rPr lang="uk-UA" dirty="0"/>
            </a:br>
            <a:r>
              <a:rPr lang="uk-UA" b="1" i="1" dirty="0"/>
              <a:t>альтернатива:</a:t>
            </a:r>
            <a:r>
              <a:rPr lang="uk-UA" dirty="0"/>
              <a:t> добутамін або </a:t>
            </a:r>
            <a:r>
              <a:rPr lang="uk-UA" dirty="0" err="1"/>
              <a:t>добутамін+допамін</a:t>
            </a:r>
            <a:r>
              <a:rPr lang="uk-UA" dirty="0"/>
              <a:t> в/в </a:t>
            </a:r>
            <a:r>
              <a:rPr lang="uk-UA" dirty="0" err="1"/>
              <a:t>крапельно</a:t>
            </a:r>
            <a:r>
              <a:rPr lang="uk-UA" dirty="0"/>
              <a:t>.</a:t>
            </a:r>
          </a:p>
          <a:p>
            <a:pPr marL="0" indent="0" algn="ctr">
              <a:buNone/>
            </a:pPr>
            <a:r>
              <a:rPr lang="uk-UA" dirty="0"/>
              <a:t>або</a:t>
            </a:r>
          </a:p>
          <a:p>
            <a:pPr marL="0" indent="0">
              <a:buNone/>
            </a:pPr>
            <a:r>
              <a:rPr lang="uk-UA" dirty="0" err="1"/>
              <a:t>Норадреналін</a:t>
            </a:r>
            <a:r>
              <a:rPr lang="uk-UA" dirty="0"/>
              <a:t> 0,2%-1,0 в/в </a:t>
            </a:r>
            <a:r>
              <a:rPr lang="uk-UA" dirty="0" err="1"/>
              <a:t>крапельно</a:t>
            </a:r>
            <a:r>
              <a:rPr lang="uk-UA" dirty="0"/>
              <a:t> на 200,0 мл </a:t>
            </a:r>
            <a:r>
              <a:rPr lang="uk-UA" dirty="0" smtClean="0"/>
              <a:t>фізіологічного </a:t>
            </a:r>
            <a:r>
              <a:rPr lang="uk-UA" dirty="0"/>
              <a:t>розчину</a:t>
            </a:r>
          </a:p>
          <a:p>
            <a:pPr marL="0" indent="0">
              <a:buNone/>
            </a:pPr>
            <a:r>
              <a:rPr lang="uk-UA" dirty="0"/>
              <a:t>5. Допоміжна терапія:</a:t>
            </a:r>
          </a:p>
          <a:p>
            <a:pPr marL="0" indent="0">
              <a:buNone/>
            </a:pPr>
            <a:r>
              <a:rPr lang="uk-UA" dirty="0"/>
              <a:t>- </a:t>
            </a:r>
            <a:r>
              <a:rPr lang="uk-UA" dirty="0" err="1"/>
              <a:t>Реополіглюкін</a:t>
            </a:r>
            <a:r>
              <a:rPr lang="uk-UA" dirty="0"/>
              <a:t> в/в </a:t>
            </a:r>
            <a:r>
              <a:rPr lang="uk-UA" dirty="0" err="1"/>
              <a:t>крапельно</a:t>
            </a:r>
            <a:r>
              <a:rPr lang="uk-UA" dirty="0"/>
              <a:t> при малому ОЦК</a:t>
            </a:r>
          </a:p>
          <a:p>
            <a:pPr marL="0" indent="0">
              <a:buNone/>
            </a:pPr>
            <a:r>
              <a:rPr lang="uk-UA" dirty="0"/>
              <a:t>- Гепарин 5000 Од. в/в або низькомолекулярний гепарин</a:t>
            </a:r>
          </a:p>
          <a:p>
            <a:pPr marL="0" indent="0">
              <a:buNone/>
            </a:pPr>
            <a:r>
              <a:rPr lang="uk-UA" dirty="0"/>
              <a:t>6. Госпіталізація на ношах бригадою, яка має можливість провести дефібриляцію в салоні санітарного автомобіля з продовженням протишокової терапії під час руху.</a:t>
            </a:r>
          </a:p>
        </p:txBody>
      </p:sp>
    </p:spTree>
    <p:extLst>
      <p:ext uri="{BB962C8B-B14F-4D97-AF65-F5344CB8AC3E}">
        <p14:creationId xmlns:p14="http://schemas.microsoft.com/office/powerpoint/2010/main" val="41629015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6036" y="477672"/>
            <a:ext cx="10657764" cy="5699291"/>
          </a:xfrm>
        </p:spPr>
        <p:txBody>
          <a:bodyPr>
            <a:normAutofit fontScale="77500" lnSpcReduction="20000"/>
          </a:bodyPr>
          <a:lstStyle/>
          <a:p>
            <a:pPr marL="0" indent="0">
              <a:buNone/>
            </a:pPr>
            <a:r>
              <a:rPr lang="uk-UA" b="1" dirty="0"/>
              <a:t>Медикаментозне лікування</a:t>
            </a:r>
            <a:r>
              <a:rPr lang="uk-UA" dirty="0"/>
              <a:t> </a:t>
            </a:r>
            <a:r>
              <a:rPr lang="uk-UA" dirty="0" err="1"/>
              <a:t>кардіогенного</a:t>
            </a:r>
            <a:r>
              <a:rPr lang="uk-UA" dirty="0"/>
              <a:t> шоку, включає:</a:t>
            </a:r>
          </a:p>
          <a:p>
            <a:r>
              <a:rPr lang="uk-UA" i="1" dirty="0" err="1" smtClean="0"/>
              <a:t>Купірування</a:t>
            </a:r>
            <a:r>
              <a:rPr lang="uk-UA" i="1" dirty="0" smtClean="0"/>
              <a:t> </a:t>
            </a:r>
            <a:r>
              <a:rPr lang="uk-UA" i="1" dirty="0"/>
              <a:t>больового синдром.</a:t>
            </a:r>
            <a:r>
              <a:rPr lang="uk-UA" dirty="0"/>
              <a:t> Оскільки інтенсивний больовий синдром, що виникає при інфаркті міокарда, є однією з причин зниження артеріального тиску, потрібно вжити всіх заходів для його швидкого </a:t>
            </a:r>
            <a:r>
              <a:rPr lang="uk-UA" dirty="0" smtClean="0"/>
              <a:t>і повного </a:t>
            </a:r>
            <a:r>
              <a:rPr lang="uk-UA" dirty="0"/>
              <a:t>зменшення. Найбільш ефективним є використання </a:t>
            </a:r>
            <a:r>
              <a:rPr lang="uk-UA" dirty="0" smtClean="0"/>
              <a:t>наркотичних препаратів.</a:t>
            </a:r>
            <a:endParaRPr lang="uk-UA" dirty="0"/>
          </a:p>
          <a:p>
            <a:r>
              <a:rPr lang="uk-UA" i="1" dirty="0" smtClean="0"/>
              <a:t>Нормалізація </a:t>
            </a:r>
            <a:r>
              <a:rPr lang="uk-UA" i="1" dirty="0"/>
              <a:t>ритму серця.</a:t>
            </a:r>
            <a:r>
              <a:rPr lang="uk-UA" dirty="0"/>
              <a:t> Стабілізація гемодинаміки не можлива без усунення порушень ритму серця, напади тахікардії або брадикардії в умовах ішемії міокарда призводять до різкого зниження ударного і хвилинного викидів. Найбільш ефективним і безпечним способом усунення тахікардії при низькому артеріальному тиску є </a:t>
            </a:r>
            <a:r>
              <a:rPr lang="uk-UA" dirty="0" err="1"/>
              <a:t>електроімпульсна</a:t>
            </a:r>
            <a:r>
              <a:rPr lang="uk-UA" dirty="0"/>
              <a:t> терапія. Якщо ситуація дозволяє проводити медикаментозне лікування, вибір </a:t>
            </a:r>
            <a:r>
              <a:rPr lang="uk-UA" dirty="0" err="1"/>
              <a:t>антиаритмічного</a:t>
            </a:r>
            <a:r>
              <a:rPr lang="uk-UA" dirty="0"/>
              <a:t> препарату залежить від виду аритмії. При брадикардії, зумовленій гостро виниклою </a:t>
            </a:r>
            <a:r>
              <a:rPr lang="uk-UA" dirty="0" err="1"/>
              <a:t>атріовентрикулярною</a:t>
            </a:r>
            <a:r>
              <a:rPr lang="uk-UA" dirty="0"/>
              <a:t> блокадою, фактично єдиним ефективним засобом є </a:t>
            </a:r>
            <a:r>
              <a:rPr lang="uk-UA" dirty="0" err="1"/>
              <a:t>ендокардіальна</a:t>
            </a:r>
            <a:r>
              <a:rPr lang="uk-UA" dirty="0"/>
              <a:t> </a:t>
            </a:r>
            <a:r>
              <a:rPr lang="uk-UA" dirty="0" err="1"/>
              <a:t>кардіостимуляція</a:t>
            </a:r>
            <a:r>
              <a:rPr lang="uk-UA" dirty="0"/>
              <a:t>. Ін'єкції атропіну сульфату найчастіше не дають істотного і стійкого ефекту.</a:t>
            </a:r>
          </a:p>
          <a:p>
            <a:r>
              <a:rPr lang="uk-UA" i="1" dirty="0" smtClean="0"/>
              <a:t>Посилення </a:t>
            </a:r>
            <a:r>
              <a:rPr lang="uk-UA" i="1" dirty="0" err="1"/>
              <a:t>інотропної</a:t>
            </a:r>
            <a:r>
              <a:rPr lang="uk-UA" i="1" dirty="0"/>
              <a:t> функції міокарда.</a:t>
            </a:r>
            <a:r>
              <a:rPr lang="uk-UA" dirty="0"/>
              <a:t> Якщо після усунення больового синдрому та нормалізації частоти скорочення шлуночків артеріальний тиск не стабілізувався, то це свідчить про розвиток істинного </a:t>
            </a:r>
            <a:r>
              <a:rPr lang="uk-UA" dirty="0" err="1"/>
              <a:t>кардіогенного</a:t>
            </a:r>
            <a:r>
              <a:rPr lang="uk-UA" dirty="0"/>
              <a:t> шоку, тому потрібно підвищити скоротливу активність лівого шлуночка, стимулюючи життєздатний міокард. Для цього використовують </a:t>
            </a:r>
            <a:r>
              <a:rPr lang="uk-UA" dirty="0" err="1"/>
              <a:t>симпатоміметичні</a:t>
            </a:r>
            <a:r>
              <a:rPr lang="uk-UA" dirty="0"/>
              <a:t> аміни: </a:t>
            </a:r>
            <a:r>
              <a:rPr lang="uk-UA" dirty="0" err="1"/>
              <a:t>допамін</a:t>
            </a:r>
            <a:r>
              <a:rPr lang="uk-UA" dirty="0"/>
              <a:t> (</a:t>
            </a:r>
            <a:r>
              <a:rPr lang="uk-UA" dirty="0" err="1"/>
              <a:t>дофамін</a:t>
            </a:r>
            <a:r>
              <a:rPr lang="uk-UA" dirty="0"/>
              <a:t>) і добутамін (</a:t>
            </a:r>
            <a:r>
              <a:rPr lang="uk-UA" dirty="0" err="1"/>
              <a:t>добутрекс</a:t>
            </a:r>
            <a:r>
              <a:rPr lang="uk-UA" dirty="0"/>
              <a:t>), які вибірково діють на бета-1-адренорецептори серця.</a:t>
            </a:r>
          </a:p>
          <a:p>
            <a:endParaRPr lang="uk-UA" dirty="0"/>
          </a:p>
        </p:txBody>
      </p:sp>
    </p:spTree>
    <p:extLst>
      <p:ext uri="{BB962C8B-B14F-4D97-AF65-F5344CB8AC3E}">
        <p14:creationId xmlns:p14="http://schemas.microsoft.com/office/powerpoint/2010/main" val="19032193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9307" y="0"/>
            <a:ext cx="11573302" cy="6728346"/>
          </a:xfrm>
        </p:spPr>
        <p:txBody>
          <a:bodyPr>
            <a:normAutofit fontScale="92500" lnSpcReduction="10000"/>
          </a:bodyPr>
          <a:lstStyle/>
          <a:p>
            <a:r>
              <a:rPr lang="uk-UA" dirty="0" err="1"/>
              <a:t>Дофамін</a:t>
            </a:r>
            <a:r>
              <a:rPr lang="uk-UA" dirty="0"/>
              <a:t> вводять внутрішньовенно </a:t>
            </a:r>
            <a:r>
              <a:rPr lang="uk-UA" dirty="0" err="1"/>
              <a:t>краплинно</a:t>
            </a:r>
            <a:r>
              <a:rPr lang="uk-UA" dirty="0"/>
              <a:t>. Для цього 200 мг (1 ампулу) препарату розводять в 250-500 мл 5 % розчину глюкози. Дозу в кожному конкретному випадку підбирають поступово, залежно від динаміки артеріального тиску. Зазвичай починають з 2-5 </a:t>
            </a:r>
            <a:r>
              <a:rPr lang="uk-UA" dirty="0" err="1"/>
              <a:t>мкг</a:t>
            </a:r>
            <a:r>
              <a:rPr lang="uk-UA" dirty="0"/>
              <a:t>/кг 1 на хв (5-10 крапель на 1 хв), поступово збільшують швидкість введення до стабілізації систолічного артеріального тиску на рівні 100-110 мм </a:t>
            </a:r>
            <a:r>
              <a:rPr lang="uk-UA" dirty="0" err="1"/>
              <a:t>рт</a:t>
            </a:r>
            <a:r>
              <a:rPr lang="uk-UA" dirty="0"/>
              <a:t>. ст. Перед вживанням суху речовину у флаконі розчиняють у 10 мл розчинника, а потім розводять в 250-500 мл 5 % розчину глюкози. Внутрішньовенну </a:t>
            </a:r>
            <a:r>
              <a:rPr lang="uk-UA" dirty="0" err="1"/>
              <a:t>інфузію</a:t>
            </a:r>
            <a:r>
              <a:rPr lang="uk-UA" dirty="0"/>
              <a:t> починають з дози 5 </a:t>
            </a:r>
            <a:r>
              <a:rPr lang="uk-UA" dirty="0" err="1"/>
              <a:t>мкг</a:t>
            </a:r>
            <a:r>
              <a:rPr lang="uk-UA" dirty="0"/>
              <a:t>/кг на 1 хв, збільшуючи її до появи клінічного ефекту. Оптимальну швидкість введення підбирають індивідуально (до 40 </a:t>
            </a:r>
            <a:r>
              <a:rPr lang="uk-UA" dirty="0" err="1"/>
              <a:t>мкг</a:t>
            </a:r>
            <a:r>
              <a:rPr lang="uk-UA" dirty="0"/>
              <a:t>/кг на 1 хв), дія препарату починається через 1-2 хв після введення і дуже швидко припиняється після його закінчення у зв'язку з коротким (2 хв) періодом напіврозпаду.</a:t>
            </a:r>
          </a:p>
          <a:p>
            <a:r>
              <a:rPr lang="en-US" dirty="0"/>
              <a:t> </a:t>
            </a:r>
            <a:r>
              <a:rPr lang="uk-UA" i="1" dirty="0"/>
              <a:t>Неспецифічні протишокові заходи.</a:t>
            </a:r>
            <a:r>
              <a:rPr lang="uk-UA" dirty="0"/>
              <a:t> Одночасно з введенням </a:t>
            </a:r>
            <a:r>
              <a:rPr lang="uk-UA" dirty="0" err="1"/>
              <a:t>симпатоміметичних</a:t>
            </a:r>
            <a:r>
              <a:rPr lang="uk-UA" dirty="0"/>
              <a:t> амінів з метою впливу на різні ланки патогенезу шоку застосовують такі препарати: </a:t>
            </a:r>
            <a:r>
              <a:rPr lang="uk-UA" dirty="0" err="1"/>
              <a:t>глюкокортикоїди</a:t>
            </a:r>
            <a:r>
              <a:rPr lang="uk-UA" dirty="0"/>
              <a:t>: преднізолон – 100-120 мг внутрішньовенно </a:t>
            </a:r>
            <a:r>
              <a:rPr lang="uk-UA" dirty="0" err="1"/>
              <a:t>струминно</a:t>
            </a:r>
            <a:r>
              <a:rPr lang="uk-UA" dirty="0"/>
              <a:t>; гепарин – 10 000 ОД внутрішньовенно </a:t>
            </a:r>
            <a:r>
              <a:rPr lang="uk-UA" dirty="0" err="1"/>
              <a:t>струминно</a:t>
            </a:r>
            <a:r>
              <a:rPr lang="uk-UA" dirty="0"/>
              <a:t>; натрію гідрокарбонат – 100–120 мл 7,5 % розчину; </a:t>
            </a:r>
            <a:r>
              <a:rPr lang="uk-UA" dirty="0" err="1"/>
              <a:t>реополіглюкін</a:t>
            </a:r>
            <a:r>
              <a:rPr lang="uk-UA" dirty="0"/>
              <a:t> – 200-400 мл, якщо введення великої кількості рідини не протипоказане (наприклад, при поєднанні шоку з набряком легень).</a:t>
            </a:r>
          </a:p>
          <a:p>
            <a:endParaRPr lang="uk-UA" dirty="0"/>
          </a:p>
        </p:txBody>
      </p:sp>
    </p:spTree>
    <p:extLst>
      <p:ext uri="{BB962C8B-B14F-4D97-AF65-F5344CB8AC3E}">
        <p14:creationId xmlns:p14="http://schemas.microsoft.com/office/powerpoint/2010/main" val="34708795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0251" y="354842"/>
            <a:ext cx="11053549" cy="5822121"/>
          </a:xfrm>
        </p:spPr>
        <p:txBody>
          <a:bodyPr>
            <a:normAutofit/>
          </a:bodyPr>
          <a:lstStyle/>
          <a:p>
            <a:pPr fontAlgn="base"/>
            <a:r>
              <a:rPr lang="uk-UA" sz="3200" b="1" dirty="0" err="1">
                <a:effectLst>
                  <a:outerShdw blurRad="38100" dist="38100" dir="2700000" algn="tl">
                    <a:srgbClr val="000000">
                      <a:alpha val="43137"/>
                    </a:srgbClr>
                  </a:outerShdw>
                </a:effectLst>
              </a:rPr>
              <a:t>Інфекційно</a:t>
            </a:r>
            <a:r>
              <a:rPr lang="uk-UA" sz="3200" b="1" dirty="0">
                <a:effectLst>
                  <a:outerShdw blurRad="38100" dist="38100" dir="2700000" algn="tl">
                    <a:srgbClr val="000000">
                      <a:alpha val="43137"/>
                    </a:srgbClr>
                  </a:outerShdw>
                </a:effectLst>
              </a:rPr>
              <a:t>-токсичний шок</a:t>
            </a:r>
            <a:r>
              <a:rPr lang="uk-UA" dirty="0"/>
              <a:t> </a:t>
            </a:r>
            <a:r>
              <a:rPr lang="uk-UA" dirty="0" smtClean="0"/>
              <a:t>(ІТШ)— </a:t>
            </a:r>
            <a:r>
              <a:rPr lang="uk-UA" dirty="0"/>
              <a:t>критичний стан, зумовлений впливом мікробних токсинів, що характеризується порушенням системного кровообігу та </a:t>
            </a:r>
            <a:r>
              <a:rPr lang="uk-UA" dirty="0" err="1"/>
              <a:t>мікроциркуляії</a:t>
            </a:r>
            <a:r>
              <a:rPr lang="uk-UA" dirty="0"/>
              <a:t> з неадекватною перфузією тканин </a:t>
            </a:r>
            <a:r>
              <a:rPr lang="uk-UA" dirty="0" err="1"/>
              <a:t>оксигенованою</a:t>
            </a:r>
            <a:r>
              <a:rPr lang="uk-UA" dirty="0"/>
              <a:t> кров’ю, метаболічними розладами, порушеннями гемостазу та </a:t>
            </a:r>
            <a:r>
              <a:rPr lang="uk-UA" dirty="0" err="1"/>
              <a:t>поліорганною</a:t>
            </a:r>
            <a:r>
              <a:rPr lang="uk-UA" dirty="0"/>
              <a:t> </a:t>
            </a:r>
            <a:r>
              <a:rPr lang="uk-UA" dirty="0" smtClean="0"/>
              <a:t>недостатністю. </a:t>
            </a:r>
            <a:r>
              <a:rPr lang="uk-UA" dirty="0"/>
              <a:t>ІТШ є бурхливим патологічним процесом, який при неадекватних або несвоєчасних терапевтичних заходах набуває незворотного характеру.</a:t>
            </a:r>
          </a:p>
          <a:p>
            <a:pPr fontAlgn="base"/>
            <a:r>
              <a:rPr lang="uk-UA" dirty="0"/>
              <a:t>ІТШ може ускладнювати перебіг різних захворювань, спричинених живим збудником. Найчастіше він розвивається при інфекційній патології: </a:t>
            </a:r>
            <a:r>
              <a:rPr lang="uk-UA" dirty="0" err="1"/>
              <a:t>генералізованій</a:t>
            </a:r>
            <a:r>
              <a:rPr lang="uk-UA" dirty="0"/>
              <a:t> формі менінгококової інфекції, сальмонельозі, </a:t>
            </a:r>
            <a:r>
              <a:rPr lang="uk-UA" dirty="0" err="1"/>
              <a:t>шигельозі</a:t>
            </a:r>
            <a:r>
              <a:rPr lang="uk-UA" dirty="0"/>
              <a:t>, спричиненому паличкою Григор’єва–</a:t>
            </a:r>
            <a:r>
              <a:rPr lang="uk-UA" dirty="0" err="1"/>
              <a:t>Шига</a:t>
            </a:r>
            <a:r>
              <a:rPr lang="uk-UA" dirty="0"/>
              <a:t>, чумі, сибірці, хворобі легіонерів тощо. Отже, загалом інфекціоністи стикаються з ІТШ значно частіше, ніж лікарі іншого фаху. </a:t>
            </a:r>
          </a:p>
          <a:p>
            <a:endParaRPr lang="uk-UA" dirty="0">
              <a:solidFill>
                <a:srgbClr val="FF0000"/>
              </a:solidFill>
            </a:endParaRPr>
          </a:p>
        </p:txBody>
      </p:sp>
    </p:spTree>
    <p:extLst>
      <p:ext uri="{BB962C8B-B14F-4D97-AF65-F5344CB8AC3E}">
        <p14:creationId xmlns:p14="http://schemas.microsoft.com/office/powerpoint/2010/main" val="7781490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2385" y="482139"/>
            <a:ext cx="11571317" cy="6251170"/>
          </a:xfrm>
        </p:spPr>
        <p:txBody>
          <a:bodyPr>
            <a:normAutofit fontScale="85000" lnSpcReduction="20000"/>
          </a:bodyPr>
          <a:lstStyle/>
          <a:p>
            <a:pPr marL="0" indent="0" fontAlgn="base">
              <a:buNone/>
            </a:pPr>
            <a:r>
              <a:rPr lang="uk-UA" dirty="0"/>
              <a:t> Сьогодні загальновизнаним є той факт, що тільки екзотоксини деяких бактерій — білкові токсини (дифтерійний, </a:t>
            </a:r>
            <a:r>
              <a:rPr lang="uk-UA" dirty="0" err="1"/>
              <a:t>ботулінічний</a:t>
            </a:r>
            <a:r>
              <a:rPr lang="uk-UA" dirty="0"/>
              <a:t> тощо) — здатні прямо викликати незворотні некротичні зміни клітин хворого. Ендотоксини — </a:t>
            </a:r>
            <a:r>
              <a:rPr lang="uk-UA" dirty="0" err="1"/>
              <a:t>ліпополісахариди</a:t>
            </a:r>
            <a:r>
              <a:rPr lang="uk-UA" dirty="0"/>
              <a:t> кліткової оболонки бактерій — самі по собі некрозу клітин не викликають. Вони лише стимулюють синтез макрофагами медіаторів запалення, цитокінів, які уражують клітини власного організму (своєрідний «канібалізм»). </a:t>
            </a:r>
            <a:r>
              <a:rPr lang="uk-UA" dirty="0" err="1"/>
              <a:t>Цитокіни</a:t>
            </a:r>
            <a:r>
              <a:rPr lang="uk-UA" dirty="0"/>
              <a:t> викликають так званий синдром системної запальної відповіді (</a:t>
            </a:r>
            <a:r>
              <a:rPr lang="uk-UA" b="1" dirty="0"/>
              <a:t>ССЗВ</a:t>
            </a:r>
            <a:r>
              <a:rPr lang="uk-UA" dirty="0"/>
              <a:t>, </a:t>
            </a:r>
            <a:r>
              <a:rPr lang="uk-UA" dirty="0" err="1"/>
              <a:t>англ</a:t>
            </a:r>
            <a:r>
              <a:rPr lang="uk-UA" dirty="0"/>
              <a:t>. — </a:t>
            </a:r>
            <a:r>
              <a:rPr lang="en-US" b="1" dirty="0"/>
              <a:t>SIRS</a:t>
            </a:r>
            <a:r>
              <a:rPr lang="en-US" dirty="0"/>
              <a:t>). SIRS </a:t>
            </a:r>
            <a:r>
              <a:rPr lang="uk-UA" dirty="0"/>
              <a:t>визнається як системна реакція, яку ініціюють різні інфекційні та неінфекційні фактори. Згідно з критеріями погоджувальної конференції 1992 року </a:t>
            </a:r>
            <a:r>
              <a:rPr lang="en-US" dirty="0"/>
              <a:t>SIRS </a:t>
            </a:r>
            <a:r>
              <a:rPr lang="uk-UA" dirty="0"/>
              <a:t>характеризується наявністю двох або більше клінічних ознак:</a:t>
            </a:r>
          </a:p>
          <a:p>
            <a:pPr marL="0" indent="0" fontAlgn="base">
              <a:buNone/>
            </a:pPr>
            <a:r>
              <a:rPr lang="uk-UA" dirty="0"/>
              <a:t>• температура тіла (центральна) &gt;38°С або &lt;36°С;</a:t>
            </a:r>
          </a:p>
          <a:p>
            <a:pPr marL="0" indent="0" fontAlgn="base">
              <a:buNone/>
            </a:pPr>
            <a:r>
              <a:rPr lang="uk-UA" dirty="0"/>
              <a:t>• ЧСС &gt;90 </a:t>
            </a:r>
            <a:r>
              <a:rPr lang="uk-UA" dirty="0" err="1"/>
              <a:t>уд</a:t>
            </a:r>
            <a:r>
              <a:rPr lang="uk-UA" dirty="0"/>
              <a:t>. за 1 хв;</a:t>
            </a:r>
          </a:p>
          <a:p>
            <a:pPr marL="0" indent="0" fontAlgn="base">
              <a:buNone/>
            </a:pPr>
            <a:r>
              <a:rPr lang="uk-UA" dirty="0"/>
              <a:t>• ЧД &gt;20 </a:t>
            </a:r>
            <a:r>
              <a:rPr lang="uk-UA" dirty="0" err="1"/>
              <a:t>дихань</a:t>
            </a:r>
            <a:r>
              <a:rPr lang="uk-UA" dirty="0"/>
              <a:t> за 1 хв або Р</a:t>
            </a:r>
            <a:r>
              <a:rPr lang="en-US" dirty="0"/>
              <a:t>aCO</a:t>
            </a:r>
            <a:r>
              <a:rPr lang="en-US" baseline="-25000" dirty="0"/>
              <a:t>2</a:t>
            </a:r>
            <a:r>
              <a:rPr lang="en-US" dirty="0"/>
              <a:t> &lt;32 </a:t>
            </a:r>
            <a:r>
              <a:rPr lang="uk-UA" dirty="0"/>
              <a:t>мм </a:t>
            </a:r>
            <a:r>
              <a:rPr lang="uk-UA" dirty="0" err="1"/>
              <a:t>рт.ст</a:t>
            </a:r>
            <a:r>
              <a:rPr lang="uk-UA" dirty="0"/>
              <a:t>.;</a:t>
            </a:r>
          </a:p>
          <a:p>
            <a:pPr marL="0" indent="0" fontAlgn="base">
              <a:buNone/>
            </a:pPr>
            <a:r>
              <a:rPr lang="uk-UA" dirty="0"/>
              <a:t>• лейкоцити &gt;12 000/мм</a:t>
            </a:r>
            <a:r>
              <a:rPr lang="uk-UA" baseline="30000" dirty="0"/>
              <a:t>3</a:t>
            </a:r>
            <a:r>
              <a:rPr lang="uk-UA" dirty="0"/>
              <a:t> або &lt;4000/мм</a:t>
            </a:r>
            <a:r>
              <a:rPr lang="uk-UA" baseline="30000" dirty="0"/>
              <a:t>3</a:t>
            </a:r>
            <a:r>
              <a:rPr lang="uk-UA" dirty="0"/>
              <a:t> або коли &gt;10% юних форм.</a:t>
            </a:r>
          </a:p>
          <a:p>
            <a:pPr marL="0" indent="0" fontAlgn="base">
              <a:buNone/>
            </a:pPr>
            <a:r>
              <a:rPr lang="uk-UA" dirty="0" err="1"/>
              <a:t>Генералізована</a:t>
            </a:r>
            <a:r>
              <a:rPr lang="uk-UA" dirty="0"/>
              <a:t> реакція типу </a:t>
            </a:r>
            <a:r>
              <a:rPr lang="en-US" dirty="0"/>
              <a:t>SIRS </a:t>
            </a:r>
            <a:r>
              <a:rPr lang="uk-UA" dirty="0"/>
              <a:t>та клінічна картина, схожа на септичний шок, може також виникати у разі наявності великого масиву уражених змертвілих тканин, наприклад при </a:t>
            </a:r>
            <a:r>
              <a:rPr lang="uk-UA" dirty="0" err="1"/>
              <a:t>опіках</a:t>
            </a:r>
            <a:r>
              <a:rPr lang="uk-UA" dirty="0"/>
              <a:t>, </a:t>
            </a:r>
            <a:r>
              <a:rPr lang="uk-UA" dirty="0" err="1"/>
              <a:t>панкреанекрозі</a:t>
            </a:r>
            <a:r>
              <a:rPr lang="uk-UA" dirty="0"/>
              <a:t>, тяжкій травмі, крововтраті. Виявилося, що клінічно неможливо диференціювати патологічні стани, зумовлені інфекцією, від змін, що відбуваються під впливом продуктів розпаду тканин</a:t>
            </a:r>
          </a:p>
          <a:p>
            <a:endParaRPr lang="uk-UA" dirty="0"/>
          </a:p>
        </p:txBody>
      </p:sp>
    </p:spTree>
    <p:extLst>
      <p:ext uri="{BB962C8B-B14F-4D97-AF65-F5344CB8AC3E}">
        <p14:creationId xmlns:p14="http://schemas.microsoft.com/office/powerpoint/2010/main" val="12489039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6728" y="272955"/>
            <a:ext cx="11368585" cy="6441744"/>
          </a:xfrm>
        </p:spPr>
        <p:txBody>
          <a:bodyPr>
            <a:normAutofit fontScale="77500" lnSpcReduction="20000"/>
          </a:bodyPr>
          <a:lstStyle/>
          <a:p>
            <a:pPr marL="0" indent="0">
              <a:buNone/>
            </a:pPr>
            <a:r>
              <a:rPr lang="uk-UA" dirty="0"/>
              <a:t>Незалежно від етіологічного </a:t>
            </a:r>
            <a:r>
              <a:rPr lang="uk-UA" dirty="0" err="1"/>
              <a:t>фактора</a:t>
            </a:r>
            <a:r>
              <a:rPr lang="uk-UA" dirty="0"/>
              <a:t> ІТШ прийнято ділити на певні стадії розвитку. Найбільш вдалою вважається класифікація за </a:t>
            </a:r>
            <a:r>
              <a:rPr lang="en-US" dirty="0"/>
              <a:t>Hardaway: </a:t>
            </a:r>
          </a:p>
          <a:p>
            <a:pPr marL="0" indent="0">
              <a:buNone/>
            </a:pPr>
            <a:r>
              <a:rPr lang="ru-RU" dirty="0"/>
              <a:t>1. </a:t>
            </a:r>
            <a:r>
              <a:rPr lang="ru-RU" dirty="0" err="1"/>
              <a:t>Оборотний</a:t>
            </a:r>
            <a:r>
              <a:rPr lang="ru-RU" dirty="0"/>
              <a:t> шок, </a:t>
            </a:r>
            <a:r>
              <a:rPr lang="ru-RU" dirty="0" err="1"/>
              <a:t>який</a:t>
            </a:r>
            <a:r>
              <a:rPr lang="ru-RU" dirty="0"/>
              <a:t> </a:t>
            </a:r>
            <a:r>
              <a:rPr lang="ru-RU" dirty="0" err="1"/>
              <a:t>має</a:t>
            </a:r>
            <a:r>
              <a:rPr lang="ru-RU" dirty="0"/>
              <a:t> три </a:t>
            </a:r>
            <a:r>
              <a:rPr lang="ru-RU" dirty="0" err="1"/>
              <a:t>стадії</a:t>
            </a:r>
            <a:r>
              <a:rPr lang="ru-RU" dirty="0"/>
              <a:t> </a:t>
            </a:r>
            <a:r>
              <a:rPr lang="ru-RU" dirty="0" err="1"/>
              <a:t>розвитку</a:t>
            </a:r>
            <a:r>
              <a:rPr lang="ru-RU" dirty="0"/>
              <a:t>: </a:t>
            </a:r>
          </a:p>
          <a:p>
            <a:pPr marL="0" indent="0">
              <a:buNone/>
            </a:pPr>
            <a:r>
              <a:rPr lang="uk-UA" dirty="0"/>
              <a:t>1.1. Ранній. </a:t>
            </a:r>
          </a:p>
          <a:p>
            <a:pPr marL="0" indent="0">
              <a:buNone/>
            </a:pPr>
            <a:r>
              <a:rPr lang="uk-UA" dirty="0"/>
              <a:t>1.2. Пізній. </a:t>
            </a:r>
          </a:p>
          <a:p>
            <a:pPr marL="0" indent="0">
              <a:buNone/>
            </a:pPr>
            <a:r>
              <a:rPr lang="uk-UA" dirty="0"/>
              <a:t>1.3. Стійкий. </a:t>
            </a:r>
          </a:p>
          <a:p>
            <a:pPr marL="0" indent="0">
              <a:buNone/>
            </a:pPr>
            <a:r>
              <a:rPr lang="uk-UA" dirty="0"/>
              <a:t>2. Необоротний шок. </a:t>
            </a:r>
          </a:p>
          <a:p>
            <a:pPr marL="0" indent="0">
              <a:buNone/>
            </a:pPr>
            <a:r>
              <a:rPr lang="ru-RU" b="1" dirty="0" err="1"/>
              <a:t>Стадія</a:t>
            </a:r>
            <a:r>
              <a:rPr lang="ru-RU" b="1" dirty="0"/>
              <a:t> 1.1</a:t>
            </a:r>
            <a:r>
              <a:rPr lang="ru-RU" dirty="0"/>
              <a:t> </a:t>
            </a:r>
            <a:r>
              <a:rPr lang="ru-RU" dirty="0" err="1"/>
              <a:t>характеризується</a:t>
            </a:r>
            <a:r>
              <a:rPr lang="ru-RU" dirty="0"/>
              <a:t> спазмом у </a:t>
            </a:r>
            <a:r>
              <a:rPr lang="ru-RU" dirty="0" err="1"/>
              <a:t>мікроциркуляторному</a:t>
            </a:r>
            <a:r>
              <a:rPr lang="ru-RU" dirty="0"/>
              <a:t> </a:t>
            </a:r>
            <a:r>
              <a:rPr lang="ru-RU" dirty="0" err="1"/>
              <a:t>руслі</a:t>
            </a:r>
            <a:r>
              <a:rPr lang="ru-RU" dirty="0"/>
              <a:t> і </a:t>
            </a:r>
            <a:r>
              <a:rPr lang="ru-RU" dirty="0" err="1"/>
              <a:t>початковими</a:t>
            </a:r>
            <a:r>
              <a:rPr lang="ru-RU" dirty="0"/>
              <a:t> </a:t>
            </a:r>
            <a:r>
              <a:rPr lang="ru-RU" dirty="0" err="1"/>
              <a:t>явищами</a:t>
            </a:r>
            <a:r>
              <a:rPr lang="ru-RU" dirty="0"/>
              <a:t> </a:t>
            </a:r>
            <a:r>
              <a:rPr lang="ru-RU" dirty="0" err="1"/>
              <a:t>гіпоксії</a:t>
            </a:r>
            <a:r>
              <a:rPr lang="ru-RU" dirty="0"/>
              <a:t> в тканинах. </a:t>
            </a:r>
          </a:p>
          <a:p>
            <a:pPr marL="0" indent="0">
              <a:buNone/>
            </a:pPr>
            <a:r>
              <a:rPr lang="uk-UA" b="1" dirty="0"/>
              <a:t>Стадія 1.2 </a:t>
            </a:r>
            <a:r>
              <a:rPr lang="uk-UA" dirty="0"/>
              <a:t>відрізняється </a:t>
            </a:r>
            <a:r>
              <a:rPr lang="uk-UA" dirty="0" err="1"/>
              <a:t>дилятацією</a:t>
            </a:r>
            <a:r>
              <a:rPr lang="uk-UA" dirty="0"/>
              <a:t> </a:t>
            </a:r>
            <a:r>
              <a:rPr lang="uk-UA" dirty="0" err="1"/>
              <a:t>мікроциркуляторного</a:t>
            </a:r>
            <a:r>
              <a:rPr lang="uk-UA" dirty="0"/>
              <a:t> русла і депонуванням у ньому крові, наростанням гіпоксії клітин, початком </a:t>
            </a:r>
            <a:r>
              <a:rPr lang="uk-UA" dirty="0" smtClean="0"/>
              <a:t>ферментативного </a:t>
            </a:r>
            <a:r>
              <a:rPr lang="uk-UA" dirty="0"/>
              <a:t>метаболізму в клітинах тканин найбільш чутливих і </a:t>
            </a:r>
            <a:r>
              <a:rPr lang="uk-UA" dirty="0" smtClean="0"/>
              <a:t>вразливих </a:t>
            </a:r>
            <a:r>
              <a:rPr lang="uk-UA" dirty="0"/>
              <a:t>органів. </a:t>
            </a:r>
          </a:p>
          <a:p>
            <a:pPr marL="0" indent="0">
              <a:buNone/>
            </a:pPr>
            <a:r>
              <a:rPr lang="uk-UA" b="1" dirty="0"/>
              <a:t>При стадії 1.3 </a:t>
            </a:r>
            <a:r>
              <a:rPr lang="uk-UA" dirty="0"/>
              <a:t>розвивається ДВЗ-синдром (до рівня не менше 2-ї стадії). Внаслідок вираженої гіпоксії клітини стають постачальниками </a:t>
            </a:r>
            <a:r>
              <a:rPr lang="uk-UA" dirty="0" err="1" smtClean="0"/>
              <a:t>недоокислених</a:t>
            </a:r>
            <a:r>
              <a:rPr lang="uk-UA" dirty="0" smtClean="0"/>
              <a:t> </a:t>
            </a:r>
            <a:r>
              <a:rPr lang="uk-UA" dirty="0"/>
              <a:t>метаболітів, що розповсюджуються по всьому організму, грубо </a:t>
            </a:r>
            <a:r>
              <a:rPr lang="uk-UA" dirty="0" smtClean="0"/>
              <a:t>змінюють </a:t>
            </a:r>
            <a:r>
              <a:rPr lang="uk-UA" dirty="0"/>
              <a:t>кислотно-основний стан (КОС). З'являються ознаки порушення функції окремих органів (</a:t>
            </a:r>
            <a:r>
              <a:rPr lang="uk-UA" dirty="0" err="1"/>
              <a:t>поліорганна</a:t>
            </a:r>
            <a:r>
              <a:rPr lang="uk-UA" dirty="0"/>
              <a:t> недостатність). </a:t>
            </a:r>
          </a:p>
          <a:p>
            <a:pPr marL="0" indent="0">
              <a:buNone/>
            </a:pPr>
            <a:r>
              <a:rPr lang="uk-UA" b="1" dirty="0"/>
              <a:t>На стадії 2 </a:t>
            </a:r>
            <a:r>
              <a:rPr lang="uk-UA" dirty="0"/>
              <a:t>прогресує ДВЗ-синдром до глибокого рівня з грубими порушеннями </a:t>
            </a:r>
            <a:r>
              <a:rPr lang="uk-UA" dirty="0" err="1"/>
              <a:t>мікроциркуляції</a:t>
            </a:r>
            <a:r>
              <a:rPr lang="uk-UA" dirty="0"/>
              <a:t> і згортання крові. Виражений внутрішньо-клітинний ацидоз призводить до дезорганізації і загибелі клітин. Ці зміни передбачають появу важкої необоротної системної </a:t>
            </a:r>
            <a:r>
              <a:rPr lang="uk-UA" dirty="0" err="1"/>
              <a:t>поліорганної</a:t>
            </a:r>
            <a:r>
              <a:rPr lang="uk-UA" dirty="0"/>
              <a:t> </a:t>
            </a:r>
            <a:r>
              <a:rPr lang="uk-UA" dirty="0" smtClean="0"/>
              <a:t>недостатності</a:t>
            </a:r>
            <a:r>
              <a:rPr lang="uk-UA" dirty="0"/>
              <a:t>. Розширення зон некрозу і плазматична генералізація передують подальшій загибелі організму.</a:t>
            </a:r>
          </a:p>
        </p:txBody>
      </p:sp>
    </p:spTree>
    <p:extLst>
      <p:ext uri="{BB962C8B-B14F-4D97-AF65-F5344CB8AC3E}">
        <p14:creationId xmlns:p14="http://schemas.microsoft.com/office/powerpoint/2010/main" val="30897920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808017806"/>
              </p:ext>
            </p:extLst>
          </p:nvPr>
        </p:nvGraphicFramePr>
        <p:xfrm>
          <a:off x="-627798" y="19635463"/>
          <a:ext cx="11150224" cy="4079240"/>
        </p:xfrm>
        <a:graphic>
          <a:graphicData uri="http://schemas.openxmlformats.org/drawingml/2006/table">
            <a:tbl>
              <a:tblPr firstRow="1" bandRow="1">
                <a:tableStyleId>{5C22544A-7EE6-4342-B048-85BDC9FD1C3A}</a:tableStyleId>
              </a:tblPr>
              <a:tblGrid>
                <a:gridCol w="2787556">
                  <a:extLst>
                    <a:ext uri="{9D8B030D-6E8A-4147-A177-3AD203B41FA5}">
                      <a16:colId xmlns:a16="http://schemas.microsoft.com/office/drawing/2014/main" val="20000"/>
                    </a:ext>
                  </a:extLst>
                </a:gridCol>
                <a:gridCol w="2787556">
                  <a:extLst>
                    <a:ext uri="{9D8B030D-6E8A-4147-A177-3AD203B41FA5}">
                      <a16:colId xmlns:a16="http://schemas.microsoft.com/office/drawing/2014/main" val="20001"/>
                    </a:ext>
                  </a:extLst>
                </a:gridCol>
                <a:gridCol w="2787556">
                  <a:extLst>
                    <a:ext uri="{9D8B030D-6E8A-4147-A177-3AD203B41FA5}">
                      <a16:colId xmlns:a16="http://schemas.microsoft.com/office/drawing/2014/main" val="20002"/>
                    </a:ext>
                  </a:extLst>
                </a:gridCol>
                <a:gridCol w="2787556">
                  <a:extLst>
                    <a:ext uri="{9D8B030D-6E8A-4147-A177-3AD203B41FA5}">
                      <a16:colId xmlns:a16="http://schemas.microsoft.com/office/drawing/2014/main" val="20003"/>
                    </a:ext>
                  </a:extLst>
                </a:gridCol>
              </a:tblGrid>
              <a:tr h="370840">
                <a:tc rowSpan="2">
                  <a:txBody>
                    <a:bodyPr/>
                    <a:lstStyle/>
                    <a:p>
                      <a:endParaRPr lang="uk-UA"/>
                    </a:p>
                  </a:txBody>
                  <a:tcPr marL="56515" marR="0" marT="34925" marB="0" anchor="ctr"/>
                </a:tc>
                <a:tc gridSpan="3">
                  <a:txBody>
                    <a:bodyPr/>
                    <a:lstStyle/>
                    <a:p>
                      <a:endParaRPr lang="uk-UA"/>
                    </a:p>
                  </a:txBody>
                  <a:tcPr marL="56515" marR="0" marT="34925" marB="0"/>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0"/>
                  </a:ext>
                </a:extLst>
              </a:tr>
              <a:tr h="370840">
                <a:tc vMerge="1">
                  <a:txBody>
                    <a:bodyPr/>
                    <a:lstStyle/>
                    <a:p>
                      <a:endParaRPr lang="uk-UA"/>
                    </a:p>
                  </a:txBody>
                  <a:tcPr/>
                </a:tc>
                <a:tc>
                  <a:txBody>
                    <a:bodyPr/>
                    <a:lstStyle/>
                    <a:p>
                      <a:endParaRPr lang="uk-UA"/>
                    </a:p>
                  </a:txBody>
                  <a:tcPr marL="56515" marR="0" marT="34925" marB="0"/>
                </a:tc>
                <a:tc>
                  <a:txBody>
                    <a:bodyPr/>
                    <a:lstStyle/>
                    <a:p>
                      <a:endParaRPr lang="uk-UA"/>
                    </a:p>
                  </a:txBody>
                  <a:tcPr marL="56515" marR="0" marT="34925" marB="0"/>
                </a:tc>
                <a:tc>
                  <a:txBody>
                    <a:bodyPr/>
                    <a:lstStyle/>
                    <a:p>
                      <a:endParaRPr lang="uk-UA"/>
                    </a:p>
                  </a:txBody>
                  <a:tcPr marL="56515" marR="0" marT="34925" marB="0"/>
                </a:tc>
                <a:extLst>
                  <a:ext uri="{0D108BD9-81ED-4DB2-BD59-A6C34878D82A}">
                    <a16:rowId xmlns:a16="http://schemas.microsoft.com/office/drawing/2014/main" val="10001"/>
                  </a:ext>
                </a:extLst>
              </a:tr>
              <a:tr h="370840">
                <a:tc>
                  <a:txBody>
                    <a:bodyPr/>
                    <a:lstStyle/>
                    <a:p>
                      <a:endParaRPr lang="uk-UA"/>
                    </a:p>
                  </a:txBody>
                  <a:tcPr marL="56515" marR="0" marT="34925" marB="0" anchor="ctr"/>
                </a:tc>
                <a:tc>
                  <a:txBody>
                    <a:bodyPr/>
                    <a:lstStyle/>
                    <a:p>
                      <a:endParaRPr lang="uk-UA"/>
                    </a:p>
                  </a:txBody>
                  <a:tcPr marL="56515" marR="0" marT="34925" marB="0" anchor="ctr"/>
                </a:tc>
                <a:tc>
                  <a:txBody>
                    <a:bodyPr/>
                    <a:lstStyle/>
                    <a:p>
                      <a:endParaRPr lang="uk-UA"/>
                    </a:p>
                  </a:txBody>
                  <a:tcPr marL="56515" marR="0" marT="34925" marB="0"/>
                </a:tc>
                <a:tc>
                  <a:txBody>
                    <a:bodyPr/>
                    <a:lstStyle/>
                    <a:p>
                      <a:endParaRPr lang="uk-UA"/>
                    </a:p>
                  </a:txBody>
                  <a:tcPr marL="56515" marR="0" marT="34925" marB="0" anchor="ctr"/>
                </a:tc>
                <a:extLst>
                  <a:ext uri="{0D108BD9-81ED-4DB2-BD59-A6C34878D82A}">
                    <a16:rowId xmlns:a16="http://schemas.microsoft.com/office/drawing/2014/main" val="10002"/>
                  </a:ext>
                </a:extLst>
              </a:tr>
              <a:tr h="370840">
                <a:tc>
                  <a:txBody>
                    <a:bodyPr/>
                    <a:lstStyle/>
                    <a:p>
                      <a:endParaRPr lang="uk-UA"/>
                    </a:p>
                  </a:txBody>
                  <a:tcPr marL="56515" marR="0" marT="34925" marB="0" anchor="ctr"/>
                </a:tc>
                <a:tc>
                  <a:txBody>
                    <a:bodyPr/>
                    <a:lstStyle/>
                    <a:p>
                      <a:endParaRPr lang="uk-UA"/>
                    </a:p>
                  </a:txBody>
                  <a:tcPr marL="56515" marR="0" marT="34925" marB="0"/>
                </a:tc>
                <a:tc>
                  <a:txBody>
                    <a:bodyPr/>
                    <a:lstStyle/>
                    <a:p>
                      <a:endParaRPr lang="uk-UA"/>
                    </a:p>
                  </a:txBody>
                  <a:tcPr marL="56515" marR="0" marT="34925" marB="0"/>
                </a:tc>
                <a:tc>
                  <a:txBody>
                    <a:bodyPr/>
                    <a:lstStyle/>
                    <a:p>
                      <a:endParaRPr lang="uk-UA"/>
                    </a:p>
                  </a:txBody>
                  <a:tcPr marL="56515" marR="0" marT="34925" marB="0"/>
                </a:tc>
                <a:extLst>
                  <a:ext uri="{0D108BD9-81ED-4DB2-BD59-A6C34878D82A}">
                    <a16:rowId xmlns:a16="http://schemas.microsoft.com/office/drawing/2014/main" val="10003"/>
                  </a:ext>
                </a:extLst>
              </a:tr>
              <a:tr h="370840">
                <a:tc>
                  <a:txBody>
                    <a:bodyPr/>
                    <a:lstStyle/>
                    <a:p>
                      <a:endParaRPr lang="uk-UA"/>
                    </a:p>
                  </a:txBody>
                  <a:tcPr marL="56515" marR="0" marT="34925" marB="0" anchor="ctr"/>
                </a:tc>
                <a:tc>
                  <a:txBody>
                    <a:bodyPr/>
                    <a:lstStyle/>
                    <a:p>
                      <a:endParaRPr lang="uk-UA"/>
                    </a:p>
                  </a:txBody>
                  <a:tcPr marL="56515" marR="0" marT="34925" marB="0" anchor="ctr"/>
                </a:tc>
                <a:tc>
                  <a:txBody>
                    <a:bodyPr/>
                    <a:lstStyle/>
                    <a:p>
                      <a:endParaRPr lang="uk-UA"/>
                    </a:p>
                  </a:txBody>
                  <a:tcPr marL="56515" marR="0" marT="34925" marB="0"/>
                </a:tc>
                <a:tc>
                  <a:txBody>
                    <a:bodyPr/>
                    <a:lstStyle/>
                    <a:p>
                      <a:endParaRPr lang="uk-UA"/>
                    </a:p>
                  </a:txBody>
                  <a:tcPr marL="56515" marR="0" marT="34925" marB="0" anchor="ctr"/>
                </a:tc>
                <a:extLst>
                  <a:ext uri="{0D108BD9-81ED-4DB2-BD59-A6C34878D82A}">
                    <a16:rowId xmlns:a16="http://schemas.microsoft.com/office/drawing/2014/main" val="10004"/>
                  </a:ext>
                </a:extLst>
              </a:tr>
              <a:tr h="370840">
                <a:tc>
                  <a:txBody>
                    <a:bodyPr/>
                    <a:lstStyle/>
                    <a:p>
                      <a:endParaRPr lang="uk-UA"/>
                    </a:p>
                  </a:txBody>
                  <a:tcPr marL="56515" marR="0" marT="34925" marB="0"/>
                </a:tc>
                <a:tc>
                  <a:txBody>
                    <a:bodyPr/>
                    <a:lstStyle/>
                    <a:p>
                      <a:endParaRPr lang="uk-UA"/>
                    </a:p>
                  </a:txBody>
                  <a:tcPr marL="56515" marR="0" marT="34925" marB="0" anchor="ctr"/>
                </a:tc>
                <a:tc>
                  <a:txBody>
                    <a:bodyPr/>
                    <a:lstStyle/>
                    <a:p>
                      <a:endParaRPr lang="uk-UA"/>
                    </a:p>
                  </a:txBody>
                  <a:tcPr marL="56515" marR="0" marT="34925" marB="0" anchor="ctr"/>
                </a:tc>
                <a:tc>
                  <a:txBody>
                    <a:bodyPr/>
                    <a:lstStyle/>
                    <a:p>
                      <a:endParaRPr lang="uk-UA"/>
                    </a:p>
                  </a:txBody>
                  <a:tcPr marL="56515" marR="0" marT="34925" marB="0" anchor="ctr"/>
                </a:tc>
                <a:extLst>
                  <a:ext uri="{0D108BD9-81ED-4DB2-BD59-A6C34878D82A}">
                    <a16:rowId xmlns:a16="http://schemas.microsoft.com/office/drawing/2014/main" val="10005"/>
                  </a:ext>
                </a:extLst>
              </a:tr>
              <a:tr h="370840">
                <a:tc>
                  <a:txBody>
                    <a:bodyPr/>
                    <a:lstStyle/>
                    <a:p>
                      <a:endParaRPr lang="uk-UA"/>
                    </a:p>
                  </a:txBody>
                  <a:tcPr marL="56515" marR="0" marT="34925" marB="0" anchor="ctr"/>
                </a:tc>
                <a:tc>
                  <a:txBody>
                    <a:bodyPr/>
                    <a:lstStyle/>
                    <a:p>
                      <a:endParaRPr lang="uk-UA"/>
                    </a:p>
                  </a:txBody>
                  <a:tcPr marL="56515" marR="0" marT="34925" marB="0"/>
                </a:tc>
                <a:tc>
                  <a:txBody>
                    <a:bodyPr/>
                    <a:lstStyle/>
                    <a:p>
                      <a:endParaRPr lang="uk-UA"/>
                    </a:p>
                  </a:txBody>
                  <a:tcPr marL="56515" marR="0" marT="34925" marB="0" anchor="ctr"/>
                </a:tc>
                <a:tc>
                  <a:txBody>
                    <a:bodyPr/>
                    <a:lstStyle/>
                    <a:p>
                      <a:endParaRPr lang="uk-UA"/>
                    </a:p>
                  </a:txBody>
                  <a:tcPr marL="56515" marR="0" marT="34925" marB="0" anchor="ctr"/>
                </a:tc>
                <a:extLst>
                  <a:ext uri="{0D108BD9-81ED-4DB2-BD59-A6C34878D82A}">
                    <a16:rowId xmlns:a16="http://schemas.microsoft.com/office/drawing/2014/main" val="10006"/>
                  </a:ext>
                </a:extLst>
              </a:tr>
              <a:tr h="370840">
                <a:tc>
                  <a:txBody>
                    <a:bodyPr/>
                    <a:lstStyle/>
                    <a:p>
                      <a:endParaRPr lang="uk-UA"/>
                    </a:p>
                  </a:txBody>
                  <a:tcPr marL="56515" marR="0" marT="34925" marB="0" anchor="ctr"/>
                </a:tc>
                <a:tc>
                  <a:txBody>
                    <a:bodyPr/>
                    <a:lstStyle/>
                    <a:p>
                      <a:endParaRPr lang="uk-UA"/>
                    </a:p>
                  </a:txBody>
                  <a:tcPr marL="56515" marR="0" marT="34925" marB="0"/>
                </a:tc>
                <a:tc>
                  <a:txBody>
                    <a:bodyPr/>
                    <a:lstStyle/>
                    <a:p>
                      <a:endParaRPr lang="uk-UA"/>
                    </a:p>
                  </a:txBody>
                  <a:tcPr marL="56515" marR="0" marT="34925" marB="0" anchor="ctr"/>
                </a:tc>
                <a:tc>
                  <a:txBody>
                    <a:bodyPr/>
                    <a:lstStyle/>
                    <a:p>
                      <a:endParaRPr lang="uk-UA"/>
                    </a:p>
                  </a:txBody>
                  <a:tcPr marL="56515" marR="0" marT="34925" marB="0" anchor="ctr"/>
                </a:tc>
                <a:extLst>
                  <a:ext uri="{0D108BD9-81ED-4DB2-BD59-A6C34878D82A}">
                    <a16:rowId xmlns:a16="http://schemas.microsoft.com/office/drawing/2014/main" val="10007"/>
                  </a:ext>
                </a:extLst>
              </a:tr>
              <a:tr h="370840">
                <a:tc>
                  <a:txBody>
                    <a:bodyPr/>
                    <a:lstStyle/>
                    <a:p>
                      <a:endParaRPr lang="uk-UA"/>
                    </a:p>
                  </a:txBody>
                  <a:tcPr marL="56515" marR="0" marT="34925" marB="0" anchor="ctr"/>
                </a:tc>
                <a:tc>
                  <a:txBody>
                    <a:bodyPr/>
                    <a:lstStyle/>
                    <a:p>
                      <a:endParaRPr lang="uk-UA"/>
                    </a:p>
                  </a:txBody>
                  <a:tcPr marL="56515" marR="0" marT="34925" marB="0"/>
                </a:tc>
                <a:tc>
                  <a:txBody>
                    <a:bodyPr/>
                    <a:lstStyle/>
                    <a:p>
                      <a:endParaRPr lang="uk-UA"/>
                    </a:p>
                  </a:txBody>
                  <a:tcPr marL="56515" marR="0" marT="34925" marB="0" anchor="ctr"/>
                </a:tc>
                <a:tc>
                  <a:txBody>
                    <a:bodyPr/>
                    <a:lstStyle/>
                    <a:p>
                      <a:endParaRPr lang="uk-UA"/>
                    </a:p>
                  </a:txBody>
                  <a:tcPr marL="56515" marR="0" marT="34925" marB="0"/>
                </a:tc>
                <a:extLst>
                  <a:ext uri="{0D108BD9-81ED-4DB2-BD59-A6C34878D82A}">
                    <a16:rowId xmlns:a16="http://schemas.microsoft.com/office/drawing/2014/main" val="10008"/>
                  </a:ext>
                </a:extLst>
              </a:tr>
              <a:tr h="370840">
                <a:tc rowSpan="2">
                  <a:txBody>
                    <a:bodyPr/>
                    <a:lstStyle/>
                    <a:p>
                      <a:endParaRPr lang="uk-UA"/>
                    </a:p>
                  </a:txBody>
                  <a:tcPr marL="56515" marR="0" marT="34925" marB="0" anchor="ctr"/>
                </a:tc>
                <a:tc gridSpan="3">
                  <a:txBody>
                    <a:bodyPr/>
                    <a:lstStyle/>
                    <a:p>
                      <a:endParaRPr lang="uk-UA"/>
                    </a:p>
                  </a:txBody>
                  <a:tcPr marL="56515" marR="0" marT="34925" marB="0"/>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9"/>
                  </a:ext>
                </a:extLst>
              </a:tr>
              <a:tr h="370840">
                <a:tc vMerge="1">
                  <a:txBody>
                    <a:bodyPr/>
                    <a:lstStyle/>
                    <a:p>
                      <a:endParaRPr lang="uk-UA"/>
                    </a:p>
                  </a:txBody>
                  <a:tcPr/>
                </a:tc>
                <a:tc>
                  <a:txBody>
                    <a:bodyPr/>
                    <a:lstStyle/>
                    <a:p>
                      <a:endParaRPr lang="uk-UA"/>
                    </a:p>
                  </a:txBody>
                  <a:tcPr marL="56515" marR="0" marT="34925" marB="0"/>
                </a:tc>
                <a:tc>
                  <a:txBody>
                    <a:bodyPr/>
                    <a:lstStyle/>
                    <a:p>
                      <a:endParaRPr lang="uk-UA"/>
                    </a:p>
                  </a:txBody>
                  <a:tcPr marL="56515" marR="0" marT="34925" marB="0"/>
                </a:tc>
                <a:tc>
                  <a:txBody>
                    <a:bodyPr/>
                    <a:lstStyle/>
                    <a:p>
                      <a:endParaRPr lang="uk-UA" dirty="0"/>
                    </a:p>
                  </a:txBody>
                  <a:tcPr marL="56515" marR="0" marT="34925" marB="0"/>
                </a:tc>
                <a:extLst>
                  <a:ext uri="{0D108BD9-81ED-4DB2-BD59-A6C34878D82A}">
                    <a16:rowId xmlns:a16="http://schemas.microsoft.com/office/drawing/2014/main" val="10010"/>
                  </a:ext>
                </a:extLst>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4177571465"/>
              </p:ext>
            </p:extLst>
          </p:nvPr>
        </p:nvGraphicFramePr>
        <p:xfrm>
          <a:off x="224049" y="570031"/>
          <a:ext cx="11704092" cy="5235639"/>
        </p:xfrm>
        <a:graphic>
          <a:graphicData uri="http://schemas.openxmlformats.org/drawingml/2006/table">
            <a:tbl>
              <a:tblPr firstRow="1" bandRow="1">
                <a:tableStyleId>{5C22544A-7EE6-4342-B048-85BDC9FD1C3A}</a:tableStyleId>
              </a:tblPr>
              <a:tblGrid>
                <a:gridCol w="2355377">
                  <a:extLst>
                    <a:ext uri="{9D8B030D-6E8A-4147-A177-3AD203B41FA5}">
                      <a16:colId xmlns:a16="http://schemas.microsoft.com/office/drawing/2014/main" val="20000"/>
                    </a:ext>
                  </a:extLst>
                </a:gridCol>
                <a:gridCol w="3125337">
                  <a:extLst>
                    <a:ext uri="{9D8B030D-6E8A-4147-A177-3AD203B41FA5}">
                      <a16:colId xmlns:a16="http://schemas.microsoft.com/office/drawing/2014/main" val="20001"/>
                    </a:ext>
                  </a:extLst>
                </a:gridCol>
                <a:gridCol w="3575714">
                  <a:extLst>
                    <a:ext uri="{9D8B030D-6E8A-4147-A177-3AD203B41FA5}">
                      <a16:colId xmlns:a16="http://schemas.microsoft.com/office/drawing/2014/main" val="20002"/>
                    </a:ext>
                  </a:extLst>
                </a:gridCol>
                <a:gridCol w="2647664">
                  <a:extLst>
                    <a:ext uri="{9D8B030D-6E8A-4147-A177-3AD203B41FA5}">
                      <a16:colId xmlns:a16="http://schemas.microsoft.com/office/drawing/2014/main" val="20003"/>
                    </a:ext>
                  </a:extLst>
                </a:gridCol>
              </a:tblGrid>
              <a:tr h="370840">
                <a:tc rowSpan="2">
                  <a:txBody>
                    <a:bodyPr/>
                    <a:lstStyle/>
                    <a:p>
                      <a:pPr marL="131445" marR="127635" indent="-6350" algn="ctr">
                        <a:lnSpc>
                          <a:spcPct val="107000"/>
                        </a:lnSpc>
                        <a:spcAft>
                          <a:spcPts val="0"/>
                        </a:spcAft>
                      </a:pPr>
                      <a:r>
                        <a:rPr lang="uk-UA" sz="1800" b="1" noProof="0" dirty="0" smtClean="0">
                          <a:solidFill>
                            <a:srgbClr val="000000"/>
                          </a:solidFill>
                          <a:effectLst/>
                          <a:latin typeface="Arial" panose="020B0604020202020204" pitchFamily="34" charset="0"/>
                          <a:ea typeface="Arial" panose="020B0604020202020204" pitchFamily="34" charset="0"/>
                        </a:rPr>
                        <a:t>Клінічні ознаки</a:t>
                      </a:r>
                      <a:r>
                        <a:rPr lang="uk-UA" sz="1800" noProof="0" dirty="0" smtClean="0">
                          <a:solidFill>
                            <a:srgbClr val="000000"/>
                          </a:solidFill>
                          <a:effectLst/>
                          <a:latin typeface="Arial" panose="020B0604020202020204" pitchFamily="34" charset="0"/>
                          <a:ea typeface="Arial" panose="020B0604020202020204" pitchFamily="34" charset="0"/>
                        </a:rPr>
                        <a:t> </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nchor="ctr"/>
                </a:tc>
                <a:tc gridSpan="3">
                  <a:txBody>
                    <a:bodyPr/>
                    <a:lstStyle/>
                    <a:p>
                      <a:pPr marL="131445" marR="56515" indent="-6350" algn="ctr">
                        <a:lnSpc>
                          <a:spcPct val="107000"/>
                        </a:lnSpc>
                        <a:spcAft>
                          <a:spcPts val="0"/>
                        </a:spcAft>
                      </a:pPr>
                      <a:r>
                        <a:rPr lang="uk-UA" sz="1800" b="1" dirty="0" smtClean="0">
                          <a:solidFill>
                            <a:srgbClr val="000000"/>
                          </a:solidFill>
                          <a:effectLst/>
                          <a:latin typeface="Arial" panose="020B0604020202020204" pitchFamily="34" charset="0"/>
                          <a:ea typeface="Arial" panose="020B0604020202020204" pitchFamily="34" charset="0"/>
                        </a:rPr>
                        <a:t>Стадії </a:t>
                      </a:r>
                      <a:r>
                        <a:rPr lang="uk-UA" sz="1800" b="1" dirty="0" err="1" smtClean="0">
                          <a:solidFill>
                            <a:srgbClr val="000000"/>
                          </a:solidFill>
                          <a:effectLst/>
                          <a:latin typeface="Arial" panose="020B0604020202020204" pitchFamily="34" charset="0"/>
                          <a:ea typeface="Arial" panose="020B0604020202020204" pitchFamily="34" charset="0"/>
                        </a:rPr>
                        <a:t>інфекційно</a:t>
                      </a:r>
                      <a:r>
                        <a:rPr lang="uk-UA" sz="1800" b="1" dirty="0" smtClean="0">
                          <a:solidFill>
                            <a:srgbClr val="000000"/>
                          </a:solidFill>
                          <a:effectLst/>
                          <a:latin typeface="Arial" panose="020B0604020202020204" pitchFamily="34" charset="0"/>
                          <a:ea typeface="Arial" panose="020B0604020202020204" pitchFamily="34" charset="0"/>
                        </a:rPr>
                        <a:t>-токсичного шоку</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0"/>
                  </a:ext>
                </a:extLst>
              </a:tr>
              <a:tr h="370840">
                <a:tc vMerge="1">
                  <a:txBody>
                    <a:bodyPr/>
                    <a:lstStyle/>
                    <a:p>
                      <a:endParaRPr lang="uk-UA"/>
                    </a:p>
                  </a:txBody>
                  <a:tcPr/>
                </a:tc>
                <a:tc>
                  <a:txBody>
                    <a:bodyPr/>
                    <a:lstStyle/>
                    <a:p>
                      <a:pPr marL="131445" marR="127635" indent="-6350" algn="ctr">
                        <a:lnSpc>
                          <a:spcPct val="107000"/>
                        </a:lnSpc>
                        <a:spcAft>
                          <a:spcPts val="0"/>
                        </a:spcAft>
                      </a:pPr>
                      <a:r>
                        <a:rPr lang="uk-UA" sz="1800" b="1" noProof="0" dirty="0">
                          <a:solidFill>
                            <a:srgbClr val="000000"/>
                          </a:solidFill>
                          <a:effectLst/>
                          <a:latin typeface="Arial" panose="020B0604020202020204" pitchFamily="34" charset="0"/>
                          <a:ea typeface="Arial" panose="020B0604020202020204" pitchFamily="34" charset="0"/>
                        </a:rPr>
                        <a:t>I – </a:t>
                      </a:r>
                      <a:r>
                        <a:rPr lang="uk-UA" sz="1800" b="1" noProof="0" dirty="0" smtClean="0">
                          <a:solidFill>
                            <a:srgbClr val="000000"/>
                          </a:solidFill>
                          <a:effectLst/>
                          <a:latin typeface="Arial" panose="020B0604020202020204" pitchFamily="34" charset="0"/>
                          <a:ea typeface="Arial" panose="020B0604020202020204" pitchFamily="34" charset="0"/>
                        </a:rPr>
                        <a:t>рання, </a:t>
                      </a:r>
                    </a:p>
                    <a:p>
                      <a:pPr marL="131445" marR="127635" indent="-6350" algn="ctr">
                        <a:lnSpc>
                          <a:spcPct val="107000"/>
                        </a:lnSpc>
                        <a:spcAft>
                          <a:spcPts val="0"/>
                        </a:spcAft>
                      </a:pPr>
                      <a:r>
                        <a:rPr lang="uk-UA" sz="1800" b="1" noProof="0" dirty="0" smtClean="0">
                          <a:solidFill>
                            <a:srgbClr val="000000"/>
                          </a:solidFill>
                          <a:effectLst/>
                          <a:latin typeface="Arial" panose="020B0604020202020204" pitchFamily="34" charset="0"/>
                          <a:ea typeface="Arial" panose="020B0604020202020204" pitchFamily="34" charset="0"/>
                        </a:rPr>
                        <a:t>компенсована</a:t>
                      </a:r>
                      <a:r>
                        <a:rPr lang="uk-UA" sz="1800" noProof="0" dirty="0" smtClean="0">
                          <a:solidFill>
                            <a:srgbClr val="000000"/>
                          </a:solidFill>
                          <a:effectLst/>
                          <a:latin typeface="Times New Roman" panose="02020603050405020304" pitchFamily="18" charset="0"/>
                          <a:ea typeface="Times New Roman" panose="02020603050405020304" pitchFamily="18" charset="0"/>
                        </a:rPr>
                        <a:t> </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131445" marR="127635" indent="-6350" algn="ctr">
                        <a:lnSpc>
                          <a:spcPct val="107000"/>
                        </a:lnSpc>
                        <a:spcAft>
                          <a:spcPts val="0"/>
                        </a:spcAft>
                      </a:pPr>
                      <a:r>
                        <a:rPr lang="uk-UA" sz="1800" b="1" noProof="0" dirty="0">
                          <a:solidFill>
                            <a:srgbClr val="000000"/>
                          </a:solidFill>
                          <a:effectLst/>
                          <a:latin typeface="Arial" panose="020B0604020202020204" pitchFamily="34" charset="0"/>
                          <a:ea typeface="Arial" panose="020B0604020202020204" pitchFamily="34" charset="0"/>
                        </a:rPr>
                        <a:t>II – </a:t>
                      </a:r>
                      <a:r>
                        <a:rPr lang="uk-UA" sz="1800" b="1" noProof="0" dirty="0" smtClean="0">
                          <a:solidFill>
                            <a:srgbClr val="000000"/>
                          </a:solidFill>
                          <a:effectLst/>
                          <a:latin typeface="Arial" panose="020B0604020202020204" pitchFamily="34" charset="0"/>
                          <a:ea typeface="Arial" panose="020B0604020202020204" pitchFamily="34" charset="0"/>
                        </a:rPr>
                        <a:t>виражена, </a:t>
                      </a:r>
                      <a:r>
                        <a:rPr lang="uk-UA" sz="1800" b="1" noProof="0" dirty="0" err="1" smtClean="0">
                          <a:solidFill>
                            <a:srgbClr val="000000"/>
                          </a:solidFill>
                          <a:effectLst/>
                          <a:latin typeface="Arial" panose="020B0604020202020204" pitchFamily="34" charset="0"/>
                          <a:ea typeface="Arial" panose="020B0604020202020204" pitchFamily="34" charset="0"/>
                        </a:rPr>
                        <a:t>субкомпенсована</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131445" marR="59055" indent="-6350" algn="ctr">
                        <a:lnSpc>
                          <a:spcPct val="107000"/>
                        </a:lnSpc>
                        <a:spcAft>
                          <a:spcPts val="45"/>
                        </a:spcAft>
                      </a:pPr>
                      <a:r>
                        <a:rPr lang="uk-UA" sz="1800" b="1" noProof="0" dirty="0">
                          <a:solidFill>
                            <a:srgbClr val="000000"/>
                          </a:solidFill>
                          <a:effectLst/>
                          <a:latin typeface="Arial" panose="020B0604020202020204" pitchFamily="34" charset="0"/>
                          <a:ea typeface="Arial" panose="020B0604020202020204" pitchFamily="34" charset="0"/>
                        </a:rPr>
                        <a:t>III – </a:t>
                      </a:r>
                      <a:r>
                        <a:rPr lang="uk-UA" sz="1800" b="1" noProof="0" dirty="0" smtClean="0">
                          <a:solidFill>
                            <a:srgbClr val="000000"/>
                          </a:solidFill>
                          <a:effectLst/>
                          <a:latin typeface="Arial" panose="020B0604020202020204" pitchFamily="34" charset="0"/>
                          <a:ea typeface="Arial" panose="020B0604020202020204" pitchFamily="34" charset="0"/>
                        </a:rPr>
                        <a:t>пізня, </a:t>
                      </a:r>
                      <a:endParaRPr lang="uk-UA" sz="1800" noProof="0" dirty="0">
                        <a:solidFill>
                          <a:srgbClr val="000000"/>
                        </a:solidFill>
                        <a:effectLst/>
                        <a:latin typeface="Arial" panose="020B0604020202020204" pitchFamily="34" charset="0"/>
                        <a:ea typeface="Arial" panose="020B0604020202020204" pitchFamily="34" charset="0"/>
                      </a:endParaRPr>
                    </a:p>
                    <a:p>
                      <a:pPr marL="29210" marR="127635" indent="-6350" algn="ctr">
                        <a:lnSpc>
                          <a:spcPct val="107000"/>
                        </a:lnSpc>
                        <a:spcAft>
                          <a:spcPts val="0"/>
                        </a:spcAft>
                      </a:pPr>
                      <a:r>
                        <a:rPr lang="uk-UA" sz="1800" b="1" noProof="0" dirty="0" err="1" smtClean="0">
                          <a:solidFill>
                            <a:srgbClr val="000000"/>
                          </a:solidFill>
                          <a:effectLst/>
                          <a:latin typeface="Arial" panose="020B0604020202020204" pitchFamily="34" charset="0"/>
                          <a:ea typeface="Arial" panose="020B0604020202020204" pitchFamily="34" charset="0"/>
                        </a:rPr>
                        <a:t>декомпенсована</a:t>
                      </a:r>
                      <a:r>
                        <a:rPr lang="uk-UA" sz="1800" b="1" baseline="0" noProof="0" dirty="0" smtClean="0">
                          <a:solidFill>
                            <a:srgbClr val="000000"/>
                          </a:solidFill>
                          <a:effectLst/>
                          <a:latin typeface="Arial" panose="020B0604020202020204" pitchFamily="34" charset="0"/>
                          <a:ea typeface="Arial" panose="020B0604020202020204" pitchFamily="34" charset="0"/>
                        </a:rPr>
                        <a:t> </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tc>
                <a:extLst>
                  <a:ext uri="{0D108BD9-81ED-4DB2-BD59-A6C34878D82A}">
                    <a16:rowId xmlns:a16="http://schemas.microsoft.com/office/drawing/2014/main" val="10001"/>
                  </a:ext>
                </a:extLst>
              </a:tr>
              <a:tr h="370840">
                <a:tc>
                  <a:txBody>
                    <a:bodyPr/>
                    <a:lstStyle/>
                    <a:p>
                      <a:pPr marL="12700" marR="127635" indent="-6350" algn="l">
                        <a:lnSpc>
                          <a:spcPct val="107000"/>
                        </a:lnSpc>
                        <a:spcAft>
                          <a:spcPts val="0"/>
                        </a:spcAft>
                      </a:pPr>
                      <a:r>
                        <a:rPr lang="uk-UA" sz="1800" b="1" noProof="0" dirty="0">
                          <a:solidFill>
                            <a:srgbClr val="000000"/>
                          </a:solidFill>
                          <a:effectLst/>
                          <a:latin typeface="Arial" panose="020B0604020202020204" pitchFamily="34" charset="0"/>
                          <a:ea typeface="Arial" panose="020B0604020202020204" pitchFamily="34" charset="0"/>
                        </a:rPr>
                        <a:t>Температура </a:t>
                      </a:r>
                      <a:r>
                        <a:rPr lang="uk-UA" sz="1800" b="1" noProof="0" dirty="0" smtClean="0">
                          <a:solidFill>
                            <a:srgbClr val="000000"/>
                          </a:solidFill>
                          <a:effectLst/>
                          <a:latin typeface="Arial" panose="020B0604020202020204" pitchFamily="34" charset="0"/>
                          <a:ea typeface="Arial" panose="020B0604020202020204" pitchFamily="34" charset="0"/>
                        </a:rPr>
                        <a:t>тіла </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47625" marR="127635" indent="-3175" algn="l">
                        <a:lnSpc>
                          <a:spcPct val="99000"/>
                        </a:lnSpc>
                        <a:spcAft>
                          <a:spcPts val="5"/>
                        </a:spcAft>
                      </a:pPr>
                      <a:r>
                        <a:rPr lang="uk-UA" sz="1800" noProof="0" dirty="0" smtClean="0">
                          <a:solidFill>
                            <a:srgbClr val="000000"/>
                          </a:solidFill>
                          <a:effectLst/>
                          <a:latin typeface="Arial" panose="020B0604020202020204" pitchFamily="34" charset="0"/>
                          <a:ea typeface="Arial" panose="020B0604020202020204" pitchFamily="34" charset="0"/>
                        </a:rPr>
                        <a:t>Висока</a:t>
                      </a:r>
                      <a:r>
                        <a:rPr lang="uk-UA" sz="1800" baseline="0" noProof="0" dirty="0" smtClean="0">
                          <a:solidFill>
                            <a:srgbClr val="000000"/>
                          </a:solidFill>
                          <a:effectLst/>
                          <a:latin typeface="Arial" panose="020B0604020202020204" pitchFamily="34" charset="0"/>
                          <a:ea typeface="Arial" panose="020B0604020202020204" pitchFamily="34" charset="0"/>
                        </a:rPr>
                        <a:t> </a:t>
                      </a:r>
                      <a:r>
                        <a:rPr lang="uk-UA" sz="1800" noProof="0" dirty="0" err="1" smtClean="0">
                          <a:solidFill>
                            <a:srgbClr val="000000"/>
                          </a:solidFill>
                          <a:effectLst/>
                          <a:latin typeface="Arial" panose="020B0604020202020204" pitchFamily="34" charset="0"/>
                          <a:ea typeface="Arial" panose="020B0604020202020204" pitchFamily="34" charset="0"/>
                        </a:rPr>
                        <a:t>фебрильная</a:t>
                      </a:r>
                      <a:r>
                        <a:rPr lang="uk-UA" sz="1800" noProof="0" dirty="0" smtClean="0">
                          <a:solidFill>
                            <a:srgbClr val="000000"/>
                          </a:solidFill>
                          <a:effectLst/>
                          <a:latin typeface="Arial" panose="020B0604020202020204" pitchFamily="34" charset="0"/>
                          <a:ea typeface="Arial" panose="020B0604020202020204" pitchFamily="34" charset="0"/>
                        </a:rPr>
                        <a:t>,</a:t>
                      </a:r>
                      <a:r>
                        <a:rPr lang="uk-UA" sz="1800" baseline="0" noProof="0" dirty="0" smtClean="0">
                          <a:solidFill>
                            <a:srgbClr val="000000"/>
                          </a:solidFill>
                          <a:effectLst/>
                          <a:latin typeface="Arial" panose="020B0604020202020204" pitchFamily="34" charset="0"/>
                          <a:ea typeface="Arial" panose="020B0604020202020204" pitchFamily="34" charset="0"/>
                        </a:rPr>
                        <a:t> </a:t>
                      </a:r>
                      <a:r>
                        <a:rPr lang="uk-UA" sz="1800" noProof="0" dirty="0" err="1" smtClean="0">
                          <a:solidFill>
                            <a:srgbClr val="000000"/>
                          </a:solidFill>
                          <a:effectLst/>
                          <a:latin typeface="Arial" panose="020B0604020202020204" pitchFamily="34" charset="0"/>
                          <a:ea typeface="Arial" panose="020B0604020202020204" pitchFamily="34" charset="0"/>
                        </a:rPr>
                        <a:t>гіперпірексія</a:t>
                      </a:r>
                      <a:r>
                        <a:rPr lang="uk-UA" sz="1800" noProof="0" dirty="0" smtClean="0">
                          <a:solidFill>
                            <a:srgbClr val="000000"/>
                          </a:solidFill>
                          <a:effectLst/>
                          <a:latin typeface="Arial" panose="020B0604020202020204" pitchFamily="34" charset="0"/>
                          <a:ea typeface="Arial" panose="020B0604020202020204" pitchFamily="34" charset="0"/>
                        </a:rPr>
                        <a:t>, може</a:t>
                      </a:r>
                    </a:p>
                    <a:p>
                      <a:pPr marL="47625" marR="127635" indent="-3175" algn="just">
                        <a:lnSpc>
                          <a:spcPct val="99000"/>
                        </a:lnSpc>
                        <a:spcAft>
                          <a:spcPts val="5"/>
                        </a:spcAft>
                      </a:pPr>
                      <a:r>
                        <a:rPr lang="uk-UA" sz="1800" noProof="0" dirty="0" smtClean="0">
                          <a:solidFill>
                            <a:srgbClr val="000000"/>
                          </a:solidFill>
                          <a:effectLst/>
                          <a:latin typeface="Arial" panose="020B0604020202020204" pitchFamily="34" charset="0"/>
                          <a:ea typeface="Arial" panose="020B0604020202020204" pitchFamily="34" charset="0"/>
                        </a:rPr>
                        <a:t>бути сильний озноб </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131445" marR="57785" indent="-6350" algn="l">
                        <a:lnSpc>
                          <a:spcPct val="107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Гіпотермія (</a:t>
                      </a:r>
                      <a:r>
                        <a:rPr lang="uk-UA" sz="1800" noProof="0" dirty="0" err="1" smtClean="0">
                          <a:solidFill>
                            <a:srgbClr val="000000"/>
                          </a:solidFill>
                          <a:effectLst/>
                          <a:latin typeface="Arial" panose="020B0604020202020204" pitchFamily="34" charset="0"/>
                          <a:ea typeface="Arial" panose="020B0604020202020204" pitchFamily="34" charset="0"/>
                        </a:rPr>
                        <a:t>субнормальна</a:t>
                      </a:r>
                      <a:r>
                        <a:rPr lang="uk-UA" sz="1800" baseline="0" noProof="0" dirty="0" smtClean="0">
                          <a:solidFill>
                            <a:srgbClr val="000000"/>
                          </a:solidFill>
                          <a:effectLst/>
                          <a:latin typeface="Arial" panose="020B0604020202020204" pitchFamily="34" charset="0"/>
                          <a:ea typeface="Arial" panose="020B0604020202020204" pitchFamily="34" charset="0"/>
                        </a:rPr>
                        <a:t> </a:t>
                      </a:r>
                      <a:r>
                        <a:rPr lang="uk-UA" sz="1800" noProof="0" dirty="0" smtClean="0">
                          <a:solidFill>
                            <a:srgbClr val="000000"/>
                          </a:solidFill>
                          <a:effectLst/>
                          <a:latin typeface="Arial" panose="020B0604020202020204" pitchFamily="34" charset="0"/>
                          <a:ea typeface="Arial" panose="020B0604020202020204" pitchFamily="34" charset="0"/>
                        </a:rPr>
                        <a:t>температура тіла,</a:t>
                      </a:r>
                      <a:r>
                        <a:rPr lang="uk-UA" sz="1800" baseline="0" noProof="0" dirty="0" smtClean="0">
                          <a:solidFill>
                            <a:srgbClr val="000000"/>
                          </a:solidFill>
                          <a:effectLst/>
                          <a:latin typeface="Arial" panose="020B0604020202020204" pitchFamily="34" charset="0"/>
                          <a:ea typeface="Arial" panose="020B0604020202020204" pitchFamily="34" charset="0"/>
                        </a:rPr>
                        <a:t> </a:t>
                      </a:r>
                      <a:r>
                        <a:rPr lang="uk-UA" sz="1800" noProof="0" dirty="0" smtClean="0">
                          <a:solidFill>
                            <a:srgbClr val="000000"/>
                          </a:solidFill>
                          <a:effectLst/>
                          <a:latin typeface="Arial" panose="020B0604020202020204" pitchFamily="34" charset="0"/>
                          <a:ea typeface="Arial" panose="020B0604020202020204" pitchFamily="34" charset="0"/>
                        </a:rPr>
                        <a:t>можливе критичне зниження)</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146050" marR="149860" indent="-6350" algn="ctr">
                        <a:lnSpc>
                          <a:spcPct val="107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Гіпотермія </a:t>
                      </a:r>
                    </a:p>
                    <a:p>
                      <a:pPr marL="146050" marR="149860" indent="-6350" algn="ctr">
                        <a:lnSpc>
                          <a:spcPct val="107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 </a:t>
                      </a:r>
                      <a:r>
                        <a:rPr lang="uk-UA" sz="1800" noProof="0" dirty="0">
                          <a:solidFill>
                            <a:srgbClr val="000000"/>
                          </a:solidFill>
                          <a:effectLst/>
                          <a:latin typeface="Arial" panose="020B0604020202020204" pitchFamily="34" charset="0"/>
                          <a:ea typeface="Arial" panose="020B0604020202020204" pitchFamily="34" charset="0"/>
                        </a:rPr>
                        <a:t>(</a:t>
                      </a:r>
                      <a:r>
                        <a:rPr lang="uk-UA" sz="1800" noProof="0" dirty="0" smtClean="0">
                          <a:solidFill>
                            <a:srgbClr val="000000"/>
                          </a:solidFill>
                          <a:effectLst/>
                          <a:latin typeface="Arial" panose="020B0604020202020204" pitchFamily="34" charset="0"/>
                          <a:ea typeface="Arial" panose="020B0604020202020204" pitchFamily="34" charset="0"/>
                        </a:rPr>
                        <a:t>нижче </a:t>
                      </a:r>
                      <a:r>
                        <a:rPr lang="uk-UA" sz="1800" noProof="0" dirty="0">
                          <a:solidFill>
                            <a:srgbClr val="000000"/>
                          </a:solidFill>
                          <a:effectLst/>
                          <a:latin typeface="Arial" panose="020B0604020202020204" pitchFamily="34" charset="0"/>
                          <a:ea typeface="Arial" panose="020B0604020202020204" pitchFamily="34" charset="0"/>
                        </a:rPr>
                        <a:t>36 °С) </a:t>
                      </a:r>
                    </a:p>
                  </a:txBody>
                  <a:tcPr marL="56515" marR="0" marT="34925" marB="0" anchor="ctr"/>
                </a:tc>
                <a:extLst>
                  <a:ext uri="{0D108BD9-81ED-4DB2-BD59-A6C34878D82A}">
                    <a16:rowId xmlns:a16="http://schemas.microsoft.com/office/drawing/2014/main" val="10002"/>
                  </a:ext>
                </a:extLst>
              </a:tr>
              <a:tr h="370840">
                <a:tc>
                  <a:txBody>
                    <a:bodyPr/>
                    <a:lstStyle/>
                    <a:p>
                      <a:pPr marL="12700" marR="127635" indent="-6350" algn="l">
                        <a:lnSpc>
                          <a:spcPct val="107000"/>
                        </a:lnSpc>
                        <a:spcAft>
                          <a:spcPts val="0"/>
                        </a:spcAft>
                      </a:pPr>
                      <a:r>
                        <a:rPr lang="uk-UA" sz="1800" b="1" noProof="0" dirty="0" smtClean="0">
                          <a:solidFill>
                            <a:srgbClr val="000000"/>
                          </a:solidFill>
                          <a:effectLst/>
                          <a:latin typeface="Arial" panose="020B0604020202020204" pitchFamily="34" charset="0"/>
                          <a:ea typeface="Arial" panose="020B0604020202020204" pitchFamily="34" charset="0"/>
                        </a:rPr>
                        <a:t>Артеріальний тиск</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131445" marR="127635" indent="-6350" algn="ctr">
                        <a:lnSpc>
                          <a:spcPct val="107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Нормальний з низьким пульсовим тиском; може бути помірна гіпотензія</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131445" marR="13335" indent="-6350" algn="ctr">
                        <a:lnSpc>
                          <a:spcPct val="106000"/>
                        </a:lnSpc>
                        <a:spcAft>
                          <a:spcPts val="65"/>
                        </a:spcAft>
                      </a:pPr>
                      <a:r>
                        <a:rPr lang="uk-UA" sz="1800" noProof="0" dirty="0" smtClean="0">
                          <a:solidFill>
                            <a:srgbClr val="000000"/>
                          </a:solidFill>
                          <a:effectLst/>
                          <a:latin typeface="Arial" panose="020B0604020202020204" pitchFamily="34" charset="0"/>
                          <a:ea typeface="Arial" panose="020B0604020202020204" pitchFamily="34" charset="0"/>
                        </a:rPr>
                        <a:t>Зниження систолічного тиску</a:t>
                      </a:r>
                    </a:p>
                    <a:p>
                      <a:pPr marL="131445" marR="13335" indent="-6350" algn="ctr">
                        <a:lnSpc>
                          <a:spcPct val="106000"/>
                        </a:lnSpc>
                        <a:spcAft>
                          <a:spcPts val="65"/>
                        </a:spcAft>
                      </a:pPr>
                      <a:r>
                        <a:rPr lang="uk-UA" sz="1800" noProof="0" dirty="0" smtClean="0">
                          <a:solidFill>
                            <a:srgbClr val="000000"/>
                          </a:solidFill>
                          <a:effectLst/>
                          <a:latin typeface="Arial" panose="020B0604020202020204" pitchFamily="34" charset="0"/>
                          <a:ea typeface="Arial" panose="020B0604020202020204" pitchFamily="34" charset="0"/>
                        </a:rPr>
                        <a:t>(до 90 мм </a:t>
                      </a:r>
                      <a:r>
                        <a:rPr lang="uk-UA" sz="1800" noProof="0" dirty="0" err="1" smtClean="0">
                          <a:solidFill>
                            <a:srgbClr val="000000"/>
                          </a:solidFill>
                          <a:effectLst/>
                          <a:latin typeface="Arial" panose="020B0604020202020204" pitchFamily="34" charset="0"/>
                          <a:ea typeface="Arial" panose="020B0604020202020204" pitchFamily="34" charset="0"/>
                        </a:rPr>
                        <a:t>рт.ст</a:t>
                      </a:r>
                      <a:r>
                        <a:rPr lang="uk-UA" sz="1800" noProof="0" dirty="0" smtClean="0">
                          <a:solidFill>
                            <a:srgbClr val="000000"/>
                          </a:solidFill>
                          <a:effectLst/>
                          <a:latin typeface="Arial" panose="020B0604020202020204" pitchFamily="34" charset="0"/>
                          <a:ea typeface="Arial" panose="020B0604020202020204" pitchFamily="34" charset="0"/>
                        </a:rPr>
                        <a:t>. і нижче)</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635" marR="13970" indent="-635" algn="ctr">
                        <a:lnSpc>
                          <a:spcPct val="106000"/>
                        </a:lnSpc>
                        <a:spcAft>
                          <a:spcPts val="65"/>
                        </a:spcAft>
                      </a:pPr>
                      <a:r>
                        <a:rPr lang="uk-UA" sz="1800" noProof="0" dirty="0" smtClean="0">
                          <a:solidFill>
                            <a:srgbClr val="000000"/>
                          </a:solidFill>
                          <a:effectLst/>
                          <a:latin typeface="Arial" panose="020B0604020202020204" pitchFamily="34" charset="0"/>
                          <a:ea typeface="Arial" panose="020B0604020202020204" pitchFamily="34" charset="0"/>
                        </a:rPr>
                        <a:t>Критичне падіння систолічного тиску</a:t>
                      </a:r>
                    </a:p>
                    <a:p>
                      <a:pPr marL="635" marR="13970" indent="-635" algn="ctr">
                        <a:lnSpc>
                          <a:spcPct val="106000"/>
                        </a:lnSpc>
                        <a:spcAft>
                          <a:spcPts val="65"/>
                        </a:spcAft>
                      </a:pPr>
                      <a:r>
                        <a:rPr lang="uk-UA" sz="1800" noProof="0" dirty="0" smtClean="0">
                          <a:solidFill>
                            <a:srgbClr val="000000"/>
                          </a:solidFill>
                          <a:effectLst/>
                          <a:latin typeface="Arial" panose="020B0604020202020204" pitchFamily="34" charset="0"/>
                          <a:ea typeface="Arial" panose="020B0604020202020204" pitchFamily="34" charset="0"/>
                        </a:rPr>
                        <a:t>(нижче 50 мм </a:t>
                      </a:r>
                      <a:r>
                        <a:rPr lang="uk-UA" sz="1800" noProof="0" dirty="0" err="1" smtClean="0">
                          <a:solidFill>
                            <a:srgbClr val="000000"/>
                          </a:solidFill>
                          <a:effectLst/>
                          <a:latin typeface="Arial" panose="020B0604020202020204" pitchFamily="34" charset="0"/>
                          <a:ea typeface="Arial" panose="020B0604020202020204" pitchFamily="34" charset="0"/>
                        </a:rPr>
                        <a:t>рт.ст</a:t>
                      </a:r>
                      <a:r>
                        <a:rPr lang="uk-UA" sz="1800" noProof="0" dirty="0" smtClean="0">
                          <a:solidFill>
                            <a:srgbClr val="000000"/>
                          </a:solidFill>
                          <a:effectLst/>
                          <a:latin typeface="Arial" panose="020B0604020202020204" pitchFamily="34" charset="0"/>
                          <a:ea typeface="Arial" panose="020B0604020202020204" pitchFamily="34" charset="0"/>
                        </a:rPr>
                        <a:t>.)</a:t>
                      </a:r>
                    </a:p>
                  </a:txBody>
                  <a:tcPr marL="56515" marR="0" marT="34925" marB="0"/>
                </a:tc>
                <a:extLst>
                  <a:ext uri="{0D108BD9-81ED-4DB2-BD59-A6C34878D82A}">
                    <a16:rowId xmlns:a16="http://schemas.microsoft.com/office/drawing/2014/main" val="10003"/>
                  </a:ext>
                </a:extLst>
              </a:tr>
              <a:tr h="370840">
                <a:tc>
                  <a:txBody>
                    <a:bodyPr/>
                    <a:lstStyle/>
                    <a:p>
                      <a:pPr marL="12700" marR="20955" indent="-6350" algn="l">
                        <a:lnSpc>
                          <a:spcPct val="107000"/>
                        </a:lnSpc>
                        <a:spcAft>
                          <a:spcPts val="0"/>
                        </a:spcAft>
                      </a:pPr>
                      <a:r>
                        <a:rPr lang="uk-UA" sz="1800" b="1" noProof="0" dirty="0">
                          <a:solidFill>
                            <a:srgbClr val="000000"/>
                          </a:solidFill>
                          <a:effectLst/>
                          <a:latin typeface="Arial" panose="020B0604020202020204" pitchFamily="34" charset="0"/>
                          <a:ea typeface="Arial" panose="020B0604020202020204" pitchFamily="34" charset="0"/>
                        </a:rPr>
                        <a:t>Частота </a:t>
                      </a:r>
                      <a:r>
                        <a:rPr lang="uk-UA" sz="1800" b="1" noProof="0" dirty="0" smtClean="0">
                          <a:solidFill>
                            <a:srgbClr val="000000"/>
                          </a:solidFill>
                          <a:effectLst/>
                          <a:latin typeface="Arial" panose="020B0604020202020204" pitchFamily="34" charset="0"/>
                          <a:ea typeface="Arial" panose="020B0604020202020204" pitchFamily="34" charset="0"/>
                        </a:rPr>
                        <a:t>пульсу</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131445" marR="127635" indent="-6350" algn="l">
                        <a:lnSpc>
                          <a:spcPct val="99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Тахікардія, яка не відповідає</a:t>
                      </a:r>
                    </a:p>
                    <a:p>
                      <a:pPr marL="131445" marR="127635" indent="-6350" algn="ctr">
                        <a:lnSpc>
                          <a:spcPct val="99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ступеня підвищення температури тіла</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16510" marR="49530" indent="-6350" algn="l">
                        <a:lnSpc>
                          <a:spcPct val="114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Наростання тахікардії</a:t>
                      </a:r>
                      <a:r>
                        <a:rPr lang="uk-UA" sz="1800" baseline="0" noProof="0" dirty="0" smtClean="0">
                          <a:solidFill>
                            <a:srgbClr val="000000"/>
                          </a:solidFill>
                          <a:effectLst/>
                          <a:latin typeface="Arial" panose="020B0604020202020204" pitchFamily="34" charset="0"/>
                          <a:ea typeface="Arial" panose="020B0604020202020204" pitchFamily="34" charset="0"/>
                        </a:rPr>
                        <a:t> </a:t>
                      </a:r>
                      <a:r>
                        <a:rPr lang="uk-UA" sz="1800" noProof="0" dirty="0" smtClean="0">
                          <a:solidFill>
                            <a:srgbClr val="000000"/>
                          </a:solidFill>
                          <a:effectLst/>
                          <a:latin typeface="Arial" panose="020B0604020202020204" pitchFamily="34" charset="0"/>
                          <a:ea typeface="Arial" panose="020B0604020202020204" pitchFamily="34" charset="0"/>
                        </a:rPr>
                        <a:t>(більше 100 </a:t>
                      </a:r>
                      <a:r>
                        <a:rPr lang="uk-UA" sz="1800" noProof="0" dirty="0" err="1" smtClean="0">
                          <a:solidFill>
                            <a:srgbClr val="000000"/>
                          </a:solidFill>
                          <a:effectLst/>
                          <a:latin typeface="Arial" panose="020B0604020202020204" pitchFamily="34" charset="0"/>
                          <a:ea typeface="Arial" panose="020B0604020202020204" pitchFamily="34" charset="0"/>
                        </a:rPr>
                        <a:t>уд</a:t>
                      </a:r>
                      <a:r>
                        <a:rPr lang="uk-UA" sz="1800" noProof="0" dirty="0" smtClean="0">
                          <a:solidFill>
                            <a:srgbClr val="000000"/>
                          </a:solidFill>
                          <a:effectLst/>
                          <a:latin typeface="Arial" panose="020B0604020202020204" pitchFamily="34" charset="0"/>
                          <a:ea typeface="Arial" panose="020B0604020202020204" pitchFamily="34" charset="0"/>
                        </a:rPr>
                        <a:t>), пульс слабкого наповнення, аритмія</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131445" marR="26670" indent="-6350" algn="l">
                        <a:lnSpc>
                          <a:spcPct val="99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Подальше збільшення частоти</a:t>
                      </a:r>
                      <a:r>
                        <a:rPr lang="uk-UA" sz="1800" baseline="0" noProof="0" dirty="0" smtClean="0">
                          <a:solidFill>
                            <a:srgbClr val="000000"/>
                          </a:solidFill>
                          <a:effectLst/>
                          <a:latin typeface="Arial" panose="020B0604020202020204" pitchFamily="34" charset="0"/>
                          <a:ea typeface="Arial" panose="020B0604020202020204" pitchFamily="34" charset="0"/>
                        </a:rPr>
                        <a:t> </a:t>
                      </a:r>
                      <a:r>
                        <a:rPr lang="uk-UA" sz="1800" noProof="0" dirty="0" smtClean="0">
                          <a:solidFill>
                            <a:srgbClr val="000000"/>
                          </a:solidFill>
                          <a:effectLst/>
                          <a:latin typeface="Arial" panose="020B0604020202020204" pitchFamily="34" charset="0"/>
                          <a:ea typeface="Arial" panose="020B0604020202020204" pitchFamily="34" charset="0"/>
                        </a:rPr>
                        <a:t>пульсу, ниткоподібний</a:t>
                      </a:r>
                      <a:r>
                        <a:rPr lang="uk-UA" sz="1800" baseline="0" noProof="0" dirty="0" smtClean="0">
                          <a:solidFill>
                            <a:srgbClr val="000000"/>
                          </a:solidFill>
                          <a:effectLst/>
                          <a:latin typeface="Arial" panose="020B0604020202020204" pitchFamily="34" charset="0"/>
                          <a:ea typeface="Arial" panose="020B0604020202020204" pitchFamily="34" charset="0"/>
                        </a:rPr>
                        <a:t> </a:t>
                      </a:r>
                      <a:r>
                        <a:rPr lang="uk-UA" sz="1800" noProof="0" dirty="0" smtClean="0">
                          <a:solidFill>
                            <a:srgbClr val="000000"/>
                          </a:solidFill>
                          <a:effectLst/>
                          <a:latin typeface="Arial" panose="020B0604020202020204" pitchFamily="34" charset="0"/>
                          <a:ea typeface="Arial" panose="020B0604020202020204" pitchFamily="34" charset="0"/>
                        </a:rPr>
                        <a:t>пульс</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nchor="ctr"/>
                </a:tc>
                <a:extLst>
                  <a:ext uri="{0D108BD9-81ED-4DB2-BD59-A6C34878D82A}">
                    <a16:rowId xmlns:a16="http://schemas.microsoft.com/office/drawing/2014/main" val="10004"/>
                  </a:ext>
                </a:extLst>
              </a:tr>
              <a:tr h="370840">
                <a:tc>
                  <a:txBody>
                    <a:bodyPr/>
                    <a:lstStyle/>
                    <a:p>
                      <a:pPr marL="12700" marR="127635" indent="-6350" algn="l">
                        <a:lnSpc>
                          <a:spcPct val="107000"/>
                        </a:lnSpc>
                        <a:spcAft>
                          <a:spcPts val="0"/>
                        </a:spcAft>
                      </a:pPr>
                      <a:r>
                        <a:rPr lang="uk-UA" sz="1800" b="1" noProof="0" dirty="0" err="1">
                          <a:solidFill>
                            <a:srgbClr val="000000"/>
                          </a:solidFill>
                          <a:effectLst/>
                          <a:latin typeface="Arial" panose="020B0604020202020204" pitchFamily="34" charset="0"/>
                          <a:ea typeface="Arial" panose="020B0604020202020204" pitchFamily="34" charset="0"/>
                        </a:rPr>
                        <a:t>Шоковый</a:t>
                      </a:r>
                      <a:r>
                        <a:rPr lang="uk-UA" sz="1800" b="1" noProof="0" dirty="0">
                          <a:solidFill>
                            <a:srgbClr val="000000"/>
                          </a:solidFill>
                          <a:effectLst/>
                          <a:latin typeface="Arial" panose="020B0604020202020204" pitchFamily="34" charset="0"/>
                          <a:ea typeface="Arial" panose="020B0604020202020204" pitchFamily="34" charset="0"/>
                        </a:rPr>
                        <a:t> і</a:t>
                      </a:r>
                      <a:r>
                        <a:rPr lang="uk-UA" sz="1800" b="1" noProof="0" dirty="0" smtClean="0">
                          <a:solidFill>
                            <a:srgbClr val="000000"/>
                          </a:solidFill>
                          <a:effectLst/>
                          <a:latin typeface="Arial" panose="020B0604020202020204" pitchFamily="34" charset="0"/>
                          <a:ea typeface="Arial" panose="020B0604020202020204" pitchFamily="34" charset="0"/>
                        </a:rPr>
                        <a:t>ндекс </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131445" marR="55880" indent="-6350" algn="ctr">
                        <a:lnSpc>
                          <a:spcPct val="107000"/>
                        </a:lnSpc>
                        <a:spcAft>
                          <a:spcPts val="0"/>
                        </a:spcAft>
                      </a:pPr>
                      <a:r>
                        <a:rPr lang="uk-UA" sz="1800" noProof="0" dirty="0">
                          <a:solidFill>
                            <a:srgbClr val="000000"/>
                          </a:solidFill>
                          <a:effectLst/>
                          <a:latin typeface="Arial" panose="020B0604020202020204" pitchFamily="34" charset="0"/>
                          <a:ea typeface="Arial" panose="020B0604020202020204" pitchFamily="34" charset="0"/>
                        </a:rPr>
                        <a:t>0,7-1,0 </a:t>
                      </a:r>
                    </a:p>
                  </a:txBody>
                  <a:tcPr marL="56515" marR="0" marT="34925" marB="0" anchor="ctr"/>
                </a:tc>
                <a:tc>
                  <a:txBody>
                    <a:bodyPr/>
                    <a:lstStyle/>
                    <a:p>
                      <a:pPr marL="131445" marR="57785" indent="-6350" algn="ctr">
                        <a:lnSpc>
                          <a:spcPct val="107000"/>
                        </a:lnSpc>
                        <a:spcAft>
                          <a:spcPts val="0"/>
                        </a:spcAft>
                      </a:pPr>
                      <a:r>
                        <a:rPr lang="uk-UA" sz="1800" noProof="0" dirty="0">
                          <a:solidFill>
                            <a:srgbClr val="000000"/>
                          </a:solidFill>
                          <a:effectLst/>
                          <a:latin typeface="Arial" panose="020B0604020202020204" pitchFamily="34" charset="0"/>
                          <a:ea typeface="Arial" panose="020B0604020202020204" pitchFamily="34" charset="0"/>
                        </a:rPr>
                        <a:t>1,0-1,4 </a:t>
                      </a:r>
                    </a:p>
                  </a:txBody>
                  <a:tcPr marL="56515" marR="0" marT="34925" marB="0" anchor="ctr"/>
                </a:tc>
                <a:tc>
                  <a:txBody>
                    <a:bodyPr/>
                    <a:lstStyle/>
                    <a:p>
                      <a:pPr marL="131445" marR="55245" indent="-6350" algn="ctr">
                        <a:lnSpc>
                          <a:spcPct val="107000"/>
                        </a:lnSpc>
                        <a:spcAft>
                          <a:spcPts val="0"/>
                        </a:spcAft>
                      </a:pPr>
                      <a:r>
                        <a:rPr lang="uk-UA" sz="1800" noProof="0" dirty="0">
                          <a:solidFill>
                            <a:srgbClr val="000000"/>
                          </a:solidFill>
                          <a:effectLst/>
                          <a:latin typeface="Arial" panose="020B0604020202020204" pitchFamily="34" charset="0"/>
                          <a:ea typeface="Arial" panose="020B0604020202020204" pitchFamily="34" charset="0"/>
                        </a:rPr>
                        <a:t>1,5 </a:t>
                      </a:r>
                      <a:r>
                        <a:rPr lang="uk-UA" sz="1800" noProof="0" dirty="0" smtClean="0">
                          <a:solidFill>
                            <a:srgbClr val="000000"/>
                          </a:solidFill>
                          <a:effectLst/>
                          <a:latin typeface="Arial" panose="020B0604020202020204" pitchFamily="34" charset="0"/>
                          <a:ea typeface="Arial" panose="020B0604020202020204" pitchFamily="34" charset="0"/>
                        </a:rPr>
                        <a:t>і</a:t>
                      </a:r>
                      <a:r>
                        <a:rPr lang="uk-UA" sz="1800" baseline="0" noProof="0" dirty="0" smtClean="0">
                          <a:solidFill>
                            <a:srgbClr val="000000"/>
                          </a:solidFill>
                          <a:effectLst/>
                          <a:latin typeface="Arial" panose="020B0604020202020204" pitchFamily="34" charset="0"/>
                          <a:ea typeface="Arial" panose="020B0604020202020204" pitchFamily="34" charset="0"/>
                        </a:rPr>
                        <a:t> більше</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nchor="ctr"/>
                </a:tc>
                <a:extLst>
                  <a:ext uri="{0D108BD9-81ED-4DB2-BD59-A6C34878D82A}">
                    <a16:rowId xmlns:a16="http://schemas.microsoft.com/office/drawing/2014/main" val="10005"/>
                  </a:ext>
                </a:extLst>
              </a:tr>
              <a:tr h="370840">
                <a:tc>
                  <a:txBody>
                    <a:bodyPr/>
                    <a:lstStyle/>
                    <a:p>
                      <a:pPr marL="12700" marR="127635" indent="-6350" algn="l">
                        <a:lnSpc>
                          <a:spcPct val="107000"/>
                        </a:lnSpc>
                        <a:spcAft>
                          <a:spcPts val="0"/>
                        </a:spcAft>
                      </a:pPr>
                      <a:r>
                        <a:rPr lang="uk-UA" sz="1800" b="1" noProof="0" dirty="0" smtClean="0">
                          <a:solidFill>
                            <a:srgbClr val="000000"/>
                          </a:solidFill>
                          <a:effectLst/>
                          <a:latin typeface="Arial" panose="020B0604020202020204" pitchFamily="34" charset="0"/>
                          <a:ea typeface="Arial" panose="020B0604020202020204" pitchFamily="34" charset="0"/>
                        </a:rPr>
                        <a:t>Свідомість </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131445" marR="127635" indent="-6350" algn="ctr">
                        <a:lnSpc>
                          <a:spcPct val="99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Занепокоєння, збудження;</a:t>
                      </a:r>
                    </a:p>
                    <a:p>
                      <a:pPr marL="131445" marR="127635" indent="-6350" algn="ctr">
                        <a:lnSpc>
                          <a:spcPct val="99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пригніченість, тривожність</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131445" marR="5715" indent="-6350" algn="ctr">
                        <a:lnSpc>
                          <a:spcPct val="107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Загальмованість, апатія</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131445" marR="127635" indent="-6350" algn="ctr">
                        <a:lnSpc>
                          <a:spcPct val="107000"/>
                        </a:lnSpc>
                        <a:spcAft>
                          <a:spcPts val="0"/>
                        </a:spcAft>
                      </a:pPr>
                      <a:r>
                        <a:rPr lang="uk-UA" sz="1800" noProof="0" dirty="0" smtClean="0">
                          <a:solidFill>
                            <a:srgbClr val="000000"/>
                          </a:solidFill>
                          <a:effectLst/>
                          <a:latin typeface="Arial" panose="020B0604020202020204" pitchFamily="34" charset="0"/>
                          <a:ea typeface="Arial" panose="020B0604020202020204" pitchFamily="34" charset="0"/>
                        </a:rPr>
                        <a:t>Сплутаність свідомості, сопор, кома</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1436896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247098297"/>
              </p:ext>
            </p:extLst>
          </p:nvPr>
        </p:nvGraphicFramePr>
        <p:xfrm>
          <a:off x="218364" y="0"/>
          <a:ext cx="11682483" cy="6611686"/>
        </p:xfrm>
        <a:graphic>
          <a:graphicData uri="http://schemas.openxmlformats.org/drawingml/2006/table">
            <a:tbl>
              <a:tblPr firstRow="1" bandRow="1">
                <a:tableStyleId>{5C22544A-7EE6-4342-B048-85BDC9FD1C3A}</a:tableStyleId>
              </a:tblPr>
              <a:tblGrid>
                <a:gridCol w="2279176">
                  <a:extLst>
                    <a:ext uri="{9D8B030D-6E8A-4147-A177-3AD203B41FA5}">
                      <a16:colId xmlns:a16="http://schemas.microsoft.com/office/drawing/2014/main" val="20000"/>
                    </a:ext>
                  </a:extLst>
                </a:gridCol>
                <a:gridCol w="3452884">
                  <a:extLst>
                    <a:ext uri="{9D8B030D-6E8A-4147-A177-3AD203B41FA5}">
                      <a16:colId xmlns:a16="http://schemas.microsoft.com/office/drawing/2014/main" val="20001"/>
                    </a:ext>
                  </a:extLst>
                </a:gridCol>
                <a:gridCol w="2825086">
                  <a:extLst>
                    <a:ext uri="{9D8B030D-6E8A-4147-A177-3AD203B41FA5}">
                      <a16:colId xmlns:a16="http://schemas.microsoft.com/office/drawing/2014/main" val="20002"/>
                    </a:ext>
                  </a:extLst>
                </a:gridCol>
                <a:gridCol w="272956">
                  <a:extLst>
                    <a:ext uri="{9D8B030D-6E8A-4147-A177-3AD203B41FA5}">
                      <a16:colId xmlns:a16="http://schemas.microsoft.com/office/drawing/2014/main" val="20003"/>
                    </a:ext>
                  </a:extLst>
                </a:gridCol>
                <a:gridCol w="2852381">
                  <a:extLst>
                    <a:ext uri="{9D8B030D-6E8A-4147-A177-3AD203B41FA5}">
                      <a16:colId xmlns:a16="http://schemas.microsoft.com/office/drawing/2014/main" val="20004"/>
                    </a:ext>
                  </a:extLst>
                </a:gridCol>
              </a:tblGrid>
              <a:tr h="444041">
                <a:tc rowSpan="2">
                  <a:txBody>
                    <a:bodyPr/>
                    <a:lstStyle/>
                    <a:p>
                      <a:pPr marL="131445" marR="127635" indent="-6350" algn="ctr">
                        <a:lnSpc>
                          <a:spcPct val="107000"/>
                        </a:lnSpc>
                        <a:spcAft>
                          <a:spcPts val="0"/>
                        </a:spcAft>
                      </a:pPr>
                      <a:r>
                        <a:rPr lang="uk-UA" sz="1800" b="1" dirty="0" smtClean="0">
                          <a:solidFill>
                            <a:srgbClr val="000000"/>
                          </a:solidFill>
                          <a:effectLst/>
                          <a:latin typeface="Arial" panose="020B0604020202020204" pitchFamily="34" charset="0"/>
                          <a:ea typeface="Arial" panose="020B0604020202020204" pitchFamily="34" charset="0"/>
                        </a:rPr>
                        <a:t>Клінічні ознаки</a:t>
                      </a:r>
                      <a:r>
                        <a:rPr lang="uk-UA" sz="1800" dirty="0" smtClean="0">
                          <a:solidFill>
                            <a:srgbClr val="000000"/>
                          </a:solidFill>
                          <a:effectLst/>
                          <a:latin typeface="Arial" panose="020B0604020202020204" pitchFamily="34" charset="0"/>
                          <a:ea typeface="Arial" panose="020B0604020202020204" pitchFamily="34" charset="0"/>
                        </a:rPr>
                        <a:t> </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nchor="ct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800" b="1" dirty="0" smtClean="0">
                          <a:solidFill>
                            <a:srgbClr val="000000"/>
                          </a:solidFill>
                          <a:effectLst/>
                          <a:latin typeface="Arial" panose="020B0604020202020204" pitchFamily="34" charset="0"/>
                          <a:ea typeface="Arial" panose="020B0604020202020204" pitchFamily="34" charset="0"/>
                        </a:rPr>
                        <a:t>Стадії </a:t>
                      </a:r>
                      <a:r>
                        <a:rPr lang="uk-UA" sz="1800" b="1" dirty="0" err="1" smtClean="0">
                          <a:solidFill>
                            <a:srgbClr val="000000"/>
                          </a:solidFill>
                          <a:effectLst/>
                          <a:latin typeface="Arial" panose="020B0604020202020204" pitchFamily="34" charset="0"/>
                          <a:ea typeface="Arial" panose="020B0604020202020204" pitchFamily="34" charset="0"/>
                        </a:rPr>
                        <a:t>інфекційно</a:t>
                      </a:r>
                      <a:r>
                        <a:rPr lang="uk-UA" sz="1800" b="1" dirty="0" smtClean="0">
                          <a:solidFill>
                            <a:srgbClr val="000000"/>
                          </a:solidFill>
                          <a:effectLst/>
                          <a:latin typeface="Arial" panose="020B0604020202020204" pitchFamily="34" charset="0"/>
                          <a:ea typeface="Arial" panose="020B0604020202020204" pitchFamily="34" charset="0"/>
                        </a:rPr>
                        <a:t>-токсичного шоку</a:t>
                      </a:r>
                      <a:endParaRPr lang="uk-UA" sz="1800" dirty="0" smtClean="0">
                        <a:solidFill>
                          <a:srgbClr val="000000"/>
                        </a:solidFill>
                        <a:effectLst/>
                        <a:latin typeface="Arial" panose="020B0604020202020204" pitchFamily="34" charset="0"/>
                        <a:ea typeface="Arial" panose="020B0604020202020204" pitchFamily="34" charset="0"/>
                      </a:endParaRPr>
                    </a:p>
                  </a:txBody>
                  <a:tcPr marL="56515" marR="0" marT="34925" marB="0"/>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0"/>
                  </a:ext>
                </a:extLst>
              </a:tr>
              <a:tr h="744681">
                <a:tc vMerge="1">
                  <a:txBody>
                    <a:bodyPr/>
                    <a:lstStyle/>
                    <a:p>
                      <a:endParaRPr lang="uk-UA"/>
                    </a:p>
                  </a:txBody>
                  <a:tcPr/>
                </a:tc>
                <a:tc>
                  <a:txBody>
                    <a:bodyPr/>
                    <a:lstStyle/>
                    <a:p>
                      <a:pPr marL="131445" marR="127635" indent="-6350" algn="ctr">
                        <a:lnSpc>
                          <a:spcPct val="107000"/>
                        </a:lnSpc>
                        <a:spcAft>
                          <a:spcPts val="0"/>
                        </a:spcAft>
                      </a:pPr>
                      <a:r>
                        <a:rPr lang="uk-UA" sz="1800" b="1" dirty="0">
                          <a:solidFill>
                            <a:srgbClr val="000000"/>
                          </a:solidFill>
                          <a:effectLst/>
                          <a:latin typeface="Arial" panose="020B0604020202020204" pitchFamily="34" charset="0"/>
                          <a:ea typeface="Arial" panose="020B0604020202020204" pitchFamily="34" charset="0"/>
                        </a:rPr>
                        <a:t>I – </a:t>
                      </a:r>
                      <a:r>
                        <a:rPr lang="uk-UA" sz="1800" b="1" dirty="0" smtClean="0">
                          <a:solidFill>
                            <a:srgbClr val="000000"/>
                          </a:solidFill>
                          <a:effectLst/>
                          <a:latin typeface="Arial" panose="020B0604020202020204" pitchFamily="34" charset="0"/>
                          <a:ea typeface="Arial" panose="020B0604020202020204" pitchFamily="34" charset="0"/>
                        </a:rPr>
                        <a:t>рання, компенсована</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131445" marR="127635" indent="-6350" algn="ctr">
                        <a:lnSpc>
                          <a:spcPct val="107000"/>
                        </a:lnSpc>
                        <a:spcAft>
                          <a:spcPts val="0"/>
                        </a:spcAft>
                      </a:pPr>
                      <a:r>
                        <a:rPr lang="uk-UA" sz="1800" b="1" dirty="0">
                          <a:solidFill>
                            <a:srgbClr val="000000"/>
                          </a:solidFill>
                          <a:effectLst/>
                          <a:latin typeface="Arial" panose="020B0604020202020204" pitchFamily="34" charset="0"/>
                          <a:ea typeface="Arial" panose="020B0604020202020204" pitchFamily="34" charset="0"/>
                        </a:rPr>
                        <a:t>II – </a:t>
                      </a:r>
                      <a:r>
                        <a:rPr lang="uk-UA" sz="1800" b="1" dirty="0" smtClean="0">
                          <a:solidFill>
                            <a:srgbClr val="000000"/>
                          </a:solidFill>
                          <a:effectLst/>
                          <a:latin typeface="Arial" panose="020B0604020202020204" pitchFamily="34" charset="0"/>
                          <a:ea typeface="Arial" panose="020B0604020202020204" pitchFamily="34" charset="0"/>
                        </a:rPr>
                        <a:t>виражена, </a:t>
                      </a:r>
                      <a:r>
                        <a:rPr lang="uk-UA" sz="1800" b="1" dirty="0" err="1" smtClean="0">
                          <a:solidFill>
                            <a:srgbClr val="000000"/>
                          </a:solidFill>
                          <a:effectLst/>
                          <a:latin typeface="Arial" panose="020B0604020202020204" pitchFamily="34" charset="0"/>
                          <a:ea typeface="Arial" panose="020B0604020202020204" pitchFamily="34" charset="0"/>
                        </a:rPr>
                        <a:t>субкомпенсована</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tc>
                <a:tc gridSpan="2">
                  <a:txBody>
                    <a:bodyPr/>
                    <a:lstStyle/>
                    <a:p>
                      <a:pPr marL="131445" marR="59055" indent="-6350" algn="ctr">
                        <a:lnSpc>
                          <a:spcPct val="107000"/>
                        </a:lnSpc>
                        <a:spcAft>
                          <a:spcPts val="45"/>
                        </a:spcAft>
                      </a:pPr>
                      <a:r>
                        <a:rPr lang="uk-UA" sz="1800" b="1" dirty="0">
                          <a:solidFill>
                            <a:srgbClr val="000000"/>
                          </a:solidFill>
                          <a:effectLst/>
                          <a:latin typeface="Arial" panose="020B0604020202020204" pitchFamily="34" charset="0"/>
                          <a:ea typeface="Arial" panose="020B0604020202020204" pitchFamily="34" charset="0"/>
                        </a:rPr>
                        <a:t>III – </a:t>
                      </a:r>
                      <a:r>
                        <a:rPr lang="uk-UA" sz="1800" b="1" dirty="0" smtClean="0">
                          <a:solidFill>
                            <a:srgbClr val="000000"/>
                          </a:solidFill>
                          <a:effectLst/>
                          <a:latin typeface="Arial" panose="020B0604020202020204" pitchFamily="34" charset="0"/>
                          <a:ea typeface="Arial" panose="020B0604020202020204" pitchFamily="34" charset="0"/>
                        </a:rPr>
                        <a:t>пізня, </a:t>
                      </a:r>
                      <a:endParaRPr lang="uk-UA" sz="1800" dirty="0">
                        <a:solidFill>
                          <a:srgbClr val="000000"/>
                        </a:solidFill>
                        <a:effectLst/>
                        <a:latin typeface="Arial" panose="020B0604020202020204" pitchFamily="34" charset="0"/>
                        <a:ea typeface="Arial" panose="020B0604020202020204" pitchFamily="34" charset="0"/>
                      </a:endParaRPr>
                    </a:p>
                    <a:p>
                      <a:pPr marL="29210" marR="127635" indent="-6350" algn="ctr">
                        <a:lnSpc>
                          <a:spcPct val="107000"/>
                        </a:lnSpc>
                        <a:spcAft>
                          <a:spcPts val="0"/>
                        </a:spcAft>
                      </a:pPr>
                      <a:r>
                        <a:rPr lang="uk-UA" sz="1800" b="1" dirty="0" err="1" smtClean="0">
                          <a:solidFill>
                            <a:srgbClr val="000000"/>
                          </a:solidFill>
                          <a:effectLst/>
                          <a:latin typeface="Arial" panose="020B0604020202020204" pitchFamily="34" charset="0"/>
                          <a:ea typeface="Arial" panose="020B0604020202020204" pitchFamily="34" charset="0"/>
                        </a:rPr>
                        <a:t>декомпенсована</a:t>
                      </a:r>
                      <a:r>
                        <a:rPr lang="uk-UA" sz="1800" b="1" baseline="0" dirty="0" smtClean="0">
                          <a:solidFill>
                            <a:srgbClr val="000000"/>
                          </a:solidFill>
                          <a:effectLst/>
                          <a:latin typeface="Arial" panose="020B0604020202020204" pitchFamily="34" charset="0"/>
                          <a:ea typeface="Arial" panose="020B0604020202020204" pitchFamily="34" charset="0"/>
                        </a:rPr>
                        <a:t> </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tc>
                <a:tc hMerge="1">
                  <a:txBody>
                    <a:bodyPr/>
                    <a:lstStyle/>
                    <a:p>
                      <a:endParaRPr lang="uk-UA"/>
                    </a:p>
                  </a:txBody>
                  <a:tcPr/>
                </a:tc>
                <a:extLst>
                  <a:ext uri="{0D108BD9-81ED-4DB2-BD59-A6C34878D82A}">
                    <a16:rowId xmlns:a16="http://schemas.microsoft.com/office/drawing/2014/main" val="10001"/>
                  </a:ext>
                </a:extLst>
              </a:tr>
              <a:tr h="1135194">
                <a:tc>
                  <a:txBody>
                    <a:bodyPr/>
                    <a:lstStyle/>
                    <a:p>
                      <a:pPr marL="12700" marR="127635" indent="-6350" algn="l">
                        <a:lnSpc>
                          <a:spcPct val="107000"/>
                        </a:lnSpc>
                        <a:spcAft>
                          <a:spcPts val="0"/>
                        </a:spcAft>
                      </a:pPr>
                      <a:r>
                        <a:rPr lang="uk-UA" sz="1800" b="1" dirty="0" smtClean="0">
                          <a:solidFill>
                            <a:srgbClr val="000000"/>
                          </a:solidFill>
                          <a:effectLst/>
                          <a:latin typeface="Arial" panose="020B0604020202020204" pitchFamily="34" charset="0"/>
                          <a:ea typeface="Arial" panose="020B0604020202020204" pitchFamily="34" charset="0"/>
                        </a:rPr>
                        <a:t>Скарги, пов'язані з інтоксикацією</a:t>
                      </a:r>
                      <a:endParaRPr lang="uk-UA" sz="1800" b="1" dirty="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215900" marR="127635" indent="0" algn="l">
                        <a:lnSpc>
                          <a:spcPct val="107000"/>
                        </a:lnSpc>
                        <a:spcAft>
                          <a:spcPts val="0"/>
                        </a:spcAft>
                      </a:pPr>
                      <a:r>
                        <a:rPr lang="uk-UA" sz="1800" noProof="0" dirty="0" err="1" smtClean="0">
                          <a:solidFill>
                            <a:srgbClr val="000000"/>
                          </a:solidFill>
                          <a:effectLst/>
                          <a:latin typeface="Arial" panose="020B0604020202020204" pitchFamily="34" charset="0"/>
                          <a:ea typeface="Arial" panose="020B0604020202020204" pitchFamily="34" charset="0"/>
                        </a:rPr>
                        <a:t>Міалгії</a:t>
                      </a:r>
                      <a:r>
                        <a:rPr lang="uk-UA" sz="1800" noProof="0" dirty="0" smtClean="0">
                          <a:solidFill>
                            <a:srgbClr val="000000"/>
                          </a:solidFill>
                          <a:effectLst/>
                          <a:latin typeface="Arial" panose="020B0604020202020204" pitchFamily="34" charset="0"/>
                          <a:ea typeface="Arial" panose="020B0604020202020204" pitchFamily="34" charset="0"/>
                        </a:rPr>
                        <a:t>, головний біль, болі в животі, попереку </a:t>
                      </a:r>
                      <a:r>
                        <a:rPr lang="uk-UA" sz="1800" noProof="0" dirty="0" err="1" smtClean="0">
                          <a:solidFill>
                            <a:srgbClr val="000000"/>
                          </a:solidFill>
                          <a:effectLst/>
                          <a:latin typeface="Arial" panose="020B0604020202020204" pitchFamily="34" charset="0"/>
                          <a:ea typeface="Arial" panose="020B0604020202020204" pitchFamily="34" charset="0"/>
                        </a:rPr>
                        <a:t>вдоповнен</a:t>
                      </a:r>
                      <a:r>
                        <a:rPr lang="uk-UA" sz="1800" noProof="0" dirty="0" smtClean="0">
                          <a:solidFill>
                            <a:srgbClr val="000000"/>
                          </a:solidFill>
                          <a:effectLst/>
                          <a:latin typeface="Arial" panose="020B0604020202020204" pitchFamily="34" charset="0"/>
                          <a:ea typeface="Arial" panose="020B0604020202020204" pitchFamily="34" charset="0"/>
                        </a:rPr>
                        <a:t>- ня до скарг,</a:t>
                      </a:r>
                      <a:r>
                        <a:rPr lang="uk-UA" sz="1800" baseline="0" noProof="0" dirty="0" smtClean="0">
                          <a:solidFill>
                            <a:srgbClr val="000000"/>
                          </a:solidFill>
                          <a:effectLst/>
                          <a:latin typeface="Arial" panose="020B0604020202020204" pitchFamily="34" charset="0"/>
                          <a:ea typeface="Arial" panose="020B0604020202020204" pitchFamily="34" charset="0"/>
                        </a:rPr>
                        <a:t> </a:t>
                      </a:r>
                      <a:r>
                        <a:rPr lang="uk-UA" sz="1800" noProof="0" dirty="0" smtClean="0">
                          <a:solidFill>
                            <a:srgbClr val="000000"/>
                          </a:solidFill>
                          <a:effectLst/>
                          <a:latin typeface="Arial" panose="020B0604020202020204" pitchFamily="34" charset="0"/>
                          <a:ea typeface="Arial" panose="020B0604020202020204" pitchFamily="34" charset="0"/>
                        </a:rPr>
                        <a:t>обумовленні нозологічною формою</a:t>
                      </a:r>
                      <a:endParaRPr lang="uk-UA" sz="1800" noProof="0"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131445" marR="127635" indent="-6350" algn="ctr">
                        <a:lnSpc>
                          <a:spcPct val="107000"/>
                        </a:lnSpc>
                        <a:spcAft>
                          <a:spcPts val="0"/>
                        </a:spcAft>
                      </a:pPr>
                      <a:r>
                        <a:rPr lang="uk-UA" sz="1800" dirty="0" smtClean="0">
                          <a:solidFill>
                            <a:srgbClr val="000000"/>
                          </a:solidFill>
                          <a:effectLst/>
                          <a:latin typeface="Arial" panose="020B0604020202020204" pitchFamily="34" charset="0"/>
                          <a:ea typeface="Arial" panose="020B0604020202020204" pitchFamily="34" charset="0"/>
                        </a:rPr>
                        <a:t>Контакт з пацієнтом утруднений</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nchor="ctr"/>
                </a:tc>
                <a:tc gridSpan="2">
                  <a:txBody>
                    <a:bodyPr/>
                    <a:lstStyle/>
                    <a:p>
                      <a:pPr marL="131445" marR="127635" indent="-6350" algn="ctr">
                        <a:lnSpc>
                          <a:spcPct val="107000"/>
                        </a:lnSpc>
                        <a:spcAft>
                          <a:spcPts val="0"/>
                        </a:spcAft>
                      </a:pPr>
                      <a:r>
                        <a:rPr lang="uk-UA" sz="1800" dirty="0" smtClean="0">
                          <a:solidFill>
                            <a:srgbClr val="000000"/>
                          </a:solidFill>
                          <a:effectLst/>
                          <a:latin typeface="Arial" panose="020B0604020202020204" pitchFamily="34" charset="0"/>
                          <a:ea typeface="Arial" panose="020B0604020202020204" pitchFamily="34" charset="0"/>
                        </a:rPr>
                        <a:t>Скарг виразити не може</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nchor="ctr"/>
                </a:tc>
                <a:tc hMerge="1">
                  <a:txBody>
                    <a:bodyPr/>
                    <a:lstStyle/>
                    <a:p>
                      <a:endParaRPr lang="uk-UA"/>
                    </a:p>
                  </a:txBody>
                  <a:tcPr/>
                </a:tc>
                <a:extLst>
                  <a:ext uri="{0D108BD9-81ED-4DB2-BD59-A6C34878D82A}">
                    <a16:rowId xmlns:a16="http://schemas.microsoft.com/office/drawing/2014/main" val="10002"/>
                  </a:ext>
                </a:extLst>
              </a:tr>
              <a:tr h="1595717">
                <a:tc>
                  <a:txBody>
                    <a:bodyPr/>
                    <a:lstStyle/>
                    <a:p>
                      <a:pPr marL="12700" marR="127635" indent="-6350" algn="l">
                        <a:lnSpc>
                          <a:spcPct val="107000"/>
                        </a:lnSpc>
                        <a:spcAft>
                          <a:spcPts val="0"/>
                        </a:spcAft>
                      </a:pPr>
                      <a:r>
                        <a:rPr lang="uk-UA" sz="1800" b="1" dirty="0" smtClean="0">
                          <a:solidFill>
                            <a:srgbClr val="000000"/>
                          </a:solidFill>
                          <a:effectLst/>
                          <a:latin typeface="Arial" panose="020B0604020202020204" pitchFamily="34" charset="0"/>
                          <a:ea typeface="Arial" panose="020B0604020202020204" pitchFamily="34" charset="0"/>
                        </a:rPr>
                        <a:t>Стан шкіри</a:t>
                      </a:r>
                      <a:endParaRPr lang="uk-UA" sz="1800" b="1" dirty="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131445" marR="127635" indent="-6350" algn="l">
                        <a:lnSpc>
                          <a:spcPct val="99000"/>
                        </a:lnSpc>
                        <a:spcAft>
                          <a:spcPts val="0"/>
                        </a:spcAft>
                      </a:pPr>
                      <a:r>
                        <a:rPr lang="uk-UA" sz="1800" dirty="0" smtClean="0">
                          <a:solidFill>
                            <a:srgbClr val="000000"/>
                          </a:solidFill>
                          <a:effectLst/>
                          <a:latin typeface="Arial" panose="020B0604020202020204" pitchFamily="34" charset="0"/>
                          <a:ea typeface="Arial" panose="020B0604020202020204" pitchFamily="34" charset="0"/>
                        </a:rPr>
                        <a:t>Шкіра звичайного</a:t>
                      </a:r>
                      <a:r>
                        <a:rPr lang="uk-UA" sz="1800" baseline="0" dirty="0" smtClean="0">
                          <a:solidFill>
                            <a:srgbClr val="000000"/>
                          </a:solidFill>
                          <a:effectLst/>
                          <a:latin typeface="Arial" panose="020B0604020202020204" pitchFamily="34" charset="0"/>
                          <a:ea typeface="Arial" panose="020B0604020202020204" pitchFamily="34" charset="0"/>
                        </a:rPr>
                        <a:t> кольору</a:t>
                      </a:r>
                      <a:r>
                        <a:rPr lang="uk-UA" sz="1800" dirty="0" smtClean="0">
                          <a:solidFill>
                            <a:srgbClr val="000000"/>
                          </a:solidFill>
                          <a:effectLst/>
                          <a:latin typeface="Arial" panose="020B0604020202020204" pitchFamily="34" charset="0"/>
                          <a:ea typeface="Arial" panose="020B0604020202020204" pitchFamily="34" charset="0"/>
                        </a:rPr>
                        <a:t>, тепла суха; може</a:t>
                      </a:r>
                      <a:r>
                        <a:rPr lang="uk-UA" sz="1800" baseline="0" dirty="0" smtClean="0">
                          <a:solidFill>
                            <a:srgbClr val="000000"/>
                          </a:solidFill>
                          <a:effectLst/>
                          <a:latin typeface="Arial" panose="020B0604020202020204" pitchFamily="34" charset="0"/>
                          <a:ea typeface="Arial" panose="020B0604020202020204" pitchFamily="34" charset="0"/>
                        </a:rPr>
                        <a:t> </a:t>
                      </a:r>
                      <a:r>
                        <a:rPr lang="uk-UA" sz="1800" dirty="0" smtClean="0">
                          <a:solidFill>
                            <a:srgbClr val="000000"/>
                          </a:solidFill>
                          <a:effectLst/>
                          <a:latin typeface="Arial" panose="020B0604020202020204" pitchFamily="34" charset="0"/>
                          <a:ea typeface="Arial" panose="020B0604020202020204" pitchFamily="34" charset="0"/>
                        </a:rPr>
                        <a:t>бути блідість (біла гіпертермія) або</a:t>
                      </a:r>
                    </a:p>
                    <a:p>
                      <a:pPr marL="131445" marR="127635" indent="-6350" algn="l">
                        <a:lnSpc>
                          <a:spcPct val="99000"/>
                        </a:lnSpc>
                        <a:spcAft>
                          <a:spcPts val="0"/>
                        </a:spcAft>
                      </a:pPr>
                      <a:r>
                        <a:rPr lang="uk-UA" sz="1800" dirty="0" smtClean="0">
                          <a:solidFill>
                            <a:srgbClr val="000000"/>
                          </a:solidFill>
                          <a:effectLst/>
                          <a:latin typeface="Arial" panose="020B0604020202020204" pitchFamily="34" charset="0"/>
                          <a:ea typeface="Arial" panose="020B0604020202020204" pitchFamily="34" charset="0"/>
                        </a:rPr>
                        <a:t>гіперемія; можливий</a:t>
                      </a:r>
                      <a:r>
                        <a:rPr lang="uk-UA" sz="1800" baseline="0" dirty="0" smtClean="0">
                          <a:solidFill>
                            <a:srgbClr val="000000"/>
                          </a:solidFill>
                          <a:effectLst/>
                          <a:latin typeface="Arial" panose="020B0604020202020204" pitchFamily="34" charset="0"/>
                          <a:ea typeface="Arial" panose="020B0604020202020204" pitchFamily="34" charset="0"/>
                        </a:rPr>
                        <a:t> </a:t>
                      </a:r>
                      <a:r>
                        <a:rPr lang="uk-UA" sz="1800" dirty="0" smtClean="0">
                          <a:solidFill>
                            <a:srgbClr val="000000"/>
                          </a:solidFill>
                          <a:effectLst/>
                          <a:latin typeface="Arial" panose="020B0604020202020204" pitchFamily="34" charset="0"/>
                          <a:ea typeface="Arial" panose="020B0604020202020204" pitchFamily="34" charset="0"/>
                        </a:rPr>
                        <a:t>геморагічний висип</a:t>
                      </a:r>
                      <a:r>
                        <a:rPr lang="uk-UA" sz="1800" baseline="0" dirty="0" smtClean="0">
                          <a:solidFill>
                            <a:srgbClr val="000000"/>
                          </a:solidFill>
                          <a:effectLst/>
                          <a:latin typeface="Arial" panose="020B0604020202020204" pitchFamily="34" charset="0"/>
                          <a:ea typeface="Arial" panose="020B0604020202020204" pitchFamily="34" charset="0"/>
                        </a:rPr>
                        <a:t> </a:t>
                      </a:r>
                      <a:r>
                        <a:rPr lang="uk-UA" sz="1800" dirty="0" smtClean="0">
                          <a:solidFill>
                            <a:srgbClr val="000000"/>
                          </a:solidFill>
                          <a:effectLst/>
                          <a:latin typeface="Arial" panose="020B0604020202020204" pitchFamily="34" charset="0"/>
                          <a:ea typeface="Arial" panose="020B0604020202020204" pitchFamily="34" charset="0"/>
                        </a:rPr>
                        <a:t>як ознака нозологічної форми</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131445" marR="31750" indent="-6350" algn="l">
                        <a:lnSpc>
                          <a:spcPct val="99000"/>
                        </a:lnSpc>
                        <a:spcAft>
                          <a:spcPts val="0"/>
                        </a:spcAft>
                      </a:pPr>
                      <a:r>
                        <a:rPr lang="ru-RU" sz="1800" dirty="0" err="1" smtClean="0">
                          <a:solidFill>
                            <a:srgbClr val="000000"/>
                          </a:solidFill>
                          <a:effectLst/>
                          <a:latin typeface="Arial" panose="020B0604020202020204" pitchFamily="34" charset="0"/>
                          <a:ea typeface="Arial" panose="020B0604020202020204" pitchFamily="34" charset="0"/>
                        </a:rPr>
                        <a:t>Шкіра</a:t>
                      </a:r>
                      <a:r>
                        <a:rPr lang="ru-RU" sz="1800" dirty="0" smtClean="0">
                          <a:solidFill>
                            <a:srgbClr val="000000"/>
                          </a:solidFill>
                          <a:effectLst/>
                          <a:latin typeface="Arial" panose="020B0604020202020204" pitchFamily="34" charset="0"/>
                          <a:ea typeface="Arial" panose="020B0604020202020204" pitchFamily="34" charset="0"/>
                        </a:rPr>
                        <a:t> </a:t>
                      </a:r>
                      <a:r>
                        <a:rPr lang="ru-RU" sz="1800" dirty="0" err="1" smtClean="0">
                          <a:solidFill>
                            <a:srgbClr val="000000"/>
                          </a:solidFill>
                          <a:effectLst/>
                          <a:latin typeface="Arial" panose="020B0604020202020204" pitchFamily="34" charset="0"/>
                          <a:ea typeface="Arial" panose="020B0604020202020204" pitchFamily="34" charset="0"/>
                        </a:rPr>
                        <a:t>бліда</a:t>
                      </a:r>
                      <a:r>
                        <a:rPr lang="ru-RU" sz="1800" dirty="0" smtClean="0">
                          <a:solidFill>
                            <a:srgbClr val="000000"/>
                          </a:solidFill>
                          <a:effectLst/>
                          <a:latin typeface="Arial" panose="020B0604020202020204" pitchFamily="34" charset="0"/>
                          <a:ea typeface="Arial" panose="020B0604020202020204" pitchFamily="34" charset="0"/>
                        </a:rPr>
                        <a:t> холодна, </a:t>
                      </a:r>
                      <a:r>
                        <a:rPr lang="ru-RU" sz="1800" dirty="0" err="1" smtClean="0">
                          <a:solidFill>
                            <a:srgbClr val="000000"/>
                          </a:solidFill>
                          <a:effectLst/>
                          <a:latin typeface="Arial" panose="020B0604020202020204" pitchFamily="34" charset="0"/>
                          <a:ea typeface="Arial" panose="020B0604020202020204" pitchFamily="34" charset="0"/>
                        </a:rPr>
                        <a:t>волога</a:t>
                      </a:r>
                      <a:r>
                        <a:rPr lang="ru-RU" sz="1800" dirty="0" smtClean="0">
                          <a:solidFill>
                            <a:srgbClr val="000000"/>
                          </a:solidFill>
                          <a:effectLst/>
                          <a:latin typeface="Arial" panose="020B0604020202020204" pitchFamily="34" charset="0"/>
                          <a:ea typeface="Arial" panose="020B0604020202020204" pitchFamily="34" charset="0"/>
                        </a:rPr>
                        <a:t>, </a:t>
                      </a:r>
                      <a:r>
                        <a:rPr lang="ru-RU" sz="1800" dirty="0" err="1" smtClean="0">
                          <a:solidFill>
                            <a:srgbClr val="000000"/>
                          </a:solidFill>
                          <a:effectLst/>
                          <a:latin typeface="Arial" panose="020B0604020202020204" pitchFamily="34" charset="0"/>
                          <a:ea typeface="Arial" panose="020B0604020202020204" pitchFamily="34" charset="0"/>
                        </a:rPr>
                        <a:t>акроціаноз</a:t>
                      </a:r>
                      <a:r>
                        <a:rPr lang="ru-RU" sz="1800" dirty="0" smtClean="0">
                          <a:solidFill>
                            <a:srgbClr val="000000"/>
                          </a:solidFill>
                          <a:effectLst/>
                          <a:latin typeface="Arial" panose="020B0604020202020204" pitchFamily="34" charset="0"/>
                          <a:ea typeface="Arial" panose="020B0604020202020204" pitchFamily="34" charset="0"/>
                        </a:rPr>
                        <a:t>;</a:t>
                      </a:r>
                    </a:p>
                    <a:p>
                      <a:pPr marL="131445" marR="31750" indent="-6350" algn="l">
                        <a:lnSpc>
                          <a:spcPct val="99000"/>
                        </a:lnSpc>
                        <a:spcAft>
                          <a:spcPts val="0"/>
                        </a:spcAft>
                      </a:pPr>
                      <a:r>
                        <a:rPr lang="ru-RU" sz="1800" dirty="0" err="1" smtClean="0">
                          <a:solidFill>
                            <a:srgbClr val="000000"/>
                          </a:solidFill>
                          <a:effectLst/>
                          <a:latin typeface="Arial" panose="020B0604020202020204" pitchFamily="34" charset="0"/>
                          <a:ea typeface="Arial" panose="020B0604020202020204" pitchFamily="34" charset="0"/>
                        </a:rPr>
                        <a:t>крововиливи</a:t>
                      </a:r>
                      <a:r>
                        <a:rPr lang="ru-RU" sz="1800" dirty="0" smtClean="0">
                          <a:solidFill>
                            <a:srgbClr val="000000"/>
                          </a:solidFill>
                          <a:effectLst/>
                          <a:latin typeface="Arial" panose="020B0604020202020204" pitchFamily="34" charset="0"/>
                          <a:ea typeface="Arial" panose="020B0604020202020204" pitchFamily="34" charset="0"/>
                        </a:rPr>
                        <a:t> в </a:t>
                      </a:r>
                      <a:r>
                        <a:rPr lang="ru-RU" sz="1800" dirty="0" err="1" smtClean="0">
                          <a:solidFill>
                            <a:srgbClr val="000000"/>
                          </a:solidFill>
                          <a:effectLst/>
                          <a:latin typeface="Arial" panose="020B0604020202020204" pitchFamily="34" charset="0"/>
                          <a:ea typeface="Arial" panose="020B0604020202020204" pitchFamily="34" charset="0"/>
                        </a:rPr>
                        <a:t>шкіру</a:t>
                      </a:r>
                      <a:r>
                        <a:rPr lang="ru-RU" sz="1800" baseline="0" dirty="0" smtClean="0">
                          <a:solidFill>
                            <a:srgbClr val="000000"/>
                          </a:solidFill>
                          <a:effectLst/>
                          <a:latin typeface="Arial" panose="020B0604020202020204" pitchFamily="34" charset="0"/>
                          <a:ea typeface="Arial" panose="020B0604020202020204" pitchFamily="34" charset="0"/>
                        </a:rPr>
                        <a:t> </a:t>
                      </a:r>
                      <a:r>
                        <a:rPr lang="ru-RU" sz="1800" dirty="0" smtClean="0">
                          <a:solidFill>
                            <a:srgbClr val="000000"/>
                          </a:solidFill>
                          <a:effectLst/>
                          <a:latin typeface="Arial" panose="020B0604020202020204" pitchFamily="34" charset="0"/>
                          <a:ea typeface="Arial" panose="020B0604020202020204" pitchFamily="34" charset="0"/>
                        </a:rPr>
                        <a:t>і </a:t>
                      </a:r>
                      <a:r>
                        <a:rPr lang="ru-RU" sz="1800" dirty="0" err="1" smtClean="0">
                          <a:solidFill>
                            <a:srgbClr val="000000"/>
                          </a:solidFill>
                          <a:effectLst/>
                          <a:latin typeface="Arial" panose="020B0604020202020204" pitchFamily="34" charset="0"/>
                          <a:ea typeface="Arial" panose="020B0604020202020204" pitchFamily="34" charset="0"/>
                        </a:rPr>
                        <a:t>слизові</a:t>
                      </a:r>
                      <a:r>
                        <a:rPr lang="ru-RU" sz="1800" dirty="0" smtClean="0">
                          <a:solidFill>
                            <a:srgbClr val="000000"/>
                          </a:solidFill>
                          <a:effectLst/>
                          <a:latin typeface="Arial" panose="020B0604020202020204" pitchFamily="34" charset="0"/>
                          <a:ea typeface="Arial" panose="020B0604020202020204" pitchFamily="34" charset="0"/>
                        </a:rPr>
                        <a:t> </a:t>
                      </a:r>
                      <a:r>
                        <a:rPr lang="ru-RU" sz="1800" dirty="0" err="1" smtClean="0">
                          <a:solidFill>
                            <a:srgbClr val="000000"/>
                          </a:solidFill>
                          <a:effectLst/>
                          <a:latin typeface="Arial" panose="020B0604020202020204" pitchFamily="34" charset="0"/>
                          <a:ea typeface="Arial" panose="020B0604020202020204" pitchFamily="34" charset="0"/>
                        </a:rPr>
                        <a:t>оболонки</a:t>
                      </a:r>
                      <a:r>
                        <a:rPr lang="ru-RU" sz="1800" dirty="0" smtClean="0">
                          <a:solidFill>
                            <a:srgbClr val="000000"/>
                          </a:solidFill>
                          <a:effectLst/>
                          <a:latin typeface="Arial" panose="020B0604020202020204" pitchFamily="34" charset="0"/>
                          <a:ea typeface="Arial" panose="020B0604020202020204" pitchFamily="34" charset="0"/>
                        </a:rPr>
                        <a:t> - ДВС-синдром</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tc>
                <a:tc gridSpan="2">
                  <a:txBody>
                    <a:bodyPr/>
                    <a:lstStyle/>
                    <a:p>
                      <a:pPr marL="131445" marR="127635" indent="-6350" algn="l">
                        <a:lnSpc>
                          <a:spcPct val="110000"/>
                        </a:lnSpc>
                        <a:spcAft>
                          <a:spcPts val="0"/>
                        </a:spcAft>
                      </a:pPr>
                      <a:r>
                        <a:rPr lang="uk-UA" sz="1800" dirty="0" smtClean="0">
                          <a:solidFill>
                            <a:srgbClr val="000000"/>
                          </a:solidFill>
                          <a:effectLst/>
                          <a:latin typeface="Arial" panose="020B0604020202020204" pitchFamily="34" charset="0"/>
                          <a:ea typeface="Arial" panose="020B0604020202020204" pitchFamily="34" charset="0"/>
                        </a:rPr>
                        <a:t>Шкіра холодна з землистим відтінком, дифузний ціаноз, </a:t>
                      </a:r>
                      <a:r>
                        <a:rPr lang="uk-UA" sz="1800" dirty="0" err="1" smtClean="0">
                          <a:solidFill>
                            <a:srgbClr val="000000"/>
                          </a:solidFill>
                          <a:effectLst/>
                          <a:latin typeface="Arial" panose="020B0604020202020204" pitchFamily="34" charset="0"/>
                          <a:ea typeface="Arial" panose="020B0604020202020204" pitchFamily="34" charset="0"/>
                        </a:rPr>
                        <a:t>ціанотичні</a:t>
                      </a:r>
                      <a:r>
                        <a:rPr lang="uk-UA" sz="1800" dirty="0" smtClean="0">
                          <a:solidFill>
                            <a:srgbClr val="000000"/>
                          </a:solidFill>
                          <a:effectLst/>
                          <a:latin typeface="Arial" panose="020B0604020202020204" pitchFamily="34" charset="0"/>
                          <a:ea typeface="Arial" panose="020B0604020202020204" pitchFamily="34" charset="0"/>
                        </a:rPr>
                        <a:t> плями на тулубі та кінцівках;</a:t>
                      </a:r>
                      <a:r>
                        <a:rPr lang="uk-UA" sz="1800" baseline="0" dirty="0" smtClean="0">
                          <a:solidFill>
                            <a:srgbClr val="000000"/>
                          </a:solidFill>
                          <a:effectLst/>
                          <a:latin typeface="Arial" panose="020B0604020202020204" pitchFamily="34" charset="0"/>
                          <a:ea typeface="Arial" panose="020B0604020202020204" pitchFamily="34" charset="0"/>
                        </a:rPr>
                        <a:t> </a:t>
                      </a:r>
                      <a:r>
                        <a:rPr lang="uk-UA" sz="1800" dirty="0" smtClean="0">
                          <a:solidFill>
                            <a:srgbClr val="000000"/>
                          </a:solidFill>
                          <a:effectLst/>
                          <a:latin typeface="Arial" panose="020B0604020202020204" pitchFamily="34" charset="0"/>
                          <a:ea typeface="Arial" panose="020B0604020202020204" pitchFamily="34" charset="0"/>
                        </a:rPr>
                        <a:t>крововиливи в шкіру</a:t>
                      </a:r>
                    </a:p>
                    <a:p>
                      <a:pPr marL="131445" marR="127635" indent="-6350" algn="l">
                        <a:lnSpc>
                          <a:spcPct val="110000"/>
                        </a:lnSpc>
                        <a:spcAft>
                          <a:spcPts val="0"/>
                        </a:spcAft>
                      </a:pPr>
                      <a:r>
                        <a:rPr lang="uk-UA" sz="1800" dirty="0" smtClean="0">
                          <a:solidFill>
                            <a:srgbClr val="000000"/>
                          </a:solidFill>
                          <a:effectLst/>
                          <a:latin typeface="Arial" panose="020B0604020202020204" pitchFamily="34" charset="0"/>
                          <a:ea typeface="Arial" panose="020B0604020202020204" pitchFamily="34" charset="0"/>
                        </a:rPr>
                        <a:t>і слизові оболонки - ДВС-синдром</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tc>
                <a:tc hMerge="1">
                  <a:txBody>
                    <a:bodyPr/>
                    <a:lstStyle/>
                    <a:p>
                      <a:endParaRPr lang="uk-UA"/>
                    </a:p>
                  </a:txBody>
                  <a:tcPr/>
                </a:tc>
                <a:extLst>
                  <a:ext uri="{0D108BD9-81ED-4DB2-BD59-A6C34878D82A}">
                    <a16:rowId xmlns:a16="http://schemas.microsoft.com/office/drawing/2014/main" val="10003"/>
                  </a:ext>
                </a:extLst>
              </a:tr>
              <a:tr h="588507">
                <a:tc>
                  <a:txBody>
                    <a:bodyPr/>
                    <a:lstStyle/>
                    <a:p>
                      <a:pPr marL="12700" marR="127635" indent="-6350" algn="l">
                        <a:lnSpc>
                          <a:spcPct val="107000"/>
                        </a:lnSpc>
                        <a:spcAft>
                          <a:spcPts val="0"/>
                        </a:spcAft>
                      </a:pPr>
                      <a:r>
                        <a:rPr lang="uk-UA" sz="1800" b="1" dirty="0">
                          <a:solidFill>
                            <a:srgbClr val="000000"/>
                          </a:solidFill>
                          <a:effectLst/>
                          <a:latin typeface="Arial" panose="020B0604020202020204" pitchFamily="34" charset="0"/>
                          <a:ea typeface="Arial" panose="020B0604020202020204" pitchFamily="34" charset="0"/>
                        </a:rPr>
                        <a:t>Частота </a:t>
                      </a:r>
                      <a:r>
                        <a:rPr lang="uk-UA" sz="1800" b="1" dirty="0" smtClean="0">
                          <a:solidFill>
                            <a:srgbClr val="000000"/>
                          </a:solidFill>
                          <a:effectLst/>
                          <a:latin typeface="Arial" panose="020B0604020202020204" pitchFamily="34" charset="0"/>
                          <a:ea typeface="Arial" panose="020B0604020202020204" pitchFamily="34" charset="0"/>
                        </a:rPr>
                        <a:t>дихання </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131445" marR="58420" indent="-6350" algn="ctr">
                        <a:lnSpc>
                          <a:spcPct val="107000"/>
                        </a:lnSpc>
                        <a:spcAft>
                          <a:spcPts val="0"/>
                        </a:spcAft>
                      </a:pPr>
                      <a:r>
                        <a:rPr lang="uk-UA" sz="1800" dirty="0" smtClean="0">
                          <a:solidFill>
                            <a:srgbClr val="000000"/>
                          </a:solidFill>
                          <a:effectLst/>
                          <a:latin typeface="Arial" panose="020B0604020202020204" pitchFamily="34" charset="0"/>
                          <a:ea typeface="Arial" panose="020B0604020202020204" pitchFamily="34" charset="0"/>
                        </a:rPr>
                        <a:t>Дихання часте </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nchor="ctr"/>
                </a:tc>
                <a:tc gridSpan="2">
                  <a:txBody>
                    <a:bodyPr/>
                    <a:lstStyle/>
                    <a:p>
                      <a:pPr marL="88265" marR="127635" indent="33655" algn="l">
                        <a:lnSpc>
                          <a:spcPct val="99000"/>
                        </a:lnSpc>
                        <a:spcAft>
                          <a:spcPts val="0"/>
                        </a:spcAft>
                      </a:pPr>
                      <a:r>
                        <a:rPr lang="ru-RU" sz="1800" dirty="0" err="1" smtClean="0">
                          <a:solidFill>
                            <a:srgbClr val="000000"/>
                          </a:solidFill>
                          <a:effectLst/>
                          <a:latin typeface="Arial" panose="020B0604020202020204" pitchFamily="34" charset="0"/>
                          <a:ea typeface="Arial" panose="020B0604020202020204" pitchFamily="34" charset="0"/>
                        </a:rPr>
                        <a:t>Посилення</a:t>
                      </a:r>
                      <a:r>
                        <a:rPr lang="ru-RU" sz="1800" dirty="0" smtClean="0">
                          <a:solidFill>
                            <a:srgbClr val="000000"/>
                          </a:solidFill>
                          <a:effectLst/>
                          <a:latin typeface="Arial" panose="020B0604020202020204" pitchFamily="34" charset="0"/>
                          <a:ea typeface="Arial" panose="020B0604020202020204" pitchFamily="34" charset="0"/>
                        </a:rPr>
                        <a:t> </a:t>
                      </a:r>
                      <a:r>
                        <a:rPr lang="ru-RU" sz="1800" dirty="0" err="1" smtClean="0">
                          <a:solidFill>
                            <a:srgbClr val="000000"/>
                          </a:solidFill>
                          <a:effectLst/>
                          <a:latin typeface="Arial" panose="020B0604020202020204" pitchFamily="34" charset="0"/>
                          <a:ea typeface="Arial" panose="020B0604020202020204" pitchFamily="34" charset="0"/>
                        </a:rPr>
                        <a:t>задишки</a:t>
                      </a:r>
                      <a:r>
                        <a:rPr lang="ru-RU" sz="1800" dirty="0" smtClean="0">
                          <a:solidFill>
                            <a:srgbClr val="000000"/>
                          </a:solidFill>
                          <a:effectLst/>
                          <a:latin typeface="Arial" panose="020B0604020202020204" pitchFamily="34" charset="0"/>
                          <a:ea typeface="Arial" panose="020B0604020202020204" pitchFamily="34" charset="0"/>
                        </a:rPr>
                        <a:t>, </a:t>
                      </a:r>
                      <a:r>
                        <a:rPr lang="ru-RU" sz="1800" dirty="0" err="1" smtClean="0">
                          <a:solidFill>
                            <a:srgbClr val="000000"/>
                          </a:solidFill>
                          <a:effectLst/>
                          <a:latin typeface="Arial" panose="020B0604020202020204" pitchFamily="34" charset="0"/>
                          <a:ea typeface="Arial" panose="020B0604020202020204" pitchFamily="34" charset="0"/>
                        </a:rPr>
                        <a:t>дихання</a:t>
                      </a:r>
                      <a:r>
                        <a:rPr lang="ru-RU" sz="1800" dirty="0" smtClean="0">
                          <a:solidFill>
                            <a:srgbClr val="000000"/>
                          </a:solidFill>
                          <a:effectLst/>
                          <a:latin typeface="Arial" panose="020B0604020202020204" pitchFamily="34" charset="0"/>
                          <a:ea typeface="Arial" panose="020B0604020202020204" pitchFamily="34" charset="0"/>
                        </a:rPr>
                        <a:t> за </a:t>
                      </a:r>
                      <a:r>
                        <a:rPr lang="ru-RU" sz="1800" dirty="0" err="1" smtClean="0">
                          <a:solidFill>
                            <a:srgbClr val="000000"/>
                          </a:solidFill>
                          <a:effectLst/>
                          <a:latin typeface="Arial" panose="020B0604020202020204" pitchFamily="34" charset="0"/>
                          <a:ea typeface="Arial" panose="020B0604020202020204" pitchFamily="34" charset="0"/>
                        </a:rPr>
                        <a:t>участю</a:t>
                      </a:r>
                      <a:r>
                        <a:rPr lang="ru-RU" sz="1800" baseline="0" dirty="0" smtClean="0">
                          <a:solidFill>
                            <a:srgbClr val="000000"/>
                          </a:solidFill>
                          <a:effectLst/>
                          <a:latin typeface="Arial" panose="020B0604020202020204" pitchFamily="34" charset="0"/>
                          <a:ea typeface="Arial" panose="020B0604020202020204" pitchFamily="34" charset="0"/>
                        </a:rPr>
                        <a:t> </a:t>
                      </a:r>
                      <a:r>
                        <a:rPr lang="ru-RU" sz="1800" dirty="0" err="1" smtClean="0">
                          <a:solidFill>
                            <a:srgbClr val="000000"/>
                          </a:solidFill>
                          <a:effectLst/>
                          <a:latin typeface="Arial" panose="020B0604020202020204" pitchFamily="34" charset="0"/>
                          <a:ea typeface="Arial" panose="020B0604020202020204" pitchFamily="34" charset="0"/>
                        </a:rPr>
                        <a:t>допоміжних</a:t>
                      </a:r>
                      <a:r>
                        <a:rPr lang="ru-RU" sz="1800" dirty="0" smtClean="0">
                          <a:solidFill>
                            <a:srgbClr val="000000"/>
                          </a:solidFill>
                          <a:effectLst/>
                          <a:latin typeface="Arial" panose="020B0604020202020204" pitchFamily="34" charset="0"/>
                          <a:ea typeface="Arial" panose="020B0604020202020204" pitchFamily="34" charset="0"/>
                        </a:rPr>
                        <a:t> </a:t>
                      </a:r>
                      <a:r>
                        <a:rPr lang="ru-RU" sz="1800" dirty="0" err="1" smtClean="0">
                          <a:solidFill>
                            <a:srgbClr val="000000"/>
                          </a:solidFill>
                          <a:effectLst/>
                          <a:latin typeface="Arial" panose="020B0604020202020204" pitchFamily="34" charset="0"/>
                          <a:ea typeface="Arial" panose="020B0604020202020204" pitchFamily="34" charset="0"/>
                        </a:rPr>
                        <a:t>м'язів</a:t>
                      </a:r>
                      <a:r>
                        <a:rPr lang="uk-UA" sz="1800" dirty="0" smtClean="0">
                          <a:solidFill>
                            <a:srgbClr val="000000"/>
                          </a:solidFill>
                          <a:effectLst/>
                          <a:latin typeface="Arial" panose="020B0604020202020204" pitchFamily="34" charset="0"/>
                          <a:ea typeface="Arial" panose="020B0604020202020204" pitchFamily="34" charset="0"/>
                        </a:rPr>
                        <a:t> </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tc>
                <a:tc hMerge="1">
                  <a:txBody>
                    <a:bodyPr/>
                    <a:lstStyle/>
                    <a:p>
                      <a:pPr marL="131445" marR="127635" indent="-6350" algn="ctr">
                        <a:lnSpc>
                          <a:spcPct val="107000"/>
                        </a:lnSpc>
                        <a:spcAft>
                          <a:spcPts val="0"/>
                        </a:spcAft>
                      </a:pPr>
                      <a:endParaRPr lang="uk-UA" sz="180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131445" marR="127635" indent="-6350" algn="ctr">
                        <a:lnSpc>
                          <a:spcPct val="107000"/>
                        </a:lnSpc>
                        <a:spcAft>
                          <a:spcPts val="0"/>
                        </a:spcAft>
                      </a:pPr>
                      <a:r>
                        <a:rPr lang="uk-UA" sz="1800" dirty="0" smtClean="0">
                          <a:solidFill>
                            <a:srgbClr val="000000"/>
                          </a:solidFill>
                          <a:effectLst/>
                          <a:latin typeface="Arial" panose="020B0604020202020204" pitchFamily="34" charset="0"/>
                          <a:ea typeface="Arial" panose="020B0604020202020204" pitchFamily="34" charset="0"/>
                        </a:rPr>
                        <a:t>Посилення задишки, дихальна аритмія</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nchor="ctr"/>
                </a:tc>
                <a:extLst>
                  <a:ext uri="{0D108BD9-81ED-4DB2-BD59-A6C34878D82A}">
                    <a16:rowId xmlns:a16="http://schemas.microsoft.com/office/drawing/2014/main" val="10004"/>
                  </a:ext>
                </a:extLst>
              </a:tr>
              <a:tr h="588507">
                <a:tc>
                  <a:txBody>
                    <a:bodyPr/>
                    <a:lstStyle/>
                    <a:p>
                      <a:pPr marL="12700" marR="127635" indent="-6350" algn="l">
                        <a:lnSpc>
                          <a:spcPct val="107000"/>
                        </a:lnSpc>
                        <a:spcAft>
                          <a:spcPts val="0"/>
                        </a:spcAft>
                      </a:pPr>
                      <a:r>
                        <a:rPr lang="uk-UA" sz="1800" b="1" dirty="0" smtClean="0">
                          <a:solidFill>
                            <a:srgbClr val="000000"/>
                          </a:solidFill>
                          <a:effectLst/>
                          <a:latin typeface="Arial" panose="020B0604020202020204" pitchFamily="34" charset="0"/>
                          <a:ea typeface="Arial" panose="020B0604020202020204" pitchFamily="34" charset="0"/>
                        </a:rPr>
                        <a:t>Зниження</a:t>
                      </a:r>
                      <a:r>
                        <a:rPr lang="uk-UA" sz="1800" b="1" baseline="0" dirty="0" smtClean="0">
                          <a:solidFill>
                            <a:srgbClr val="000000"/>
                          </a:solidFill>
                          <a:effectLst/>
                          <a:latin typeface="Arial" panose="020B0604020202020204" pitchFamily="34" charset="0"/>
                          <a:ea typeface="Arial" panose="020B0604020202020204" pitchFamily="34" charset="0"/>
                        </a:rPr>
                        <a:t> </a:t>
                      </a:r>
                      <a:r>
                        <a:rPr lang="uk-UA" sz="1800" b="1" dirty="0" smtClean="0">
                          <a:solidFill>
                            <a:srgbClr val="000000"/>
                          </a:solidFill>
                          <a:effectLst/>
                          <a:latin typeface="Arial" panose="020B0604020202020204" pitchFamily="34" charset="0"/>
                          <a:ea typeface="Arial" panose="020B0604020202020204" pitchFamily="34" charset="0"/>
                        </a:rPr>
                        <a:t>швидкості сечовиділення</a:t>
                      </a:r>
                      <a:endParaRPr lang="uk-UA" sz="1800" b="1" dirty="0">
                        <a:solidFill>
                          <a:srgbClr val="000000"/>
                        </a:solidFill>
                        <a:effectLst/>
                        <a:latin typeface="Arial" panose="020B0604020202020204" pitchFamily="34" charset="0"/>
                        <a:ea typeface="Arial" panose="020B0604020202020204" pitchFamily="34" charset="0"/>
                      </a:endParaRPr>
                    </a:p>
                  </a:txBody>
                  <a:tcPr marL="56515" marR="0" marT="34925" marB="0"/>
                </a:tc>
                <a:tc>
                  <a:txBody>
                    <a:bodyPr/>
                    <a:lstStyle/>
                    <a:p>
                      <a:pPr marL="131445" marR="57150" indent="-6350" algn="ctr">
                        <a:lnSpc>
                          <a:spcPct val="107000"/>
                        </a:lnSpc>
                        <a:spcAft>
                          <a:spcPts val="0"/>
                        </a:spcAft>
                      </a:pPr>
                      <a:r>
                        <a:rPr lang="uk-UA" sz="1800" dirty="0" smtClean="0">
                          <a:solidFill>
                            <a:srgbClr val="000000"/>
                          </a:solidFill>
                          <a:effectLst/>
                          <a:latin typeface="Arial" panose="020B0604020202020204" pitchFamily="34" charset="0"/>
                          <a:ea typeface="Arial" panose="020B0604020202020204" pitchFamily="34" charset="0"/>
                        </a:rPr>
                        <a:t>Менше </a:t>
                      </a:r>
                      <a:r>
                        <a:rPr lang="uk-UA" sz="1800" dirty="0">
                          <a:solidFill>
                            <a:srgbClr val="000000"/>
                          </a:solidFill>
                          <a:effectLst/>
                          <a:latin typeface="Arial" panose="020B0604020202020204" pitchFamily="34" charset="0"/>
                          <a:ea typeface="Arial" panose="020B0604020202020204" pitchFamily="34" charset="0"/>
                        </a:rPr>
                        <a:t>25 </a:t>
                      </a:r>
                      <a:r>
                        <a:rPr lang="uk-UA" sz="1800" dirty="0" smtClean="0">
                          <a:solidFill>
                            <a:srgbClr val="000000"/>
                          </a:solidFill>
                          <a:effectLst/>
                          <a:latin typeface="Arial" panose="020B0604020202020204" pitchFamily="34" charset="0"/>
                          <a:ea typeface="Arial" panose="020B0604020202020204" pitchFamily="34" charset="0"/>
                        </a:rPr>
                        <a:t>мл/год </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nchor="ctr"/>
                </a:tc>
                <a:tc gridSpan="2">
                  <a:txBody>
                    <a:bodyPr/>
                    <a:lstStyle/>
                    <a:p>
                      <a:pPr marL="131445" marR="57150" indent="-6350" algn="ctr">
                        <a:lnSpc>
                          <a:spcPct val="107000"/>
                        </a:lnSpc>
                        <a:spcAft>
                          <a:spcPts val="0"/>
                        </a:spcAft>
                      </a:pPr>
                      <a:r>
                        <a:rPr lang="uk-UA" sz="1800" dirty="0" smtClean="0">
                          <a:solidFill>
                            <a:srgbClr val="000000"/>
                          </a:solidFill>
                          <a:effectLst/>
                          <a:latin typeface="Arial" panose="020B0604020202020204" pitchFamily="34" charset="0"/>
                          <a:ea typeface="Arial" panose="020B0604020202020204" pitchFamily="34" charset="0"/>
                        </a:rPr>
                        <a:t>Менше</a:t>
                      </a:r>
                      <a:r>
                        <a:rPr lang="uk-UA" sz="1800" baseline="0" dirty="0" smtClean="0">
                          <a:solidFill>
                            <a:srgbClr val="000000"/>
                          </a:solidFill>
                          <a:effectLst/>
                          <a:latin typeface="Arial" panose="020B0604020202020204" pitchFamily="34" charset="0"/>
                          <a:ea typeface="Arial" panose="020B0604020202020204" pitchFamily="34" charset="0"/>
                        </a:rPr>
                        <a:t> </a:t>
                      </a:r>
                      <a:r>
                        <a:rPr lang="uk-UA" sz="1800" dirty="0" smtClean="0">
                          <a:solidFill>
                            <a:srgbClr val="000000"/>
                          </a:solidFill>
                          <a:effectLst/>
                          <a:latin typeface="Arial" panose="020B0604020202020204" pitchFamily="34" charset="0"/>
                          <a:ea typeface="Arial" panose="020B0604020202020204" pitchFamily="34" charset="0"/>
                        </a:rPr>
                        <a:t>1,0 мл/год </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nchor="ctr"/>
                </a:tc>
                <a:tc hMerge="1">
                  <a:txBody>
                    <a:bodyPr/>
                    <a:lstStyle/>
                    <a:p>
                      <a:pPr marL="131445" marR="55880" indent="-6350" algn="ctr">
                        <a:lnSpc>
                          <a:spcPct val="107000"/>
                        </a:lnSpc>
                        <a:spcAft>
                          <a:spcPts val="0"/>
                        </a:spcAft>
                      </a:pP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nchor="ctr"/>
                </a:tc>
                <a:tc>
                  <a:txBody>
                    <a:bodyPr/>
                    <a:lstStyle/>
                    <a:p>
                      <a:pPr marL="131445" marR="55880" indent="-6350" algn="ctr">
                        <a:lnSpc>
                          <a:spcPct val="107000"/>
                        </a:lnSpc>
                        <a:spcAft>
                          <a:spcPts val="0"/>
                        </a:spcAft>
                      </a:pPr>
                      <a:r>
                        <a:rPr lang="uk-UA" sz="1800" dirty="0" smtClean="0">
                          <a:solidFill>
                            <a:srgbClr val="000000"/>
                          </a:solidFill>
                          <a:effectLst/>
                          <a:latin typeface="Arial" panose="020B0604020202020204" pitchFamily="34" charset="0"/>
                          <a:ea typeface="Arial" panose="020B0604020202020204" pitchFamily="34" charset="0"/>
                        </a:rPr>
                        <a:t>Анурія </a:t>
                      </a:r>
                      <a:endParaRPr lang="uk-UA" sz="1800" dirty="0">
                        <a:solidFill>
                          <a:srgbClr val="000000"/>
                        </a:solidFill>
                        <a:effectLst/>
                        <a:latin typeface="Arial" panose="020B0604020202020204" pitchFamily="34" charset="0"/>
                        <a:ea typeface="Arial" panose="020B0604020202020204" pitchFamily="34" charset="0"/>
                      </a:endParaRPr>
                    </a:p>
                  </a:txBody>
                  <a:tcPr marL="56515" marR="0" marT="34925"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941293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7818" y="230522"/>
            <a:ext cx="11629382" cy="6409113"/>
          </a:xfrm>
        </p:spPr>
        <p:txBody>
          <a:bodyPr>
            <a:normAutofit fontScale="77500" lnSpcReduction="20000"/>
          </a:bodyPr>
          <a:lstStyle/>
          <a:p>
            <a:pPr marL="0" indent="0" fontAlgn="base">
              <a:buNone/>
            </a:pPr>
            <a:r>
              <a:rPr lang="uk-UA" b="1" u="sng" dirty="0" err="1"/>
              <a:t>Інфекційно</a:t>
            </a:r>
            <a:r>
              <a:rPr lang="uk-UA" b="1" u="sng" dirty="0"/>
              <a:t>-токсичний шок ( протокол  надання  допомоги)</a:t>
            </a:r>
            <a:endParaRPr lang="uk-UA" dirty="0"/>
          </a:p>
          <a:p>
            <a:pPr marL="0" indent="0" fontAlgn="base">
              <a:buNone/>
            </a:pPr>
            <a:r>
              <a:rPr lang="uk-UA" i="1" dirty="0"/>
              <a:t>Критерії діагностики:</a:t>
            </a:r>
          </a:p>
          <a:p>
            <a:pPr marL="0" indent="0" fontAlgn="base">
              <a:buNone/>
            </a:pPr>
            <a:r>
              <a:rPr lang="uk-UA" dirty="0"/>
              <a:t>1.Розвивається як ускладнення важких інфекційних і запальних процесів.</a:t>
            </a:r>
          </a:p>
          <a:p>
            <a:pPr marL="0" indent="0" fontAlgn="base">
              <a:buNone/>
            </a:pPr>
            <a:r>
              <a:rPr lang="uk-UA" dirty="0"/>
              <a:t>2.Бліді шкірні покриви, ціаноз слизових оболонок, холодний піт.</a:t>
            </a:r>
          </a:p>
          <a:p>
            <a:pPr marL="0" indent="0" fontAlgn="base">
              <a:buNone/>
            </a:pPr>
            <a:r>
              <a:rPr lang="uk-UA" dirty="0"/>
              <a:t>3.Гіпотермія (менш 35.5°С) або гіпертермія (більш 38.5°С).</a:t>
            </a:r>
          </a:p>
          <a:p>
            <a:pPr marL="0" indent="0" fontAlgn="base">
              <a:buNone/>
            </a:pPr>
            <a:r>
              <a:rPr lang="uk-UA" dirty="0"/>
              <a:t>4.Вираженна артеріальна г</a:t>
            </a:r>
            <a:r>
              <a:rPr lang="en-US" dirty="0" err="1"/>
              <a:t>i</a:t>
            </a:r>
            <a:r>
              <a:rPr lang="uk-UA" dirty="0" err="1"/>
              <a:t>потенз</a:t>
            </a:r>
            <a:r>
              <a:rPr lang="en-US" dirty="0" err="1"/>
              <a:t>i</a:t>
            </a:r>
            <a:r>
              <a:rPr lang="uk-UA" dirty="0"/>
              <a:t>я і тахікардія.</a:t>
            </a:r>
          </a:p>
          <a:p>
            <a:pPr marL="0" indent="0" fontAlgn="base">
              <a:buNone/>
            </a:pPr>
            <a:r>
              <a:rPr lang="uk-UA" dirty="0"/>
              <a:t>5.Порушення психічного статусу.</a:t>
            </a:r>
          </a:p>
          <a:p>
            <a:pPr marL="0" indent="0" fontAlgn="base">
              <a:buNone/>
            </a:pPr>
            <a:r>
              <a:rPr lang="uk-UA" dirty="0"/>
              <a:t>6.Зниження діурезу або </a:t>
            </a:r>
            <a:r>
              <a:rPr lang="uk-UA" dirty="0" err="1"/>
              <a:t>ол</a:t>
            </a:r>
            <a:r>
              <a:rPr lang="en-US" dirty="0" err="1"/>
              <a:t>i</a:t>
            </a:r>
            <a:r>
              <a:rPr lang="uk-UA" dirty="0"/>
              <a:t>гур</a:t>
            </a:r>
            <a:r>
              <a:rPr lang="en-US" dirty="0" err="1"/>
              <a:t>i</a:t>
            </a:r>
            <a:r>
              <a:rPr lang="uk-UA" dirty="0"/>
              <a:t>я.</a:t>
            </a:r>
          </a:p>
          <a:p>
            <a:pPr marL="0" indent="0" fontAlgn="base">
              <a:buNone/>
            </a:pPr>
            <a:r>
              <a:rPr lang="uk-UA" dirty="0"/>
              <a:t>7.Гемораг</a:t>
            </a:r>
            <a:r>
              <a:rPr lang="en-US" dirty="0" err="1"/>
              <a:t>i</a:t>
            </a:r>
            <a:r>
              <a:rPr lang="uk-UA" dirty="0"/>
              <a:t>ї на шкірі, </a:t>
            </a:r>
            <a:r>
              <a:rPr lang="uk-UA" dirty="0" err="1"/>
              <a:t>кровотечя</a:t>
            </a:r>
            <a:r>
              <a:rPr lang="uk-UA" dirty="0"/>
              <a:t> з ШКТ.</a:t>
            </a:r>
          </a:p>
          <a:p>
            <a:pPr marL="0" indent="0" fontAlgn="base">
              <a:buNone/>
            </a:pPr>
            <a:r>
              <a:rPr lang="uk-UA" b="1" i="1" dirty="0"/>
              <a:t>Медична допомога:</a:t>
            </a:r>
          </a:p>
          <a:p>
            <a:pPr marL="0" indent="0" fontAlgn="base">
              <a:buNone/>
            </a:pPr>
            <a:r>
              <a:rPr lang="uk-UA" dirty="0"/>
              <a:t>1.Оксигенотерапія 100% киснем.</a:t>
            </a:r>
          </a:p>
          <a:p>
            <a:pPr marL="0" indent="0" fontAlgn="base">
              <a:buNone/>
            </a:pPr>
            <a:r>
              <a:rPr lang="uk-UA" dirty="0"/>
              <a:t>2.</a:t>
            </a:r>
            <a:r>
              <a:rPr lang="en-US" dirty="0"/>
              <a:t>I</a:t>
            </a:r>
            <a:r>
              <a:rPr lang="uk-UA" dirty="0" err="1"/>
              <a:t>нфуз</a:t>
            </a:r>
            <a:r>
              <a:rPr lang="en-US" dirty="0" err="1"/>
              <a:t>i</a:t>
            </a:r>
            <a:r>
              <a:rPr lang="uk-UA" dirty="0"/>
              <a:t>я сольових розчинів в дозі  20-30 мл/кг/година або </a:t>
            </a:r>
            <a:r>
              <a:rPr lang="uk-UA" dirty="0" smtClean="0"/>
              <a:t>препаратів </a:t>
            </a:r>
            <a:r>
              <a:rPr lang="uk-UA" dirty="0" err="1" smtClean="0"/>
              <a:t>гідроксієтілкрохмалю</a:t>
            </a:r>
            <a:r>
              <a:rPr lang="uk-UA" dirty="0" smtClean="0"/>
              <a:t> </a:t>
            </a:r>
            <a:r>
              <a:rPr lang="uk-UA" dirty="0"/>
              <a:t>в дозі 4-8 мл/кг/година.</a:t>
            </a:r>
          </a:p>
          <a:p>
            <a:pPr marL="0" indent="0" fontAlgn="base">
              <a:buNone/>
            </a:pPr>
            <a:r>
              <a:rPr lang="uk-UA" dirty="0"/>
              <a:t>3.Внутрівенно преднізолон 5-7 мг/кг.</a:t>
            </a:r>
          </a:p>
          <a:p>
            <a:pPr marL="0" indent="0" fontAlgn="base">
              <a:buNone/>
            </a:pPr>
            <a:r>
              <a:rPr lang="uk-UA" dirty="0"/>
              <a:t>4.При явищах шоку, що зберігаються - після попередньої </a:t>
            </a:r>
            <a:r>
              <a:rPr lang="uk-UA" dirty="0" err="1" smtClean="0"/>
              <a:t>премед</a:t>
            </a:r>
            <a:r>
              <a:rPr lang="uk-UA" dirty="0" err="1"/>
              <a:t>и</a:t>
            </a:r>
            <a:r>
              <a:rPr lang="uk-UA" dirty="0" err="1" smtClean="0"/>
              <a:t>кац</a:t>
            </a:r>
            <a:r>
              <a:rPr lang="en-US" dirty="0" err="1"/>
              <a:t>i</a:t>
            </a:r>
            <a:r>
              <a:rPr lang="uk-UA" dirty="0"/>
              <a:t>ї 0.1% атропіну сульфату 0.1 мл/рік життя (не більш 0.5 мл) </a:t>
            </a:r>
            <a:r>
              <a:rPr lang="uk-UA" dirty="0" err="1"/>
              <a:t>внутрівенно</a:t>
            </a:r>
            <a:r>
              <a:rPr lang="uk-UA" dirty="0"/>
              <a:t>, ввести кетам</a:t>
            </a:r>
            <a:r>
              <a:rPr lang="en-US" dirty="0" err="1"/>
              <a:t>i</a:t>
            </a:r>
            <a:r>
              <a:rPr lang="uk-UA" dirty="0"/>
              <a:t>н в дозі 5 мг/кг </a:t>
            </a:r>
            <a:r>
              <a:rPr lang="uk-UA" dirty="0" err="1"/>
              <a:t>внутрівенно</a:t>
            </a:r>
            <a:r>
              <a:rPr lang="uk-UA" dirty="0"/>
              <a:t> та провести </a:t>
            </a:r>
            <a:r>
              <a:rPr lang="en-US" dirty="0" err="1"/>
              <a:t>i</a:t>
            </a:r>
            <a:r>
              <a:rPr lang="uk-UA" dirty="0" err="1"/>
              <a:t>нтубац</a:t>
            </a:r>
            <a:r>
              <a:rPr lang="en-US" dirty="0" err="1"/>
              <a:t>i</a:t>
            </a:r>
            <a:r>
              <a:rPr lang="uk-UA" dirty="0"/>
              <a:t>ї трахеї і перевести хворого  на ШВЛ.</a:t>
            </a:r>
          </a:p>
          <a:p>
            <a:pPr marL="0" indent="0" fontAlgn="base">
              <a:buNone/>
            </a:pPr>
            <a:r>
              <a:rPr lang="uk-UA" dirty="0"/>
              <a:t>5.Госпіталізація до В</a:t>
            </a:r>
            <a:r>
              <a:rPr lang="en-US" dirty="0"/>
              <a:t>I</a:t>
            </a:r>
            <a:r>
              <a:rPr lang="uk-UA" dirty="0"/>
              <a:t>Т.</a:t>
            </a:r>
          </a:p>
          <a:p>
            <a:pPr marL="0" indent="0">
              <a:buNone/>
            </a:pPr>
            <a:endParaRPr lang="uk-UA" dirty="0"/>
          </a:p>
        </p:txBody>
      </p:sp>
    </p:spTree>
    <p:extLst>
      <p:ext uri="{BB962C8B-B14F-4D97-AF65-F5344CB8AC3E}">
        <p14:creationId xmlns:p14="http://schemas.microsoft.com/office/powerpoint/2010/main" val="13172816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0251" y="177421"/>
            <a:ext cx="11586949" cy="5999542"/>
          </a:xfrm>
        </p:spPr>
        <p:txBody>
          <a:bodyPr>
            <a:normAutofit fontScale="77500" lnSpcReduction="20000"/>
          </a:bodyPr>
          <a:lstStyle/>
          <a:p>
            <a:pPr marL="0" indent="0">
              <a:buNone/>
            </a:pPr>
            <a:r>
              <a:rPr lang="uk-UA" b="1" dirty="0" smtClean="0"/>
              <a:t>Основні принципи ІТ септичного шоку.</a:t>
            </a:r>
          </a:p>
          <a:p>
            <a:r>
              <a:rPr lang="uk-UA" b="1" dirty="0" smtClean="0"/>
              <a:t> </a:t>
            </a:r>
            <a:r>
              <a:rPr lang="uk-UA" dirty="0" smtClean="0"/>
              <a:t>Цей вид шоку найбільш важкий</a:t>
            </a:r>
          </a:p>
          <a:p>
            <a:r>
              <a:rPr lang="uk-UA" dirty="0"/>
              <a:t> Медикаментозна терапія включає </a:t>
            </a:r>
            <a:r>
              <a:rPr lang="uk-UA" dirty="0" err="1"/>
              <a:t>глюкокортикостероїди</a:t>
            </a:r>
            <a:r>
              <a:rPr lang="uk-UA" dirty="0"/>
              <a:t> у великих дозах протягом відносно короткого періоду часу - 24-48 годин (пульс-терапія). Найбільш ефективний преднізолон, добова доза якого може досягати 30 мг / кг / </a:t>
            </a:r>
            <a:r>
              <a:rPr lang="uk-UA" dirty="0" err="1"/>
              <a:t>сут</a:t>
            </a:r>
            <a:r>
              <a:rPr lang="uk-UA" dirty="0"/>
              <a:t>, можливе застосування </a:t>
            </a:r>
            <a:r>
              <a:rPr lang="uk-UA" dirty="0" err="1"/>
              <a:t>дексаметазону</a:t>
            </a:r>
            <a:r>
              <a:rPr lang="uk-UA" dirty="0"/>
              <a:t> в дозі до 3 мг / кг / </a:t>
            </a:r>
            <a:r>
              <a:rPr lang="uk-UA" dirty="0" err="1"/>
              <a:t>сут</a:t>
            </a:r>
            <a:r>
              <a:rPr lang="uk-UA" dirty="0"/>
              <a:t>. Препарати вводять внутрішньовенно </a:t>
            </a:r>
            <a:r>
              <a:rPr lang="uk-UA" dirty="0" err="1"/>
              <a:t>крапельно</a:t>
            </a:r>
            <a:r>
              <a:rPr lang="uk-UA" dirty="0"/>
              <a:t> та </a:t>
            </a:r>
            <a:r>
              <a:rPr lang="uk-UA" dirty="0" err="1"/>
              <a:t>струменево</a:t>
            </a:r>
            <a:r>
              <a:rPr lang="uk-UA" dirty="0"/>
              <a:t>. </a:t>
            </a:r>
            <a:endParaRPr lang="uk-UA" dirty="0" smtClean="0"/>
          </a:p>
          <a:p>
            <a:r>
              <a:rPr lang="uk-UA" dirty="0" smtClean="0"/>
              <a:t>Велике значення має антибактеріальна терапія, причому на початку використовуються бактеріостатичні препарати, що не приводить до різкого зростання концентрації мікробних токсинів у крові. Крім антибіотиків (на початку – широкого спектра дії, потім – підібраних за чутливістю збудника), застосовують антисептики, наприклад, </a:t>
            </a:r>
            <a:r>
              <a:rPr lang="uk-UA" dirty="0" err="1" smtClean="0"/>
              <a:t>діоксидин</a:t>
            </a:r>
            <a:r>
              <a:rPr lang="uk-UA" dirty="0" smtClean="0"/>
              <a:t>, </a:t>
            </a:r>
            <a:r>
              <a:rPr lang="uk-UA" dirty="0" err="1" smtClean="0"/>
              <a:t>димексид</a:t>
            </a:r>
            <a:r>
              <a:rPr lang="uk-UA" dirty="0" smtClean="0"/>
              <a:t> (</a:t>
            </a:r>
            <a:r>
              <a:rPr lang="uk-UA" dirty="0" err="1" smtClean="0"/>
              <a:t>диметилсульфоксид</a:t>
            </a:r>
            <a:r>
              <a:rPr lang="uk-UA" dirty="0" smtClean="0"/>
              <a:t> – ДМСО), лізоцим. </a:t>
            </a:r>
            <a:r>
              <a:rPr lang="uk-UA" dirty="0" err="1" smtClean="0"/>
              <a:t>Димексид</a:t>
            </a:r>
            <a:r>
              <a:rPr lang="uk-UA" dirty="0" smtClean="0"/>
              <a:t> цікавий тим, що крім антисептичних властивостей, він має унікальну здатність проникати у всі тканини навіть через шкіру, захоплюючи за собою розчинені в ньому інші лікарські препарати, у тому числі й антибактеріальні. </a:t>
            </a:r>
          </a:p>
          <a:p>
            <a:r>
              <a:rPr lang="uk-UA" dirty="0" smtClean="0"/>
              <a:t>Нерідко вводяться </a:t>
            </a:r>
            <a:r>
              <a:rPr lang="uk-UA" dirty="0" err="1" smtClean="0"/>
              <a:t>імуномодулюючі</a:t>
            </a:r>
            <a:r>
              <a:rPr lang="uk-UA" dirty="0" smtClean="0"/>
              <a:t> препарати. </a:t>
            </a:r>
          </a:p>
          <a:p>
            <a:r>
              <a:rPr lang="uk-UA" dirty="0" smtClean="0"/>
              <a:t>При септичному шоку особливо часто розвивається </a:t>
            </a:r>
            <a:r>
              <a:rPr lang="uk-UA" dirty="0" err="1" smtClean="0"/>
              <a:t>тромбогеморагічний</a:t>
            </a:r>
            <a:r>
              <a:rPr lang="uk-UA" dirty="0" smtClean="0"/>
              <a:t> синдром (ТГС), оскільки він запускається власне мікробними токсинами (один з яскравих прикладів септичного шоку, що супроводжується розладами в системі РАСК – </a:t>
            </a:r>
            <a:r>
              <a:rPr lang="uk-UA" dirty="0" err="1" smtClean="0"/>
              <a:t>менінгококцемія</a:t>
            </a:r>
            <a:r>
              <a:rPr lang="uk-UA" dirty="0" smtClean="0"/>
              <a:t>). Тому одне з найважливіших місць в ІТ септичного шоку займає </a:t>
            </a:r>
            <a:r>
              <a:rPr lang="uk-UA" dirty="0" err="1" smtClean="0"/>
              <a:t>гепаринотерапія</a:t>
            </a:r>
            <a:r>
              <a:rPr lang="uk-UA" dirty="0" smtClean="0"/>
              <a:t>. </a:t>
            </a:r>
            <a:endParaRPr lang="uk-UA" dirty="0"/>
          </a:p>
        </p:txBody>
      </p:sp>
    </p:spTree>
    <p:extLst>
      <p:ext uri="{BB962C8B-B14F-4D97-AF65-F5344CB8AC3E}">
        <p14:creationId xmlns:p14="http://schemas.microsoft.com/office/powerpoint/2010/main" val="19102502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603" y="204716"/>
            <a:ext cx="11905397" cy="5972247"/>
          </a:xfrm>
        </p:spPr>
        <p:txBody>
          <a:bodyPr>
            <a:normAutofit fontScale="92500" lnSpcReduction="20000"/>
          </a:bodyPr>
          <a:lstStyle/>
          <a:p>
            <a:r>
              <a:rPr lang="uk-UA" dirty="0" smtClean="0"/>
              <a:t>Відновлення </a:t>
            </a:r>
            <a:r>
              <a:rPr lang="uk-UA" dirty="0"/>
              <a:t>ОЦК на ранніх стадіях ІТШ досягається </a:t>
            </a:r>
            <a:r>
              <a:rPr lang="uk-UA" dirty="0" err="1"/>
              <a:t>парентеральним</a:t>
            </a:r>
            <a:r>
              <a:rPr lang="uk-UA" dirty="0"/>
              <a:t> введенням кристалоїдів в різних поєднаннях: 5 і 10% розчину глюкози, розчину </a:t>
            </a:r>
            <a:r>
              <a:rPr lang="uk-UA" dirty="0" err="1"/>
              <a:t>Рінгера</a:t>
            </a:r>
            <a:r>
              <a:rPr lang="uk-UA" dirty="0"/>
              <a:t>, розчину </a:t>
            </a:r>
            <a:r>
              <a:rPr lang="uk-UA" dirty="0" err="1"/>
              <a:t>Гартмана</a:t>
            </a:r>
            <a:r>
              <a:rPr lang="uk-UA" dirty="0"/>
              <a:t>, </a:t>
            </a:r>
            <a:r>
              <a:rPr lang="uk-UA" dirty="0" err="1"/>
              <a:t>лактосоль</a:t>
            </a:r>
            <a:r>
              <a:rPr lang="uk-UA" dirty="0"/>
              <a:t>, </a:t>
            </a:r>
            <a:r>
              <a:rPr lang="uk-UA" dirty="0" err="1"/>
              <a:t>хлосоль</a:t>
            </a:r>
            <a:r>
              <a:rPr lang="uk-UA" dirty="0"/>
              <a:t> та інших засобів. У цей період введення колоїдних розчинів проблематично і не завжди доцільно, на пізніх стадіях ІТШ має сенс застосування комбінації вищеназваних </a:t>
            </a:r>
            <a:r>
              <a:rPr lang="uk-UA" dirty="0" err="1"/>
              <a:t>кристаллоидов</a:t>
            </a:r>
            <a:r>
              <a:rPr lang="uk-UA" dirty="0"/>
              <a:t> в поєднанні з 20-25% розчином альбуміну і розчином желатини, плазмою, </a:t>
            </a:r>
            <a:r>
              <a:rPr lang="uk-UA" dirty="0" err="1"/>
              <a:t>реополіглюкіном</a:t>
            </a:r>
            <a:r>
              <a:rPr lang="uk-UA" dirty="0"/>
              <a:t>, </a:t>
            </a:r>
            <a:r>
              <a:rPr lang="uk-UA" dirty="0" err="1"/>
              <a:t>поліглюкін</a:t>
            </a:r>
            <a:r>
              <a:rPr lang="uk-UA" dirty="0"/>
              <a:t> в співвідношенні 3: 1, 2: 1 . При наявності </a:t>
            </a:r>
            <a:r>
              <a:rPr lang="uk-UA" dirty="0" err="1"/>
              <a:t>гіпотензії</a:t>
            </a:r>
            <a:r>
              <a:rPr lang="uk-UA" dirty="0"/>
              <a:t> </a:t>
            </a:r>
            <a:r>
              <a:rPr lang="uk-UA" dirty="0" err="1"/>
              <a:t>олігурія</a:t>
            </a:r>
            <a:r>
              <a:rPr lang="uk-UA" dirty="0"/>
              <a:t> не є протипоказанням для введення </a:t>
            </a:r>
            <a:r>
              <a:rPr lang="uk-UA" dirty="0" smtClean="0"/>
              <a:t>рідини</a:t>
            </a:r>
          </a:p>
          <a:p>
            <a:r>
              <a:rPr lang="uk-UA" dirty="0"/>
              <a:t>При лікуванні ДВС-синдрому або його профілактики обов'язково застосовують інгібітори </a:t>
            </a:r>
            <a:r>
              <a:rPr lang="uk-UA" dirty="0" err="1"/>
              <a:t>протеаз</a:t>
            </a:r>
            <a:r>
              <a:rPr lang="uk-UA" dirty="0"/>
              <a:t> в </a:t>
            </a:r>
            <a:r>
              <a:rPr lang="uk-UA" dirty="0" smtClean="0"/>
              <a:t>дозі 0,5-1,5 </a:t>
            </a:r>
            <a:r>
              <a:rPr lang="uk-UA" dirty="0"/>
              <a:t>тис. МО / кг / добу в перерахунку на </a:t>
            </a:r>
            <a:r>
              <a:rPr lang="uk-UA" dirty="0" err="1"/>
              <a:t>контрикал</a:t>
            </a:r>
            <a:r>
              <a:rPr lang="uk-UA" dirty="0"/>
              <a:t>.</a:t>
            </a:r>
          </a:p>
          <a:p>
            <a:r>
              <a:rPr lang="uk-UA" dirty="0"/>
              <a:t>Корекція КОС здійснюється 3% розчином бікарбонату натрію, в більшості випадків його вводять до досягнення рівня </a:t>
            </a:r>
            <a:r>
              <a:rPr lang="uk-UA" dirty="0" err="1"/>
              <a:t>рН</a:t>
            </a:r>
            <a:r>
              <a:rPr lang="uk-UA" dirty="0"/>
              <a:t> крові в 7,3.</a:t>
            </a:r>
          </a:p>
          <a:p>
            <a:r>
              <a:rPr lang="uk-UA" dirty="0" err="1" smtClean="0"/>
              <a:t>Дегідраціний</a:t>
            </a:r>
            <a:r>
              <a:rPr lang="uk-UA" dirty="0" smtClean="0"/>
              <a:t> </a:t>
            </a:r>
            <a:r>
              <a:rPr lang="uk-UA" dirty="0"/>
              <a:t>ефект досягається призначенням </a:t>
            </a:r>
            <a:r>
              <a:rPr lang="uk-UA" dirty="0" err="1"/>
              <a:t>салуретиків</a:t>
            </a:r>
            <a:r>
              <a:rPr lang="uk-UA" dirty="0"/>
              <a:t>. Основним препаратом цієї групи, застосовуваним в невідкладної терапії ІТШ, є фуросемід. В даний час використовується і </a:t>
            </a:r>
            <a:r>
              <a:rPr lang="uk-UA" dirty="0" err="1"/>
              <a:t>торасемід</a:t>
            </a:r>
            <a:r>
              <a:rPr lang="uk-UA" dirty="0"/>
              <a:t>. Починати введення </a:t>
            </a:r>
            <a:r>
              <a:rPr lang="uk-UA" dirty="0" err="1"/>
              <a:t>фуросеміду</a:t>
            </a:r>
            <a:r>
              <a:rPr lang="uk-UA" dirty="0"/>
              <a:t> необхідно з дози 40 мг, при відсутності ефекту протягом години препарат вводять повторно. Ефект виникає через 5 хвилин після введення препарату і триває близько 30 хвилин.</a:t>
            </a:r>
          </a:p>
        </p:txBody>
      </p:sp>
    </p:spTree>
    <p:extLst>
      <p:ext uri="{BB962C8B-B14F-4D97-AF65-F5344CB8AC3E}">
        <p14:creationId xmlns:p14="http://schemas.microsoft.com/office/powerpoint/2010/main" val="3895680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4841" y="272954"/>
            <a:ext cx="11573301" cy="6585045"/>
          </a:xfrm>
        </p:spPr>
        <p:txBody>
          <a:bodyPr>
            <a:normAutofit fontScale="85000" lnSpcReduction="20000"/>
          </a:bodyPr>
          <a:lstStyle/>
          <a:p>
            <a:pPr marL="0" indent="0">
              <a:buNone/>
            </a:pPr>
            <a:r>
              <a:rPr lang="uk-UA" sz="3800" b="1" dirty="0">
                <a:effectLst>
                  <a:outerShdw blurRad="38100" dist="38100" dir="2700000" algn="tl">
                    <a:srgbClr val="000000">
                      <a:alpha val="43137"/>
                    </a:srgbClr>
                  </a:outerShdw>
                </a:effectLst>
              </a:rPr>
              <a:t>Опіковий шок </a:t>
            </a:r>
            <a:r>
              <a:rPr lang="uk-UA" dirty="0"/>
              <a:t>- патологічний процес, який спостерігається при великих опікових ушкодженнях шкіри і глибше </a:t>
            </a:r>
            <a:r>
              <a:rPr lang="uk-UA" dirty="0" smtClean="0"/>
              <a:t>розміщених </a:t>
            </a:r>
            <a:r>
              <a:rPr lang="uk-UA" dirty="0"/>
              <a:t>тканин і проявляється </a:t>
            </a:r>
            <a:r>
              <a:rPr lang="uk-UA" dirty="0" err="1"/>
              <a:t>гіповолемією</a:t>
            </a:r>
            <a:r>
              <a:rPr lang="uk-UA" dirty="0"/>
              <a:t>, розладами </a:t>
            </a:r>
            <a:r>
              <a:rPr lang="uk-UA" dirty="0" err="1"/>
              <a:t>мікроциркуляції</a:t>
            </a:r>
            <a:r>
              <a:rPr lang="uk-UA" dirty="0"/>
              <a:t>, гемодинаміки, водно-електролітного і кислотно-лужного балансу, функції нирок, шлунково-кишкового тракту і порушеннями психоемоційної сфери. </a:t>
            </a:r>
            <a:endParaRPr lang="uk-UA" dirty="0" smtClean="0"/>
          </a:p>
          <a:p>
            <a:pPr marL="0" indent="0">
              <a:buNone/>
            </a:pPr>
            <a:r>
              <a:rPr lang="uk-UA" dirty="0"/>
              <a:t>Опіковий шок є різновидом травматичного шоку і розвивається при </a:t>
            </a:r>
            <a:r>
              <a:rPr lang="uk-UA" dirty="0" err="1"/>
              <a:t>опіках</a:t>
            </a:r>
            <a:r>
              <a:rPr lang="uk-UA" dirty="0"/>
              <a:t> </a:t>
            </a:r>
            <a:r>
              <a:rPr lang="en-US" dirty="0"/>
              <a:t>IIIV </a:t>
            </a:r>
            <a:r>
              <a:rPr lang="uk-UA" dirty="0"/>
              <a:t>ступенів тяжкості, якщо площа ушкодження перевищує 10-15 % загальної площі поверхні тіла, або при </a:t>
            </a:r>
            <a:r>
              <a:rPr lang="uk-UA" dirty="0" err="1"/>
              <a:t>опіках</a:t>
            </a:r>
            <a:r>
              <a:rPr lang="uk-UA" dirty="0"/>
              <a:t> І ступеня тяжкості, якщо площа ушкодження перевищує 40-50 % загальної. Опіковий шок може тривати від кількох годин до 2-3 діб. Спочатку відбувається збудження (</a:t>
            </a:r>
            <a:r>
              <a:rPr lang="uk-UA" dirty="0" err="1"/>
              <a:t>еректильна</a:t>
            </a:r>
            <a:r>
              <a:rPr lang="uk-UA" dirty="0"/>
              <a:t> фаза), а потім виснаження і </a:t>
            </a:r>
            <a:r>
              <a:rPr lang="uk-UA" dirty="0" err="1"/>
              <a:t>позамежове</a:t>
            </a:r>
            <a:r>
              <a:rPr lang="uk-UA" dirty="0"/>
              <a:t> гальмування нервової системи (</a:t>
            </a:r>
            <a:r>
              <a:rPr lang="uk-UA" dirty="0" err="1"/>
              <a:t>торпідна</a:t>
            </a:r>
            <a:r>
              <a:rPr lang="uk-UA" dirty="0"/>
              <a:t> фаза</a:t>
            </a:r>
            <a:r>
              <a:rPr lang="uk-UA" dirty="0" smtClean="0"/>
              <a:t>).</a:t>
            </a:r>
          </a:p>
          <a:p>
            <a:pPr marL="0" indent="0">
              <a:buNone/>
            </a:pPr>
            <a:r>
              <a:rPr lang="uk-UA" i="1" dirty="0" err="1"/>
              <a:t>Еректильна</a:t>
            </a:r>
            <a:r>
              <a:rPr lang="uk-UA" i="1" dirty="0"/>
              <a:t> фаза </a:t>
            </a:r>
            <a:r>
              <a:rPr lang="uk-UA" dirty="0"/>
              <a:t>опікового шоку короткочасна, триває від кількох хвилин до 1- 2 год. Характеризується збудженням потерпілого: він намагається встати, багато розмовляє. Інколи виникають нудота, озноб, прискорене поверхневе дихання. Артеріальний тиск </a:t>
            </a:r>
            <a:r>
              <a:rPr lang="uk-UA" dirty="0" err="1"/>
              <a:t>нормаль¬ний</a:t>
            </a:r>
            <a:r>
              <a:rPr lang="uk-UA" dirty="0"/>
              <a:t> або трохи підвищений, пульс прискорений. </a:t>
            </a:r>
            <a:endParaRPr lang="uk-UA" dirty="0" smtClean="0"/>
          </a:p>
          <a:p>
            <a:pPr marL="0" indent="0">
              <a:buNone/>
            </a:pPr>
            <a:r>
              <a:rPr lang="uk-UA" dirty="0" smtClean="0"/>
              <a:t>Друга</a:t>
            </a:r>
            <a:r>
              <a:rPr lang="uk-UA" dirty="0"/>
              <a:t>, </a:t>
            </a:r>
            <a:r>
              <a:rPr lang="uk-UA" i="1" dirty="0" err="1"/>
              <a:t>торпідна</a:t>
            </a:r>
            <a:r>
              <a:rPr lang="uk-UA" i="1" dirty="0"/>
              <a:t>, фаза </a:t>
            </a:r>
            <a:r>
              <a:rPr lang="uk-UA" dirty="0"/>
              <a:t>шоку настає в результаті виснаження нервової системи і триває близько 6 -8 год., має такі ознаки: потерпілий </a:t>
            </a:r>
            <a:r>
              <a:rPr lang="uk-UA" dirty="0" err="1"/>
              <a:t>адинамічний</a:t>
            </a:r>
            <a:r>
              <a:rPr lang="uk-UA" dirty="0"/>
              <a:t>, лежить спокійно, шкіра бліда, губи </a:t>
            </a:r>
            <a:r>
              <a:rPr lang="uk-UA" dirty="0" err="1"/>
              <a:t>ціанотичні</a:t>
            </a:r>
            <a:r>
              <a:rPr lang="uk-UA" dirty="0"/>
              <a:t>. Температура тіла знижена, дихання поверхневе, прискорене. Артеріальний тиск нестійкий, тому він не може бути об'єктивним показником для визначення тяжкості стану хворого. </a:t>
            </a:r>
            <a:r>
              <a:rPr lang="uk-UA" dirty="0" err="1"/>
              <a:t>Найвірогіднішим</a:t>
            </a:r>
            <a:r>
              <a:rPr lang="uk-UA" dirty="0"/>
              <a:t> критерієм оцінювання стану потерпілого є щоденне визначення </a:t>
            </a:r>
            <a:r>
              <a:rPr lang="uk-UA" dirty="0" smtClean="0"/>
              <a:t>діурез.</a:t>
            </a:r>
          </a:p>
        </p:txBody>
      </p:sp>
    </p:spTree>
    <p:extLst>
      <p:ext uri="{BB962C8B-B14F-4D97-AF65-F5344CB8AC3E}">
        <p14:creationId xmlns:p14="http://schemas.microsoft.com/office/powerpoint/2010/main" val="40185974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9836" y="819150"/>
            <a:ext cx="6954671" cy="5284859"/>
          </a:xfrm>
        </p:spPr>
        <p:txBody>
          <a:bodyPr>
            <a:normAutofit fontScale="92500"/>
          </a:bodyPr>
          <a:lstStyle/>
          <a:p>
            <a:r>
              <a:rPr lang="ru-RU" b="1" i="1" dirty="0"/>
              <a:t>Для </a:t>
            </a:r>
            <a:r>
              <a:rPr lang="ru-RU" b="1" i="1" dirty="0" err="1"/>
              <a:t>визначення</a:t>
            </a:r>
            <a:r>
              <a:rPr lang="ru-RU" b="1" i="1" dirty="0"/>
              <a:t> </a:t>
            </a:r>
            <a:r>
              <a:rPr lang="ru-RU" b="1" i="1" dirty="0" err="1"/>
              <a:t>площі</a:t>
            </a:r>
            <a:r>
              <a:rPr lang="ru-RU" b="1" i="1" dirty="0"/>
              <a:t> </a:t>
            </a:r>
            <a:r>
              <a:rPr lang="ru-RU" b="1" i="1" dirty="0" err="1"/>
              <a:t>опіків</a:t>
            </a:r>
            <a:r>
              <a:rPr lang="ru-RU" b="1" i="1" dirty="0"/>
              <a:t> </a:t>
            </a:r>
            <a:r>
              <a:rPr lang="ru-RU" b="1" i="1" dirty="0" err="1"/>
              <a:t>можна</a:t>
            </a:r>
            <a:r>
              <a:rPr lang="ru-RU" b="1" i="1" dirty="0"/>
              <a:t> </a:t>
            </a:r>
            <a:r>
              <a:rPr lang="ru-RU" b="1" i="1" dirty="0" err="1"/>
              <a:t>використовувати</a:t>
            </a:r>
            <a:r>
              <a:rPr lang="ru-RU" b="1" i="1" dirty="0"/>
              <a:t> </a:t>
            </a:r>
            <a:r>
              <a:rPr lang="ru-RU" dirty="0" err="1" smtClean="0"/>
              <a:t>найпростіший</a:t>
            </a:r>
            <a:r>
              <a:rPr lang="ru-RU" dirty="0" smtClean="0"/>
              <a:t> </a:t>
            </a:r>
            <a:r>
              <a:rPr lang="ru-RU" b="1" i="1" dirty="0" err="1"/>
              <a:t>спосіб</a:t>
            </a:r>
            <a:r>
              <a:rPr lang="ru-RU" b="1" i="1" dirty="0"/>
              <a:t> - </a:t>
            </a:r>
            <a:r>
              <a:rPr lang="ru-RU" b="1" i="1" dirty="0" err="1"/>
              <a:t>визначення</a:t>
            </a:r>
            <a:r>
              <a:rPr lang="ru-RU" b="1" i="1" dirty="0"/>
              <a:t> за «правилом </a:t>
            </a:r>
            <a:r>
              <a:rPr lang="ru-RU" b="1" i="1" dirty="0" err="1" smtClean="0"/>
              <a:t>дев'ятки</a:t>
            </a:r>
            <a:endParaRPr lang="ru-RU" b="1" i="1" dirty="0" smtClean="0"/>
          </a:p>
          <a:p>
            <a:r>
              <a:rPr lang="uk-UA" sz="2400" dirty="0"/>
              <a:t>Встановлено, що шкірний покрив голови і шиї становить 9 % від загальної площі шкіри; однієї руки - 9 %; передньої поверхні тулуба 18 %; задньої поверхні тулуба - 18 %; однієї нижньої кінцівки - 18 %; промежини і статевих органів - 1 %. </a:t>
            </a:r>
          </a:p>
          <a:p>
            <a:pPr marL="0" indent="0">
              <a:buNone/>
            </a:pPr>
            <a:r>
              <a:rPr lang="ru-RU" sz="2400" b="1" dirty="0"/>
              <a:t>Правило </a:t>
            </a:r>
            <a:r>
              <a:rPr lang="ru-RU" sz="2400" b="1" dirty="0" err="1"/>
              <a:t>дев’яток</a:t>
            </a:r>
            <a:r>
              <a:rPr lang="ru-RU" sz="2400" b="1" dirty="0"/>
              <a:t> для </a:t>
            </a:r>
            <a:r>
              <a:rPr lang="ru-RU" sz="2400" b="1" dirty="0" err="1"/>
              <a:t>дітей</a:t>
            </a:r>
            <a:r>
              <a:rPr lang="ru-RU" sz="2400" b="1" dirty="0"/>
              <a:t> </a:t>
            </a:r>
            <a:r>
              <a:rPr lang="ru-RU" sz="2400" b="1" dirty="0" err="1"/>
              <a:t>різного</a:t>
            </a:r>
            <a:r>
              <a:rPr lang="ru-RU" sz="2400" b="1" dirty="0"/>
              <a:t> </a:t>
            </a:r>
            <a:r>
              <a:rPr lang="ru-RU" sz="2400" b="1" dirty="0" err="1"/>
              <a:t>віку</a:t>
            </a:r>
            <a:r>
              <a:rPr lang="ru-RU" sz="2400" b="1" dirty="0"/>
              <a:t> </a:t>
            </a:r>
            <a:endParaRPr lang="ru-RU" sz="2400" dirty="0"/>
          </a:p>
          <a:p>
            <a:r>
              <a:rPr lang="uk-UA" sz="2400" dirty="0"/>
              <a:t>У дітей тільки площа руки становить 9%, що відповідає дорослим стандартам. Відносно площі голови та шиї у дітей вказана площа значно перевищує площу у дорослих і коливається від 21% у дітей до 1 року до 15% у дітей 6-12 років. Відповідно зменшується відносна площа тулуба та ніг </a:t>
            </a:r>
            <a:endParaRPr lang="ru-RU" sz="2400" dirty="0"/>
          </a:p>
          <a:p>
            <a:endParaRPr lang="uk-UA" dirty="0"/>
          </a:p>
        </p:txBody>
      </p:sp>
      <p:pic>
        <p:nvPicPr>
          <p:cNvPr id="2050" name="Picture 2" descr="Как определяется распространенность ожогов?. 1000 советов опытного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7187" y="819150"/>
            <a:ext cx="2381250" cy="6038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4650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marL="0" indent="0">
              <a:buNone/>
            </a:pPr>
            <a:r>
              <a:rPr lang="uk-UA" b="1" i="1" dirty="0"/>
              <a:t>Ступінь пошкодження шкірного покриву і загальна реакція організму при </a:t>
            </a:r>
            <a:r>
              <a:rPr lang="uk-UA" b="1" i="1" dirty="0" err="1"/>
              <a:t>опіках</a:t>
            </a:r>
            <a:r>
              <a:rPr lang="uk-UA" b="1" i="1" dirty="0"/>
              <a:t> залежать</a:t>
            </a:r>
            <a:r>
              <a:rPr lang="uk-UA" dirty="0"/>
              <a:t>:</a:t>
            </a:r>
          </a:p>
          <a:p>
            <a:pPr marL="0" indent="0">
              <a:buNone/>
            </a:pPr>
            <a:r>
              <a:rPr lang="uk-UA" dirty="0"/>
              <a:t> - від температури і фізичного стану термічного </a:t>
            </a:r>
            <a:r>
              <a:rPr lang="uk-UA" dirty="0" err="1"/>
              <a:t>агента</a:t>
            </a:r>
            <a:r>
              <a:rPr lang="uk-UA" dirty="0"/>
              <a:t> (полум'я, рідина, газоподібна речовина, радіація),</a:t>
            </a:r>
          </a:p>
          <a:p>
            <a:pPr marL="0" indent="0">
              <a:buNone/>
            </a:pPr>
            <a:r>
              <a:rPr lang="uk-UA" dirty="0"/>
              <a:t>- тривалості впливу,</a:t>
            </a:r>
          </a:p>
          <a:p>
            <a:pPr marL="0" indent="0">
              <a:buNone/>
            </a:pPr>
            <a:r>
              <a:rPr lang="uk-UA" dirty="0"/>
              <a:t>- вихідного стану пацієнта (вік, супутні захворювання),</a:t>
            </a:r>
          </a:p>
          <a:p>
            <a:pPr marL="0" indent="0">
              <a:buNone/>
            </a:pPr>
            <a:r>
              <a:rPr lang="uk-UA" dirty="0"/>
              <a:t>- локалізації ушкоджень (товщина шкірного покриву).</a:t>
            </a:r>
          </a:p>
          <a:p>
            <a:pPr marL="0" indent="0">
              <a:buNone/>
            </a:pPr>
            <a:r>
              <a:rPr lang="uk-UA" b="1" dirty="0"/>
              <a:t>Про тяжкість опікового шоку можна судити за індексом Франка. </a:t>
            </a:r>
          </a:p>
          <a:p>
            <a:r>
              <a:rPr lang="uk-UA" dirty="0"/>
              <a:t>При розрахунку цього індексу 1% поверхні тіла приймають рівним одній одиниці в разі поверхневого (</a:t>
            </a:r>
            <a:r>
              <a:rPr lang="en-US" dirty="0"/>
              <a:t>I, II, </a:t>
            </a:r>
            <a:r>
              <a:rPr lang="en-US" dirty="0" err="1"/>
              <a:t>IIIa</a:t>
            </a:r>
            <a:r>
              <a:rPr lang="en-US" dirty="0"/>
              <a:t>) </a:t>
            </a:r>
            <a:r>
              <a:rPr lang="uk-UA" dirty="0"/>
              <a:t>і трьом одиницям в разі глибокого (</a:t>
            </a:r>
            <a:r>
              <a:rPr lang="uk-UA" dirty="0" err="1"/>
              <a:t>ІІІб</a:t>
            </a:r>
            <a:r>
              <a:rPr lang="uk-UA" dirty="0"/>
              <a:t>, </a:t>
            </a:r>
            <a:r>
              <a:rPr lang="en-US" dirty="0"/>
              <a:t>IV) </a:t>
            </a:r>
            <a:r>
              <a:rPr lang="uk-UA" dirty="0"/>
              <a:t>опіку.</a:t>
            </a:r>
          </a:p>
          <a:p>
            <a:r>
              <a:rPr lang="uk-UA" dirty="0"/>
              <a:t>Опік дихальних шляхів прирівнюють до 15 одиниць.</a:t>
            </a:r>
          </a:p>
          <a:p>
            <a:endParaRPr lang="uk-UA" dirty="0"/>
          </a:p>
        </p:txBody>
      </p:sp>
    </p:spTree>
    <p:extLst>
      <p:ext uri="{BB962C8B-B14F-4D97-AF65-F5344CB8AC3E}">
        <p14:creationId xmlns:p14="http://schemas.microsoft.com/office/powerpoint/2010/main" val="20353091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176761616"/>
              </p:ext>
            </p:extLst>
          </p:nvPr>
        </p:nvGraphicFramePr>
        <p:xfrm>
          <a:off x="920087" y="2207763"/>
          <a:ext cx="10515600" cy="1654303"/>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370840">
                <a:tc>
                  <a:txBody>
                    <a:bodyPr/>
                    <a:lstStyle/>
                    <a:p>
                      <a:pPr marL="131445" marR="127635" indent="-6350" algn="l">
                        <a:lnSpc>
                          <a:spcPct val="107000"/>
                        </a:lnSpc>
                        <a:spcAft>
                          <a:spcPts val="0"/>
                        </a:spcAft>
                      </a:pPr>
                      <a:r>
                        <a:rPr lang="uk-UA" sz="2400" b="1" dirty="0" smtClean="0">
                          <a:solidFill>
                            <a:srgbClr val="000000"/>
                          </a:solidFill>
                          <a:effectLst/>
                          <a:latin typeface="Arial" panose="020B0604020202020204" pitchFamily="34" charset="0"/>
                          <a:ea typeface="Arial" panose="020B0604020202020204" pitchFamily="34" charset="0"/>
                        </a:rPr>
                        <a:t>Степінь опікового шоку </a:t>
                      </a:r>
                      <a:endParaRPr lang="uk-UA" sz="2400" dirty="0">
                        <a:solidFill>
                          <a:srgbClr val="000000"/>
                        </a:solidFill>
                        <a:effectLst/>
                        <a:latin typeface="Arial" panose="020B0604020202020204" pitchFamily="34" charset="0"/>
                        <a:ea typeface="Arial" panose="020B0604020202020204" pitchFamily="34" charset="0"/>
                      </a:endParaRPr>
                    </a:p>
                  </a:txBody>
                  <a:tcPr marL="68580" marR="73025" marT="44450" marB="0"/>
                </a:tc>
                <a:tc>
                  <a:txBody>
                    <a:bodyPr/>
                    <a:lstStyle/>
                    <a:p>
                      <a:pPr marL="1905" marR="127635" indent="-6350" algn="ctr">
                        <a:lnSpc>
                          <a:spcPct val="107000"/>
                        </a:lnSpc>
                        <a:spcAft>
                          <a:spcPts val="0"/>
                        </a:spcAft>
                      </a:pPr>
                      <a:r>
                        <a:rPr lang="uk-UA" sz="2400" b="1" dirty="0">
                          <a:solidFill>
                            <a:srgbClr val="000000"/>
                          </a:solidFill>
                          <a:effectLst/>
                          <a:latin typeface="Arial" panose="020B0604020202020204" pitchFamily="34" charset="0"/>
                          <a:ea typeface="Arial" panose="020B0604020202020204" pitchFamily="34" charset="0"/>
                        </a:rPr>
                        <a:t>Легкий </a:t>
                      </a:r>
                      <a:endParaRPr lang="uk-UA" sz="2400" dirty="0">
                        <a:solidFill>
                          <a:srgbClr val="000000"/>
                        </a:solidFill>
                        <a:effectLst/>
                        <a:latin typeface="Arial" panose="020B0604020202020204" pitchFamily="34" charset="0"/>
                        <a:ea typeface="Arial" panose="020B0604020202020204" pitchFamily="34" charset="0"/>
                      </a:endParaRPr>
                    </a:p>
                  </a:txBody>
                  <a:tcPr marL="68580" marR="73025" marT="44450" marB="0" anchor="ctr"/>
                </a:tc>
                <a:tc>
                  <a:txBody>
                    <a:bodyPr/>
                    <a:lstStyle/>
                    <a:p>
                      <a:pPr marL="3175" marR="127635" indent="-6350" algn="ctr">
                        <a:lnSpc>
                          <a:spcPct val="107000"/>
                        </a:lnSpc>
                        <a:spcAft>
                          <a:spcPts val="0"/>
                        </a:spcAft>
                      </a:pPr>
                      <a:r>
                        <a:rPr lang="uk-UA" sz="2400" b="1" dirty="0" smtClean="0">
                          <a:solidFill>
                            <a:srgbClr val="000000"/>
                          </a:solidFill>
                          <a:effectLst/>
                          <a:latin typeface="Arial" panose="020B0604020202020204" pitchFamily="34" charset="0"/>
                          <a:ea typeface="Arial" panose="020B0604020202020204" pitchFamily="34" charset="0"/>
                        </a:rPr>
                        <a:t>Тяжкий </a:t>
                      </a:r>
                      <a:endParaRPr lang="uk-UA" sz="2400" dirty="0">
                        <a:solidFill>
                          <a:srgbClr val="000000"/>
                        </a:solidFill>
                        <a:effectLst/>
                        <a:latin typeface="Arial" panose="020B0604020202020204" pitchFamily="34" charset="0"/>
                        <a:ea typeface="Arial" panose="020B0604020202020204" pitchFamily="34" charset="0"/>
                      </a:endParaRPr>
                    </a:p>
                  </a:txBody>
                  <a:tcPr marL="68580" marR="73025" marT="44450" marB="0" anchor="ctr"/>
                </a:tc>
                <a:tc>
                  <a:txBody>
                    <a:bodyPr/>
                    <a:lstStyle/>
                    <a:p>
                      <a:pPr marL="39370" marR="127635" indent="-6350" algn="l">
                        <a:lnSpc>
                          <a:spcPct val="107000"/>
                        </a:lnSpc>
                        <a:spcAft>
                          <a:spcPts val="0"/>
                        </a:spcAft>
                      </a:pPr>
                      <a:r>
                        <a:rPr lang="uk-UA" sz="2400" b="1" dirty="0" smtClean="0">
                          <a:solidFill>
                            <a:srgbClr val="000000"/>
                          </a:solidFill>
                          <a:effectLst/>
                          <a:latin typeface="Arial" panose="020B0604020202020204" pitchFamily="34" charset="0"/>
                          <a:ea typeface="Arial" panose="020B0604020202020204" pitchFamily="34" charset="0"/>
                        </a:rPr>
                        <a:t>Вкрай тяжкий </a:t>
                      </a:r>
                      <a:endParaRPr lang="uk-UA" sz="2400" dirty="0">
                        <a:solidFill>
                          <a:srgbClr val="000000"/>
                        </a:solidFill>
                        <a:effectLst/>
                        <a:latin typeface="Arial" panose="020B0604020202020204" pitchFamily="34" charset="0"/>
                        <a:ea typeface="Arial" panose="020B0604020202020204" pitchFamily="34" charset="0"/>
                      </a:endParaRPr>
                    </a:p>
                  </a:txBody>
                  <a:tcPr marL="68580" marR="73025" marT="44450" marB="0" anchor="ctr"/>
                </a:tc>
                <a:extLst>
                  <a:ext uri="{0D108BD9-81ED-4DB2-BD59-A6C34878D82A}">
                    <a16:rowId xmlns:a16="http://schemas.microsoft.com/office/drawing/2014/main" val="10000"/>
                  </a:ext>
                </a:extLst>
              </a:tr>
              <a:tr h="370840">
                <a:tc>
                  <a:txBody>
                    <a:bodyPr/>
                    <a:lstStyle/>
                    <a:p>
                      <a:pPr marL="131445" marR="127635" indent="-6350" algn="l">
                        <a:lnSpc>
                          <a:spcPct val="107000"/>
                        </a:lnSpc>
                        <a:spcAft>
                          <a:spcPts val="0"/>
                        </a:spcAft>
                      </a:pPr>
                      <a:r>
                        <a:rPr lang="uk-UA" sz="2400" b="1" dirty="0" smtClean="0">
                          <a:solidFill>
                            <a:srgbClr val="000000"/>
                          </a:solidFill>
                          <a:effectLst/>
                          <a:latin typeface="Arial" panose="020B0604020202020204" pitchFamily="34" charset="0"/>
                          <a:ea typeface="Arial" panose="020B0604020202020204" pitchFamily="34" charset="0"/>
                        </a:rPr>
                        <a:t>Індекс </a:t>
                      </a:r>
                      <a:r>
                        <a:rPr lang="uk-UA" sz="2400" b="1" dirty="0">
                          <a:solidFill>
                            <a:srgbClr val="000000"/>
                          </a:solidFill>
                          <a:effectLst/>
                          <a:latin typeface="Arial" panose="020B0604020202020204" pitchFamily="34" charset="0"/>
                          <a:ea typeface="Arial" panose="020B0604020202020204" pitchFamily="34" charset="0"/>
                        </a:rPr>
                        <a:t>Франка </a:t>
                      </a:r>
                      <a:endParaRPr lang="uk-UA" sz="2400" dirty="0">
                        <a:solidFill>
                          <a:srgbClr val="000000"/>
                        </a:solidFill>
                        <a:effectLst/>
                        <a:latin typeface="Arial" panose="020B0604020202020204" pitchFamily="34" charset="0"/>
                        <a:ea typeface="Arial" panose="020B0604020202020204" pitchFamily="34" charset="0"/>
                      </a:endParaRPr>
                    </a:p>
                  </a:txBody>
                  <a:tcPr marL="68580" marR="73025" marT="44450" marB="0"/>
                </a:tc>
                <a:tc>
                  <a:txBody>
                    <a:bodyPr/>
                    <a:lstStyle/>
                    <a:p>
                      <a:pPr marL="1905" marR="127635" indent="-6350" algn="ctr">
                        <a:lnSpc>
                          <a:spcPct val="107000"/>
                        </a:lnSpc>
                        <a:spcAft>
                          <a:spcPts val="0"/>
                        </a:spcAft>
                      </a:pPr>
                      <a:r>
                        <a:rPr lang="uk-UA" sz="2400">
                          <a:solidFill>
                            <a:srgbClr val="000000"/>
                          </a:solidFill>
                          <a:effectLst/>
                          <a:latin typeface="Arial" panose="020B0604020202020204" pitchFamily="34" charset="0"/>
                          <a:ea typeface="Arial" panose="020B0604020202020204" pitchFamily="34" charset="0"/>
                        </a:rPr>
                        <a:t>30 - 70 </a:t>
                      </a:r>
                    </a:p>
                  </a:txBody>
                  <a:tcPr marL="68580" marR="73025" marT="44450" marB="0"/>
                </a:tc>
                <a:tc>
                  <a:txBody>
                    <a:bodyPr/>
                    <a:lstStyle/>
                    <a:p>
                      <a:pPr marL="5080" marR="127635" indent="-6350" algn="ctr">
                        <a:lnSpc>
                          <a:spcPct val="107000"/>
                        </a:lnSpc>
                        <a:spcAft>
                          <a:spcPts val="0"/>
                        </a:spcAft>
                      </a:pPr>
                      <a:r>
                        <a:rPr lang="uk-UA" sz="2400">
                          <a:solidFill>
                            <a:srgbClr val="000000"/>
                          </a:solidFill>
                          <a:effectLst/>
                          <a:latin typeface="Arial" panose="020B0604020202020204" pitchFamily="34" charset="0"/>
                          <a:ea typeface="Arial" panose="020B0604020202020204" pitchFamily="34" charset="0"/>
                        </a:rPr>
                        <a:t>71 - 130 </a:t>
                      </a:r>
                    </a:p>
                  </a:txBody>
                  <a:tcPr marL="68580" marR="73025" marT="44450" marB="0"/>
                </a:tc>
                <a:tc>
                  <a:txBody>
                    <a:bodyPr/>
                    <a:lstStyle/>
                    <a:p>
                      <a:pPr marL="1270" marR="127635" indent="-6350" algn="ctr">
                        <a:lnSpc>
                          <a:spcPct val="107000"/>
                        </a:lnSpc>
                        <a:spcAft>
                          <a:spcPts val="0"/>
                        </a:spcAft>
                      </a:pPr>
                      <a:r>
                        <a:rPr lang="uk-UA" sz="2400" dirty="0" smtClean="0">
                          <a:solidFill>
                            <a:srgbClr val="000000"/>
                          </a:solidFill>
                          <a:effectLst/>
                          <a:latin typeface="Arial" panose="020B0604020202020204" pitchFamily="34" charset="0"/>
                          <a:ea typeface="Arial" panose="020B0604020202020204" pitchFamily="34" charset="0"/>
                        </a:rPr>
                        <a:t>більше </a:t>
                      </a:r>
                      <a:r>
                        <a:rPr lang="uk-UA" sz="2400" dirty="0">
                          <a:solidFill>
                            <a:srgbClr val="000000"/>
                          </a:solidFill>
                          <a:effectLst/>
                          <a:latin typeface="Arial" panose="020B0604020202020204" pitchFamily="34" charset="0"/>
                          <a:ea typeface="Arial" panose="020B0604020202020204" pitchFamily="34" charset="0"/>
                        </a:rPr>
                        <a:t>130 </a:t>
                      </a:r>
                    </a:p>
                  </a:txBody>
                  <a:tcPr marL="68580" marR="73025" marT="44450" marB="0"/>
                </a:tc>
                <a:extLst>
                  <a:ext uri="{0D108BD9-81ED-4DB2-BD59-A6C34878D82A}">
                    <a16:rowId xmlns:a16="http://schemas.microsoft.com/office/drawing/2014/main" val="10001"/>
                  </a:ext>
                </a:extLst>
              </a:tr>
            </a:tbl>
          </a:graphicData>
        </a:graphic>
      </p:graphicFrame>
      <p:sp>
        <p:nvSpPr>
          <p:cNvPr id="5" name="Прямоугольник 4"/>
          <p:cNvSpPr/>
          <p:nvPr/>
        </p:nvSpPr>
        <p:spPr>
          <a:xfrm>
            <a:off x="1379996" y="1179294"/>
            <a:ext cx="9483622" cy="461665"/>
          </a:xfrm>
          <a:prstGeom prst="rect">
            <a:avLst/>
          </a:prstGeom>
        </p:spPr>
        <p:txBody>
          <a:bodyPr wrap="square">
            <a:spAutoFit/>
          </a:bodyPr>
          <a:lstStyle/>
          <a:p>
            <a:r>
              <a:rPr lang="uk-UA" sz="2400" dirty="0" smtClean="0"/>
              <a:t>Індекс Франка =% поверхневих </a:t>
            </a:r>
            <a:r>
              <a:rPr lang="uk-UA" sz="2400" dirty="0" err="1" smtClean="0"/>
              <a:t>опіків</a:t>
            </a:r>
            <a:r>
              <a:rPr lang="uk-UA" sz="2400" dirty="0" smtClean="0"/>
              <a:t> х 1 +% глибоких </a:t>
            </a:r>
            <a:r>
              <a:rPr lang="uk-UA" sz="2400" dirty="0" err="1" smtClean="0"/>
              <a:t>опіків</a:t>
            </a:r>
            <a:r>
              <a:rPr lang="uk-UA" sz="2400" dirty="0" smtClean="0"/>
              <a:t> х 3</a:t>
            </a:r>
            <a:endParaRPr lang="uk-UA" sz="2400" dirty="0"/>
          </a:p>
        </p:txBody>
      </p:sp>
      <p:sp>
        <p:nvSpPr>
          <p:cNvPr id="3" name="Прямоугольник 2"/>
          <p:cNvSpPr/>
          <p:nvPr/>
        </p:nvSpPr>
        <p:spPr>
          <a:xfrm>
            <a:off x="2133599" y="4523180"/>
            <a:ext cx="8375177" cy="1200329"/>
          </a:xfrm>
          <a:prstGeom prst="rect">
            <a:avLst/>
          </a:prstGeom>
        </p:spPr>
        <p:txBody>
          <a:bodyPr wrap="square">
            <a:spAutoFit/>
          </a:bodyPr>
          <a:lstStyle/>
          <a:p>
            <a:r>
              <a:rPr lang="uk-UA" sz="2400" dirty="0"/>
              <a:t>Обсяг </a:t>
            </a:r>
            <a:r>
              <a:rPr lang="uk-UA" sz="2400" dirty="0" err="1"/>
              <a:t>інфузійної</a:t>
            </a:r>
            <a:r>
              <a:rPr lang="uk-UA" sz="2400" dirty="0"/>
              <a:t> терапії (V) в першу добу після травми розраховується за такою формулою:</a:t>
            </a:r>
          </a:p>
          <a:p>
            <a:r>
              <a:rPr lang="uk-UA" sz="2400" dirty="0"/>
              <a:t>V (мл.) = 4 (мл) х маса тіла (кг) х Площа опіку (% </a:t>
            </a:r>
            <a:r>
              <a:rPr lang="uk-UA" sz="2400" dirty="0" smtClean="0"/>
              <a:t>поверхні тіла)</a:t>
            </a:r>
            <a:endParaRPr lang="uk-UA" sz="2400" dirty="0"/>
          </a:p>
        </p:txBody>
      </p:sp>
    </p:spTree>
    <p:extLst>
      <p:ext uri="{BB962C8B-B14F-4D97-AF65-F5344CB8AC3E}">
        <p14:creationId xmlns:p14="http://schemas.microsoft.com/office/powerpoint/2010/main" val="34847830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6728" y="436728"/>
            <a:ext cx="11573302" cy="5740235"/>
          </a:xfrm>
        </p:spPr>
        <p:txBody>
          <a:bodyPr>
            <a:normAutofit/>
          </a:bodyPr>
          <a:lstStyle/>
          <a:p>
            <a:pPr marL="0" indent="0">
              <a:buNone/>
            </a:pPr>
            <a:r>
              <a:rPr lang="uk-UA" b="1" dirty="0" smtClean="0"/>
              <a:t>Звернути увагу!</a:t>
            </a:r>
          </a:p>
          <a:p>
            <a:pPr marL="0" indent="0">
              <a:buNone/>
            </a:pPr>
            <a:r>
              <a:rPr lang="uk-UA" dirty="0" smtClean="0"/>
              <a:t>- Наведені розрахунки застосовуються при </a:t>
            </a:r>
            <a:r>
              <a:rPr lang="uk-UA" dirty="0" err="1" smtClean="0"/>
              <a:t>опіках</a:t>
            </a:r>
            <a:r>
              <a:rPr lang="uk-UA" dirty="0" smtClean="0"/>
              <a:t> менш 50% поверхні</a:t>
            </a:r>
          </a:p>
          <a:p>
            <a:pPr marL="0" indent="0">
              <a:buNone/>
            </a:pPr>
            <a:r>
              <a:rPr lang="uk-UA" dirty="0" smtClean="0"/>
              <a:t>тіла. При більшій площі опікового ураження розрахунок обсягу </a:t>
            </a:r>
            <a:r>
              <a:rPr lang="uk-UA" dirty="0" err="1" smtClean="0"/>
              <a:t>інфузії</a:t>
            </a:r>
            <a:r>
              <a:rPr lang="uk-UA" dirty="0" smtClean="0"/>
              <a:t> ведеться на 50% поверхні тіла.</a:t>
            </a:r>
          </a:p>
          <a:p>
            <a:pPr marL="0" indent="0">
              <a:buNone/>
            </a:pPr>
            <a:r>
              <a:rPr lang="uk-UA" dirty="0" smtClean="0"/>
              <a:t>- У обпалених старше 50 років добовий обсяг </a:t>
            </a:r>
            <a:r>
              <a:rPr lang="uk-UA" dirty="0" err="1" smtClean="0"/>
              <a:t>інфузійних</a:t>
            </a:r>
            <a:r>
              <a:rPr lang="uk-UA" dirty="0" smtClean="0"/>
              <a:t> засобів через небезпеку перевантаження малого кола кровообігу зменшується в 1,5-2 рази в порівнянні з розрахунковим.</a:t>
            </a:r>
          </a:p>
          <a:p>
            <a:pPr marL="0" indent="0">
              <a:buNone/>
            </a:pPr>
            <a:r>
              <a:rPr lang="uk-UA" dirty="0" smtClean="0"/>
              <a:t>- У перші 8 годин після травми переливається ½ розрахункового добового</a:t>
            </a:r>
          </a:p>
          <a:p>
            <a:pPr marL="0" indent="0">
              <a:buNone/>
            </a:pPr>
            <a:r>
              <a:rPr lang="uk-UA" dirty="0" smtClean="0"/>
              <a:t>об'єму рідини.</a:t>
            </a:r>
          </a:p>
          <a:p>
            <a:pPr marL="0" indent="0">
              <a:buNone/>
            </a:pPr>
            <a:r>
              <a:rPr lang="uk-UA" dirty="0" smtClean="0"/>
              <a:t>- </a:t>
            </a:r>
            <a:r>
              <a:rPr lang="uk-UA" dirty="0" err="1" smtClean="0"/>
              <a:t>Інфузійна</a:t>
            </a:r>
            <a:r>
              <a:rPr lang="uk-UA" dirty="0" smtClean="0"/>
              <a:t> терапія повинна проводитися весь час без перерви.</a:t>
            </a:r>
          </a:p>
          <a:p>
            <a:pPr marL="0" indent="0">
              <a:buNone/>
            </a:pPr>
            <a:r>
              <a:rPr lang="uk-UA" dirty="0" smtClean="0"/>
              <a:t>Наприклад, при опіковому шоці у потерпілого з масою 70 кг з ураженням 20% поверхні тіла в перші 8 годинника потрібно перелити 2800 мл рідини</a:t>
            </a:r>
            <a:endParaRPr lang="uk-UA" dirty="0"/>
          </a:p>
        </p:txBody>
      </p:sp>
    </p:spTree>
    <p:extLst>
      <p:ext uri="{BB962C8B-B14F-4D97-AF65-F5344CB8AC3E}">
        <p14:creationId xmlns:p14="http://schemas.microsoft.com/office/powerpoint/2010/main" val="31095737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498428"/>
            <a:ext cx="10515600" cy="1325563"/>
          </a:xfrm>
        </p:spPr>
        <p:txBody>
          <a:bodyPr>
            <a:normAutofit/>
          </a:bodyPr>
          <a:lstStyle/>
          <a:p>
            <a:pPr algn="ctr"/>
            <a:r>
              <a:rPr lang="uk-UA" sz="3600" b="1" dirty="0"/>
              <a:t>Особливості первинного огляду постраждалих з </a:t>
            </a:r>
            <a:r>
              <a:rPr lang="uk-UA" sz="3600" b="1" dirty="0" err="1"/>
              <a:t>опіками</a:t>
            </a:r>
            <a:endParaRPr lang="uk-UA" sz="3600" b="1" dirty="0"/>
          </a:p>
        </p:txBody>
      </p:sp>
      <p:sp>
        <p:nvSpPr>
          <p:cNvPr id="3" name="Объект 2"/>
          <p:cNvSpPr>
            <a:spLocks noGrp="1"/>
          </p:cNvSpPr>
          <p:nvPr>
            <p:ph idx="1"/>
          </p:nvPr>
        </p:nvSpPr>
        <p:spPr>
          <a:xfrm>
            <a:off x="423081" y="1583140"/>
            <a:ext cx="11409528" cy="5274860"/>
          </a:xfrm>
        </p:spPr>
        <p:txBody>
          <a:bodyPr>
            <a:normAutofit fontScale="77500" lnSpcReduction="20000"/>
          </a:bodyPr>
          <a:lstStyle/>
          <a:p>
            <a:r>
              <a:rPr lang="uk-UA" b="1" dirty="0" smtClean="0"/>
              <a:t>Не </a:t>
            </a:r>
            <a:r>
              <a:rPr lang="uk-UA" b="1" dirty="0"/>
              <a:t>зосереджуйтеся на самому тільки опіку! </a:t>
            </a:r>
            <a:endParaRPr lang="uk-UA" b="1" dirty="0" smtClean="0"/>
          </a:p>
          <a:p>
            <a:r>
              <a:rPr lang="uk-UA" dirty="0" smtClean="0"/>
              <a:t>Послідовність </a:t>
            </a:r>
            <a:r>
              <a:rPr lang="uk-UA" dirty="0"/>
              <a:t>підходу до лікування поранених з </a:t>
            </a:r>
            <a:r>
              <a:rPr lang="uk-UA" dirty="0" err="1"/>
              <a:t>опіками</a:t>
            </a:r>
            <a:r>
              <a:rPr lang="uk-UA" dirty="0"/>
              <a:t> не відрізняється від послідовності в інших поранених, однак з урахуванням патофізіології опіку. Опік може не бути найнебезпечнішим для життя ураженням</a:t>
            </a:r>
            <a:r>
              <a:rPr lang="uk-UA" dirty="0" smtClean="0"/>
              <a:t>.</a:t>
            </a:r>
          </a:p>
          <a:p>
            <a:pPr marL="0" indent="0">
              <a:buNone/>
            </a:pPr>
            <a:r>
              <a:rPr lang="uk-UA" dirty="0" smtClean="0"/>
              <a:t> </a:t>
            </a:r>
            <a:r>
              <a:rPr lang="uk-UA" dirty="0"/>
              <a:t>● Первинний огляд полягає в зупинці кровотечі, налагодженні прохідності дихальних шляхів із захистом шийного відділу хребта залежно від механізму ураження, а також у діагностиці та лікуванні будь-яких розладів дихання, і швидкому оцінюванні стану системи кровообігу. В пацієнтів з </a:t>
            </a:r>
            <a:r>
              <a:rPr lang="uk-UA" dirty="0" err="1"/>
              <a:t>опіками</a:t>
            </a:r>
            <a:r>
              <a:rPr lang="uk-UA" dirty="0"/>
              <a:t> важливе значення має особлива увага до наявності матеріалів, які можуть надалі горіти, і їх усунення, а також запобігання гіпотермії. </a:t>
            </a:r>
            <a:endParaRPr lang="uk-UA" dirty="0" smtClean="0"/>
          </a:p>
          <a:p>
            <a:pPr marL="0" indent="0">
              <a:buNone/>
            </a:pPr>
            <a:r>
              <a:rPr lang="uk-UA" dirty="0" smtClean="0"/>
              <a:t> </a:t>
            </a:r>
            <a:r>
              <a:rPr lang="uk-UA" dirty="0"/>
              <a:t>Проявами інгаляційного ураження можуть бути </a:t>
            </a:r>
            <a:r>
              <a:rPr lang="uk-UA" dirty="0" err="1"/>
              <a:t>стридор</a:t>
            </a:r>
            <a:r>
              <a:rPr lang="uk-UA" dirty="0"/>
              <a:t>, охриплість голосу, кашель, вуглецеве мокротиння або задишка. Обструкція дихальних шляхів може бути наслідком закупорювання трахеї, і на це може вказувати раптова зміна легеневого статусу</a:t>
            </a:r>
            <a:r>
              <a:rPr lang="uk-UA" dirty="0" smtClean="0"/>
              <a:t> </a:t>
            </a:r>
          </a:p>
          <a:p>
            <a:pPr marL="0" indent="0">
              <a:buNone/>
            </a:pPr>
            <a:r>
              <a:rPr lang="uk-UA" dirty="0" smtClean="0"/>
              <a:t>● </a:t>
            </a:r>
            <a:r>
              <a:rPr lang="uk-UA" dirty="0"/>
              <a:t>Потрібно здійснювати суворий моніторинг стану пацієнтів з підозрою на інгаляційне ураження; в разі мінімальних симптомів — без </a:t>
            </a:r>
            <a:r>
              <a:rPr lang="uk-UA" dirty="0" err="1"/>
              <a:t>інтубації</a:t>
            </a:r>
            <a:r>
              <a:rPr lang="uk-UA" dirty="0"/>
              <a:t>. </a:t>
            </a:r>
            <a:endParaRPr lang="uk-UA" dirty="0" smtClean="0"/>
          </a:p>
          <a:p>
            <a:pPr marL="0" indent="0">
              <a:buNone/>
            </a:pPr>
            <a:r>
              <a:rPr lang="uk-UA" dirty="0" smtClean="0"/>
              <a:t>● </a:t>
            </a:r>
            <a:r>
              <a:rPr lang="uk-UA" dirty="0"/>
              <a:t>Зробіть профілактичну </a:t>
            </a:r>
            <a:r>
              <a:rPr lang="uk-UA" dirty="0" err="1"/>
              <a:t>інтубацію</a:t>
            </a:r>
            <a:r>
              <a:rPr lang="uk-UA" dirty="0"/>
              <a:t> пацієнтів з </a:t>
            </a:r>
            <a:r>
              <a:rPr lang="uk-UA" dirty="0" err="1"/>
              <a:t>симптомним</a:t>
            </a:r>
            <a:r>
              <a:rPr lang="uk-UA" dirty="0"/>
              <a:t> інгаляційним ураженням перед транспортуванням</a:t>
            </a:r>
            <a:r>
              <a:rPr lang="uk-UA" dirty="0" smtClean="0"/>
              <a:t>.</a:t>
            </a:r>
            <a:endParaRPr lang="uk-UA" dirty="0"/>
          </a:p>
        </p:txBody>
      </p:sp>
      <p:sp>
        <p:nvSpPr>
          <p:cNvPr id="4" name="Прямоугольник 3"/>
          <p:cNvSpPr/>
          <p:nvPr/>
        </p:nvSpPr>
        <p:spPr>
          <a:xfrm>
            <a:off x="518615" y="4080681"/>
            <a:ext cx="10672549" cy="7915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38000163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3206" y="668740"/>
            <a:ext cx="11286698" cy="5691117"/>
          </a:xfrm>
        </p:spPr>
        <p:txBody>
          <a:bodyPr>
            <a:normAutofit fontScale="85000" lnSpcReduction="20000"/>
          </a:bodyPr>
          <a:lstStyle/>
          <a:p>
            <a:pPr marL="0" indent="0">
              <a:buNone/>
            </a:pPr>
            <a:r>
              <a:rPr lang="uk-UA" b="1" dirty="0"/>
              <a:t>Дихальні шляхи. </a:t>
            </a:r>
            <a:endParaRPr lang="uk-UA" b="1" dirty="0" smtClean="0"/>
          </a:p>
          <a:p>
            <a:pPr>
              <a:buFont typeface="Wingdings" panose="05000000000000000000" pitchFamily="2" charset="2"/>
              <a:buChar char="ü"/>
            </a:pPr>
            <a:r>
              <a:rPr lang="uk-UA" dirty="0" smtClean="0"/>
              <a:t> </a:t>
            </a:r>
            <a:r>
              <a:rPr lang="uk-UA" dirty="0"/>
              <a:t>Розгляньте можливість пошкодження хребта в пацієнтів, </a:t>
            </a:r>
            <a:r>
              <a:rPr lang="uk-UA" dirty="0" smtClean="0"/>
              <a:t>поранених внаслідок </a:t>
            </a:r>
            <a:r>
              <a:rPr lang="uk-UA" dirty="0"/>
              <a:t>вибуху, падіння або контакту з </a:t>
            </a:r>
            <a:r>
              <a:rPr lang="uk-UA" dirty="0" smtClean="0"/>
              <a:t>електричними джерелами </a:t>
            </a:r>
            <a:r>
              <a:rPr lang="uk-UA" dirty="0"/>
              <a:t>високої напруги. </a:t>
            </a:r>
          </a:p>
          <a:p>
            <a:pPr>
              <a:buFont typeface="Wingdings" panose="05000000000000000000" pitchFamily="2" charset="2"/>
              <a:buChar char="ü"/>
            </a:pPr>
            <a:r>
              <a:rPr lang="uk-UA" dirty="0" smtClean="0"/>
              <a:t>Опіки </a:t>
            </a:r>
            <a:r>
              <a:rPr lang="uk-UA" dirty="0"/>
              <a:t>є "відволікаючим ураженням"; біль від опіку, а також лікування болю з допомогою наркотичних препаратів перешкоджає встановленню клінічного діагнозу пошкодження хребта. </a:t>
            </a:r>
            <a:endParaRPr lang="uk-UA" dirty="0" smtClean="0"/>
          </a:p>
          <a:p>
            <a:pPr>
              <a:buFont typeface="Wingdings" panose="05000000000000000000" pitchFamily="2" charset="2"/>
              <a:buChar char="q"/>
            </a:pPr>
            <a:r>
              <a:rPr lang="uk-UA" dirty="0" smtClean="0"/>
              <a:t> </a:t>
            </a:r>
            <a:r>
              <a:rPr lang="uk-UA" dirty="0"/>
              <a:t>Інгаляційні ураження не є поширеними, однак вони трапляються частіше в пацієнтів зі значними шкірними </a:t>
            </a:r>
            <a:r>
              <a:rPr lang="uk-UA" dirty="0" err="1"/>
              <a:t>опіками</a:t>
            </a:r>
            <a:r>
              <a:rPr lang="uk-UA" dirty="0"/>
              <a:t>, анамнезом ураження в закритому середовищі (наприклад, у приміщенні чи в автомобілі) і на явністю опіку обличчя. </a:t>
            </a:r>
          </a:p>
          <a:p>
            <a:pPr>
              <a:buFont typeface="Wingdings" panose="05000000000000000000" pitchFamily="2" charset="2"/>
              <a:buChar char="q"/>
            </a:pPr>
            <a:r>
              <a:rPr lang="uk-UA" dirty="0" smtClean="0"/>
              <a:t>Пацієнти </a:t>
            </a:r>
            <a:r>
              <a:rPr lang="uk-UA" dirty="0"/>
              <a:t>зі серйозними </a:t>
            </a:r>
            <a:r>
              <a:rPr lang="uk-UA" dirty="0" err="1"/>
              <a:t>опіками</a:t>
            </a:r>
            <a:r>
              <a:rPr lang="uk-UA" dirty="0"/>
              <a:t> і/або інгаляційними ураженнями потребують подачі кисню, пульсової </a:t>
            </a:r>
            <a:r>
              <a:rPr lang="uk-UA" dirty="0" err="1"/>
              <a:t>оксиметрії</a:t>
            </a:r>
            <a:r>
              <a:rPr lang="uk-UA" dirty="0"/>
              <a:t>, рентгенографії грудної клітки і вимірювання концентрації газів артеріальної крові. Циркулярні опіки грудної клітки можуть перешкоджати ефективним дихальним рухам грудної клітки (а таких випадках проводять розсічення опікового струпа з метою забезпечення адекватних дихальних рухів і порятунку життя). </a:t>
            </a:r>
          </a:p>
          <a:p>
            <a:pPr>
              <a:buFont typeface="Wingdings" panose="05000000000000000000" pitchFamily="2" charset="2"/>
              <a:buChar char="q"/>
            </a:pPr>
            <a:r>
              <a:rPr lang="uk-UA" dirty="0" smtClean="0"/>
              <a:t>Отруєння </a:t>
            </a:r>
            <a:r>
              <a:rPr lang="uk-UA" dirty="0" err="1"/>
              <a:t>моноксидом</a:t>
            </a:r>
            <a:r>
              <a:rPr lang="uk-UA" dirty="0"/>
              <a:t> вуглецю (чадним газом) призводить до розвитку серцевих і неврологічних симптомів. Пацієнти з отруєнням </a:t>
            </a:r>
            <a:r>
              <a:rPr lang="uk-UA" dirty="0" err="1"/>
              <a:t>моноксидом</a:t>
            </a:r>
            <a:r>
              <a:rPr lang="uk-UA" dirty="0"/>
              <a:t> вуглецю потребують подачі 100% кисню принаймні протягом 3 годин або до зникнення симптомів. </a:t>
            </a:r>
          </a:p>
        </p:txBody>
      </p:sp>
    </p:spTree>
    <p:extLst>
      <p:ext uri="{BB962C8B-B14F-4D97-AF65-F5344CB8AC3E}">
        <p14:creationId xmlns:p14="http://schemas.microsoft.com/office/powerpoint/2010/main" val="29861722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06187" y="815691"/>
            <a:ext cx="11008057" cy="5858064"/>
          </a:xfrm>
        </p:spPr>
        <p:txBody>
          <a:bodyPr>
            <a:normAutofit fontScale="92500" lnSpcReduction="20000"/>
          </a:bodyPr>
          <a:lstStyle/>
          <a:p>
            <a:r>
              <a:rPr lang="ru-RU" b="1" i="1" dirty="0" err="1"/>
              <a:t>Головними</a:t>
            </a:r>
            <a:r>
              <a:rPr lang="ru-RU" b="1" i="1" dirty="0"/>
              <a:t> </a:t>
            </a:r>
            <a:r>
              <a:rPr lang="ru-RU" b="1" i="1" dirty="0" err="1"/>
              <a:t>етапами</a:t>
            </a:r>
            <a:r>
              <a:rPr lang="ru-RU" b="1" i="1" dirty="0"/>
              <a:t> </a:t>
            </a:r>
            <a:r>
              <a:rPr lang="ru-RU" b="1" i="1" dirty="0" err="1"/>
              <a:t>надання</a:t>
            </a:r>
            <a:r>
              <a:rPr lang="ru-RU" b="1" i="1" dirty="0"/>
              <a:t> </a:t>
            </a:r>
            <a:r>
              <a:rPr lang="ru-RU" b="1" i="1" dirty="0" err="1"/>
              <a:t>допомоги</a:t>
            </a:r>
            <a:r>
              <a:rPr lang="ru-RU" b="1" i="1" dirty="0"/>
              <a:t> </a:t>
            </a:r>
            <a:r>
              <a:rPr lang="ru-RU" b="1" i="1" dirty="0" err="1"/>
              <a:t>постраждалим</a:t>
            </a:r>
            <a:r>
              <a:rPr lang="ru-RU" b="1" i="1" dirty="0"/>
              <a:t> </a:t>
            </a:r>
            <a:r>
              <a:rPr lang="ru-RU" b="1" i="1" dirty="0" err="1"/>
              <a:t>від</a:t>
            </a:r>
            <a:r>
              <a:rPr lang="ru-RU" b="1" i="1" dirty="0"/>
              <a:t> </a:t>
            </a:r>
            <a:r>
              <a:rPr lang="ru-RU" b="1" i="1" dirty="0" err="1"/>
              <a:t>опіку</a:t>
            </a:r>
            <a:r>
              <a:rPr lang="ru-RU" b="1" i="1" dirty="0"/>
              <a:t> на </a:t>
            </a:r>
            <a:r>
              <a:rPr lang="ru-RU" b="1" i="1" dirty="0" err="1"/>
              <a:t>місці</a:t>
            </a:r>
            <a:r>
              <a:rPr lang="ru-RU" b="1" i="1" dirty="0"/>
              <a:t> </a:t>
            </a:r>
            <a:r>
              <a:rPr lang="ru-RU" b="1" i="1" dirty="0" err="1"/>
              <a:t>ураження</a:t>
            </a:r>
            <a:r>
              <a:rPr lang="ru-RU" b="1" i="1" dirty="0"/>
              <a:t> є: </a:t>
            </a:r>
            <a:endParaRPr lang="ru-RU" dirty="0"/>
          </a:p>
          <a:p>
            <a:r>
              <a:rPr lang="uk-UA" dirty="0" smtClean="0"/>
              <a:t>Припинення </a:t>
            </a:r>
            <a:r>
              <a:rPr lang="uk-UA" dirty="0"/>
              <a:t>горіння. </a:t>
            </a:r>
          </a:p>
          <a:p>
            <a:r>
              <a:rPr lang="uk-UA" dirty="0" smtClean="0"/>
              <a:t> </a:t>
            </a:r>
            <a:r>
              <a:rPr lang="uk-UA" dirty="0"/>
              <a:t>Надання невідкладної реанімації. </a:t>
            </a:r>
          </a:p>
          <a:p>
            <a:r>
              <a:rPr lang="ru-RU" dirty="0" smtClean="0"/>
              <a:t> </a:t>
            </a:r>
            <a:r>
              <a:rPr lang="ru-RU" dirty="0" err="1"/>
              <a:t>Знімання</a:t>
            </a:r>
            <a:r>
              <a:rPr lang="ru-RU" dirty="0"/>
              <a:t> </a:t>
            </a:r>
            <a:r>
              <a:rPr lang="ru-RU" dirty="0" err="1"/>
              <a:t>всіх</a:t>
            </a:r>
            <a:r>
              <a:rPr lang="ru-RU" dirty="0"/>
              <a:t> </a:t>
            </a:r>
            <a:r>
              <a:rPr lang="ru-RU" dirty="0" err="1"/>
              <a:t>предметів</a:t>
            </a:r>
            <a:r>
              <a:rPr lang="ru-RU" dirty="0"/>
              <a:t>, </a:t>
            </a:r>
            <a:r>
              <a:rPr lang="ru-RU" dirty="0" err="1"/>
              <a:t>які</a:t>
            </a:r>
            <a:r>
              <a:rPr lang="ru-RU" dirty="0"/>
              <a:t> </a:t>
            </a:r>
            <a:r>
              <a:rPr lang="ru-RU" dirty="0" err="1"/>
              <a:t>щільно</a:t>
            </a:r>
            <a:r>
              <a:rPr lang="ru-RU" dirty="0"/>
              <a:t> </a:t>
            </a:r>
            <a:r>
              <a:rPr lang="ru-RU" dirty="0" err="1"/>
              <a:t>прилягають</a:t>
            </a:r>
            <a:r>
              <a:rPr lang="ru-RU" dirty="0"/>
              <a:t> до </a:t>
            </a:r>
            <a:r>
              <a:rPr lang="ru-RU" dirty="0" err="1"/>
              <a:t>тіла</a:t>
            </a:r>
            <a:r>
              <a:rPr lang="ru-RU" dirty="0"/>
              <a:t>. </a:t>
            </a:r>
          </a:p>
          <a:p>
            <a:r>
              <a:rPr lang="ru-RU" dirty="0" smtClean="0"/>
              <a:t> </a:t>
            </a:r>
            <a:r>
              <a:rPr lang="ru-RU" dirty="0" err="1"/>
              <a:t>Захист</a:t>
            </a:r>
            <a:r>
              <a:rPr lang="ru-RU" dirty="0"/>
              <a:t> </a:t>
            </a:r>
            <a:r>
              <a:rPr lang="ru-RU" dirty="0" err="1"/>
              <a:t>від</a:t>
            </a:r>
            <a:r>
              <a:rPr lang="ru-RU" dirty="0"/>
              <a:t> </a:t>
            </a:r>
            <a:r>
              <a:rPr lang="ru-RU" dirty="0" err="1"/>
              <a:t>гіпотермії</a:t>
            </a:r>
            <a:r>
              <a:rPr lang="ru-RU" dirty="0"/>
              <a:t> </a:t>
            </a:r>
            <a:r>
              <a:rPr lang="ru-RU" dirty="0" err="1"/>
              <a:t>Накривання</a:t>
            </a:r>
            <a:r>
              <a:rPr lang="ru-RU" dirty="0"/>
              <a:t> </a:t>
            </a:r>
            <a:r>
              <a:rPr lang="ru-RU" dirty="0" err="1"/>
              <a:t>пацієнта</a:t>
            </a:r>
            <a:r>
              <a:rPr lang="ru-RU" dirty="0"/>
              <a:t> </a:t>
            </a:r>
            <a:r>
              <a:rPr lang="ru-RU" dirty="0" err="1"/>
              <a:t>простирадлом</a:t>
            </a:r>
            <a:r>
              <a:rPr lang="ru-RU" dirty="0"/>
              <a:t> </a:t>
            </a:r>
            <a:r>
              <a:rPr lang="ru-RU" dirty="0" err="1"/>
              <a:t>або</a:t>
            </a:r>
            <a:r>
              <a:rPr lang="ru-RU" dirty="0"/>
              <a:t> </a:t>
            </a:r>
            <a:r>
              <a:rPr lang="ru-RU" dirty="0" err="1"/>
              <a:t>термопокривалом</a:t>
            </a:r>
            <a:r>
              <a:rPr lang="ru-RU" dirty="0"/>
              <a:t>. </a:t>
            </a:r>
          </a:p>
          <a:p>
            <a:r>
              <a:rPr lang="uk-UA" dirty="0" smtClean="0"/>
              <a:t> </a:t>
            </a:r>
            <a:r>
              <a:rPr lang="uk-UA" dirty="0"/>
              <a:t>Визначте площу опіку. </a:t>
            </a:r>
          </a:p>
          <a:p>
            <a:endParaRPr lang="uk-UA" dirty="0"/>
          </a:p>
          <a:p>
            <a:r>
              <a:rPr lang="uk-UA" b="1" i="1" dirty="0"/>
              <a:t>Чим вища температура </a:t>
            </a:r>
            <a:r>
              <a:rPr lang="uk-UA" b="1" i="1" dirty="0" err="1"/>
              <a:t>травмуючого</a:t>
            </a:r>
            <a:r>
              <a:rPr lang="uk-UA" b="1" i="1" dirty="0"/>
              <a:t> </a:t>
            </a:r>
            <a:r>
              <a:rPr lang="uk-UA" b="1" i="1" dirty="0" err="1"/>
              <a:t>агента</a:t>
            </a:r>
            <a:r>
              <a:rPr lang="uk-UA" b="1" i="1" dirty="0"/>
              <a:t> і чим довший контакт з ним, тим ширшим і глибшим є термічне ушкодження. </a:t>
            </a:r>
            <a:r>
              <a:rPr lang="uk-UA" dirty="0"/>
              <a:t>Виходячи з цього положення, головне при наданні допомоги опіковому постраждалому </a:t>
            </a:r>
            <a:r>
              <a:rPr lang="uk-UA" b="1" dirty="0"/>
              <a:t>– </a:t>
            </a:r>
            <a:r>
              <a:rPr lang="uk-UA" dirty="0"/>
              <a:t>це усунення дії </a:t>
            </a:r>
            <a:r>
              <a:rPr lang="uk-UA" dirty="0" err="1"/>
              <a:t>травмуючого</a:t>
            </a:r>
            <a:r>
              <a:rPr lang="uk-UA" dirty="0"/>
              <a:t> фактору. </a:t>
            </a:r>
            <a:endParaRPr lang="uk-UA" dirty="0" smtClean="0"/>
          </a:p>
          <a:p>
            <a:r>
              <a:rPr lang="ru-RU" b="1" i="1" dirty="0" err="1"/>
              <a:t>Оцінюємо</a:t>
            </a:r>
            <a:r>
              <a:rPr lang="ru-RU" b="1" i="1" dirty="0"/>
              <a:t> стан </a:t>
            </a:r>
            <a:r>
              <a:rPr lang="ru-RU" b="1" i="1" dirty="0" err="1"/>
              <a:t>постраждалих</a:t>
            </a:r>
            <a:r>
              <a:rPr lang="ru-RU" b="1" i="1" dirty="0"/>
              <a:t> з </a:t>
            </a:r>
            <a:r>
              <a:rPr lang="ru-RU" b="1" i="1" dirty="0" err="1"/>
              <a:t>опіками</a:t>
            </a:r>
            <a:r>
              <a:rPr lang="ru-RU" b="1" i="1" dirty="0"/>
              <a:t> та </a:t>
            </a:r>
            <a:r>
              <a:rPr lang="ru-RU" b="1" i="1" dirty="0" err="1"/>
              <a:t>надаємо</a:t>
            </a:r>
            <a:r>
              <a:rPr lang="ru-RU" b="1" i="1" dirty="0"/>
              <a:t> </a:t>
            </a:r>
            <a:r>
              <a:rPr lang="ru-RU" b="1" i="1" dirty="0" err="1"/>
              <a:t>їм</a:t>
            </a:r>
            <a:r>
              <a:rPr lang="ru-RU" b="1" i="1" dirty="0"/>
              <a:t> </a:t>
            </a:r>
            <a:r>
              <a:rPr lang="ru-RU" b="1" i="1" dirty="0" err="1"/>
              <a:t>домедичну</a:t>
            </a:r>
            <a:r>
              <a:rPr lang="ru-RU" b="1" i="1" dirty="0"/>
              <a:t> </a:t>
            </a:r>
            <a:r>
              <a:rPr lang="ru-RU" b="1" i="1" dirty="0" err="1"/>
              <a:t>допомогу</a:t>
            </a:r>
            <a:r>
              <a:rPr lang="ru-RU" b="1" i="1" dirty="0"/>
              <a:t> за алгоритмом САВС. </a:t>
            </a:r>
            <a:endParaRPr lang="uk-UA" dirty="0"/>
          </a:p>
          <a:p>
            <a:endParaRPr lang="uk-UA" dirty="0"/>
          </a:p>
        </p:txBody>
      </p:sp>
    </p:spTree>
    <p:extLst>
      <p:ext uri="{BB962C8B-B14F-4D97-AF65-F5344CB8AC3E}">
        <p14:creationId xmlns:p14="http://schemas.microsoft.com/office/powerpoint/2010/main" val="39094772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ПЕРША МЕДИЧНА ДОПОМОГА ПРИ ОПІКАХ</a:t>
            </a:r>
            <a:endParaRPr lang="uk-UA" dirty="0"/>
          </a:p>
        </p:txBody>
      </p:sp>
      <p:sp>
        <p:nvSpPr>
          <p:cNvPr id="6" name="Прямоугольник 5"/>
          <p:cNvSpPr/>
          <p:nvPr/>
        </p:nvSpPr>
        <p:spPr>
          <a:xfrm>
            <a:off x="4016166" y="1799870"/>
            <a:ext cx="4145943" cy="369332"/>
          </a:xfrm>
          <a:prstGeom prst="rect">
            <a:avLst/>
          </a:prstGeom>
        </p:spPr>
        <p:txBody>
          <a:bodyPr wrap="none">
            <a:spAutoFit/>
          </a:bodyPr>
          <a:lstStyle/>
          <a:p>
            <a:r>
              <a:rPr lang="uk-UA" b="1" dirty="0">
                <a:solidFill>
                  <a:srgbClr val="000000"/>
                </a:solidFill>
                <a:latin typeface="Times New Roman" panose="02020603050405020304" pitchFamily="18" charset="0"/>
              </a:rPr>
              <a:t>Припинити дію вражаючого фактору </a:t>
            </a:r>
            <a:endParaRPr lang="uk-UA" dirty="0"/>
          </a:p>
        </p:txBody>
      </p:sp>
      <p:sp>
        <p:nvSpPr>
          <p:cNvPr id="7" name="Прямоугольник 6"/>
          <p:cNvSpPr/>
          <p:nvPr/>
        </p:nvSpPr>
        <p:spPr>
          <a:xfrm>
            <a:off x="4019890" y="2462375"/>
            <a:ext cx="4159665" cy="369332"/>
          </a:xfrm>
          <a:prstGeom prst="rect">
            <a:avLst/>
          </a:prstGeom>
        </p:spPr>
        <p:txBody>
          <a:bodyPr wrap="none">
            <a:spAutoFit/>
          </a:bodyPr>
          <a:lstStyle/>
          <a:p>
            <a:r>
              <a:rPr lang="ru-RU" b="1" dirty="0">
                <a:solidFill>
                  <a:srgbClr val="000000"/>
                </a:solidFill>
                <a:latin typeface="Times New Roman" panose="02020603050405020304" pitchFamily="18" charset="0"/>
              </a:rPr>
              <a:t>Провести </a:t>
            </a:r>
            <a:r>
              <a:rPr lang="ru-RU" b="1" dirty="0" err="1">
                <a:solidFill>
                  <a:srgbClr val="000000"/>
                </a:solidFill>
                <a:latin typeface="Times New Roman" panose="02020603050405020304" pitchFamily="18" charset="0"/>
              </a:rPr>
              <a:t>огляд</a:t>
            </a:r>
            <a:r>
              <a:rPr lang="ru-RU" b="1" dirty="0">
                <a:solidFill>
                  <a:srgbClr val="000000"/>
                </a:solidFill>
                <a:latin typeface="Times New Roman" panose="02020603050405020304" pitchFamily="18" charset="0"/>
              </a:rPr>
              <a:t> за алгоритмом САВС </a:t>
            </a:r>
            <a:endParaRPr lang="uk-UA" dirty="0"/>
          </a:p>
        </p:txBody>
      </p:sp>
      <p:sp>
        <p:nvSpPr>
          <p:cNvPr id="8" name="Прямоугольник 7"/>
          <p:cNvSpPr/>
          <p:nvPr/>
        </p:nvSpPr>
        <p:spPr>
          <a:xfrm>
            <a:off x="4207546" y="5064776"/>
            <a:ext cx="3121817" cy="369332"/>
          </a:xfrm>
          <a:prstGeom prst="rect">
            <a:avLst/>
          </a:prstGeom>
        </p:spPr>
        <p:txBody>
          <a:bodyPr wrap="none">
            <a:spAutoFit/>
          </a:bodyPr>
          <a:lstStyle/>
          <a:p>
            <a:r>
              <a:rPr lang="uk-UA" b="1" dirty="0">
                <a:solidFill>
                  <a:srgbClr val="000000"/>
                </a:solidFill>
                <a:latin typeface="Times New Roman" panose="02020603050405020304" pitchFamily="18" charset="0"/>
              </a:rPr>
              <a:t>Зрізати весь обгорілий одяг </a:t>
            </a:r>
            <a:endParaRPr lang="uk-UA" dirty="0"/>
          </a:p>
        </p:txBody>
      </p:sp>
      <p:sp>
        <p:nvSpPr>
          <p:cNvPr id="10" name="Прямоугольник 9"/>
          <p:cNvSpPr/>
          <p:nvPr/>
        </p:nvSpPr>
        <p:spPr>
          <a:xfrm>
            <a:off x="4666399" y="3320142"/>
            <a:ext cx="2531655" cy="369332"/>
          </a:xfrm>
          <a:prstGeom prst="rect">
            <a:avLst/>
          </a:prstGeom>
        </p:spPr>
        <p:txBody>
          <a:bodyPr wrap="none">
            <a:spAutoFit/>
          </a:bodyPr>
          <a:lstStyle/>
          <a:p>
            <a:r>
              <a:rPr lang="uk-UA" b="1" dirty="0">
                <a:solidFill>
                  <a:srgbClr val="000000"/>
                </a:solidFill>
                <a:latin typeface="Times New Roman" panose="02020603050405020304" pitchFamily="18" charset="0"/>
              </a:rPr>
              <a:t>Встановити тип опіку </a:t>
            </a:r>
            <a:endParaRPr lang="uk-UA" dirty="0"/>
          </a:p>
        </p:txBody>
      </p:sp>
      <p:sp>
        <p:nvSpPr>
          <p:cNvPr id="11" name="Прямоугольник 10"/>
          <p:cNvSpPr/>
          <p:nvPr/>
        </p:nvSpPr>
        <p:spPr>
          <a:xfrm>
            <a:off x="3402063" y="4116475"/>
            <a:ext cx="5906489" cy="369332"/>
          </a:xfrm>
          <a:prstGeom prst="rect">
            <a:avLst/>
          </a:prstGeom>
        </p:spPr>
        <p:txBody>
          <a:bodyPr wrap="none">
            <a:spAutoFit/>
          </a:bodyPr>
          <a:lstStyle/>
          <a:p>
            <a:r>
              <a:rPr lang="ru-RU" b="1" dirty="0" err="1">
                <a:solidFill>
                  <a:srgbClr val="000000"/>
                </a:solidFill>
                <a:latin typeface="Times New Roman" panose="02020603050405020304" pitchFamily="18" charset="0"/>
              </a:rPr>
              <a:t>Охолодити</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опікову</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поверхню</a:t>
            </a:r>
            <a:r>
              <a:rPr lang="ru-RU" b="1" dirty="0">
                <a:solidFill>
                  <a:srgbClr val="000000"/>
                </a:solidFill>
                <a:latin typeface="Times New Roman" panose="02020603050405020304" pitchFamily="18" charset="0"/>
              </a:rPr>
              <a:t> великою </a:t>
            </a:r>
            <a:r>
              <a:rPr lang="ru-RU" b="1" dirty="0" err="1">
                <a:solidFill>
                  <a:srgbClr val="000000"/>
                </a:solidFill>
                <a:latin typeface="Times New Roman" panose="02020603050405020304" pitchFamily="18" charset="0"/>
              </a:rPr>
              <a:t>кількістю</a:t>
            </a:r>
            <a:r>
              <a:rPr lang="ru-RU" b="1" dirty="0">
                <a:solidFill>
                  <a:srgbClr val="000000"/>
                </a:solidFill>
                <a:latin typeface="Times New Roman" panose="02020603050405020304" pitchFamily="18" charset="0"/>
              </a:rPr>
              <a:t> води </a:t>
            </a:r>
            <a:endParaRPr lang="uk-UA" dirty="0"/>
          </a:p>
        </p:txBody>
      </p:sp>
      <p:sp>
        <p:nvSpPr>
          <p:cNvPr id="12" name="Прямоугольник 11"/>
          <p:cNvSpPr/>
          <p:nvPr/>
        </p:nvSpPr>
        <p:spPr>
          <a:xfrm>
            <a:off x="4364179" y="6139908"/>
            <a:ext cx="3463640" cy="369332"/>
          </a:xfrm>
          <a:prstGeom prst="rect">
            <a:avLst/>
          </a:prstGeom>
        </p:spPr>
        <p:txBody>
          <a:bodyPr wrap="none">
            <a:spAutoFit/>
          </a:bodyPr>
          <a:lstStyle/>
          <a:p>
            <a:r>
              <a:rPr lang="uk-UA" b="1" dirty="0">
                <a:solidFill>
                  <a:srgbClr val="000000"/>
                </a:solidFill>
                <a:latin typeface="Times New Roman" panose="02020603050405020304" pitchFamily="18" charset="0"/>
              </a:rPr>
              <a:t>Накласти </a:t>
            </a:r>
            <a:r>
              <a:rPr lang="uk-UA" b="1" dirty="0" err="1">
                <a:solidFill>
                  <a:srgbClr val="000000"/>
                </a:solidFill>
                <a:latin typeface="Times New Roman" panose="02020603050405020304" pitchFamily="18" charset="0"/>
              </a:rPr>
              <a:t>гідрогелеві</a:t>
            </a:r>
            <a:r>
              <a:rPr lang="uk-UA" b="1" dirty="0">
                <a:solidFill>
                  <a:srgbClr val="000000"/>
                </a:solidFill>
                <a:latin typeface="Times New Roman" panose="02020603050405020304" pitchFamily="18" charset="0"/>
              </a:rPr>
              <a:t> пов’язки </a:t>
            </a:r>
            <a:endParaRPr lang="uk-UA" dirty="0"/>
          </a:p>
        </p:txBody>
      </p:sp>
      <p:sp>
        <p:nvSpPr>
          <p:cNvPr id="13" name="Стрелка вниз 12"/>
          <p:cNvSpPr/>
          <p:nvPr/>
        </p:nvSpPr>
        <p:spPr>
          <a:xfrm>
            <a:off x="5627425" y="2185463"/>
            <a:ext cx="304801" cy="2931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4" name="Стрелка вниз 13"/>
          <p:cNvSpPr/>
          <p:nvPr/>
        </p:nvSpPr>
        <p:spPr>
          <a:xfrm>
            <a:off x="5647897" y="3059491"/>
            <a:ext cx="304801" cy="2931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Стрелка вниз 14"/>
          <p:cNvSpPr/>
          <p:nvPr/>
        </p:nvSpPr>
        <p:spPr>
          <a:xfrm>
            <a:off x="5647897" y="3815680"/>
            <a:ext cx="304801" cy="2931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6" name="Стрелка вниз 15"/>
          <p:cNvSpPr/>
          <p:nvPr/>
        </p:nvSpPr>
        <p:spPr>
          <a:xfrm>
            <a:off x="5647897" y="4708187"/>
            <a:ext cx="304801" cy="2931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Стрелка вниз 16"/>
          <p:cNvSpPr/>
          <p:nvPr/>
        </p:nvSpPr>
        <p:spPr>
          <a:xfrm>
            <a:off x="5647897" y="5719904"/>
            <a:ext cx="304801" cy="2931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17904183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75964" y="313898"/>
            <a:ext cx="3497645" cy="369332"/>
          </a:xfrm>
          <a:prstGeom prst="rect">
            <a:avLst/>
          </a:prstGeom>
        </p:spPr>
        <p:txBody>
          <a:bodyPr wrap="square">
            <a:spAutoFit/>
          </a:bodyPr>
          <a:lstStyle/>
          <a:p>
            <a:r>
              <a:rPr lang="uk-UA" b="1" dirty="0"/>
              <a:t>Визначити ступінь тяжкості опіку</a:t>
            </a:r>
          </a:p>
        </p:txBody>
      </p:sp>
      <p:sp>
        <p:nvSpPr>
          <p:cNvPr id="5" name="Прямоугольник 4"/>
          <p:cNvSpPr/>
          <p:nvPr/>
        </p:nvSpPr>
        <p:spPr>
          <a:xfrm>
            <a:off x="4144951" y="1177784"/>
            <a:ext cx="3907993" cy="369332"/>
          </a:xfrm>
          <a:prstGeom prst="rect">
            <a:avLst/>
          </a:prstGeom>
        </p:spPr>
        <p:txBody>
          <a:bodyPr wrap="none">
            <a:spAutoFit/>
          </a:bodyPr>
          <a:lstStyle/>
          <a:p>
            <a:r>
              <a:rPr lang="uk-UA" b="1" dirty="0"/>
              <a:t>Встановити площу опікової поверхні </a:t>
            </a:r>
          </a:p>
        </p:txBody>
      </p:sp>
      <p:sp>
        <p:nvSpPr>
          <p:cNvPr id="6" name="Прямоугольник 5"/>
          <p:cNvSpPr/>
          <p:nvPr/>
        </p:nvSpPr>
        <p:spPr>
          <a:xfrm>
            <a:off x="8854908" y="1115283"/>
            <a:ext cx="2065922" cy="646331"/>
          </a:xfrm>
          <a:prstGeom prst="rect">
            <a:avLst/>
          </a:prstGeom>
        </p:spPr>
        <p:txBody>
          <a:bodyPr wrap="square">
            <a:spAutoFit/>
          </a:bodyPr>
          <a:lstStyle/>
          <a:p>
            <a:r>
              <a:rPr lang="uk-UA" b="1" dirty="0"/>
              <a:t>спосіб «долоні» </a:t>
            </a:r>
            <a:endParaRPr lang="uk-UA" b="1" dirty="0" smtClean="0"/>
          </a:p>
          <a:p>
            <a:r>
              <a:rPr lang="uk-UA" b="1" dirty="0" smtClean="0"/>
              <a:t>спосіб </a:t>
            </a:r>
            <a:r>
              <a:rPr lang="uk-UA" b="1" dirty="0"/>
              <a:t>«дев’ятки</a:t>
            </a:r>
          </a:p>
        </p:txBody>
      </p:sp>
      <p:sp>
        <p:nvSpPr>
          <p:cNvPr id="7" name="Прямоугольник 6"/>
          <p:cNvSpPr/>
          <p:nvPr/>
        </p:nvSpPr>
        <p:spPr>
          <a:xfrm>
            <a:off x="220974" y="1178004"/>
            <a:ext cx="3227606" cy="369332"/>
          </a:xfrm>
          <a:prstGeom prst="rect">
            <a:avLst/>
          </a:prstGeom>
          <a:ln w="57150">
            <a:solidFill>
              <a:srgbClr val="002060"/>
            </a:solidFill>
          </a:ln>
        </p:spPr>
        <p:txBody>
          <a:bodyPr wrap="square">
            <a:spAutoFit/>
          </a:bodyPr>
          <a:lstStyle/>
          <a:p>
            <a:r>
              <a:rPr lang="uk-UA" b="1" dirty="0"/>
              <a:t>Забезпечити судинний доступ</a:t>
            </a:r>
          </a:p>
        </p:txBody>
      </p:sp>
      <p:sp>
        <p:nvSpPr>
          <p:cNvPr id="8" name="Прямоугольник 7"/>
          <p:cNvSpPr/>
          <p:nvPr/>
        </p:nvSpPr>
        <p:spPr>
          <a:xfrm>
            <a:off x="3448580" y="930617"/>
            <a:ext cx="502061" cy="369332"/>
          </a:xfrm>
          <a:prstGeom prst="rect">
            <a:avLst/>
          </a:prstGeom>
        </p:spPr>
        <p:txBody>
          <a:bodyPr wrap="none">
            <a:spAutoFit/>
          </a:bodyPr>
          <a:lstStyle/>
          <a:p>
            <a:r>
              <a:rPr lang="uk-UA" b="1" dirty="0"/>
              <a:t>так</a:t>
            </a:r>
          </a:p>
        </p:txBody>
      </p:sp>
      <p:sp>
        <p:nvSpPr>
          <p:cNvPr id="10" name="Стрелка влево 9"/>
          <p:cNvSpPr/>
          <p:nvPr/>
        </p:nvSpPr>
        <p:spPr>
          <a:xfrm>
            <a:off x="3448579" y="1299949"/>
            <a:ext cx="492443" cy="18466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b="1"/>
          </a:p>
        </p:txBody>
      </p:sp>
      <p:sp>
        <p:nvSpPr>
          <p:cNvPr id="12" name="Прямоугольник 11"/>
          <p:cNvSpPr/>
          <p:nvPr/>
        </p:nvSpPr>
        <p:spPr>
          <a:xfrm>
            <a:off x="3748707" y="1853947"/>
            <a:ext cx="3369577" cy="369332"/>
          </a:xfrm>
          <a:prstGeom prst="rect">
            <a:avLst/>
          </a:prstGeom>
        </p:spPr>
        <p:txBody>
          <a:bodyPr wrap="none">
            <a:spAutoFit/>
          </a:bodyPr>
          <a:lstStyle/>
          <a:p>
            <a:r>
              <a:rPr lang="ru-RU" b="1" dirty="0" err="1" smtClean="0"/>
              <a:t>Площа</a:t>
            </a:r>
            <a:r>
              <a:rPr lang="ru-RU" b="1" dirty="0" smtClean="0"/>
              <a:t> </a:t>
            </a:r>
            <a:r>
              <a:rPr lang="ru-RU" b="1" dirty="0" err="1"/>
              <a:t>опікової</a:t>
            </a:r>
            <a:r>
              <a:rPr lang="ru-RU" b="1" dirty="0"/>
              <a:t> </a:t>
            </a:r>
            <a:r>
              <a:rPr lang="ru-RU" b="1" dirty="0" err="1"/>
              <a:t>поверхні</a:t>
            </a:r>
            <a:r>
              <a:rPr lang="ru-RU" b="1" dirty="0"/>
              <a:t> ˃ 20 %</a:t>
            </a:r>
            <a:endParaRPr lang="uk-UA" b="1" dirty="0"/>
          </a:p>
        </p:txBody>
      </p:sp>
      <p:sp>
        <p:nvSpPr>
          <p:cNvPr id="13" name="Прямоугольник 12"/>
          <p:cNvSpPr/>
          <p:nvPr/>
        </p:nvSpPr>
        <p:spPr>
          <a:xfrm>
            <a:off x="443745" y="1891624"/>
            <a:ext cx="2088107" cy="923330"/>
          </a:xfrm>
          <a:prstGeom prst="rect">
            <a:avLst/>
          </a:prstGeom>
        </p:spPr>
        <p:txBody>
          <a:bodyPr wrap="square">
            <a:spAutoFit/>
          </a:bodyPr>
          <a:lstStyle/>
          <a:p>
            <a:r>
              <a:rPr lang="uk-UA" b="1" dirty="0" err="1">
                <a:solidFill>
                  <a:srgbClr val="000000"/>
                </a:solidFill>
                <a:latin typeface="Times New Roman" panose="02020603050405020304" pitchFamily="18" charset="0"/>
              </a:rPr>
              <a:t>Інфузійна</a:t>
            </a:r>
            <a:r>
              <a:rPr lang="uk-UA" b="1" dirty="0">
                <a:solidFill>
                  <a:srgbClr val="000000"/>
                </a:solidFill>
                <a:latin typeface="Times New Roman" panose="02020603050405020304" pitchFamily="18" charset="0"/>
              </a:rPr>
              <a:t> терапія </a:t>
            </a:r>
          </a:p>
          <a:p>
            <a:r>
              <a:rPr lang="uk-UA" b="1" dirty="0">
                <a:solidFill>
                  <a:srgbClr val="000000"/>
                </a:solidFill>
                <a:latin typeface="Times New Roman" panose="02020603050405020304" pitchFamily="18" charset="0"/>
              </a:rPr>
              <a:t>(</a:t>
            </a:r>
            <a:r>
              <a:rPr lang="uk-UA" b="1" dirty="0" err="1">
                <a:solidFill>
                  <a:srgbClr val="000000"/>
                </a:solidFill>
                <a:latin typeface="Times New Roman" panose="02020603050405020304" pitchFamily="18" charset="0"/>
              </a:rPr>
              <a:t>фіз</a:t>
            </a:r>
            <a:r>
              <a:rPr lang="uk-UA" b="1" dirty="0">
                <a:solidFill>
                  <a:srgbClr val="000000"/>
                </a:solidFill>
                <a:latin typeface="Times New Roman" panose="02020603050405020304" pitchFamily="18" charset="0"/>
              </a:rPr>
              <a:t>. розчин) + </a:t>
            </a:r>
          </a:p>
          <a:p>
            <a:r>
              <a:rPr lang="uk-UA" b="1" dirty="0">
                <a:solidFill>
                  <a:srgbClr val="000000"/>
                </a:solidFill>
                <a:latin typeface="Times New Roman" panose="02020603050405020304" pitchFamily="18" charset="0"/>
              </a:rPr>
              <a:t>контроль діурез </a:t>
            </a:r>
            <a:endParaRPr lang="uk-UA" b="1" dirty="0"/>
          </a:p>
        </p:txBody>
      </p:sp>
      <p:sp>
        <p:nvSpPr>
          <p:cNvPr id="14" name="Прямоугольник 13"/>
          <p:cNvSpPr/>
          <p:nvPr/>
        </p:nvSpPr>
        <p:spPr>
          <a:xfrm>
            <a:off x="3087472" y="2558392"/>
            <a:ext cx="5599803" cy="369332"/>
          </a:xfrm>
          <a:prstGeom prst="rect">
            <a:avLst/>
          </a:prstGeom>
        </p:spPr>
        <p:txBody>
          <a:bodyPr wrap="none">
            <a:spAutoFit/>
          </a:bodyPr>
          <a:lstStyle/>
          <a:p>
            <a:r>
              <a:rPr lang="ru-RU" b="1" dirty="0" err="1" smtClean="0">
                <a:solidFill>
                  <a:srgbClr val="000000"/>
                </a:solidFill>
                <a:latin typeface="Times New Roman" panose="02020603050405020304" pitchFamily="18" charset="0"/>
              </a:rPr>
              <a:t>Накласти</a:t>
            </a:r>
            <a:r>
              <a:rPr lang="ru-RU" b="1" dirty="0" smtClean="0">
                <a:solidFill>
                  <a:srgbClr val="000000"/>
                </a:solidFill>
                <a:latin typeface="Times New Roman" panose="02020603050405020304" pitchFamily="18" charset="0"/>
              </a:rPr>
              <a:t> </a:t>
            </a:r>
            <a:r>
              <a:rPr lang="ru-RU" b="1" dirty="0" err="1" smtClean="0">
                <a:solidFill>
                  <a:srgbClr val="000000"/>
                </a:solidFill>
                <a:latin typeface="Times New Roman" panose="02020603050405020304" pitchFamily="18" charset="0"/>
              </a:rPr>
              <a:t>асептичну</a:t>
            </a:r>
            <a:r>
              <a:rPr lang="ru-RU" b="1" dirty="0" smtClean="0">
                <a:solidFill>
                  <a:srgbClr val="000000"/>
                </a:solidFill>
                <a:latin typeface="Times New Roman" panose="02020603050405020304" pitchFamily="18" charset="0"/>
              </a:rPr>
              <a:t> </a:t>
            </a:r>
            <a:r>
              <a:rPr lang="ru-RU" b="1" dirty="0" err="1" smtClean="0">
                <a:solidFill>
                  <a:srgbClr val="000000"/>
                </a:solidFill>
                <a:latin typeface="Times New Roman" panose="02020603050405020304" pitchFamily="18" charset="0"/>
              </a:rPr>
              <a:t>пов’язку</a:t>
            </a:r>
            <a:r>
              <a:rPr lang="ru-RU" b="1" dirty="0" smtClean="0">
                <a:solidFill>
                  <a:srgbClr val="000000"/>
                </a:solidFill>
                <a:latin typeface="Times New Roman" panose="02020603050405020304" pitchFamily="18" charset="0"/>
              </a:rPr>
              <a:t> на </a:t>
            </a:r>
            <a:r>
              <a:rPr lang="ru-RU" b="1" dirty="0" err="1" smtClean="0">
                <a:solidFill>
                  <a:srgbClr val="000000"/>
                </a:solidFill>
                <a:latin typeface="Times New Roman" panose="02020603050405020304" pitchFamily="18" charset="0"/>
              </a:rPr>
              <a:t>опікову</a:t>
            </a:r>
            <a:r>
              <a:rPr lang="ru-RU" b="1" dirty="0" smtClean="0">
                <a:solidFill>
                  <a:srgbClr val="000000"/>
                </a:solidFill>
                <a:latin typeface="Times New Roman" panose="02020603050405020304" pitchFamily="18" charset="0"/>
              </a:rPr>
              <a:t> </a:t>
            </a:r>
            <a:r>
              <a:rPr lang="ru-RU" b="1" dirty="0" err="1" smtClean="0">
                <a:solidFill>
                  <a:srgbClr val="000000"/>
                </a:solidFill>
                <a:latin typeface="Times New Roman" panose="02020603050405020304" pitchFamily="18" charset="0"/>
              </a:rPr>
              <a:t>поверхню</a:t>
            </a:r>
            <a:r>
              <a:rPr lang="ru-RU" b="1" dirty="0" smtClean="0">
                <a:solidFill>
                  <a:srgbClr val="000000"/>
                </a:solidFill>
                <a:latin typeface="Times New Roman" panose="02020603050405020304" pitchFamily="18" charset="0"/>
              </a:rPr>
              <a:t> </a:t>
            </a:r>
            <a:endParaRPr lang="uk-UA" b="1" dirty="0"/>
          </a:p>
        </p:txBody>
      </p:sp>
      <p:sp>
        <p:nvSpPr>
          <p:cNvPr id="15" name="Прямоугольник 14"/>
          <p:cNvSpPr/>
          <p:nvPr/>
        </p:nvSpPr>
        <p:spPr>
          <a:xfrm>
            <a:off x="3781032" y="5432001"/>
            <a:ext cx="3584123" cy="369332"/>
          </a:xfrm>
          <a:prstGeom prst="rect">
            <a:avLst/>
          </a:prstGeom>
        </p:spPr>
        <p:txBody>
          <a:bodyPr wrap="none">
            <a:spAutoFit/>
          </a:bodyPr>
          <a:lstStyle/>
          <a:p>
            <a:r>
              <a:rPr lang="uk-UA" b="1" dirty="0">
                <a:solidFill>
                  <a:srgbClr val="000000"/>
                </a:solidFill>
                <a:latin typeface="Times New Roman" panose="02020603050405020304" pitchFamily="18" charset="0"/>
              </a:rPr>
              <a:t>Провести адекватне знеболення </a:t>
            </a:r>
            <a:endParaRPr lang="uk-UA" dirty="0"/>
          </a:p>
        </p:txBody>
      </p:sp>
      <p:sp>
        <p:nvSpPr>
          <p:cNvPr id="16" name="Прямоугольник 15"/>
          <p:cNvSpPr/>
          <p:nvPr/>
        </p:nvSpPr>
        <p:spPr>
          <a:xfrm>
            <a:off x="3711503" y="4007218"/>
            <a:ext cx="4046942" cy="369332"/>
          </a:xfrm>
          <a:prstGeom prst="rect">
            <a:avLst/>
          </a:prstGeom>
        </p:spPr>
        <p:txBody>
          <a:bodyPr wrap="none">
            <a:spAutoFit/>
          </a:bodyPr>
          <a:lstStyle/>
          <a:p>
            <a:r>
              <a:rPr lang="uk-UA" b="1" dirty="0">
                <a:solidFill>
                  <a:srgbClr val="000000"/>
                </a:solidFill>
                <a:latin typeface="Times New Roman" panose="02020603050405020304" pitchFamily="18" charset="0"/>
              </a:rPr>
              <a:t>Накрити потерпілого </a:t>
            </a:r>
            <a:r>
              <a:rPr lang="uk-UA" b="1" dirty="0" err="1">
                <a:solidFill>
                  <a:srgbClr val="000000"/>
                </a:solidFill>
                <a:latin typeface="Times New Roman" panose="02020603050405020304" pitchFamily="18" charset="0"/>
              </a:rPr>
              <a:t>термоковдрою</a:t>
            </a:r>
            <a:r>
              <a:rPr lang="uk-UA" b="1" dirty="0">
                <a:solidFill>
                  <a:srgbClr val="000000"/>
                </a:solidFill>
                <a:latin typeface="Times New Roman" panose="02020603050405020304" pitchFamily="18" charset="0"/>
              </a:rPr>
              <a:t> </a:t>
            </a:r>
            <a:endParaRPr lang="uk-UA" dirty="0"/>
          </a:p>
        </p:txBody>
      </p:sp>
      <p:sp>
        <p:nvSpPr>
          <p:cNvPr id="17" name="Прямоугольник 16"/>
          <p:cNvSpPr/>
          <p:nvPr/>
        </p:nvSpPr>
        <p:spPr>
          <a:xfrm>
            <a:off x="2484277" y="4672249"/>
            <a:ext cx="7820037" cy="369332"/>
          </a:xfrm>
          <a:prstGeom prst="rect">
            <a:avLst/>
          </a:prstGeom>
        </p:spPr>
        <p:txBody>
          <a:bodyPr wrap="square">
            <a:spAutoFit/>
          </a:bodyPr>
          <a:lstStyle/>
          <a:p>
            <a:r>
              <a:rPr lang="ru-RU" b="1" dirty="0" err="1">
                <a:solidFill>
                  <a:srgbClr val="000000"/>
                </a:solidFill>
                <a:latin typeface="Times New Roman" panose="02020603050405020304" pitchFamily="18" charset="0"/>
              </a:rPr>
              <a:t>Дати</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випити</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велику</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кількість</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рідини</a:t>
            </a:r>
            <a:r>
              <a:rPr lang="ru-RU" b="1" dirty="0">
                <a:solidFill>
                  <a:srgbClr val="000000"/>
                </a:solidFill>
                <a:latin typeface="Times New Roman" panose="02020603050405020304" pitchFamily="18" charset="0"/>
              </a:rPr>
              <a:t> маленькими </a:t>
            </a:r>
            <a:r>
              <a:rPr lang="ru-RU" b="1" dirty="0" err="1">
                <a:solidFill>
                  <a:srgbClr val="000000"/>
                </a:solidFill>
                <a:latin typeface="Times New Roman" panose="02020603050405020304" pitchFamily="18" charset="0"/>
              </a:rPr>
              <a:t>ковтками</a:t>
            </a:r>
            <a:r>
              <a:rPr lang="ru-RU" b="1" dirty="0">
                <a:solidFill>
                  <a:srgbClr val="000000"/>
                </a:solidFill>
                <a:latin typeface="Times New Roman" panose="02020603050405020304" pitchFamily="18" charset="0"/>
              </a:rPr>
              <a:t> та </a:t>
            </a:r>
            <a:r>
              <a:rPr lang="ru-RU" b="1" dirty="0" err="1">
                <a:solidFill>
                  <a:srgbClr val="000000"/>
                </a:solidFill>
                <a:latin typeface="Times New Roman" panose="02020603050405020304" pitchFamily="18" charset="0"/>
              </a:rPr>
              <a:t>повільно</a:t>
            </a:r>
            <a:r>
              <a:rPr lang="ru-RU" b="1" dirty="0">
                <a:solidFill>
                  <a:srgbClr val="000000"/>
                </a:solidFill>
                <a:latin typeface="Times New Roman" panose="02020603050405020304" pitchFamily="18" charset="0"/>
              </a:rPr>
              <a:t> </a:t>
            </a:r>
            <a:endParaRPr lang="uk-UA" dirty="0"/>
          </a:p>
        </p:txBody>
      </p:sp>
      <p:sp>
        <p:nvSpPr>
          <p:cNvPr id="18" name="Прямоугольник 17"/>
          <p:cNvSpPr/>
          <p:nvPr/>
        </p:nvSpPr>
        <p:spPr>
          <a:xfrm>
            <a:off x="4387321" y="3292152"/>
            <a:ext cx="2371547" cy="369332"/>
          </a:xfrm>
          <a:prstGeom prst="rect">
            <a:avLst/>
          </a:prstGeom>
        </p:spPr>
        <p:txBody>
          <a:bodyPr wrap="none">
            <a:spAutoFit/>
          </a:bodyPr>
          <a:lstStyle/>
          <a:p>
            <a:r>
              <a:rPr lang="uk-UA" b="1" dirty="0">
                <a:solidFill>
                  <a:srgbClr val="000000"/>
                </a:solidFill>
                <a:latin typeface="Times New Roman" panose="02020603050405020304" pitchFamily="18" charset="0"/>
              </a:rPr>
              <a:t>Провести евакуацію </a:t>
            </a:r>
            <a:endParaRPr lang="uk-UA" b="1" dirty="0"/>
          </a:p>
        </p:txBody>
      </p:sp>
      <p:sp>
        <p:nvSpPr>
          <p:cNvPr id="19" name="Прямоугольник 18"/>
          <p:cNvSpPr/>
          <p:nvPr/>
        </p:nvSpPr>
        <p:spPr>
          <a:xfrm>
            <a:off x="636609" y="3430713"/>
            <a:ext cx="2315570" cy="1200329"/>
          </a:xfrm>
          <a:prstGeom prst="rect">
            <a:avLst/>
          </a:prstGeom>
        </p:spPr>
        <p:txBody>
          <a:bodyPr wrap="square">
            <a:spAutoFit/>
          </a:bodyPr>
          <a:lstStyle/>
          <a:p>
            <a:r>
              <a:rPr lang="ru-RU" b="1" dirty="0" err="1">
                <a:solidFill>
                  <a:srgbClr val="000000"/>
                </a:solidFill>
                <a:latin typeface="Times New Roman" panose="02020603050405020304" pitchFamily="18" charset="0"/>
              </a:rPr>
              <a:t>Інфузія</a:t>
            </a:r>
            <a:r>
              <a:rPr lang="ru-RU" b="1" dirty="0">
                <a:solidFill>
                  <a:srgbClr val="000000"/>
                </a:solidFill>
                <a:latin typeface="Times New Roman" panose="02020603050405020304" pitchFamily="18" charset="0"/>
              </a:rPr>
              <a:t> при </a:t>
            </a:r>
            <a:r>
              <a:rPr lang="ru-RU" b="1" dirty="0" err="1">
                <a:solidFill>
                  <a:srgbClr val="000000"/>
                </a:solidFill>
                <a:latin typeface="Times New Roman" panose="02020603050405020304" pitchFamily="18" charset="0"/>
              </a:rPr>
              <a:t>масі</a:t>
            </a:r>
            <a:r>
              <a:rPr lang="ru-RU" b="1" dirty="0">
                <a:solidFill>
                  <a:srgbClr val="000000"/>
                </a:solidFill>
                <a:latin typeface="Times New Roman" panose="02020603050405020304" pitchFamily="18" charset="0"/>
              </a:rPr>
              <a:t> </a:t>
            </a:r>
            <a:r>
              <a:rPr lang="ru-RU" b="1" dirty="0" err="1">
                <a:solidFill>
                  <a:srgbClr val="000000"/>
                </a:solidFill>
                <a:latin typeface="Times New Roman" panose="02020603050405020304" pitchFamily="18" charset="0"/>
              </a:rPr>
              <a:t>тіла</a:t>
            </a:r>
            <a:r>
              <a:rPr lang="ru-RU" b="1" dirty="0">
                <a:solidFill>
                  <a:srgbClr val="000000"/>
                </a:solidFill>
                <a:latin typeface="Times New Roman" panose="02020603050405020304" pitchFamily="18" charset="0"/>
              </a:rPr>
              <a:t> </a:t>
            </a:r>
            <a:r>
              <a:rPr lang="ru-RU" b="1" i="1" dirty="0">
                <a:solidFill>
                  <a:srgbClr val="000000"/>
                </a:solidFill>
                <a:latin typeface="Times New Roman" panose="02020603050405020304" pitchFamily="18" charset="0"/>
              </a:rPr>
              <a:t>60-80 кг </a:t>
            </a:r>
            <a:r>
              <a:rPr lang="ru-RU" b="1" dirty="0">
                <a:solidFill>
                  <a:srgbClr val="000000"/>
                </a:solidFill>
                <a:latin typeface="Times New Roman" panose="02020603050405020304" pitchFamily="18" charset="0"/>
              </a:rPr>
              <a:t>– 300 мл/год, </a:t>
            </a:r>
            <a:endParaRPr lang="ru-RU" dirty="0">
              <a:solidFill>
                <a:srgbClr val="000000"/>
              </a:solidFill>
              <a:latin typeface="Times New Roman" panose="02020603050405020304" pitchFamily="18" charset="0"/>
            </a:endParaRPr>
          </a:p>
          <a:p>
            <a:r>
              <a:rPr lang="uk-UA" b="1" i="1" dirty="0">
                <a:solidFill>
                  <a:srgbClr val="000000"/>
                </a:solidFill>
                <a:latin typeface="Times New Roman" panose="02020603050405020304" pitchFamily="18" charset="0"/>
              </a:rPr>
              <a:t>при +10 кг </a:t>
            </a:r>
            <a:endParaRPr lang="uk-UA" dirty="0"/>
          </a:p>
        </p:txBody>
      </p:sp>
      <p:sp>
        <p:nvSpPr>
          <p:cNvPr id="21" name="Стрелка вниз 20"/>
          <p:cNvSpPr/>
          <p:nvPr/>
        </p:nvSpPr>
        <p:spPr>
          <a:xfrm>
            <a:off x="5238059" y="799141"/>
            <a:ext cx="258920" cy="2864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2" name="Стрелка вниз 21"/>
          <p:cNvSpPr/>
          <p:nvPr/>
        </p:nvSpPr>
        <p:spPr>
          <a:xfrm>
            <a:off x="5228127" y="2262286"/>
            <a:ext cx="258920" cy="2864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3" name="Стрелка вниз 22"/>
          <p:cNvSpPr/>
          <p:nvPr/>
        </p:nvSpPr>
        <p:spPr>
          <a:xfrm>
            <a:off x="5228127" y="3096911"/>
            <a:ext cx="258920" cy="2864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4" name="Стрелка вниз 23"/>
          <p:cNvSpPr/>
          <p:nvPr/>
        </p:nvSpPr>
        <p:spPr>
          <a:xfrm>
            <a:off x="5228127" y="3744465"/>
            <a:ext cx="258920" cy="2864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5" name="Стрелка вниз 24"/>
          <p:cNvSpPr/>
          <p:nvPr/>
        </p:nvSpPr>
        <p:spPr>
          <a:xfrm>
            <a:off x="5248378" y="4415588"/>
            <a:ext cx="258920" cy="2864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6" name="Стрелка вниз 25"/>
          <p:cNvSpPr/>
          <p:nvPr/>
        </p:nvSpPr>
        <p:spPr>
          <a:xfrm>
            <a:off x="5248378" y="5126630"/>
            <a:ext cx="258920" cy="2864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7" name="Стрелка вниз 26"/>
          <p:cNvSpPr/>
          <p:nvPr/>
        </p:nvSpPr>
        <p:spPr>
          <a:xfrm>
            <a:off x="5217134" y="1579333"/>
            <a:ext cx="258920" cy="2864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8" name="Минус 27"/>
          <p:cNvSpPr/>
          <p:nvPr/>
        </p:nvSpPr>
        <p:spPr>
          <a:xfrm>
            <a:off x="7790114" y="1159852"/>
            <a:ext cx="1125466" cy="40519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1" name="Прямоугольник 30"/>
          <p:cNvSpPr/>
          <p:nvPr/>
        </p:nvSpPr>
        <p:spPr>
          <a:xfrm>
            <a:off x="8854908" y="930617"/>
            <a:ext cx="2418143" cy="1292662"/>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3" name="Стрелка вниз 32"/>
          <p:cNvSpPr/>
          <p:nvPr/>
        </p:nvSpPr>
        <p:spPr>
          <a:xfrm>
            <a:off x="1358339" y="1605211"/>
            <a:ext cx="258920" cy="2864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7" name="Прямоугольник 36"/>
          <p:cNvSpPr/>
          <p:nvPr/>
        </p:nvSpPr>
        <p:spPr>
          <a:xfrm>
            <a:off x="459474" y="1949499"/>
            <a:ext cx="2315570" cy="954569"/>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8" name="Прямоугольник 37"/>
          <p:cNvSpPr/>
          <p:nvPr/>
        </p:nvSpPr>
        <p:spPr>
          <a:xfrm>
            <a:off x="507967" y="3439327"/>
            <a:ext cx="2139829" cy="1200329"/>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9" name="Минус 38"/>
          <p:cNvSpPr/>
          <p:nvPr/>
        </p:nvSpPr>
        <p:spPr>
          <a:xfrm rot="5400000">
            <a:off x="1046231" y="2949966"/>
            <a:ext cx="819010" cy="40519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1" name="Стрелка вниз 40"/>
          <p:cNvSpPr/>
          <p:nvPr/>
        </p:nvSpPr>
        <p:spPr>
          <a:xfrm>
            <a:off x="5248378" y="6347319"/>
            <a:ext cx="258920" cy="2864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5" name="Стрелка вниз 44"/>
          <p:cNvSpPr/>
          <p:nvPr/>
        </p:nvSpPr>
        <p:spPr>
          <a:xfrm>
            <a:off x="5248378" y="5758718"/>
            <a:ext cx="258920" cy="2864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6" name="Прямоугольник 45"/>
          <p:cNvSpPr/>
          <p:nvPr/>
        </p:nvSpPr>
        <p:spPr>
          <a:xfrm>
            <a:off x="4343371" y="6584020"/>
            <a:ext cx="2265365" cy="369332"/>
          </a:xfrm>
          <a:prstGeom prst="rect">
            <a:avLst/>
          </a:prstGeom>
        </p:spPr>
        <p:txBody>
          <a:bodyPr wrap="none">
            <a:spAutoFit/>
          </a:bodyPr>
          <a:lstStyle/>
          <a:p>
            <a:pPr algn="r"/>
            <a:r>
              <a:rPr lang="ru-RU" b="1" dirty="0"/>
              <a:t>Провести </a:t>
            </a:r>
            <a:r>
              <a:rPr lang="ru-RU" b="1" dirty="0" err="1"/>
              <a:t>евакуацію</a:t>
            </a:r>
            <a:r>
              <a:rPr lang="ru-RU" b="1" dirty="0"/>
              <a:t> </a:t>
            </a:r>
            <a:endParaRPr lang="uk-UA" b="1" dirty="0"/>
          </a:p>
        </p:txBody>
      </p:sp>
      <p:sp>
        <p:nvSpPr>
          <p:cNvPr id="48" name="Прямоугольник 47"/>
          <p:cNvSpPr/>
          <p:nvPr/>
        </p:nvSpPr>
        <p:spPr>
          <a:xfrm>
            <a:off x="2200620" y="5970890"/>
            <a:ext cx="8233154" cy="369332"/>
          </a:xfrm>
          <a:prstGeom prst="rect">
            <a:avLst/>
          </a:prstGeom>
        </p:spPr>
        <p:txBody>
          <a:bodyPr wrap="square">
            <a:spAutoFit/>
          </a:bodyPr>
          <a:lstStyle/>
          <a:p>
            <a:pPr algn="ctr"/>
            <a:r>
              <a:rPr lang="ru-RU" b="1" dirty="0" err="1"/>
              <a:t>Дати</a:t>
            </a:r>
            <a:r>
              <a:rPr lang="ru-RU" b="1" dirty="0"/>
              <a:t> </a:t>
            </a:r>
            <a:r>
              <a:rPr lang="ru-RU" b="1" dirty="0" err="1"/>
              <a:t>випити</a:t>
            </a:r>
            <a:r>
              <a:rPr lang="ru-RU" b="1" dirty="0"/>
              <a:t> </a:t>
            </a:r>
            <a:r>
              <a:rPr lang="ru-RU" b="1" dirty="0" err="1"/>
              <a:t>велику</a:t>
            </a:r>
            <a:r>
              <a:rPr lang="ru-RU" b="1" dirty="0"/>
              <a:t> </a:t>
            </a:r>
            <a:r>
              <a:rPr lang="ru-RU" b="1" dirty="0" err="1"/>
              <a:t>кількість</a:t>
            </a:r>
            <a:r>
              <a:rPr lang="ru-RU" b="1" dirty="0"/>
              <a:t> </a:t>
            </a:r>
            <a:r>
              <a:rPr lang="ru-RU" b="1" dirty="0" err="1"/>
              <a:t>рідини</a:t>
            </a:r>
            <a:r>
              <a:rPr lang="ru-RU" b="1" dirty="0"/>
              <a:t> маленькими </a:t>
            </a:r>
            <a:r>
              <a:rPr lang="ru-RU" b="1" dirty="0" err="1" smtClean="0"/>
              <a:t>ковтками</a:t>
            </a:r>
            <a:r>
              <a:rPr lang="ru-RU" b="1" dirty="0" smtClean="0"/>
              <a:t> </a:t>
            </a:r>
            <a:r>
              <a:rPr lang="ru-RU" b="1" dirty="0"/>
              <a:t>та </a:t>
            </a:r>
            <a:r>
              <a:rPr lang="ru-RU" b="1" dirty="0" err="1"/>
              <a:t>повільно</a:t>
            </a:r>
            <a:endParaRPr lang="uk-UA" b="1" dirty="0"/>
          </a:p>
        </p:txBody>
      </p:sp>
    </p:spTree>
    <p:extLst>
      <p:ext uri="{BB962C8B-B14F-4D97-AF65-F5344CB8AC3E}">
        <p14:creationId xmlns:p14="http://schemas.microsoft.com/office/powerpoint/2010/main" val="5240550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6950" y="0"/>
            <a:ext cx="12075049" cy="6755642"/>
          </a:xfrm>
        </p:spPr>
        <p:txBody>
          <a:bodyPr>
            <a:normAutofit fontScale="62500" lnSpcReduction="20000"/>
          </a:bodyPr>
          <a:lstStyle/>
          <a:p>
            <a:pPr marL="0" indent="0">
              <a:buNone/>
            </a:pPr>
            <a:endParaRPr lang="uk-UA" dirty="0"/>
          </a:p>
          <a:p>
            <a:pPr marL="514350" indent="-514350">
              <a:buAutoNum type="arabicPeriod"/>
            </a:pPr>
            <a:r>
              <a:rPr lang="uk-UA" dirty="0" smtClean="0"/>
              <a:t>Загасіть </a:t>
            </a:r>
            <a:r>
              <a:rPr lang="uk-UA" dirty="0"/>
              <a:t>полум’я, або заберіть </a:t>
            </a:r>
            <a:r>
              <a:rPr lang="uk-UA" dirty="0" err="1"/>
              <a:t>травмуючий</a:t>
            </a:r>
            <a:r>
              <a:rPr lang="uk-UA" dirty="0"/>
              <a:t> агент. </a:t>
            </a:r>
            <a:endParaRPr lang="uk-UA" dirty="0" smtClean="0"/>
          </a:p>
          <a:p>
            <a:pPr marL="514350" indent="-514350">
              <a:buAutoNum type="arabicPeriod"/>
            </a:pPr>
            <a:r>
              <a:rPr lang="uk-UA" dirty="0" smtClean="0"/>
              <a:t> </a:t>
            </a:r>
            <a:r>
              <a:rPr lang="uk-UA" dirty="0"/>
              <a:t>Перемістіть пораненого в безпечну </a:t>
            </a:r>
            <a:r>
              <a:rPr lang="uk-UA" dirty="0" smtClean="0"/>
              <a:t>зону</a:t>
            </a:r>
          </a:p>
          <a:p>
            <a:pPr marL="514350" indent="-514350">
              <a:buAutoNum type="arabicPeriod"/>
            </a:pPr>
            <a:r>
              <a:rPr lang="uk-UA" dirty="0" smtClean="0"/>
              <a:t> </a:t>
            </a:r>
            <a:r>
              <a:rPr lang="uk-UA" dirty="0"/>
              <a:t>Оцініть стан та надайте пергу медичну допомогу за алгоритмом САВС. </a:t>
            </a:r>
            <a:endParaRPr lang="uk-UA" dirty="0" smtClean="0"/>
          </a:p>
          <a:p>
            <a:pPr marL="514350" indent="-514350">
              <a:buAutoNum type="arabicPeriod"/>
            </a:pPr>
            <a:r>
              <a:rPr lang="uk-UA" dirty="0" smtClean="0"/>
              <a:t> </a:t>
            </a:r>
            <a:r>
              <a:rPr lang="uk-UA" dirty="0" err="1"/>
              <a:t>Охолодіть</a:t>
            </a:r>
            <a:r>
              <a:rPr lang="uk-UA" dirty="0"/>
              <a:t> уражену ділянку. Для цього потрібно використати велику кількість проточної води, або ж охолоджуючі табельні </a:t>
            </a:r>
            <a:r>
              <a:rPr lang="uk-UA" dirty="0" err="1"/>
              <a:t>протиопікові</a:t>
            </a:r>
            <a:r>
              <a:rPr lang="uk-UA" dirty="0"/>
              <a:t> (</a:t>
            </a:r>
            <a:r>
              <a:rPr lang="uk-UA" dirty="0" err="1"/>
              <a:t>гідрогелеві</a:t>
            </a:r>
            <a:r>
              <a:rPr lang="uk-UA" dirty="0"/>
              <a:t>) пов’язки </a:t>
            </a:r>
            <a:endParaRPr lang="uk-UA" dirty="0" smtClean="0"/>
          </a:p>
          <a:p>
            <a:pPr marL="514350" indent="-514350">
              <a:buAutoNum type="arabicPeriod"/>
            </a:pPr>
            <a:r>
              <a:rPr lang="uk-UA" dirty="0" smtClean="0"/>
              <a:t> </a:t>
            </a:r>
            <a:r>
              <a:rPr lang="uk-UA" dirty="0"/>
              <a:t>Зніміть одяг, амуніцію та всі стягуючі предмети. Внаслідок наростання набряку каблучка або браслет можуть перетиснути тканини та спричинити ампутацію і втрату пальця або кінцівки, тому зніміть їх якомога швидше</a:t>
            </a:r>
            <a:r>
              <a:rPr lang="uk-UA" dirty="0" smtClean="0"/>
              <a:t>.</a:t>
            </a:r>
          </a:p>
          <a:p>
            <a:pPr marL="514350" indent="-514350">
              <a:buAutoNum type="arabicPeriod"/>
            </a:pPr>
            <a:r>
              <a:rPr lang="uk-UA" dirty="0" smtClean="0"/>
              <a:t> </a:t>
            </a:r>
            <a:r>
              <a:rPr lang="uk-UA" dirty="0" err="1"/>
              <a:t>Накрийте</a:t>
            </a:r>
            <a:r>
              <a:rPr lang="uk-UA" dirty="0"/>
              <a:t> пацієнта чистим сухим простирадлом або </a:t>
            </a:r>
            <a:r>
              <a:rPr lang="uk-UA" dirty="0" err="1"/>
              <a:t>термоковдрою</a:t>
            </a:r>
            <a:r>
              <a:rPr lang="uk-UA" dirty="0"/>
              <a:t>, щоб запобігти подальшому забрудненню під час транспортування та втрати </a:t>
            </a:r>
            <a:r>
              <a:rPr lang="uk-UA" dirty="0" smtClean="0"/>
              <a:t>температури.</a:t>
            </a:r>
          </a:p>
          <a:p>
            <a:pPr marL="514350" indent="-514350">
              <a:buAutoNum type="arabicPeriod"/>
            </a:pPr>
            <a:r>
              <a:rPr lang="uk-UA" dirty="0" smtClean="0"/>
              <a:t> </a:t>
            </a:r>
            <a:r>
              <a:rPr lang="uk-UA" dirty="0"/>
              <a:t>Забезпечте судинний доступ. Якщо можливо, робіть це через необпечену шкіру, в разі необхідності – через обпечену, надійно закріпіть в/в </a:t>
            </a:r>
            <a:r>
              <a:rPr lang="uk-UA" dirty="0" smtClean="0"/>
              <a:t>катетер.</a:t>
            </a:r>
          </a:p>
          <a:p>
            <a:pPr marL="514350" indent="-514350">
              <a:buAutoNum type="arabicPeriod"/>
            </a:pPr>
            <a:r>
              <a:rPr lang="uk-UA" dirty="0" smtClean="0"/>
              <a:t>Почніть </a:t>
            </a:r>
            <a:r>
              <a:rPr lang="uk-UA" dirty="0" err="1"/>
              <a:t>інфузію</a:t>
            </a:r>
            <a:r>
              <a:rPr lang="uk-UA" dirty="0"/>
              <a:t>, використовуючи </a:t>
            </a:r>
            <a:r>
              <a:rPr lang="uk-UA" dirty="0" err="1"/>
              <a:t>лактований</a:t>
            </a:r>
            <a:r>
              <a:rPr lang="uk-UA" dirty="0"/>
              <a:t> розчин </a:t>
            </a:r>
            <a:r>
              <a:rPr lang="uk-UA" dirty="0" err="1"/>
              <a:t>Рінгера</a:t>
            </a:r>
            <a:r>
              <a:rPr lang="uk-UA" dirty="0"/>
              <a:t> (ЛРР) або його аналоги з розрахунку: при масі тіла 60-80 кг – 300 мл/год. При масі тіла більше 80 кг – на кожні додаткові 10 кг + 100 мл/годину (так, при масі тіла потерпілого 100 кг необхідно крапати 500 мл/годину). Продовжуйте заходи під час евакуації. За відсутності ЛРР використовуйте 0,9% фізіологічний розчин. </a:t>
            </a:r>
            <a:endParaRPr lang="uk-UA" dirty="0" smtClean="0"/>
          </a:p>
          <a:p>
            <a:pPr marL="514350" indent="-514350">
              <a:buAutoNum type="arabicPeriod"/>
            </a:pPr>
            <a:r>
              <a:rPr lang="uk-UA" dirty="0" smtClean="0"/>
              <a:t> </a:t>
            </a:r>
            <a:r>
              <a:rPr lang="uk-UA" dirty="0" err="1"/>
              <a:t>Поставте</a:t>
            </a:r>
            <a:r>
              <a:rPr lang="uk-UA" dirty="0"/>
              <a:t> сечовий катетер. Він допоможе контролювати діурез. Внаслідок наводнення ми повинні добитись показника 1мл/кг ваги. </a:t>
            </a:r>
            <a:endParaRPr lang="uk-UA" dirty="0" smtClean="0"/>
          </a:p>
          <a:p>
            <a:pPr marL="514350" indent="-514350">
              <a:buAutoNum type="arabicPeriod"/>
            </a:pPr>
            <a:r>
              <a:rPr lang="uk-UA" dirty="0" smtClean="0"/>
              <a:t>При </a:t>
            </a:r>
            <a:r>
              <a:rPr lang="uk-UA" dirty="0"/>
              <a:t>ураженні дихальних шляхів для усунення спазму бронхів і зменшення набряку слизової гортані – </a:t>
            </a:r>
            <a:r>
              <a:rPr lang="uk-UA" dirty="0" err="1"/>
              <a:t>внутрішньом’язово</a:t>
            </a:r>
            <a:r>
              <a:rPr lang="uk-UA" dirty="0"/>
              <a:t> вводяться 150-200 мг гідрокортизону або 60-90 мг преднізолону, еуфілін, протиалергійні препарати. </a:t>
            </a:r>
            <a:endParaRPr lang="uk-UA" dirty="0" smtClean="0"/>
          </a:p>
          <a:p>
            <a:pPr marL="514350" indent="-514350">
              <a:buAutoNum type="arabicPeriod"/>
            </a:pPr>
            <a:r>
              <a:rPr lang="uk-UA" dirty="0" smtClean="0"/>
              <a:t> </a:t>
            </a:r>
            <a:r>
              <a:rPr lang="uk-UA" dirty="0"/>
              <a:t>У носові ходи закапують по 10-12 крапель вазелінового масла. Наростаюча асфіксія через набряк гортані є показанням до </a:t>
            </a:r>
            <a:r>
              <a:rPr lang="uk-UA" dirty="0" err="1"/>
              <a:t>інтубації</a:t>
            </a:r>
            <a:r>
              <a:rPr lang="uk-UA" dirty="0"/>
              <a:t> або при її неможливості – до </a:t>
            </a:r>
            <a:r>
              <a:rPr lang="uk-UA" dirty="0" err="1"/>
              <a:t>конікотомії</a:t>
            </a:r>
            <a:r>
              <a:rPr lang="uk-UA" dirty="0"/>
              <a:t>. </a:t>
            </a:r>
            <a:endParaRPr lang="uk-UA" dirty="0" smtClean="0"/>
          </a:p>
          <a:p>
            <a:pPr marL="514350" indent="-514350">
              <a:buAutoNum type="arabicPeriod"/>
            </a:pPr>
            <a:r>
              <a:rPr lang="uk-UA" dirty="0" smtClean="0"/>
              <a:t> </a:t>
            </a:r>
            <a:r>
              <a:rPr lang="uk-UA" dirty="0"/>
              <a:t>Проведіть адекватне знеболення. Для більш правильного ведення опікового пораненого необхідно чітко розділити поранених за категоріями больового </a:t>
            </a:r>
            <a:r>
              <a:rPr lang="uk-UA" dirty="0" smtClean="0"/>
              <a:t>синдрому.</a:t>
            </a:r>
            <a:endParaRPr lang="uk-UA" dirty="0"/>
          </a:p>
        </p:txBody>
      </p:sp>
    </p:spTree>
    <p:extLst>
      <p:ext uri="{BB962C8B-B14F-4D97-AF65-F5344CB8AC3E}">
        <p14:creationId xmlns:p14="http://schemas.microsoft.com/office/powerpoint/2010/main" val="34041974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65245" y="447201"/>
            <a:ext cx="10515600" cy="4351338"/>
          </a:xfrm>
        </p:spPr>
        <p:txBody>
          <a:bodyPr>
            <a:normAutofit lnSpcReduction="10000"/>
          </a:bodyPr>
          <a:lstStyle/>
          <a:p>
            <a:r>
              <a:rPr lang="uk-UA" dirty="0"/>
              <a:t>При болю </a:t>
            </a:r>
            <a:r>
              <a:rPr lang="uk-UA" b="1" dirty="0"/>
              <a:t>незначної та середньої інтенсивності </a:t>
            </a:r>
            <a:r>
              <a:rPr lang="uk-UA" dirty="0"/>
              <a:t>(невеликі площі та глибина ураження</a:t>
            </a:r>
            <a:r>
              <a:rPr lang="uk-UA" dirty="0" smtClean="0"/>
              <a:t>), </a:t>
            </a:r>
            <a:r>
              <a:rPr lang="uk-UA" dirty="0"/>
              <a:t>використати </a:t>
            </a:r>
            <a:r>
              <a:rPr lang="uk-UA" dirty="0" err="1"/>
              <a:t>мелоксикам</a:t>
            </a:r>
            <a:r>
              <a:rPr lang="uk-UA" dirty="0"/>
              <a:t> 15 мг 1 раз на добу. </a:t>
            </a:r>
            <a:endParaRPr lang="uk-UA" dirty="0" smtClean="0"/>
          </a:p>
          <a:p>
            <a:r>
              <a:rPr lang="uk-UA" b="1" dirty="0" smtClean="0"/>
              <a:t>Середній </a:t>
            </a:r>
            <a:r>
              <a:rPr lang="uk-UA" b="1" dirty="0"/>
              <a:t>біль</a:t>
            </a:r>
            <a:r>
              <a:rPr lang="uk-UA" dirty="0"/>
              <a:t>, при якому поранений знаходиться притомний, має невисокий шанс розвитку шоку чи втрати свідомості – використати льодяник </a:t>
            </a:r>
            <a:r>
              <a:rPr lang="uk-UA" dirty="0" err="1"/>
              <a:t>фентанілу</a:t>
            </a:r>
            <a:r>
              <a:rPr lang="uk-UA" dirty="0"/>
              <a:t> 800 мг</a:t>
            </a:r>
            <a:r>
              <a:rPr lang="uk-UA" dirty="0" smtClean="0"/>
              <a:t>.</a:t>
            </a:r>
          </a:p>
          <a:p>
            <a:r>
              <a:rPr lang="uk-UA" dirty="0" smtClean="0"/>
              <a:t> </a:t>
            </a:r>
            <a:r>
              <a:rPr lang="uk-UA" b="1" dirty="0"/>
              <a:t>Сильний біль</a:t>
            </a:r>
            <a:r>
              <a:rPr lang="uk-UA" dirty="0"/>
              <a:t>, при якому поранений знаходиться в стані опікового шоку, має дихальні розлади або є ризик їх виникнення – </a:t>
            </a:r>
            <a:r>
              <a:rPr lang="uk-UA" dirty="0" err="1"/>
              <a:t>кетамін</a:t>
            </a:r>
            <a:r>
              <a:rPr lang="uk-UA" dirty="0"/>
              <a:t> 50 мг </a:t>
            </a:r>
            <a:r>
              <a:rPr lang="uk-UA" dirty="0" err="1"/>
              <a:t>внутрішньом</a:t>
            </a:r>
            <a:r>
              <a:rPr lang="el-GR" dirty="0"/>
              <a:t>᾿</a:t>
            </a:r>
            <a:r>
              <a:rPr lang="uk-UA" dirty="0" err="1"/>
              <a:t>язево</a:t>
            </a:r>
            <a:r>
              <a:rPr lang="uk-UA" dirty="0"/>
              <a:t> або 20 </a:t>
            </a:r>
            <a:r>
              <a:rPr lang="uk-UA" dirty="0" smtClean="0"/>
              <a:t> </a:t>
            </a:r>
            <a:r>
              <a:rPr lang="uk-UA" dirty="0"/>
              <a:t>мг повільно внутрішньовенно. Повторити дозу через 30 хв для в/м введення та через 20 хв. для внутрішньовенного введення. </a:t>
            </a:r>
          </a:p>
        </p:txBody>
      </p:sp>
    </p:spTree>
    <p:extLst>
      <p:ext uri="{BB962C8B-B14F-4D97-AF65-F5344CB8AC3E}">
        <p14:creationId xmlns:p14="http://schemas.microsoft.com/office/powerpoint/2010/main" val="3504445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3899" y="491319"/>
            <a:ext cx="11341289" cy="5932844"/>
          </a:xfrm>
        </p:spPr>
        <p:txBody>
          <a:bodyPr>
            <a:normAutofit fontScale="77500" lnSpcReduction="20000"/>
          </a:bodyPr>
          <a:lstStyle/>
          <a:p>
            <a:pPr marL="0" indent="0">
              <a:buNone/>
            </a:pPr>
            <a:r>
              <a:rPr lang="uk-UA" sz="4100" b="1" dirty="0" smtClean="0">
                <a:effectLst>
                  <a:outerShdw blurRad="38100" dist="38100" dir="2700000" algn="tl">
                    <a:srgbClr val="000000">
                      <a:alpha val="43137"/>
                    </a:srgbClr>
                  </a:outerShdw>
                </a:effectLst>
              </a:rPr>
              <a:t>Анафілактичний шок </a:t>
            </a:r>
            <a:r>
              <a:rPr lang="uk-UA" dirty="0" smtClean="0"/>
              <a:t>- найбільш важка форма алергічної реакції негайного типу, що розвивається в результаті повторного контакту з алергеном і характеризується гострим розладом центрального і периферичного кровообігу призводять до виражених метаболічних порушень.</a:t>
            </a:r>
          </a:p>
          <a:p>
            <a:pPr marL="0" indent="0">
              <a:buNone/>
            </a:pPr>
            <a:r>
              <a:rPr lang="uk-UA" dirty="0" smtClean="0"/>
              <a:t>Варіанти перебігу анафілактичного шоку</a:t>
            </a:r>
          </a:p>
          <a:p>
            <a:pPr marL="0" indent="0">
              <a:buNone/>
            </a:pPr>
            <a:r>
              <a:rPr lang="uk-UA" dirty="0" smtClean="0"/>
              <a:t>1. Блискавична (</a:t>
            </a:r>
            <a:r>
              <a:rPr lang="uk-UA" dirty="0" err="1" smtClean="0"/>
              <a:t>колаптоїдний</a:t>
            </a:r>
            <a:r>
              <a:rPr lang="uk-UA" dirty="0" smtClean="0"/>
              <a:t>):</a:t>
            </a:r>
          </a:p>
          <a:p>
            <a:pPr marL="0" indent="0">
              <a:buNone/>
            </a:pPr>
            <a:r>
              <a:rPr lang="uk-UA" dirty="0" smtClean="0"/>
              <a:t>- розвивається протягом 10 хвилин;</a:t>
            </a:r>
          </a:p>
          <a:p>
            <a:pPr marL="0" indent="0">
              <a:buNone/>
            </a:pPr>
            <a:r>
              <a:rPr lang="uk-UA" dirty="0" smtClean="0"/>
              <a:t>- провісники (можуть бути відсутніми) - жар, почервоніння шкіри, свербіж, пульсація в голові, нудота, відчуття страху;</a:t>
            </a:r>
          </a:p>
          <a:p>
            <a:pPr marL="0" indent="0">
              <a:buNone/>
            </a:pPr>
            <a:r>
              <a:rPr lang="uk-UA" dirty="0" smtClean="0"/>
              <a:t>- клініка - наростаюча блідість, ціаноз, тахікардія, різке зниження артеріального тиску.</a:t>
            </a:r>
          </a:p>
          <a:p>
            <a:pPr marL="0" indent="0">
              <a:buNone/>
            </a:pPr>
            <a:r>
              <a:rPr lang="uk-UA" dirty="0" smtClean="0"/>
              <a:t>2. Негайне:</a:t>
            </a:r>
          </a:p>
          <a:p>
            <a:pPr marL="0" indent="0">
              <a:buNone/>
            </a:pPr>
            <a:r>
              <a:rPr lang="uk-UA" dirty="0" smtClean="0"/>
              <a:t>- розвивається через ~ 30 хвилин;</a:t>
            </a:r>
          </a:p>
          <a:p>
            <a:pPr marL="0" indent="0">
              <a:buNone/>
            </a:pPr>
            <a:r>
              <a:rPr lang="uk-UA" dirty="0" smtClean="0"/>
              <a:t>- клінічний перебіг може супроводжуватися проявами інших форм алергічних реакцій: кропив'янка, набряк </a:t>
            </a:r>
            <a:r>
              <a:rPr lang="uk-UA" dirty="0" err="1" smtClean="0"/>
              <a:t>Квінке</a:t>
            </a:r>
            <a:r>
              <a:rPr lang="uk-UA" dirty="0" smtClean="0"/>
              <a:t> і </a:t>
            </a:r>
            <a:r>
              <a:rPr lang="uk-UA" dirty="0" err="1" smtClean="0"/>
              <a:t>т.д</a:t>
            </a:r>
            <a:r>
              <a:rPr lang="uk-UA" dirty="0" smtClean="0"/>
              <a:t>.</a:t>
            </a:r>
          </a:p>
          <a:p>
            <a:pPr marL="0" indent="0">
              <a:buNone/>
            </a:pPr>
            <a:r>
              <a:rPr lang="uk-UA" dirty="0" smtClean="0"/>
              <a:t>3. Уповільнена</a:t>
            </a:r>
          </a:p>
          <a:p>
            <a:pPr marL="0" indent="0">
              <a:buNone/>
            </a:pPr>
            <a:r>
              <a:rPr lang="uk-UA" dirty="0" smtClean="0"/>
              <a:t>- тривалий </a:t>
            </a:r>
            <a:r>
              <a:rPr lang="uk-UA" dirty="0" err="1" smtClean="0"/>
              <a:t>предколлаптоідний</a:t>
            </a:r>
            <a:r>
              <a:rPr lang="uk-UA" dirty="0" smtClean="0"/>
              <a:t> період (кілька годин).</a:t>
            </a:r>
          </a:p>
          <a:p>
            <a:pPr marL="0" indent="0">
              <a:buNone/>
            </a:pPr>
            <a:r>
              <a:rPr lang="uk-UA" dirty="0" smtClean="0"/>
              <a:t>У розвитку тяжкості анафілактичного шоку вирішальне значення має не доза алергену, а час продромального періоду і швидкість розвитку клінічних проявів.</a:t>
            </a:r>
            <a:endParaRPr lang="uk-UA" dirty="0"/>
          </a:p>
        </p:txBody>
      </p:sp>
    </p:spTree>
    <p:extLst>
      <p:ext uri="{BB962C8B-B14F-4D97-AF65-F5344CB8AC3E}">
        <p14:creationId xmlns:p14="http://schemas.microsoft.com/office/powerpoint/2010/main" val="32250501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7421" y="272955"/>
            <a:ext cx="11176379" cy="5904008"/>
          </a:xfrm>
        </p:spPr>
        <p:txBody>
          <a:bodyPr>
            <a:normAutofit fontScale="70000" lnSpcReduction="20000"/>
          </a:bodyPr>
          <a:lstStyle/>
          <a:p>
            <a:r>
              <a:rPr lang="uk-UA" dirty="0"/>
              <a:t>У клінічній картині шоку виділяють 5 типів: типовий </a:t>
            </a:r>
            <a:r>
              <a:rPr lang="uk-UA" dirty="0" smtClean="0"/>
              <a:t>(55,4%), </a:t>
            </a:r>
            <a:r>
              <a:rPr lang="uk-UA" dirty="0" err="1" smtClean="0"/>
              <a:t>гемодинамічний</a:t>
            </a:r>
            <a:r>
              <a:rPr lang="uk-UA" dirty="0"/>
              <a:t> (</a:t>
            </a:r>
            <a:r>
              <a:rPr lang="uk-UA" dirty="0" smtClean="0"/>
              <a:t>20,0%), </a:t>
            </a:r>
            <a:r>
              <a:rPr lang="uk-UA" dirty="0" err="1" smtClean="0"/>
              <a:t>асфіктичний</a:t>
            </a:r>
            <a:r>
              <a:rPr lang="uk-UA" dirty="0"/>
              <a:t> (</a:t>
            </a:r>
            <a:r>
              <a:rPr lang="uk-UA" dirty="0" smtClean="0"/>
              <a:t>11,5%), </a:t>
            </a:r>
            <a:r>
              <a:rPr lang="uk-UA" dirty="0"/>
              <a:t>церебральний (8,1 </a:t>
            </a:r>
            <a:r>
              <a:rPr lang="uk-UA" dirty="0" smtClean="0"/>
              <a:t>%) і </a:t>
            </a:r>
            <a:r>
              <a:rPr lang="uk-UA" dirty="0"/>
              <a:t>абдомінальний </a:t>
            </a:r>
            <a:r>
              <a:rPr lang="uk-UA" dirty="0" smtClean="0"/>
              <a:t>(5,0%).</a:t>
            </a:r>
          </a:p>
          <a:p>
            <a:r>
              <a:rPr lang="uk-UA" dirty="0" smtClean="0"/>
              <a:t>При </a:t>
            </a:r>
            <a:r>
              <a:rPr lang="uk-UA" i="1" dirty="0" smtClean="0"/>
              <a:t>типовій формі АШ</a:t>
            </a:r>
            <a:r>
              <a:rPr lang="uk-UA" dirty="0" smtClean="0"/>
              <a:t> хворі інколи не встигають повідомити про погіршення самопочуття, можуть відчувати жар, зрідка – нудоту, блювання. При об'єктивному обстеженні: гіперемія чи блідість шкіри, висипання, набряк губ, повік).</a:t>
            </a:r>
          </a:p>
          <a:p>
            <a:pPr>
              <a:buFont typeface="Wingdings" panose="05000000000000000000" pitchFamily="2" charset="2"/>
              <a:buChar char="ü"/>
            </a:pPr>
            <a:r>
              <a:rPr lang="uk-UA" dirty="0" smtClean="0"/>
              <a:t> У хворих нерідко розвиваються судоми кінцівок, потім – неконтрольовані сечовиділення і дефекація.</a:t>
            </a:r>
          </a:p>
          <a:p>
            <a:pPr>
              <a:buFont typeface="Wingdings" panose="05000000000000000000" pitchFamily="2" charset="2"/>
              <a:buChar char="ü"/>
            </a:pPr>
            <a:r>
              <a:rPr lang="uk-UA" dirty="0" smtClean="0"/>
              <a:t>Пульс</a:t>
            </a:r>
            <a:r>
              <a:rPr lang="uk-UA" dirty="0"/>
              <a:t>, як правило, слабкий, частий, тони серця ослаблені. Дихання часто поверхневе, часте, з дистанційними хрипами. При аускультації можуть вислуховуватися свистячі хрипи, які інколи зникають на тлі задишки, що посилюється.</a:t>
            </a:r>
          </a:p>
          <a:p>
            <a:r>
              <a:rPr lang="uk-UA" dirty="0"/>
              <a:t>При </a:t>
            </a:r>
            <a:r>
              <a:rPr lang="uk-UA" i="1" dirty="0" err="1"/>
              <a:t>гемодинамічній</a:t>
            </a:r>
            <a:r>
              <a:rPr lang="uk-UA" i="1" dirty="0"/>
              <a:t> формі АШ</a:t>
            </a:r>
            <a:r>
              <a:rPr lang="uk-UA" dirty="0"/>
              <a:t> на перший план виходять симптоми порушення діяльності серцево-судинної системи, спостерігають спазм (блідість) чи розширення (гіперемія) периферичних судин, </a:t>
            </a:r>
            <a:r>
              <a:rPr lang="en-US" dirty="0"/>
              <a:t>AT </a:t>
            </a:r>
            <a:r>
              <a:rPr lang="uk-UA" dirty="0" smtClean="0"/>
              <a:t>знижений.</a:t>
            </a:r>
            <a:endParaRPr lang="uk-UA" dirty="0"/>
          </a:p>
          <a:p>
            <a:r>
              <a:rPr lang="uk-UA" i="1" dirty="0" err="1"/>
              <a:t>Асфіктична</a:t>
            </a:r>
            <a:r>
              <a:rPr lang="uk-UA" i="1" dirty="0"/>
              <a:t> форма АШ</a:t>
            </a:r>
            <a:r>
              <a:rPr lang="uk-UA" dirty="0"/>
              <a:t> проявляється гострою дихальною недостатністю, яка зумовлена </a:t>
            </a:r>
            <a:r>
              <a:rPr lang="uk-UA" dirty="0" err="1"/>
              <a:t>бронхоспазмом</a:t>
            </a:r>
            <a:r>
              <a:rPr lang="uk-UA" dirty="0"/>
              <a:t>, набряком слизової оболонки </a:t>
            </a:r>
            <a:r>
              <a:rPr lang="uk-UA" dirty="0" smtClean="0"/>
              <a:t>бронхів.</a:t>
            </a:r>
            <a:endParaRPr lang="uk-UA" dirty="0"/>
          </a:p>
          <a:p>
            <a:r>
              <a:rPr lang="uk-UA" i="1" dirty="0"/>
              <a:t>Церебральна форма АШ</a:t>
            </a:r>
            <a:r>
              <a:rPr lang="uk-UA" dirty="0"/>
              <a:t> характеризується переважанням порушень у діяльності ЦНС: психомоторним збудженням, порушенням свідомості, судомами, </a:t>
            </a:r>
            <a:r>
              <a:rPr lang="uk-UA" dirty="0" err="1"/>
              <a:t>епілептиформними</a:t>
            </a:r>
            <a:r>
              <a:rPr lang="uk-UA" dirty="0"/>
              <a:t> нападами, рідше – симптомами набряку мозкової тканини </a:t>
            </a:r>
          </a:p>
          <a:p>
            <a:r>
              <a:rPr lang="ru-RU" dirty="0"/>
              <a:t>При </a:t>
            </a:r>
            <a:r>
              <a:rPr lang="ru-RU" i="1" dirty="0" err="1"/>
              <a:t>абдомінальній</a:t>
            </a:r>
            <a:r>
              <a:rPr lang="ru-RU" i="1" dirty="0"/>
              <a:t> </a:t>
            </a:r>
            <a:r>
              <a:rPr lang="ru-RU" i="1" dirty="0" err="1"/>
              <a:t>формі</a:t>
            </a:r>
            <a:r>
              <a:rPr lang="ru-RU" i="1" dirty="0"/>
              <a:t> АШ</a:t>
            </a:r>
            <a:r>
              <a:rPr lang="ru-RU" dirty="0"/>
              <a:t> </a:t>
            </a:r>
            <a:r>
              <a:rPr lang="ru-RU" dirty="0" err="1"/>
              <a:t>виділяють</a:t>
            </a:r>
            <a:r>
              <a:rPr lang="ru-RU" dirty="0"/>
              <a:t> </a:t>
            </a:r>
            <a:r>
              <a:rPr lang="ru-RU" dirty="0" err="1"/>
              <a:t>основні</a:t>
            </a:r>
            <a:r>
              <a:rPr lang="ru-RU" dirty="0"/>
              <a:t> </a:t>
            </a:r>
            <a:r>
              <a:rPr lang="ru-RU" dirty="0" err="1"/>
              <a:t>ознаки</a:t>
            </a:r>
            <a:r>
              <a:rPr lang="ru-RU" dirty="0"/>
              <a:t> – </a:t>
            </a:r>
            <a:r>
              <a:rPr lang="ru-RU" dirty="0" err="1"/>
              <a:t>різкий</a:t>
            </a:r>
            <a:r>
              <a:rPr lang="ru-RU" dirty="0"/>
              <a:t> </a:t>
            </a:r>
            <a:r>
              <a:rPr lang="ru-RU" dirty="0" err="1"/>
              <a:t>біль</a:t>
            </a:r>
            <a:r>
              <a:rPr lang="ru-RU" dirty="0"/>
              <a:t> у </a:t>
            </a:r>
            <a:r>
              <a:rPr lang="ru-RU" dirty="0" err="1"/>
              <a:t>животі</a:t>
            </a:r>
            <a:r>
              <a:rPr lang="ru-RU" dirty="0"/>
              <a:t>, </a:t>
            </a:r>
            <a:r>
              <a:rPr lang="ru-RU" dirty="0" err="1"/>
              <a:t>симптоми</a:t>
            </a:r>
            <a:r>
              <a:rPr lang="ru-RU" dirty="0"/>
              <a:t> </a:t>
            </a:r>
            <a:r>
              <a:rPr lang="ru-RU" dirty="0" err="1"/>
              <a:t>подразнення</a:t>
            </a:r>
            <a:r>
              <a:rPr lang="ru-RU" dirty="0"/>
              <a:t> </a:t>
            </a:r>
            <a:r>
              <a:rPr lang="ru-RU" dirty="0" err="1"/>
              <a:t>очеревини</a:t>
            </a:r>
            <a:r>
              <a:rPr lang="ru-RU" dirty="0"/>
              <a:t>. </a:t>
            </a:r>
            <a:r>
              <a:rPr lang="ru-RU" dirty="0" err="1"/>
              <a:t>Може</a:t>
            </a:r>
            <a:r>
              <a:rPr lang="ru-RU" dirty="0"/>
              <a:t> </a:t>
            </a:r>
            <a:r>
              <a:rPr lang="ru-RU" dirty="0" err="1"/>
              <a:t>виникнути</a:t>
            </a:r>
            <a:r>
              <a:rPr lang="ru-RU" dirty="0"/>
              <a:t> </a:t>
            </a:r>
            <a:r>
              <a:rPr lang="ru-RU" dirty="0" err="1"/>
              <a:t>загруд</a:t>
            </a:r>
            <a:r>
              <a:rPr lang="ru-RU" dirty="0"/>
              <a:t>- </a:t>
            </a:r>
            <a:r>
              <a:rPr lang="ru-RU" dirty="0" err="1"/>
              <a:t>нинний</a:t>
            </a:r>
            <a:r>
              <a:rPr lang="ru-RU" dirty="0"/>
              <a:t> </a:t>
            </a:r>
            <a:r>
              <a:rPr lang="ru-RU" dirty="0" err="1"/>
              <a:t>біль</a:t>
            </a:r>
            <a:r>
              <a:rPr lang="ru-RU" dirty="0"/>
              <a:t>, </a:t>
            </a:r>
            <a:r>
              <a:rPr lang="ru-RU" dirty="0" err="1"/>
              <a:t>який</a:t>
            </a:r>
            <a:r>
              <a:rPr lang="ru-RU" dirty="0"/>
              <a:t> </a:t>
            </a:r>
            <a:r>
              <a:rPr lang="ru-RU" dirty="0" err="1"/>
              <a:t>може</a:t>
            </a:r>
            <a:r>
              <a:rPr lang="ru-RU" dirty="0"/>
              <a:t> </a:t>
            </a:r>
            <a:r>
              <a:rPr lang="ru-RU" dirty="0" err="1"/>
              <a:t>призвести</a:t>
            </a:r>
            <a:r>
              <a:rPr lang="ru-RU" dirty="0"/>
              <a:t> до </a:t>
            </a:r>
            <a:r>
              <a:rPr lang="ru-RU" dirty="0" err="1"/>
              <a:t>інфаркту</a:t>
            </a:r>
            <a:r>
              <a:rPr lang="ru-RU" dirty="0"/>
              <a:t> </a:t>
            </a:r>
            <a:r>
              <a:rPr lang="ru-RU" dirty="0" err="1"/>
              <a:t>міокарда</a:t>
            </a:r>
            <a:r>
              <a:rPr lang="ru-RU" dirty="0"/>
              <a:t> </a:t>
            </a:r>
            <a:endParaRPr lang="uk-UA" dirty="0"/>
          </a:p>
        </p:txBody>
      </p:sp>
    </p:spTree>
    <p:extLst>
      <p:ext uri="{BB962C8B-B14F-4D97-AF65-F5344CB8AC3E}">
        <p14:creationId xmlns:p14="http://schemas.microsoft.com/office/powerpoint/2010/main" val="35166960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2137" y="218364"/>
            <a:ext cx="11464120" cy="6387152"/>
          </a:xfrm>
        </p:spPr>
        <p:txBody>
          <a:bodyPr>
            <a:normAutofit fontScale="92500" lnSpcReduction="20000"/>
          </a:bodyPr>
          <a:lstStyle/>
          <a:p>
            <a:r>
              <a:rPr lang="uk-UA" i="1" dirty="0"/>
              <a:t>За перебігом</a:t>
            </a:r>
            <a:r>
              <a:rPr lang="uk-UA" dirty="0"/>
              <a:t> розрізняють:</a:t>
            </a:r>
          </a:p>
          <a:p>
            <a:r>
              <a:rPr lang="uk-UA" dirty="0"/>
              <a:t>1) гострий злоякісний АШ (летальність досягає 90 %) спостерігають найчастіше у хворих з типовим варіантом АШ; розвивається через декілька секунд або хвилин після введення алергену; виникає колапс, кома, прогресує гостра дихальна недостатність; смерть може настати через декілька хвилин, хворий навіть не встигає висловити свої скарги;</a:t>
            </a:r>
          </a:p>
          <a:p>
            <a:r>
              <a:rPr lang="uk-UA" dirty="0"/>
              <a:t>2) гострий доброякісний АШ (летальність до 6 %) 7 спостерігають порушення функцій дихання та кровообігу; високоефективна протишокова терапія;</a:t>
            </a:r>
          </a:p>
          <a:p>
            <a:r>
              <a:rPr lang="uk-UA" dirty="0"/>
              <a:t>3) затяжний АШ (летальність становить близько 9 %) – стійкий до протишокової терапії, сприяє розвитку тяжкої </a:t>
            </a:r>
            <a:r>
              <a:rPr lang="uk-UA" dirty="0" err="1"/>
              <a:t>поліорганної</a:t>
            </a:r>
            <a:r>
              <a:rPr lang="uk-UA" dirty="0"/>
              <a:t> недостатності, потребує комплексного лікування;</a:t>
            </a:r>
          </a:p>
          <a:p>
            <a:r>
              <a:rPr lang="uk-UA" dirty="0"/>
              <a:t>4) </a:t>
            </a:r>
            <a:r>
              <a:rPr lang="uk-UA" dirty="0" err="1"/>
              <a:t>рецидивуючий</a:t>
            </a:r>
            <a:r>
              <a:rPr lang="uk-UA" dirty="0"/>
              <a:t> АШ (летальність близько 14 %) – спостерігають розвиток повторного шоку через 4–5 год або навіть через 10 днів після усунення симптомів первинного шоку; рецидиви перебігають гостро і тяжко та більш резистентні до протишокової терапії порівняно з первинним шоком; у хворих під час виходу з шокового стану з'являється застуда, задишка, біль в ділянці серця, лихоманка;</a:t>
            </a:r>
          </a:p>
          <a:p>
            <a:r>
              <a:rPr lang="uk-UA" dirty="0"/>
              <a:t>5) абортивний АШ (летальність, як правило, не спостерігають) – найсприятливіший для хворого; симптоми такого варіанту шоку швидко і легко зникають, як правило, без застосування лікарських засобів.</a:t>
            </a:r>
          </a:p>
          <a:p>
            <a:endParaRPr lang="uk-UA" dirty="0"/>
          </a:p>
        </p:txBody>
      </p:sp>
    </p:spTree>
    <p:extLst>
      <p:ext uri="{BB962C8B-B14F-4D97-AF65-F5344CB8AC3E}">
        <p14:creationId xmlns:p14="http://schemas.microsoft.com/office/powerpoint/2010/main" val="10417060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4967" y="436728"/>
            <a:ext cx="10848833" cy="6421272"/>
          </a:xfrm>
        </p:spPr>
        <p:txBody>
          <a:bodyPr>
            <a:normAutofit fontScale="62500" lnSpcReduction="20000"/>
          </a:bodyPr>
          <a:lstStyle/>
          <a:p>
            <a:r>
              <a:rPr lang="uk-UA" dirty="0"/>
              <a:t>Оптимальними умовами для надання невідкладної допомоги при АШ є відділення реанімації та інтенсивної терапії лікарень, однак при виникненні шоку спонтанно невідкладну допомогу повинні надавати медичні працівники будь-якого фаху, в будь-яких умовах. Лікувальні заходи при АШ будь-якого походження повинні базуватися на основних механізмах його патогенезу.</a:t>
            </a:r>
          </a:p>
          <a:p>
            <a:r>
              <a:rPr lang="uk-UA" b="1" dirty="0"/>
              <a:t>Лікувальні заходи включають:</a:t>
            </a:r>
          </a:p>
          <a:p>
            <a:pPr marL="0" indent="0">
              <a:buNone/>
            </a:pPr>
            <a:r>
              <a:rPr lang="uk-UA" i="1" dirty="0"/>
              <a:t>1. Припинення надходження алергену в організм хворого.</a:t>
            </a:r>
            <a:endParaRPr lang="uk-UA" dirty="0"/>
          </a:p>
          <a:p>
            <a:r>
              <a:rPr lang="uk-UA" dirty="0"/>
              <a:t>У випадку потрапляння алергену </a:t>
            </a:r>
            <a:r>
              <a:rPr lang="uk-UA" dirty="0" err="1"/>
              <a:t>парентерально</a:t>
            </a:r>
            <a:r>
              <a:rPr lang="uk-UA" dirty="0"/>
              <a:t> (лікарський препарат, отрута комах при укусах) необхідно накласти джгут вище місця введення алергену на 25 хв (кожні 10 хв слід послабляти джгут на 1–2 хв), прикладати до цього місця лід на 15 хв; обколоти місце 0,3-0,5 мл 0,1 </a:t>
            </a:r>
            <a:r>
              <a:rPr lang="uk-UA" i="1" dirty="0"/>
              <a:t>%</a:t>
            </a:r>
            <a:r>
              <a:rPr lang="uk-UA" dirty="0"/>
              <a:t> розчину адреналіну </a:t>
            </a:r>
            <a:r>
              <a:rPr lang="uk-UA" dirty="0" err="1"/>
              <a:t>гідрохлориду</a:t>
            </a:r>
            <a:r>
              <a:rPr lang="uk-UA" dirty="0"/>
              <a:t> з 4,5 мл ізотонічного розчину хлориду натрію. При пероральному потраплянні доцільно спробувати його видалити чи зв'язати (промивання </a:t>
            </a:r>
            <a:r>
              <a:rPr lang="uk-UA" dirty="0" err="1"/>
              <a:t>шлунка</a:t>
            </a:r>
            <a:r>
              <a:rPr lang="uk-UA" dirty="0"/>
              <a:t>, введення сорбенту – активованого вугілля, </a:t>
            </a:r>
            <a:r>
              <a:rPr lang="uk-UA" dirty="0" err="1"/>
              <a:t>полісорбу</a:t>
            </a:r>
            <a:r>
              <a:rPr lang="uk-UA" dirty="0"/>
              <a:t>, </a:t>
            </a:r>
            <a:r>
              <a:rPr lang="uk-UA" dirty="0" err="1"/>
              <a:t>поліфепану</a:t>
            </a:r>
            <a:r>
              <a:rPr lang="uk-UA" dirty="0"/>
              <a:t>, </a:t>
            </a:r>
            <a:r>
              <a:rPr lang="uk-UA" dirty="0" err="1"/>
              <a:t>каопектату</a:t>
            </a:r>
            <a:r>
              <a:rPr lang="uk-UA" dirty="0"/>
              <a:t>), в подальшому призначити </a:t>
            </a:r>
            <a:r>
              <a:rPr lang="uk-UA" dirty="0" err="1"/>
              <a:t>послаблювальні</a:t>
            </a:r>
            <a:r>
              <a:rPr lang="uk-UA" dirty="0"/>
              <a:t>, очисні клізми.</a:t>
            </a:r>
          </a:p>
          <a:p>
            <a:pPr marL="0" indent="0">
              <a:buNone/>
            </a:pPr>
            <a:r>
              <a:rPr lang="uk-UA" i="1" dirty="0"/>
              <a:t>2. Заходи, спрямовані на відновлення гострих порушень функції кровообігу і дихання.</a:t>
            </a:r>
            <a:endParaRPr lang="uk-UA" dirty="0"/>
          </a:p>
          <a:p>
            <a:r>
              <a:rPr lang="uk-UA" dirty="0"/>
              <a:t>Першочерговим заходом при АШ є введення </a:t>
            </a:r>
            <a:r>
              <a:rPr lang="uk-UA" i="1" dirty="0"/>
              <a:t>адреналіну </a:t>
            </a:r>
            <a:r>
              <a:rPr lang="uk-UA" i="1" dirty="0" err="1"/>
              <a:t>гідрохлориду</a:t>
            </a:r>
            <a:r>
              <a:rPr lang="uk-UA" dirty="0"/>
              <a:t>, який є біологічним антагоністом більшості біологічно активних медіаторів. Підшкірно вводять 0,1 % розчин адреналіну </a:t>
            </a:r>
            <a:r>
              <a:rPr lang="uk-UA" dirty="0" err="1"/>
              <a:t>гідрохлориду</a:t>
            </a:r>
            <a:r>
              <a:rPr lang="uk-UA" dirty="0"/>
              <a:t> в дозі 0,1-0,5 мл (при необхідності повторити введення через 20–40 хв під контролем рівня </a:t>
            </a:r>
            <a:r>
              <a:rPr lang="en-US" dirty="0"/>
              <a:t>AT). </a:t>
            </a:r>
            <a:r>
              <a:rPr lang="uk-UA" dirty="0"/>
              <a:t>При нестабільній гемодинаміці, з безпосередньою загрозою для життя, можливе внутрішньовенне введення адреналіну </a:t>
            </a:r>
            <a:r>
              <a:rPr lang="uk-UA" dirty="0" err="1"/>
              <a:t>гідрохлориду</a:t>
            </a:r>
            <a:r>
              <a:rPr lang="uk-UA" dirty="0"/>
              <a:t>. При цьому 1 мл 0,1 % розчину адреналіну </a:t>
            </a:r>
            <a:r>
              <a:rPr lang="uk-UA" dirty="0" err="1"/>
              <a:t>гідрохлориду</a:t>
            </a:r>
            <a:r>
              <a:rPr lang="uk-UA" dirty="0"/>
              <a:t> розчиняють у 100 мл ізотонічного розчину хлориду натрію і вводять із початковою швидкістю 1 </a:t>
            </a:r>
            <a:r>
              <a:rPr lang="uk-UA" dirty="0" err="1"/>
              <a:t>мкг</a:t>
            </a:r>
            <a:r>
              <a:rPr lang="uk-UA" dirty="0"/>
              <a:t>/хв (1 мл/хв). При необхідності швидкість введення можна збільшити до 2-10 </a:t>
            </a:r>
            <a:r>
              <a:rPr lang="uk-UA" dirty="0" err="1"/>
              <a:t>мкг</a:t>
            </a:r>
            <a:r>
              <a:rPr lang="uk-UA" dirty="0"/>
              <a:t>/хв. Внутрішньовенне введення адреналіну </a:t>
            </a:r>
            <a:r>
              <a:rPr lang="uk-UA" dirty="0" err="1"/>
              <a:t>гідрохлориду</a:t>
            </a:r>
            <a:r>
              <a:rPr lang="uk-UA" dirty="0"/>
              <a:t> проводять під контролем </a:t>
            </a:r>
            <a:r>
              <a:rPr lang="en-US" dirty="0"/>
              <a:t>AT. </a:t>
            </a:r>
            <a:r>
              <a:rPr lang="uk-UA" dirty="0"/>
              <a:t>При необхідності застосовують </a:t>
            </a:r>
            <a:r>
              <a:rPr lang="uk-UA" dirty="0" err="1"/>
              <a:t>інфузію</a:t>
            </a:r>
            <a:r>
              <a:rPr lang="uk-UA" dirty="0"/>
              <a:t> інших </a:t>
            </a:r>
            <a:r>
              <a:rPr lang="uk-UA" dirty="0" err="1"/>
              <a:t>симпатоміметичних</a:t>
            </a:r>
            <a:r>
              <a:rPr lang="uk-UA" dirty="0"/>
              <a:t> засобів (</a:t>
            </a:r>
            <a:r>
              <a:rPr lang="uk-UA" dirty="0" err="1"/>
              <a:t>норадреналіну</a:t>
            </a:r>
            <a:r>
              <a:rPr lang="uk-UA" dirty="0"/>
              <a:t> </a:t>
            </a:r>
            <a:r>
              <a:rPr lang="uk-UA" dirty="0" err="1"/>
              <a:t>гідротартрату</a:t>
            </a:r>
            <a:r>
              <a:rPr lang="uk-UA" dirty="0"/>
              <a:t>, </a:t>
            </a:r>
            <a:r>
              <a:rPr lang="uk-UA" dirty="0" err="1"/>
              <a:t>допаміну</a:t>
            </a:r>
            <a:r>
              <a:rPr lang="uk-UA" dirty="0"/>
              <a:t>). Особливо обережно треба застосовувати </a:t>
            </a:r>
            <a:r>
              <a:rPr lang="uk-UA" dirty="0" err="1"/>
              <a:t>симпатоміметичні</a:t>
            </a:r>
            <a:r>
              <a:rPr lang="uk-UA" dirty="0"/>
              <a:t> засоби у хворих з ІХС та порушеннями серцевого ритму. Якщо є показання, проводять реанімаційні заходи для підтримання прохідності дихальних шляхів, виконують </a:t>
            </a:r>
            <a:r>
              <a:rPr lang="uk-UA" dirty="0" err="1"/>
              <a:t>інтубацію</a:t>
            </a:r>
            <a:r>
              <a:rPr lang="uk-UA" dirty="0"/>
              <a:t> трахеї, у крайньому разі проводять </a:t>
            </a:r>
            <a:r>
              <a:rPr lang="uk-UA" dirty="0" err="1"/>
              <a:t>конікотомію</a:t>
            </a:r>
            <a:r>
              <a:rPr lang="uk-UA" dirty="0"/>
              <a:t>. Забезпечують дихання 100 % киснем.</a:t>
            </a:r>
          </a:p>
          <a:p>
            <a:endParaRPr lang="uk-UA" dirty="0"/>
          </a:p>
        </p:txBody>
      </p:sp>
    </p:spTree>
    <p:extLst>
      <p:ext uri="{BB962C8B-B14F-4D97-AF65-F5344CB8AC3E}">
        <p14:creationId xmlns:p14="http://schemas.microsoft.com/office/powerpoint/2010/main" val="6950203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3773" y="382138"/>
            <a:ext cx="11190027" cy="6475862"/>
          </a:xfrm>
        </p:spPr>
        <p:txBody>
          <a:bodyPr>
            <a:normAutofit fontScale="70000" lnSpcReduction="20000"/>
          </a:bodyPr>
          <a:lstStyle/>
          <a:p>
            <a:r>
              <a:rPr lang="uk-UA" dirty="0" smtClean="0"/>
              <a:t>Для </a:t>
            </a:r>
            <a:r>
              <a:rPr lang="uk-UA" dirty="0"/>
              <a:t>нейтралізації біологічно активних речовин необхідно ввести 1-2 мл 1 </a:t>
            </a:r>
            <a:r>
              <a:rPr lang="uk-UA" i="1" dirty="0"/>
              <a:t>%</a:t>
            </a:r>
            <a:r>
              <a:rPr lang="uk-UA" dirty="0"/>
              <a:t> розчину </a:t>
            </a:r>
            <a:r>
              <a:rPr lang="uk-UA" i="1" dirty="0" err="1"/>
              <a:t>супрастину</a:t>
            </a:r>
            <a:r>
              <a:rPr lang="uk-UA" dirty="0"/>
              <a:t> чи 2-3 мл 2,5 % розчину </a:t>
            </a:r>
            <a:r>
              <a:rPr lang="uk-UA" i="1" dirty="0" err="1"/>
              <a:t>піпольфену</a:t>
            </a:r>
            <a:r>
              <a:rPr lang="uk-UA" dirty="0"/>
              <a:t>, чи 1-2 мл 1 % розчину </a:t>
            </a:r>
            <a:r>
              <a:rPr lang="uk-UA" i="1" dirty="0"/>
              <a:t>димедролу</a:t>
            </a:r>
            <a:r>
              <a:rPr lang="uk-UA" dirty="0"/>
              <a:t> </a:t>
            </a:r>
            <a:r>
              <a:rPr lang="uk-UA" dirty="0" err="1"/>
              <a:t>внутрішньом'язово</a:t>
            </a:r>
            <a:r>
              <a:rPr lang="uk-UA" dirty="0"/>
              <a:t>, 10-20 мл 10 % </a:t>
            </a:r>
            <a:r>
              <a:rPr lang="uk-UA" i="1" dirty="0"/>
              <a:t>розчину кальцію хлориду чи кальцію </a:t>
            </a:r>
            <a:r>
              <a:rPr lang="uk-UA" i="1" dirty="0" err="1"/>
              <a:t>глюконату</a:t>
            </a:r>
            <a:r>
              <a:rPr lang="uk-UA" dirty="0"/>
              <a:t> внутрішньовенно (</a:t>
            </a:r>
            <a:r>
              <a:rPr lang="uk-UA" dirty="0" err="1"/>
              <a:t>піпольфен</a:t>
            </a:r>
            <a:r>
              <a:rPr lang="uk-UA" dirty="0"/>
              <a:t> не можна вводити хворим, у яких алергічні ускладнення виникли від застосування аміназину внаслідок загальних антигенних властивостей цих препаратів</a:t>
            </a:r>
            <a:r>
              <a:rPr lang="uk-UA" dirty="0" smtClean="0"/>
              <a:t>).</a:t>
            </a:r>
          </a:p>
          <a:p>
            <a:r>
              <a:rPr lang="uk-UA" dirty="0" smtClean="0"/>
              <a:t> </a:t>
            </a:r>
            <a:r>
              <a:rPr lang="uk-UA" dirty="0"/>
              <a:t>При </a:t>
            </a:r>
            <a:r>
              <a:rPr lang="uk-UA" dirty="0" err="1"/>
              <a:t>бронхоспазмі</a:t>
            </a:r>
            <a:r>
              <a:rPr lang="uk-UA" dirty="0"/>
              <a:t> внутрішньовенно призначають 2 </a:t>
            </a:r>
            <a:r>
              <a:rPr lang="uk-UA" i="1" dirty="0"/>
              <a:t>%</a:t>
            </a:r>
            <a:r>
              <a:rPr lang="uk-UA" dirty="0"/>
              <a:t> розчин </a:t>
            </a:r>
            <a:r>
              <a:rPr lang="uk-UA" i="1" dirty="0"/>
              <a:t>еуфіліну</a:t>
            </a:r>
            <a:r>
              <a:rPr lang="uk-UA" dirty="0"/>
              <a:t> з 10 мл 40 % розчину глюкози; при набряку гортані, що утримується, незважаючи на проведену терапію, виконують термінову трахеотомію</a:t>
            </a:r>
            <a:r>
              <a:rPr lang="uk-UA" dirty="0" smtClean="0"/>
              <a:t>.</a:t>
            </a:r>
          </a:p>
          <a:p>
            <a:r>
              <a:rPr lang="uk-UA" dirty="0" smtClean="0"/>
              <a:t> </a:t>
            </a:r>
            <a:r>
              <a:rPr lang="uk-UA" dirty="0"/>
              <a:t>При явищах серцево-судинної недостатності і набряку легень необхідно ввести внутрішньовенно 0,5 мл 0,05 % розчину </a:t>
            </a:r>
            <a:r>
              <a:rPr lang="uk-UA" i="1" dirty="0"/>
              <a:t>строфантину</a:t>
            </a:r>
            <a:r>
              <a:rPr lang="uk-UA" dirty="0"/>
              <a:t> з 10 мл 40 % розчину глюкози і 10 мл 2 % розчину еуфіліну; постійно через носовий катетер давати </a:t>
            </a:r>
            <a:r>
              <a:rPr lang="uk-UA" i="1" dirty="0"/>
              <a:t>зволожений кисень</a:t>
            </a:r>
            <a:r>
              <a:rPr lang="uk-UA" dirty="0"/>
              <a:t>, здійснювати інгаляції парів етилового спирту</a:t>
            </a:r>
            <a:r>
              <a:rPr lang="uk-UA" dirty="0" smtClean="0"/>
              <a:t>.</a:t>
            </a:r>
          </a:p>
          <a:p>
            <a:r>
              <a:rPr lang="uk-UA" dirty="0" smtClean="0"/>
              <a:t> </a:t>
            </a:r>
            <a:r>
              <a:rPr lang="uk-UA" dirty="0"/>
              <a:t>При набряку легень у крапельницю слід додати 1 мл 1 % розчину </a:t>
            </a:r>
            <a:r>
              <a:rPr lang="uk-UA" i="1" dirty="0" err="1"/>
              <a:t>фуросеміду</a:t>
            </a:r>
            <a:r>
              <a:rPr lang="uk-UA" dirty="0"/>
              <a:t>, під контролем </a:t>
            </a:r>
            <a:r>
              <a:rPr lang="en-US" dirty="0"/>
              <a:t>AT </a:t>
            </a:r>
            <a:r>
              <a:rPr lang="uk-UA" dirty="0"/>
              <a:t>вводити </a:t>
            </a:r>
            <a:r>
              <a:rPr lang="uk-UA" dirty="0" err="1"/>
              <a:t>фракційно</a:t>
            </a:r>
            <a:r>
              <a:rPr lang="uk-UA" dirty="0"/>
              <a:t> від 0,2 до 0,5 мл 5 </a:t>
            </a:r>
            <a:r>
              <a:rPr lang="uk-UA" i="1" dirty="0"/>
              <a:t>%</a:t>
            </a:r>
            <a:r>
              <a:rPr lang="uk-UA" dirty="0"/>
              <a:t> розчину </a:t>
            </a:r>
            <a:r>
              <a:rPr lang="uk-UA" i="1" dirty="0" err="1"/>
              <a:t>пентаміну</a:t>
            </a:r>
            <a:r>
              <a:rPr lang="uk-UA" dirty="0"/>
              <a:t> внутрішньовенно. </a:t>
            </a:r>
            <a:endParaRPr lang="uk-UA" dirty="0" smtClean="0"/>
          </a:p>
          <a:p>
            <a:r>
              <a:rPr lang="uk-UA" dirty="0" smtClean="0"/>
              <a:t>Для </a:t>
            </a:r>
            <a:r>
              <a:rPr lang="uk-UA" dirty="0"/>
              <a:t>підтримки </a:t>
            </a:r>
            <a:r>
              <a:rPr lang="en-US" dirty="0"/>
              <a:t>AT </a:t>
            </a:r>
            <a:r>
              <a:rPr lang="uk-UA" dirty="0"/>
              <a:t>застосовують 1 % розчин </a:t>
            </a:r>
            <a:r>
              <a:rPr lang="uk-UA" i="1" dirty="0" err="1"/>
              <a:t>мезатону</a:t>
            </a:r>
            <a:r>
              <a:rPr lang="uk-UA" dirty="0"/>
              <a:t> від 0,5 до 1 мл підшкірно чи 0,1 % розчин </a:t>
            </a:r>
            <a:r>
              <a:rPr lang="uk-UA" dirty="0" err="1"/>
              <a:t>норадреналіну</a:t>
            </a:r>
            <a:r>
              <a:rPr lang="uk-UA" dirty="0"/>
              <a:t> від 1 до 2 мл в ін'єкціях з 5 % розчином глюкози. </a:t>
            </a:r>
            <a:endParaRPr lang="uk-UA" dirty="0" smtClean="0"/>
          </a:p>
          <a:p>
            <a:r>
              <a:rPr lang="uk-UA" dirty="0" smtClean="0"/>
              <a:t>Для </a:t>
            </a:r>
            <a:r>
              <a:rPr lang="uk-UA" dirty="0"/>
              <a:t>ліквідації метаболічного ацидозу вводять </a:t>
            </a:r>
            <a:r>
              <a:rPr lang="uk-UA" dirty="0" err="1"/>
              <a:t>краплинно</a:t>
            </a:r>
            <a:r>
              <a:rPr lang="uk-UA" dirty="0"/>
              <a:t> внутрішньовенно 4 % розчин </a:t>
            </a:r>
            <a:r>
              <a:rPr lang="uk-UA" i="1" dirty="0"/>
              <a:t>натрію бікарбонату</a:t>
            </a:r>
            <a:r>
              <a:rPr lang="uk-UA" dirty="0"/>
              <a:t> (150-200 мл). </a:t>
            </a:r>
            <a:endParaRPr lang="uk-UA" dirty="0" smtClean="0"/>
          </a:p>
          <a:p>
            <a:r>
              <a:rPr lang="uk-UA" dirty="0" smtClean="0"/>
              <a:t>У </a:t>
            </a:r>
            <a:r>
              <a:rPr lang="uk-UA" dirty="0"/>
              <a:t>подальшому хворому продовжують внутрішньовенно </a:t>
            </a:r>
            <a:r>
              <a:rPr lang="uk-UA" dirty="0" err="1"/>
              <a:t>краплинно</a:t>
            </a:r>
            <a:r>
              <a:rPr lang="uk-UA" dirty="0"/>
              <a:t> вводити ізотонічний розчин натрію хлориду разом з </a:t>
            </a:r>
            <a:r>
              <a:rPr lang="uk-UA" dirty="0" err="1"/>
              <a:t>антигістамінними</a:t>
            </a:r>
            <a:r>
              <a:rPr lang="uk-UA" dirty="0"/>
              <a:t> (димедрол, </a:t>
            </a:r>
            <a:r>
              <a:rPr lang="uk-UA" dirty="0" err="1"/>
              <a:t>супрастин</a:t>
            </a:r>
            <a:r>
              <a:rPr lang="uk-UA" dirty="0"/>
              <a:t>, </a:t>
            </a:r>
            <a:r>
              <a:rPr lang="uk-UA" dirty="0" err="1"/>
              <a:t>дипразин</a:t>
            </a:r>
            <a:r>
              <a:rPr lang="uk-UA" dirty="0"/>
              <a:t>, </a:t>
            </a:r>
            <a:r>
              <a:rPr lang="uk-UA" dirty="0" err="1"/>
              <a:t>піпольфен</a:t>
            </a:r>
            <a:r>
              <a:rPr lang="uk-UA" dirty="0"/>
              <a:t>) і </a:t>
            </a:r>
            <a:r>
              <a:rPr lang="uk-UA" i="1" dirty="0" err="1"/>
              <a:t>глюкокортикоїдними</a:t>
            </a:r>
            <a:r>
              <a:rPr lang="uk-UA" i="1" dirty="0"/>
              <a:t> засобами</a:t>
            </a:r>
            <a:r>
              <a:rPr lang="uk-UA" dirty="0"/>
              <a:t> – гідрокортизоном (125-500 мг) чи преднізолоном (60–120 мг), </a:t>
            </a:r>
            <a:r>
              <a:rPr lang="uk-UA" dirty="0" err="1"/>
              <a:t>дексаметазоном</a:t>
            </a:r>
            <a:r>
              <a:rPr lang="uk-UA" dirty="0"/>
              <a:t> (4–20 мг</a:t>
            </a:r>
            <a:r>
              <a:rPr lang="uk-UA" dirty="0" smtClean="0"/>
              <a:t>).</a:t>
            </a:r>
          </a:p>
          <a:p>
            <a:r>
              <a:rPr lang="uk-UA" dirty="0" smtClean="0"/>
              <a:t> </a:t>
            </a:r>
            <a:r>
              <a:rPr lang="uk-UA" dirty="0"/>
              <a:t>При судомах рекомендовано внутрішньовенне введення 1 мл 0,25 </a:t>
            </a:r>
            <a:r>
              <a:rPr lang="uk-UA" i="1" dirty="0"/>
              <a:t>%</a:t>
            </a:r>
            <a:r>
              <a:rPr lang="uk-UA" dirty="0"/>
              <a:t> розчину </a:t>
            </a:r>
            <a:r>
              <a:rPr lang="uk-UA" dirty="0" err="1" smtClean="0"/>
              <a:t>дроперидолу</a:t>
            </a:r>
            <a:r>
              <a:rPr lang="uk-UA" dirty="0" smtClean="0"/>
              <a:t>.</a:t>
            </a:r>
            <a:endParaRPr lang="uk-UA" dirty="0"/>
          </a:p>
        </p:txBody>
      </p:sp>
    </p:spTree>
    <p:extLst>
      <p:ext uri="{BB962C8B-B14F-4D97-AF65-F5344CB8AC3E}">
        <p14:creationId xmlns:p14="http://schemas.microsoft.com/office/powerpoint/2010/main" val="167531070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1150</TotalTime>
  <Words>11093</Words>
  <Application>Microsoft Office PowerPoint</Application>
  <PresentationFormat>Широкоэкранный</PresentationFormat>
  <Paragraphs>566</Paragraphs>
  <Slides>71</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71</vt:i4>
      </vt:variant>
    </vt:vector>
  </HeadingPairs>
  <TitlesOfParts>
    <vt:vector size="80" baseType="lpstr">
      <vt:lpstr>Arial</vt:lpstr>
      <vt:lpstr>Calibri</vt:lpstr>
      <vt:lpstr>Calibri Light</vt:lpstr>
      <vt:lpstr>inherit</vt:lpstr>
      <vt:lpstr>Open Sans</vt:lpstr>
      <vt:lpstr>pfdintextcondpro-xx</vt:lpstr>
      <vt:lpstr>Times New Roman</vt:lpstr>
      <vt:lpstr>Wingdings</vt:lpstr>
      <vt:lpstr>Тема Office</vt:lpstr>
      <vt:lpstr>Лекція за темою:  «ШОК. ТЕРАПІЯ ШОКУ».</vt:lpstr>
      <vt:lpstr>План </vt:lpstr>
      <vt:lpstr>Актуальність </vt:lpstr>
      <vt:lpstr>Визначення </vt:lpstr>
      <vt:lpstr>Презентация PowerPoint</vt:lpstr>
      <vt:lpstr>Презентация PowerPoint</vt:lpstr>
      <vt:lpstr>Презентация PowerPoint</vt:lpstr>
      <vt:lpstr>Презентация PowerPoint</vt:lpstr>
      <vt:lpstr>Клініко-статистична класифікація шоку  (згідно з МКХ 10)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Проведення інструментального обстеження та визначення тяжкості травми</vt:lpstr>
      <vt:lpstr>Лікувальна тактика</vt:lpstr>
      <vt:lpstr> Надання екстреної медичної допомоги </vt:lpstr>
      <vt:lpstr>Презентация PowerPoint</vt:lpstr>
      <vt:lpstr>Презентация PowerPoint</vt:lpstr>
      <vt:lpstr>Презентация PowerPoint</vt:lpstr>
      <vt:lpstr>Система підрахунку балів шокогенності при політравмі </vt:lpstr>
      <vt:lpstr>Презентация PowerPoint</vt:lpstr>
      <vt:lpstr>Презентация PowerPoint</vt:lpstr>
      <vt:lpstr>Загальні принципи надання допомоги при травматичному шоці:</vt:lpstr>
      <vt:lpstr>Презентация PowerPoint</vt:lpstr>
      <vt:lpstr>Презентация PowerPoint</vt:lpstr>
      <vt:lpstr>Презентация PowerPoint</vt:lpstr>
      <vt:lpstr>Невідкладна медична допомога на  догоспітальному етапі: </vt:lpstr>
      <vt:lpstr>Презентация PowerPoint</vt:lpstr>
      <vt:lpstr>Презентация PowerPoint</vt:lpstr>
      <vt:lpstr>Презентация PowerPoint</vt:lpstr>
      <vt:lpstr>Презентация PowerPoint</vt:lpstr>
      <vt:lpstr>Презентация PowerPoint</vt:lpstr>
      <vt:lpstr>Догоспітальна невідкладна медична допомога при геморагічному шоці </vt:lpstr>
      <vt:lpstr>Презентация PowerPoint</vt:lpstr>
      <vt:lpstr>Презентация PowerPoint</vt:lpstr>
      <vt:lpstr>Презентация PowerPoint</vt:lpstr>
      <vt:lpstr>Презентация PowerPoint</vt:lpstr>
      <vt:lpstr>Презентация PowerPoint</vt:lpstr>
      <vt:lpstr>Долікарська допомога при кардіогенному шоці передбачає:</vt:lpstr>
      <vt:lpstr>Презентация PowerPoint</vt:lpstr>
      <vt:lpstr>Невідкладна допомога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Особливості первинного огляду постраждалих з опіками</vt:lpstr>
      <vt:lpstr>Презентация PowerPoint</vt:lpstr>
      <vt:lpstr>Презентация PowerPoint</vt:lpstr>
      <vt:lpstr>ПЕРША МЕДИЧНА ДОПОМОГА ПРИ ОПІКАХ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Мой</dc:creator>
  <cp:lastModifiedBy>User</cp:lastModifiedBy>
  <cp:revision>64</cp:revision>
  <dcterms:created xsi:type="dcterms:W3CDTF">2020-05-25T04:56:02Z</dcterms:created>
  <dcterms:modified xsi:type="dcterms:W3CDTF">2026-04-21T08:46:24Z</dcterms:modified>
</cp:coreProperties>
</file>