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93" r:id="rId12"/>
    <p:sldId id="287" r:id="rId13"/>
    <p:sldId id="288" r:id="rId14"/>
    <p:sldId id="289" r:id="rId15"/>
    <p:sldId id="290" r:id="rId16"/>
    <p:sldId id="291" r:id="rId17"/>
    <p:sldId id="292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8" r:id="rId28"/>
    <p:sldId id="303" r:id="rId29"/>
    <p:sldId id="304" r:id="rId30"/>
    <p:sldId id="305" r:id="rId31"/>
    <p:sldId id="306" r:id="rId32"/>
    <p:sldId id="309" r:id="rId33"/>
    <p:sldId id="310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960" autoAdjust="0"/>
  </p:normalViewPr>
  <p:slideViewPr>
    <p:cSldViewPr>
      <p:cViewPr varScale="1">
        <p:scale>
          <a:sx n="95" d="100"/>
          <a:sy n="95" d="100"/>
        </p:scale>
        <p:origin x="206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410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145411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45412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184 w 5184"/>
                  <a:gd name="T3" fmla="*/ 3159 h 3159"/>
                  <a:gd name="T4" fmla="*/ 5184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13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6 w 556"/>
                  <a:gd name="T5" fmla="*/ 3159 h 3159"/>
                  <a:gd name="T6" fmla="*/ 556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5414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15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1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1 w 251"/>
                <a:gd name="T7" fmla="*/ 12 h 12"/>
                <a:gd name="T8" fmla="*/ 251 w 251"/>
                <a:gd name="T9" fmla="*/ 0 h 12"/>
                <a:gd name="T10" fmla="*/ 251 w 25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16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51 w 251"/>
                <a:gd name="T5" fmla="*/ 12 h 12"/>
                <a:gd name="T6" fmla="*/ 2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5417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45418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19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20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21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22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23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45424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145425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145426" name="Rectangle 18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145427" name="Rectangle 19"/>
          <p:cNvSpPr>
            <a:spLocks noGrp="1" noChangeArrowheads="1"/>
          </p:cNvSpPr>
          <p:nvPr>
            <p:ph type="ftr" sz="quarter" idx="3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145428" name="Rectangle 2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1B6D3B5-E5D6-453F-9FE8-1068735C86F0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D2E3D0-C5D8-45DE-A819-ED0E14AB57B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114271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F7FB20-FE2F-4662-AD82-5883FBEBD63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218482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EA73B2-DC0E-4F0D-B809-8AB4DA37CF6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221790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295FAD-4581-4848-9C4F-967A922F693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722271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D6FFB7-7395-414D-82F7-78F57940147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679012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633951-8420-43BF-9848-9F61CB27F59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963962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DF7337-9623-43AF-8026-C3D64F5470E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754225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BBE68-27F3-4B4D-BD8C-553ED39FE9A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054484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542FAE-3211-45BE-881F-BDA00F1C0E5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860991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76AAD9-2B19-43A6-982F-D9F21974028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75481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Место для изображения из Интернета 3"/>
          <p:cNvSpPr>
            <a:spLocks noGrp="1"/>
          </p:cNvSpPr>
          <p:nvPr>
            <p:ph type="clipArt"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1703693-C0BB-41CF-A310-A7C56EA7CBB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543360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A2EFB14-31F1-4B76-9534-2BA382DD9EF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562518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45753C8-42FC-4115-878A-69B6A5B85D3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871810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66800" y="1981200"/>
            <a:ext cx="36957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1066800" y="4114800"/>
            <a:ext cx="36957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EA2EB50-F6E9-4297-9A27-F89B4BF645D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349871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38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44387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184 w 5184"/>
                <a:gd name="T3" fmla="*/ 3159 h 3159"/>
                <a:gd name="T4" fmla="*/ 5184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88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6 w 556"/>
                <a:gd name="T5" fmla="*/ 3159 h 3159"/>
                <a:gd name="T6" fmla="*/ 556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4389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44390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391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392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393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394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395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396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51 w 251"/>
                  <a:gd name="T5" fmla="*/ 12 h 12"/>
                  <a:gd name="T6" fmla="*/ 2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397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1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1 w 251"/>
                  <a:gd name="T7" fmla="*/ 12 h 12"/>
                  <a:gd name="T8" fmla="*/ 251 w 251"/>
                  <a:gd name="T9" fmla="*/ 0 h 12"/>
                  <a:gd name="T10" fmla="*/ 251 w 25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398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44399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44400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4440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 altLang="en-US"/>
          </a:p>
        </p:txBody>
      </p:sp>
      <p:sp>
        <p:nvSpPr>
          <p:cNvPr id="14440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 altLang="en-US"/>
          </a:p>
        </p:txBody>
      </p:sp>
      <p:sp>
        <p:nvSpPr>
          <p:cNvPr id="14440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9A6ACDD7-955B-4311-9AF7-DDEBD5F0AC9E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oleObject" Target="../embeddings/oleObject9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uk-UA" altLang="en-US"/>
              <a:t>ГРИЖІ ЖИВОТА</a:t>
            </a:r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26" name="Rectangle 4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2400" i="1"/>
              <a:t>Грижа</a:t>
            </a:r>
            <a:r>
              <a:rPr lang="uk-UA" altLang="en-US" sz="2400"/>
              <a:t> – це виходження внутрішнього органа разом з парієтальною очеревиною (грижовим мішком) через природний або штучний отвір у черевній стінці.</a:t>
            </a:r>
            <a:endParaRPr lang="ru-RU" altLang="en-US" sz="2400"/>
          </a:p>
        </p:txBody>
      </p:sp>
      <p:sp>
        <p:nvSpPr>
          <p:cNvPr id="170037" name="Rectangle 53"/>
          <p:cNvSpPr>
            <a:spLocks noChangeArrowheads="1"/>
          </p:cNvSpPr>
          <p:nvPr/>
        </p:nvSpPr>
        <p:spPr bwMode="auto">
          <a:xfrm>
            <a:off x="1060450" y="2212975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uk-UA" altLang="en-US" sz="2400" i="1"/>
              <a:t>Евентерація</a:t>
            </a:r>
            <a:r>
              <a:rPr lang="uk-UA" altLang="en-US" sz="2400"/>
              <a:t> – вихід нутрощів з черевної порожнини через пошкоджену черевну стінку. Грижовий мішок при цьому відсутній.</a:t>
            </a:r>
            <a:endParaRPr lang="ru-RU" altLang="en-US" sz="2400"/>
          </a:p>
        </p:txBody>
      </p:sp>
      <p:sp>
        <p:nvSpPr>
          <p:cNvPr id="170038" name="Rectangle 54"/>
          <p:cNvSpPr>
            <a:spLocks noChangeArrowheads="1"/>
          </p:cNvSpPr>
          <p:nvPr/>
        </p:nvSpPr>
        <p:spPr bwMode="auto">
          <a:xfrm>
            <a:off x="1060450" y="4084638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uk-UA" altLang="en-US" sz="2400" i="1"/>
              <a:t>Випадіння органа</a:t>
            </a:r>
            <a:r>
              <a:rPr lang="uk-UA" altLang="en-US" sz="2400"/>
              <a:t> – вивертання органа зсередини назовні своєю слизовою оболонкою (випадіння прямої кишки, матки, сечового міхура). </a:t>
            </a:r>
            <a:endParaRPr lang="ru-RU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4000"/>
              <a:t>Складові елементи грижі</a:t>
            </a:r>
            <a:endParaRPr lang="ru-RU" altLang="en-US" sz="4000"/>
          </a:p>
        </p:txBody>
      </p:sp>
      <p:sp>
        <p:nvSpPr>
          <p:cNvPr id="2355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981200"/>
            <a:ext cx="7826375" cy="4114800"/>
          </a:xfrm>
        </p:spPr>
        <p:txBody>
          <a:bodyPr/>
          <a:lstStyle/>
          <a:p>
            <a:r>
              <a:rPr lang="uk-UA" altLang="en-US" sz="2000" b="1"/>
              <a:t>Грижові ворота</a:t>
            </a:r>
            <a:r>
              <a:rPr lang="uk-UA" altLang="en-US" sz="2000"/>
              <a:t> – природжений чи набутий отвір у м</a:t>
            </a:r>
            <a:r>
              <a:rPr lang="en-US" altLang="en-US" sz="2000"/>
              <a:t>’</a:t>
            </a:r>
            <a:r>
              <a:rPr lang="uk-UA" altLang="en-US" sz="2000"/>
              <a:t>язово-апоневротичному шарі черевної стінки</a:t>
            </a:r>
          </a:p>
          <a:p>
            <a:endParaRPr lang="uk-UA" altLang="en-US" sz="2000"/>
          </a:p>
          <a:p>
            <a:r>
              <a:rPr lang="uk-UA" altLang="en-US" sz="2000" b="1"/>
              <a:t>Грижовий мішок</a:t>
            </a:r>
            <a:r>
              <a:rPr lang="uk-UA" altLang="en-US" sz="2000"/>
              <a:t> – частина парієтальної очеревини, яка виходить через грижові ворота</a:t>
            </a:r>
          </a:p>
          <a:p>
            <a:endParaRPr lang="uk-UA" altLang="en-US" sz="2000"/>
          </a:p>
          <a:p>
            <a:r>
              <a:rPr lang="uk-UA" altLang="en-US" sz="2000" b="1"/>
              <a:t>Грижовий вміст</a:t>
            </a:r>
            <a:r>
              <a:rPr lang="uk-UA" altLang="en-US" sz="2000"/>
              <a:t> – будь-який                                                         орган чи утвір черевної                                                          порожнини, який знаходиться                                                               у грижовому мішку</a:t>
            </a:r>
            <a:endParaRPr lang="ru-RU" altLang="en-US" sz="2000"/>
          </a:p>
        </p:txBody>
      </p:sp>
      <p:graphicFrame>
        <p:nvGraphicFramePr>
          <p:cNvPr id="23552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5219700" y="3892550"/>
          <a:ext cx="3924300" cy="296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Рисунок" r:id="rId3" imgW="2380952" imgH="1800000" progId="StaticDib">
                  <p:embed/>
                </p:oleObj>
              </mc:Choice>
              <mc:Fallback>
                <p:oleObj name="Рисунок" r:id="rId3" imgW="2380952" imgH="1800000" progId="StaticDib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3892550"/>
                        <a:ext cx="3924300" cy="296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 cap="flat" cmpd="sng">
                            <a:solidFill>
                              <a:srgbClr val="FF0000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53" name="Rectangle 9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543800" cy="1539875"/>
          </a:xfrm>
        </p:spPr>
        <p:txBody>
          <a:bodyPr/>
          <a:lstStyle/>
          <a:p>
            <a:r>
              <a:rPr lang="uk-UA" altLang="en-US" sz="2400" b="0"/>
              <a:t>При “ковзній грижі” одна із стінок грижового мішка сформована мезоперитонеально розміщеним органом (сечовим міхуром, сліпою кишкою, сигмоподібною кишкою та ін.)</a:t>
            </a:r>
            <a:endParaRPr lang="ru-RU" altLang="en-US" sz="2400" b="0"/>
          </a:p>
        </p:txBody>
      </p:sp>
      <p:graphicFrame>
        <p:nvGraphicFramePr>
          <p:cNvPr id="236552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1042988" y="2276475"/>
          <a:ext cx="4752975" cy="359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Рисунок" r:id="rId3" imgW="2380952" imgH="1800000" progId="StaticDib">
                  <p:embed/>
                </p:oleObj>
              </mc:Choice>
              <mc:Fallback>
                <p:oleObj name="Рисунок" r:id="rId3" imgW="2380952" imgH="1800000" progId="StaticDib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276475"/>
                        <a:ext cx="4752975" cy="3592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 cap="flat" cmpd="sng">
                            <a:solidFill>
                              <a:srgbClr val="FF0000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555" name="Rectangle 11"/>
          <p:cNvSpPr>
            <a:spLocks noChangeArrowheads="1"/>
          </p:cNvSpPr>
          <p:nvPr/>
        </p:nvSpPr>
        <p:spPr bwMode="auto">
          <a:xfrm>
            <a:off x="5867400" y="3213100"/>
            <a:ext cx="2952750" cy="216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uk-UA" altLang="en-US" sz="2000"/>
              <a:t>1 – очеревина</a:t>
            </a:r>
          </a:p>
          <a:p>
            <a:r>
              <a:rPr lang="uk-UA" altLang="en-US" sz="2000"/>
              <a:t>2 – сечовий міхур</a:t>
            </a:r>
          </a:p>
          <a:p>
            <a:r>
              <a:rPr lang="uk-UA" altLang="en-US" sz="2000"/>
              <a:t>3 – грижовий мішок</a:t>
            </a:r>
          </a:p>
          <a:p>
            <a:r>
              <a:rPr lang="uk-UA" altLang="en-US" sz="2000"/>
              <a:t>4 – вміст грижового мішка (петля тонкої кишки)</a:t>
            </a:r>
            <a:endParaRPr lang="ru-RU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/>
              <a:t>Основні фактори виникнення гриж</a:t>
            </a:r>
            <a:endParaRPr lang="ru-RU" altLang="en-US"/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altLang="en-US"/>
              <a:t>Системні – конституційна схильність, слабкий фізичний розвиток.</a:t>
            </a:r>
          </a:p>
          <a:p>
            <a:endParaRPr lang="uk-UA" altLang="en-US"/>
          </a:p>
          <a:p>
            <a:r>
              <a:rPr lang="uk-UA" altLang="en-US"/>
              <a:t>Місцеві – слабкість м</a:t>
            </a:r>
            <a:r>
              <a:rPr lang="en-US" altLang="en-US"/>
              <a:t>’</a:t>
            </a:r>
            <a:r>
              <a:rPr lang="uk-UA" altLang="en-US"/>
              <a:t>язово-апоневротичних шарів певних анатомічних ділянок передньої черевної стінки</a:t>
            </a:r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/>
              <a:t>Сприяючі фактори виникнення гриж</a:t>
            </a:r>
            <a:endParaRPr lang="ru-RU" altLang="en-US"/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uk-UA" altLang="en-US" sz="2800"/>
              <a:t>Підвищення внутрішньочеревного тиску (тяжка фізична праця, повторні та тяжкі пологи, хронічні закрепи, сильний кашель). </a:t>
            </a:r>
          </a:p>
          <a:p>
            <a:pPr>
              <a:lnSpc>
                <a:spcPct val="90000"/>
              </a:lnSpc>
            </a:pPr>
            <a:endParaRPr lang="uk-UA" altLang="en-US" sz="2800"/>
          </a:p>
          <a:p>
            <a:pPr>
              <a:lnSpc>
                <a:spcPct val="90000"/>
              </a:lnSpc>
            </a:pPr>
            <a:r>
              <a:rPr lang="uk-UA" altLang="en-US" sz="2800"/>
              <a:t>Ослаблення передньої черевної стінки (тяжкі тривалі хвороби, швидке схуднення, вік, порушення іннервації передньої черевної стінки, нагноєння післяопераційної рани).</a:t>
            </a:r>
            <a:endParaRPr lang="ru-RU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/>
              <a:t>За походженням:</a:t>
            </a:r>
            <a:endParaRPr lang="ru-RU" altLang="en-US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4729163" cy="46878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en-US"/>
              <a:t>природжені (пупкова грижа, коса пахова грижа).</a:t>
            </a:r>
          </a:p>
          <a:p>
            <a:pPr>
              <a:lnSpc>
                <a:spcPct val="90000"/>
              </a:lnSpc>
            </a:pPr>
            <a:endParaRPr lang="uk-UA" altLang="en-US"/>
          </a:p>
          <a:p>
            <a:pPr>
              <a:lnSpc>
                <a:spcPct val="90000"/>
              </a:lnSpc>
            </a:pPr>
            <a:r>
              <a:rPr lang="uk-UA" altLang="en-US"/>
              <a:t>набуті (внаслідок раптового підвищення внутрішньочеревного тиску, травматичні, післяопераційні та ін.) </a:t>
            </a:r>
            <a:endParaRPr lang="ru-RU" altLang="en-US"/>
          </a:p>
        </p:txBody>
      </p:sp>
      <p:pic>
        <p:nvPicPr>
          <p:cNvPr id="24064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413" y="1628775"/>
            <a:ext cx="184785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064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325" y="3933825"/>
            <a:ext cx="171767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/>
              <a:t>За місцем виникнення:</a:t>
            </a:r>
            <a:endParaRPr lang="ru-RU" altLang="en-US"/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uk-UA" altLang="en-US"/>
              <a:t>зовнішні (випинають через отвори у стінці живота і тазу).</a:t>
            </a:r>
          </a:p>
          <a:p>
            <a:pPr>
              <a:lnSpc>
                <a:spcPct val="90000"/>
              </a:lnSpc>
            </a:pPr>
            <a:endParaRPr lang="uk-UA" altLang="en-US"/>
          </a:p>
          <a:p>
            <a:pPr>
              <a:lnSpc>
                <a:spcPct val="90000"/>
              </a:lnSpc>
            </a:pPr>
            <a:r>
              <a:rPr lang="uk-UA" altLang="en-US"/>
              <a:t>внутрішні (орган проникає у “очеревинну кишеню”: стравохідний отвір діафрагми, отвір чіпцевої сумки, кишеню у ділянці зв</a:t>
            </a:r>
            <a:r>
              <a:rPr lang="en-US" altLang="en-US"/>
              <a:t>’</a:t>
            </a:r>
            <a:r>
              <a:rPr lang="uk-UA" altLang="en-US"/>
              <a:t>язки Трейца та ін.)</a:t>
            </a:r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/>
              <a:t>За локалізацією:</a:t>
            </a:r>
            <a:endParaRPr lang="ru-RU" altLang="en-US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400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altLang="en-US" sz="2400"/>
              <a:t>пахвинні;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стегнові;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пупкові;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білої лінії живота;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мечоподібного відростка;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бокові (спігелевої лінії);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поперекові (трикутника Петіт, чотирикутника Лесгафта);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промежинні;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сідничні;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вагінальні;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затульного отвору.</a:t>
            </a:r>
            <a:endParaRPr lang="ru-RU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/>
              <a:t>За стадіями розвитку:</a:t>
            </a:r>
            <a:endParaRPr lang="ru-RU" altLang="en-US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13763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altLang="en-US" sz="2800"/>
              <a:t>початкова;</a:t>
            </a:r>
          </a:p>
          <a:p>
            <a:pPr>
              <a:lnSpc>
                <a:spcPct val="80000"/>
              </a:lnSpc>
            </a:pPr>
            <a:r>
              <a:rPr lang="uk-UA" altLang="en-US" sz="2800"/>
              <a:t>неповна;</a:t>
            </a:r>
          </a:p>
          <a:p>
            <a:pPr>
              <a:lnSpc>
                <a:spcPct val="80000"/>
              </a:lnSpc>
            </a:pPr>
            <a:r>
              <a:rPr lang="uk-UA" altLang="en-US" sz="2800"/>
              <a:t>повна</a:t>
            </a:r>
            <a:endParaRPr lang="ru-RU" altLang="en-US" sz="2800"/>
          </a:p>
        </p:txBody>
      </p:sp>
      <p:sp>
        <p:nvSpPr>
          <p:cNvPr id="243716" name="Rectangle 4"/>
          <p:cNvSpPr>
            <a:spLocks noChangeArrowheads="1"/>
          </p:cNvSpPr>
          <p:nvPr/>
        </p:nvSpPr>
        <p:spPr bwMode="auto">
          <a:xfrm>
            <a:off x="1060450" y="4005263"/>
            <a:ext cx="75438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uk-UA" altLang="en-US"/>
              <a:t>За клінічним перебігом:</a:t>
            </a:r>
            <a:endParaRPr lang="ru-RU" altLang="en-US"/>
          </a:p>
        </p:txBody>
      </p:sp>
      <p:sp>
        <p:nvSpPr>
          <p:cNvPr id="243717" name="Rectangle 5"/>
          <p:cNvSpPr>
            <a:spLocks noChangeArrowheads="1"/>
          </p:cNvSpPr>
          <p:nvPr/>
        </p:nvSpPr>
        <p:spPr bwMode="auto">
          <a:xfrm>
            <a:off x="1060450" y="5076825"/>
            <a:ext cx="7543800" cy="137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uk-UA" altLang="en-US" sz="2800"/>
              <a:t>вправимі;</a:t>
            </a:r>
          </a:p>
          <a:p>
            <a:pPr>
              <a:lnSpc>
                <a:spcPct val="80000"/>
              </a:lnSpc>
            </a:pPr>
            <a:r>
              <a:rPr lang="uk-UA" altLang="en-US" sz="2800"/>
              <a:t>невправимі;</a:t>
            </a:r>
          </a:p>
          <a:p>
            <a:pPr>
              <a:lnSpc>
                <a:spcPct val="80000"/>
              </a:lnSpc>
            </a:pPr>
            <a:r>
              <a:rPr lang="uk-UA" altLang="en-US" sz="2800"/>
              <a:t>ускладнені</a:t>
            </a:r>
            <a:endParaRPr lang="ru-RU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543800" cy="1252538"/>
          </a:xfrm>
        </p:spPr>
        <p:txBody>
          <a:bodyPr/>
          <a:lstStyle/>
          <a:p>
            <a:r>
              <a:rPr lang="ru-RU" altLang="en-US" sz="4000"/>
              <a:t>Кл</a:t>
            </a:r>
            <a:r>
              <a:rPr lang="uk-UA" altLang="en-US" sz="4000"/>
              <a:t>інічні ознаки грижі</a:t>
            </a:r>
            <a:endParaRPr lang="ru-RU" altLang="en-US" sz="4000"/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412875"/>
            <a:ext cx="7753350" cy="51847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altLang="en-US" sz="2200"/>
              <a:t>випинання в певній ділянці передньої черевної стінки;</a:t>
            </a:r>
          </a:p>
          <a:p>
            <a:pPr>
              <a:lnSpc>
                <a:spcPct val="80000"/>
              </a:lnSpc>
            </a:pPr>
            <a:r>
              <a:rPr lang="uk-UA" altLang="en-US" sz="2200"/>
              <a:t>помірний ниючий біль чи поколювання, пов</a:t>
            </a:r>
            <a:r>
              <a:rPr lang="en-US" altLang="en-US" sz="2200"/>
              <a:t>’</a:t>
            </a:r>
            <a:r>
              <a:rPr lang="uk-UA" altLang="en-US" sz="2200"/>
              <a:t>язані з підвищенням внутрішньочеревного тиску (фізичні навантаження, піднімання вантажу, акт дефекації та ін.).</a:t>
            </a:r>
          </a:p>
          <a:p>
            <a:pPr>
              <a:lnSpc>
                <a:spcPct val="80000"/>
              </a:lnSpc>
            </a:pPr>
            <a:r>
              <a:rPr lang="uk-UA" altLang="en-US" sz="2200"/>
              <a:t>грижове випинання спочатку з</a:t>
            </a:r>
            <a:r>
              <a:rPr lang="en-US" altLang="en-US" sz="2200"/>
              <a:t>’</a:t>
            </a:r>
            <a:r>
              <a:rPr lang="uk-UA" altLang="en-US" sz="2200"/>
              <a:t>являється тільки у вертикальному положенні тіла, а у горизонтальному – зникає.</a:t>
            </a:r>
          </a:p>
          <a:p>
            <a:pPr>
              <a:lnSpc>
                <a:spcPct val="80000"/>
              </a:lnSpc>
            </a:pPr>
            <a:r>
              <a:rPr lang="uk-UA" altLang="en-US" sz="2200"/>
              <a:t>пальпуються грижові ворота чи розширене пахове кільце;</a:t>
            </a:r>
          </a:p>
          <a:p>
            <a:pPr>
              <a:lnSpc>
                <a:spcPct val="80000"/>
              </a:lnSpc>
            </a:pPr>
            <a:r>
              <a:rPr lang="uk-UA" altLang="en-US" sz="2200"/>
              <a:t>позитивний симптом “кашльового поштовху”;</a:t>
            </a:r>
          </a:p>
          <a:p>
            <a:pPr>
              <a:lnSpc>
                <a:spcPct val="80000"/>
              </a:lnSpc>
            </a:pPr>
            <a:r>
              <a:rPr lang="uk-UA" altLang="en-US" sz="2200"/>
              <a:t>якщо грижа невправима – грижове вип</a:t>
            </a:r>
            <a:r>
              <a:rPr lang="en-US" altLang="en-US" sz="2200"/>
              <a:t>’</a:t>
            </a:r>
            <a:r>
              <a:rPr lang="uk-UA" altLang="en-US" sz="2200"/>
              <a:t>ячування не зникає у горизонтальному положенні тіла;</a:t>
            </a:r>
          </a:p>
          <a:p>
            <a:pPr>
              <a:lnSpc>
                <a:spcPct val="80000"/>
              </a:lnSpc>
            </a:pPr>
            <a:r>
              <a:rPr lang="uk-UA" altLang="en-US" sz="2200"/>
              <a:t>якщо вміст петлі кишок – при пальпації чути перистальтику, великий чепець – щільноеластичне утворення, сечовий міхур – скарги на розлади сечопуску при випинанні грижі.  </a:t>
            </a:r>
            <a:endParaRPr lang="ru-RU" altLang="en-US"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4000"/>
              <a:t>Пахвинні грижі: </a:t>
            </a:r>
            <a:r>
              <a:rPr lang="uk-UA" altLang="en-US" sz="4000" b="0"/>
              <a:t>пряма і коса</a:t>
            </a:r>
            <a:endParaRPr lang="ru-RU" altLang="en-US" sz="4000" b="0"/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3500438"/>
            <a:ext cx="7543800" cy="30956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altLang="en-US" sz="2400"/>
              <a:t>між </a:t>
            </a:r>
            <a:r>
              <a:rPr lang="ru-RU" altLang="en-US" sz="2400"/>
              <a:t>прямою і косою пахвинними грижами; </a:t>
            </a:r>
            <a:endParaRPr lang="uk-UA" altLang="en-US" sz="2400"/>
          </a:p>
          <a:p>
            <a:pPr>
              <a:lnSpc>
                <a:spcPct val="80000"/>
              </a:lnSpc>
            </a:pPr>
            <a:r>
              <a:rPr lang="uk-UA" altLang="en-US" sz="2400"/>
              <a:t>водянка оболонок яєчка;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водянка сім</a:t>
            </a:r>
            <a:r>
              <a:rPr lang="en-US" altLang="en-US" sz="2400"/>
              <a:t>’</a:t>
            </a:r>
            <a:r>
              <a:rPr lang="uk-UA" altLang="en-US" sz="2400"/>
              <a:t>яного канатика;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ліпома сім</a:t>
            </a:r>
            <a:r>
              <a:rPr lang="en-US" altLang="en-US" sz="2400"/>
              <a:t>’</a:t>
            </a:r>
            <a:r>
              <a:rPr lang="uk-UA" altLang="en-US" sz="2400"/>
              <a:t>яного канатика;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лімфаденіт;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пухлини яєчка, сім</a:t>
            </a:r>
            <a:r>
              <a:rPr lang="en-US" altLang="en-US" sz="2400"/>
              <a:t>’</a:t>
            </a:r>
            <a:r>
              <a:rPr lang="uk-UA" altLang="en-US" sz="2400"/>
              <a:t>яного канатика, калитки;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напливний абсцес;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кіста круглої зв</a:t>
            </a:r>
            <a:r>
              <a:rPr lang="en-US" altLang="en-US" sz="2400"/>
              <a:t>’</a:t>
            </a:r>
            <a:r>
              <a:rPr lang="uk-UA" altLang="en-US" sz="2400"/>
              <a:t>язки матки.</a:t>
            </a:r>
            <a:endParaRPr lang="ru-RU" altLang="en-US" sz="2400"/>
          </a:p>
        </p:txBody>
      </p:sp>
      <p:sp>
        <p:nvSpPr>
          <p:cNvPr id="244740" name="Rectangle 4"/>
          <p:cNvSpPr>
            <a:spLocks noChangeArrowheads="1"/>
          </p:cNvSpPr>
          <p:nvPr/>
        </p:nvSpPr>
        <p:spPr bwMode="auto">
          <a:xfrm>
            <a:off x="1042988" y="2708275"/>
            <a:ext cx="75438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uk-UA" altLang="en-US" sz="2400"/>
              <a:t>Диференціальний діагноз:</a:t>
            </a:r>
            <a:endParaRPr lang="ru-RU" altLang="en-US" sz="2400" b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/>
              <a:t>Операційне лікування пахвинних гриж</a:t>
            </a:r>
            <a:endParaRPr lang="ru-RU" altLang="en-US"/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6164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altLang="en-US" sz="2200"/>
              <a:t>пластика передньої стінки пахового каналу (Боброва, Жирара, Спасокукоцького, Мартинова, Кімбаровського, Ру-Оппеля, Ферарі, Герцена, Гаккенбруха) – ефективна при косих пахових грижах;</a:t>
            </a:r>
          </a:p>
          <a:p>
            <a:pPr>
              <a:lnSpc>
                <a:spcPct val="80000"/>
              </a:lnSpc>
            </a:pPr>
            <a:r>
              <a:rPr lang="uk-UA" altLang="en-US" sz="2200"/>
              <a:t>пластика задньої стінки пахового каналу (Бассіні, Кукуджанова, Мак-Вея) – ефективна при прямих пахових грижах;</a:t>
            </a:r>
          </a:p>
          <a:p>
            <a:pPr>
              <a:lnSpc>
                <a:spcPct val="80000"/>
              </a:lnSpc>
            </a:pPr>
            <a:r>
              <a:rPr lang="uk-UA" altLang="en-US" sz="2200"/>
              <a:t>пластика з ліквідацією пахового каналу (Постемпського, Кримова); </a:t>
            </a:r>
          </a:p>
          <a:p>
            <a:pPr>
              <a:lnSpc>
                <a:spcPct val="80000"/>
              </a:lnSpc>
            </a:pPr>
            <a:r>
              <a:rPr lang="uk-UA" altLang="en-US" sz="2200"/>
              <a:t>пластика “</a:t>
            </a:r>
            <a:r>
              <a:rPr lang="en-US" altLang="en-US" sz="2200"/>
              <a:t>free tension</a:t>
            </a:r>
            <a:r>
              <a:rPr lang="uk-UA" altLang="en-US" sz="2200"/>
              <a:t>” (Ліхтенштейна, Стоппа) за допомогою проленової сітки;</a:t>
            </a:r>
          </a:p>
          <a:p>
            <a:pPr>
              <a:lnSpc>
                <a:spcPct val="80000"/>
              </a:lnSpc>
            </a:pPr>
            <a:r>
              <a:rPr lang="uk-UA" altLang="en-US" sz="2200"/>
              <a:t>лапароскопічна герніопластика (трансабдомінальна преперитонеальна пластика (ТАПП), екстраперитонеальна</a:t>
            </a:r>
            <a:r>
              <a:rPr lang="en-US" altLang="en-US" sz="2200"/>
              <a:t> </a:t>
            </a:r>
            <a:r>
              <a:rPr lang="ru-RU" altLang="en-US" sz="2200"/>
              <a:t>пластика, передочеревинна пластика за </a:t>
            </a:r>
            <a:r>
              <a:rPr lang="en-US" altLang="en-US" sz="2200"/>
              <a:t>Nyxus</a:t>
            </a:r>
            <a:r>
              <a:rPr lang="ru-RU" altLang="en-US" sz="2200"/>
              <a:t> ).</a:t>
            </a:r>
            <a:r>
              <a:rPr lang="uk-UA" altLang="en-US" sz="2200"/>
              <a:t>   </a:t>
            </a:r>
            <a:endParaRPr lang="ru-RU" altLang="en-US"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4000"/>
              <a:t>Стегнові грижі:</a:t>
            </a:r>
            <a:endParaRPr lang="ru-RU" altLang="en-US" sz="4000" b="0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48263" y="1916113"/>
            <a:ext cx="3462337" cy="4608512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uk-UA" altLang="en-US" sz="2400"/>
              <a:t>м</a:t>
            </a:r>
            <a:r>
              <a:rPr lang="en-US" altLang="en-US" sz="2400"/>
              <a:t>’</a:t>
            </a:r>
            <a:r>
              <a:rPr lang="uk-UA" altLang="en-US" sz="2400"/>
              <a:t>язово-лакунарна грижа (латеральна грижа);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uk-UA" altLang="en-US" sz="2400"/>
              <a:t>передсудинна стегнова грижа;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uk-UA" altLang="en-US" sz="2400"/>
              <a:t>типова стегнова грижа (через стеновий канал);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uk-UA" altLang="en-US" sz="2400"/>
              <a:t>позадусудинна стегнова грижа;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uk-UA" altLang="en-US" sz="2400"/>
              <a:t>грижа лакунарної зв</a:t>
            </a:r>
            <a:r>
              <a:rPr lang="en-US" altLang="en-US" sz="2400"/>
              <a:t>’</a:t>
            </a:r>
            <a:r>
              <a:rPr lang="uk-UA" altLang="en-US" sz="2400"/>
              <a:t>язки</a:t>
            </a:r>
          </a:p>
        </p:txBody>
      </p:sp>
      <p:pic>
        <p:nvPicPr>
          <p:cNvPr id="24679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1844675"/>
            <a:ext cx="4746625" cy="48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981075"/>
            <a:ext cx="7543800" cy="2232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altLang="en-US" sz="2400"/>
              <a:t>пахвинна грижа;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ліпома стегна;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лімфаденіт;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метастази у пахвинні лімфовузли;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аневризма сафенофеморального співустя;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напливний </a:t>
            </a:r>
            <a:r>
              <a:rPr lang="ru-RU" altLang="en-US" sz="2400"/>
              <a:t>абсцес.</a:t>
            </a:r>
          </a:p>
        </p:txBody>
      </p:sp>
      <p:sp>
        <p:nvSpPr>
          <p:cNvPr id="247812" name="Rectangle 4"/>
          <p:cNvSpPr>
            <a:spLocks noChangeArrowheads="1"/>
          </p:cNvSpPr>
          <p:nvPr/>
        </p:nvSpPr>
        <p:spPr bwMode="auto">
          <a:xfrm>
            <a:off x="1042988" y="188913"/>
            <a:ext cx="75438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uk-UA" altLang="en-US" sz="2400"/>
              <a:t>Диференціальний діагноз:</a:t>
            </a:r>
            <a:endParaRPr lang="ru-RU" altLang="en-US" sz="2400" b="0"/>
          </a:p>
        </p:txBody>
      </p:sp>
      <p:sp>
        <p:nvSpPr>
          <p:cNvPr id="247815" name="Rectangle 7"/>
          <p:cNvSpPr>
            <a:spLocks noChangeArrowheads="1"/>
          </p:cNvSpPr>
          <p:nvPr/>
        </p:nvSpPr>
        <p:spPr bwMode="auto">
          <a:xfrm>
            <a:off x="1042988" y="3716338"/>
            <a:ext cx="754380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uk-UA" altLang="en-US" sz="2400"/>
              <a:t>Операційне лікування стегнових гриж:</a:t>
            </a:r>
            <a:endParaRPr lang="ru-RU" altLang="en-US" sz="2400" b="0"/>
          </a:p>
        </p:txBody>
      </p:sp>
      <p:sp>
        <p:nvSpPr>
          <p:cNvPr id="247816" name="Rectangle 8"/>
          <p:cNvSpPr>
            <a:spLocks noChangeArrowheads="1"/>
          </p:cNvSpPr>
          <p:nvPr/>
        </p:nvSpPr>
        <p:spPr bwMode="auto">
          <a:xfrm>
            <a:off x="1060450" y="4437063"/>
            <a:ext cx="7759700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uk-UA" altLang="en-US" sz="2400"/>
              <a:t>пахвинний доступ: Руджі, Парлавеччіо, Райха, Праксіна;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стегновий доступ: Локвуда, Локвуда-Бассіні, Локвуда-Кримова;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лапароскопічна герніопластика: трансабдомінальна преперитонеальна пластика</a:t>
            </a:r>
            <a:endParaRPr lang="ru-RU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4000"/>
              <a:t>Пупкові грижі</a:t>
            </a:r>
            <a:endParaRPr lang="ru-RU" altLang="en-US" sz="4000" b="0"/>
          </a:p>
        </p:txBody>
      </p:sp>
      <p:graphicFrame>
        <p:nvGraphicFramePr>
          <p:cNvPr id="248839" name="Object 7"/>
          <p:cNvGraphicFramePr>
            <a:graphicFrameLocks noGrp="1" noChangeAspect="1"/>
          </p:cNvGraphicFramePr>
          <p:nvPr>
            <p:ph sz="half" idx="1"/>
          </p:nvPr>
        </p:nvGraphicFramePr>
        <p:xfrm>
          <a:off x="323850" y="1700213"/>
          <a:ext cx="2479675" cy="288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Рисунок" r:id="rId3" imgW="3809524" imgH="4428571" progId="StaticDib">
                  <p:embed/>
                </p:oleObj>
              </mc:Choice>
              <mc:Fallback>
                <p:oleObj name="Рисунок" r:id="rId3" imgW="3809524" imgH="4428571" progId="StaticDib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700213"/>
                        <a:ext cx="2479675" cy="288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 cap="flat" cmpd="sng">
                            <a:solidFill>
                              <a:srgbClr val="FF0000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8841" name="Object 9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627313" y="3500438"/>
          <a:ext cx="3240087" cy="241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Рисунок" r:id="rId5" imgW="4285714" imgH="3190476" progId="StaticDib">
                  <p:embed/>
                </p:oleObj>
              </mc:Choice>
              <mc:Fallback>
                <p:oleObj name="Рисунок" r:id="rId5" imgW="4285714" imgH="3190476" progId="StaticDib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3500438"/>
                        <a:ext cx="3240087" cy="241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 cap="flat" cmpd="sng">
                            <a:solidFill>
                              <a:srgbClr val="FF0000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8836" name="Rectangle 4"/>
          <p:cNvSpPr>
            <a:spLocks noChangeArrowheads="1"/>
          </p:cNvSpPr>
          <p:nvPr/>
        </p:nvSpPr>
        <p:spPr bwMode="auto">
          <a:xfrm>
            <a:off x="4643438" y="1844675"/>
            <a:ext cx="4105275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uk-UA" altLang="en-US" sz="2400"/>
              <a:t>Операційне лікування: </a:t>
            </a:r>
            <a:r>
              <a:rPr lang="uk-UA" altLang="en-US" sz="2400" b="0"/>
              <a:t>Лекснера, Мейо, Сапежко</a:t>
            </a:r>
            <a:endParaRPr lang="ru-RU" altLang="en-US" sz="2400" b="0"/>
          </a:p>
        </p:txBody>
      </p:sp>
      <p:graphicFrame>
        <p:nvGraphicFramePr>
          <p:cNvPr id="248843" name="Object 11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724525" y="4233863"/>
          <a:ext cx="3262313" cy="247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Рисунок" r:id="rId7" imgW="4285714" imgH="3247619" progId="StaticDib">
                  <p:embed/>
                </p:oleObj>
              </mc:Choice>
              <mc:Fallback>
                <p:oleObj name="Рисунок" r:id="rId7" imgW="4285714" imgH="3247619" progId="StaticDib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4233863"/>
                        <a:ext cx="3262313" cy="2471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 cap="flat" cmpd="sng">
                            <a:solidFill>
                              <a:srgbClr val="FF0000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2938" name="Object 10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107950" y="1844675"/>
          <a:ext cx="2166938" cy="266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Рисунок" r:id="rId3" imgW="3809524" imgH="4685714" progId="StaticDib">
                  <p:embed/>
                </p:oleObj>
              </mc:Choice>
              <mc:Fallback>
                <p:oleObj name="Рисунок" r:id="rId3" imgW="3809524" imgH="4685714" progId="StaticDib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1844675"/>
                        <a:ext cx="2166938" cy="266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 cap="flat" cmpd="sng">
                            <a:solidFill>
                              <a:srgbClr val="FF0000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2942" name="Object 1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851275" y="2628900"/>
          <a:ext cx="3219450" cy="234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Рисунок" r:id="rId5" imgW="4761905" imgH="3476190" progId="StaticDib">
                  <p:embed/>
                </p:oleObj>
              </mc:Choice>
              <mc:Fallback>
                <p:oleObj name="Рисунок" r:id="rId5" imgW="4761905" imgH="3476190" progId="StaticDib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2628900"/>
                        <a:ext cx="3219450" cy="234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 cap="flat" cmpd="sng">
                            <a:solidFill>
                              <a:srgbClr val="FF0000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293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uk-UA" altLang="en-US" sz="2800"/>
              <a:t>Грижі білої лінії: </a:t>
            </a:r>
            <a:r>
              <a:rPr lang="uk-UA" altLang="en-US" sz="2800" b="0"/>
              <a:t>епігастральна, параумбі-лікальна, гіпогастральна, передочеревинна ліпома</a:t>
            </a:r>
            <a:endParaRPr lang="ru-RU" altLang="en-US" sz="2800" b="0"/>
          </a:p>
        </p:txBody>
      </p:sp>
      <p:graphicFrame>
        <p:nvGraphicFramePr>
          <p:cNvPr id="252940" name="Object 12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325563" y="4005263"/>
          <a:ext cx="2309812" cy="273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Рисунок" r:id="rId7" imgW="3809524" imgH="4514286" progId="StaticDib">
                  <p:embed/>
                </p:oleObj>
              </mc:Choice>
              <mc:Fallback>
                <p:oleObj name="Рисунок" r:id="rId7" imgW="3809524" imgH="4514286" progId="StaticDib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5563" y="4005263"/>
                        <a:ext cx="2309812" cy="273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 cap="flat" cmpd="sng">
                            <a:solidFill>
                              <a:srgbClr val="FF0000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2933" name="Rectangle 5"/>
          <p:cNvSpPr>
            <a:spLocks noChangeArrowheads="1"/>
          </p:cNvSpPr>
          <p:nvPr/>
        </p:nvSpPr>
        <p:spPr bwMode="auto">
          <a:xfrm>
            <a:off x="4427538" y="1773238"/>
            <a:ext cx="4321175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uk-UA" altLang="en-US" sz="2400"/>
              <a:t>Операційне лікування: </a:t>
            </a:r>
            <a:r>
              <a:rPr lang="uk-UA" altLang="en-US" sz="2400" b="0"/>
              <a:t>Мейо, Сапежко, </a:t>
            </a:r>
            <a:r>
              <a:rPr lang="en-US" altLang="en-US" sz="2400" b="0"/>
              <a:t>onlay, sublay</a:t>
            </a:r>
            <a:endParaRPr lang="ru-RU" altLang="en-US" sz="2400" b="0"/>
          </a:p>
        </p:txBody>
      </p:sp>
      <p:graphicFrame>
        <p:nvGraphicFramePr>
          <p:cNvPr id="252944" name="Object 16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5940425" y="4332288"/>
          <a:ext cx="3168650" cy="244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Рисунок" r:id="rId9" imgW="4761905" imgH="3676190" progId="StaticDib">
                  <p:embed/>
                </p:oleObj>
              </mc:Choice>
              <mc:Fallback>
                <p:oleObj name="Рисунок" r:id="rId9" imgW="4761905" imgH="3676190" progId="StaticDib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4332288"/>
                        <a:ext cx="3168650" cy="2446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 cap="flat" cmpd="sng">
                            <a:solidFill>
                              <a:srgbClr val="FF0000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543800" cy="747713"/>
          </a:xfrm>
        </p:spPr>
        <p:txBody>
          <a:bodyPr/>
          <a:lstStyle/>
          <a:p>
            <a:r>
              <a:rPr lang="ru-RU" altLang="en-US" sz="4000"/>
              <a:t>Рецидиви гриж: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412875"/>
            <a:ext cx="7753350" cy="14398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altLang="en-US" sz="2200"/>
              <a:t>у перший рік – 1-3%;</a:t>
            </a:r>
          </a:p>
          <a:p>
            <a:pPr>
              <a:lnSpc>
                <a:spcPct val="80000"/>
              </a:lnSpc>
            </a:pPr>
            <a:r>
              <a:rPr lang="uk-UA" altLang="en-US" sz="2200"/>
              <a:t>через 5 років – 5-12 %;</a:t>
            </a:r>
          </a:p>
          <a:p>
            <a:pPr>
              <a:lnSpc>
                <a:spcPct val="80000"/>
              </a:lnSpc>
            </a:pPr>
            <a:r>
              <a:rPr lang="uk-UA" altLang="en-US" sz="2200"/>
              <a:t>при невеликих грижах – 2-35 %;</a:t>
            </a:r>
          </a:p>
          <a:p>
            <a:pPr>
              <a:lnSpc>
                <a:spcPct val="80000"/>
              </a:lnSpc>
            </a:pPr>
            <a:r>
              <a:rPr lang="uk-UA" altLang="en-US" sz="2200"/>
              <a:t>при великих і гігантських – 15-85 %;</a:t>
            </a:r>
            <a:endParaRPr lang="ru-RU" altLang="en-US" sz="2200"/>
          </a:p>
        </p:txBody>
      </p:sp>
      <p:sp>
        <p:nvSpPr>
          <p:cNvPr id="259076" name="Rectangle 4"/>
          <p:cNvSpPr>
            <a:spLocks noChangeArrowheads="1"/>
          </p:cNvSpPr>
          <p:nvPr/>
        </p:nvSpPr>
        <p:spPr bwMode="auto">
          <a:xfrm>
            <a:off x="1042988" y="3644900"/>
            <a:ext cx="7543800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uk-UA" altLang="en-US" sz="2400"/>
              <a:t>Причини рецидивів:</a:t>
            </a:r>
            <a:endParaRPr lang="ru-RU" altLang="en-US" sz="2400" b="0"/>
          </a:p>
        </p:txBody>
      </p:sp>
      <p:sp>
        <p:nvSpPr>
          <p:cNvPr id="259077" name="Rectangle 5"/>
          <p:cNvSpPr>
            <a:spLocks noChangeArrowheads="1"/>
          </p:cNvSpPr>
          <p:nvPr/>
        </p:nvSpPr>
        <p:spPr bwMode="auto">
          <a:xfrm>
            <a:off x="1060450" y="4294188"/>
            <a:ext cx="7759700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uk-UA" altLang="en-US" sz="2400"/>
              <a:t>неправильний вибір методу герніопластики;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технічні помилки при виконанні герніопластики;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ускладнення у післяопераційному періоді;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недотримання рекомендацій з реабілітації;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раннє або систематичне підвищення внутрішньочеревного тиску.</a:t>
            </a:r>
            <a:endParaRPr lang="ru-RU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/>
              <a:t>Защемлення грижі</a:t>
            </a:r>
            <a:endParaRPr lang="ru-RU" altLang="en-US"/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altLang="en-US"/>
              <a:t>Це стан, при якому грижовий вміст стискається грижовими воротами з порушенням кровообігу у защемленому органі, порушенням функції цього органу та появою специфічної клінічної симптоматики, яка залежить від ролі органу у черевній порожнині.  </a:t>
            </a:r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/>
              <a:t>Еластичне защемлення</a:t>
            </a:r>
            <a:endParaRPr lang="ru-RU" altLang="en-US"/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088" y="1628775"/>
            <a:ext cx="4440237" cy="55165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en-US" sz="2400"/>
              <a:t>Виникає внаслідок різкого підвищення внутрішньочеревного тиску, у результаті чого грижові ворота надмірно розтягуються, а після зниження тиску – скорочуються і стискують органи,якіпризбільшеннітискузайшлиугрижовиймішок</a:t>
            </a:r>
          </a:p>
          <a:p>
            <a:pPr>
              <a:lnSpc>
                <a:spcPct val="90000"/>
              </a:lnSpc>
            </a:pPr>
            <a:r>
              <a:rPr lang="uk-UA" altLang="en-US" sz="2400"/>
              <a:t>Несправжне защемлення Брокка</a:t>
            </a:r>
            <a:endParaRPr lang="ru-RU" altLang="en-US" sz="2400"/>
          </a:p>
        </p:txBody>
      </p:sp>
      <p:graphicFrame>
        <p:nvGraphicFramePr>
          <p:cNvPr id="26112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5888038" y="2636838"/>
          <a:ext cx="3255962" cy="422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name="Рисунок" r:id="rId3" imgW="2857143" imgH="3704762" progId="StaticDib">
                  <p:embed/>
                </p:oleObj>
              </mc:Choice>
              <mc:Fallback>
                <p:oleObj name="Рисунок" r:id="rId3" imgW="2857143" imgH="3704762" progId="StaticDib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8038" y="2636838"/>
                        <a:ext cx="3255962" cy="422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 cap="flat" cmpd="sng">
                            <a:solidFill>
                              <a:srgbClr val="FF0000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4000"/>
              <a:t>Калове защемлення (копростаз, каловий завал) </a:t>
            </a:r>
            <a:endParaRPr lang="ru-RU" altLang="en-US" sz="4000"/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37450" cy="44719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altLang="en-US" sz="2400"/>
              <a:t>Основною його умовою є накопичення у кишковій петлі (грижовому вмісті) значної кількості рідкого чи твердого калу. 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Це защемлення часто розвивається у хворих старечого віку із невправимими грижами. Грижове вип</a:t>
            </a:r>
            <a:r>
              <a:rPr lang="en-US" altLang="en-US" sz="2400"/>
              <a:t>’</a:t>
            </a:r>
            <a:r>
              <a:rPr lang="uk-UA" altLang="en-US" sz="2400"/>
              <a:t>ячування збільшується повільно, ГКН розвивається поступово.  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Допомогу при копростазі надають терміново (легкий масаж грижового випинання, застосування клізм з гіпертонічним розчином чи гліцерином, застосування сифонних клізм). Проносні середники не можна застосовувати до того часу, поки не буде ліквідований каловий завал у грижовому мішку.    </a:t>
            </a:r>
            <a:endParaRPr lang="ru-RU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/>
              <a:t>Змішане защемлення</a:t>
            </a:r>
            <a:endParaRPr lang="ru-RU" altLang="en-US"/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4010025" cy="4471988"/>
          </a:xfrm>
        </p:spPr>
        <p:txBody>
          <a:bodyPr/>
          <a:lstStyle/>
          <a:p>
            <a:r>
              <a:rPr lang="uk-UA" altLang="en-US" sz="2800"/>
              <a:t>Якщо калове защемлення швидко не ліквідувати, то воно може закінчитися еластичним. </a:t>
            </a:r>
          </a:p>
          <a:p>
            <a:r>
              <a:rPr lang="uk-UA" altLang="en-US" sz="2800"/>
              <a:t>Швидко наростає тромбоз судин брижі защемленої кишки і її некроз. </a:t>
            </a:r>
            <a:endParaRPr lang="ru-RU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4000"/>
              <a:t>Ретроградне защемлення (грижа Майдля)</a:t>
            </a:r>
            <a:endParaRPr lang="ru-RU" altLang="en-US" sz="4000"/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uk-UA" altLang="en-US" sz="2400"/>
              <a:t>Петлі кишок розміщені у вигляді літери </a:t>
            </a:r>
            <a:r>
              <a:rPr lang="en-US" altLang="en-US" sz="2400"/>
              <a:t>W</a:t>
            </a:r>
            <a:r>
              <a:rPr lang="uk-UA" altLang="en-US" sz="2400"/>
              <a:t>. </a:t>
            </a:r>
          </a:p>
          <a:p>
            <a:r>
              <a:rPr lang="uk-UA" altLang="en-US" sz="2400"/>
              <a:t>Некротизується та частина петлі кишки, яка знаходиться у черевній порожнині, а петлі, які є у грижовому мішку часто незмінені.  </a:t>
            </a:r>
            <a:endParaRPr lang="ru-RU" altLang="en-US" sz="2400"/>
          </a:p>
        </p:txBody>
      </p:sp>
      <p:graphicFrame>
        <p:nvGraphicFramePr>
          <p:cNvPr id="264198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5321300" y="2276475"/>
          <a:ext cx="3692525" cy="381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" name="Рисунок" r:id="rId3" imgW="2857143" imgH="2952381" progId="StaticDib">
                  <p:embed/>
                </p:oleObj>
              </mc:Choice>
              <mc:Fallback>
                <p:oleObj name="Рисунок" r:id="rId3" imgW="2857143" imgH="2952381" progId="StaticDib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1300" y="2276475"/>
                        <a:ext cx="3692525" cy="381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 cap="flat" cmpd="sng">
                            <a:solidFill>
                              <a:srgbClr val="FF0000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4000"/>
              <a:t>Пристінкове защемлення</a:t>
            </a:r>
            <a:endParaRPr lang="ru-RU" altLang="en-US" sz="4000"/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981200"/>
            <a:ext cx="7753350" cy="46878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en-US" sz="2800"/>
              <a:t>Це такий вид защемлення, коли грижові ворота стискують не всю петлю кишки, а тільки іі невеличку частину, переважно вільну від брижі. Цей вид защемлення часто є у молодих людей і перебігає без клінічної картини                        странгуляційної                                    кишкової непрохідності. </a:t>
            </a:r>
          </a:p>
          <a:p>
            <a:pPr>
              <a:lnSpc>
                <a:spcPct val="90000"/>
              </a:lnSpc>
            </a:pPr>
            <a:r>
              <a:rPr lang="uk-UA" altLang="en-US" sz="2800"/>
              <a:t>Літре вперше описав                        защемлення дивертикула                        Меккеля у паховій грижі. </a:t>
            </a:r>
            <a:endParaRPr lang="ru-RU" altLang="en-US" sz="2800"/>
          </a:p>
        </p:txBody>
      </p:sp>
      <p:graphicFrame>
        <p:nvGraphicFramePr>
          <p:cNvPr id="267273" name="Object 9"/>
          <p:cNvGraphicFramePr>
            <a:graphicFrameLocks noGrp="1" noChangeAspect="1"/>
          </p:cNvGraphicFramePr>
          <p:nvPr>
            <p:ph sz="half" idx="2"/>
          </p:nvPr>
        </p:nvGraphicFramePr>
        <p:xfrm>
          <a:off x="5795963" y="4492625"/>
          <a:ext cx="3154362" cy="219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" name="Рисунок" r:id="rId3" imgW="1904762" imgH="1323810" progId="StaticDib">
                  <p:embed/>
                </p:oleObj>
              </mc:Choice>
              <mc:Fallback>
                <p:oleObj name="Рисунок" r:id="rId3" imgW="1904762" imgH="1323810" progId="StaticDib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4492625"/>
                        <a:ext cx="3154362" cy="219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 cap="flat" cmpd="sng">
                            <a:solidFill>
                              <a:srgbClr val="FF0000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4000"/>
              <a:t>Місцеві ознаки защемлення:</a:t>
            </a:r>
            <a:endParaRPr lang="ru-RU" altLang="en-US" sz="4000"/>
          </a:p>
        </p:txBody>
      </p:sp>
      <p:sp>
        <p:nvSpPr>
          <p:cNvPr id="268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981200"/>
            <a:ext cx="7681913" cy="4687888"/>
          </a:xfrm>
        </p:spPr>
        <p:txBody>
          <a:bodyPr/>
          <a:lstStyle/>
          <a:p>
            <a:r>
              <a:rPr lang="uk-UA" altLang="en-US" sz="2800"/>
              <a:t>Грижовий опух стає невправимим, різко напруженим, болючим і щільним.</a:t>
            </a:r>
          </a:p>
          <a:p>
            <a:r>
              <a:rPr lang="uk-UA" altLang="en-US" sz="2800"/>
              <a:t>Зникнення симптому “кашльового поштовху”.</a:t>
            </a:r>
          </a:p>
          <a:p>
            <a:r>
              <a:rPr lang="uk-UA" altLang="en-US" sz="2800"/>
              <a:t>Поява флюктуації у грижовому мішку (внаслідок накопичення грижової води чи вмісту у петлі кишки).</a:t>
            </a:r>
          </a:p>
          <a:p>
            <a:r>
              <a:rPr lang="uk-UA" altLang="en-US" sz="2800"/>
              <a:t>При перкусії – притуплення або тимпаніт (перфорація кишки у грижовому мішку).  </a:t>
            </a:r>
            <a:endParaRPr lang="ru-RU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4000"/>
              <a:t>Загальні ознаки защемлення:</a:t>
            </a:r>
            <a:endParaRPr lang="ru-RU" altLang="en-US" sz="4000"/>
          </a:p>
        </p:txBody>
      </p:sp>
      <p:sp>
        <p:nvSpPr>
          <p:cNvPr id="269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981200"/>
            <a:ext cx="7681913" cy="46878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altLang="en-US" sz="2400"/>
              <a:t>Постійний, тупий, інтенсивний біль у ділянці защемленої грижі чи по всьому животі з іррадіацією у поперек. Біль зникає при повному некрозі защемленої петлі. 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Нудота, гикавка і блювання. 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Клінічні ознаки странгуляційної ГКН: затримка стільця і відходження газів. 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Дуже рідко (при пристінковому защемленні) – пронос.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Клінічні ознаки дегідратації: очі хворого западають, риси обличчя загострюються, знижується артеріальний тиск.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Клінічні ознаки перитоніту з явищами поліорганної дисфункції. </a:t>
            </a:r>
            <a:endParaRPr lang="ru-RU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404813"/>
            <a:ext cx="7543800" cy="963612"/>
          </a:xfrm>
        </p:spPr>
        <p:txBody>
          <a:bodyPr/>
          <a:lstStyle/>
          <a:p>
            <a:r>
              <a:rPr lang="uk-UA" altLang="en-US" sz="2800"/>
              <a:t>Диференціальні ознаки еластичного защемлення і калового защемлення</a:t>
            </a:r>
            <a:endParaRPr lang="ru-RU" altLang="en-US" sz="2800"/>
          </a:p>
        </p:txBody>
      </p:sp>
      <p:sp>
        <p:nvSpPr>
          <p:cNvPr id="276485" name="Rectangle 5"/>
          <p:cNvSpPr>
            <a:spLocks noChangeArrowheads="1"/>
          </p:cNvSpPr>
          <p:nvPr/>
        </p:nvSpPr>
        <p:spPr bwMode="auto">
          <a:xfrm>
            <a:off x="611188" y="1512888"/>
            <a:ext cx="2952750" cy="431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en-US" sz="2000" b="1"/>
              <a:t>Ознака</a:t>
            </a:r>
            <a:endParaRPr lang="ru-RU" altLang="en-US" sz="2000" b="1"/>
          </a:p>
        </p:txBody>
      </p:sp>
      <p:sp>
        <p:nvSpPr>
          <p:cNvPr id="276488" name="Rectangle 8"/>
          <p:cNvSpPr>
            <a:spLocks noChangeArrowheads="1"/>
          </p:cNvSpPr>
          <p:nvPr/>
        </p:nvSpPr>
        <p:spPr bwMode="auto">
          <a:xfrm>
            <a:off x="6372225" y="1512888"/>
            <a:ext cx="2520950" cy="431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en-US" sz="2000" b="1"/>
              <a:t>Еластичне</a:t>
            </a:r>
            <a:endParaRPr lang="ru-RU" altLang="en-US" sz="2000" b="1"/>
          </a:p>
        </p:txBody>
      </p:sp>
      <p:sp>
        <p:nvSpPr>
          <p:cNvPr id="276489" name="Rectangle 9"/>
          <p:cNvSpPr>
            <a:spLocks noChangeArrowheads="1"/>
          </p:cNvSpPr>
          <p:nvPr/>
        </p:nvSpPr>
        <p:spPr bwMode="auto">
          <a:xfrm>
            <a:off x="3708400" y="1512888"/>
            <a:ext cx="2520950" cy="431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en-US" sz="2000" b="1"/>
              <a:t>Калове</a:t>
            </a:r>
            <a:endParaRPr lang="ru-RU" altLang="en-US" sz="2000" b="1"/>
          </a:p>
        </p:txBody>
      </p:sp>
      <p:sp>
        <p:nvSpPr>
          <p:cNvPr id="276490" name="Rectangle 10"/>
          <p:cNvSpPr>
            <a:spLocks noChangeArrowheads="1"/>
          </p:cNvSpPr>
          <p:nvPr/>
        </p:nvSpPr>
        <p:spPr bwMode="auto">
          <a:xfrm>
            <a:off x="611188" y="6237288"/>
            <a:ext cx="2952750" cy="431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uk-UA" altLang="en-US" sz="2000"/>
              <a:t>Загальний стан хворого</a:t>
            </a:r>
            <a:endParaRPr lang="ru-RU" altLang="en-US" sz="2000"/>
          </a:p>
        </p:txBody>
      </p:sp>
      <p:sp>
        <p:nvSpPr>
          <p:cNvPr id="276491" name="Rectangle 11"/>
          <p:cNvSpPr>
            <a:spLocks noChangeArrowheads="1"/>
          </p:cNvSpPr>
          <p:nvPr/>
        </p:nvSpPr>
        <p:spPr bwMode="auto">
          <a:xfrm>
            <a:off x="6372225" y="6237288"/>
            <a:ext cx="2520950" cy="431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en-US" sz="2000"/>
              <a:t>Тяжкий</a:t>
            </a:r>
            <a:endParaRPr lang="ru-RU" altLang="en-US" sz="2000"/>
          </a:p>
        </p:txBody>
      </p:sp>
      <p:sp>
        <p:nvSpPr>
          <p:cNvPr id="276492" name="Rectangle 12"/>
          <p:cNvSpPr>
            <a:spLocks noChangeArrowheads="1"/>
          </p:cNvSpPr>
          <p:nvPr/>
        </p:nvSpPr>
        <p:spPr bwMode="auto">
          <a:xfrm>
            <a:off x="3708400" y="6237288"/>
            <a:ext cx="2520950" cy="431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en-US" sz="2000"/>
              <a:t>Не порушений</a:t>
            </a:r>
            <a:endParaRPr lang="ru-RU" altLang="en-US" sz="2000"/>
          </a:p>
        </p:txBody>
      </p:sp>
      <p:sp>
        <p:nvSpPr>
          <p:cNvPr id="276493" name="Rectangle 13"/>
          <p:cNvSpPr>
            <a:spLocks noChangeArrowheads="1"/>
          </p:cNvSpPr>
          <p:nvPr/>
        </p:nvSpPr>
        <p:spPr bwMode="auto">
          <a:xfrm>
            <a:off x="611188" y="5661025"/>
            <a:ext cx="2952750" cy="431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uk-UA" altLang="en-US" sz="2000"/>
              <a:t>Блювання</a:t>
            </a:r>
            <a:endParaRPr lang="ru-RU" altLang="en-US" sz="2000"/>
          </a:p>
        </p:txBody>
      </p:sp>
      <p:sp>
        <p:nvSpPr>
          <p:cNvPr id="276494" name="Rectangle 14"/>
          <p:cNvSpPr>
            <a:spLocks noChangeArrowheads="1"/>
          </p:cNvSpPr>
          <p:nvPr/>
        </p:nvSpPr>
        <p:spPr bwMode="auto">
          <a:xfrm>
            <a:off x="6372225" y="5661025"/>
            <a:ext cx="2520950" cy="431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en-US" sz="2000"/>
              <a:t>Часто</a:t>
            </a:r>
            <a:endParaRPr lang="ru-RU" altLang="en-US" sz="2000"/>
          </a:p>
        </p:txBody>
      </p:sp>
      <p:sp>
        <p:nvSpPr>
          <p:cNvPr id="276495" name="Rectangle 15"/>
          <p:cNvSpPr>
            <a:spLocks noChangeArrowheads="1"/>
          </p:cNvSpPr>
          <p:nvPr/>
        </p:nvSpPr>
        <p:spPr bwMode="auto">
          <a:xfrm>
            <a:off x="3708400" y="5661025"/>
            <a:ext cx="2520950" cy="431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en-US" sz="2000"/>
              <a:t>Рідко</a:t>
            </a:r>
            <a:endParaRPr lang="ru-RU" altLang="en-US" sz="2000"/>
          </a:p>
        </p:txBody>
      </p:sp>
      <p:sp>
        <p:nvSpPr>
          <p:cNvPr id="276496" name="Rectangle 16"/>
          <p:cNvSpPr>
            <a:spLocks noChangeArrowheads="1"/>
          </p:cNvSpPr>
          <p:nvPr/>
        </p:nvSpPr>
        <p:spPr bwMode="auto">
          <a:xfrm>
            <a:off x="611188" y="5086350"/>
            <a:ext cx="2952750" cy="431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uk-UA" altLang="en-US" sz="2000"/>
              <a:t>Обтурація кишки</a:t>
            </a:r>
            <a:endParaRPr lang="ru-RU" altLang="en-US" sz="2000"/>
          </a:p>
        </p:txBody>
      </p:sp>
      <p:sp>
        <p:nvSpPr>
          <p:cNvPr id="276497" name="Rectangle 17"/>
          <p:cNvSpPr>
            <a:spLocks noChangeArrowheads="1"/>
          </p:cNvSpPr>
          <p:nvPr/>
        </p:nvSpPr>
        <p:spPr bwMode="auto">
          <a:xfrm>
            <a:off x="6372225" y="5086350"/>
            <a:ext cx="2520950" cy="431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en-US" sz="2000"/>
              <a:t>Повна</a:t>
            </a:r>
            <a:endParaRPr lang="ru-RU" altLang="en-US" sz="2000"/>
          </a:p>
        </p:txBody>
      </p:sp>
      <p:sp>
        <p:nvSpPr>
          <p:cNvPr id="276498" name="Rectangle 18"/>
          <p:cNvSpPr>
            <a:spLocks noChangeArrowheads="1"/>
          </p:cNvSpPr>
          <p:nvPr/>
        </p:nvSpPr>
        <p:spPr bwMode="auto">
          <a:xfrm>
            <a:off x="3708400" y="5086350"/>
            <a:ext cx="2520950" cy="431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en-US" sz="2000"/>
              <a:t>Неповна</a:t>
            </a:r>
            <a:endParaRPr lang="ru-RU" altLang="en-US" sz="2000"/>
          </a:p>
        </p:txBody>
      </p:sp>
      <p:sp>
        <p:nvSpPr>
          <p:cNvPr id="276499" name="Rectangle 19"/>
          <p:cNvSpPr>
            <a:spLocks noChangeArrowheads="1"/>
          </p:cNvSpPr>
          <p:nvPr/>
        </p:nvSpPr>
        <p:spPr bwMode="auto">
          <a:xfrm>
            <a:off x="611188" y="4221163"/>
            <a:ext cx="2952750" cy="7207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uk-UA" altLang="en-US" sz="2000"/>
              <a:t>Симптом кашльового </a:t>
            </a:r>
          </a:p>
          <a:p>
            <a:r>
              <a:rPr lang="uk-UA" altLang="en-US" sz="2000"/>
              <a:t>поштовху</a:t>
            </a:r>
            <a:endParaRPr lang="ru-RU" altLang="en-US" sz="2000"/>
          </a:p>
        </p:txBody>
      </p:sp>
      <p:sp>
        <p:nvSpPr>
          <p:cNvPr id="276500" name="Rectangle 20"/>
          <p:cNvSpPr>
            <a:spLocks noChangeArrowheads="1"/>
          </p:cNvSpPr>
          <p:nvPr/>
        </p:nvSpPr>
        <p:spPr bwMode="auto">
          <a:xfrm>
            <a:off x="6372225" y="4221163"/>
            <a:ext cx="2520950" cy="7207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en-US" sz="2000"/>
              <a:t>Від</a:t>
            </a:r>
            <a:r>
              <a:rPr lang="en-US" altLang="en-US" sz="2000"/>
              <a:t>’</a:t>
            </a:r>
            <a:r>
              <a:rPr lang="uk-UA" altLang="en-US" sz="2000"/>
              <a:t>ємний</a:t>
            </a:r>
            <a:endParaRPr lang="ru-RU" altLang="en-US" sz="2000"/>
          </a:p>
        </p:txBody>
      </p:sp>
      <p:sp>
        <p:nvSpPr>
          <p:cNvPr id="276501" name="Rectangle 21"/>
          <p:cNvSpPr>
            <a:spLocks noChangeArrowheads="1"/>
          </p:cNvSpPr>
          <p:nvPr/>
        </p:nvSpPr>
        <p:spPr bwMode="auto">
          <a:xfrm>
            <a:off x="3708400" y="4221163"/>
            <a:ext cx="2520950" cy="7207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en-US" sz="2000"/>
              <a:t>Позитивний</a:t>
            </a:r>
            <a:endParaRPr lang="ru-RU" altLang="en-US" sz="2000"/>
          </a:p>
        </p:txBody>
      </p:sp>
      <p:sp>
        <p:nvSpPr>
          <p:cNvPr id="276502" name="Rectangle 22"/>
          <p:cNvSpPr>
            <a:spLocks noChangeArrowheads="1"/>
          </p:cNvSpPr>
          <p:nvPr/>
        </p:nvSpPr>
        <p:spPr bwMode="auto">
          <a:xfrm>
            <a:off x="611188" y="3429000"/>
            <a:ext cx="2952750" cy="6477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uk-UA" altLang="en-US" sz="2000"/>
              <a:t>Напруженість </a:t>
            </a:r>
          </a:p>
          <a:p>
            <a:r>
              <a:rPr lang="uk-UA" altLang="en-US" sz="2000"/>
              <a:t>грижового опуху</a:t>
            </a:r>
            <a:endParaRPr lang="ru-RU" altLang="en-US" sz="2000"/>
          </a:p>
        </p:txBody>
      </p:sp>
      <p:sp>
        <p:nvSpPr>
          <p:cNvPr id="276503" name="Rectangle 23"/>
          <p:cNvSpPr>
            <a:spLocks noChangeArrowheads="1"/>
          </p:cNvSpPr>
          <p:nvPr/>
        </p:nvSpPr>
        <p:spPr bwMode="auto">
          <a:xfrm>
            <a:off x="6372225" y="3429000"/>
            <a:ext cx="2520950" cy="6477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en-US" sz="2000"/>
              <a:t>Виражена</a:t>
            </a:r>
            <a:endParaRPr lang="ru-RU" altLang="en-US" sz="2000"/>
          </a:p>
        </p:txBody>
      </p:sp>
      <p:sp>
        <p:nvSpPr>
          <p:cNvPr id="276504" name="Rectangle 24"/>
          <p:cNvSpPr>
            <a:spLocks noChangeArrowheads="1"/>
          </p:cNvSpPr>
          <p:nvPr/>
        </p:nvSpPr>
        <p:spPr bwMode="auto">
          <a:xfrm>
            <a:off x="3708400" y="3429000"/>
            <a:ext cx="2520950" cy="6477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en-US" sz="2000"/>
              <a:t>Відсутня</a:t>
            </a:r>
            <a:endParaRPr lang="ru-RU" altLang="en-US" sz="2000"/>
          </a:p>
        </p:txBody>
      </p:sp>
      <p:sp>
        <p:nvSpPr>
          <p:cNvPr id="276505" name="Rectangle 25"/>
          <p:cNvSpPr>
            <a:spLocks noChangeArrowheads="1"/>
          </p:cNvSpPr>
          <p:nvPr/>
        </p:nvSpPr>
        <p:spPr bwMode="auto">
          <a:xfrm>
            <a:off x="611188" y="2852738"/>
            <a:ext cx="2952750" cy="431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uk-UA" altLang="en-US" sz="2000"/>
              <a:t>Біль</a:t>
            </a:r>
            <a:endParaRPr lang="ru-RU" altLang="en-US" sz="2000"/>
          </a:p>
        </p:txBody>
      </p:sp>
      <p:sp>
        <p:nvSpPr>
          <p:cNvPr id="276506" name="Rectangle 26"/>
          <p:cNvSpPr>
            <a:spLocks noChangeArrowheads="1"/>
          </p:cNvSpPr>
          <p:nvPr/>
        </p:nvSpPr>
        <p:spPr bwMode="auto">
          <a:xfrm>
            <a:off x="6372225" y="2852738"/>
            <a:ext cx="2520950" cy="431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en-US" sz="2000"/>
              <a:t>Сильний, виражений</a:t>
            </a:r>
            <a:endParaRPr lang="ru-RU" altLang="en-US" sz="2000"/>
          </a:p>
        </p:txBody>
      </p:sp>
      <p:sp>
        <p:nvSpPr>
          <p:cNvPr id="276507" name="Rectangle 27"/>
          <p:cNvSpPr>
            <a:spLocks noChangeArrowheads="1"/>
          </p:cNvSpPr>
          <p:nvPr/>
        </p:nvSpPr>
        <p:spPr bwMode="auto">
          <a:xfrm>
            <a:off x="3708400" y="2852738"/>
            <a:ext cx="2520950" cy="431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en-US" sz="2000"/>
              <a:t>Не виражений</a:t>
            </a:r>
            <a:endParaRPr lang="ru-RU" altLang="en-US" sz="2000"/>
          </a:p>
        </p:txBody>
      </p:sp>
      <p:sp>
        <p:nvSpPr>
          <p:cNvPr id="276508" name="Rectangle 28"/>
          <p:cNvSpPr>
            <a:spLocks noChangeArrowheads="1"/>
          </p:cNvSpPr>
          <p:nvPr/>
        </p:nvSpPr>
        <p:spPr bwMode="auto">
          <a:xfrm>
            <a:off x="611188" y="2276475"/>
            <a:ext cx="2952750" cy="431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uk-UA" altLang="en-US" sz="2000"/>
              <a:t>Розвиток</a:t>
            </a:r>
            <a:endParaRPr lang="ru-RU" altLang="en-US" sz="2000"/>
          </a:p>
        </p:txBody>
      </p:sp>
      <p:sp>
        <p:nvSpPr>
          <p:cNvPr id="276509" name="Rectangle 29"/>
          <p:cNvSpPr>
            <a:spLocks noChangeArrowheads="1"/>
          </p:cNvSpPr>
          <p:nvPr/>
        </p:nvSpPr>
        <p:spPr bwMode="auto">
          <a:xfrm>
            <a:off x="6372225" y="2276475"/>
            <a:ext cx="2520950" cy="431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en-US" sz="2000"/>
              <a:t>Раптовий</a:t>
            </a:r>
            <a:endParaRPr lang="ru-RU" altLang="en-US" sz="2000"/>
          </a:p>
        </p:txBody>
      </p:sp>
      <p:sp>
        <p:nvSpPr>
          <p:cNvPr id="276510" name="Rectangle 30"/>
          <p:cNvSpPr>
            <a:spLocks noChangeArrowheads="1"/>
          </p:cNvSpPr>
          <p:nvPr/>
        </p:nvSpPr>
        <p:spPr bwMode="auto">
          <a:xfrm>
            <a:off x="3708400" y="2276475"/>
            <a:ext cx="2520950" cy="431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-UA" altLang="en-US" sz="2000"/>
              <a:t>Поступовий</a:t>
            </a:r>
            <a:endParaRPr lang="ru-RU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4000"/>
              <a:t>Лікування защемленої грижі:</a:t>
            </a:r>
            <a:endParaRPr lang="ru-RU" altLang="en-US" sz="4000"/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844675"/>
            <a:ext cx="7681913" cy="2016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en-US" sz="2000"/>
              <a:t>Всі хворі підлягають негайній шпиталізації у хірургічне відділення і ургентній операції.</a:t>
            </a:r>
          </a:p>
          <a:p>
            <a:pPr>
              <a:lnSpc>
                <a:spcPct val="90000"/>
              </a:lnSpc>
            </a:pPr>
            <a:r>
              <a:rPr lang="uk-UA" altLang="en-US" sz="2000"/>
              <a:t>Будь-яка спроба вправити грижу є неприпустимою.</a:t>
            </a:r>
          </a:p>
          <a:p>
            <a:pPr>
              <a:lnSpc>
                <a:spcPct val="90000"/>
              </a:lnSpc>
            </a:pPr>
            <a:r>
              <a:rPr lang="uk-UA" altLang="en-US" sz="2000"/>
              <a:t>Якщо грижа вправилася самостійно під час транспортування, хворого шпиталізують у хірургічне відділення для проведення динамічного спостереження. </a:t>
            </a:r>
            <a:endParaRPr lang="ru-RU" altLang="en-US" sz="2000"/>
          </a:p>
        </p:txBody>
      </p:sp>
      <p:pic>
        <p:nvPicPr>
          <p:cNvPr id="27034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933825"/>
            <a:ext cx="7345362" cy="274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4000"/>
              <a:t>Етапи операції при защемленій грижі:</a:t>
            </a:r>
            <a:endParaRPr lang="ru-RU" altLang="en-US" sz="4000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989138"/>
            <a:ext cx="5399087" cy="45434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altLang="en-US" sz="2400"/>
              <a:t>Розтин шкіри і підшкірної основи над грижовим вип</a:t>
            </a:r>
            <a:r>
              <a:rPr lang="en-US" altLang="en-US" sz="2400"/>
              <a:t>’</a:t>
            </a:r>
            <a:r>
              <a:rPr lang="uk-UA" altLang="en-US" sz="2400"/>
              <a:t>ячуванням.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Розкриття грижового мішка і видалення грижової води.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Фіксація защемленого органа.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Розсічення грижових воріт.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Ліквідація защемлення.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Оцінка життєздатності защемленого органу.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Резекція, якщо петля кишки нежиттєздатна.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Пластика грижових воріт.   </a:t>
            </a:r>
            <a:endParaRPr lang="ru-RU" altLang="en-US" sz="2400"/>
          </a:p>
        </p:txBody>
      </p:sp>
      <p:graphicFrame>
        <p:nvGraphicFramePr>
          <p:cNvPr id="271365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5413375" y="2492375"/>
          <a:ext cx="3730625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" name="Рисунок" r:id="rId3" imgW="3809524" imgH="4457143" progId="StaticDib">
                  <p:embed/>
                </p:oleObj>
              </mc:Choice>
              <mc:Fallback>
                <p:oleObj name="Рисунок" r:id="rId3" imgW="3809524" imgH="4457143" progId="StaticDib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75" y="2492375"/>
                        <a:ext cx="3730625" cy="436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 cap="flat" cmpd="sng">
                            <a:solidFill>
                              <a:srgbClr val="FF0000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4000"/>
              <a:t>Ознаки життєздатності кишки:</a:t>
            </a:r>
            <a:endParaRPr lang="ru-RU" altLang="en-US" sz="4000"/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916113"/>
            <a:ext cx="4248150" cy="46164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en-US" sz="2400"/>
              <a:t>Запах відсутній.</a:t>
            </a:r>
          </a:p>
          <a:p>
            <a:pPr>
              <a:lnSpc>
                <a:spcPct val="90000"/>
              </a:lnSpc>
            </a:pPr>
            <a:r>
              <a:rPr lang="uk-UA" altLang="en-US" sz="2400"/>
              <a:t>Колір рожевий або темно-червоний.</a:t>
            </a:r>
          </a:p>
          <a:p>
            <a:pPr>
              <a:lnSpc>
                <a:spcPct val="90000"/>
              </a:lnSpc>
            </a:pPr>
            <a:r>
              <a:rPr lang="uk-UA" altLang="en-US" sz="2400"/>
              <a:t>Серозна оболонка блискуча і гладка.</a:t>
            </a:r>
          </a:p>
          <a:p>
            <a:pPr>
              <a:lnSpc>
                <a:spcPct val="90000"/>
              </a:lnSpc>
            </a:pPr>
            <a:r>
              <a:rPr lang="uk-UA" altLang="en-US" sz="2400"/>
              <a:t>Брижа набрякла, її судини пульсують.</a:t>
            </a:r>
          </a:p>
          <a:p>
            <a:pPr>
              <a:lnSpc>
                <a:spcPct val="90000"/>
              </a:lnSpc>
            </a:pPr>
            <a:r>
              <a:rPr lang="uk-UA" altLang="en-US" sz="2400"/>
              <a:t>При зігріванні та введенні у брижу 0,25 % розчину новокаїну петля кишки рожевіє, відновлюється її перистальтика.</a:t>
            </a:r>
          </a:p>
        </p:txBody>
      </p:sp>
      <p:graphicFrame>
        <p:nvGraphicFramePr>
          <p:cNvPr id="27341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4932363" y="1844675"/>
          <a:ext cx="3962400" cy="424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416" name="Рисунок" r:id="rId3" imgW="3809524" imgH="4085714" progId="StaticDib">
                  <p:embed/>
                </p:oleObj>
              </mc:Choice>
              <mc:Fallback>
                <p:oleObj name="Рисунок" r:id="rId3" imgW="3809524" imgH="4085714" progId="StaticDib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1844675"/>
                        <a:ext cx="3962400" cy="4249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 cap="flat" cmpd="sng">
                            <a:solidFill>
                              <a:srgbClr val="FF0000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4000"/>
              <a:t>Невправимість</a:t>
            </a:r>
            <a:endParaRPr lang="ru-RU" altLang="en-US" sz="400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981200"/>
            <a:ext cx="4895850" cy="46878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altLang="en-US" sz="2400"/>
              <a:t>Це фіксація грижового вмісту у грижовому мішку, внаслідок чого грижа перестає вправлятися у черевну порожнину. Причиною є зрощення між петлями кишок і грижовим мішком (внаслідок хронічної травматизації при постійному вправленні грижі чи носінні бандажу).</a:t>
            </a:r>
          </a:p>
          <a:p>
            <a:pPr>
              <a:lnSpc>
                <a:spcPct val="80000"/>
              </a:lnSpc>
            </a:pPr>
            <a:r>
              <a:rPr lang="uk-UA" altLang="en-US" sz="2400"/>
              <a:t>Це ускладнення не викликає ГКН, однак вимагає планового оперативного лікування з метою попередження більш грізних ускладнень.  </a:t>
            </a:r>
            <a:endParaRPr lang="ru-RU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4000"/>
              <a:t>Запалення грижі</a:t>
            </a:r>
            <a:endParaRPr lang="ru-RU" altLang="en-US" sz="400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917700"/>
            <a:ext cx="8424862" cy="27352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en-US" sz="2200"/>
              <a:t>Внаслідок запального процесу в органах, які складають грижовий вміст (термінальний ілеїт, гострий апендицит, дивертикуліт, запалення пасма великого чіпця та ін.).</a:t>
            </a:r>
          </a:p>
          <a:p>
            <a:pPr>
              <a:lnSpc>
                <a:spcPct val="90000"/>
              </a:lnSpc>
            </a:pPr>
            <a:r>
              <a:rPr lang="uk-UA" altLang="en-US" sz="2200"/>
              <a:t>Внаслідок запального процесу у самому грижовому мішку (криптогенна інфекція, туберкульоз).</a:t>
            </a:r>
          </a:p>
          <a:p>
            <a:pPr>
              <a:lnSpc>
                <a:spcPct val="90000"/>
              </a:lnSpc>
            </a:pPr>
            <a:r>
              <a:rPr lang="uk-UA" altLang="en-US" sz="2200"/>
              <a:t>Внаслідок запального процесу у сусідніх органах (епідідіміт, орхіт, лімфаденіт), або шкірі (піодермія, фурункули, гнійні виразки).</a:t>
            </a:r>
            <a:endParaRPr lang="ru-RU" altLang="en-US" sz="2200"/>
          </a:p>
        </p:txBody>
      </p:sp>
      <p:sp>
        <p:nvSpPr>
          <p:cNvPr id="277508" name="Rectangle 4"/>
          <p:cNvSpPr>
            <a:spLocks noChangeArrowheads="1"/>
          </p:cNvSpPr>
          <p:nvPr/>
        </p:nvSpPr>
        <p:spPr bwMode="auto">
          <a:xfrm>
            <a:off x="1187450" y="4868863"/>
            <a:ext cx="7543800" cy="179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uk-UA" altLang="en-US" sz="2400" b="0"/>
              <a:t>Запалення грижі з</a:t>
            </a:r>
            <a:r>
              <a:rPr lang="ru-RU" altLang="en-US" sz="2400" b="0"/>
              <a:t>устрічається ду</a:t>
            </a:r>
            <a:r>
              <a:rPr lang="uk-UA" altLang="en-US" sz="2400" b="0"/>
              <a:t>же рідко – у 1 % випадків. </a:t>
            </a:r>
            <a:br>
              <a:rPr lang="uk-UA" altLang="en-US" sz="2400" b="0"/>
            </a:br>
            <a:r>
              <a:rPr lang="uk-UA" altLang="en-US" sz="2400" b="0"/>
              <a:t>При лікуванні враховують причину, яка викликала запалення. </a:t>
            </a:r>
            <a:endParaRPr lang="ru-RU" altLang="en-US" sz="2400" b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4000"/>
              <a:t>Пухлини грижі</a:t>
            </a:r>
            <a:endParaRPr lang="ru-RU" altLang="en-US" sz="4000"/>
          </a:p>
        </p:txBody>
      </p:sp>
      <p:sp>
        <p:nvSpPr>
          <p:cNvPr id="278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00113" y="1909763"/>
            <a:ext cx="7704137" cy="4614862"/>
          </a:xfrm>
        </p:spPr>
        <p:txBody>
          <a:bodyPr/>
          <a:lstStyle/>
          <a:p>
            <a:r>
              <a:rPr lang="uk-UA" altLang="en-US" sz="2800"/>
              <a:t>Пухлини можуть походити з різних елементів грижі: грижового мішка, вмісту грижі, оболонок яєчка. Виходячи з цього, їх поділяють на: пухлини грижового вмісту, пухлини грижового мішка, пухлини ззовні</a:t>
            </a:r>
            <a:r>
              <a:rPr lang="en-US" altLang="en-US" sz="2800"/>
              <a:t> </a:t>
            </a:r>
            <a:r>
              <a:rPr lang="ru-RU" altLang="en-US" sz="2800"/>
              <a:t>м</a:t>
            </a:r>
            <a:r>
              <a:rPr lang="uk-UA" altLang="en-US" sz="2800"/>
              <a:t>і</a:t>
            </a:r>
            <a:r>
              <a:rPr lang="ru-RU" altLang="en-US" sz="2800"/>
              <a:t>шка.</a:t>
            </a:r>
          </a:p>
          <a:p>
            <a:r>
              <a:rPr lang="ru-RU" altLang="en-US" sz="2800"/>
              <a:t>Найбільш часто: ліпома, фіброма, папілома, мезотеліома, невуси шкіри.</a:t>
            </a:r>
          </a:p>
          <a:p>
            <a:r>
              <a:rPr lang="ru-RU" altLang="en-US" sz="2800"/>
              <a:t>Лікування – операційне.  </a:t>
            </a:r>
            <a:r>
              <a:rPr lang="uk-UA" altLang="en-US" sz="2800"/>
              <a:t> </a:t>
            </a:r>
          </a:p>
          <a:p>
            <a:endParaRPr lang="ru-RU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1095</TotalTime>
  <Words>1571</Words>
  <Application>Microsoft Office PowerPoint</Application>
  <PresentationFormat>Экран (4:3)</PresentationFormat>
  <Paragraphs>195</Paragraphs>
  <Slides>33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Arial</vt:lpstr>
      <vt:lpstr>Tahoma</vt:lpstr>
      <vt:lpstr>Wingdings</vt:lpstr>
      <vt:lpstr>Сумерки</vt:lpstr>
      <vt:lpstr>Рисунок</vt:lpstr>
      <vt:lpstr>ГРИЖІ ЖИВОТА</vt:lpstr>
      <vt:lpstr>Грижа – це виходження внутрішнього органа разом з парієтальною очеревиною (грижовим мішком) через природний або штучний отвір у черевній стінці.</vt:lpstr>
      <vt:lpstr>Складові елементи грижі</vt:lpstr>
      <vt:lpstr>При “ковзній грижі” одна із стінок грижового мішка сформована мезоперитонеально розміщеним органом (сечовим міхуром, сліпою кишкою, сигмоподібною кишкою та ін.)</vt:lpstr>
      <vt:lpstr>Основні фактори виникнення гриж</vt:lpstr>
      <vt:lpstr>Сприяючі фактори виникнення гриж</vt:lpstr>
      <vt:lpstr>За походженням:</vt:lpstr>
      <vt:lpstr>За місцем виникнення:</vt:lpstr>
      <vt:lpstr>За локалізацією:</vt:lpstr>
      <vt:lpstr>За стадіями розвитку:</vt:lpstr>
      <vt:lpstr>Клінічні ознаки грижі</vt:lpstr>
      <vt:lpstr>Пахвинні грижі: пряма і коса</vt:lpstr>
      <vt:lpstr>Операційне лікування пахвинних гриж</vt:lpstr>
      <vt:lpstr>Стегнові грижі:</vt:lpstr>
      <vt:lpstr>Презентация PowerPoint</vt:lpstr>
      <vt:lpstr>Пупкові грижі</vt:lpstr>
      <vt:lpstr>Грижі білої лінії: епігастральна, параумбі-лікальна, гіпогастральна, передочеревинна ліпома</vt:lpstr>
      <vt:lpstr>Рецидиви гриж:</vt:lpstr>
      <vt:lpstr>Защемлення грижі</vt:lpstr>
      <vt:lpstr>Еластичне защемлення</vt:lpstr>
      <vt:lpstr>Калове защемлення (копростаз, каловий завал) </vt:lpstr>
      <vt:lpstr>Змішане защемлення</vt:lpstr>
      <vt:lpstr>Ретроградне защемлення (грижа Майдля)</vt:lpstr>
      <vt:lpstr>Пристінкове защемлення</vt:lpstr>
      <vt:lpstr>Місцеві ознаки защемлення:</vt:lpstr>
      <vt:lpstr>Загальні ознаки защемлення:</vt:lpstr>
      <vt:lpstr>Диференціальні ознаки еластичного защемлення і калового защемлення</vt:lpstr>
      <vt:lpstr>Лікування защемленої грижі:</vt:lpstr>
      <vt:lpstr>Етапи операції при защемленій грижі:</vt:lpstr>
      <vt:lpstr>Ознаки життєздатності кишки:</vt:lpstr>
      <vt:lpstr>Невправимість</vt:lpstr>
      <vt:lpstr>Запалення грижі</vt:lpstr>
      <vt:lpstr>Пухлини грижі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Сучасні матеріали для з’єднання тканин</dc:title>
  <dc:creator>Kafedra</dc:creator>
  <cp:lastModifiedBy>Сергей</cp:lastModifiedBy>
  <cp:revision>158</cp:revision>
  <cp:lastPrinted>1601-01-01T00:00:00Z</cp:lastPrinted>
  <dcterms:created xsi:type="dcterms:W3CDTF">2006-11-17T14:18:36Z</dcterms:created>
  <dcterms:modified xsi:type="dcterms:W3CDTF">2023-09-26T06:38:25Z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7</vt:i4>
  </property>
</Properties>
</file>