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1"/>
  </p:notesMasterIdLst>
  <p:sldIdLst>
    <p:sldId id="258" r:id="rId2"/>
    <p:sldId id="259" r:id="rId3"/>
    <p:sldId id="263" r:id="rId4"/>
    <p:sldId id="284" r:id="rId5"/>
    <p:sldId id="285" r:id="rId6"/>
    <p:sldId id="286" r:id="rId7"/>
    <p:sldId id="264" r:id="rId8"/>
    <p:sldId id="265" r:id="rId9"/>
    <p:sldId id="278" r:id="rId10"/>
    <p:sldId id="281" r:id="rId11"/>
    <p:sldId id="268" r:id="rId12"/>
    <p:sldId id="270" r:id="rId13"/>
    <p:sldId id="275" r:id="rId14"/>
    <p:sldId id="276" r:id="rId15"/>
    <p:sldId id="277" r:id="rId16"/>
    <p:sldId id="288" r:id="rId17"/>
    <p:sldId id="289" r:id="rId18"/>
    <p:sldId id="290" r:id="rId19"/>
    <p:sldId id="292" r:id="rId20"/>
    <p:sldId id="293" r:id="rId21"/>
    <p:sldId id="294" r:id="rId22"/>
    <p:sldId id="298" r:id="rId23"/>
    <p:sldId id="295" r:id="rId24"/>
    <p:sldId id="296" r:id="rId25"/>
    <p:sldId id="297" r:id="rId26"/>
    <p:sldId id="299" r:id="rId27"/>
    <p:sldId id="300" r:id="rId28"/>
    <p:sldId id="261" r:id="rId29"/>
    <p:sldId id="301" r:id="rId30"/>
    <p:sldId id="302" r:id="rId31"/>
    <p:sldId id="303" r:id="rId32"/>
    <p:sldId id="304" r:id="rId33"/>
    <p:sldId id="305" r:id="rId34"/>
    <p:sldId id="306" r:id="rId35"/>
    <p:sldId id="314" r:id="rId36"/>
    <p:sldId id="320" r:id="rId37"/>
    <p:sldId id="318" r:id="rId38"/>
    <p:sldId id="321" r:id="rId39"/>
    <p:sldId id="322" r:id="rId40"/>
    <p:sldId id="323" r:id="rId41"/>
    <p:sldId id="327" r:id="rId42"/>
    <p:sldId id="325" r:id="rId43"/>
    <p:sldId id="329" r:id="rId44"/>
    <p:sldId id="328" r:id="rId45"/>
    <p:sldId id="330" r:id="rId46"/>
    <p:sldId id="326" r:id="rId47"/>
    <p:sldId id="332" r:id="rId48"/>
    <p:sldId id="333" r:id="rId49"/>
    <p:sldId id="334" r:id="rId50"/>
    <p:sldId id="331" r:id="rId51"/>
    <p:sldId id="335" r:id="rId52"/>
    <p:sldId id="336" r:id="rId53"/>
    <p:sldId id="338" r:id="rId54"/>
    <p:sldId id="339" r:id="rId55"/>
    <p:sldId id="340" r:id="rId56"/>
    <p:sldId id="341" r:id="rId57"/>
    <p:sldId id="342" r:id="rId58"/>
    <p:sldId id="344" r:id="rId59"/>
    <p:sldId id="346" r:id="rId60"/>
    <p:sldId id="347" r:id="rId61"/>
    <p:sldId id="348" r:id="rId62"/>
    <p:sldId id="349" r:id="rId63"/>
    <p:sldId id="350" r:id="rId64"/>
    <p:sldId id="351" r:id="rId65"/>
    <p:sldId id="352" r:id="rId66"/>
    <p:sldId id="353" r:id="rId67"/>
    <p:sldId id="354" r:id="rId68"/>
    <p:sldId id="355" r:id="rId69"/>
    <p:sldId id="356" r:id="rId7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089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27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234B91-91AD-4C35-B2EB-6736A1B1CE53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4E4A7-F171-4441-B975-7D913ED3C1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1ED015-E44D-4EAB-A5A9-969A9C871AE4}" type="slidenum">
              <a:rPr lang="ru-RU"/>
              <a:pPr/>
              <a:t>5</a:t>
            </a:fld>
            <a:endParaRPr lang="ru-RU"/>
          </a:p>
        </p:txBody>
      </p:sp>
      <p:sp>
        <p:nvSpPr>
          <p:cNvPr id="78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 marL="400050" lvl="1" indent="-171450"/>
            <a:r>
              <a:rPr lang="ru-RU"/>
              <a:t>В наших силах сделать больше, существует больше способов решения проблемы, больше способов борьбы.</a:t>
            </a:r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E0290F-CD16-4419-A03F-CCAB8E2C3838}" type="slidenum">
              <a:rPr lang="ru-RU"/>
              <a:pPr/>
              <a:t>6</a:t>
            </a:fld>
            <a:endParaRPr lang="ru-RU"/>
          </a:p>
        </p:txBody>
      </p:sp>
      <p:sp>
        <p:nvSpPr>
          <p:cNvPr id="86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2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 marL="400050" lvl="1" indent="-171450"/>
            <a:r>
              <a:rPr lang="ru-RU"/>
              <a:t>В наших силах сделать больше, существует больше способов решения проблемы, больше способов борьбы.</a:t>
            </a:r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09DC8A-2597-4CE9-A04C-8BDD090CF6C3}" type="slidenum">
              <a:rPr lang="ru-RU"/>
              <a:pPr/>
              <a:t>7</a:t>
            </a:fld>
            <a:endParaRPr lang="ru-RU"/>
          </a:p>
        </p:txBody>
      </p:sp>
      <p:sp>
        <p:nvSpPr>
          <p:cNvPr id="72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Данные Европейского Респираторного Общества </a:t>
            </a:r>
            <a:r>
              <a:rPr lang="en-US" dirty="0"/>
              <a:t>(European Respiratory Society)</a:t>
            </a:r>
            <a:r>
              <a:rPr lang="ru-RU" dirty="0"/>
              <a:t> и Европейского Фонда Легких</a:t>
            </a:r>
            <a:r>
              <a:rPr lang="en-US" dirty="0"/>
              <a:t> (European Lung Foundation)</a:t>
            </a:r>
            <a:r>
              <a:rPr lang="ru-RU" dirty="0"/>
              <a:t>. </a:t>
            </a:r>
            <a:r>
              <a:rPr lang="en-GB" dirty="0"/>
              <a:t>European Lung White Book (2003)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D48286-9B7F-44E5-94C5-90A854EED2A8}" type="slidenum">
              <a:rPr lang="ru-RU"/>
              <a:pPr/>
              <a:t>8</a:t>
            </a:fld>
            <a:endParaRPr lang="ru-RU"/>
          </a:p>
        </p:txBody>
      </p:sp>
      <p:sp>
        <p:nvSpPr>
          <p:cNvPr id="73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>
              <a:buFontTx/>
              <a:buNone/>
            </a:pPr>
            <a:endParaRPr lang="en-GB" sz="9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9BEF18-C5A0-483A-AFDD-8570BD542F81}" type="slidenum">
              <a:rPr lang="ru-RU"/>
              <a:pPr/>
              <a:t>18</a:t>
            </a:fld>
            <a:endParaRPr lang="ru-RU"/>
          </a:p>
        </p:txBody>
      </p:sp>
      <p:sp>
        <p:nvSpPr>
          <p:cNvPr id="78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AA3157-4AF4-4C34-877F-A9CE40B0C36D}" type="slidenum">
              <a:rPr lang="ru-RU"/>
              <a:pPr/>
              <a:t>22</a:t>
            </a:fld>
            <a:endParaRPr lang="ru-RU"/>
          </a:p>
        </p:txBody>
      </p:sp>
      <p:sp>
        <p:nvSpPr>
          <p:cNvPr id="79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9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600"/>
              <a:t>A diagnosis of COPD should be considered in any patient who has cough, sputum production, or dyspnea and/or a history of exposure to risk factors.  The diagnosis is confirmed by spirometry.  </a:t>
            </a:r>
          </a:p>
          <a:p>
            <a:r>
              <a:rPr lang="en-US" altLang="ja-JP" sz="1600"/>
              <a:t>To help identify individuals earlier in the course of disease, spirometry should be performed for patients who have chronic cough and sputum production even if they do not have dyspnea.  </a:t>
            </a:r>
          </a:p>
          <a:p>
            <a:r>
              <a:rPr lang="en-US" altLang="ja-JP" sz="1600"/>
              <a:t>Spirometry is the best way to diagnose COPD and to monitor its progression and health care workers to care for COPD patients should have assess to spirometry. 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4E4A7-F171-4441-B975-7D913ED3C14B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D5F094-1F0B-4964-809D-59DB9EC1A424}" type="slidenum">
              <a:rPr lang="ru-RU"/>
              <a:pPr/>
              <a:t>30</a:t>
            </a:fld>
            <a:endParaRPr lang="ru-RU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4E4A7-F171-4441-B975-7D913ED3C14B}" type="slidenum">
              <a:rPr lang="ru-RU" smtClean="0"/>
              <a:pPr/>
              <a:t>51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BE62834-105E-4B5F-8331-16C3CBFF13D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hyperlink" Target="http://images.google.com/imgres?imgurl=http://scholar.oit.unc.edu/roml/homepage.nsf/0/148425f446b4b2ad0525651c0053d86d/$FILE/French%20Flag.jpg&amp;imgrefurl=http://scholar.oit.unc.edu/roml/homepage.nsf/0/148425f446b4b2ad0525651c0053d86d?OpenDocument&amp;h=187&amp;w=288&amp;sz=5&amp;tbnid=n2L3bg3FWjEJ:&amp;tbnh=71&amp;tbnw=109&amp;start=3&amp;prev=/images?q=French+flag&amp;hl=EN&amp;lr=&amp;ie=UTF-8" TargetMode="External"/><Relationship Id="rId7" Type="http://schemas.openxmlformats.org/officeDocument/2006/relationships/hyperlink" Target="http://images.google.com/imgres?imgurl=http://www.aeroflight.co.uk/waf/spain/spain.gif&amp;imgrefurl=http://www.aeroflight.co.uk/waf/spain/spanaf1.htm&amp;h=200&amp;w=300&amp;sz=1&amp;tbnid=JFN4zTwOFCAJ:&amp;tbnh=74&amp;tbnw=111&amp;start=2&amp;prev=/images?q=Spanish+flag&amp;hl=EN&amp;lr=&amp;ie=UTF-8" TargetMode="External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hyperlink" Target="http://images.google.com/imgres?imgurl=http://www.aeroflight.co.uk/waf/germy/germany.gif&amp;imgrefurl=http://www.aeroflight.co.uk/waf/germy/germaf1.htm&amp;h=200&amp;w=300&amp;sz=1&amp;tbnid=eopl8ax2EDcJ:&amp;tbnh=74&amp;tbnw=111&amp;start=4&amp;prev=/images?q=german+flag&amp;hl=EN&amp;lr=&amp;ie=UTF-8&amp;sa=G" TargetMode="External"/><Relationship Id="rId5" Type="http://schemas.openxmlformats.org/officeDocument/2006/relationships/hyperlink" Target="http://www.millstreetdesign.com/stock_products/flags/british%20flag.jpg" TargetMode="External"/><Relationship Id="rId10" Type="http://schemas.openxmlformats.org/officeDocument/2006/relationships/image" Target="../media/image10.jpeg"/><Relationship Id="rId4" Type="http://schemas.openxmlformats.org/officeDocument/2006/relationships/image" Target="../media/image7.jpeg"/><Relationship Id="rId9" Type="http://schemas.openxmlformats.org/officeDocument/2006/relationships/hyperlink" Target="http://images.google.com/imgres?imgurl=http://scholar.oit.unc.edu/roml/homepage.nsf/0/bfdaa747d518f6ba0525651c00578274/$FILE/Italian%20Flag.jpg&amp;imgrefurl=http://scholar.oit.unc.edu/roml/homepage.nsf/0/bfdaa747d518f6ba0525651c00578274?OpenDocument&amp;h=197&amp;w=286&amp;sz=6&amp;tbnid=jCD2w7GRRVoJ:&amp;tbnh=75&amp;tbnw=108&amp;start=4&amp;prev=/images?q=Italian+flag&amp;hl=EN&amp;lr=&amp;ie=UTF-8&amp;sa=G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WordArt 4"/>
          <p:cNvSpPr>
            <a:spLocks noChangeArrowheads="1" noChangeShapeType="1" noTextEdit="1"/>
          </p:cNvSpPr>
          <p:nvPr/>
        </p:nvSpPr>
        <p:spPr bwMode="auto">
          <a:xfrm>
            <a:off x="0" y="428625"/>
            <a:ext cx="9358346" cy="592933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scene3d>
            <a:camera prst="isometricOffAxis1Right"/>
            <a:lightRig rig="threePt" dir="t"/>
          </a:scene3d>
          <a:sp3d>
            <a:bevelT/>
          </a:sp3d>
        </p:spPr>
        <p:txBody>
          <a:bodyPr wrap="none" fromWordArt="1">
            <a:prstTxWarp prst="textPlain">
              <a:avLst>
                <a:gd name="adj" fmla="val 49861"/>
              </a:avLst>
            </a:prstTxWarp>
          </a:bodyPr>
          <a:lstStyle/>
          <a:p>
            <a:pPr algn="ctr"/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Принципи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/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клініко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фармацевтичного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/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підходу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до 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вибору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лікарських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засобів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/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для 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лікування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захворювань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органів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дихання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/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бронхіальна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астма, ХОЗЛ)</a:t>
            </a:r>
            <a:endParaRPr lang="ru-RU" sz="3600" b="1" kern="10" spc="300" dirty="0">
              <a:ln w="19050">
                <a:solidFill>
                  <a:schemeClr val="bg2">
                    <a:lumMod val="60000"/>
                    <a:lumOff val="40000"/>
                  </a:schemeClr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42844" y="142853"/>
            <a:ext cx="8858311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500042"/>
            <a:ext cx="8786874" cy="462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хронічне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обструктивне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(ХОЗЛ)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з'явився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близько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30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тому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запропонований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позначення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повільно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прогресуючої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незворотної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обструкції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дихальних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шляхів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 правило, 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палять.Зазвичай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виділяють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причини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обструкції:звуження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рахунок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запалення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склерозу (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втрата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еластичного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каркасу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рахунок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деструкції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периферичних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повітроносних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просторів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емфізема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більшості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буває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практично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неможливо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визначити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конкретний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внесок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бронхіту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емфіземи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розвиток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обструкції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дихальних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шляхів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пацієнта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тому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“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 та “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емфізема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 часто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замінюють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терміном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ХОЗЛ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ХОЗЛ</a:t>
            </a:r>
            <a:endParaRPr lang="ru-RU" sz="3200" dirty="0"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5357826"/>
            <a:ext cx="128588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B1BC-CACC-48FC-A4B5-4EC512D1ED77}" type="slidenum">
              <a:rPr lang="ru-RU"/>
              <a:pPr/>
              <a:t>3</a:t>
            </a:fld>
            <a:endParaRPr lang="ru-RU"/>
          </a:p>
        </p:txBody>
      </p:sp>
      <p:sp>
        <p:nvSpPr>
          <p:cNvPr id="207874" name="Text Box 1026"/>
          <p:cNvSpPr txBox="1">
            <a:spLocks noChangeArrowheads="1"/>
          </p:cNvSpPr>
          <p:nvPr/>
        </p:nvSpPr>
        <p:spPr bwMode="auto">
          <a:xfrm>
            <a:off x="304800" y="625475"/>
            <a:ext cx="8458200" cy="5035550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0" hangingPunct="0"/>
            <a:endParaRPr lang="ru-RU" sz="3600" dirty="0">
              <a:solidFill>
                <a:srgbClr val="FFFF00"/>
              </a:solidFill>
              <a:latin typeface="Arial" charset="0"/>
            </a:endParaRPr>
          </a:p>
          <a:p>
            <a:pPr algn="just" eaLnBrk="0" hangingPunct="0"/>
            <a:endParaRPr lang="ru-RU" sz="3600" dirty="0">
              <a:solidFill>
                <a:srgbClr val="FFFF00"/>
              </a:solidFill>
              <a:latin typeface="Arial" charset="0"/>
            </a:endParaRPr>
          </a:p>
          <a:p>
            <a:pPr algn="just" eaLnBrk="0" hangingPunct="0"/>
            <a:endParaRPr lang="ru-RU" sz="3600" dirty="0">
              <a:solidFill>
                <a:srgbClr val="FFFF00"/>
              </a:solidFill>
              <a:latin typeface="Arial" charset="0"/>
            </a:endParaRPr>
          </a:p>
          <a:p>
            <a:pPr algn="just" eaLnBrk="0" hangingPunct="0"/>
            <a:r>
              <a:rPr lang="ru-RU" sz="3600" b="1" dirty="0">
                <a:solidFill>
                  <a:srgbClr val="FF0000"/>
                </a:solidFill>
                <a:latin typeface="Arial" charset="0"/>
              </a:rPr>
              <a:t>«</a:t>
            </a:r>
            <a:r>
              <a:rPr lang="ru-RU" sz="3600" b="1" dirty="0" err="1" smtClean="0">
                <a:solidFill>
                  <a:srgbClr val="FF0000"/>
                </a:solidFill>
                <a:latin typeface="Arial" charset="0"/>
              </a:rPr>
              <a:t>хронічної</a:t>
            </a:r>
            <a:r>
              <a:rPr lang="ru-RU" sz="36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Arial" charset="0"/>
              </a:rPr>
              <a:t>обструктивної</a:t>
            </a:r>
            <a:r>
              <a:rPr lang="ru-RU" sz="3600" b="1" dirty="0" smtClean="0">
                <a:solidFill>
                  <a:srgbClr val="FF0000"/>
                </a:solidFill>
                <a:latin typeface="Arial" charset="0"/>
              </a:rPr>
              <a:t> </a:t>
            </a:r>
            <a:endParaRPr lang="ru-RU" sz="3600" b="1" dirty="0">
              <a:solidFill>
                <a:srgbClr val="FF0000"/>
              </a:solidFill>
              <a:latin typeface="Arial" charset="0"/>
            </a:endParaRPr>
          </a:p>
          <a:p>
            <a:pPr algn="just" eaLnBrk="0" hangingPunct="0"/>
            <a:r>
              <a:rPr lang="ru-RU" sz="3600" b="1" dirty="0" err="1" smtClean="0">
                <a:solidFill>
                  <a:srgbClr val="FF0000"/>
                </a:solidFill>
                <a:latin typeface="Arial" charset="0"/>
              </a:rPr>
              <a:t>хвороби</a:t>
            </a:r>
            <a:r>
              <a:rPr lang="ru-RU" sz="36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Arial" charset="0"/>
              </a:rPr>
              <a:t>легень</a:t>
            </a:r>
            <a:r>
              <a:rPr lang="ru-RU" sz="3600" b="1" dirty="0" smtClean="0">
                <a:solidFill>
                  <a:srgbClr val="FF0000"/>
                </a:solidFill>
                <a:latin typeface="Arial" charset="0"/>
              </a:rPr>
              <a:t>» </a:t>
            </a:r>
            <a:r>
              <a:rPr lang="ru-RU" sz="3600" b="1" dirty="0">
                <a:solidFill>
                  <a:srgbClr val="FF0000"/>
                </a:solidFill>
                <a:latin typeface="Arial" charset="0"/>
              </a:rPr>
              <a:t>(</a:t>
            </a:r>
            <a:r>
              <a:rPr lang="ru-RU" sz="3600" b="1" dirty="0" smtClean="0">
                <a:solidFill>
                  <a:srgbClr val="FF0000"/>
                </a:solidFill>
                <a:latin typeface="Arial" charset="0"/>
              </a:rPr>
              <a:t>ХОХЛ</a:t>
            </a:r>
            <a:r>
              <a:rPr lang="ru-RU" sz="3600" b="1" dirty="0">
                <a:solidFill>
                  <a:srgbClr val="FF0000"/>
                </a:solidFill>
                <a:latin typeface="Arial" charset="0"/>
              </a:rPr>
              <a:t>) </a:t>
            </a:r>
            <a:r>
              <a:rPr lang="ru-RU" sz="3600" dirty="0">
                <a:solidFill>
                  <a:srgbClr val="FFFF00"/>
                </a:solidFill>
                <a:latin typeface="Arial" charset="0"/>
              </a:rPr>
              <a:t>-</a:t>
            </a:r>
          </a:p>
          <a:p>
            <a:pPr algn="just" eaLnBrk="0" hangingPunct="0"/>
            <a:r>
              <a:rPr lang="ru-RU" sz="360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Arial" charset="0"/>
              </a:rPr>
              <a:t>абревіатура</a:t>
            </a:r>
            <a:r>
              <a:rPr lang="ru-RU" sz="360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Arial" charset="0"/>
              </a:rPr>
              <a:t>від</a:t>
            </a:r>
            <a:r>
              <a:rPr lang="ru-RU" sz="360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3600" dirty="0">
                <a:solidFill>
                  <a:srgbClr val="FFFF00"/>
                </a:solidFill>
                <a:latin typeface="Arial" charset="0"/>
              </a:rPr>
              <a:t>англ. </a:t>
            </a:r>
          </a:p>
          <a:p>
            <a:pPr algn="just" eaLnBrk="0" hangingPunct="0"/>
            <a:r>
              <a:rPr lang="en-US" sz="3600" b="1" dirty="0" err="1">
                <a:solidFill>
                  <a:srgbClr val="FF0000"/>
                </a:solidFill>
                <a:latin typeface="Arial" charset="0"/>
              </a:rPr>
              <a:t>COPD</a:t>
            </a:r>
            <a:r>
              <a:rPr lang="en-US" sz="3600" b="1" dirty="0">
                <a:solidFill>
                  <a:srgbClr val="FF0000"/>
                </a:solidFill>
                <a:latin typeface="Arial" charset="0"/>
              </a:rPr>
              <a:t> - </a:t>
            </a:r>
          </a:p>
          <a:p>
            <a:pPr algn="just" eaLnBrk="0" hangingPunct="0"/>
            <a:r>
              <a:rPr lang="en-US" sz="3600" b="1" dirty="0">
                <a:solidFill>
                  <a:srgbClr val="FF0000"/>
                </a:solidFill>
                <a:latin typeface="Arial" charset="0"/>
              </a:rPr>
              <a:t>chronic obstructive pulmonary </a:t>
            </a:r>
          </a:p>
          <a:p>
            <a:pPr algn="just" eaLnBrk="0" hangingPunct="0"/>
            <a:r>
              <a:rPr lang="en-US" sz="3600" b="1" dirty="0">
                <a:solidFill>
                  <a:srgbClr val="FF0000"/>
                </a:solidFill>
                <a:latin typeface="Arial" charset="0"/>
              </a:rPr>
              <a:t>disease</a:t>
            </a:r>
            <a:endParaRPr lang="ru-RU" sz="3200" b="1" dirty="0">
              <a:solidFill>
                <a:srgbClr val="FF0000"/>
              </a:solidFill>
              <a:latin typeface="Arial" charset="0"/>
            </a:endParaRPr>
          </a:p>
        </p:txBody>
      </p:sp>
      <p:graphicFrame>
        <p:nvGraphicFramePr>
          <p:cNvPr id="207875" name="Object 1027"/>
          <p:cNvGraphicFramePr>
            <a:graphicFrameLocks noChangeAspect="1"/>
          </p:cNvGraphicFramePr>
          <p:nvPr/>
        </p:nvGraphicFramePr>
        <p:xfrm>
          <a:off x="533400" y="838200"/>
          <a:ext cx="1371600" cy="1295400"/>
        </p:xfrm>
        <a:graphic>
          <a:graphicData uri="http://schemas.openxmlformats.org/presentationml/2006/ole">
            <p:oleObj spid="_x0000_s5122" name="Clip" r:id="rId3" imgW="4495680" imgH="3344400" progId="">
              <p:embed/>
            </p:oleObj>
          </a:graphicData>
        </a:graphic>
      </p:graphicFrame>
      <p:sp>
        <p:nvSpPr>
          <p:cNvPr id="207876" name="Text Box 1028"/>
          <p:cNvSpPr txBox="1">
            <a:spLocks noChangeArrowheads="1"/>
          </p:cNvSpPr>
          <p:nvPr/>
        </p:nvSpPr>
        <p:spPr bwMode="auto">
          <a:xfrm>
            <a:off x="1981200" y="608013"/>
            <a:ext cx="606839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3600" i="1" u="sng" dirty="0" err="1" smtClean="0">
                <a:solidFill>
                  <a:srgbClr val="FFFF00"/>
                </a:solidFill>
                <a:latin typeface="Arial" charset="0"/>
              </a:rPr>
              <a:t>Хронічний</a:t>
            </a:r>
            <a:r>
              <a:rPr lang="ru-RU" sz="3600" i="1" u="sng" dirty="0" smtClean="0">
                <a:solidFill>
                  <a:srgbClr val="FFFF00"/>
                </a:solidFill>
                <a:latin typeface="Arial" charset="0"/>
              </a:rPr>
              <a:t> </a:t>
            </a:r>
            <a:endParaRPr lang="ru-RU" sz="3600" i="1" u="sng" dirty="0">
              <a:solidFill>
                <a:srgbClr val="FFFF00"/>
              </a:solidFill>
              <a:latin typeface="Arial" charset="0"/>
            </a:endParaRPr>
          </a:p>
          <a:p>
            <a:pPr eaLnBrk="0" hangingPunct="0"/>
            <a:r>
              <a:rPr lang="ru-RU" sz="3600" i="1" u="sng" dirty="0" err="1" smtClean="0">
                <a:solidFill>
                  <a:srgbClr val="FFFF00"/>
                </a:solidFill>
                <a:latin typeface="Arial" charset="0"/>
              </a:rPr>
              <a:t>обструктивний</a:t>
            </a:r>
            <a:endParaRPr lang="ru-RU" sz="3600" i="1" u="sng" dirty="0">
              <a:solidFill>
                <a:srgbClr val="FFFF00"/>
              </a:solidFill>
              <a:latin typeface="Arial" charset="0"/>
            </a:endParaRPr>
          </a:p>
          <a:p>
            <a:pPr eaLnBrk="0" hangingPunct="0"/>
            <a:r>
              <a:rPr lang="ru-RU" sz="3600" i="1" u="sng" dirty="0" err="1" smtClean="0">
                <a:solidFill>
                  <a:srgbClr val="FFFF00"/>
                </a:solidFill>
                <a:latin typeface="Arial" charset="0"/>
              </a:rPr>
              <a:t>бронхіт</a:t>
            </a:r>
            <a:r>
              <a:rPr lang="ru-RU" sz="3600" dirty="0" smtClean="0">
                <a:solidFill>
                  <a:srgbClr val="FFFF00"/>
                </a:solidFill>
                <a:latin typeface="Arial" charset="0"/>
              </a:rPr>
              <a:t> входить </a:t>
            </a:r>
            <a:r>
              <a:rPr lang="ru-RU" sz="3600" dirty="0">
                <a:solidFill>
                  <a:srgbClr val="FFFF00"/>
                </a:solidFill>
                <a:latin typeface="Arial" charset="0"/>
              </a:rPr>
              <a:t>в </a:t>
            </a:r>
            <a:r>
              <a:rPr lang="ru-RU" sz="3600" dirty="0" err="1" smtClean="0">
                <a:solidFill>
                  <a:srgbClr val="FFFF00"/>
                </a:solidFill>
                <a:latin typeface="Arial" charset="0"/>
              </a:rPr>
              <a:t>поняття</a:t>
            </a:r>
            <a:r>
              <a:rPr lang="ru-RU" sz="3600" dirty="0" smtClean="0">
                <a:solidFill>
                  <a:srgbClr val="FFFF00"/>
                </a:solidFill>
                <a:latin typeface="Arial" charset="0"/>
              </a:rPr>
              <a:t> </a:t>
            </a:r>
            <a:endParaRPr lang="ru-RU" sz="3600" dirty="0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1B69-A1BB-463C-BCC5-8DF0B98CA3DB}" type="slidenum">
              <a:rPr lang="ru-RU"/>
              <a:pPr/>
              <a:t>4</a:t>
            </a:fld>
            <a:endParaRPr lang="ru-RU"/>
          </a:p>
        </p:txBody>
      </p:sp>
      <p:pic>
        <p:nvPicPr>
          <p:cNvPr id="181250" name="Picture 2" descr="slid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81251" name="Text Box 3"/>
          <p:cNvSpPr txBox="1">
            <a:spLocks noChangeArrowheads="1"/>
          </p:cNvSpPr>
          <p:nvPr/>
        </p:nvSpPr>
        <p:spPr bwMode="auto">
          <a:xfrm>
            <a:off x="1331913" y="5629275"/>
            <a:ext cx="4451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800"/>
              <a:t>2001, 2003, 2006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205038"/>
            <a:ext cx="8229600" cy="3413125"/>
          </a:xfrm>
        </p:spPr>
        <p:txBody>
          <a:bodyPr>
            <a:normAutofit/>
          </a:bodyPr>
          <a:lstStyle/>
          <a:p>
            <a:pPr marL="441325" indent="-441325">
              <a:lnSpc>
                <a:spcPct val="80000"/>
              </a:lnSpc>
              <a:buClr>
                <a:srgbClr val="000066"/>
              </a:buClr>
            </a:pP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З'явилися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20 листопада 2006</a:t>
            </a:r>
          </a:p>
          <a:p>
            <a:pPr marL="441325" indent="-441325">
              <a:lnSpc>
                <a:spcPct val="80000"/>
              </a:lnSpc>
              <a:buClr>
                <a:srgbClr val="000066"/>
              </a:buClr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Перший перегляд документа GOLD</a:t>
            </a:r>
          </a:p>
          <a:p>
            <a:pPr marL="441325" indent="-441325">
              <a:lnSpc>
                <a:spcPct val="80000"/>
              </a:lnSpc>
              <a:buClr>
                <a:srgbClr val="000066"/>
              </a:buClr>
            </a:pP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Загальна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структура 2001-2005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років</a:t>
            </a:r>
            <a:endParaRPr lang="ru-RU" sz="2800" dirty="0" smtClean="0">
              <a:solidFill>
                <a:schemeClr val="accent1">
                  <a:lumMod val="20000"/>
                  <a:lumOff val="80000"/>
                </a:schemeClr>
              </a:solidFill>
              <a:latin typeface="Comic Sans MS" pitchFamily="66" charset="0"/>
            </a:endParaRPr>
          </a:p>
          <a:p>
            <a:pPr marL="441325" indent="-441325">
              <a:lnSpc>
                <a:spcPct val="80000"/>
              </a:lnSpc>
              <a:buClr>
                <a:srgbClr val="000066"/>
              </a:buClr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Включено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дані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нових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доказових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досліджень2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нових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пункти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по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тіотропію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броміду</a:t>
            </a:r>
            <a:endParaRPr lang="ru-RU" sz="2800" dirty="0" smtClean="0">
              <a:solidFill>
                <a:schemeClr val="accent1">
                  <a:lumMod val="20000"/>
                  <a:lumOff val="80000"/>
                </a:schemeClr>
              </a:solidFill>
              <a:latin typeface="Comic Sans MS" pitchFamily="66" charset="0"/>
            </a:endParaRPr>
          </a:p>
          <a:p>
            <a:pPr marL="441325" indent="-441325">
              <a:lnSpc>
                <a:spcPct val="80000"/>
              </a:lnSpc>
              <a:buClr>
                <a:srgbClr val="000066"/>
              </a:buClr>
            </a:pP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Новий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розділ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з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первинної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допомоги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</a:p>
          <a:p>
            <a:pPr marL="441325" indent="-441325">
              <a:lnSpc>
                <a:spcPct val="80000"/>
              </a:lnSpc>
              <a:buClr>
                <a:srgbClr val="000066"/>
              </a:buClr>
            </a:pPr>
            <a:endParaRPr lang="de-AT" dirty="0">
              <a:latin typeface="Comic Sans MS" pitchFamily="66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334C2A4-ADB3-410E-8FD9-C7D99E4A118E}" type="slidenum">
              <a:rPr lang="ru-RU"/>
              <a:pPr/>
              <a:t>5</a:t>
            </a:fld>
            <a:endParaRPr lang="ru-RU"/>
          </a:p>
        </p:txBody>
      </p:sp>
      <p:sp>
        <p:nvSpPr>
          <p:cNvPr id="78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0974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FFFF00"/>
                </a:solidFill>
                <a:latin typeface="Comic Sans MS" pitchFamily="66" charset="0"/>
              </a:rPr>
              <a:t>Рекомендації</a:t>
            </a:r>
            <a:r>
              <a:rPr lang="ru-RU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de-AT" b="1" dirty="0">
                <a:solidFill>
                  <a:srgbClr val="FFFF00"/>
                </a:solidFill>
                <a:latin typeface="Comic Sans MS" pitchFamily="66" charset="0"/>
              </a:rPr>
              <a:t>GOLD </a:t>
            </a:r>
            <a:br>
              <a:rPr lang="de-AT" b="1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ru-RU" b="1" dirty="0" err="1" smtClean="0">
                <a:solidFill>
                  <a:srgbClr val="FFFF00"/>
                </a:solidFill>
                <a:latin typeface="Comic Sans MS" pitchFamily="66" charset="0"/>
              </a:rPr>
              <a:t>видання</a:t>
            </a:r>
            <a:r>
              <a:rPr lang="ru-RU" b="1" dirty="0" smtClean="0">
                <a:solidFill>
                  <a:srgbClr val="FFFF00"/>
                </a:solidFill>
                <a:latin typeface="Comic Sans MS" pitchFamily="66" charset="0"/>
              </a:rPr>
              <a:t>  </a:t>
            </a:r>
            <a:r>
              <a:rPr lang="de-AT" b="1" dirty="0">
                <a:solidFill>
                  <a:srgbClr val="FFFF00"/>
                </a:solidFill>
                <a:latin typeface="Comic Sans MS" pitchFamily="66" charset="0"/>
              </a:rPr>
              <a:t>2006</a:t>
            </a:r>
            <a:r>
              <a:rPr lang="ru-RU" b="1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b="1" dirty="0" smtClean="0">
                <a:solidFill>
                  <a:srgbClr val="FFFF00"/>
                </a:solidFill>
                <a:latin typeface="Comic Sans MS" pitchFamily="66" charset="0"/>
              </a:rPr>
              <a:t>року</a:t>
            </a:r>
            <a:endParaRPr lang="de-AT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7854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blackWhite">
          <a:xfrm>
            <a:off x="7072330" y="285728"/>
            <a:ext cx="1789113" cy="227012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22943E-6 L -0.37969 -0.4908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85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" y="-245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785412"/>
                                        </p:tgtEl>
                                      </p:cBhvr>
                                      <p:by x="22000" y="2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8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8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8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8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85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1188" name="Group 4"/>
          <p:cNvGraphicFramePr>
            <a:graphicFrameLocks noGrp="1"/>
          </p:cNvGraphicFramePr>
          <p:nvPr>
            <p:ph idx="1"/>
          </p:nvPr>
        </p:nvGraphicFramePr>
        <p:xfrm>
          <a:off x="393700" y="1417638"/>
          <a:ext cx="8355013" cy="5012755"/>
        </p:xfrm>
        <a:graphic>
          <a:graphicData uri="http://schemas.openxmlformats.org/drawingml/2006/table">
            <a:tbl>
              <a:tblPr/>
              <a:tblGrid>
                <a:gridCol w="2930525"/>
                <a:gridCol w="1527175"/>
                <a:gridCol w="3897313"/>
              </a:tblGrid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Тема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Зміни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Зміст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Визначення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добавлено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Запобіжне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та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піддавальне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лікуванню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Класифікація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видалено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Стадія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Розповсюдженість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добавлено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Дані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досліджень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PLATINO, BOLD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Патологія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добавлено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Порівняння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ХОХЛ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бронхіальною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астмою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Бронходилататори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видалено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Тривало діюче більш коштовне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Тіотропій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добавлено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Зниження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частоти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загострень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Тіотропій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добавлено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Підвищує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ефективність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реабілітаційних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програм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</a:tr>
              <a:tr h="6270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Інгаляціні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кортикостероіди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добавлено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Зменшення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смертності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пов'язаної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будь-якими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причинами,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потрібні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проспективні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дослідження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ІГКС/бета2-агоністи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тривалої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дії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видалено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Переваги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в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порівнянні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бета2-агоністами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короткої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дії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, /АХЕ препаратами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0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Загострення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добавлено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Вплив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на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якість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життя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погіршення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функції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легень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соціально-економічне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значення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Первинна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допомога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добавлено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Нова глава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посилання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на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IPAG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5C1B6C9-2C9A-49F5-AE0E-43EF59613200}" type="slidenum">
              <a:rPr lang="ru-RU"/>
              <a:pPr/>
              <a:t>6</a:t>
            </a:fld>
            <a:endParaRPr lang="ru-RU"/>
          </a:p>
        </p:txBody>
      </p:sp>
      <p:sp>
        <p:nvSpPr>
          <p:cNvPr id="86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ru-RU" sz="3600" dirty="0" err="1" smtClean="0">
                <a:solidFill>
                  <a:srgbClr val="FFFF00"/>
                </a:solidFill>
              </a:rPr>
              <a:t>Рекомендації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de-AT" sz="3600" dirty="0">
                <a:solidFill>
                  <a:srgbClr val="FFFF00"/>
                </a:solidFill>
              </a:rPr>
              <a:t>GOLD 2006</a:t>
            </a:r>
            <a:br>
              <a:rPr lang="de-AT" sz="3600" dirty="0">
                <a:solidFill>
                  <a:srgbClr val="FFFF00"/>
                </a:solidFill>
              </a:rPr>
            </a:br>
            <a:r>
              <a:rPr lang="ru-RU" sz="3600" dirty="0" err="1" smtClean="0">
                <a:solidFill>
                  <a:srgbClr val="FFFF00"/>
                </a:solidFill>
              </a:rPr>
              <a:t>Основні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зміни</a:t>
            </a:r>
            <a:endParaRPr lang="de-AT" sz="3600" dirty="0">
              <a:solidFill>
                <a:srgbClr val="FFFF00"/>
              </a:solidFill>
            </a:endParaRPr>
          </a:p>
        </p:txBody>
      </p:sp>
      <p:pic>
        <p:nvPicPr>
          <p:cNvPr id="8611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blackWhite">
          <a:xfrm>
            <a:off x="8001024" y="285728"/>
            <a:ext cx="866775" cy="110013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61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95" name="Rectangle 1027"/>
          <p:cNvSpPr>
            <a:spLocks noGrp="1" noChangeArrowheads="1"/>
          </p:cNvSpPr>
          <p:nvPr>
            <p:ph idx="1"/>
          </p:nvPr>
        </p:nvSpPr>
        <p:spPr>
          <a:xfrm>
            <a:off x="357158" y="1357298"/>
            <a:ext cx="8335962" cy="5005388"/>
          </a:xfrm>
        </p:spPr>
        <p:txBody>
          <a:bodyPr>
            <a:normAutofit/>
          </a:bodyPr>
          <a:lstStyle/>
          <a:p>
            <a:pPr marL="403225" indent="-403225" defTabSz="2120900">
              <a:lnSpc>
                <a:spcPct val="70000"/>
              </a:lnSpc>
              <a:spcAft>
                <a:spcPct val="50000"/>
              </a:spcAft>
              <a:buNone/>
            </a:pPr>
            <a:r>
              <a:rPr lang="ru-RU" sz="28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Клінічно</a:t>
            </a:r>
            <a:r>
              <a:rPr lang="ru-RU" sz="2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підтверджений</a:t>
            </a:r>
            <a:r>
              <a:rPr lang="ru-RU" sz="2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діагноз</a:t>
            </a:r>
            <a:r>
              <a:rPr lang="ru-RU" sz="2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ХОХЛ </a:t>
            </a:r>
            <a:r>
              <a:rPr lang="ru-RU" sz="28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мають</a:t>
            </a:r>
            <a:r>
              <a:rPr lang="ru-RU" sz="2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4-6% </a:t>
            </a:r>
            <a:r>
              <a:rPr lang="ru-RU" sz="28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дорослого</a:t>
            </a:r>
            <a:r>
              <a:rPr lang="ru-RU" sz="2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населення</a:t>
            </a:r>
            <a:endParaRPr lang="ru-RU" sz="28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1614488" lvl="1" indent="-514350" defTabSz="2120900">
              <a:lnSpc>
                <a:spcPct val="60000"/>
              </a:lnSpc>
              <a:spcAft>
                <a:spcPct val="50000"/>
              </a:spcAft>
              <a:buFont typeface="Wingdings" pitchFamily="2" charset="2"/>
              <a:buChar char="Ø"/>
            </a:pPr>
            <a:r>
              <a:rPr lang="en-GB" sz="2800" b="1" dirty="0" smtClean="0">
                <a:solidFill>
                  <a:srgbClr val="FFFF00"/>
                </a:solidFill>
              </a:rPr>
              <a:t>1.8 </a:t>
            </a:r>
            <a:r>
              <a:rPr lang="ru-RU" sz="2800" b="1" dirty="0" err="1">
                <a:solidFill>
                  <a:srgbClr val="FFFF00"/>
                </a:solidFill>
              </a:rPr>
              <a:t>млн</a:t>
            </a:r>
            <a:r>
              <a:rPr lang="ru-RU" sz="2800" b="1" dirty="0">
                <a:solidFill>
                  <a:srgbClr val="FFFF00"/>
                </a:solidFill>
              </a:rPr>
              <a:t> в </a:t>
            </a:r>
            <a:r>
              <a:rPr lang="ru-RU" sz="2800" b="1" dirty="0" err="1" smtClean="0">
                <a:solidFill>
                  <a:srgbClr val="FFFF00"/>
                </a:solidFill>
              </a:rPr>
              <a:t>Іспанії</a:t>
            </a:r>
            <a:r>
              <a:rPr lang="en-GB" sz="2800" b="1" dirty="0" smtClean="0">
                <a:solidFill>
                  <a:srgbClr val="FFFF00"/>
                </a:solidFill>
              </a:rPr>
              <a:t> </a:t>
            </a:r>
            <a:endParaRPr lang="en-GB" sz="2800" b="1" dirty="0">
              <a:solidFill>
                <a:srgbClr val="FFFF00"/>
              </a:solidFill>
            </a:endParaRPr>
          </a:p>
          <a:p>
            <a:pPr marL="1614488" lvl="1" indent="-514350" defTabSz="2120900">
              <a:lnSpc>
                <a:spcPct val="60000"/>
              </a:lnSpc>
              <a:spcAft>
                <a:spcPct val="50000"/>
              </a:spcAft>
              <a:buFont typeface="Wingdings" pitchFamily="2" charset="2"/>
              <a:buChar char="Ø"/>
            </a:pPr>
            <a:r>
              <a:rPr lang="en-GB" sz="2800" b="1" dirty="0">
                <a:solidFill>
                  <a:srgbClr val="FFFF00"/>
                </a:solidFill>
              </a:rPr>
              <a:t>3.0 </a:t>
            </a:r>
            <a:r>
              <a:rPr lang="ru-RU" sz="2800" b="1" dirty="0" err="1">
                <a:solidFill>
                  <a:srgbClr val="FFFF00"/>
                </a:solidFill>
              </a:rPr>
              <a:t>млн</a:t>
            </a:r>
            <a:r>
              <a:rPr lang="ru-RU" sz="2800" b="1" dirty="0">
                <a:solidFill>
                  <a:srgbClr val="FFFF00"/>
                </a:solidFill>
              </a:rPr>
              <a:t> в </a:t>
            </a:r>
            <a:r>
              <a:rPr lang="ru-RU" sz="2800" b="1" dirty="0" err="1" smtClean="0">
                <a:solidFill>
                  <a:srgbClr val="FFFF00"/>
                </a:solidFill>
              </a:rPr>
              <a:t>Англії</a:t>
            </a:r>
            <a:endParaRPr lang="en-GB" sz="2800" b="1" dirty="0">
              <a:solidFill>
                <a:srgbClr val="FFFF00"/>
              </a:solidFill>
            </a:endParaRPr>
          </a:p>
          <a:p>
            <a:pPr marL="1614488" lvl="1" indent="-514350" defTabSz="2120900">
              <a:lnSpc>
                <a:spcPct val="60000"/>
              </a:lnSpc>
              <a:spcAft>
                <a:spcPct val="50000"/>
              </a:spcAft>
              <a:buFont typeface="Wingdings" pitchFamily="2" charset="2"/>
              <a:buChar char="Ø"/>
            </a:pPr>
            <a:r>
              <a:rPr lang="en-GB" sz="2800" b="1" dirty="0">
                <a:solidFill>
                  <a:srgbClr val="FFFF00"/>
                </a:solidFill>
              </a:rPr>
              <a:t>2.7 </a:t>
            </a:r>
            <a:r>
              <a:rPr lang="ru-RU" sz="2800" b="1" dirty="0" err="1">
                <a:solidFill>
                  <a:srgbClr val="FFFF00"/>
                </a:solidFill>
              </a:rPr>
              <a:t>млн</a:t>
            </a:r>
            <a:r>
              <a:rPr lang="ru-RU" sz="2800" b="1" dirty="0">
                <a:solidFill>
                  <a:srgbClr val="FFFF00"/>
                </a:solidFill>
              </a:rPr>
              <a:t> в </a:t>
            </a:r>
            <a:r>
              <a:rPr lang="ru-RU" sz="2800" b="1" dirty="0" err="1" smtClean="0">
                <a:solidFill>
                  <a:srgbClr val="FFFF00"/>
                </a:solidFill>
              </a:rPr>
              <a:t>Німеччині</a:t>
            </a:r>
            <a:endParaRPr lang="en-GB" sz="2800" b="1" dirty="0">
              <a:solidFill>
                <a:srgbClr val="FFFF00"/>
              </a:solidFill>
            </a:endParaRPr>
          </a:p>
          <a:p>
            <a:pPr marL="1614488" lvl="1" indent="-514350" defTabSz="2120900">
              <a:lnSpc>
                <a:spcPct val="60000"/>
              </a:lnSpc>
              <a:spcAft>
                <a:spcPct val="50000"/>
              </a:spcAft>
              <a:buFont typeface="Wingdings" pitchFamily="2" charset="2"/>
              <a:buChar char="Ø"/>
            </a:pPr>
            <a:r>
              <a:rPr lang="en-GB" sz="2800" b="1" dirty="0">
                <a:solidFill>
                  <a:srgbClr val="FFFF00"/>
                </a:solidFill>
              </a:rPr>
              <a:t>2.6 </a:t>
            </a:r>
            <a:r>
              <a:rPr lang="ru-RU" sz="2800" b="1" dirty="0" err="1">
                <a:solidFill>
                  <a:srgbClr val="FFFF00"/>
                </a:solidFill>
              </a:rPr>
              <a:t>млн</a:t>
            </a:r>
            <a:r>
              <a:rPr lang="ru-RU" sz="2800" b="1" dirty="0">
                <a:solidFill>
                  <a:srgbClr val="FFFF00"/>
                </a:solidFill>
              </a:rPr>
              <a:t> в </a:t>
            </a:r>
            <a:r>
              <a:rPr lang="ru-RU" sz="2800" b="1" dirty="0" err="1" smtClean="0">
                <a:solidFill>
                  <a:srgbClr val="FFFF00"/>
                </a:solidFill>
              </a:rPr>
              <a:t>Італії</a:t>
            </a:r>
            <a:endParaRPr lang="en-GB" sz="2800" b="1" dirty="0">
              <a:solidFill>
                <a:srgbClr val="FFFF00"/>
              </a:solidFill>
            </a:endParaRPr>
          </a:p>
          <a:p>
            <a:pPr marL="1614488" lvl="1" indent="-514350" defTabSz="2120900">
              <a:lnSpc>
                <a:spcPct val="60000"/>
              </a:lnSpc>
              <a:spcAft>
                <a:spcPct val="100000"/>
              </a:spcAft>
              <a:buFont typeface="Wingdings" pitchFamily="2" charset="2"/>
              <a:buChar char="Ø"/>
            </a:pPr>
            <a:r>
              <a:rPr lang="en-GB" sz="2800" b="1" dirty="0">
                <a:solidFill>
                  <a:srgbClr val="FFFF00"/>
                </a:solidFill>
              </a:rPr>
              <a:t>2.6 </a:t>
            </a:r>
            <a:r>
              <a:rPr lang="ru-RU" sz="2800" b="1" dirty="0" err="1">
                <a:solidFill>
                  <a:srgbClr val="FFFF00"/>
                </a:solidFill>
              </a:rPr>
              <a:t>млн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</a:rPr>
              <a:t>у </a:t>
            </a:r>
            <a:r>
              <a:rPr lang="ru-RU" sz="2800" b="1" dirty="0" err="1" smtClean="0">
                <a:solidFill>
                  <a:srgbClr val="FFFF00"/>
                </a:solidFill>
              </a:rPr>
              <a:t>Франції</a:t>
            </a:r>
            <a:endParaRPr lang="ru-RU" sz="2800" b="1" dirty="0">
              <a:solidFill>
                <a:srgbClr val="FFFF00"/>
              </a:solidFill>
            </a:endParaRPr>
          </a:p>
          <a:p>
            <a:pPr marL="882650" lvl="1" indent="-344488" defTabSz="2120900">
              <a:lnSpc>
                <a:spcPct val="70000"/>
              </a:lnSpc>
              <a:spcAft>
                <a:spcPct val="100000"/>
              </a:spcAft>
              <a:buNone/>
            </a:pP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Більше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10% </a:t>
            </a: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дорослих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мають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ознаки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обмеження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повітряного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потоку (</a:t>
            </a: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бронхіальної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обструкції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7E81707-8B9B-468A-B4F5-7F6AAD86C0E6}" type="slidenum">
              <a:rPr lang="ru-RU"/>
              <a:pPr/>
              <a:t>7</a:t>
            </a:fld>
            <a:endParaRPr lang="ru-RU"/>
          </a:p>
        </p:txBody>
      </p:sp>
      <p:sp>
        <p:nvSpPr>
          <p:cNvPr id="7249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838200"/>
          </a:xfrm>
        </p:spPr>
        <p:txBody>
          <a:bodyPr/>
          <a:lstStyle/>
          <a:p>
            <a:pPr defTabSz="1687513"/>
            <a:r>
              <a:rPr lang="ru-RU" sz="4000" dirty="0" err="1" smtClean="0">
                <a:solidFill>
                  <a:schemeClr val="bg2"/>
                </a:solidFill>
              </a:rPr>
              <a:t>Розповсюдженість</a:t>
            </a:r>
            <a:r>
              <a:rPr lang="ru-RU" sz="4000" dirty="0" smtClean="0">
                <a:solidFill>
                  <a:schemeClr val="bg2"/>
                </a:solidFill>
              </a:rPr>
              <a:t> ХОХЛ </a:t>
            </a:r>
            <a:r>
              <a:rPr lang="ru-RU" sz="4000" dirty="0">
                <a:solidFill>
                  <a:schemeClr val="bg2"/>
                </a:solidFill>
              </a:rPr>
              <a:t>в </a:t>
            </a:r>
            <a:r>
              <a:rPr lang="ru-RU" sz="4000" dirty="0" err="1" smtClean="0">
                <a:solidFill>
                  <a:schemeClr val="bg2"/>
                </a:solidFill>
              </a:rPr>
              <a:t>Європі</a:t>
            </a:r>
            <a:endParaRPr lang="en-GB" sz="4000" dirty="0">
              <a:solidFill>
                <a:schemeClr val="bg2"/>
              </a:solidFill>
            </a:endParaRPr>
          </a:p>
        </p:txBody>
      </p:sp>
      <p:pic>
        <p:nvPicPr>
          <p:cNvPr id="724996" name="Picture 1028" descr="French%2520Fla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243" y="4267209"/>
            <a:ext cx="5238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4997" name="Picture 1029" descr="british%2520fla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0243" y="2714620"/>
            <a:ext cx="484187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4998" name="Picture 1030" descr="spain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30243" y="2214554"/>
            <a:ext cx="498475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4999" name="Picture 1031" descr="Italian%2520Flag">
            <a:hlinkClick r:id="rId9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49290" y="3714752"/>
            <a:ext cx="506413" cy="379413"/>
          </a:xfrm>
          <a:prstGeom prst="rect">
            <a:avLst/>
          </a:prstGeom>
          <a:noFill/>
        </p:spPr>
      </p:pic>
      <p:pic>
        <p:nvPicPr>
          <p:cNvPr id="725000" name="Picture 1032" descr="germany">
            <a:hlinkClick r:id="rId11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42940" y="3230564"/>
            <a:ext cx="514350" cy="3413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0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762000"/>
          </a:xfrm>
        </p:spPr>
        <p:txBody>
          <a:bodyPr/>
          <a:lstStyle/>
          <a:p>
            <a:pPr algn="r" defTabSz="1687513"/>
            <a:r>
              <a:rPr lang="ru-RU" b="1" dirty="0" err="1" smtClean="0">
                <a:solidFill>
                  <a:srgbClr val="FFFF00"/>
                </a:solidFill>
              </a:rPr>
              <a:t>Смертність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729091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428596" y="954088"/>
            <a:ext cx="8182004" cy="4913312"/>
          </a:xfrm>
        </p:spPr>
        <p:txBody>
          <a:bodyPr>
            <a:noAutofit/>
          </a:bodyPr>
          <a:lstStyle/>
          <a:p>
            <a:pPr marL="403225" indent="-403225" defTabSz="2120900"/>
            <a:r>
              <a:rPr lang="ru-RU" sz="2800" dirty="0" err="1" smtClean="0">
                <a:solidFill>
                  <a:srgbClr val="FFFF00"/>
                </a:solidFill>
              </a:rPr>
              <a:t>Щороку</a:t>
            </a:r>
            <a:r>
              <a:rPr lang="ru-RU" sz="2800" dirty="0" smtClean="0">
                <a:solidFill>
                  <a:srgbClr val="FFFF00"/>
                </a:solidFill>
              </a:rPr>
              <a:t> в </a:t>
            </a:r>
            <a:r>
              <a:rPr lang="ru-RU" sz="2800" dirty="0" err="1" smtClean="0">
                <a:solidFill>
                  <a:srgbClr val="FFFF00"/>
                </a:solidFill>
              </a:rPr>
              <a:t>Європі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від</a:t>
            </a:r>
            <a:r>
              <a:rPr lang="ru-RU" sz="2800" dirty="0" smtClean="0">
                <a:solidFill>
                  <a:srgbClr val="FFFF00"/>
                </a:solidFill>
              </a:rPr>
              <a:t> ХОЗЛ </a:t>
            </a:r>
            <a:r>
              <a:rPr lang="ru-RU" sz="2800" dirty="0" err="1" smtClean="0">
                <a:solidFill>
                  <a:srgbClr val="FFFF00"/>
                </a:solidFill>
              </a:rPr>
              <a:t>помирають</a:t>
            </a:r>
            <a:r>
              <a:rPr lang="ru-RU" sz="2800" dirty="0" smtClean="0">
                <a:solidFill>
                  <a:srgbClr val="FFFF00"/>
                </a:solidFill>
              </a:rPr>
              <a:t> 200 000 – 300 000 </a:t>
            </a:r>
            <a:r>
              <a:rPr lang="ru-RU" sz="2800" dirty="0" err="1" smtClean="0">
                <a:solidFill>
                  <a:srgbClr val="FFFF00"/>
                </a:solidFill>
              </a:rPr>
              <a:t>осіб</a:t>
            </a:r>
            <a:endParaRPr lang="ru-RU" sz="2800" dirty="0" smtClean="0">
              <a:solidFill>
                <a:srgbClr val="FFFF00"/>
              </a:solidFill>
            </a:endParaRPr>
          </a:p>
          <a:p>
            <a:pPr marL="403225" indent="-403225" defTabSz="2120900"/>
            <a:r>
              <a:rPr lang="ru-RU" sz="2800" dirty="0" smtClean="0">
                <a:solidFill>
                  <a:srgbClr val="FFFF00"/>
                </a:solidFill>
              </a:rPr>
              <a:t>У 2020 </a:t>
            </a:r>
            <a:r>
              <a:rPr lang="ru-RU" sz="2800" dirty="0" err="1" smtClean="0">
                <a:solidFill>
                  <a:srgbClr val="FFFF00"/>
                </a:solidFill>
              </a:rPr>
              <a:t>році</a:t>
            </a:r>
            <a:r>
              <a:rPr lang="ru-RU" sz="2800" dirty="0" smtClean="0">
                <a:solidFill>
                  <a:srgbClr val="FFFF00"/>
                </a:solidFill>
              </a:rPr>
              <a:t> ХОЗЛ </a:t>
            </a:r>
            <a:r>
              <a:rPr lang="ru-RU" sz="2800" dirty="0" err="1" smtClean="0">
                <a:solidFill>
                  <a:srgbClr val="FFFF00"/>
                </a:solidFill>
              </a:rPr>
              <a:t>вийшло</a:t>
            </a:r>
            <a:r>
              <a:rPr lang="ru-RU" sz="2800" dirty="0" smtClean="0">
                <a:solidFill>
                  <a:srgbClr val="FFFF00"/>
                </a:solidFill>
              </a:rPr>
              <a:t> на </a:t>
            </a:r>
            <a:r>
              <a:rPr lang="ru-RU" sz="2800" dirty="0" err="1" smtClean="0">
                <a:solidFill>
                  <a:srgbClr val="FFFF00"/>
                </a:solidFill>
              </a:rPr>
              <a:t>третє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місце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серед</a:t>
            </a:r>
            <a:r>
              <a:rPr lang="ru-RU" sz="2800" dirty="0" smtClean="0">
                <a:solidFill>
                  <a:srgbClr val="FFFF00"/>
                </a:solidFill>
              </a:rPr>
              <a:t> причин </a:t>
            </a:r>
            <a:r>
              <a:rPr lang="ru-RU" sz="2800" dirty="0" err="1" smtClean="0">
                <a:solidFill>
                  <a:srgbClr val="FFFF00"/>
                </a:solidFill>
              </a:rPr>
              <a:t>смерті</a:t>
            </a:r>
            <a:r>
              <a:rPr lang="ru-RU" sz="2800" dirty="0" smtClean="0">
                <a:solidFill>
                  <a:srgbClr val="FFFF00"/>
                </a:solidFill>
              </a:rPr>
              <a:t> у </a:t>
            </a:r>
            <a:r>
              <a:rPr lang="ru-RU" sz="2800" dirty="0" err="1" smtClean="0">
                <a:solidFill>
                  <a:srgbClr val="FFFF00"/>
                </a:solidFill>
              </a:rPr>
              <a:t>світі</a:t>
            </a:r>
            <a:r>
              <a:rPr lang="ru-RU" sz="2800" dirty="0" smtClean="0">
                <a:solidFill>
                  <a:srgbClr val="FFFF00"/>
                </a:solidFill>
              </a:rPr>
              <a:t> та </a:t>
            </a:r>
            <a:r>
              <a:rPr lang="ru-RU" sz="2800" dirty="0" err="1" smtClean="0">
                <a:solidFill>
                  <a:srgbClr val="FFFF00"/>
                </a:solidFill>
              </a:rPr>
              <a:t>зумовить</a:t>
            </a:r>
            <a:r>
              <a:rPr lang="ru-RU" sz="2800" dirty="0" smtClean="0">
                <a:solidFill>
                  <a:srgbClr val="FFFF00"/>
                </a:solidFill>
              </a:rPr>
              <a:t> 6 млн. смертей на </a:t>
            </a:r>
            <a:r>
              <a:rPr lang="ru-RU" sz="2800" dirty="0" err="1" smtClean="0">
                <a:solidFill>
                  <a:srgbClr val="FFFF00"/>
                </a:solidFill>
              </a:rPr>
              <a:t>рік</a:t>
            </a:r>
            <a:endParaRPr lang="ru-RU" sz="2800" dirty="0" smtClean="0">
              <a:solidFill>
                <a:srgbClr val="FFFF00"/>
              </a:solidFill>
            </a:endParaRPr>
          </a:p>
          <a:p>
            <a:pPr marL="403225" indent="-403225" defTabSz="2120900"/>
            <a:r>
              <a:rPr lang="ru-RU" sz="2800" dirty="0" smtClean="0">
                <a:solidFill>
                  <a:srgbClr val="FFFF00"/>
                </a:solidFill>
              </a:rPr>
              <a:t>З 1968 по 1999 р.р. у США </a:t>
            </a:r>
            <a:r>
              <a:rPr lang="ru-RU" sz="2800" dirty="0" err="1" smtClean="0">
                <a:solidFill>
                  <a:srgbClr val="FFFF00"/>
                </a:solidFill>
              </a:rPr>
              <a:t>смертність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від</a:t>
            </a:r>
            <a:r>
              <a:rPr lang="ru-RU" sz="2800" dirty="0" smtClean="0">
                <a:solidFill>
                  <a:srgbClr val="FFFF00"/>
                </a:solidFill>
              </a:rPr>
              <a:t> ХОЗЛ </a:t>
            </a:r>
            <a:r>
              <a:rPr lang="ru-RU" sz="2800" dirty="0" err="1" smtClean="0">
                <a:solidFill>
                  <a:srgbClr val="FFFF00"/>
                </a:solidFill>
              </a:rPr>
              <a:t>серед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чоловіків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збільшилася</a:t>
            </a:r>
            <a:r>
              <a:rPr lang="ru-RU" sz="2800" dirty="0" smtClean="0">
                <a:solidFill>
                  <a:srgbClr val="FFFF00"/>
                </a:solidFill>
              </a:rPr>
              <a:t> на 27%, при </a:t>
            </a:r>
            <a:r>
              <a:rPr lang="ru-RU" sz="2800" dirty="0" err="1" smtClean="0">
                <a:solidFill>
                  <a:srgbClr val="FFFF00"/>
                </a:solidFill>
              </a:rPr>
              <a:t>цьому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серед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жінок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смертність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від</a:t>
            </a:r>
            <a:r>
              <a:rPr lang="ru-RU" sz="2800" dirty="0" smtClean="0">
                <a:solidFill>
                  <a:srgbClr val="FFFF00"/>
                </a:solidFill>
              </a:rPr>
              <a:t> ХОЗЛ </a:t>
            </a:r>
            <a:r>
              <a:rPr lang="ru-RU" sz="2800" dirty="0" err="1" smtClean="0">
                <a:solidFill>
                  <a:srgbClr val="FFFF00"/>
                </a:solidFill>
              </a:rPr>
              <a:t>зросла</a:t>
            </a:r>
            <a:r>
              <a:rPr lang="ru-RU" sz="2800" dirty="0" smtClean="0">
                <a:solidFill>
                  <a:srgbClr val="FFFF00"/>
                </a:solidFill>
              </a:rPr>
              <a:t> на 38%</a:t>
            </a:r>
          </a:p>
          <a:p>
            <a:pPr marL="403225" indent="-403225" defTabSz="2120900"/>
            <a:r>
              <a:rPr lang="ru-RU" sz="2800" dirty="0" err="1" smtClean="0">
                <a:solidFill>
                  <a:srgbClr val="FFFF00"/>
                </a:solidFill>
              </a:rPr>
              <a:t>Смертність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від</a:t>
            </a:r>
            <a:r>
              <a:rPr lang="ru-RU" sz="2800" dirty="0" smtClean="0">
                <a:solidFill>
                  <a:srgbClr val="FFFF00"/>
                </a:solidFill>
              </a:rPr>
              <a:t> ХОЗЛ </a:t>
            </a:r>
            <a:r>
              <a:rPr lang="ru-RU" sz="2800" dirty="0" err="1" smtClean="0">
                <a:solidFill>
                  <a:srgbClr val="FFFF00"/>
                </a:solidFill>
              </a:rPr>
              <a:t>серед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жінок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нині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наблизилася</a:t>
            </a:r>
            <a:r>
              <a:rPr lang="ru-RU" sz="2800" dirty="0" smtClean="0">
                <a:solidFill>
                  <a:srgbClr val="FFFF00"/>
                </a:solidFill>
              </a:rPr>
              <a:t> до </a:t>
            </a:r>
            <a:r>
              <a:rPr lang="ru-RU" sz="2800" dirty="0" err="1" smtClean="0">
                <a:solidFill>
                  <a:srgbClr val="FFFF00"/>
                </a:solidFill>
              </a:rPr>
              <a:t>смертності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від</a:t>
            </a:r>
            <a:r>
              <a:rPr lang="ru-RU" sz="2800" dirty="0" smtClean="0">
                <a:solidFill>
                  <a:srgbClr val="FFFF00"/>
                </a:solidFill>
              </a:rPr>
              <a:t> ХОЗЛ </a:t>
            </a:r>
            <a:r>
              <a:rPr lang="ru-RU" sz="2800" dirty="0" err="1" smtClean="0">
                <a:solidFill>
                  <a:srgbClr val="FFFF00"/>
                </a:solidFill>
              </a:rPr>
              <a:t>серед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чоловіків</a:t>
            </a:r>
            <a:endParaRPr lang="ru-RU" sz="28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395" name="Rectangle 1027"/>
          <p:cNvSpPr>
            <a:spLocks noGrp="1" noChangeArrowheads="1"/>
          </p:cNvSpPr>
          <p:nvPr>
            <p:ph idx="1"/>
          </p:nvPr>
        </p:nvSpPr>
        <p:spPr>
          <a:xfrm>
            <a:off x="357158" y="785794"/>
            <a:ext cx="8501122" cy="4567254"/>
          </a:xfrm>
        </p:spPr>
        <p:txBody>
          <a:bodyPr/>
          <a:lstStyle/>
          <a:p>
            <a:pPr>
              <a:buFontTx/>
              <a:buNone/>
            </a:pPr>
            <a:r>
              <a:rPr lang="ru-RU" sz="3200" b="1" dirty="0" smtClean="0">
                <a:solidFill>
                  <a:srgbClr val="FFFF00"/>
                </a:solidFill>
              </a:rPr>
              <a:t>Причини </a:t>
            </a:r>
            <a:r>
              <a:rPr lang="ru-RU" sz="3200" b="1" dirty="0" err="1" smtClean="0">
                <a:solidFill>
                  <a:srgbClr val="FFFF00"/>
                </a:solidFill>
              </a:rPr>
              <a:t>смерті</a:t>
            </a:r>
            <a:r>
              <a:rPr lang="ru-RU" sz="3200" b="1" dirty="0" smtClean="0">
                <a:solidFill>
                  <a:srgbClr val="FFFF00"/>
                </a:solidFill>
              </a:rPr>
              <a:t> </a:t>
            </a:r>
            <a:r>
              <a:rPr lang="ru-RU" sz="3200" b="1" dirty="0">
                <a:solidFill>
                  <a:srgbClr val="FFFF00"/>
                </a:solidFill>
              </a:rPr>
              <a:t>у </a:t>
            </a:r>
            <a:r>
              <a:rPr lang="ru-RU" sz="3200" b="1" dirty="0" err="1" smtClean="0">
                <a:solidFill>
                  <a:srgbClr val="FFFF00"/>
                </a:solidFill>
              </a:rPr>
              <a:t>хворих</a:t>
            </a:r>
            <a:r>
              <a:rPr lang="ru-RU" sz="3200" b="1" dirty="0" smtClean="0">
                <a:solidFill>
                  <a:srgbClr val="FFFF00"/>
                </a:solidFill>
              </a:rPr>
              <a:t> ХОЗЛ</a:t>
            </a:r>
            <a:r>
              <a:rPr lang="ru-RU" sz="3200" b="1" dirty="0">
                <a:solidFill>
                  <a:srgbClr val="FFFF00"/>
                </a:solidFill>
              </a:rPr>
              <a:t>: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ХОЗЛ 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– III c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тадії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ru-RU" dirty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частота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смертельних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випадків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однакова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пов</a:t>
            </a:r>
            <a:r>
              <a:rPr lang="en-US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’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язана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із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захворюваннями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серцево-судинної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системи</a:t>
            </a:r>
            <a:endParaRPr lang="ru-RU" dirty="0">
              <a:solidFill>
                <a:schemeClr val="tx2">
                  <a:lumMod val="1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ХОЗЛ 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III – IV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стадії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причиною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смерті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є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онкологічні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захворювання</a:t>
            </a:r>
            <a:endParaRPr lang="ru-RU" dirty="0">
              <a:solidFill>
                <a:schemeClr val="tx2">
                  <a:lumMod val="1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993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71472" y="142852"/>
            <a:ext cx="8229600" cy="733444"/>
          </a:xfrm>
        </p:spPr>
        <p:txBody>
          <a:bodyPr/>
          <a:lstStyle/>
          <a:p>
            <a:pPr algn="r"/>
            <a:r>
              <a:rPr lang="ru-RU" b="1" dirty="0" err="1" smtClean="0">
                <a:solidFill>
                  <a:srgbClr val="FFFF00"/>
                </a:solidFill>
              </a:rPr>
              <a:t>Смертність</a:t>
            </a:r>
            <a:r>
              <a:rPr lang="ru-RU" b="1" dirty="0" smtClean="0">
                <a:solidFill>
                  <a:srgbClr val="FFFF00"/>
                </a:solidFill>
              </a:rPr>
              <a:t> ХОЗЛ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6" name="Text Box 2050"/>
          <p:cNvSpPr txBox="1">
            <a:spLocks noChangeArrowheads="1"/>
          </p:cNvSpPr>
          <p:nvPr/>
        </p:nvSpPr>
        <p:spPr bwMode="auto">
          <a:xfrm>
            <a:off x="428596" y="3202430"/>
            <a:ext cx="8429652" cy="3191643"/>
          </a:xfrm>
          <a:prstGeom prst="rect">
            <a:avLst/>
          </a:prstGeom>
          <a:solidFill>
            <a:srgbClr val="000080"/>
          </a:solidFill>
          <a:ln w="317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31813" indent="-531813" eaLnBrk="0" hangingPunct="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гостра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дихальна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недостатність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(38%)</a:t>
            </a:r>
          </a:p>
          <a:p>
            <a:pPr marL="531813" indent="-531813" eaLnBrk="0" hangingPunct="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легеневе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серце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(13%)</a:t>
            </a:r>
          </a:p>
          <a:p>
            <a:pPr marL="531813" indent="-531813" eaLnBrk="0" hangingPunct="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легеневі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інфекції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(в т.ч.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госпітальна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пневмонія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11%)</a:t>
            </a:r>
          </a:p>
          <a:p>
            <a:pPr marL="531813" indent="-531813" eaLnBrk="0" hangingPunct="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емболія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легеневої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артерії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та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її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гілок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(10%)</a:t>
            </a:r>
          </a:p>
          <a:p>
            <a:pPr marL="531813" indent="-531813" eaLnBrk="0" hangingPunct="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серцеві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аритмії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(8%)</a:t>
            </a:r>
          </a:p>
          <a:p>
            <a:pPr marL="531813" indent="-531813" eaLnBrk="0" hangingPunct="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q"/>
            </a:pPr>
            <a:endParaRPr lang="ru-RU" sz="2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610" name="Rectangle 512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534400" cy="4114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</a:t>
            </a:r>
            <a:r>
              <a:rPr lang="ru-RU" sz="2400" baseline="-250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1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-антитрипсин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</a:t>
            </a:r>
            <a:r>
              <a:rPr lang="ru-RU" sz="2400" baseline="-250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1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-антихімотрипсин</a:t>
            </a:r>
            <a:endParaRPr lang="ru-RU" sz="2400" dirty="0">
              <a:solidFill>
                <a:schemeClr val="tx2">
                  <a:lumMod val="10000"/>
                </a:schemeClr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Трансмембраний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регуляторний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білок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(ТРБ)</a:t>
            </a:r>
          </a:p>
          <a:p>
            <a:pPr>
              <a:lnSpc>
                <a:spcPct val="90000"/>
              </a:lnSpc>
            </a:pP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Вітамін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D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-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зв</a:t>
            </a: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’</a:t>
            </a:r>
            <a:r>
              <a:rPr lang="uk-UA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язуючий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протеін</a:t>
            </a:r>
            <a:endParaRPr lang="ru-RU" sz="2400" dirty="0">
              <a:solidFill>
                <a:schemeClr val="tx2">
                  <a:lumMod val="10000"/>
                </a:schemeClr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</a:t>
            </a:r>
            <a:r>
              <a:rPr lang="ru-RU" sz="2400" baseline="-250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2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-макроглобулін</a:t>
            </a:r>
            <a:endParaRPr lang="ru-RU" sz="2400" dirty="0">
              <a:solidFill>
                <a:schemeClr val="tx2">
                  <a:lumMod val="10000"/>
                </a:schemeClr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Цитохром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Р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4501А1</a:t>
            </a:r>
            <a:endParaRPr lang="ru-RU" sz="2400" dirty="0">
              <a:solidFill>
                <a:schemeClr val="tx2">
                  <a:lumMod val="10000"/>
                </a:schemeClr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Антигени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групи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крові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(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хворі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з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групою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крові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II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(A)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мали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більш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низькі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показники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ФЗД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, 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у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порівнянні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з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групою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I (0)</a:t>
            </a:r>
            <a:endParaRPr lang="ru-RU" sz="2400" dirty="0">
              <a:solidFill>
                <a:schemeClr val="tx2">
                  <a:lumMod val="10000"/>
                </a:schemeClr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Система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HLA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(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&lt;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частоти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алелю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HLA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-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Bw16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у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осіб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з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низьким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рівнем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ОФВ</a:t>
            </a:r>
            <a:r>
              <a:rPr lang="ru-RU" sz="2400" baseline="-250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1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і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&gt;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частоти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алелю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HLA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-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B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7)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endParaRPr lang="ru-RU" sz="2400" dirty="0">
              <a:solidFill>
                <a:schemeClr val="tx2">
                  <a:lumMod val="10000"/>
                </a:schemeClr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Імунодефіцитні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стани</a:t>
            </a:r>
            <a:endParaRPr lang="ru-RU" sz="2400" dirty="0">
              <a:solidFill>
                <a:schemeClr val="tx2">
                  <a:lumMod val="10000"/>
                </a:schemeClr>
              </a:solidFill>
              <a:sym typeface="Symbol" pitchFamily="18" charset="2"/>
            </a:endParaRPr>
          </a:p>
        </p:txBody>
      </p:sp>
      <p:sp>
        <p:nvSpPr>
          <p:cNvPr id="708611" name="Rectangle 5123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534400" cy="1143000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pPr>
              <a:lnSpc>
                <a:spcPct val="80000"/>
              </a:lnSpc>
            </a:pPr>
            <a:r>
              <a:rPr lang="ru-RU" sz="3600" b="1" dirty="0" err="1" smtClean="0">
                <a:solidFill>
                  <a:srgbClr val="FFFF00"/>
                </a:solidFill>
                <a:latin typeface="Arial" charset="0"/>
              </a:rPr>
              <a:t>Генетичні</a:t>
            </a:r>
            <a:r>
              <a:rPr lang="ru-RU" sz="36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  <a:latin typeface="Arial" charset="0"/>
              </a:rPr>
              <a:t>фактори</a:t>
            </a:r>
            <a:r>
              <a:rPr lang="ru-RU" sz="3600" b="1" dirty="0" smtClean="0">
                <a:solidFill>
                  <a:srgbClr val="FFFF00"/>
                </a:solidFill>
                <a:latin typeface="Arial" charset="0"/>
              </a:rPr>
              <a:t>, </a:t>
            </a:r>
            <a:r>
              <a:rPr lang="ru-RU" sz="3600" b="1" dirty="0" err="1" smtClean="0">
                <a:solidFill>
                  <a:srgbClr val="FFFF00"/>
                </a:solidFill>
                <a:latin typeface="Arial" charset="0"/>
              </a:rPr>
              <a:t>які</a:t>
            </a:r>
            <a:r>
              <a:rPr lang="ru-RU" sz="36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  <a:latin typeface="Arial" charset="0"/>
              </a:rPr>
              <a:t>приймають</a:t>
            </a:r>
            <a:r>
              <a:rPr lang="ru-RU" sz="3600" b="1" dirty="0" smtClean="0">
                <a:solidFill>
                  <a:srgbClr val="FFFF00"/>
                </a:solidFill>
                <a:latin typeface="Arial" charset="0"/>
              </a:rPr>
              <a:t> участь </a:t>
            </a:r>
            <a:r>
              <a:rPr lang="ru-RU" sz="3600" b="1" dirty="0">
                <a:solidFill>
                  <a:srgbClr val="FFFF00"/>
                </a:solidFill>
                <a:latin typeface="Arial" charset="0"/>
              </a:rPr>
              <a:t>в </a:t>
            </a:r>
            <a:r>
              <a:rPr lang="ru-RU" sz="3600" b="1" dirty="0" err="1" smtClean="0">
                <a:solidFill>
                  <a:srgbClr val="FFFF00"/>
                </a:solidFill>
                <a:latin typeface="Arial" charset="0"/>
              </a:rPr>
              <a:t>патогенезі</a:t>
            </a:r>
            <a:r>
              <a:rPr lang="ru-RU" sz="3600" b="1" dirty="0" smtClean="0">
                <a:solidFill>
                  <a:srgbClr val="FFFF00"/>
                </a:solidFill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Text Box 2"/>
          <p:cNvSpPr txBox="1">
            <a:spLocks noChangeArrowheads="1"/>
          </p:cNvSpPr>
          <p:nvPr/>
        </p:nvSpPr>
        <p:spPr bwMode="auto">
          <a:xfrm>
            <a:off x="457200" y="679450"/>
            <a:ext cx="84582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ru-RU" sz="4000" b="1" dirty="0" err="1">
                <a:solidFill>
                  <a:srgbClr val="FFD8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</a:t>
            </a:r>
            <a:r>
              <a:rPr lang="ru-RU" sz="4000" b="1" dirty="0" err="1" smtClean="0">
                <a:solidFill>
                  <a:srgbClr val="FFD8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ндекс</a:t>
            </a:r>
            <a:r>
              <a:rPr lang="ru-RU" sz="4000" b="1" dirty="0" smtClean="0">
                <a:solidFill>
                  <a:srgbClr val="FFD8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4000" b="1" dirty="0" err="1" smtClean="0">
                <a:solidFill>
                  <a:srgbClr val="FFD8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людини</a:t>
            </a:r>
            <a:r>
              <a:rPr lang="ru-RU" sz="4000" b="1" dirty="0" smtClean="0">
                <a:solidFill>
                  <a:srgbClr val="FFD8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яка палить (ІП)</a:t>
            </a:r>
            <a:endParaRPr lang="ru-RU" sz="4000" b="1" dirty="0">
              <a:solidFill>
                <a:srgbClr val="FFD8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 eaLnBrk="0" hangingPunct="0"/>
            <a:endParaRPr lang="ru-RU" sz="4000" b="1" dirty="0">
              <a:solidFill>
                <a:schemeClr val="tx1"/>
              </a:solidFill>
              <a:latin typeface="Arial" charset="0"/>
            </a:endParaRPr>
          </a:p>
          <a:p>
            <a:pPr algn="just" eaLnBrk="0" hangingPunct="0"/>
            <a:endParaRPr lang="en-US" b="1" dirty="0">
              <a:solidFill>
                <a:schemeClr val="tx1"/>
              </a:solidFill>
              <a:latin typeface="Arial" charset="0"/>
            </a:endParaRPr>
          </a:p>
          <a:p>
            <a:pPr algn="ctr" eaLnBrk="0" hangingPunct="0"/>
            <a:r>
              <a:rPr lang="uk-UA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ІП</a:t>
            </a:r>
            <a:r>
              <a:rPr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</a:t>
            </a:r>
            <a:r>
              <a:rPr lang="en-US" sz="32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пачка</a:t>
            </a: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/ </a:t>
            </a:r>
            <a:r>
              <a:rPr lang="uk-UA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років</a:t>
            </a:r>
            <a:r>
              <a:rPr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 </a:t>
            </a: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= 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</a:t>
            </a:r>
            <a:r>
              <a:rPr lang="ru-RU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випалених</a:t>
            </a:r>
            <a:r>
              <a:rPr lang="ru-RU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сигарет </a:t>
            </a:r>
            <a:r>
              <a:rPr lang="ru-RU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 </a:t>
            </a:r>
            <a:r>
              <a:rPr lang="ru-RU" sz="32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добу</a:t>
            </a:r>
            <a:r>
              <a:rPr lang="ru-RU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</a:t>
            </a:r>
            <a:r>
              <a:rPr lang="ru-RU" sz="32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 стаж </a:t>
            </a:r>
            <a:r>
              <a:rPr lang="ru-RU" sz="32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паління</a:t>
            </a:r>
            <a:r>
              <a:rPr lang="ru-RU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(роки)</a:t>
            </a:r>
            <a:endParaRPr lang="ru-RU" sz="3200" b="1" u="sng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/>
            <a:r>
              <a:rPr lang="ru-RU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 				</a:t>
            </a:r>
            <a:endParaRPr lang="ru-RU" sz="3200" b="1" u="sng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63875" name="Text Box 3"/>
          <p:cNvSpPr txBox="1">
            <a:spLocks noChangeArrowheads="1"/>
          </p:cNvSpPr>
          <p:nvPr/>
        </p:nvSpPr>
        <p:spPr bwMode="auto">
          <a:xfrm>
            <a:off x="1214414" y="4357694"/>
            <a:ext cx="6421438" cy="1200329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CCFFFF">
                  <a:gamma/>
                  <a:tint val="33333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ru-RU" sz="2400" b="1" dirty="0" smtClean="0">
                <a:solidFill>
                  <a:schemeClr val="accent2"/>
                </a:solidFill>
                <a:latin typeface="Arial" charset="0"/>
              </a:rPr>
              <a:t>ІП </a:t>
            </a:r>
            <a:r>
              <a:rPr lang="en-US" sz="2400" b="1" dirty="0">
                <a:solidFill>
                  <a:schemeClr val="accent2"/>
                </a:solidFill>
                <a:latin typeface="Arial" charset="0"/>
              </a:rPr>
              <a:t>&gt; 10 </a:t>
            </a:r>
            <a:r>
              <a:rPr lang="ru-RU" sz="2400" b="1" dirty="0">
                <a:solidFill>
                  <a:schemeClr val="accent2"/>
                </a:solidFill>
                <a:latin typeface="Arial" charset="0"/>
              </a:rPr>
              <a:t>пачка/ </a:t>
            </a:r>
            <a:r>
              <a:rPr lang="ru-RU" sz="2400" b="1" dirty="0" smtClean="0">
                <a:solidFill>
                  <a:schemeClr val="accent2"/>
                </a:solidFill>
                <a:latin typeface="Arial" charset="0"/>
              </a:rPr>
              <a:t>роки </a:t>
            </a:r>
            <a:r>
              <a:rPr lang="ru-RU" sz="2400" b="1" dirty="0">
                <a:solidFill>
                  <a:schemeClr val="accent2"/>
                </a:solidFill>
                <a:latin typeface="Arial" charset="0"/>
              </a:rPr>
              <a:t>- </a:t>
            </a:r>
          </a:p>
          <a:p>
            <a:pPr eaLnBrk="0" hangingPunct="0">
              <a:lnSpc>
                <a:spcPct val="150000"/>
              </a:lnSpc>
            </a:pPr>
            <a:r>
              <a:rPr lang="ru-RU" sz="2400" b="1" dirty="0" err="1" smtClean="0">
                <a:solidFill>
                  <a:schemeClr val="accent2"/>
                </a:solidFill>
                <a:latin typeface="Arial" charset="0"/>
              </a:rPr>
              <a:t>імовірний</a:t>
            </a:r>
            <a:r>
              <a:rPr lang="ru-RU" sz="2400" b="1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ru-RU" sz="2400" b="1" dirty="0">
                <a:solidFill>
                  <a:schemeClr val="accent2"/>
                </a:solidFill>
                <a:latin typeface="Arial" charset="0"/>
              </a:rPr>
              <a:t>фактор </a:t>
            </a:r>
            <a:r>
              <a:rPr lang="ru-RU" sz="2400" b="1" dirty="0" err="1" smtClean="0">
                <a:solidFill>
                  <a:schemeClr val="accent2"/>
                </a:solidFill>
                <a:latin typeface="Arial" charset="0"/>
              </a:rPr>
              <a:t>ризику</a:t>
            </a:r>
            <a:r>
              <a:rPr lang="ru-RU" sz="2400" b="1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  <a:latin typeface="Arial" charset="0"/>
              </a:rPr>
              <a:t>розвитку</a:t>
            </a:r>
            <a:r>
              <a:rPr lang="ru-RU" sz="2400" b="1" dirty="0" smtClean="0">
                <a:solidFill>
                  <a:schemeClr val="accent2"/>
                </a:solidFill>
                <a:latin typeface="Arial" charset="0"/>
              </a:rPr>
              <a:t> ХОЗЛ</a:t>
            </a:r>
            <a:endParaRPr lang="ru-RU" sz="24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463876" name="Line 4"/>
          <p:cNvSpPr>
            <a:spLocks noChangeShapeType="1"/>
          </p:cNvSpPr>
          <p:nvPr/>
        </p:nvSpPr>
        <p:spPr bwMode="auto">
          <a:xfrm>
            <a:off x="228600" y="1524000"/>
            <a:ext cx="8610600" cy="0"/>
          </a:xfrm>
          <a:prstGeom prst="line">
            <a:avLst/>
          </a:prstGeom>
          <a:noFill/>
          <a:ln w="57150" cmpd="thinThick">
            <a:solidFill>
              <a:srgbClr val="FFD8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514" name="Rectangle 3074"/>
          <p:cNvSpPr>
            <a:spLocks noGrp="1" noChangeArrowheads="1"/>
          </p:cNvSpPr>
          <p:nvPr>
            <p:ph idx="1"/>
          </p:nvPr>
        </p:nvSpPr>
        <p:spPr>
          <a:xfrm>
            <a:off x="428596" y="1643050"/>
            <a:ext cx="8177213" cy="375761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pPr lvl="1">
              <a:lnSpc>
                <a:spcPct val="110000"/>
              </a:lnSpc>
              <a:buClr>
                <a:srgbClr val="FF3300"/>
              </a:buClr>
              <a:buFont typeface="Monotype Sorts" pitchFamily="2" charset="2"/>
              <a:buChar char="u"/>
            </a:pP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Куріння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у 90%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випадків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є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причиною ХОЗЛ  </a:t>
            </a:r>
          </a:p>
          <a:p>
            <a:pPr lvl="1">
              <a:lnSpc>
                <a:spcPct val="110000"/>
              </a:lnSpc>
              <a:buClr>
                <a:srgbClr val="FF3300"/>
              </a:buClr>
              <a:buFont typeface="Monotype Sorts" pitchFamily="2" charset="2"/>
              <a:buChar char="u"/>
            </a:pP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осіб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які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відмовилися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від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куріння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знижується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смертність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від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ХОЗЛ,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зменшуються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респіраторні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симптоми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(кашель,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мокротиння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хрипи), а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також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частота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інфекцій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нижніх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дихальних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шляхів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1">
              <a:lnSpc>
                <a:spcPct val="110000"/>
              </a:lnSpc>
              <a:buClr>
                <a:srgbClr val="FF3300"/>
              </a:buClr>
              <a:buFont typeface="Monotype Sorts" pitchFamily="2" charset="2"/>
              <a:buChar char="u"/>
            </a:pPr>
            <a:endParaRPr lang="ru-RU" sz="3200" b="1" dirty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04515" name="Rectangle 3075"/>
          <p:cNvSpPr>
            <a:spLocks noGrp="1" noRot="1" noChangeArrowheads="1"/>
          </p:cNvSpPr>
          <p:nvPr>
            <p:ph type="title"/>
          </p:nvPr>
        </p:nvSpPr>
        <p:spPr>
          <a:xfrm>
            <a:off x="457200" y="714356"/>
            <a:ext cx="8229600" cy="657244"/>
          </a:xfrm>
          <a:solidFill>
            <a:schemeClr val="tx2"/>
          </a:solidFill>
          <a:ln/>
        </p:spPr>
        <p:txBody>
          <a:bodyPr>
            <a:normAutofit fontScale="90000"/>
          </a:bodyPr>
          <a:lstStyle/>
          <a:p>
            <a:r>
              <a:rPr lang="uk-UA" sz="4000" dirty="0" smtClean="0">
                <a:solidFill>
                  <a:srgbClr val="FFFF00"/>
                </a:solidFill>
              </a:rPr>
              <a:t>Паління і тривалість життя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706" name="Rectangle 2050"/>
          <p:cNvSpPr>
            <a:spLocks noGrp="1" noChangeArrowheads="1"/>
          </p:cNvSpPr>
          <p:nvPr>
            <p:ph type="title"/>
          </p:nvPr>
        </p:nvSpPr>
        <p:spPr>
          <a:xfrm>
            <a:off x="971550" y="642918"/>
            <a:ext cx="7388225" cy="511175"/>
          </a:xfrm>
        </p:spPr>
        <p:txBody>
          <a:bodyPr>
            <a:normAutofit fontScale="90000"/>
          </a:bodyPr>
          <a:lstStyle/>
          <a:p>
            <a:pPr>
              <a:lnSpc>
                <a:spcPct val="70000"/>
              </a:lnSpc>
            </a:pPr>
            <a:r>
              <a:rPr lang="ru-RU" sz="4000" b="1" dirty="0" err="1" smtClean="0">
                <a:solidFill>
                  <a:srgbClr val="FFFF00"/>
                </a:solidFill>
                <a:latin typeface="Comic Sans MS" pitchFamily="66" charset="0"/>
              </a:rPr>
              <a:t>Погіршення</a:t>
            </a:r>
            <a:r>
              <a:rPr lang="ru-RU" sz="4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Comic Sans MS" pitchFamily="66" charset="0"/>
              </a:rPr>
              <a:t>функції</a:t>
            </a:r>
            <a:r>
              <a:rPr lang="ru-RU" sz="4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Comic Sans MS" pitchFamily="66" charset="0"/>
              </a:rPr>
              <a:t>легень</a:t>
            </a:r>
            <a:r>
              <a:rPr lang="ru-RU" sz="4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4000" b="1" dirty="0">
                <a:solidFill>
                  <a:srgbClr val="FFFF00"/>
                </a:solidFill>
                <a:latin typeface="Comic Sans MS" pitchFamily="66" charset="0"/>
              </a:rPr>
              <a:t>в </a:t>
            </a:r>
            <a:r>
              <a:rPr lang="ru-RU" sz="4000" b="1" dirty="0" err="1" smtClean="0">
                <a:solidFill>
                  <a:srgbClr val="FFFF00"/>
                </a:solidFill>
                <a:latin typeface="Comic Sans MS" pitchFamily="66" charset="0"/>
              </a:rPr>
              <a:t>залежності</a:t>
            </a:r>
            <a:r>
              <a:rPr lang="ru-RU" sz="4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Comic Sans MS" pitchFamily="66" charset="0"/>
              </a:rPr>
              <a:t>від</a:t>
            </a:r>
            <a:r>
              <a:rPr lang="ru-RU" sz="4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Comic Sans MS" pitchFamily="66" charset="0"/>
              </a:rPr>
              <a:t>паління</a:t>
            </a:r>
            <a:r>
              <a:rPr lang="ru-RU" sz="4000" b="1" dirty="0" smtClean="0">
                <a:solidFill>
                  <a:srgbClr val="FFFF00"/>
                </a:solidFill>
                <a:latin typeface="Comic Sans MS" pitchFamily="66" charset="0"/>
              </a:rPr>
              <a:t>  </a:t>
            </a:r>
            <a:endParaRPr lang="ru-RU" sz="4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712707" name="Rectangle 2051"/>
          <p:cNvSpPr>
            <a:spLocks noChangeArrowheads="1"/>
          </p:cNvSpPr>
          <p:nvPr/>
        </p:nvSpPr>
        <p:spPr bwMode="auto">
          <a:xfrm>
            <a:off x="2266950" y="2238375"/>
            <a:ext cx="9144000" cy="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12709" name="Rectangle 2053"/>
          <p:cNvSpPr>
            <a:spLocks noChangeArrowheads="1"/>
          </p:cNvSpPr>
          <p:nvPr/>
        </p:nvSpPr>
        <p:spPr bwMode="auto">
          <a:xfrm>
            <a:off x="214282" y="4483744"/>
            <a:ext cx="8929718" cy="2216184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ts val="1200"/>
              </a:spcBef>
            </a:pP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Групу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ризику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ХОЗЛ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складають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, як правило,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курці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зі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стажем,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що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викурюють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по 1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пачці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цигарок на день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протягом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20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років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1200"/>
              </a:spcBef>
            </a:pP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Середній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вік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початку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захворювання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– 40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років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1200"/>
              </a:spcBef>
            </a:pP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Жінки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більш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схильні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до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несприятливого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впливу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тютюнового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диму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ніж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чоловіки</a:t>
            </a:r>
            <a:endParaRPr lang="ru-RU" sz="2800" b="1" dirty="0" smtClean="0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Text Box 2"/>
          <p:cNvSpPr txBox="1">
            <a:spLocks noChangeArrowheads="1"/>
          </p:cNvSpPr>
          <p:nvPr/>
        </p:nvSpPr>
        <p:spPr bwMode="auto">
          <a:xfrm>
            <a:off x="228600" y="285728"/>
            <a:ext cx="8548688" cy="5366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Symbol" pitchFamily="18" charset="2"/>
              <a:buChar char="¨"/>
            </a:pPr>
            <a:r>
              <a:rPr lang="ru-RU" sz="3600" b="1" dirty="0" err="1" smtClean="0">
                <a:solidFill>
                  <a:srgbClr val="FFFF00"/>
                </a:solidFill>
              </a:rPr>
              <a:t>Професійні</a:t>
            </a:r>
            <a:r>
              <a:rPr lang="ru-RU" sz="3600" b="1" dirty="0" smtClean="0">
                <a:solidFill>
                  <a:srgbClr val="FFFF00"/>
                </a:solidFill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</a:rPr>
              <a:t>фактори</a:t>
            </a:r>
            <a:r>
              <a:rPr lang="ru-RU" sz="3600" b="1" dirty="0" smtClean="0">
                <a:solidFill>
                  <a:srgbClr val="FFFF00"/>
                </a:solidFill>
              </a:rPr>
              <a:t>,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ru-RU" sz="3600" b="1" dirty="0" err="1" smtClean="0"/>
              <a:t>викликають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інтенсивну</a:t>
            </a:r>
            <a:r>
              <a:rPr lang="ru-RU" sz="3600" b="1" dirty="0" smtClean="0"/>
              <a:t> та </a:t>
            </a:r>
            <a:r>
              <a:rPr lang="ru-RU" sz="3600" b="1" dirty="0" err="1" smtClean="0"/>
              <a:t>тривалу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експозицію</a:t>
            </a:r>
            <a:r>
              <a:rPr lang="ru-RU" sz="3600" b="1" dirty="0" smtClean="0"/>
              <a:t> пилу, </a:t>
            </a:r>
            <a:r>
              <a:rPr lang="ru-RU" sz="3600" b="1" dirty="0" err="1" smtClean="0"/>
              <a:t>хімічних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речовин,парів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і</a:t>
            </a:r>
            <a:r>
              <a:rPr lang="ru-RU" sz="3600" b="1" dirty="0" smtClean="0"/>
              <a:t> т.д., 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ru-RU" sz="3600" b="1" dirty="0" err="1" smtClean="0"/>
              <a:t>можуть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викликати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розвитокХОЗЛ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незалежно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від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куріння</a:t>
            </a:r>
            <a:r>
              <a:rPr lang="ru-RU" sz="3600" b="1" dirty="0" smtClean="0"/>
              <a:t>, 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ru-RU" sz="3600" b="1" dirty="0" err="1" smtClean="0"/>
              <a:t>або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збільшити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ризик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виникнення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захворювання</a:t>
            </a:r>
            <a:r>
              <a:rPr lang="ru-RU" sz="3600" b="1" dirty="0" smtClean="0"/>
              <a:t> у </a:t>
            </a:r>
            <a:r>
              <a:rPr lang="ru-RU" sz="3600" b="1" dirty="0" err="1" smtClean="0"/>
              <a:t>курців</a:t>
            </a:r>
            <a:endParaRPr lang="ru-RU" sz="3600" b="1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3074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ru-RU" sz="28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Витрати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ХОЗЛ </a:t>
            </a:r>
            <a:r>
              <a:rPr lang="ru-RU" sz="2800" b="1" dirty="0" err="1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БА в США, млн.</a:t>
            </a:r>
            <a:endParaRPr lang="ru-RU" sz="2800" dirty="0">
              <a:solidFill>
                <a:schemeClr val="tx2">
                  <a:lumMod val="10000"/>
                </a:schemeClr>
              </a:solidFill>
              <a:latin typeface="Arial" charset="0"/>
            </a:endParaRPr>
          </a:p>
        </p:txBody>
      </p:sp>
      <p:sp>
        <p:nvSpPr>
          <p:cNvPr id="416771" name="Text Box 3075"/>
          <p:cNvSpPr txBox="1">
            <a:spLocks noChangeArrowheads="1"/>
          </p:cNvSpPr>
          <p:nvPr/>
        </p:nvSpPr>
        <p:spPr bwMode="auto">
          <a:xfrm>
            <a:off x="2054225" y="1447800"/>
            <a:ext cx="167545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b="1" dirty="0" err="1" smtClean="0">
                <a:solidFill>
                  <a:srgbClr val="FFFF00"/>
                </a:solidFill>
                <a:latin typeface="Arial" charset="0"/>
              </a:rPr>
              <a:t>Загальна</a:t>
            </a:r>
            <a:r>
              <a:rPr lang="ru-RU" sz="2400" b="1" dirty="0" smtClean="0">
                <a:solidFill>
                  <a:srgbClr val="FFFF00"/>
                </a:solidFill>
                <a:latin typeface="Arial" charset="0"/>
              </a:rPr>
              <a:t> </a:t>
            </a:r>
          </a:p>
          <a:p>
            <a:pPr eaLnBrk="0" hangingPunct="0"/>
            <a:r>
              <a:rPr lang="ru-RU" sz="2400" b="1" dirty="0" err="1" smtClean="0">
                <a:solidFill>
                  <a:srgbClr val="FFFF00"/>
                </a:solidFill>
                <a:latin typeface="Arial" charset="0"/>
              </a:rPr>
              <a:t>вартість</a:t>
            </a:r>
            <a:endParaRPr lang="ru-RU" sz="2400" b="1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416772" name="Text Box 3076"/>
          <p:cNvSpPr txBox="1">
            <a:spLocks noChangeArrowheads="1"/>
          </p:cNvSpPr>
          <p:nvPr/>
        </p:nvSpPr>
        <p:spPr bwMode="auto">
          <a:xfrm>
            <a:off x="3621088" y="1447800"/>
            <a:ext cx="34655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ru-RU" sz="2400" b="1" dirty="0" err="1" smtClean="0">
                <a:solidFill>
                  <a:srgbClr val="FFFF00"/>
                </a:solidFill>
                <a:latin typeface="Arial" charset="0"/>
              </a:rPr>
              <a:t>Прямі</a:t>
            </a:r>
            <a:r>
              <a:rPr lang="ru-RU" sz="2400" b="1" dirty="0" smtClean="0">
                <a:solidFill>
                  <a:srgbClr val="FFFF00"/>
                </a:solidFill>
                <a:latin typeface="Arial" charset="0"/>
              </a:rPr>
              <a:t> </a:t>
            </a:r>
            <a:endParaRPr lang="ru-RU" sz="2400" b="1" dirty="0">
              <a:solidFill>
                <a:srgbClr val="FFFF00"/>
              </a:solidFill>
              <a:latin typeface="Arial" charset="0"/>
            </a:endParaRPr>
          </a:p>
          <a:p>
            <a:pPr algn="ctr" eaLnBrk="0" hangingPunct="0"/>
            <a:r>
              <a:rPr lang="ru-RU" sz="2400" b="1" dirty="0" err="1" smtClean="0">
                <a:solidFill>
                  <a:srgbClr val="FFFF00"/>
                </a:solidFill>
                <a:latin typeface="Arial" charset="0"/>
              </a:rPr>
              <a:t>медичні</a:t>
            </a:r>
            <a:r>
              <a:rPr lang="ru-RU" sz="24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Arial" charset="0"/>
              </a:rPr>
              <a:t>витрати</a:t>
            </a:r>
            <a:endParaRPr lang="ru-RU" sz="2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16773" name="Text Box 3077"/>
          <p:cNvSpPr txBox="1">
            <a:spLocks noChangeArrowheads="1"/>
          </p:cNvSpPr>
          <p:nvPr/>
        </p:nvSpPr>
        <p:spPr bwMode="auto">
          <a:xfrm>
            <a:off x="7191375" y="1447800"/>
            <a:ext cx="14405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b="1" dirty="0" err="1" smtClean="0">
                <a:solidFill>
                  <a:srgbClr val="FFFF00"/>
                </a:solidFill>
                <a:latin typeface="Arial" charset="0"/>
              </a:rPr>
              <a:t>Непрямі</a:t>
            </a:r>
            <a:endParaRPr lang="ru-RU" sz="2400" b="1" dirty="0">
              <a:solidFill>
                <a:srgbClr val="FFFF00"/>
              </a:solidFill>
              <a:latin typeface="Arial" charset="0"/>
            </a:endParaRPr>
          </a:p>
          <a:p>
            <a:pPr eaLnBrk="0" hangingPunct="0"/>
            <a:r>
              <a:rPr lang="uk-UA" sz="2400" b="1" dirty="0" smtClean="0">
                <a:solidFill>
                  <a:srgbClr val="FFFF00"/>
                </a:solidFill>
                <a:latin typeface="Arial" charset="0"/>
              </a:rPr>
              <a:t>витрати</a:t>
            </a:r>
            <a:endParaRPr lang="ru-RU" sz="2400" dirty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2" name="Group 3078"/>
          <p:cNvGrpSpPr>
            <a:grpSpLocks/>
          </p:cNvGrpSpPr>
          <p:nvPr/>
        </p:nvGrpSpPr>
        <p:grpSpPr bwMode="auto">
          <a:xfrm>
            <a:off x="7848600" y="609600"/>
            <a:ext cx="381000" cy="457200"/>
            <a:chOff x="1572" y="1600"/>
            <a:chExt cx="381" cy="609"/>
          </a:xfrm>
        </p:grpSpPr>
        <p:sp>
          <p:nvSpPr>
            <p:cNvPr id="416775" name="Freeform 3079"/>
            <p:cNvSpPr>
              <a:spLocks/>
            </p:cNvSpPr>
            <p:nvPr/>
          </p:nvSpPr>
          <p:spPr bwMode="auto">
            <a:xfrm>
              <a:off x="1572" y="1657"/>
              <a:ext cx="381" cy="495"/>
            </a:xfrm>
            <a:custGeom>
              <a:avLst/>
              <a:gdLst/>
              <a:ahLst/>
              <a:cxnLst>
                <a:cxn ang="0">
                  <a:pos x="732" y="276"/>
                </a:cxn>
                <a:cxn ang="0">
                  <a:pos x="694" y="161"/>
                </a:cxn>
                <a:cxn ang="0">
                  <a:pos x="640" y="87"/>
                </a:cxn>
                <a:cxn ang="0">
                  <a:pos x="544" y="28"/>
                </a:cxn>
                <a:cxn ang="0">
                  <a:pos x="423" y="3"/>
                </a:cxn>
                <a:cxn ang="0">
                  <a:pos x="267" y="8"/>
                </a:cxn>
                <a:cxn ang="0">
                  <a:pos x="158" y="41"/>
                </a:cxn>
                <a:cxn ang="0">
                  <a:pos x="88" y="93"/>
                </a:cxn>
                <a:cxn ang="0">
                  <a:pos x="36" y="163"/>
                </a:cxn>
                <a:cxn ang="0">
                  <a:pos x="13" y="265"/>
                </a:cxn>
                <a:cxn ang="0">
                  <a:pos x="39" y="390"/>
                </a:cxn>
                <a:cxn ang="0">
                  <a:pos x="95" y="472"/>
                </a:cxn>
                <a:cxn ang="0">
                  <a:pos x="174" y="515"/>
                </a:cxn>
                <a:cxn ang="0">
                  <a:pos x="343" y="547"/>
                </a:cxn>
                <a:cxn ang="0">
                  <a:pos x="497" y="574"/>
                </a:cxn>
                <a:cxn ang="0">
                  <a:pos x="577" y="637"/>
                </a:cxn>
                <a:cxn ang="0">
                  <a:pos x="587" y="708"/>
                </a:cxn>
                <a:cxn ang="0">
                  <a:pos x="559" y="783"/>
                </a:cxn>
                <a:cxn ang="0">
                  <a:pos x="506" y="837"/>
                </a:cxn>
                <a:cxn ang="0">
                  <a:pos x="390" y="864"/>
                </a:cxn>
                <a:cxn ang="0">
                  <a:pos x="285" y="851"/>
                </a:cxn>
                <a:cxn ang="0">
                  <a:pos x="203" y="800"/>
                </a:cxn>
                <a:cxn ang="0">
                  <a:pos x="154" y="720"/>
                </a:cxn>
                <a:cxn ang="0">
                  <a:pos x="0" y="637"/>
                </a:cxn>
                <a:cxn ang="0">
                  <a:pos x="5" y="727"/>
                </a:cxn>
                <a:cxn ang="0">
                  <a:pos x="39" y="831"/>
                </a:cxn>
                <a:cxn ang="0">
                  <a:pos x="97" y="904"/>
                </a:cxn>
                <a:cxn ang="0">
                  <a:pos x="163" y="954"/>
                </a:cxn>
                <a:cxn ang="0">
                  <a:pos x="288" y="986"/>
                </a:cxn>
                <a:cxn ang="0">
                  <a:pos x="423" y="989"/>
                </a:cxn>
                <a:cxn ang="0">
                  <a:pos x="562" y="960"/>
                </a:cxn>
                <a:cxn ang="0">
                  <a:pos x="664" y="902"/>
                </a:cxn>
                <a:cxn ang="0">
                  <a:pos x="725" y="820"/>
                </a:cxn>
                <a:cxn ang="0">
                  <a:pos x="756" y="718"/>
                </a:cxn>
                <a:cxn ang="0">
                  <a:pos x="760" y="621"/>
                </a:cxn>
                <a:cxn ang="0">
                  <a:pos x="729" y="539"/>
                </a:cxn>
                <a:cxn ang="0">
                  <a:pos x="667" y="480"/>
                </a:cxn>
                <a:cxn ang="0">
                  <a:pos x="562" y="443"/>
                </a:cxn>
                <a:cxn ang="0">
                  <a:pos x="399" y="411"/>
                </a:cxn>
                <a:cxn ang="0">
                  <a:pos x="258" y="388"/>
                </a:cxn>
                <a:cxn ang="0">
                  <a:pos x="183" y="341"/>
                </a:cxn>
                <a:cxn ang="0">
                  <a:pos x="167" y="262"/>
                </a:cxn>
                <a:cxn ang="0">
                  <a:pos x="194" y="199"/>
                </a:cxn>
                <a:cxn ang="0">
                  <a:pos x="284" y="143"/>
                </a:cxn>
                <a:cxn ang="0">
                  <a:pos x="420" y="141"/>
                </a:cxn>
                <a:cxn ang="0">
                  <a:pos x="521" y="186"/>
                </a:cxn>
                <a:cxn ang="0">
                  <a:pos x="581" y="276"/>
                </a:cxn>
              </a:cxnLst>
              <a:rect l="0" t="0" r="r" b="b"/>
              <a:pathLst>
                <a:path w="763" h="992">
                  <a:moveTo>
                    <a:pt x="584" y="341"/>
                  </a:moveTo>
                  <a:lnTo>
                    <a:pt x="732" y="341"/>
                  </a:lnTo>
                  <a:lnTo>
                    <a:pt x="732" y="276"/>
                  </a:lnTo>
                  <a:lnTo>
                    <a:pt x="725" y="228"/>
                  </a:lnTo>
                  <a:lnTo>
                    <a:pt x="711" y="196"/>
                  </a:lnTo>
                  <a:lnTo>
                    <a:pt x="694" y="161"/>
                  </a:lnTo>
                  <a:lnTo>
                    <a:pt x="680" y="131"/>
                  </a:lnTo>
                  <a:lnTo>
                    <a:pt x="662" y="107"/>
                  </a:lnTo>
                  <a:lnTo>
                    <a:pt x="640" y="87"/>
                  </a:lnTo>
                  <a:lnTo>
                    <a:pt x="609" y="61"/>
                  </a:lnTo>
                  <a:lnTo>
                    <a:pt x="577" y="42"/>
                  </a:lnTo>
                  <a:lnTo>
                    <a:pt x="544" y="28"/>
                  </a:lnTo>
                  <a:lnTo>
                    <a:pt x="511" y="18"/>
                  </a:lnTo>
                  <a:lnTo>
                    <a:pt x="475" y="8"/>
                  </a:lnTo>
                  <a:lnTo>
                    <a:pt x="423" y="3"/>
                  </a:lnTo>
                  <a:lnTo>
                    <a:pt x="370" y="0"/>
                  </a:lnTo>
                  <a:lnTo>
                    <a:pt x="316" y="0"/>
                  </a:lnTo>
                  <a:lnTo>
                    <a:pt x="267" y="8"/>
                  </a:lnTo>
                  <a:lnTo>
                    <a:pt x="229" y="18"/>
                  </a:lnTo>
                  <a:lnTo>
                    <a:pt x="194" y="26"/>
                  </a:lnTo>
                  <a:lnTo>
                    <a:pt x="158" y="41"/>
                  </a:lnTo>
                  <a:lnTo>
                    <a:pt x="128" y="58"/>
                  </a:lnTo>
                  <a:lnTo>
                    <a:pt x="117" y="69"/>
                  </a:lnTo>
                  <a:lnTo>
                    <a:pt x="88" y="93"/>
                  </a:lnTo>
                  <a:lnTo>
                    <a:pt x="66" y="116"/>
                  </a:lnTo>
                  <a:lnTo>
                    <a:pt x="52" y="137"/>
                  </a:lnTo>
                  <a:lnTo>
                    <a:pt x="36" y="163"/>
                  </a:lnTo>
                  <a:lnTo>
                    <a:pt x="23" y="196"/>
                  </a:lnTo>
                  <a:lnTo>
                    <a:pt x="17" y="234"/>
                  </a:lnTo>
                  <a:lnTo>
                    <a:pt x="13" y="265"/>
                  </a:lnTo>
                  <a:lnTo>
                    <a:pt x="17" y="306"/>
                  </a:lnTo>
                  <a:lnTo>
                    <a:pt x="26" y="349"/>
                  </a:lnTo>
                  <a:lnTo>
                    <a:pt x="39" y="390"/>
                  </a:lnTo>
                  <a:lnTo>
                    <a:pt x="57" y="423"/>
                  </a:lnTo>
                  <a:lnTo>
                    <a:pt x="76" y="451"/>
                  </a:lnTo>
                  <a:lnTo>
                    <a:pt x="95" y="472"/>
                  </a:lnTo>
                  <a:lnTo>
                    <a:pt x="119" y="490"/>
                  </a:lnTo>
                  <a:lnTo>
                    <a:pt x="141" y="505"/>
                  </a:lnTo>
                  <a:lnTo>
                    <a:pt x="174" y="515"/>
                  </a:lnTo>
                  <a:lnTo>
                    <a:pt x="219" y="527"/>
                  </a:lnTo>
                  <a:lnTo>
                    <a:pt x="280" y="539"/>
                  </a:lnTo>
                  <a:lnTo>
                    <a:pt x="343" y="547"/>
                  </a:lnTo>
                  <a:lnTo>
                    <a:pt x="412" y="556"/>
                  </a:lnTo>
                  <a:lnTo>
                    <a:pt x="457" y="564"/>
                  </a:lnTo>
                  <a:lnTo>
                    <a:pt x="497" y="574"/>
                  </a:lnTo>
                  <a:lnTo>
                    <a:pt x="535" y="588"/>
                  </a:lnTo>
                  <a:lnTo>
                    <a:pt x="562" y="611"/>
                  </a:lnTo>
                  <a:lnTo>
                    <a:pt x="577" y="637"/>
                  </a:lnTo>
                  <a:lnTo>
                    <a:pt x="587" y="657"/>
                  </a:lnTo>
                  <a:lnTo>
                    <a:pt x="587" y="680"/>
                  </a:lnTo>
                  <a:lnTo>
                    <a:pt x="587" y="708"/>
                  </a:lnTo>
                  <a:lnTo>
                    <a:pt x="581" y="733"/>
                  </a:lnTo>
                  <a:lnTo>
                    <a:pt x="574" y="766"/>
                  </a:lnTo>
                  <a:lnTo>
                    <a:pt x="559" y="783"/>
                  </a:lnTo>
                  <a:lnTo>
                    <a:pt x="546" y="802"/>
                  </a:lnTo>
                  <a:lnTo>
                    <a:pt x="533" y="820"/>
                  </a:lnTo>
                  <a:lnTo>
                    <a:pt x="506" y="837"/>
                  </a:lnTo>
                  <a:lnTo>
                    <a:pt x="473" y="849"/>
                  </a:lnTo>
                  <a:lnTo>
                    <a:pt x="439" y="857"/>
                  </a:lnTo>
                  <a:lnTo>
                    <a:pt x="390" y="864"/>
                  </a:lnTo>
                  <a:lnTo>
                    <a:pt x="365" y="864"/>
                  </a:lnTo>
                  <a:lnTo>
                    <a:pt x="320" y="859"/>
                  </a:lnTo>
                  <a:lnTo>
                    <a:pt x="285" y="851"/>
                  </a:lnTo>
                  <a:lnTo>
                    <a:pt x="263" y="843"/>
                  </a:lnTo>
                  <a:lnTo>
                    <a:pt x="234" y="826"/>
                  </a:lnTo>
                  <a:lnTo>
                    <a:pt x="203" y="800"/>
                  </a:lnTo>
                  <a:lnTo>
                    <a:pt x="183" y="775"/>
                  </a:lnTo>
                  <a:lnTo>
                    <a:pt x="167" y="748"/>
                  </a:lnTo>
                  <a:lnTo>
                    <a:pt x="154" y="720"/>
                  </a:lnTo>
                  <a:lnTo>
                    <a:pt x="149" y="686"/>
                  </a:lnTo>
                  <a:lnTo>
                    <a:pt x="145" y="637"/>
                  </a:lnTo>
                  <a:lnTo>
                    <a:pt x="0" y="637"/>
                  </a:lnTo>
                  <a:lnTo>
                    <a:pt x="0" y="663"/>
                  </a:lnTo>
                  <a:lnTo>
                    <a:pt x="1" y="700"/>
                  </a:lnTo>
                  <a:lnTo>
                    <a:pt x="5" y="727"/>
                  </a:lnTo>
                  <a:lnTo>
                    <a:pt x="12" y="763"/>
                  </a:lnTo>
                  <a:lnTo>
                    <a:pt x="23" y="800"/>
                  </a:lnTo>
                  <a:lnTo>
                    <a:pt x="39" y="831"/>
                  </a:lnTo>
                  <a:lnTo>
                    <a:pt x="57" y="857"/>
                  </a:lnTo>
                  <a:lnTo>
                    <a:pt x="73" y="878"/>
                  </a:lnTo>
                  <a:lnTo>
                    <a:pt x="97" y="904"/>
                  </a:lnTo>
                  <a:lnTo>
                    <a:pt x="117" y="922"/>
                  </a:lnTo>
                  <a:lnTo>
                    <a:pt x="141" y="943"/>
                  </a:lnTo>
                  <a:lnTo>
                    <a:pt x="163" y="954"/>
                  </a:lnTo>
                  <a:lnTo>
                    <a:pt x="201" y="970"/>
                  </a:lnTo>
                  <a:lnTo>
                    <a:pt x="242" y="980"/>
                  </a:lnTo>
                  <a:lnTo>
                    <a:pt x="288" y="986"/>
                  </a:lnTo>
                  <a:lnTo>
                    <a:pt x="326" y="989"/>
                  </a:lnTo>
                  <a:lnTo>
                    <a:pt x="368" y="992"/>
                  </a:lnTo>
                  <a:lnTo>
                    <a:pt x="423" y="989"/>
                  </a:lnTo>
                  <a:lnTo>
                    <a:pt x="484" y="980"/>
                  </a:lnTo>
                  <a:lnTo>
                    <a:pt x="530" y="972"/>
                  </a:lnTo>
                  <a:lnTo>
                    <a:pt x="562" y="960"/>
                  </a:lnTo>
                  <a:lnTo>
                    <a:pt x="597" y="945"/>
                  </a:lnTo>
                  <a:lnTo>
                    <a:pt x="629" y="927"/>
                  </a:lnTo>
                  <a:lnTo>
                    <a:pt x="664" y="902"/>
                  </a:lnTo>
                  <a:lnTo>
                    <a:pt x="689" y="875"/>
                  </a:lnTo>
                  <a:lnTo>
                    <a:pt x="704" y="851"/>
                  </a:lnTo>
                  <a:lnTo>
                    <a:pt x="725" y="820"/>
                  </a:lnTo>
                  <a:lnTo>
                    <a:pt x="738" y="783"/>
                  </a:lnTo>
                  <a:lnTo>
                    <a:pt x="747" y="758"/>
                  </a:lnTo>
                  <a:lnTo>
                    <a:pt x="756" y="718"/>
                  </a:lnTo>
                  <a:lnTo>
                    <a:pt x="763" y="677"/>
                  </a:lnTo>
                  <a:lnTo>
                    <a:pt x="763" y="648"/>
                  </a:lnTo>
                  <a:lnTo>
                    <a:pt x="760" y="621"/>
                  </a:lnTo>
                  <a:lnTo>
                    <a:pt x="754" y="597"/>
                  </a:lnTo>
                  <a:lnTo>
                    <a:pt x="741" y="564"/>
                  </a:lnTo>
                  <a:lnTo>
                    <a:pt x="729" y="539"/>
                  </a:lnTo>
                  <a:lnTo>
                    <a:pt x="707" y="515"/>
                  </a:lnTo>
                  <a:lnTo>
                    <a:pt x="691" y="498"/>
                  </a:lnTo>
                  <a:lnTo>
                    <a:pt x="667" y="480"/>
                  </a:lnTo>
                  <a:lnTo>
                    <a:pt x="645" y="466"/>
                  </a:lnTo>
                  <a:lnTo>
                    <a:pt x="606" y="453"/>
                  </a:lnTo>
                  <a:lnTo>
                    <a:pt x="562" y="443"/>
                  </a:lnTo>
                  <a:lnTo>
                    <a:pt x="521" y="429"/>
                  </a:lnTo>
                  <a:lnTo>
                    <a:pt x="457" y="419"/>
                  </a:lnTo>
                  <a:lnTo>
                    <a:pt x="399" y="411"/>
                  </a:lnTo>
                  <a:lnTo>
                    <a:pt x="354" y="405"/>
                  </a:lnTo>
                  <a:lnTo>
                    <a:pt x="304" y="397"/>
                  </a:lnTo>
                  <a:lnTo>
                    <a:pt x="258" y="388"/>
                  </a:lnTo>
                  <a:lnTo>
                    <a:pt x="229" y="378"/>
                  </a:lnTo>
                  <a:lnTo>
                    <a:pt x="201" y="361"/>
                  </a:lnTo>
                  <a:lnTo>
                    <a:pt x="183" y="341"/>
                  </a:lnTo>
                  <a:lnTo>
                    <a:pt x="174" y="319"/>
                  </a:lnTo>
                  <a:lnTo>
                    <a:pt x="170" y="298"/>
                  </a:lnTo>
                  <a:lnTo>
                    <a:pt x="167" y="262"/>
                  </a:lnTo>
                  <a:lnTo>
                    <a:pt x="174" y="240"/>
                  </a:lnTo>
                  <a:lnTo>
                    <a:pt x="176" y="220"/>
                  </a:lnTo>
                  <a:lnTo>
                    <a:pt x="194" y="199"/>
                  </a:lnTo>
                  <a:lnTo>
                    <a:pt x="219" y="175"/>
                  </a:lnTo>
                  <a:lnTo>
                    <a:pt x="251" y="158"/>
                  </a:lnTo>
                  <a:lnTo>
                    <a:pt x="284" y="143"/>
                  </a:lnTo>
                  <a:lnTo>
                    <a:pt x="324" y="134"/>
                  </a:lnTo>
                  <a:lnTo>
                    <a:pt x="359" y="131"/>
                  </a:lnTo>
                  <a:lnTo>
                    <a:pt x="420" y="141"/>
                  </a:lnTo>
                  <a:lnTo>
                    <a:pt x="464" y="152"/>
                  </a:lnTo>
                  <a:lnTo>
                    <a:pt x="497" y="166"/>
                  </a:lnTo>
                  <a:lnTo>
                    <a:pt x="521" y="186"/>
                  </a:lnTo>
                  <a:lnTo>
                    <a:pt x="550" y="211"/>
                  </a:lnTo>
                  <a:lnTo>
                    <a:pt x="570" y="243"/>
                  </a:lnTo>
                  <a:lnTo>
                    <a:pt x="581" y="276"/>
                  </a:lnTo>
                  <a:lnTo>
                    <a:pt x="584" y="306"/>
                  </a:lnTo>
                  <a:lnTo>
                    <a:pt x="584" y="34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6776" name="Rectangle 3080"/>
            <p:cNvSpPr>
              <a:spLocks noChangeArrowheads="1"/>
            </p:cNvSpPr>
            <p:nvPr/>
          </p:nvSpPr>
          <p:spPr bwMode="auto">
            <a:xfrm>
              <a:off x="1695" y="1600"/>
              <a:ext cx="54" cy="609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6777" name="Rectangle 3081"/>
            <p:cNvSpPr>
              <a:spLocks noChangeArrowheads="1"/>
            </p:cNvSpPr>
            <p:nvPr/>
          </p:nvSpPr>
          <p:spPr bwMode="auto">
            <a:xfrm>
              <a:off x="1769" y="1600"/>
              <a:ext cx="54" cy="609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16778" name="Text Box 3082"/>
          <p:cNvSpPr txBox="1">
            <a:spLocks noChangeArrowheads="1"/>
          </p:cNvSpPr>
          <p:nvPr/>
        </p:nvSpPr>
        <p:spPr bwMode="auto">
          <a:xfrm>
            <a:off x="306388" y="2655888"/>
            <a:ext cx="8125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 dirty="0" smtClean="0">
                <a:solidFill>
                  <a:srgbClr val="FFFF00"/>
                </a:solidFill>
                <a:latin typeface="Arial" charset="0"/>
              </a:rPr>
              <a:t>ХОЗЛ</a:t>
            </a:r>
            <a:endParaRPr lang="ru-RU" sz="2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16779" name="Text Box 3083"/>
          <p:cNvSpPr txBox="1">
            <a:spLocks noChangeArrowheads="1"/>
          </p:cNvSpPr>
          <p:nvPr/>
        </p:nvSpPr>
        <p:spPr bwMode="auto">
          <a:xfrm>
            <a:off x="466725" y="3732213"/>
            <a:ext cx="6969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>
                <a:solidFill>
                  <a:srgbClr val="FFFF00"/>
                </a:solidFill>
                <a:latin typeface="Arial" charset="0"/>
              </a:rPr>
              <a:t>БА</a:t>
            </a:r>
          </a:p>
        </p:txBody>
      </p:sp>
      <p:sp>
        <p:nvSpPr>
          <p:cNvPr id="416780" name="Text Box 3084"/>
          <p:cNvSpPr txBox="1">
            <a:spLocks noChangeArrowheads="1"/>
          </p:cNvSpPr>
          <p:nvPr/>
        </p:nvSpPr>
        <p:spPr bwMode="auto">
          <a:xfrm>
            <a:off x="2193925" y="2655888"/>
            <a:ext cx="12747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>
                <a:solidFill>
                  <a:srgbClr val="FFFF00"/>
                </a:solidFill>
                <a:latin typeface="Arial" charset="0"/>
              </a:rPr>
              <a:t>23.900</a:t>
            </a:r>
          </a:p>
        </p:txBody>
      </p:sp>
      <p:sp>
        <p:nvSpPr>
          <p:cNvPr id="416781" name="Text Box 3085"/>
          <p:cNvSpPr txBox="1">
            <a:spLocks noChangeArrowheads="1"/>
          </p:cNvSpPr>
          <p:nvPr/>
        </p:nvSpPr>
        <p:spPr bwMode="auto">
          <a:xfrm>
            <a:off x="2165350" y="3822700"/>
            <a:ext cx="12747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>
                <a:solidFill>
                  <a:srgbClr val="FFFF00"/>
                </a:solidFill>
                <a:latin typeface="Arial" charset="0"/>
              </a:rPr>
              <a:t>12.600</a:t>
            </a:r>
            <a:endParaRPr lang="ru-RU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416782" name="Text Box 3086"/>
          <p:cNvSpPr txBox="1">
            <a:spLocks noChangeArrowheads="1"/>
          </p:cNvSpPr>
          <p:nvPr/>
        </p:nvSpPr>
        <p:spPr bwMode="auto">
          <a:xfrm>
            <a:off x="4603750" y="2665413"/>
            <a:ext cx="12747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>
                <a:solidFill>
                  <a:srgbClr val="FFFF00"/>
                </a:solidFill>
                <a:latin typeface="Arial" charset="0"/>
              </a:rPr>
              <a:t>14.700</a:t>
            </a:r>
            <a:endParaRPr lang="ru-RU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16783" name="Text Box 3087"/>
          <p:cNvSpPr txBox="1">
            <a:spLocks noChangeArrowheads="1"/>
          </p:cNvSpPr>
          <p:nvPr/>
        </p:nvSpPr>
        <p:spPr bwMode="auto">
          <a:xfrm>
            <a:off x="4781550" y="3808413"/>
            <a:ext cx="1076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>
                <a:solidFill>
                  <a:srgbClr val="FFFF00"/>
                </a:solidFill>
                <a:latin typeface="Arial" charset="0"/>
              </a:rPr>
              <a:t>9.800</a:t>
            </a:r>
            <a:endParaRPr lang="ru-RU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16784" name="Text Box 3088"/>
          <p:cNvSpPr txBox="1">
            <a:spLocks noChangeArrowheads="1"/>
          </p:cNvSpPr>
          <p:nvPr/>
        </p:nvSpPr>
        <p:spPr bwMode="auto">
          <a:xfrm>
            <a:off x="7524750" y="2665413"/>
            <a:ext cx="1076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>
                <a:solidFill>
                  <a:srgbClr val="FFFF00"/>
                </a:solidFill>
                <a:latin typeface="Arial" charset="0"/>
              </a:rPr>
              <a:t>9.200</a:t>
            </a:r>
            <a:endParaRPr lang="ru-RU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16785" name="Text Box 3089"/>
          <p:cNvSpPr txBox="1">
            <a:spLocks noChangeArrowheads="1"/>
          </p:cNvSpPr>
          <p:nvPr/>
        </p:nvSpPr>
        <p:spPr bwMode="auto">
          <a:xfrm>
            <a:off x="7600950" y="3808413"/>
            <a:ext cx="1076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>
                <a:solidFill>
                  <a:srgbClr val="FFFF00"/>
                </a:solidFill>
                <a:latin typeface="Arial" charset="0"/>
              </a:rPr>
              <a:t>2.800</a:t>
            </a:r>
            <a:endParaRPr lang="ru-RU" sz="240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3" name="Group 3090"/>
          <p:cNvGrpSpPr>
            <a:grpSpLocks/>
          </p:cNvGrpSpPr>
          <p:nvPr/>
        </p:nvGrpSpPr>
        <p:grpSpPr bwMode="auto">
          <a:xfrm>
            <a:off x="1519238" y="1981200"/>
            <a:ext cx="538162" cy="1082675"/>
            <a:chOff x="963" y="1789"/>
            <a:chExt cx="339" cy="682"/>
          </a:xfrm>
        </p:grpSpPr>
        <p:grpSp>
          <p:nvGrpSpPr>
            <p:cNvPr id="4" name="Group 3091"/>
            <p:cNvGrpSpPr>
              <a:grpSpLocks/>
            </p:cNvGrpSpPr>
            <p:nvPr/>
          </p:nvGrpSpPr>
          <p:grpSpPr bwMode="auto">
            <a:xfrm>
              <a:off x="995" y="2340"/>
              <a:ext cx="278" cy="131"/>
              <a:chOff x="995" y="2340"/>
              <a:chExt cx="278" cy="131"/>
            </a:xfrm>
          </p:grpSpPr>
          <p:sp>
            <p:nvSpPr>
              <p:cNvPr id="416788" name="Oval 3092"/>
              <p:cNvSpPr>
                <a:spLocks noChangeArrowheads="1"/>
              </p:cNvSpPr>
              <p:nvPr/>
            </p:nvSpPr>
            <p:spPr bwMode="auto">
              <a:xfrm>
                <a:off x="996" y="2340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789" name="Freeform 3093"/>
              <p:cNvSpPr>
                <a:spLocks/>
              </p:cNvSpPr>
              <p:nvPr/>
            </p:nvSpPr>
            <p:spPr bwMode="auto">
              <a:xfrm>
                <a:off x="995" y="2395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8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1" y="114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1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8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1" y="114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1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" name="Group 3094"/>
            <p:cNvGrpSpPr>
              <a:grpSpLocks/>
            </p:cNvGrpSpPr>
            <p:nvPr/>
          </p:nvGrpSpPr>
          <p:grpSpPr bwMode="auto">
            <a:xfrm>
              <a:off x="995" y="2312"/>
              <a:ext cx="278" cy="131"/>
              <a:chOff x="995" y="2312"/>
              <a:chExt cx="278" cy="131"/>
            </a:xfrm>
          </p:grpSpPr>
          <p:sp>
            <p:nvSpPr>
              <p:cNvPr id="416791" name="Oval 3095"/>
              <p:cNvSpPr>
                <a:spLocks noChangeArrowheads="1"/>
              </p:cNvSpPr>
              <p:nvPr/>
            </p:nvSpPr>
            <p:spPr bwMode="auto">
              <a:xfrm>
                <a:off x="996" y="2312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792" name="Freeform 3096"/>
              <p:cNvSpPr>
                <a:spLocks/>
              </p:cNvSpPr>
              <p:nvPr/>
            </p:nvSpPr>
            <p:spPr bwMode="auto">
              <a:xfrm>
                <a:off x="995" y="2367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1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7"/>
                  </a:cxn>
                  <a:cxn ang="0">
                    <a:pos x="310" y="224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8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8"/>
                  </a:cxn>
                  <a:cxn ang="0">
                    <a:pos x="799" y="43"/>
                  </a:cxn>
                  <a:cxn ang="0">
                    <a:pos x="773" y="66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8" y="134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0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1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7"/>
                    </a:lnTo>
                    <a:lnTo>
                      <a:pt x="310" y="224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8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8"/>
                    </a:lnTo>
                    <a:lnTo>
                      <a:pt x="799" y="43"/>
                    </a:lnTo>
                    <a:lnTo>
                      <a:pt x="773" y="66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8" y="134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0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" name="Group 3097"/>
            <p:cNvGrpSpPr>
              <a:grpSpLocks/>
            </p:cNvGrpSpPr>
            <p:nvPr/>
          </p:nvGrpSpPr>
          <p:grpSpPr bwMode="auto">
            <a:xfrm>
              <a:off x="1014" y="2280"/>
              <a:ext cx="277" cy="132"/>
              <a:chOff x="1014" y="2280"/>
              <a:chExt cx="277" cy="132"/>
            </a:xfrm>
          </p:grpSpPr>
          <p:sp>
            <p:nvSpPr>
              <p:cNvPr id="416794" name="Oval 3098"/>
              <p:cNvSpPr>
                <a:spLocks noChangeArrowheads="1"/>
              </p:cNvSpPr>
              <p:nvPr/>
            </p:nvSpPr>
            <p:spPr bwMode="auto">
              <a:xfrm>
                <a:off x="1014" y="2280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795" name="Freeform 3099"/>
              <p:cNvSpPr>
                <a:spLocks/>
              </p:cNvSpPr>
              <p:nvPr/>
            </p:nvSpPr>
            <p:spPr bwMode="auto">
              <a:xfrm>
                <a:off x="1014" y="2335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1" y="142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5"/>
                  </a:cxn>
                  <a:cxn ang="0">
                    <a:pos x="253" y="218"/>
                  </a:cxn>
                  <a:cxn ang="0">
                    <a:pos x="311" y="225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4" y="222"/>
                  </a:cxn>
                  <a:cxn ang="0">
                    <a:pos x="581" y="215"/>
                  </a:cxn>
                  <a:cxn ang="0">
                    <a:pos x="629" y="208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9" y="166"/>
                  </a:cxn>
                  <a:cxn ang="0">
                    <a:pos x="778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3"/>
                  </a:cxn>
                  <a:cxn ang="0">
                    <a:pos x="774" y="67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60" y="116"/>
                  </a:cxn>
                  <a:cxn ang="0">
                    <a:pos x="614" y="126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3" y="145"/>
                  </a:cxn>
                  <a:cxn ang="0">
                    <a:pos x="357" y="144"/>
                  </a:cxn>
                  <a:cxn ang="0">
                    <a:pos x="303" y="140"/>
                  </a:cxn>
                  <a:cxn ang="0">
                    <a:pos x="248" y="133"/>
                  </a:cxn>
                  <a:cxn ang="0">
                    <a:pos x="192" y="121"/>
                  </a:cxn>
                  <a:cxn ang="0">
                    <a:pos x="149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7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1" y="142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5"/>
                    </a:lnTo>
                    <a:lnTo>
                      <a:pt x="253" y="218"/>
                    </a:lnTo>
                    <a:lnTo>
                      <a:pt x="311" y="225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4" y="222"/>
                    </a:lnTo>
                    <a:lnTo>
                      <a:pt x="581" y="215"/>
                    </a:lnTo>
                    <a:lnTo>
                      <a:pt x="629" y="208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9" y="166"/>
                    </a:lnTo>
                    <a:lnTo>
                      <a:pt x="778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3"/>
                    </a:lnTo>
                    <a:lnTo>
                      <a:pt x="774" y="67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60" y="116"/>
                    </a:lnTo>
                    <a:lnTo>
                      <a:pt x="614" y="126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3" y="145"/>
                    </a:lnTo>
                    <a:lnTo>
                      <a:pt x="357" y="144"/>
                    </a:lnTo>
                    <a:lnTo>
                      <a:pt x="303" y="140"/>
                    </a:lnTo>
                    <a:lnTo>
                      <a:pt x="248" y="133"/>
                    </a:lnTo>
                    <a:lnTo>
                      <a:pt x="192" y="121"/>
                    </a:lnTo>
                    <a:lnTo>
                      <a:pt x="149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7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" name="Group 3100"/>
            <p:cNvGrpSpPr>
              <a:grpSpLocks/>
            </p:cNvGrpSpPr>
            <p:nvPr/>
          </p:nvGrpSpPr>
          <p:grpSpPr bwMode="auto">
            <a:xfrm>
              <a:off x="995" y="2252"/>
              <a:ext cx="278" cy="132"/>
              <a:chOff x="995" y="2252"/>
              <a:chExt cx="278" cy="132"/>
            </a:xfrm>
          </p:grpSpPr>
          <p:sp>
            <p:nvSpPr>
              <p:cNvPr id="416797" name="Oval 3101"/>
              <p:cNvSpPr>
                <a:spLocks noChangeArrowheads="1"/>
              </p:cNvSpPr>
              <p:nvPr/>
            </p:nvSpPr>
            <p:spPr bwMode="auto">
              <a:xfrm>
                <a:off x="996" y="2252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798" name="Freeform 3102"/>
              <p:cNvSpPr>
                <a:spLocks/>
              </p:cNvSpPr>
              <p:nvPr/>
            </p:nvSpPr>
            <p:spPr bwMode="auto">
              <a:xfrm>
                <a:off x="995" y="2307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0"/>
                  </a:cxn>
                  <a:cxn ang="0">
                    <a:pos x="16" y="117"/>
                  </a:cxn>
                  <a:cxn ang="0">
                    <a:pos x="40" y="141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7"/>
                  </a:cxn>
                  <a:cxn ang="0">
                    <a:pos x="310" y="224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7" y="197"/>
                  </a:cxn>
                  <a:cxn ang="0">
                    <a:pos x="708" y="183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8"/>
                  </a:cxn>
                  <a:cxn ang="0">
                    <a:pos x="799" y="43"/>
                  </a:cxn>
                  <a:cxn ang="0">
                    <a:pos x="773" y="66"/>
                  </a:cxn>
                  <a:cxn ang="0">
                    <a:pos x="737" y="87"/>
                  </a:cxn>
                  <a:cxn ang="0">
                    <a:pos x="693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8" y="134"/>
                  </a:cxn>
                  <a:cxn ang="0">
                    <a:pos x="504" y="142"/>
                  </a:cxn>
                  <a:cxn ang="0">
                    <a:pos x="463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0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0"/>
                    </a:lnTo>
                    <a:lnTo>
                      <a:pt x="16" y="117"/>
                    </a:lnTo>
                    <a:lnTo>
                      <a:pt x="40" y="141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7"/>
                    </a:lnTo>
                    <a:lnTo>
                      <a:pt x="310" y="224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7" y="197"/>
                    </a:lnTo>
                    <a:lnTo>
                      <a:pt x="708" y="183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8"/>
                    </a:lnTo>
                    <a:lnTo>
                      <a:pt x="799" y="43"/>
                    </a:lnTo>
                    <a:lnTo>
                      <a:pt x="773" y="66"/>
                    </a:lnTo>
                    <a:lnTo>
                      <a:pt x="737" y="87"/>
                    </a:lnTo>
                    <a:lnTo>
                      <a:pt x="693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8" y="134"/>
                    </a:lnTo>
                    <a:lnTo>
                      <a:pt x="504" y="142"/>
                    </a:lnTo>
                    <a:lnTo>
                      <a:pt x="463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0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" name="Group 3103"/>
            <p:cNvGrpSpPr>
              <a:grpSpLocks/>
            </p:cNvGrpSpPr>
            <p:nvPr/>
          </p:nvGrpSpPr>
          <p:grpSpPr bwMode="auto">
            <a:xfrm>
              <a:off x="1022" y="2224"/>
              <a:ext cx="277" cy="132"/>
              <a:chOff x="1022" y="2224"/>
              <a:chExt cx="277" cy="132"/>
            </a:xfrm>
          </p:grpSpPr>
          <p:sp>
            <p:nvSpPr>
              <p:cNvPr id="416800" name="Oval 3104"/>
              <p:cNvSpPr>
                <a:spLocks noChangeArrowheads="1"/>
              </p:cNvSpPr>
              <p:nvPr/>
            </p:nvSpPr>
            <p:spPr bwMode="auto">
              <a:xfrm>
                <a:off x="1023" y="2224"/>
                <a:ext cx="276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01" name="Freeform 3105"/>
              <p:cNvSpPr>
                <a:spLocks/>
              </p:cNvSpPr>
              <p:nvPr/>
            </p:nvSpPr>
            <p:spPr bwMode="auto">
              <a:xfrm>
                <a:off x="1022" y="2279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8"/>
                  </a:cxn>
                  <a:cxn ang="0">
                    <a:pos x="133" y="188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9"/>
                  </a:cxn>
                  <a:cxn ang="0">
                    <a:pos x="428" y="230"/>
                  </a:cxn>
                  <a:cxn ang="0">
                    <a:pos x="484" y="229"/>
                  </a:cxn>
                  <a:cxn ang="0">
                    <a:pos x="533" y="223"/>
                  </a:cxn>
                  <a:cxn ang="0">
                    <a:pos x="580" y="216"/>
                  </a:cxn>
                  <a:cxn ang="0">
                    <a:pos x="628" y="209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7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4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6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7"/>
                  </a:cxn>
                  <a:cxn ang="0">
                    <a:pos x="412" y="146"/>
                  </a:cxn>
                  <a:cxn ang="0">
                    <a:pos x="356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2"/>
                  </a:cxn>
                  <a:cxn ang="0">
                    <a:pos x="109" y="96"/>
                  </a:cxn>
                  <a:cxn ang="0">
                    <a:pos x="75" y="79"/>
                  </a:cxn>
                  <a:cxn ang="0">
                    <a:pos x="46" y="64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8"/>
                    </a:lnTo>
                    <a:lnTo>
                      <a:pt x="133" y="188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9"/>
                    </a:lnTo>
                    <a:lnTo>
                      <a:pt x="428" y="230"/>
                    </a:lnTo>
                    <a:lnTo>
                      <a:pt x="484" y="229"/>
                    </a:lnTo>
                    <a:lnTo>
                      <a:pt x="533" y="223"/>
                    </a:lnTo>
                    <a:lnTo>
                      <a:pt x="580" y="216"/>
                    </a:lnTo>
                    <a:lnTo>
                      <a:pt x="628" y="209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7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4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6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7"/>
                    </a:lnTo>
                    <a:lnTo>
                      <a:pt x="412" y="146"/>
                    </a:lnTo>
                    <a:lnTo>
                      <a:pt x="356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2"/>
                    </a:lnTo>
                    <a:lnTo>
                      <a:pt x="109" y="96"/>
                    </a:lnTo>
                    <a:lnTo>
                      <a:pt x="75" y="79"/>
                    </a:lnTo>
                    <a:lnTo>
                      <a:pt x="46" y="64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" name="Group 3106"/>
            <p:cNvGrpSpPr>
              <a:grpSpLocks/>
            </p:cNvGrpSpPr>
            <p:nvPr/>
          </p:nvGrpSpPr>
          <p:grpSpPr bwMode="auto">
            <a:xfrm>
              <a:off x="1025" y="2196"/>
              <a:ext cx="277" cy="132"/>
              <a:chOff x="1025" y="2196"/>
              <a:chExt cx="277" cy="132"/>
            </a:xfrm>
          </p:grpSpPr>
          <p:sp>
            <p:nvSpPr>
              <p:cNvPr id="416803" name="Oval 3107"/>
              <p:cNvSpPr>
                <a:spLocks noChangeArrowheads="1"/>
              </p:cNvSpPr>
              <p:nvPr/>
            </p:nvSpPr>
            <p:spPr bwMode="auto">
              <a:xfrm>
                <a:off x="1025" y="2196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04" name="Freeform 3108"/>
              <p:cNvSpPr>
                <a:spLocks/>
              </p:cNvSpPr>
              <p:nvPr/>
            </p:nvSpPr>
            <p:spPr bwMode="auto">
              <a:xfrm>
                <a:off x="1025" y="2251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8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30"/>
                  </a:cxn>
                  <a:cxn ang="0">
                    <a:pos x="484" y="228"/>
                  </a:cxn>
                  <a:cxn ang="0">
                    <a:pos x="533" y="223"/>
                  </a:cxn>
                  <a:cxn ang="0">
                    <a:pos x="580" y="216"/>
                  </a:cxn>
                  <a:cxn ang="0">
                    <a:pos x="628" y="209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6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5" y="79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8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30"/>
                    </a:lnTo>
                    <a:lnTo>
                      <a:pt x="484" y="228"/>
                    </a:lnTo>
                    <a:lnTo>
                      <a:pt x="533" y="223"/>
                    </a:lnTo>
                    <a:lnTo>
                      <a:pt x="580" y="216"/>
                    </a:lnTo>
                    <a:lnTo>
                      <a:pt x="628" y="209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6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5" y="79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" name="Group 3109"/>
            <p:cNvGrpSpPr>
              <a:grpSpLocks/>
            </p:cNvGrpSpPr>
            <p:nvPr/>
          </p:nvGrpSpPr>
          <p:grpSpPr bwMode="auto">
            <a:xfrm>
              <a:off x="1025" y="2168"/>
              <a:ext cx="277" cy="131"/>
              <a:chOff x="1025" y="2168"/>
              <a:chExt cx="277" cy="131"/>
            </a:xfrm>
          </p:grpSpPr>
          <p:sp>
            <p:nvSpPr>
              <p:cNvPr id="416806" name="Oval 3110"/>
              <p:cNvSpPr>
                <a:spLocks noChangeArrowheads="1"/>
              </p:cNvSpPr>
              <p:nvPr/>
            </p:nvSpPr>
            <p:spPr bwMode="auto">
              <a:xfrm>
                <a:off x="1025" y="2168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07" name="Freeform 3111"/>
              <p:cNvSpPr>
                <a:spLocks/>
              </p:cNvSpPr>
              <p:nvPr/>
            </p:nvSpPr>
            <p:spPr bwMode="auto">
              <a:xfrm>
                <a:off x="1025" y="2223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0" y="113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0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0" y="113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0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1" name="Group 3112"/>
            <p:cNvGrpSpPr>
              <a:grpSpLocks/>
            </p:cNvGrpSpPr>
            <p:nvPr/>
          </p:nvGrpSpPr>
          <p:grpSpPr bwMode="auto">
            <a:xfrm>
              <a:off x="1000" y="2115"/>
              <a:ext cx="278" cy="132"/>
              <a:chOff x="1000" y="2115"/>
              <a:chExt cx="278" cy="132"/>
            </a:xfrm>
          </p:grpSpPr>
          <p:sp>
            <p:nvSpPr>
              <p:cNvPr id="416809" name="Oval 3113"/>
              <p:cNvSpPr>
                <a:spLocks noChangeArrowheads="1"/>
              </p:cNvSpPr>
              <p:nvPr/>
            </p:nvSpPr>
            <p:spPr bwMode="auto">
              <a:xfrm>
                <a:off x="1001" y="2115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10" name="Freeform 3114"/>
              <p:cNvSpPr>
                <a:spLocks/>
              </p:cNvSpPr>
              <p:nvPr/>
            </p:nvSpPr>
            <p:spPr bwMode="auto">
              <a:xfrm>
                <a:off x="1000" y="2170"/>
                <a:ext cx="276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5"/>
                  </a:cxn>
                  <a:cxn ang="0">
                    <a:pos x="253" y="218"/>
                  </a:cxn>
                  <a:cxn ang="0">
                    <a:pos x="311" y="225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2" y="120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5"/>
                    </a:lnTo>
                    <a:lnTo>
                      <a:pt x="253" y="218"/>
                    </a:lnTo>
                    <a:lnTo>
                      <a:pt x="311" y="225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2" y="120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" name="Group 3115"/>
            <p:cNvGrpSpPr>
              <a:grpSpLocks/>
            </p:cNvGrpSpPr>
            <p:nvPr/>
          </p:nvGrpSpPr>
          <p:grpSpPr bwMode="auto">
            <a:xfrm>
              <a:off x="1000" y="2087"/>
              <a:ext cx="278" cy="132"/>
              <a:chOff x="1000" y="2087"/>
              <a:chExt cx="278" cy="132"/>
            </a:xfrm>
          </p:grpSpPr>
          <p:sp>
            <p:nvSpPr>
              <p:cNvPr id="416812" name="Oval 3116"/>
              <p:cNvSpPr>
                <a:spLocks noChangeArrowheads="1"/>
              </p:cNvSpPr>
              <p:nvPr/>
            </p:nvSpPr>
            <p:spPr bwMode="auto">
              <a:xfrm>
                <a:off x="1001" y="2087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13" name="Freeform 3117"/>
              <p:cNvSpPr>
                <a:spLocks/>
              </p:cNvSpPr>
              <p:nvPr/>
            </p:nvSpPr>
            <p:spPr bwMode="auto">
              <a:xfrm>
                <a:off x="1000" y="2142"/>
                <a:ext cx="276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0"/>
                  </a:cxn>
                  <a:cxn ang="0">
                    <a:pos x="16" y="117"/>
                  </a:cxn>
                  <a:cxn ang="0">
                    <a:pos x="40" y="141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4"/>
                  </a:cxn>
                  <a:cxn ang="0">
                    <a:pos x="253" y="217"/>
                  </a:cxn>
                  <a:cxn ang="0">
                    <a:pos x="311" y="224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8" y="197"/>
                  </a:cxn>
                  <a:cxn ang="0">
                    <a:pos x="708" y="183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8"/>
                  </a:cxn>
                  <a:cxn ang="0">
                    <a:pos x="800" y="43"/>
                  </a:cxn>
                  <a:cxn ang="0">
                    <a:pos x="773" y="66"/>
                  </a:cxn>
                  <a:cxn ang="0">
                    <a:pos x="737" y="87"/>
                  </a:cxn>
                  <a:cxn ang="0">
                    <a:pos x="693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8" y="134"/>
                  </a:cxn>
                  <a:cxn ang="0">
                    <a:pos x="504" y="142"/>
                  </a:cxn>
                  <a:cxn ang="0">
                    <a:pos x="463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2" y="120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0"/>
                    </a:lnTo>
                    <a:lnTo>
                      <a:pt x="16" y="117"/>
                    </a:lnTo>
                    <a:lnTo>
                      <a:pt x="40" y="141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4"/>
                    </a:lnTo>
                    <a:lnTo>
                      <a:pt x="253" y="217"/>
                    </a:lnTo>
                    <a:lnTo>
                      <a:pt x="311" y="224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8" y="197"/>
                    </a:lnTo>
                    <a:lnTo>
                      <a:pt x="708" y="183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8"/>
                    </a:lnTo>
                    <a:lnTo>
                      <a:pt x="800" y="43"/>
                    </a:lnTo>
                    <a:lnTo>
                      <a:pt x="773" y="66"/>
                    </a:lnTo>
                    <a:lnTo>
                      <a:pt x="737" y="87"/>
                    </a:lnTo>
                    <a:lnTo>
                      <a:pt x="693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8" y="134"/>
                    </a:lnTo>
                    <a:lnTo>
                      <a:pt x="504" y="142"/>
                    </a:lnTo>
                    <a:lnTo>
                      <a:pt x="463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2" y="120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" name="Group 3118"/>
            <p:cNvGrpSpPr>
              <a:grpSpLocks/>
            </p:cNvGrpSpPr>
            <p:nvPr/>
          </p:nvGrpSpPr>
          <p:grpSpPr bwMode="auto">
            <a:xfrm>
              <a:off x="1025" y="2052"/>
              <a:ext cx="277" cy="132"/>
              <a:chOff x="1025" y="2052"/>
              <a:chExt cx="277" cy="132"/>
            </a:xfrm>
          </p:grpSpPr>
          <p:sp>
            <p:nvSpPr>
              <p:cNvPr id="416815" name="Oval 3119"/>
              <p:cNvSpPr>
                <a:spLocks noChangeArrowheads="1"/>
              </p:cNvSpPr>
              <p:nvPr/>
            </p:nvSpPr>
            <p:spPr bwMode="auto">
              <a:xfrm>
                <a:off x="1025" y="2052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16" name="Freeform 3120"/>
              <p:cNvSpPr>
                <a:spLocks/>
              </p:cNvSpPr>
              <p:nvPr/>
            </p:nvSpPr>
            <p:spPr bwMode="auto">
              <a:xfrm>
                <a:off x="1025" y="2107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8"/>
                  </a:cxn>
                  <a:cxn ang="0">
                    <a:pos x="133" y="188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9"/>
                  </a:cxn>
                  <a:cxn ang="0">
                    <a:pos x="428" y="230"/>
                  </a:cxn>
                  <a:cxn ang="0">
                    <a:pos x="484" y="229"/>
                  </a:cxn>
                  <a:cxn ang="0">
                    <a:pos x="533" y="223"/>
                  </a:cxn>
                  <a:cxn ang="0">
                    <a:pos x="580" y="216"/>
                  </a:cxn>
                  <a:cxn ang="0">
                    <a:pos x="628" y="209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7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4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6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7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2"/>
                  </a:cxn>
                  <a:cxn ang="0">
                    <a:pos x="110" y="96"/>
                  </a:cxn>
                  <a:cxn ang="0">
                    <a:pos x="75" y="79"/>
                  </a:cxn>
                  <a:cxn ang="0">
                    <a:pos x="46" y="64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8"/>
                    </a:lnTo>
                    <a:lnTo>
                      <a:pt x="133" y="188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9"/>
                    </a:lnTo>
                    <a:lnTo>
                      <a:pt x="428" y="230"/>
                    </a:lnTo>
                    <a:lnTo>
                      <a:pt x="484" y="229"/>
                    </a:lnTo>
                    <a:lnTo>
                      <a:pt x="533" y="223"/>
                    </a:lnTo>
                    <a:lnTo>
                      <a:pt x="580" y="216"/>
                    </a:lnTo>
                    <a:lnTo>
                      <a:pt x="628" y="209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7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4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6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7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2"/>
                    </a:lnTo>
                    <a:lnTo>
                      <a:pt x="110" y="96"/>
                    </a:lnTo>
                    <a:lnTo>
                      <a:pt x="75" y="79"/>
                    </a:lnTo>
                    <a:lnTo>
                      <a:pt x="46" y="64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" name="Group 3121"/>
            <p:cNvGrpSpPr>
              <a:grpSpLocks/>
            </p:cNvGrpSpPr>
            <p:nvPr/>
          </p:nvGrpSpPr>
          <p:grpSpPr bwMode="auto">
            <a:xfrm>
              <a:off x="1025" y="2024"/>
              <a:ext cx="277" cy="131"/>
              <a:chOff x="1025" y="2024"/>
              <a:chExt cx="277" cy="131"/>
            </a:xfrm>
          </p:grpSpPr>
          <p:sp>
            <p:nvSpPr>
              <p:cNvPr id="416818" name="Oval 3122"/>
              <p:cNvSpPr>
                <a:spLocks noChangeArrowheads="1"/>
              </p:cNvSpPr>
              <p:nvPr/>
            </p:nvSpPr>
            <p:spPr bwMode="auto">
              <a:xfrm>
                <a:off x="1025" y="2024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19" name="Freeform 3123"/>
              <p:cNvSpPr>
                <a:spLocks/>
              </p:cNvSpPr>
              <p:nvPr/>
            </p:nvSpPr>
            <p:spPr bwMode="auto">
              <a:xfrm>
                <a:off x="1025" y="2079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1"/>
                  </a:cxn>
                  <a:cxn ang="0">
                    <a:pos x="248" y="133"/>
                  </a:cxn>
                  <a:cxn ang="0">
                    <a:pos x="191" y="121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1"/>
                    </a:lnTo>
                    <a:lnTo>
                      <a:pt x="248" y="133"/>
                    </a:lnTo>
                    <a:lnTo>
                      <a:pt x="191" y="121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" name="Group 3124"/>
            <p:cNvGrpSpPr>
              <a:grpSpLocks/>
            </p:cNvGrpSpPr>
            <p:nvPr/>
          </p:nvGrpSpPr>
          <p:grpSpPr bwMode="auto">
            <a:xfrm>
              <a:off x="1008" y="1996"/>
              <a:ext cx="278" cy="131"/>
              <a:chOff x="1008" y="1996"/>
              <a:chExt cx="278" cy="131"/>
            </a:xfrm>
          </p:grpSpPr>
          <p:sp>
            <p:nvSpPr>
              <p:cNvPr id="416821" name="Oval 3125"/>
              <p:cNvSpPr>
                <a:spLocks noChangeArrowheads="1"/>
              </p:cNvSpPr>
              <p:nvPr/>
            </p:nvSpPr>
            <p:spPr bwMode="auto">
              <a:xfrm>
                <a:off x="1009" y="1996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22" name="Freeform 3126"/>
              <p:cNvSpPr>
                <a:spLocks/>
              </p:cNvSpPr>
              <p:nvPr/>
            </p:nvSpPr>
            <p:spPr bwMode="auto">
              <a:xfrm>
                <a:off x="1008" y="2051"/>
                <a:ext cx="276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1" y="141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5"/>
                  </a:cxn>
                  <a:cxn ang="0">
                    <a:pos x="253" y="217"/>
                  </a:cxn>
                  <a:cxn ang="0">
                    <a:pos x="311" y="225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4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8" y="166"/>
                  </a:cxn>
                  <a:cxn ang="0">
                    <a:pos x="778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3"/>
                  </a:cxn>
                  <a:cxn ang="0">
                    <a:pos x="774" y="67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60" y="116"/>
                  </a:cxn>
                  <a:cxn ang="0">
                    <a:pos x="614" y="126"/>
                  </a:cxn>
                  <a:cxn ang="0">
                    <a:pos x="568" y="134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3" y="145"/>
                  </a:cxn>
                  <a:cxn ang="0">
                    <a:pos x="357" y="144"/>
                  </a:cxn>
                  <a:cxn ang="0">
                    <a:pos x="303" y="140"/>
                  </a:cxn>
                  <a:cxn ang="0">
                    <a:pos x="248" y="133"/>
                  </a:cxn>
                  <a:cxn ang="0">
                    <a:pos x="192" y="120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7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1" y="141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5"/>
                    </a:lnTo>
                    <a:lnTo>
                      <a:pt x="253" y="217"/>
                    </a:lnTo>
                    <a:lnTo>
                      <a:pt x="311" y="225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4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8" y="166"/>
                    </a:lnTo>
                    <a:lnTo>
                      <a:pt x="778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3"/>
                    </a:lnTo>
                    <a:lnTo>
                      <a:pt x="774" y="67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60" y="116"/>
                    </a:lnTo>
                    <a:lnTo>
                      <a:pt x="614" y="126"/>
                    </a:lnTo>
                    <a:lnTo>
                      <a:pt x="568" y="134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3" y="145"/>
                    </a:lnTo>
                    <a:lnTo>
                      <a:pt x="357" y="144"/>
                    </a:lnTo>
                    <a:lnTo>
                      <a:pt x="303" y="140"/>
                    </a:lnTo>
                    <a:lnTo>
                      <a:pt x="248" y="133"/>
                    </a:lnTo>
                    <a:lnTo>
                      <a:pt x="192" y="120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7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6" name="Group 3127"/>
            <p:cNvGrpSpPr>
              <a:grpSpLocks/>
            </p:cNvGrpSpPr>
            <p:nvPr/>
          </p:nvGrpSpPr>
          <p:grpSpPr bwMode="auto">
            <a:xfrm>
              <a:off x="1000" y="1964"/>
              <a:ext cx="278" cy="132"/>
              <a:chOff x="1000" y="1964"/>
              <a:chExt cx="278" cy="132"/>
            </a:xfrm>
          </p:grpSpPr>
          <p:sp>
            <p:nvSpPr>
              <p:cNvPr id="416824" name="Oval 3128"/>
              <p:cNvSpPr>
                <a:spLocks noChangeArrowheads="1"/>
              </p:cNvSpPr>
              <p:nvPr/>
            </p:nvSpPr>
            <p:spPr bwMode="auto">
              <a:xfrm>
                <a:off x="1001" y="1964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25" name="Freeform 3129"/>
              <p:cNvSpPr>
                <a:spLocks/>
              </p:cNvSpPr>
              <p:nvPr/>
            </p:nvSpPr>
            <p:spPr bwMode="auto">
              <a:xfrm>
                <a:off x="1000" y="2019"/>
                <a:ext cx="276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5"/>
                  </a:cxn>
                  <a:cxn ang="0">
                    <a:pos x="253" y="218"/>
                  </a:cxn>
                  <a:cxn ang="0">
                    <a:pos x="311" y="225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1" y="114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2" y="121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5"/>
                    </a:lnTo>
                    <a:lnTo>
                      <a:pt x="253" y="218"/>
                    </a:lnTo>
                    <a:lnTo>
                      <a:pt x="311" y="225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1" y="114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2" y="121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7" name="Group 3130"/>
            <p:cNvGrpSpPr>
              <a:grpSpLocks/>
            </p:cNvGrpSpPr>
            <p:nvPr/>
          </p:nvGrpSpPr>
          <p:grpSpPr bwMode="auto">
            <a:xfrm>
              <a:off x="982" y="1933"/>
              <a:ext cx="277" cy="131"/>
              <a:chOff x="982" y="1933"/>
              <a:chExt cx="277" cy="131"/>
            </a:xfrm>
          </p:grpSpPr>
          <p:sp>
            <p:nvSpPr>
              <p:cNvPr id="416827" name="Oval 3131"/>
              <p:cNvSpPr>
                <a:spLocks noChangeArrowheads="1"/>
              </p:cNvSpPr>
              <p:nvPr/>
            </p:nvSpPr>
            <p:spPr bwMode="auto">
              <a:xfrm>
                <a:off x="982" y="1933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28" name="Freeform 3132"/>
              <p:cNvSpPr>
                <a:spLocks/>
              </p:cNvSpPr>
              <p:nvPr/>
            </p:nvSpPr>
            <p:spPr bwMode="auto">
              <a:xfrm>
                <a:off x="982" y="1988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8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30"/>
                  </a:cxn>
                  <a:cxn ang="0">
                    <a:pos x="484" y="228"/>
                  </a:cxn>
                  <a:cxn ang="0">
                    <a:pos x="533" y="223"/>
                  </a:cxn>
                  <a:cxn ang="0">
                    <a:pos x="580" y="216"/>
                  </a:cxn>
                  <a:cxn ang="0">
                    <a:pos x="628" y="209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4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6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7"/>
                  </a:cxn>
                  <a:cxn ang="0">
                    <a:pos x="412" y="145"/>
                  </a:cxn>
                  <a:cxn ang="0">
                    <a:pos x="356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1"/>
                  </a:cxn>
                  <a:cxn ang="0">
                    <a:pos x="109" y="96"/>
                  </a:cxn>
                  <a:cxn ang="0">
                    <a:pos x="75" y="79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8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30"/>
                    </a:lnTo>
                    <a:lnTo>
                      <a:pt x="484" y="228"/>
                    </a:lnTo>
                    <a:lnTo>
                      <a:pt x="533" y="223"/>
                    </a:lnTo>
                    <a:lnTo>
                      <a:pt x="580" y="216"/>
                    </a:lnTo>
                    <a:lnTo>
                      <a:pt x="628" y="209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4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6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7"/>
                    </a:lnTo>
                    <a:lnTo>
                      <a:pt x="412" y="145"/>
                    </a:lnTo>
                    <a:lnTo>
                      <a:pt x="356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1"/>
                    </a:lnTo>
                    <a:lnTo>
                      <a:pt x="109" y="96"/>
                    </a:lnTo>
                    <a:lnTo>
                      <a:pt x="75" y="79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8" name="Group 3133"/>
            <p:cNvGrpSpPr>
              <a:grpSpLocks/>
            </p:cNvGrpSpPr>
            <p:nvPr/>
          </p:nvGrpSpPr>
          <p:grpSpPr bwMode="auto">
            <a:xfrm>
              <a:off x="982" y="1904"/>
              <a:ext cx="277" cy="132"/>
              <a:chOff x="982" y="1904"/>
              <a:chExt cx="277" cy="132"/>
            </a:xfrm>
          </p:grpSpPr>
          <p:sp>
            <p:nvSpPr>
              <p:cNvPr id="416830" name="Oval 3134"/>
              <p:cNvSpPr>
                <a:spLocks noChangeArrowheads="1"/>
              </p:cNvSpPr>
              <p:nvPr/>
            </p:nvSpPr>
            <p:spPr bwMode="auto">
              <a:xfrm>
                <a:off x="982" y="1904"/>
                <a:ext cx="277" cy="108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31" name="Freeform 3135"/>
              <p:cNvSpPr>
                <a:spLocks/>
              </p:cNvSpPr>
              <p:nvPr/>
            </p:nvSpPr>
            <p:spPr bwMode="auto">
              <a:xfrm>
                <a:off x="982" y="1960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0" y="113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6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0"/>
                  </a:cxn>
                  <a:cxn ang="0">
                    <a:pos x="148" y="111"/>
                  </a:cxn>
                  <a:cxn ang="0">
                    <a:pos x="109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0" y="113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6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0"/>
                    </a:lnTo>
                    <a:lnTo>
                      <a:pt x="148" y="111"/>
                    </a:lnTo>
                    <a:lnTo>
                      <a:pt x="109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9" name="Group 3136"/>
            <p:cNvGrpSpPr>
              <a:grpSpLocks/>
            </p:cNvGrpSpPr>
            <p:nvPr/>
          </p:nvGrpSpPr>
          <p:grpSpPr bwMode="auto">
            <a:xfrm>
              <a:off x="982" y="1876"/>
              <a:ext cx="277" cy="132"/>
              <a:chOff x="982" y="1876"/>
              <a:chExt cx="277" cy="132"/>
            </a:xfrm>
          </p:grpSpPr>
          <p:sp>
            <p:nvSpPr>
              <p:cNvPr id="416833" name="Oval 3137"/>
              <p:cNvSpPr>
                <a:spLocks noChangeArrowheads="1"/>
              </p:cNvSpPr>
              <p:nvPr/>
            </p:nvSpPr>
            <p:spPr bwMode="auto">
              <a:xfrm>
                <a:off x="982" y="1876"/>
                <a:ext cx="277" cy="108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34" name="Freeform 3138"/>
              <p:cNvSpPr>
                <a:spLocks/>
              </p:cNvSpPr>
              <p:nvPr/>
            </p:nvSpPr>
            <p:spPr bwMode="auto">
              <a:xfrm>
                <a:off x="982" y="1932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0"/>
                  </a:cxn>
                  <a:cxn ang="0">
                    <a:pos x="16" y="117"/>
                  </a:cxn>
                  <a:cxn ang="0">
                    <a:pos x="40" y="141"/>
                  </a:cxn>
                  <a:cxn ang="0">
                    <a:pos x="80" y="167"/>
                  </a:cxn>
                  <a:cxn ang="0">
                    <a:pos x="133" y="187"/>
                  </a:cxn>
                  <a:cxn ang="0">
                    <a:pos x="191" y="204"/>
                  </a:cxn>
                  <a:cxn ang="0">
                    <a:pos x="253" y="217"/>
                  </a:cxn>
                  <a:cxn ang="0">
                    <a:pos x="310" y="224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7"/>
                  </a:cxn>
                  <a:cxn ang="0">
                    <a:pos x="707" y="183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0" y="113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8"/>
                  </a:cxn>
                  <a:cxn ang="0">
                    <a:pos x="799" y="43"/>
                  </a:cxn>
                  <a:cxn ang="0">
                    <a:pos x="773" y="66"/>
                  </a:cxn>
                  <a:cxn ang="0">
                    <a:pos x="737" y="87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7" y="134"/>
                  </a:cxn>
                  <a:cxn ang="0">
                    <a:pos x="504" y="142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6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0"/>
                  </a:cxn>
                  <a:cxn ang="0">
                    <a:pos x="148" y="111"/>
                  </a:cxn>
                  <a:cxn ang="0">
                    <a:pos x="109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29">
                    <a:moveTo>
                      <a:pt x="0" y="0"/>
                    </a:moveTo>
                    <a:lnTo>
                      <a:pt x="0" y="80"/>
                    </a:lnTo>
                    <a:lnTo>
                      <a:pt x="16" y="117"/>
                    </a:lnTo>
                    <a:lnTo>
                      <a:pt x="40" y="141"/>
                    </a:lnTo>
                    <a:lnTo>
                      <a:pt x="80" y="167"/>
                    </a:lnTo>
                    <a:lnTo>
                      <a:pt x="133" y="187"/>
                    </a:lnTo>
                    <a:lnTo>
                      <a:pt x="191" y="204"/>
                    </a:lnTo>
                    <a:lnTo>
                      <a:pt x="253" y="217"/>
                    </a:lnTo>
                    <a:lnTo>
                      <a:pt x="310" y="224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7"/>
                    </a:lnTo>
                    <a:lnTo>
                      <a:pt x="707" y="183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0" y="113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8"/>
                    </a:lnTo>
                    <a:lnTo>
                      <a:pt x="799" y="43"/>
                    </a:lnTo>
                    <a:lnTo>
                      <a:pt x="773" y="66"/>
                    </a:lnTo>
                    <a:lnTo>
                      <a:pt x="737" y="87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7" y="134"/>
                    </a:lnTo>
                    <a:lnTo>
                      <a:pt x="504" y="142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6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0"/>
                    </a:lnTo>
                    <a:lnTo>
                      <a:pt x="148" y="111"/>
                    </a:lnTo>
                    <a:lnTo>
                      <a:pt x="109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0" name="Group 3139"/>
            <p:cNvGrpSpPr>
              <a:grpSpLocks/>
            </p:cNvGrpSpPr>
            <p:nvPr/>
          </p:nvGrpSpPr>
          <p:grpSpPr bwMode="auto">
            <a:xfrm>
              <a:off x="984" y="1848"/>
              <a:ext cx="278" cy="132"/>
              <a:chOff x="984" y="1848"/>
              <a:chExt cx="278" cy="132"/>
            </a:xfrm>
          </p:grpSpPr>
          <p:sp>
            <p:nvSpPr>
              <p:cNvPr id="416836" name="Oval 3140"/>
              <p:cNvSpPr>
                <a:spLocks noChangeArrowheads="1"/>
              </p:cNvSpPr>
              <p:nvPr/>
            </p:nvSpPr>
            <p:spPr bwMode="auto">
              <a:xfrm>
                <a:off x="985" y="1848"/>
                <a:ext cx="277" cy="108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37" name="Freeform 3141"/>
              <p:cNvSpPr>
                <a:spLocks/>
              </p:cNvSpPr>
              <p:nvPr/>
            </p:nvSpPr>
            <p:spPr bwMode="auto">
              <a:xfrm>
                <a:off x="984" y="1903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8"/>
                  </a:cxn>
                  <a:cxn ang="0">
                    <a:pos x="133" y="188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9"/>
                  </a:cxn>
                  <a:cxn ang="0">
                    <a:pos x="428" y="230"/>
                  </a:cxn>
                  <a:cxn ang="0">
                    <a:pos x="484" y="229"/>
                  </a:cxn>
                  <a:cxn ang="0">
                    <a:pos x="533" y="223"/>
                  </a:cxn>
                  <a:cxn ang="0">
                    <a:pos x="580" y="216"/>
                  </a:cxn>
                  <a:cxn ang="0">
                    <a:pos x="628" y="209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7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4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6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7"/>
                  </a:cxn>
                  <a:cxn ang="0">
                    <a:pos x="412" y="146"/>
                  </a:cxn>
                  <a:cxn ang="0">
                    <a:pos x="357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2"/>
                  </a:cxn>
                  <a:cxn ang="0">
                    <a:pos x="110" y="96"/>
                  </a:cxn>
                  <a:cxn ang="0">
                    <a:pos x="75" y="79"/>
                  </a:cxn>
                  <a:cxn ang="0">
                    <a:pos x="46" y="64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8"/>
                    </a:lnTo>
                    <a:lnTo>
                      <a:pt x="133" y="188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9"/>
                    </a:lnTo>
                    <a:lnTo>
                      <a:pt x="428" y="230"/>
                    </a:lnTo>
                    <a:lnTo>
                      <a:pt x="484" y="229"/>
                    </a:lnTo>
                    <a:lnTo>
                      <a:pt x="533" y="223"/>
                    </a:lnTo>
                    <a:lnTo>
                      <a:pt x="580" y="216"/>
                    </a:lnTo>
                    <a:lnTo>
                      <a:pt x="628" y="209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7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4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6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7"/>
                    </a:lnTo>
                    <a:lnTo>
                      <a:pt x="412" y="146"/>
                    </a:lnTo>
                    <a:lnTo>
                      <a:pt x="357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2"/>
                    </a:lnTo>
                    <a:lnTo>
                      <a:pt x="110" y="96"/>
                    </a:lnTo>
                    <a:lnTo>
                      <a:pt x="75" y="79"/>
                    </a:lnTo>
                    <a:lnTo>
                      <a:pt x="46" y="64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1" name="Group 3142"/>
            <p:cNvGrpSpPr>
              <a:grpSpLocks/>
            </p:cNvGrpSpPr>
            <p:nvPr/>
          </p:nvGrpSpPr>
          <p:grpSpPr bwMode="auto">
            <a:xfrm>
              <a:off x="982" y="1820"/>
              <a:ext cx="277" cy="132"/>
              <a:chOff x="982" y="1820"/>
              <a:chExt cx="277" cy="132"/>
            </a:xfrm>
          </p:grpSpPr>
          <p:sp>
            <p:nvSpPr>
              <p:cNvPr id="416839" name="Oval 3143"/>
              <p:cNvSpPr>
                <a:spLocks noChangeArrowheads="1"/>
              </p:cNvSpPr>
              <p:nvPr/>
            </p:nvSpPr>
            <p:spPr bwMode="auto">
              <a:xfrm>
                <a:off x="982" y="1820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40" name="Freeform 3144"/>
              <p:cNvSpPr>
                <a:spLocks/>
              </p:cNvSpPr>
              <p:nvPr/>
            </p:nvSpPr>
            <p:spPr bwMode="auto">
              <a:xfrm>
                <a:off x="982" y="1875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8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30"/>
                  </a:cxn>
                  <a:cxn ang="0">
                    <a:pos x="484" y="228"/>
                  </a:cxn>
                  <a:cxn ang="0">
                    <a:pos x="533" y="223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6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1"/>
                  </a:cxn>
                  <a:cxn ang="0">
                    <a:pos x="109" y="96"/>
                  </a:cxn>
                  <a:cxn ang="0">
                    <a:pos x="75" y="79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8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30"/>
                    </a:lnTo>
                    <a:lnTo>
                      <a:pt x="484" y="228"/>
                    </a:lnTo>
                    <a:lnTo>
                      <a:pt x="533" y="223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6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1"/>
                    </a:lnTo>
                    <a:lnTo>
                      <a:pt x="109" y="96"/>
                    </a:lnTo>
                    <a:lnTo>
                      <a:pt x="75" y="79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2" name="Group 3145"/>
            <p:cNvGrpSpPr>
              <a:grpSpLocks/>
            </p:cNvGrpSpPr>
            <p:nvPr/>
          </p:nvGrpSpPr>
          <p:grpSpPr bwMode="auto">
            <a:xfrm>
              <a:off x="963" y="1789"/>
              <a:ext cx="277" cy="131"/>
              <a:chOff x="963" y="1789"/>
              <a:chExt cx="277" cy="131"/>
            </a:xfrm>
          </p:grpSpPr>
          <p:sp>
            <p:nvSpPr>
              <p:cNvPr id="416842" name="Oval 3146"/>
              <p:cNvSpPr>
                <a:spLocks noChangeArrowheads="1"/>
              </p:cNvSpPr>
              <p:nvPr/>
            </p:nvSpPr>
            <p:spPr bwMode="auto">
              <a:xfrm>
                <a:off x="963" y="1789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43" name="Freeform 3147"/>
              <p:cNvSpPr>
                <a:spLocks/>
              </p:cNvSpPr>
              <p:nvPr/>
            </p:nvSpPr>
            <p:spPr bwMode="auto">
              <a:xfrm>
                <a:off x="963" y="1844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1" y="168"/>
                  </a:cxn>
                  <a:cxn ang="0">
                    <a:pos x="133" y="188"/>
                  </a:cxn>
                  <a:cxn ang="0">
                    <a:pos x="192" y="205"/>
                  </a:cxn>
                  <a:cxn ang="0">
                    <a:pos x="253" y="218"/>
                  </a:cxn>
                  <a:cxn ang="0">
                    <a:pos x="311" y="225"/>
                  </a:cxn>
                  <a:cxn ang="0">
                    <a:pos x="374" y="229"/>
                  </a:cxn>
                  <a:cxn ang="0">
                    <a:pos x="429" y="230"/>
                  </a:cxn>
                  <a:cxn ang="0">
                    <a:pos x="484" y="229"/>
                  </a:cxn>
                  <a:cxn ang="0">
                    <a:pos x="533" y="223"/>
                  </a:cxn>
                  <a:cxn ang="0">
                    <a:pos x="581" y="216"/>
                  </a:cxn>
                  <a:cxn ang="0">
                    <a:pos x="628" y="209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8" y="167"/>
                  </a:cxn>
                  <a:cxn ang="0">
                    <a:pos x="777" y="148"/>
                  </a:cxn>
                  <a:cxn ang="0">
                    <a:pos x="811" y="114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4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3" y="106"/>
                  </a:cxn>
                  <a:cxn ang="0">
                    <a:pos x="660" y="116"/>
                  </a:cxn>
                  <a:cxn ang="0">
                    <a:pos x="614" y="127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7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3" y="141"/>
                  </a:cxn>
                  <a:cxn ang="0">
                    <a:pos x="248" y="134"/>
                  </a:cxn>
                  <a:cxn ang="0">
                    <a:pos x="192" y="121"/>
                  </a:cxn>
                  <a:cxn ang="0">
                    <a:pos x="148" y="112"/>
                  </a:cxn>
                  <a:cxn ang="0">
                    <a:pos x="110" y="96"/>
                  </a:cxn>
                  <a:cxn ang="0">
                    <a:pos x="76" y="79"/>
                  </a:cxn>
                  <a:cxn ang="0">
                    <a:pos x="46" y="64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1" y="168"/>
                    </a:lnTo>
                    <a:lnTo>
                      <a:pt x="133" y="188"/>
                    </a:lnTo>
                    <a:lnTo>
                      <a:pt x="192" y="205"/>
                    </a:lnTo>
                    <a:lnTo>
                      <a:pt x="253" y="218"/>
                    </a:lnTo>
                    <a:lnTo>
                      <a:pt x="311" y="225"/>
                    </a:lnTo>
                    <a:lnTo>
                      <a:pt x="374" y="229"/>
                    </a:lnTo>
                    <a:lnTo>
                      <a:pt x="429" y="230"/>
                    </a:lnTo>
                    <a:lnTo>
                      <a:pt x="484" y="229"/>
                    </a:lnTo>
                    <a:lnTo>
                      <a:pt x="533" y="223"/>
                    </a:lnTo>
                    <a:lnTo>
                      <a:pt x="581" y="216"/>
                    </a:lnTo>
                    <a:lnTo>
                      <a:pt x="628" y="209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8" y="167"/>
                    </a:lnTo>
                    <a:lnTo>
                      <a:pt x="777" y="148"/>
                    </a:lnTo>
                    <a:lnTo>
                      <a:pt x="811" y="114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4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3" y="106"/>
                    </a:lnTo>
                    <a:lnTo>
                      <a:pt x="660" y="116"/>
                    </a:lnTo>
                    <a:lnTo>
                      <a:pt x="614" y="127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7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3" y="141"/>
                    </a:lnTo>
                    <a:lnTo>
                      <a:pt x="248" y="134"/>
                    </a:lnTo>
                    <a:lnTo>
                      <a:pt x="192" y="121"/>
                    </a:lnTo>
                    <a:lnTo>
                      <a:pt x="148" y="112"/>
                    </a:lnTo>
                    <a:lnTo>
                      <a:pt x="110" y="96"/>
                    </a:lnTo>
                    <a:lnTo>
                      <a:pt x="76" y="79"/>
                    </a:lnTo>
                    <a:lnTo>
                      <a:pt x="46" y="64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3" name="Group 3148"/>
          <p:cNvGrpSpPr>
            <a:grpSpLocks/>
          </p:cNvGrpSpPr>
          <p:nvPr/>
        </p:nvGrpSpPr>
        <p:grpSpPr bwMode="auto">
          <a:xfrm>
            <a:off x="1524000" y="3733800"/>
            <a:ext cx="492125" cy="609600"/>
            <a:chOff x="1237" y="2133"/>
            <a:chExt cx="310" cy="500"/>
          </a:xfrm>
        </p:grpSpPr>
        <p:grpSp>
          <p:nvGrpSpPr>
            <p:cNvPr id="24" name="Group 3149"/>
            <p:cNvGrpSpPr>
              <a:grpSpLocks/>
            </p:cNvGrpSpPr>
            <p:nvPr/>
          </p:nvGrpSpPr>
          <p:grpSpPr bwMode="auto">
            <a:xfrm>
              <a:off x="1261" y="2501"/>
              <a:ext cx="278" cy="132"/>
              <a:chOff x="1261" y="2501"/>
              <a:chExt cx="278" cy="132"/>
            </a:xfrm>
          </p:grpSpPr>
          <p:sp>
            <p:nvSpPr>
              <p:cNvPr id="416846" name="Oval 3150"/>
              <p:cNvSpPr>
                <a:spLocks noChangeArrowheads="1"/>
              </p:cNvSpPr>
              <p:nvPr/>
            </p:nvSpPr>
            <p:spPr bwMode="auto">
              <a:xfrm>
                <a:off x="1262" y="2501"/>
                <a:ext cx="277" cy="108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47" name="Freeform 3151"/>
              <p:cNvSpPr>
                <a:spLocks/>
              </p:cNvSpPr>
              <p:nvPr/>
            </p:nvSpPr>
            <p:spPr bwMode="auto">
              <a:xfrm>
                <a:off x="1261" y="2557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0"/>
                  </a:cxn>
                  <a:cxn ang="0">
                    <a:pos x="17" y="117"/>
                  </a:cxn>
                  <a:cxn ang="0">
                    <a:pos x="41" y="141"/>
                  </a:cxn>
                  <a:cxn ang="0">
                    <a:pos x="81" y="167"/>
                  </a:cxn>
                  <a:cxn ang="0">
                    <a:pos x="134" y="187"/>
                  </a:cxn>
                  <a:cxn ang="0">
                    <a:pos x="192" y="204"/>
                  </a:cxn>
                  <a:cxn ang="0">
                    <a:pos x="254" y="217"/>
                  </a:cxn>
                  <a:cxn ang="0">
                    <a:pos x="311" y="224"/>
                  </a:cxn>
                  <a:cxn ang="0">
                    <a:pos x="375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4" y="222"/>
                  </a:cxn>
                  <a:cxn ang="0">
                    <a:pos x="581" y="215"/>
                  </a:cxn>
                  <a:cxn ang="0">
                    <a:pos x="629" y="208"/>
                  </a:cxn>
                  <a:cxn ang="0">
                    <a:pos x="668" y="197"/>
                  </a:cxn>
                  <a:cxn ang="0">
                    <a:pos x="708" y="183"/>
                  </a:cxn>
                  <a:cxn ang="0">
                    <a:pos x="749" y="166"/>
                  </a:cxn>
                  <a:cxn ang="0">
                    <a:pos x="778" y="147"/>
                  </a:cxn>
                  <a:cxn ang="0">
                    <a:pos x="811" y="113"/>
                  </a:cxn>
                  <a:cxn ang="0">
                    <a:pos x="826" y="81"/>
                  </a:cxn>
                  <a:cxn ang="0">
                    <a:pos x="826" y="0"/>
                  </a:cxn>
                  <a:cxn ang="0">
                    <a:pos x="819" y="18"/>
                  </a:cxn>
                  <a:cxn ang="0">
                    <a:pos x="800" y="43"/>
                  </a:cxn>
                  <a:cxn ang="0">
                    <a:pos x="774" y="66"/>
                  </a:cxn>
                  <a:cxn ang="0">
                    <a:pos x="738" y="87"/>
                  </a:cxn>
                  <a:cxn ang="0">
                    <a:pos x="693" y="105"/>
                  </a:cxn>
                  <a:cxn ang="0">
                    <a:pos x="660" y="115"/>
                  </a:cxn>
                  <a:cxn ang="0">
                    <a:pos x="615" y="126"/>
                  </a:cxn>
                  <a:cxn ang="0">
                    <a:pos x="568" y="134"/>
                  </a:cxn>
                  <a:cxn ang="0">
                    <a:pos x="505" y="142"/>
                  </a:cxn>
                  <a:cxn ang="0">
                    <a:pos x="463" y="146"/>
                  </a:cxn>
                  <a:cxn ang="0">
                    <a:pos x="413" y="145"/>
                  </a:cxn>
                  <a:cxn ang="0">
                    <a:pos x="357" y="144"/>
                  </a:cxn>
                  <a:cxn ang="0">
                    <a:pos x="303" y="140"/>
                  </a:cxn>
                  <a:cxn ang="0">
                    <a:pos x="248" y="133"/>
                  </a:cxn>
                  <a:cxn ang="0">
                    <a:pos x="192" y="120"/>
                  </a:cxn>
                  <a:cxn ang="0">
                    <a:pos x="149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7" y="63"/>
                  </a:cxn>
                  <a:cxn ang="0">
                    <a:pos x="17" y="33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0"/>
                    </a:lnTo>
                    <a:lnTo>
                      <a:pt x="17" y="117"/>
                    </a:lnTo>
                    <a:lnTo>
                      <a:pt x="41" y="141"/>
                    </a:lnTo>
                    <a:lnTo>
                      <a:pt x="81" y="167"/>
                    </a:lnTo>
                    <a:lnTo>
                      <a:pt x="134" y="187"/>
                    </a:lnTo>
                    <a:lnTo>
                      <a:pt x="192" y="204"/>
                    </a:lnTo>
                    <a:lnTo>
                      <a:pt x="254" y="217"/>
                    </a:lnTo>
                    <a:lnTo>
                      <a:pt x="311" y="224"/>
                    </a:lnTo>
                    <a:lnTo>
                      <a:pt x="375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4" y="222"/>
                    </a:lnTo>
                    <a:lnTo>
                      <a:pt x="581" y="215"/>
                    </a:lnTo>
                    <a:lnTo>
                      <a:pt x="629" y="208"/>
                    </a:lnTo>
                    <a:lnTo>
                      <a:pt x="668" y="197"/>
                    </a:lnTo>
                    <a:lnTo>
                      <a:pt x="708" y="183"/>
                    </a:lnTo>
                    <a:lnTo>
                      <a:pt x="749" y="166"/>
                    </a:lnTo>
                    <a:lnTo>
                      <a:pt x="778" y="147"/>
                    </a:lnTo>
                    <a:lnTo>
                      <a:pt x="811" y="113"/>
                    </a:lnTo>
                    <a:lnTo>
                      <a:pt x="826" y="81"/>
                    </a:lnTo>
                    <a:lnTo>
                      <a:pt x="826" y="0"/>
                    </a:lnTo>
                    <a:lnTo>
                      <a:pt x="819" y="18"/>
                    </a:lnTo>
                    <a:lnTo>
                      <a:pt x="800" y="43"/>
                    </a:lnTo>
                    <a:lnTo>
                      <a:pt x="774" y="66"/>
                    </a:lnTo>
                    <a:lnTo>
                      <a:pt x="738" y="87"/>
                    </a:lnTo>
                    <a:lnTo>
                      <a:pt x="693" y="105"/>
                    </a:lnTo>
                    <a:lnTo>
                      <a:pt x="660" y="115"/>
                    </a:lnTo>
                    <a:lnTo>
                      <a:pt x="615" y="126"/>
                    </a:lnTo>
                    <a:lnTo>
                      <a:pt x="568" y="134"/>
                    </a:lnTo>
                    <a:lnTo>
                      <a:pt x="505" y="142"/>
                    </a:lnTo>
                    <a:lnTo>
                      <a:pt x="463" y="146"/>
                    </a:lnTo>
                    <a:lnTo>
                      <a:pt x="413" y="145"/>
                    </a:lnTo>
                    <a:lnTo>
                      <a:pt x="357" y="144"/>
                    </a:lnTo>
                    <a:lnTo>
                      <a:pt x="303" y="140"/>
                    </a:lnTo>
                    <a:lnTo>
                      <a:pt x="248" y="133"/>
                    </a:lnTo>
                    <a:lnTo>
                      <a:pt x="192" y="120"/>
                    </a:lnTo>
                    <a:lnTo>
                      <a:pt x="149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7" y="63"/>
                    </a:lnTo>
                    <a:lnTo>
                      <a:pt x="17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5" name="Group 3152"/>
            <p:cNvGrpSpPr>
              <a:grpSpLocks/>
            </p:cNvGrpSpPr>
            <p:nvPr/>
          </p:nvGrpSpPr>
          <p:grpSpPr bwMode="auto">
            <a:xfrm>
              <a:off x="1264" y="2473"/>
              <a:ext cx="277" cy="132"/>
              <a:chOff x="1264" y="2473"/>
              <a:chExt cx="277" cy="132"/>
            </a:xfrm>
          </p:grpSpPr>
          <p:sp>
            <p:nvSpPr>
              <p:cNvPr id="416849" name="Oval 3153"/>
              <p:cNvSpPr>
                <a:spLocks noChangeArrowheads="1"/>
              </p:cNvSpPr>
              <p:nvPr/>
            </p:nvSpPr>
            <p:spPr bwMode="auto">
              <a:xfrm>
                <a:off x="1265" y="2473"/>
                <a:ext cx="276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50" name="Freeform 3154"/>
              <p:cNvSpPr>
                <a:spLocks/>
              </p:cNvSpPr>
              <p:nvPr/>
            </p:nvSpPr>
            <p:spPr bwMode="auto">
              <a:xfrm>
                <a:off x="1264" y="2528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8"/>
                  </a:cxn>
                  <a:cxn ang="0">
                    <a:pos x="133" y="188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9"/>
                  </a:cxn>
                  <a:cxn ang="0">
                    <a:pos x="428" y="230"/>
                  </a:cxn>
                  <a:cxn ang="0">
                    <a:pos x="484" y="229"/>
                  </a:cxn>
                  <a:cxn ang="0">
                    <a:pos x="533" y="223"/>
                  </a:cxn>
                  <a:cxn ang="0">
                    <a:pos x="580" y="216"/>
                  </a:cxn>
                  <a:cxn ang="0">
                    <a:pos x="628" y="209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4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6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7"/>
                  </a:cxn>
                  <a:cxn ang="0">
                    <a:pos x="412" y="145"/>
                  </a:cxn>
                  <a:cxn ang="0">
                    <a:pos x="356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1"/>
                  </a:cxn>
                  <a:cxn ang="0">
                    <a:pos x="109" y="96"/>
                  </a:cxn>
                  <a:cxn ang="0">
                    <a:pos x="75" y="79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8"/>
                    </a:lnTo>
                    <a:lnTo>
                      <a:pt x="133" y="188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9"/>
                    </a:lnTo>
                    <a:lnTo>
                      <a:pt x="428" y="230"/>
                    </a:lnTo>
                    <a:lnTo>
                      <a:pt x="484" y="229"/>
                    </a:lnTo>
                    <a:lnTo>
                      <a:pt x="533" y="223"/>
                    </a:lnTo>
                    <a:lnTo>
                      <a:pt x="580" y="216"/>
                    </a:lnTo>
                    <a:lnTo>
                      <a:pt x="628" y="209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4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6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7"/>
                    </a:lnTo>
                    <a:lnTo>
                      <a:pt x="412" y="145"/>
                    </a:lnTo>
                    <a:lnTo>
                      <a:pt x="356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1"/>
                    </a:lnTo>
                    <a:lnTo>
                      <a:pt x="109" y="96"/>
                    </a:lnTo>
                    <a:lnTo>
                      <a:pt x="75" y="79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6" name="Group 3155"/>
            <p:cNvGrpSpPr>
              <a:grpSpLocks/>
            </p:cNvGrpSpPr>
            <p:nvPr/>
          </p:nvGrpSpPr>
          <p:grpSpPr bwMode="auto">
            <a:xfrm>
              <a:off x="1250" y="2438"/>
              <a:ext cx="278" cy="132"/>
              <a:chOff x="1250" y="2438"/>
              <a:chExt cx="278" cy="132"/>
            </a:xfrm>
          </p:grpSpPr>
          <p:sp>
            <p:nvSpPr>
              <p:cNvPr id="416852" name="Oval 3156"/>
              <p:cNvSpPr>
                <a:spLocks noChangeArrowheads="1"/>
              </p:cNvSpPr>
              <p:nvPr/>
            </p:nvSpPr>
            <p:spPr bwMode="auto">
              <a:xfrm>
                <a:off x="1251" y="2438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53" name="Freeform 3157"/>
              <p:cNvSpPr>
                <a:spLocks/>
              </p:cNvSpPr>
              <p:nvPr/>
            </p:nvSpPr>
            <p:spPr bwMode="auto">
              <a:xfrm>
                <a:off x="1250" y="2493"/>
                <a:ext cx="276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1" y="142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5"/>
                  </a:cxn>
                  <a:cxn ang="0">
                    <a:pos x="253" y="218"/>
                  </a:cxn>
                  <a:cxn ang="0">
                    <a:pos x="311" y="225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4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8" y="166"/>
                  </a:cxn>
                  <a:cxn ang="0">
                    <a:pos x="778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3"/>
                  </a:cxn>
                  <a:cxn ang="0">
                    <a:pos x="774" y="67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60" y="116"/>
                  </a:cxn>
                  <a:cxn ang="0">
                    <a:pos x="614" y="126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3" y="145"/>
                  </a:cxn>
                  <a:cxn ang="0">
                    <a:pos x="357" y="144"/>
                  </a:cxn>
                  <a:cxn ang="0">
                    <a:pos x="303" y="140"/>
                  </a:cxn>
                  <a:cxn ang="0">
                    <a:pos x="248" y="133"/>
                  </a:cxn>
                  <a:cxn ang="0">
                    <a:pos x="192" y="121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7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1" y="142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5"/>
                    </a:lnTo>
                    <a:lnTo>
                      <a:pt x="253" y="218"/>
                    </a:lnTo>
                    <a:lnTo>
                      <a:pt x="311" y="225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4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8" y="166"/>
                    </a:lnTo>
                    <a:lnTo>
                      <a:pt x="778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3"/>
                    </a:lnTo>
                    <a:lnTo>
                      <a:pt x="774" y="67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60" y="116"/>
                    </a:lnTo>
                    <a:lnTo>
                      <a:pt x="614" y="126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3" y="145"/>
                    </a:lnTo>
                    <a:lnTo>
                      <a:pt x="357" y="144"/>
                    </a:lnTo>
                    <a:lnTo>
                      <a:pt x="303" y="140"/>
                    </a:lnTo>
                    <a:lnTo>
                      <a:pt x="248" y="133"/>
                    </a:lnTo>
                    <a:lnTo>
                      <a:pt x="192" y="121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7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7" name="Group 3158"/>
            <p:cNvGrpSpPr>
              <a:grpSpLocks/>
            </p:cNvGrpSpPr>
            <p:nvPr/>
          </p:nvGrpSpPr>
          <p:grpSpPr bwMode="auto">
            <a:xfrm>
              <a:off x="1269" y="2410"/>
              <a:ext cx="278" cy="132"/>
              <a:chOff x="1269" y="2410"/>
              <a:chExt cx="278" cy="132"/>
            </a:xfrm>
          </p:grpSpPr>
          <p:sp>
            <p:nvSpPr>
              <p:cNvPr id="416855" name="Oval 3159"/>
              <p:cNvSpPr>
                <a:spLocks noChangeArrowheads="1"/>
              </p:cNvSpPr>
              <p:nvPr/>
            </p:nvSpPr>
            <p:spPr bwMode="auto">
              <a:xfrm>
                <a:off x="1270" y="2410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56" name="Freeform 3160"/>
              <p:cNvSpPr>
                <a:spLocks/>
              </p:cNvSpPr>
              <p:nvPr/>
            </p:nvSpPr>
            <p:spPr bwMode="auto">
              <a:xfrm>
                <a:off x="1269" y="2465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0"/>
                  </a:cxn>
                  <a:cxn ang="0">
                    <a:pos x="16" y="117"/>
                  </a:cxn>
                  <a:cxn ang="0">
                    <a:pos x="40" y="141"/>
                  </a:cxn>
                  <a:cxn ang="0">
                    <a:pos x="80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7"/>
                  </a:cxn>
                  <a:cxn ang="0">
                    <a:pos x="310" y="224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7"/>
                  </a:cxn>
                  <a:cxn ang="0">
                    <a:pos x="707" y="183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0" y="113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8"/>
                  </a:cxn>
                  <a:cxn ang="0">
                    <a:pos x="799" y="43"/>
                  </a:cxn>
                  <a:cxn ang="0">
                    <a:pos x="773" y="66"/>
                  </a:cxn>
                  <a:cxn ang="0">
                    <a:pos x="737" y="87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7" y="134"/>
                  </a:cxn>
                  <a:cxn ang="0">
                    <a:pos x="504" y="142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0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29">
                    <a:moveTo>
                      <a:pt x="0" y="0"/>
                    </a:moveTo>
                    <a:lnTo>
                      <a:pt x="0" y="80"/>
                    </a:lnTo>
                    <a:lnTo>
                      <a:pt x="16" y="117"/>
                    </a:lnTo>
                    <a:lnTo>
                      <a:pt x="40" y="141"/>
                    </a:lnTo>
                    <a:lnTo>
                      <a:pt x="80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7"/>
                    </a:lnTo>
                    <a:lnTo>
                      <a:pt x="310" y="224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7"/>
                    </a:lnTo>
                    <a:lnTo>
                      <a:pt x="707" y="183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0" y="113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8"/>
                    </a:lnTo>
                    <a:lnTo>
                      <a:pt x="799" y="43"/>
                    </a:lnTo>
                    <a:lnTo>
                      <a:pt x="773" y="66"/>
                    </a:lnTo>
                    <a:lnTo>
                      <a:pt x="737" y="87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7" y="134"/>
                    </a:lnTo>
                    <a:lnTo>
                      <a:pt x="504" y="142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0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8" name="Group 3161"/>
            <p:cNvGrpSpPr>
              <a:grpSpLocks/>
            </p:cNvGrpSpPr>
            <p:nvPr/>
          </p:nvGrpSpPr>
          <p:grpSpPr bwMode="auto">
            <a:xfrm>
              <a:off x="1237" y="2375"/>
              <a:ext cx="278" cy="132"/>
              <a:chOff x="1237" y="2375"/>
              <a:chExt cx="278" cy="132"/>
            </a:xfrm>
          </p:grpSpPr>
          <p:sp>
            <p:nvSpPr>
              <p:cNvPr id="416858" name="Oval 3162"/>
              <p:cNvSpPr>
                <a:spLocks noChangeArrowheads="1"/>
              </p:cNvSpPr>
              <p:nvPr/>
            </p:nvSpPr>
            <p:spPr bwMode="auto">
              <a:xfrm>
                <a:off x="1238" y="2375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59" name="Freeform 3163"/>
              <p:cNvSpPr>
                <a:spLocks/>
              </p:cNvSpPr>
              <p:nvPr/>
            </p:nvSpPr>
            <p:spPr bwMode="auto">
              <a:xfrm>
                <a:off x="1237" y="2430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1" y="168"/>
                  </a:cxn>
                  <a:cxn ang="0">
                    <a:pos x="133" y="188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9"/>
                  </a:cxn>
                  <a:cxn ang="0">
                    <a:pos x="428" y="230"/>
                  </a:cxn>
                  <a:cxn ang="0">
                    <a:pos x="484" y="229"/>
                  </a:cxn>
                  <a:cxn ang="0">
                    <a:pos x="533" y="223"/>
                  </a:cxn>
                  <a:cxn ang="0">
                    <a:pos x="581" y="216"/>
                  </a:cxn>
                  <a:cxn ang="0">
                    <a:pos x="628" y="209"/>
                  </a:cxn>
                  <a:cxn ang="0">
                    <a:pos x="667" y="198"/>
                  </a:cxn>
                  <a:cxn ang="0">
                    <a:pos x="708" y="184"/>
                  </a:cxn>
                  <a:cxn ang="0">
                    <a:pos x="748" y="167"/>
                  </a:cxn>
                  <a:cxn ang="0">
                    <a:pos x="777" y="148"/>
                  </a:cxn>
                  <a:cxn ang="0">
                    <a:pos x="811" y="114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799" y="44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3" y="106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7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2"/>
                  </a:cxn>
                  <a:cxn ang="0">
                    <a:pos x="110" y="96"/>
                  </a:cxn>
                  <a:cxn ang="0">
                    <a:pos x="75" y="79"/>
                  </a:cxn>
                  <a:cxn ang="0">
                    <a:pos x="46" y="64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1" y="168"/>
                    </a:lnTo>
                    <a:lnTo>
                      <a:pt x="133" y="188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9"/>
                    </a:lnTo>
                    <a:lnTo>
                      <a:pt x="428" y="230"/>
                    </a:lnTo>
                    <a:lnTo>
                      <a:pt x="484" y="229"/>
                    </a:lnTo>
                    <a:lnTo>
                      <a:pt x="533" y="223"/>
                    </a:lnTo>
                    <a:lnTo>
                      <a:pt x="581" y="216"/>
                    </a:lnTo>
                    <a:lnTo>
                      <a:pt x="628" y="209"/>
                    </a:lnTo>
                    <a:lnTo>
                      <a:pt x="667" y="198"/>
                    </a:lnTo>
                    <a:lnTo>
                      <a:pt x="708" y="184"/>
                    </a:lnTo>
                    <a:lnTo>
                      <a:pt x="748" y="167"/>
                    </a:lnTo>
                    <a:lnTo>
                      <a:pt x="777" y="148"/>
                    </a:lnTo>
                    <a:lnTo>
                      <a:pt x="811" y="114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799" y="44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3" y="106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7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2"/>
                    </a:lnTo>
                    <a:lnTo>
                      <a:pt x="110" y="96"/>
                    </a:lnTo>
                    <a:lnTo>
                      <a:pt x="75" y="79"/>
                    </a:lnTo>
                    <a:lnTo>
                      <a:pt x="46" y="64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9" name="Group 3164"/>
            <p:cNvGrpSpPr>
              <a:grpSpLocks/>
            </p:cNvGrpSpPr>
            <p:nvPr/>
          </p:nvGrpSpPr>
          <p:grpSpPr bwMode="auto">
            <a:xfrm>
              <a:off x="1245" y="2343"/>
              <a:ext cx="278" cy="132"/>
              <a:chOff x="1245" y="2343"/>
              <a:chExt cx="278" cy="132"/>
            </a:xfrm>
          </p:grpSpPr>
          <p:sp>
            <p:nvSpPr>
              <p:cNvPr id="416861" name="Oval 3165"/>
              <p:cNvSpPr>
                <a:spLocks noChangeArrowheads="1"/>
              </p:cNvSpPr>
              <p:nvPr/>
            </p:nvSpPr>
            <p:spPr bwMode="auto">
              <a:xfrm>
                <a:off x="1246" y="2343"/>
                <a:ext cx="277" cy="108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62" name="Freeform 3166"/>
              <p:cNvSpPr>
                <a:spLocks/>
              </p:cNvSpPr>
              <p:nvPr/>
            </p:nvSpPr>
            <p:spPr bwMode="auto">
              <a:xfrm>
                <a:off x="1245" y="2399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0"/>
                  </a:cxn>
                  <a:cxn ang="0">
                    <a:pos x="16" y="117"/>
                  </a:cxn>
                  <a:cxn ang="0">
                    <a:pos x="40" y="141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4"/>
                  </a:cxn>
                  <a:cxn ang="0">
                    <a:pos x="253" y="217"/>
                  </a:cxn>
                  <a:cxn ang="0">
                    <a:pos x="311" y="224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8" y="197"/>
                  </a:cxn>
                  <a:cxn ang="0">
                    <a:pos x="708" y="183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1" y="113"/>
                  </a:cxn>
                  <a:cxn ang="0">
                    <a:pos x="826" y="81"/>
                  </a:cxn>
                  <a:cxn ang="0">
                    <a:pos x="826" y="0"/>
                  </a:cxn>
                  <a:cxn ang="0">
                    <a:pos x="819" y="18"/>
                  </a:cxn>
                  <a:cxn ang="0">
                    <a:pos x="800" y="43"/>
                  </a:cxn>
                  <a:cxn ang="0">
                    <a:pos x="773" y="66"/>
                  </a:cxn>
                  <a:cxn ang="0">
                    <a:pos x="737" y="87"/>
                  </a:cxn>
                  <a:cxn ang="0">
                    <a:pos x="693" y="105"/>
                  </a:cxn>
                  <a:cxn ang="0">
                    <a:pos x="659" y="115"/>
                  </a:cxn>
                  <a:cxn ang="0">
                    <a:pos x="614" y="126"/>
                  </a:cxn>
                  <a:cxn ang="0">
                    <a:pos x="568" y="134"/>
                  </a:cxn>
                  <a:cxn ang="0">
                    <a:pos x="504" y="142"/>
                  </a:cxn>
                  <a:cxn ang="0">
                    <a:pos x="463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3" y="140"/>
                  </a:cxn>
                  <a:cxn ang="0">
                    <a:pos x="248" y="133"/>
                  </a:cxn>
                  <a:cxn ang="0">
                    <a:pos x="192" y="120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0"/>
                    </a:lnTo>
                    <a:lnTo>
                      <a:pt x="16" y="117"/>
                    </a:lnTo>
                    <a:lnTo>
                      <a:pt x="40" y="141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4"/>
                    </a:lnTo>
                    <a:lnTo>
                      <a:pt x="253" y="217"/>
                    </a:lnTo>
                    <a:lnTo>
                      <a:pt x="311" y="224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8" y="197"/>
                    </a:lnTo>
                    <a:lnTo>
                      <a:pt x="708" y="183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1" y="113"/>
                    </a:lnTo>
                    <a:lnTo>
                      <a:pt x="826" y="81"/>
                    </a:lnTo>
                    <a:lnTo>
                      <a:pt x="826" y="0"/>
                    </a:lnTo>
                    <a:lnTo>
                      <a:pt x="819" y="18"/>
                    </a:lnTo>
                    <a:lnTo>
                      <a:pt x="800" y="43"/>
                    </a:lnTo>
                    <a:lnTo>
                      <a:pt x="773" y="66"/>
                    </a:lnTo>
                    <a:lnTo>
                      <a:pt x="737" y="87"/>
                    </a:lnTo>
                    <a:lnTo>
                      <a:pt x="693" y="105"/>
                    </a:lnTo>
                    <a:lnTo>
                      <a:pt x="659" y="115"/>
                    </a:lnTo>
                    <a:lnTo>
                      <a:pt x="614" y="126"/>
                    </a:lnTo>
                    <a:lnTo>
                      <a:pt x="568" y="134"/>
                    </a:lnTo>
                    <a:lnTo>
                      <a:pt x="504" y="142"/>
                    </a:lnTo>
                    <a:lnTo>
                      <a:pt x="463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3" y="140"/>
                    </a:lnTo>
                    <a:lnTo>
                      <a:pt x="248" y="133"/>
                    </a:lnTo>
                    <a:lnTo>
                      <a:pt x="192" y="120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0" name="Group 3167"/>
            <p:cNvGrpSpPr>
              <a:grpSpLocks/>
            </p:cNvGrpSpPr>
            <p:nvPr/>
          </p:nvGrpSpPr>
          <p:grpSpPr bwMode="auto">
            <a:xfrm>
              <a:off x="1258" y="2315"/>
              <a:ext cx="278" cy="132"/>
              <a:chOff x="1258" y="2315"/>
              <a:chExt cx="278" cy="132"/>
            </a:xfrm>
          </p:grpSpPr>
          <p:sp>
            <p:nvSpPr>
              <p:cNvPr id="416864" name="Oval 3168"/>
              <p:cNvSpPr>
                <a:spLocks noChangeArrowheads="1"/>
              </p:cNvSpPr>
              <p:nvPr/>
            </p:nvSpPr>
            <p:spPr bwMode="auto">
              <a:xfrm>
                <a:off x="1259" y="2315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65" name="Freeform 3169"/>
              <p:cNvSpPr>
                <a:spLocks/>
              </p:cNvSpPr>
              <p:nvPr/>
            </p:nvSpPr>
            <p:spPr bwMode="auto">
              <a:xfrm>
                <a:off x="1258" y="2370"/>
                <a:ext cx="276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7" y="117"/>
                  </a:cxn>
                  <a:cxn ang="0">
                    <a:pos x="41" y="142"/>
                  </a:cxn>
                  <a:cxn ang="0">
                    <a:pos x="81" y="168"/>
                  </a:cxn>
                  <a:cxn ang="0">
                    <a:pos x="133" y="188"/>
                  </a:cxn>
                  <a:cxn ang="0">
                    <a:pos x="192" y="205"/>
                  </a:cxn>
                  <a:cxn ang="0">
                    <a:pos x="253" y="218"/>
                  </a:cxn>
                  <a:cxn ang="0">
                    <a:pos x="311" y="225"/>
                  </a:cxn>
                  <a:cxn ang="0">
                    <a:pos x="374" y="229"/>
                  </a:cxn>
                  <a:cxn ang="0">
                    <a:pos x="429" y="230"/>
                  </a:cxn>
                  <a:cxn ang="0">
                    <a:pos x="484" y="229"/>
                  </a:cxn>
                  <a:cxn ang="0">
                    <a:pos x="534" y="223"/>
                  </a:cxn>
                  <a:cxn ang="0">
                    <a:pos x="581" y="216"/>
                  </a:cxn>
                  <a:cxn ang="0">
                    <a:pos x="629" y="209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9" y="166"/>
                  </a:cxn>
                  <a:cxn ang="0">
                    <a:pos x="778" y="148"/>
                  </a:cxn>
                  <a:cxn ang="0">
                    <a:pos x="811" y="114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4"/>
                  </a:cxn>
                  <a:cxn ang="0">
                    <a:pos x="774" y="67"/>
                  </a:cxn>
                  <a:cxn ang="0">
                    <a:pos x="737" y="88"/>
                  </a:cxn>
                  <a:cxn ang="0">
                    <a:pos x="693" y="106"/>
                  </a:cxn>
                  <a:cxn ang="0">
                    <a:pos x="660" y="116"/>
                  </a:cxn>
                  <a:cxn ang="0">
                    <a:pos x="614" y="127"/>
                  </a:cxn>
                  <a:cxn ang="0">
                    <a:pos x="568" y="135"/>
                  </a:cxn>
                  <a:cxn ang="0">
                    <a:pos x="505" y="143"/>
                  </a:cxn>
                  <a:cxn ang="0">
                    <a:pos x="463" y="147"/>
                  </a:cxn>
                  <a:cxn ang="0">
                    <a:pos x="413" y="145"/>
                  </a:cxn>
                  <a:cxn ang="0">
                    <a:pos x="357" y="144"/>
                  </a:cxn>
                  <a:cxn ang="0">
                    <a:pos x="303" y="141"/>
                  </a:cxn>
                  <a:cxn ang="0">
                    <a:pos x="248" y="134"/>
                  </a:cxn>
                  <a:cxn ang="0">
                    <a:pos x="192" y="121"/>
                  </a:cxn>
                  <a:cxn ang="0">
                    <a:pos x="149" y="111"/>
                  </a:cxn>
                  <a:cxn ang="0">
                    <a:pos x="110" y="96"/>
                  </a:cxn>
                  <a:cxn ang="0">
                    <a:pos x="76" y="79"/>
                  </a:cxn>
                  <a:cxn ang="0">
                    <a:pos x="47" y="64"/>
                  </a:cxn>
                  <a:cxn ang="0">
                    <a:pos x="17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30">
                    <a:moveTo>
                      <a:pt x="0" y="0"/>
                    </a:moveTo>
                    <a:lnTo>
                      <a:pt x="0" y="81"/>
                    </a:lnTo>
                    <a:lnTo>
                      <a:pt x="17" y="117"/>
                    </a:lnTo>
                    <a:lnTo>
                      <a:pt x="41" y="142"/>
                    </a:lnTo>
                    <a:lnTo>
                      <a:pt x="81" y="168"/>
                    </a:lnTo>
                    <a:lnTo>
                      <a:pt x="133" y="188"/>
                    </a:lnTo>
                    <a:lnTo>
                      <a:pt x="192" y="205"/>
                    </a:lnTo>
                    <a:lnTo>
                      <a:pt x="253" y="218"/>
                    </a:lnTo>
                    <a:lnTo>
                      <a:pt x="311" y="225"/>
                    </a:lnTo>
                    <a:lnTo>
                      <a:pt x="374" y="229"/>
                    </a:lnTo>
                    <a:lnTo>
                      <a:pt x="429" y="230"/>
                    </a:lnTo>
                    <a:lnTo>
                      <a:pt x="484" y="229"/>
                    </a:lnTo>
                    <a:lnTo>
                      <a:pt x="534" y="223"/>
                    </a:lnTo>
                    <a:lnTo>
                      <a:pt x="581" y="216"/>
                    </a:lnTo>
                    <a:lnTo>
                      <a:pt x="629" y="209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9" y="166"/>
                    </a:lnTo>
                    <a:lnTo>
                      <a:pt x="778" y="148"/>
                    </a:lnTo>
                    <a:lnTo>
                      <a:pt x="811" y="114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4"/>
                    </a:lnTo>
                    <a:lnTo>
                      <a:pt x="774" y="67"/>
                    </a:lnTo>
                    <a:lnTo>
                      <a:pt x="737" y="88"/>
                    </a:lnTo>
                    <a:lnTo>
                      <a:pt x="693" y="106"/>
                    </a:lnTo>
                    <a:lnTo>
                      <a:pt x="660" y="116"/>
                    </a:lnTo>
                    <a:lnTo>
                      <a:pt x="614" y="127"/>
                    </a:lnTo>
                    <a:lnTo>
                      <a:pt x="568" y="135"/>
                    </a:lnTo>
                    <a:lnTo>
                      <a:pt x="505" y="143"/>
                    </a:lnTo>
                    <a:lnTo>
                      <a:pt x="463" y="147"/>
                    </a:lnTo>
                    <a:lnTo>
                      <a:pt x="413" y="145"/>
                    </a:lnTo>
                    <a:lnTo>
                      <a:pt x="357" y="144"/>
                    </a:lnTo>
                    <a:lnTo>
                      <a:pt x="303" y="141"/>
                    </a:lnTo>
                    <a:lnTo>
                      <a:pt x="248" y="134"/>
                    </a:lnTo>
                    <a:lnTo>
                      <a:pt x="192" y="121"/>
                    </a:lnTo>
                    <a:lnTo>
                      <a:pt x="149" y="111"/>
                    </a:lnTo>
                    <a:lnTo>
                      <a:pt x="110" y="96"/>
                    </a:lnTo>
                    <a:lnTo>
                      <a:pt x="76" y="79"/>
                    </a:lnTo>
                    <a:lnTo>
                      <a:pt x="47" y="64"/>
                    </a:lnTo>
                    <a:lnTo>
                      <a:pt x="17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1" name="Group 3170"/>
            <p:cNvGrpSpPr>
              <a:grpSpLocks/>
            </p:cNvGrpSpPr>
            <p:nvPr/>
          </p:nvGrpSpPr>
          <p:grpSpPr bwMode="auto">
            <a:xfrm>
              <a:off x="1245" y="2280"/>
              <a:ext cx="278" cy="132"/>
              <a:chOff x="1245" y="2280"/>
              <a:chExt cx="278" cy="132"/>
            </a:xfrm>
          </p:grpSpPr>
          <p:sp>
            <p:nvSpPr>
              <p:cNvPr id="416867" name="Oval 3171"/>
              <p:cNvSpPr>
                <a:spLocks noChangeArrowheads="1"/>
              </p:cNvSpPr>
              <p:nvPr/>
            </p:nvSpPr>
            <p:spPr bwMode="auto">
              <a:xfrm>
                <a:off x="1246" y="2280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68" name="Freeform 3172"/>
              <p:cNvSpPr>
                <a:spLocks/>
              </p:cNvSpPr>
              <p:nvPr/>
            </p:nvSpPr>
            <p:spPr bwMode="auto">
              <a:xfrm>
                <a:off x="1245" y="2335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5"/>
                  </a:cxn>
                  <a:cxn ang="0">
                    <a:pos x="253" y="218"/>
                  </a:cxn>
                  <a:cxn ang="0">
                    <a:pos x="311" y="225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3" y="140"/>
                  </a:cxn>
                  <a:cxn ang="0">
                    <a:pos x="248" y="133"/>
                  </a:cxn>
                  <a:cxn ang="0">
                    <a:pos x="192" y="121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5"/>
                    </a:lnTo>
                    <a:lnTo>
                      <a:pt x="253" y="218"/>
                    </a:lnTo>
                    <a:lnTo>
                      <a:pt x="311" y="225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3" y="140"/>
                    </a:lnTo>
                    <a:lnTo>
                      <a:pt x="248" y="133"/>
                    </a:lnTo>
                    <a:lnTo>
                      <a:pt x="192" y="121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16866" name="Group 3173"/>
            <p:cNvGrpSpPr>
              <a:grpSpLocks/>
            </p:cNvGrpSpPr>
            <p:nvPr/>
          </p:nvGrpSpPr>
          <p:grpSpPr bwMode="auto">
            <a:xfrm>
              <a:off x="1250" y="2242"/>
              <a:ext cx="278" cy="131"/>
              <a:chOff x="1250" y="2242"/>
              <a:chExt cx="278" cy="131"/>
            </a:xfrm>
          </p:grpSpPr>
          <p:sp>
            <p:nvSpPr>
              <p:cNvPr id="416870" name="Oval 3174"/>
              <p:cNvSpPr>
                <a:spLocks noChangeArrowheads="1"/>
              </p:cNvSpPr>
              <p:nvPr/>
            </p:nvSpPr>
            <p:spPr bwMode="auto">
              <a:xfrm>
                <a:off x="1251" y="2242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71" name="Freeform 3175"/>
              <p:cNvSpPr>
                <a:spLocks/>
              </p:cNvSpPr>
              <p:nvPr/>
            </p:nvSpPr>
            <p:spPr bwMode="auto">
              <a:xfrm>
                <a:off x="1250" y="2297"/>
                <a:ext cx="276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1" y="142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5"/>
                  </a:cxn>
                  <a:cxn ang="0">
                    <a:pos x="253" y="218"/>
                  </a:cxn>
                  <a:cxn ang="0">
                    <a:pos x="311" y="225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4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8" y="166"/>
                  </a:cxn>
                  <a:cxn ang="0">
                    <a:pos x="778" y="148"/>
                  </a:cxn>
                  <a:cxn ang="0">
                    <a:pos x="811" y="114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3"/>
                  </a:cxn>
                  <a:cxn ang="0">
                    <a:pos x="774" y="67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60" y="116"/>
                  </a:cxn>
                  <a:cxn ang="0">
                    <a:pos x="614" y="127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3" y="145"/>
                  </a:cxn>
                  <a:cxn ang="0">
                    <a:pos x="357" y="144"/>
                  </a:cxn>
                  <a:cxn ang="0">
                    <a:pos x="303" y="141"/>
                  </a:cxn>
                  <a:cxn ang="0">
                    <a:pos x="248" y="134"/>
                  </a:cxn>
                  <a:cxn ang="0">
                    <a:pos x="192" y="121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6" y="79"/>
                  </a:cxn>
                  <a:cxn ang="0">
                    <a:pos x="47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1" y="142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5"/>
                    </a:lnTo>
                    <a:lnTo>
                      <a:pt x="253" y="218"/>
                    </a:lnTo>
                    <a:lnTo>
                      <a:pt x="311" y="225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4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8" y="166"/>
                    </a:lnTo>
                    <a:lnTo>
                      <a:pt x="778" y="148"/>
                    </a:lnTo>
                    <a:lnTo>
                      <a:pt x="811" y="114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3"/>
                    </a:lnTo>
                    <a:lnTo>
                      <a:pt x="774" y="67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60" y="116"/>
                    </a:lnTo>
                    <a:lnTo>
                      <a:pt x="614" y="127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3" y="145"/>
                    </a:lnTo>
                    <a:lnTo>
                      <a:pt x="357" y="144"/>
                    </a:lnTo>
                    <a:lnTo>
                      <a:pt x="303" y="141"/>
                    </a:lnTo>
                    <a:lnTo>
                      <a:pt x="248" y="134"/>
                    </a:lnTo>
                    <a:lnTo>
                      <a:pt x="192" y="121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6" y="79"/>
                    </a:lnTo>
                    <a:lnTo>
                      <a:pt x="47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16869" name="Group 3176"/>
            <p:cNvGrpSpPr>
              <a:grpSpLocks/>
            </p:cNvGrpSpPr>
            <p:nvPr/>
          </p:nvGrpSpPr>
          <p:grpSpPr bwMode="auto">
            <a:xfrm>
              <a:off x="1267" y="2213"/>
              <a:ext cx="277" cy="132"/>
              <a:chOff x="1267" y="2213"/>
              <a:chExt cx="277" cy="132"/>
            </a:xfrm>
          </p:grpSpPr>
          <p:sp>
            <p:nvSpPr>
              <p:cNvPr id="416873" name="Oval 3177"/>
              <p:cNvSpPr>
                <a:spLocks noChangeArrowheads="1"/>
              </p:cNvSpPr>
              <p:nvPr/>
            </p:nvSpPr>
            <p:spPr bwMode="auto">
              <a:xfrm>
                <a:off x="1267" y="2213"/>
                <a:ext cx="277" cy="108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74" name="Freeform 3178"/>
              <p:cNvSpPr>
                <a:spLocks/>
              </p:cNvSpPr>
              <p:nvPr/>
            </p:nvSpPr>
            <p:spPr bwMode="auto">
              <a:xfrm>
                <a:off x="1267" y="2269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1"/>
                  </a:cxn>
                  <a:cxn ang="0">
                    <a:pos x="80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0" y="113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7" y="134"/>
                  </a:cxn>
                  <a:cxn ang="0">
                    <a:pos x="504" y="143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0"/>
                  </a:cxn>
                  <a:cxn ang="0">
                    <a:pos x="148" y="111"/>
                  </a:cxn>
                  <a:cxn ang="0">
                    <a:pos x="109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1"/>
                    </a:lnTo>
                    <a:lnTo>
                      <a:pt x="80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0" y="113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7" y="134"/>
                    </a:lnTo>
                    <a:lnTo>
                      <a:pt x="504" y="143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0"/>
                    </a:lnTo>
                    <a:lnTo>
                      <a:pt x="148" y="111"/>
                    </a:lnTo>
                    <a:lnTo>
                      <a:pt x="109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16872" name="Group 3179"/>
            <p:cNvGrpSpPr>
              <a:grpSpLocks/>
            </p:cNvGrpSpPr>
            <p:nvPr/>
          </p:nvGrpSpPr>
          <p:grpSpPr bwMode="auto">
            <a:xfrm>
              <a:off x="1269" y="2189"/>
              <a:ext cx="278" cy="132"/>
              <a:chOff x="1269" y="2189"/>
              <a:chExt cx="278" cy="132"/>
            </a:xfrm>
          </p:grpSpPr>
          <p:sp>
            <p:nvSpPr>
              <p:cNvPr id="416876" name="Oval 3180"/>
              <p:cNvSpPr>
                <a:spLocks noChangeArrowheads="1"/>
              </p:cNvSpPr>
              <p:nvPr/>
            </p:nvSpPr>
            <p:spPr bwMode="auto">
              <a:xfrm>
                <a:off x="1270" y="2189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77" name="Freeform 3181"/>
              <p:cNvSpPr>
                <a:spLocks/>
              </p:cNvSpPr>
              <p:nvPr/>
            </p:nvSpPr>
            <p:spPr bwMode="auto">
              <a:xfrm>
                <a:off x="1269" y="2244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30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5" y="79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30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5" y="79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16875" name="Group 3182"/>
            <p:cNvGrpSpPr>
              <a:grpSpLocks/>
            </p:cNvGrpSpPr>
            <p:nvPr/>
          </p:nvGrpSpPr>
          <p:grpSpPr bwMode="auto">
            <a:xfrm>
              <a:off x="1267" y="2161"/>
              <a:ext cx="277" cy="131"/>
              <a:chOff x="1267" y="2161"/>
              <a:chExt cx="277" cy="131"/>
            </a:xfrm>
          </p:grpSpPr>
          <p:sp>
            <p:nvSpPr>
              <p:cNvPr id="416879" name="Oval 3183"/>
              <p:cNvSpPr>
                <a:spLocks noChangeArrowheads="1"/>
              </p:cNvSpPr>
              <p:nvPr/>
            </p:nvSpPr>
            <p:spPr bwMode="auto">
              <a:xfrm>
                <a:off x="1267" y="2161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80" name="Freeform 3184"/>
              <p:cNvSpPr>
                <a:spLocks/>
              </p:cNvSpPr>
              <p:nvPr/>
            </p:nvSpPr>
            <p:spPr bwMode="auto">
              <a:xfrm>
                <a:off x="1267" y="2216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1"/>
                  </a:cxn>
                  <a:cxn ang="0">
                    <a:pos x="80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0" y="113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7" y="134"/>
                  </a:cxn>
                  <a:cxn ang="0">
                    <a:pos x="504" y="143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0"/>
                  </a:cxn>
                  <a:cxn ang="0">
                    <a:pos x="148" y="111"/>
                  </a:cxn>
                  <a:cxn ang="0">
                    <a:pos x="109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1"/>
                    </a:lnTo>
                    <a:lnTo>
                      <a:pt x="80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0" y="113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7" y="134"/>
                    </a:lnTo>
                    <a:lnTo>
                      <a:pt x="504" y="143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0"/>
                    </a:lnTo>
                    <a:lnTo>
                      <a:pt x="148" y="111"/>
                    </a:lnTo>
                    <a:lnTo>
                      <a:pt x="109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16878" name="Group 3185"/>
            <p:cNvGrpSpPr>
              <a:grpSpLocks/>
            </p:cNvGrpSpPr>
            <p:nvPr/>
          </p:nvGrpSpPr>
          <p:grpSpPr bwMode="auto">
            <a:xfrm>
              <a:off x="1258" y="2133"/>
              <a:ext cx="278" cy="131"/>
              <a:chOff x="1258" y="2133"/>
              <a:chExt cx="278" cy="131"/>
            </a:xfrm>
          </p:grpSpPr>
          <p:sp>
            <p:nvSpPr>
              <p:cNvPr id="416882" name="Oval 3186"/>
              <p:cNvSpPr>
                <a:spLocks noChangeArrowheads="1"/>
              </p:cNvSpPr>
              <p:nvPr/>
            </p:nvSpPr>
            <p:spPr bwMode="auto">
              <a:xfrm>
                <a:off x="1259" y="2133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83" name="Freeform 3187"/>
              <p:cNvSpPr>
                <a:spLocks/>
              </p:cNvSpPr>
              <p:nvPr/>
            </p:nvSpPr>
            <p:spPr bwMode="auto">
              <a:xfrm>
                <a:off x="1258" y="2188"/>
                <a:ext cx="276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0"/>
                  </a:cxn>
                  <a:cxn ang="0">
                    <a:pos x="17" y="117"/>
                  </a:cxn>
                  <a:cxn ang="0">
                    <a:pos x="41" y="141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4"/>
                  </a:cxn>
                  <a:cxn ang="0">
                    <a:pos x="253" y="217"/>
                  </a:cxn>
                  <a:cxn ang="0">
                    <a:pos x="311" y="224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4" y="222"/>
                  </a:cxn>
                  <a:cxn ang="0">
                    <a:pos x="581" y="215"/>
                  </a:cxn>
                  <a:cxn ang="0">
                    <a:pos x="629" y="208"/>
                  </a:cxn>
                  <a:cxn ang="0">
                    <a:pos x="668" y="197"/>
                  </a:cxn>
                  <a:cxn ang="0">
                    <a:pos x="708" y="183"/>
                  </a:cxn>
                  <a:cxn ang="0">
                    <a:pos x="749" y="166"/>
                  </a:cxn>
                  <a:cxn ang="0">
                    <a:pos x="778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8"/>
                  </a:cxn>
                  <a:cxn ang="0">
                    <a:pos x="800" y="43"/>
                  </a:cxn>
                  <a:cxn ang="0">
                    <a:pos x="774" y="66"/>
                  </a:cxn>
                  <a:cxn ang="0">
                    <a:pos x="737" y="87"/>
                  </a:cxn>
                  <a:cxn ang="0">
                    <a:pos x="693" y="105"/>
                  </a:cxn>
                  <a:cxn ang="0">
                    <a:pos x="660" y="115"/>
                  </a:cxn>
                  <a:cxn ang="0">
                    <a:pos x="614" y="126"/>
                  </a:cxn>
                  <a:cxn ang="0">
                    <a:pos x="568" y="134"/>
                  </a:cxn>
                  <a:cxn ang="0">
                    <a:pos x="505" y="142"/>
                  </a:cxn>
                  <a:cxn ang="0">
                    <a:pos x="463" y="146"/>
                  </a:cxn>
                  <a:cxn ang="0">
                    <a:pos x="413" y="145"/>
                  </a:cxn>
                  <a:cxn ang="0">
                    <a:pos x="357" y="144"/>
                  </a:cxn>
                  <a:cxn ang="0">
                    <a:pos x="303" y="140"/>
                  </a:cxn>
                  <a:cxn ang="0">
                    <a:pos x="248" y="133"/>
                  </a:cxn>
                  <a:cxn ang="0">
                    <a:pos x="192" y="120"/>
                  </a:cxn>
                  <a:cxn ang="0">
                    <a:pos x="149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7" y="63"/>
                  </a:cxn>
                  <a:cxn ang="0">
                    <a:pos x="17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0"/>
                    </a:lnTo>
                    <a:lnTo>
                      <a:pt x="17" y="117"/>
                    </a:lnTo>
                    <a:lnTo>
                      <a:pt x="41" y="141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4"/>
                    </a:lnTo>
                    <a:lnTo>
                      <a:pt x="253" y="217"/>
                    </a:lnTo>
                    <a:lnTo>
                      <a:pt x="311" y="224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4" y="222"/>
                    </a:lnTo>
                    <a:lnTo>
                      <a:pt x="581" y="215"/>
                    </a:lnTo>
                    <a:lnTo>
                      <a:pt x="629" y="208"/>
                    </a:lnTo>
                    <a:lnTo>
                      <a:pt x="668" y="197"/>
                    </a:lnTo>
                    <a:lnTo>
                      <a:pt x="708" y="183"/>
                    </a:lnTo>
                    <a:lnTo>
                      <a:pt x="749" y="166"/>
                    </a:lnTo>
                    <a:lnTo>
                      <a:pt x="778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8"/>
                    </a:lnTo>
                    <a:lnTo>
                      <a:pt x="800" y="43"/>
                    </a:lnTo>
                    <a:lnTo>
                      <a:pt x="774" y="66"/>
                    </a:lnTo>
                    <a:lnTo>
                      <a:pt x="737" y="87"/>
                    </a:lnTo>
                    <a:lnTo>
                      <a:pt x="693" y="105"/>
                    </a:lnTo>
                    <a:lnTo>
                      <a:pt x="660" y="115"/>
                    </a:lnTo>
                    <a:lnTo>
                      <a:pt x="614" y="126"/>
                    </a:lnTo>
                    <a:lnTo>
                      <a:pt x="568" y="134"/>
                    </a:lnTo>
                    <a:lnTo>
                      <a:pt x="505" y="142"/>
                    </a:lnTo>
                    <a:lnTo>
                      <a:pt x="463" y="146"/>
                    </a:lnTo>
                    <a:lnTo>
                      <a:pt x="413" y="145"/>
                    </a:lnTo>
                    <a:lnTo>
                      <a:pt x="357" y="144"/>
                    </a:lnTo>
                    <a:lnTo>
                      <a:pt x="303" y="140"/>
                    </a:lnTo>
                    <a:lnTo>
                      <a:pt x="248" y="133"/>
                    </a:lnTo>
                    <a:lnTo>
                      <a:pt x="192" y="120"/>
                    </a:lnTo>
                    <a:lnTo>
                      <a:pt x="149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7" y="63"/>
                    </a:lnTo>
                    <a:lnTo>
                      <a:pt x="17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16885" name="Text Box 3189"/>
          <p:cNvSpPr txBox="1">
            <a:spLocks noChangeArrowheads="1"/>
          </p:cNvSpPr>
          <p:nvPr/>
        </p:nvSpPr>
        <p:spPr bwMode="auto">
          <a:xfrm>
            <a:off x="357158" y="4800600"/>
            <a:ext cx="835824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u="sng" dirty="0" err="1" smtClean="0">
                <a:solidFill>
                  <a:srgbClr val="FFFF00"/>
                </a:solidFill>
                <a:latin typeface="Arial" charset="0"/>
              </a:rPr>
              <a:t>Витрати</a:t>
            </a:r>
            <a:r>
              <a:rPr lang="ru-RU" b="1" u="sng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b="1" u="sng" dirty="0">
                <a:solidFill>
                  <a:srgbClr val="FFFF00"/>
                </a:solidFill>
                <a:latin typeface="Arial" charset="0"/>
              </a:rPr>
              <a:t>на 1 </a:t>
            </a:r>
            <a:r>
              <a:rPr lang="ru-RU" b="1" u="sng" dirty="0" smtClean="0">
                <a:solidFill>
                  <a:srgbClr val="FFFF00"/>
                </a:solidFill>
                <a:latin typeface="Arial" charset="0"/>
              </a:rPr>
              <a:t>хворого ХОЗЛ </a:t>
            </a:r>
            <a:r>
              <a:rPr lang="ru-RU" b="1" u="sng" dirty="0">
                <a:solidFill>
                  <a:srgbClr val="FFFF00"/>
                </a:solidFill>
                <a:latin typeface="Arial" charset="0"/>
              </a:rPr>
              <a:t>у</a:t>
            </a:r>
            <a:r>
              <a:rPr lang="ru-RU" b="1" u="sng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ТРИ </a:t>
            </a:r>
            <a:r>
              <a:rPr lang="ru-RU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рази</a:t>
            </a:r>
            <a:endParaRPr lang="ru-RU" b="1" u="sng" dirty="0">
              <a:latin typeface="Arial" charset="0"/>
            </a:endParaRPr>
          </a:p>
          <a:p>
            <a:pPr algn="ctr" eaLnBrk="0" hangingPunct="0"/>
            <a:r>
              <a:rPr lang="ru-RU" b="1" u="sng" dirty="0" err="1" smtClean="0">
                <a:solidFill>
                  <a:srgbClr val="FFFF00"/>
                </a:solidFill>
                <a:latin typeface="Arial" charset="0"/>
              </a:rPr>
              <a:t>перевищують</a:t>
            </a:r>
            <a:r>
              <a:rPr lang="ru-RU" b="1" u="sng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b="1" u="sng" dirty="0" err="1" smtClean="0">
                <a:solidFill>
                  <a:srgbClr val="FFFF00"/>
                </a:solidFill>
                <a:latin typeface="Arial" charset="0"/>
              </a:rPr>
              <a:t>витрати</a:t>
            </a:r>
            <a:r>
              <a:rPr lang="ru-RU" b="1" u="sng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b="1" u="sng" dirty="0">
                <a:solidFill>
                  <a:srgbClr val="FFFF00"/>
                </a:solidFill>
                <a:latin typeface="Arial" charset="0"/>
              </a:rPr>
              <a:t>на 1 </a:t>
            </a:r>
            <a:r>
              <a:rPr lang="ru-RU" b="1" u="sng" dirty="0" smtClean="0">
                <a:solidFill>
                  <a:srgbClr val="FFFF00"/>
                </a:solidFill>
                <a:latin typeface="Arial" charset="0"/>
              </a:rPr>
              <a:t>хворого </a:t>
            </a:r>
            <a:r>
              <a:rPr lang="ru-RU" b="1" u="sng" dirty="0">
                <a:solidFill>
                  <a:srgbClr val="FFFF00"/>
                </a:solidFill>
                <a:latin typeface="Arial" charset="0"/>
              </a:rPr>
              <a:t>БА </a:t>
            </a:r>
            <a:r>
              <a:rPr lang="ru-RU" b="1" u="sng" dirty="0" err="1" smtClean="0">
                <a:solidFill>
                  <a:srgbClr val="FFFF00"/>
                </a:solidFill>
                <a:latin typeface="Arial" charset="0"/>
              </a:rPr>
              <a:t>і</a:t>
            </a:r>
            <a:endParaRPr lang="ru-RU" b="1" u="sng" dirty="0">
              <a:solidFill>
                <a:srgbClr val="FFFF00"/>
              </a:solidFill>
              <a:latin typeface="Arial" charset="0"/>
            </a:endParaRPr>
          </a:p>
          <a:p>
            <a:pPr algn="ctr" eaLnBrk="0" hangingPunct="0"/>
            <a:r>
              <a:rPr lang="ru-RU" b="1" u="sng" dirty="0" err="1" smtClean="0">
                <a:solidFill>
                  <a:srgbClr val="FFFF00"/>
                </a:solidFill>
                <a:latin typeface="Arial" charset="0"/>
              </a:rPr>
              <a:t>склали</a:t>
            </a:r>
            <a:r>
              <a:rPr lang="ru-RU" b="1" u="sng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1522 </a:t>
            </a:r>
            <a:r>
              <a:rPr lang="en-US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USD</a:t>
            </a:r>
            <a:r>
              <a:rPr lang="ru-RU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на</a:t>
            </a:r>
            <a:r>
              <a:rPr lang="en-US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1 </a:t>
            </a:r>
            <a:r>
              <a:rPr lang="uk-UA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хвор</a:t>
            </a:r>
            <a:r>
              <a:rPr lang="en-US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ого</a:t>
            </a:r>
            <a:r>
              <a:rPr lang="en-US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/ </a:t>
            </a:r>
            <a:r>
              <a:rPr lang="uk-UA" sz="24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рік</a:t>
            </a:r>
            <a:endParaRPr lang="ru-RU" sz="2400" u="sng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9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57158" y="928688"/>
            <a:ext cx="8501122" cy="2643188"/>
          </a:xfrm>
        </p:spPr>
        <p:txBody>
          <a:bodyPr/>
          <a:lstStyle/>
          <a:p>
            <a:pPr algn="just">
              <a:lnSpc>
                <a:spcPct val="70000"/>
              </a:lnSpc>
            </a:pP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Хронічна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обструктивна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хвороба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легень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–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хронічне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запальне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захворювання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,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що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виникає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у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осіб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старше 35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років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під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впливом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різних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факторів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ризику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(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шкідливі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частки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або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гази),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найчастіше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куріння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,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що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протікає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з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переважним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ураженням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дистальних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відділів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дихальних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шляхів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та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паренхіми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легень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та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формуванням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емфіземи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.</a:t>
            </a:r>
          </a:p>
          <a:p>
            <a:pPr algn="just">
              <a:lnSpc>
                <a:spcPct val="70000"/>
              </a:lnSpc>
            </a:pP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ХОХЛ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пов'язана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не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тільки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з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ушкодженням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легень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,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але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і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системними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проявами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.</a:t>
            </a:r>
          </a:p>
        </p:txBody>
      </p:sp>
      <p:sp>
        <p:nvSpPr>
          <p:cNvPr id="510978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596882"/>
            <a:ext cx="7772400" cy="260350"/>
          </a:xfrm>
        </p:spPr>
        <p:txBody>
          <a:bodyPr/>
          <a:lstStyle/>
          <a:p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</a:rPr>
              <a:t>ВИЗНАЧЕННЯ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9E16A-151E-4C25-AB39-CAD16411CA9C}" type="slidenum">
              <a:rPr lang="ru-RU"/>
              <a:pPr/>
              <a:t>16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C34D-CDDA-4F62-9DD5-CA45BEBB607E}" type="slidenum">
              <a:rPr lang="ru-RU"/>
              <a:pPr/>
              <a:t>17</a:t>
            </a:fld>
            <a:endParaRPr lang="ru-RU"/>
          </a:p>
        </p:txBody>
      </p:sp>
      <p:sp>
        <p:nvSpPr>
          <p:cNvPr id="571396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214290"/>
            <a:ext cx="8610600" cy="733444"/>
          </a:xfrm>
          <a:noFill/>
          <a:ln/>
        </p:spPr>
        <p:txBody>
          <a:bodyPr>
            <a:normAutofit/>
          </a:bodyPr>
          <a:lstStyle/>
          <a:p>
            <a:pPr algn="r"/>
            <a:r>
              <a:rPr lang="uk-UA" sz="4000" dirty="0" smtClean="0">
                <a:solidFill>
                  <a:schemeClr val="accent4">
                    <a:lumMod val="50000"/>
                  </a:schemeClr>
                </a:solidFill>
              </a:rPr>
              <a:t>ВИЗНАЧЕННЯ</a:t>
            </a:r>
            <a:endParaRPr lang="ru-RU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71395" name="Rectangle 3"/>
          <p:cNvSpPr>
            <a:spLocks noChangeArrowheads="1"/>
          </p:cNvSpPr>
          <p:nvPr/>
        </p:nvSpPr>
        <p:spPr bwMode="auto">
          <a:xfrm>
            <a:off x="457200" y="1214422"/>
            <a:ext cx="8229600" cy="4450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ru-RU" sz="2400" b="1" dirty="0" smtClean="0">
                <a:solidFill>
                  <a:srgbClr val="FFFF00"/>
                </a:solidFill>
                <a:latin typeface="Arial" charset="0"/>
              </a:rPr>
              <a:t>ХОЗЛ </a:t>
            </a:r>
            <a:r>
              <a:rPr lang="ru-RU" sz="2400" b="1" dirty="0" err="1" smtClean="0">
                <a:latin typeface="Arial" charset="0"/>
              </a:rPr>
              <a:t>характеризується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обмеженням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повітряного</a:t>
            </a:r>
            <a:r>
              <a:rPr lang="ru-RU" sz="2400" b="1" dirty="0" smtClean="0">
                <a:latin typeface="Arial" charset="0"/>
              </a:rPr>
              <a:t> потоку, </a:t>
            </a:r>
            <a:r>
              <a:rPr lang="ru-RU" sz="2400" b="1" dirty="0" err="1" smtClean="0">
                <a:latin typeface="Arial" charset="0"/>
              </a:rPr>
              <a:t>що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є</a:t>
            </a:r>
            <a:r>
              <a:rPr lang="ru-RU" sz="2400" b="1" dirty="0" smtClean="0">
                <a:latin typeface="Arial" charset="0"/>
              </a:rPr>
              <a:t> не </a:t>
            </a:r>
            <a:r>
              <a:rPr lang="ru-RU" sz="2400" b="1" dirty="0" err="1" smtClean="0">
                <a:latin typeface="Arial" charset="0"/>
              </a:rPr>
              <a:t>повністю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оборотним</a:t>
            </a:r>
            <a:r>
              <a:rPr lang="ru-RU" sz="2400" b="1" dirty="0" smtClean="0">
                <a:latin typeface="Arial" charset="0"/>
              </a:rPr>
              <a:t>, яке </a:t>
            </a:r>
            <a:r>
              <a:rPr lang="ru-RU" sz="2400" b="1" dirty="0" err="1" smtClean="0">
                <a:latin typeface="Arial" charset="0"/>
              </a:rPr>
              <a:t>викликається</a:t>
            </a:r>
            <a:r>
              <a:rPr lang="ru-RU" sz="2400" b="1" dirty="0" smtClean="0">
                <a:latin typeface="Arial" charset="0"/>
              </a:rPr>
              <a:t> запальною </a:t>
            </a:r>
            <a:r>
              <a:rPr lang="ru-RU" sz="2400" b="1" dirty="0" err="1" smtClean="0">
                <a:latin typeface="Arial" charset="0"/>
              </a:rPr>
              <a:t>реакцією</a:t>
            </a:r>
            <a:r>
              <a:rPr lang="ru-RU" sz="2400" b="1" dirty="0" smtClean="0">
                <a:latin typeface="Arial" charset="0"/>
              </a:rPr>
              <a:t>, </a:t>
            </a:r>
            <a:r>
              <a:rPr lang="ru-RU" sz="2400" b="1" dirty="0" err="1" smtClean="0">
                <a:latin typeface="Arial" charset="0"/>
              </a:rPr>
              <a:t>відмінною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від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бронхіальної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астми</a:t>
            </a:r>
            <a:r>
              <a:rPr lang="ru-RU" sz="2400" b="1" dirty="0" smtClean="0">
                <a:latin typeface="Arial" charset="0"/>
              </a:rPr>
              <a:t> та </a:t>
            </a:r>
            <a:r>
              <a:rPr lang="ru-RU" sz="2400" b="1" dirty="0" err="1" smtClean="0">
                <a:latin typeface="Arial" charset="0"/>
              </a:rPr>
              <a:t>присутньою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незалежно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від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тяжкості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захворювання</a:t>
            </a:r>
            <a:r>
              <a:rPr lang="ru-RU" sz="2400" b="1" dirty="0" smtClean="0">
                <a:latin typeface="Arial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ru-RU" sz="2400" b="1" dirty="0" smtClean="0">
                <a:solidFill>
                  <a:srgbClr val="FFFF00"/>
                </a:solidFill>
                <a:latin typeface="Arial" charset="0"/>
              </a:rPr>
              <a:t>ХОЗЛ</a:t>
            </a:r>
            <a:r>
              <a:rPr lang="ru-RU" sz="2400" b="1" dirty="0" smtClean="0">
                <a:latin typeface="Arial" charset="0"/>
              </a:rPr>
              <a:t> – </a:t>
            </a:r>
            <a:r>
              <a:rPr lang="ru-RU" sz="2400" b="1" dirty="0" err="1" smtClean="0">
                <a:latin typeface="Arial" charset="0"/>
              </a:rPr>
              <a:t>захворювання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попереджуване</a:t>
            </a:r>
            <a:r>
              <a:rPr lang="ru-RU" sz="2400" b="1" dirty="0" smtClean="0">
                <a:latin typeface="Arial" charset="0"/>
              </a:rPr>
              <a:t> та </a:t>
            </a:r>
            <a:r>
              <a:rPr lang="ru-RU" sz="2400" b="1" dirty="0" err="1" smtClean="0">
                <a:latin typeface="Arial" charset="0"/>
              </a:rPr>
              <a:t>піддається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лікуванню</a:t>
            </a:r>
            <a:r>
              <a:rPr lang="ru-RU" sz="2400" b="1" dirty="0" smtClean="0">
                <a:latin typeface="Arial" charset="0"/>
              </a:rPr>
              <a:t> (</a:t>
            </a:r>
            <a:r>
              <a:rPr lang="en-US" sz="2400" b="1" dirty="0" smtClean="0">
                <a:latin typeface="Arial" charset="0"/>
              </a:rPr>
              <a:t>GOLD, 2006)</a:t>
            </a:r>
            <a:endParaRPr lang="uk-UA" sz="2400" b="1" dirty="0" smtClean="0">
              <a:latin typeface="Arial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ru-RU" sz="2400" b="1" dirty="0" smtClean="0">
                <a:solidFill>
                  <a:srgbClr val="FFFF00"/>
                </a:solidFill>
                <a:latin typeface="Arial" charset="0"/>
              </a:rPr>
              <a:t>ХОЗЛ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розвивається</a:t>
            </a:r>
            <a:r>
              <a:rPr lang="ru-RU" sz="2400" b="1" dirty="0" smtClean="0">
                <a:latin typeface="Arial" charset="0"/>
              </a:rPr>
              <a:t> у </a:t>
            </a:r>
            <a:r>
              <a:rPr lang="ru-RU" sz="2400" b="1" dirty="0" err="1" smtClean="0">
                <a:latin typeface="Arial" charset="0"/>
              </a:rPr>
              <a:t>схильних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осіб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і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проявляється</a:t>
            </a:r>
            <a:r>
              <a:rPr lang="ru-RU" sz="2400" b="1" dirty="0" smtClean="0">
                <a:latin typeface="Arial" charset="0"/>
              </a:rPr>
              <a:t> кашлем, </a:t>
            </a:r>
            <a:r>
              <a:rPr lang="ru-RU" sz="2400" b="1" dirty="0" err="1" smtClean="0">
                <a:latin typeface="Arial" charset="0"/>
              </a:rPr>
              <a:t>відділенням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мокротиння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і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наростаючою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задишкою</a:t>
            </a:r>
            <a:r>
              <a:rPr lang="ru-RU" sz="2400" b="1" dirty="0" smtClean="0">
                <a:latin typeface="Arial" charset="0"/>
              </a:rPr>
              <a:t>, </a:t>
            </a:r>
            <a:r>
              <a:rPr lang="ru-RU" sz="2400" b="1" dirty="0" err="1" smtClean="0">
                <a:latin typeface="Arial" charset="0"/>
              </a:rPr>
              <a:t>має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неухильно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прогресуючий</a:t>
            </a:r>
            <a:r>
              <a:rPr lang="ru-RU" sz="2400" b="1" dirty="0" smtClean="0">
                <a:latin typeface="Arial" charset="0"/>
              </a:rPr>
              <a:t> характер </a:t>
            </a:r>
            <a:r>
              <a:rPr lang="ru-RU" sz="2400" b="1" dirty="0" err="1" smtClean="0">
                <a:latin typeface="Arial" charset="0"/>
              </a:rPr>
              <a:t>з</a:t>
            </a:r>
            <a:r>
              <a:rPr lang="ru-RU" sz="2400" b="1" dirty="0" smtClean="0">
                <a:latin typeface="Arial" charset="0"/>
              </a:rPr>
              <a:t> результатом </a:t>
            </a:r>
            <a:r>
              <a:rPr lang="ru-RU" sz="2400" b="1" dirty="0" err="1" smtClean="0">
                <a:latin typeface="Arial" charset="0"/>
              </a:rPr>
              <a:t>хронічної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дихальної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недостатності</a:t>
            </a:r>
            <a:r>
              <a:rPr lang="ru-RU" sz="2400" b="1" dirty="0" smtClean="0">
                <a:latin typeface="Arial" charset="0"/>
              </a:rPr>
              <a:t> та </a:t>
            </a:r>
            <a:r>
              <a:rPr lang="ru-RU" sz="2400" b="1" dirty="0" err="1" smtClean="0">
                <a:latin typeface="Arial" charset="0"/>
              </a:rPr>
              <a:t>легеневого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серця</a:t>
            </a:r>
            <a:r>
              <a:rPr lang="ru-RU" sz="2400" b="1" dirty="0" smtClean="0"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8252EFD-7B86-4758-B744-C424A52287D4}" type="slidenum">
              <a:rPr lang="ru-RU"/>
              <a:pPr/>
              <a:t>18</a:t>
            </a:fld>
            <a:endParaRPr lang="ru-RU"/>
          </a:p>
        </p:txBody>
      </p:sp>
      <p:sp>
        <p:nvSpPr>
          <p:cNvPr id="787458" name="Text Box 2"/>
          <p:cNvSpPr txBox="1">
            <a:spLocks noChangeArrowheads="1"/>
          </p:cNvSpPr>
          <p:nvPr/>
        </p:nvSpPr>
        <p:spPr bwMode="auto">
          <a:xfrm>
            <a:off x="1752600" y="457200"/>
            <a:ext cx="6172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ja-JP" sz="4400" dirty="0" err="1" smtClean="0">
                <a:solidFill>
                  <a:srgbClr val="FFCC00"/>
                </a:solidFill>
                <a:latin typeface="Tahoma" pitchFamily="34" charset="0"/>
              </a:rPr>
              <a:t>Визначення</a:t>
            </a:r>
            <a:r>
              <a:rPr lang="ru-RU" altLang="ja-JP" sz="4400" dirty="0" smtClean="0">
                <a:solidFill>
                  <a:srgbClr val="FFCC00"/>
                </a:solidFill>
                <a:latin typeface="Tahoma" pitchFamily="34" charset="0"/>
              </a:rPr>
              <a:t> ХОЗЛ</a:t>
            </a:r>
            <a:endParaRPr lang="en-US" altLang="ja-JP" sz="4400" dirty="0">
              <a:solidFill>
                <a:srgbClr val="FFCC00"/>
              </a:solidFill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787459" name="Text Box 3"/>
          <p:cNvSpPr txBox="1">
            <a:spLocks noChangeArrowheads="1"/>
          </p:cNvSpPr>
          <p:nvPr/>
        </p:nvSpPr>
        <p:spPr bwMode="auto">
          <a:xfrm>
            <a:off x="468313" y="1341438"/>
            <a:ext cx="8229600" cy="221599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buClr>
                <a:srgbClr val="FFCC00"/>
              </a:buClr>
              <a:buSzPct val="125000"/>
              <a:buFont typeface="Wingdings" pitchFamily="2" charset="2"/>
              <a:buChar char="§"/>
            </a:pPr>
            <a:r>
              <a:rPr lang="en-GB" dirty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Хронічне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обструктивне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захворювання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легень</a:t>
            </a:r>
            <a:r>
              <a:rPr lang="ru-RU" sz="2400" dirty="0" smtClean="0">
                <a:latin typeface="Tahoma" pitchFamily="34" charset="0"/>
              </a:rPr>
              <a:t> (ХОЗЛ) – </a:t>
            </a:r>
            <a:r>
              <a:rPr lang="ru-RU" sz="2400" dirty="0" err="1" smtClean="0">
                <a:latin typeface="Tahoma" pitchFamily="34" charset="0"/>
              </a:rPr>
              <a:t>захворювання</a:t>
            </a:r>
            <a:r>
              <a:rPr lang="ru-RU" sz="2400" dirty="0" smtClean="0">
                <a:latin typeface="Tahoma" pitchFamily="34" charset="0"/>
              </a:rPr>
              <a:t>, яке </a:t>
            </a:r>
            <a:r>
              <a:rPr lang="ru-RU" sz="2400" dirty="0" err="1" smtClean="0">
                <a:latin typeface="Tahoma" pitchFamily="34" charset="0"/>
              </a:rPr>
              <a:t>можна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попередити</a:t>
            </a:r>
            <a:r>
              <a:rPr lang="ru-RU" sz="2400" dirty="0" smtClean="0">
                <a:latin typeface="Tahoma" pitchFamily="34" charset="0"/>
              </a:rPr>
              <a:t> та </a:t>
            </a:r>
            <a:r>
              <a:rPr lang="ru-RU" sz="2400" dirty="0" err="1" smtClean="0">
                <a:latin typeface="Tahoma" pitchFamily="34" charset="0"/>
              </a:rPr>
              <a:t>лікувати</a:t>
            </a:r>
            <a:r>
              <a:rPr lang="ru-RU" sz="2400" dirty="0" smtClean="0">
                <a:latin typeface="Tahoma" pitchFamily="34" charset="0"/>
              </a:rPr>
              <a:t>, </a:t>
            </a:r>
            <a:r>
              <a:rPr lang="ru-RU" sz="2400" dirty="0" err="1" smtClean="0">
                <a:latin typeface="Tahoma" pitchFamily="34" charset="0"/>
              </a:rPr>
              <a:t>і</a:t>
            </a:r>
            <a:r>
              <a:rPr lang="ru-RU" sz="2400" dirty="0" smtClean="0">
                <a:latin typeface="Tahoma" pitchFamily="34" charset="0"/>
              </a:rPr>
              <a:t> яке </a:t>
            </a:r>
            <a:r>
              <a:rPr lang="ru-RU" sz="2400" dirty="0" err="1" smtClean="0">
                <a:latin typeface="Tahoma" pitchFamily="34" charset="0"/>
              </a:rPr>
              <a:t>супроводжується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позалегеневими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проявами</a:t>
            </a:r>
            <a:r>
              <a:rPr lang="ru-RU" sz="2400" dirty="0" smtClean="0">
                <a:latin typeface="Tahoma" pitchFamily="34" charset="0"/>
              </a:rPr>
              <a:t>, </a:t>
            </a:r>
            <a:r>
              <a:rPr lang="ru-RU" sz="2400" dirty="0" err="1" smtClean="0">
                <a:latin typeface="Tahoma" pitchFamily="34" charset="0"/>
              </a:rPr>
              <a:t>що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збільшують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тяжкість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захворювання</a:t>
            </a:r>
            <a:r>
              <a:rPr lang="ru-RU" sz="2400" dirty="0" smtClean="0">
                <a:latin typeface="Tahoma" pitchFamily="34" charset="0"/>
              </a:rPr>
              <a:t>. </a:t>
            </a:r>
          </a:p>
          <a:p>
            <a:pPr>
              <a:lnSpc>
                <a:spcPct val="115000"/>
              </a:lnSpc>
              <a:buClr>
                <a:srgbClr val="FFCC00"/>
              </a:buClr>
              <a:buSzPct val="125000"/>
            </a:pPr>
            <a:r>
              <a:rPr lang="en-GB" sz="2400" dirty="0" smtClean="0">
                <a:solidFill>
                  <a:schemeClr val="tx1"/>
                </a:solidFill>
                <a:latin typeface="Tahoma" pitchFamily="34" charset="0"/>
              </a:rPr>
              <a:t>  </a:t>
            </a:r>
            <a:endParaRPr lang="en-US" altLang="ja-JP" sz="2400" dirty="0">
              <a:solidFill>
                <a:schemeClr val="tx1"/>
              </a:solidFill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787460" name="Text Box 4"/>
          <p:cNvSpPr txBox="1">
            <a:spLocks noChangeArrowheads="1"/>
          </p:cNvSpPr>
          <p:nvPr/>
        </p:nvSpPr>
        <p:spPr bwMode="auto">
          <a:xfrm>
            <a:off x="428596" y="3214686"/>
            <a:ext cx="8229600" cy="94179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115000"/>
              </a:lnSpc>
              <a:buClr>
                <a:srgbClr val="FFCC00"/>
              </a:buClr>
              <a:buSzPct val="125000"/>
              <a:buFont typeface="Wingdings" pitchFamily="2" charset="2"/>
              <a:buChar char="§"/>
            </a:pPr>
            <a:r>
              <a:rPr lang="en-GB" dirty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характеризується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обмеженням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повітряного</a:t>
            </a:r>
            <a:r>
              <a:rPr lang="ru-RU" sz="2400" dirty="0" smtClean="0">
                <a:latin typeface="Tahoma" pitchFamily="34" charset="0"/>
              </a:rPr>
              <a:t> потоку, яке оборотне в не </a:t>
            </a:r>
            <a:r>
              <a:rPr lang="ru-RU" sz="2400" dirty="0" err="1" smtClean="0">
                <a:latin typeface="Tahoma" pitchFamily="34" charset="0"/>
              </a:rPr>
              <a:t>повному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обсязі</a:t>
            </a:r>
            <a:endParaRPr lang="ru-RU" sz="2400" dirty="0" smtClean="0">
              <a:latin typeface="Tahoma" pitchFamily="34" charset="0"/>
            </a:endParaRPr>
          </a:p>
        </p:txBody>
      </p:sp>
      <p:sp>
        <p:nvSpPr>
          <p:cNvPr id="787461" name="Text Box 5"/>
          <p:cNvSpPr txBox="1">
            <a:spLocks noChangeArrowheads="1"/>
          </p:cNvSpPr>
          <p:nvPr/>
        </p:nvSpPr>
        <p:spPr bwMode="auto">
          <a:xfrm>
            <a:off x="428596" y="4286256"/>
            <a:ext cx="8229600" cy="1366528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5000"/>
              </a:lnSpc>
              <a:buClr>
                <a:srgbClr val="FFCC00"/>
              </a:buClr>
              <a:buSzPct val="125000"/>
              <a:buFont typeface="Wingdings" pitchFamily="2" charset="2"/>
              <a:buChar char="§"/>
            </a:pPr>
            <a:r>
              <a:rPr lang="en-GB" sz="2400" dirty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обмеження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швидкості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повітряного</a:t>
            </a:r>
            <a:r>
              <a:rPr lang="ru-RU" sz="2400" dirty="0" smtClean="0">
                <a:latin typeface="Tahoma" pitchFamily="34" charset="0"/>
              </a:rPr>
              <a:t> потоку </a:t>
            </a:r>
            <a:r>
              <a:rPr lang="ru-RU" sz="2400" dirty="0" err="1" smtClean="0">
                <a:latin typeface="Tahoma" pitchFamily="34" charset="0"/>
              </a:rPr>
              <a:t>зазвичай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прогресує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і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пов'язане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із</a:t>
            </a:r>
            <a:r>
              <a:rPr lang="ru-RU" sz="2400" dirty="0" smtClean="0">
                <a:latin typeface="Tahoma" pitchFamily="34" charset="0"/>
              </a:rPr>
              <a:t> запальною </a:t>
            </a:r>
            <a:r>
              <a:rPr lang="ru-RU" sz="2400" dirty="0" err="1" smtClean="0">
                <a:latin typeface="Tahoma" pitchFamily="34" charset="0"/>
              </a:rPr>
              <a:t>відповіддю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легень</a:t>
            </a:r>
            <a:r>
              <a:rPr lang="ru-RU" sz="2400" dirty="0" smtClean="0">
                <a:latin typeface="Tahoma" pitchFamily="34" charset="0"/>
              </a:rPr>
              <a:t> на </a:t>
            </a:r>
            <a:r>
              <a:rPr lang="ru-RU" sz="2400" dirty="0" err="1" smtClean="0">
                <a:latin typeface="Tahoma" pitchFamily="34" charset="0"/>
              </a:rPr>
              <a:t>патогенні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частки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або</a:t>
            </a:r>
            <a:r>
              <a:rPr lang="ru-RU" sz="2400" dirty="0" smtClean="0">
                <a:latin typeface="Tahoma" pitchFamily="34" charset="0"/>
              </a:rPr>
              <a:t> гази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7460" grpId="0" animBg="1"/>
      <p:bldP spid="78746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7" name="Rectangle 3"/>
          <p:cNvSpPr>
            <a:spLocks noGrp="1" noChangeArrowheads="1"/>
          </p:cNvSpPr>
          <p:nvPr>
            <p:ph type="title"/>
          </p:nvPr>
        </p:nvSpPr>
        <p:spPr>
          <a:xfrm>
            <a:off x="677863" y="304800"/>
            <a:ext cx="7772400" cy="609600"/>
          </a:xfrm>
          <a:effectLst>
            <a:outerShdw dist="45791" dir="2021404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ХОЗЛ</a:t>
            </a:r>
            <a:r>
              <a:rPr lang="ru-RU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: </a:t>
            </a:r>
            <a:r>
              <a:rPr lang="ru-RU" sz="36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базова</a:t>
            </a:r>
            <a:r>
              <a:rPr lang="ru-RU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ru-RU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модель </a:t>
            </a:r>
            <a:r>
              <a:rPr lang="ru-RU" sz="36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запалення</a:t>
            </a:r>
            <a:endParaRPr lang="ru-RU" sz="36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876546" name="Picture 2" descr="bronch3"/>
          <p:cNvPicPr>
            <a:picLocks noChangeAspect="1" noChangeArrowheads="1"/>
          </p:cNvPicPr>
          <p:nvPr/>
        </p:nvPicPr>
        <p:blipFill>
          <a:blip r:embed="rId2">
            <a:lum bright="6000" contrast="24000"/>
          </a:blip>
          <a:srcRect/>
          <a:stretch>
            <a:fillRect/>
          </a:stretch>
        </p:blipFill>
        <p:spPr bwMode="auto">
          <a:xfrm>
            <a:off x="2166938" y="1371600"/>
            <a:ext cx="4267200" cy="4376738"/>
          </a:xfrm>
          <a:prstGeom prst="rect">
            <a:avLst/>
          </a:prstGeom>
          <a:noFill/>
        </p:spPr>
      </p:pic>
      <p:sp>
        <p:nvSpPr>
          <p:cNvPr id="876548" name="Rectangle 4"/>
          <p:cNvSpPr>
            <a:spLocks noChangeArrowheads="1"/>
          </p:cNvSpPr>
          <p:nvPr/>
        </p:nvSpPr>
        <p:spPr bwMode="auto">
          <a:xfrm>
            <a:off x="338138" y="5238750"/>
            <a:ext cx="33877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42900" indent="-342900" defTabSz="762000">
              <a:lnSpc>
                <a:spcPct val="70000"/>
              </a:lnSpc>
              <a:spcBef>
                <a:spcPct val="20000"/>
              </a:spcBef>
            </a:pPr>
            <a:r>
              <a:rPr lang="ru-RU" sz="2000" dirty="0">
                <a:latin typeface="Comic Sans MS" pitchFamily="66" charset="0"/>
              </a:rPr>
              <a:t>Дисбаланс:</a:t>
            </a:r>
            <a:endParaRPr lang="ru-RU" sz="2000" b="1" dirty="0">
              <a:latin typeface="Comic Sans MS" pitchFamily="66" charset="0"/>
            </a:endParaRPr>
          </a:p>
          <a:p>
            <a:pPr marL="342900" indent="-342900" defTabSz="762000">
              <a:lnSpc>
                <a:spcPct val="70000"/>
              </a:lnSpc>
              <a:spcBef>
                <a:spcPct val="20000"/>
              </a:spcBef>
            </a:pPr>
            <a:r>
              <a:rPr lang="ru-RU" sz="2000" dirty="0" err="1" smtClean="0">
                <a:latin typeface="Comic Sans MS" pitchFamily="66" charset="0"/>
              </a:rPr>
              <a:t>протеоліз-антипротеоліз</a:t>
            </a:r>
            <a:r>
              <a:rPr lang="ru-RU" sz="2000" dirty="0">
                <a:latin typeface="Comic Sans MS" pitchFamily="66" charset="0"/>
              </a:rPr>
              <a:t>, </a:t>
            </a:r>
          </a:p>
          <a:p>
            <a:pPr marL="342900" indent="-342900" defTabSz="762000">
              <a:lnSpc>
                <a:spcPct val="70000"/>
              </a:lnSpc>
              <a:spcBef>
                <a:spcPct val="20000"/>
              </a:spcBef>
            </a:pPr>
            <a:r>
              <a:rPr lang="ru-RU" sz="2000" dirty="0" err="1" smtClean="0">
                <a:latin typeface="Comic Sans MS" pitchFamily="66" charset="0"/>
              </a:rPr>
              <a:t>оксиданти-антиоксиданти</a:t>
            </a:r>
            <a:endParaRPr lang="ru-RU" sz="2000" b="1" dirty="0">
              <a:latin typeface="Comic Sans MS" pitchFamily="66" charset="0"/>
            </a:endParaRPr>
          </a:p>
        </p:txBody>
      </p:sp>
      <p:sp>
        <p:nvSpPr>
          <p:cNvPr id="876549" name="Rectangle 5"/>
          <p:cNvSpPr>
            <a:spLocks noChangeArrowheads="1"/>
          </p:cNvSpPr>
          <p:nvPr/>
        </p:nvSpPr>
        <p:spPr bwMode="auto">
          <a:xfrm>
            <a:off x="6840538" y="2438400"/>
            <a:ext cx="1848263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Дегрануляція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876550" name="Line 6"/>
          <p:cNvSpPr>
            <a:spLocks noChangeShapeType="1"/>
          </p:cNvSpPr>
          <p:nvPr/>
        </p:nvSpPr>
        <p:spPr bwMode="auto">
          <a:xfrm>
            <a:off x="5892800" y="4343400"/>
            <a:ext cx="1016000" cy="5334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stealth" w="med" len="lg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6551" name="Rectangle 7"/>
          <p:cNvSpPr>
            <a:spLocks noChangeArrowheads="1"/>
          </p:cNvSpPr>
          <p:nvPr/>
        </p:nvSpPr>
        <p:spPr bwMode="auto">
          <a:xfrm>
            <a:off x="7112000" y="2895600"/>
            <a:ext cx="1101264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Адгезія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876552" name="Rectangle 8"/>
          <p:cNvSpPr>
            <a:spLocks noChangeArrowheads="1"/>
          </p:cNvSpPr>
          <p:nvPr/>
        </p:nvSpPr>
        <p:spPr bwMode="auto">
          <a:xfrm>
            <a:off x="271463" y="2590800"/>
            <a:ext cx="796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sz="2000">
                <a:latin typeface="Comic Sans MS" pitchFamily="66" charset="0"/>
              </a:rPr>
              <a:t>CD8+</a:t>
            </a:r>
          </a:p>
        </p:txBody>
      </p:sp>
      <p:sp>
        <p:nvSpPr>
          <p:cNvPr id="876553" name="Line 9"/>
          <p:cNvSpPr>
            <a:spLocks noChangeShapeType="1"/>
          </p:cNvSpPr>
          <p:nvPr/>
        </p:nvSpPr>
        <p:spPr bwMode="auto">
          <a:xfrm flipH="1" flipV="1">
            <a:off x="1422400" y="2895600"/>
            <a:ext cx="3116263" cy="13716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 type="triangle" w="med" len="med"/>
            <a:tailEnd/>
          </a:ln>
          <a:effectLst>
            <a:outerShdw dist="81320" dir="2319588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6554" name="Line 10"/>
          <p:cNvSpPr>
            <a:spLocks noChangeShapeType="1"/>
          </p:cNvSpPr>
          <p:nvPr/>
        </p:nvSpPr>
        <p:spPr bwMode="auto">
          <a:xfrm flipV="1">
            <a:off x="6096000" y="3048000"/>
            <a:ext cx="947738" cy="3810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stealth" w="med" len="lg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6555" name="Rectangle 11"/>
          <p:cNvSpPr>
            <a:spLocks noChangeArrowheads="1"/>
          </p:cNvSpPr>
          <p:nvPr/>
        </p:nvSpPr>
        <p:spPr bwMode="auto">
          <a:xfrm>
            <a:off x="7112000" y="3962400"/>
            <a:ext cx="1643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sz="2000">
                <a:latin typeface="Comic Sans MS" pitchFamily="66" charset="0"/>
              </a:rPr>
              <a:t>Хемотаксис</a:t>
            </a:r>
          </a:p>
        </p:txBody>
      </p:sp>
      <p:sp>
        <p:nvSpPr>
          <p:cNvPr id="876556" name="Rectangle 12"/>
          <p:cNvSpPr>
            <a:spLocks noChangeArrowheads="1"/>
          </p:cNvSpPr>
          <p:nvPr/>
        </p:nvSpPr>
        <p:spPr bwMode="auto">
          <a:xfrm>
            <a:off x="7112000" y="3505200"/>
            <a:ext cx="1405834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1106097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Активація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876557" name="Line 13"/>
          <p:cNvSpPr>
            <a:spLocks noChangeShapeType="1"/>
          </p:cNvSpPr>
          <p:nvPr/>
        </p:nvSpPr>
        <p:spPr bwMode="auto">
          <a:xfrm>
            <a:off x="5892800" y="2971800"/>
            <a:ext cx="1150938" cy="10668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stealth" w="med" len="lg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6558" name="Rectangle 14"/>
          <p:cNvSpPr>
            <a:spLocks noChangeArrowheads="1"/>
          </p:cNvSpPr>
          <p:nvPr/>
        </p:nvSpPr>
        <p:spPr bwMode="auto">
          <a:xfrm>
            <a:off x="6908800" y="4419600"/>
            <a:ext cx="1649491" cy="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20493903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sz="2000" dirty="0" err="1">
                <a:latin typeface="Comic Sans MS" pitchFamily="66" charset="0"/>
              </a:rPr>
              <a:t>Бронхо</a:t>
            </a:r>
            <a:r>
              <a:rPr lang="ru-RU" sz="2000" dirty="0">
                <a:latin typeface="Comic Sans MS" pitchFamily="66" charset="0"/>
              </a:rPr>
              <a:t>-</a:t>
            </a:r>
          </a:p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констрикція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876559" name="Line 15"/>
          <p:cNvSpPr>
            <a:spLocks noChangeShapeType="1"/>
          </p:cNvSpPr>
          <p:nvPr/>
        </p:nvSpPr>
        <p:spPr bwMode="auto">
          <a:xfrm>
            <a:off x="5214938" y="3505200"/>
            <a:ext cx="1828800" cy="5334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stealth" w="med" len="lg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6560" name="Rectangle 16"/>
          <p:cNvSpPr>
            <a:spLocks noChangeArrowheads="1"/>
          </p:cNvSpPr>
          <p:nvPr/>
        </p:nvSpPr>
        <p:spPr bwMode="auto">
          <a:xfrm>
            <a:off x="271463" y="3124200"/>
            <a:ext cx="1876425" cy="101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Нейтрофіли</a:t>
            </a:r>
            <a:endParaRPr lang="ru-RU" sz="2000" dirty="0">
              <a:latin typeface="Comic Sans MS" pitchFamily="66" charset="0"/>
            </a:endParaRPr>
          </a:p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Еозинофіли</a:t>
            </a:r>
            <a:endParaRPr lang="ru-RU" sz="2000" dirty="0">
              <a:latin typeface="Comic Sans MS" pitchFamily="66" charset="0"/>
            </a:endParaRPr>
          </a:p>
          <a:p>
            <a:pPr defTabSz="762000" eaLnBrk="0" hangingPunct="0"/>
            <a:r>
              <a:rPr lang="ru-RU" sz="2000" dirty="0">
                <a:latin typeface="Comic Sans MS" pitchFamily="66" charset="0"/>
              </a:rPr>
              <a:t>Макрофаги</a:t>
            </a:r>
          </a:p>
        </p:txBody>
      </p:sp>
      <p:sp>
        <p:nvSpPr>
          <p:cNvPr id="876561" name="Rectangle 17"/>
          <p:cNvSpPr>
            <a:spLocks noChangeArrowheads="1"/>
          </p:cNvSpPr>
          <p:nvPr/>
        </p:nvSpPr>
        <p:spPr bwMode="auto">
          <a:xfrm>
            <a:off x="5486153" y="5867400"/>
            <a:ext cx="2481513" cy="554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20493903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algn="r" defTabSz="762000" eaLnBrk="0" hangingPunct="0">
              <a:lnSpc>
                <a:spcPct val="50000"/>
              </a:lnSpc>
            </a:pPr>
            <a:r>
              <a:rPr lang="ru-RU" sz="2000" dirty="0" err="1" smtClean="0">
                <a:latin typeface="Comic Sans MS" pitchFamily="66" charset="0"/>
              </a:rPr>
              <a:t>Мієлопероксидаза</a:t>
            </a:r>
            <a:endParaRPr lang="ru-RU" sz="2000" dirty="0">
              <a:latin typeface="Comic Sans MS" pitchFamily="66" charset="0"/>
            </a:endParaRPr>
          </a:p>
          <a:p>
            <a:pPr algn="r" defTabSz="762000" eaLnBrk="0" hangingPunct="0">
              <a:lnSpc>
                <a:spcPct val="50000"/>
              </a:lnSpc>
            </a:pPr>
            <a:endParaRPr lang="ru-RU" sz="2000" dirty="0">
              <a:latin typeface="Comic Sans MS" pitchFamily="66" charset="0"/>
            </a:endParaRPr>
          </a:p>
          <a:p>
            <a:pPr algn="r" defTabSz="762000" eaLnBrk="0" hangingPunct="0">
              <a:lnSpc>
                <a:spcPct val="50000"/>
              </a:lnSpc>
            </a:pPr>
            <a:r>
              <a:rPr lang="ru-RU" sz="2000" dirty="0">
                <a:latin typeface="Comic Sans MS" pitchFamily="66" charset="0"/>
              </a:rPr>
              <a:t>IL8</a:t>
            </a:r>
          </a:p>
        </p:txBody>
      </p:sp>
      <p:sp>
        <p:nvSpPr>
          <p:cNvPr id="876564" name="Text Box 20"/>
          <p:cNvSpPr txBox="1">
            <a:spLocks noChangeArrowheads="1"/>
          </p:cNvSpPr>
          <p:nvPr/>
        </p:nvSpPr>
        <p:spPr bwMode="auto">
          <a:xfrm>
            <a:off x="271463" y="1425575"/>
            <a:ext cx="13244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eaLnBrk="0" hangingPunct="0"/>
            <a:r>
              <a:rPr lang="ru-RU" dirty="0" err="1" smtClean="0">
                <a:solidFill>
                  <a:srgbClr val="FFFF00"/>
                </a:solidFill>
                <a:latin typeface="Comic Sans MS" pitchFamily="66" charset="0"/>
              </a:rPr>
              <a:t>Клітини</a:t>
            </a:r>
            <a:r>
              <a:rPr lang="ru-RU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</a:p>
          <a:p>
            <a:pPr eaLnBrk="0" hangingPunct="0"/>
            <a:r>
              <a:rPr lang="ru-RU" dirty="0" err="1" smtClean="0">
                <a:solidFill>
                  <a:srgbClr val="FFFF00"/>
                </a:solidFill>
                <a:latin typeface="Comic Sans MS" pitchFamily="66" charset="0"/>
              </a:rPr>
              <a:t>запалення</a:t>
            </a:r>
            <a:endParaRPr lang="ru-RU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876565" name="Text Box 21"/>
          <p:cNvSpPr txBox="1">
            <a:spLocks noChangeArrowheads="1"/>
          </p:cNvSpPr>
          <p:nvPr/>
        </p:nvSpPr>
        <p:spPr bwMode="auto">
          <a:xfrm>
            <a:off x="6570663" y="1425575"/>
            <a:ext cx="13244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20493903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eaLnBrk="0" hangingPunct="0"/>
            <a:r>
              <a:rPr lang="ru-RU" dirty="0" err="1" smtClean="0">
                <a:solidFill>
                  <a:srgbClr val="FFFF00"/>
                </a:solidFill>
                <a:latin typeface="Comic Sans MS" pitchFamily="66" charset="0"/>
              </a:rPr>
              <a:t>Реакції</a:t>
            </a:r>
            <a:endParaRPr lang="ru-RU" dirty="0">
              <a:solidFill>
                <a:srgbClr val="FFFF00"/>
              </a:solidFill>
              <a:latin typeface="Comic Sans MS" pitchFamily="66" charset="0"/>
            </a:endParaRPr>
          </a:p>
          <a:p>
            <a:pPr eaLnBrk="0" hangingPunct="0"/>
            <a:r>
              <a:rPr lang="ru-RU" dirty="0" err="1" smtClean="0">
                <a:solidFill>
                  <a:srgbClr val="FFFF00"/>
                </a:solidFill>
                <a:latin typeface="Comic Sans MS" pitchFamily="66" charset="0"/>
              </a:rPr>
              <a:t>запалення</a:t>
            </a:r>
            <a:endParaRPr lang="ru-RU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876566" name="Line 22"/>
          <p:cNvSpPr>
            <a:spLocks noChangeShapeType="1"/>
          </p:cNvSpPr>
          <p:nvPr/>
        </p:nvSpPr>
        <p:spPr bwMode="auto">
          <a:xfrm>
            <a:off x="541338" y="1066800"/>
            <a:ext cx="8061325" cy="0"/>
          </a:xfrm>
          <a:prstGeom prst="line">
            <a:avLst/>
          </a:prstGeom>
          <a:noFill/>
          <a:ln w="28575">
            <a:solidFill>
              <a:srgbClr val="D60093"/>
            </a:solidFill>
            <a:round/>
            <a:headEnd type="none" w="sm" len="sm"/>
            <a:tailEnd type="none" w="sm" len="sm"/>
          </a:ln>
          <a:effectLst>
            <a:outerShdw dist="85194" dir="1593903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470E-9284-4036-A8A1-B3D93BF73F98}" type="slidenum">
              <a:rPr lang="ru-RU"/>
              <a:pPr/>
              <a:t>20</a:t>
            </a:fld>
            <a:endParaRPr lang="ru-RU"/>
          </a:p>
        </p:txBody>
      </p:sp>
      <p:sp>
        <p:nvSpPr>
          <p:cNvPr id="877570" name="Rectangle 2"/>
          <p:cNvSpPr>
            <a:spLocks noChangeArrowheads="1"/>
          </p:cNvSpPr>
          <p:nvPr/>
        </p:nvSpPr>
        <p:spPr bwMode="auto">
          <a:xfrm>
            <a:off x="744538" y="4572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anchor="ctr"/>
          <a:lstStyle/>
          <a:p>
            <a:pPr algn="ctr"/>
            <a:r>
              <a:rPr lang="ru-RU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ХОЗЛ</a:t>
            </a:r>
            <a:r>
              <a:rPr lang="ru-RU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: </a:t>
            </a:r>
            <a:r>
              <a:rPr lang="ru-RU" sz="4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клітини</a:t>
            </a:r>
            <a:r>
              <a:rPr lang="ru-RU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ru-RU" sz="4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запалення</a:t>
            </a:r>
            <a:endParaRPr lang="ru-RU" sz="4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796088" y="5105400"/>
            <a:ext cx="593725" cy="534988"/>
            <a:chOff x="4816" y="3216"/>
            <a:chExt cx="421" cy="337"/>
          </a:xfrm>
        </p:grpSpPr>
        <p:sp>
          <p:nvSpPr>
            <p:cNvPr id="877572" name="Freeform 4"/>
            <p:cNvSpPr>
              <a:spLocks/>
            </p:cNvSpPr>
            <p:nvPr/>
          </p:nvSpPr>
          <p:spPr bwMode="auto">
            <a:xfrm>
              <a:off x="4816" y="3216"/>
              <a:ext cx="421" cy="337"/>
            </a:xfrm>
            <a:custGeom>
              <a:avLst/>
              <a:gdLst/>
              <a:ahLst/>
              <a:cxnLst>
                <a:cxn ang="0">
                  <a:pos x="243" y="0"/>
                </a:cxn>
                <a:cxn ang="0">
                  <a:pos x="307" y="10"/>
                </a:cxn>
                <a:cxn ang="0">
                  <a:pos x="346" y="30"/>
                </a:cxn>
                <a:cxn ang="0">
                  <a:pos x="400" y="64"/>
                </a:cxn>
                <a:cxn ang="0">
                  <a:pos x="415" y="108"/>
                </a:cxn>
                <a:cxn ang="0">
                  <a:pos x="420" y="163"/>
                </a:cxn>
                <a:cxn ang="0">
                  <a:pos x="412" y="200"/>
                </a:cxn>
                <a:cxn ang="0">
                  <a:pos x="383" y="249"/>
                </a:cxn>
                <a:cxn ang="0">
                  <a:pos x="336" y="293"/>
                </a:cxn>
                <a:cxn ang="0">
                  <a:pos x="292" y="322"/>
                </a:cxn>
                <a:cxn ang="0">
                  <a:pos x="252" y="336"/>
                </a:cxn>
                <a:cxn ang="0">
                  <a:pos x="221" y="312"/>
                </a:cxn>
                <a:cxn ang="0">
                  <a:pos x="198" y="293"/>
                </a:cxn>
                <a:cxn ang="0">
                  <a:pos x="181" y="276"/>
                </a:cxn>
                <a:cxn ang="0">
                  <a:pos x="176" y="254"/>
                </a:cxn>
                <a:cxn ang="0">
                  <a:pos x="162" y="234"/>
                </a:cxn>
                <a:cxn ang="0">
                  <a:pos x="149" y="224"/>
                </a:cxn>
                <a:cxn ang="0">
                  <a:pos x="130" y="200"/>
                </a:cxn>
                <a:cxn ang="0">
                  <a:pos x="100" y="182"/>
                </a:cxn>
                <a:cxn ang="0">
                  <a:pos x="83" y="175"/>
                </a:cxn>
                <a:cxn ang="0">
                  <a:pos x="49" y="175"/>
                </a:cxn>
                <a:cxn ang="0">
                  <a:pos x="19" y="165"/>
                </a:cxn>
                <a:cxn ang="0">
                  <a:pos x="2" y="143"/>
                </a:cxn>
                <a:cxn ang="0">
                  <a:pos x="0" y="111"/>
                </a:cxn>
                <a:cxn ang="0">
                  <a:pos x="29" y="72"/>
                </a:cxn>
                <a:cxn ang="0">
                  <a:pos x="54" y="54"/>
                </a:cxn>
                <a:cxn ang="0">
                  <a:pos x="78" y="40"/>
                </a:cxn>
                <a:cxn ang="0">
                  <a:pos x="103" y="23"/>
                </a:cxn>
                <a:cxn ang="0">
                  <a:pos x="142" y="11"/>
                </a:cxn>
                <a:cxn ang="0">
                  <a:pos x="157" y="5"/>
                </a:cxn>
                <a:cxn ang="0">
                  <a:pos x="184" y="1"/>
                </a:cxn>
                <a:cxn ang="0">
                  <a:pos x="221" y="0"/>
                </a:cxn>
                <a:cxn ang="0">
                  <a:pos x="243" y="0"/>
                </a:cxn>
              </a:cxnLst>
              <a:rect l="0" t="0" r="r" b="b"/>
              <a:pathLst>
                <a:path w="421" h="337">
                  <a:moveTo>
                    <a:pt x="243" y="0"/>
                  </a:moveTo>
                  <a:lnTo>
                    <a:pt x="307" y="10"/>
                  </a:lnTo>
                  <a:lnTo>
                    <a:pt x="346" y="30"/>
                  </a:lnTo>
                  <a:lnTo>
                    <a:pt x="400" y="64"/>
                  </a:lnTo>
                  <a:lnTo>
                    <a:pt x="415" y="108"/>
                  </a:lnTo>
                  <a:lnTo>
                    <a:pt x="420" y="163"/>
                  </a:lnTo>
                  <a:lnTo>
                    <a:pt x="412" y="200"/>
                  </a:lnTo>
                  <a:lnTo>
                    <a:pt x="383" y="249"/>
                  </a:lnTo>
                  <a:lnTo>
                    <a:pt x="336" y="293"/>
                  </a:lnTo>
                  <a:lnTo>
                    <a:pt x="292" y="322"/>
                  </a:lnTo>
                  <a:lnTo>
                    <a:pt x="252" y="336"/>
                  </a:lnTo>
                  <a:lnTo>
                    <a:pt x="221" y="312"/>
                  </a:lnTo>
                  <a:lnTo>
                    <a:pt x="198" y="293"/>
                  </a:lnTo>
                  <a:lnTo>
                    <a:pt x="181" y="276"/>
                  </a:lnTo>
                  <a:lnTo>
                    <a:pt x="176" y="254"/>
                  </a:lnTo>
                  <a:lnTo>
                    <a:pt x="162" y="234"/>
                  </a:lnTo>
                  <a:lnTo>
                    <a:pt x="149" y="224"/>
                  </a:lnTo>
                  <a:lnTo>
                    <a:pt x="130" y="200"/>
                  </a:lnTo>
                  <a:lnTo>
                    <a:pt x="100" y="182"/>
                  </a:lnTo>
                  <a:lnTo>
                    <a:pt x="83" y="175"/>
                  </a:lnTo>
                  <a:lnTo>
                    <a:pt x="49" y="175"/>
                  </a:lnTo>
                  <a:lnTo>
                    <a:pt x="19" y="165"/>
                  </a:lnTo>
                  <a:lnTo>
                    <a:pt x="2" y="143"/>
                  </a:lnTo>
                  <a:lnTo>
                    <a:pt x="0" y="111"/>
                  </a:lnTo>
                  <a:lnTo>
                    <a:pt x="29" y="72"/>
                  </a:lnTo>
                  <a:lnTo>
                    <a:pt x="54" y="54"/>
                  </a:lnTo>
                  <a:lnTo>
                    <a:pt x="78" y="40"/>
                  </a:lnTo>
                  <a:lnTo>
                    <a:pt x="103" y="23"/>
                  </a:lnTo>
                  <a:lnTo>
                    <a:pt x="142" y="11"/>
                  </a:lnTo>
                  <a:lnTo>
                    <a:pt x="157" y="5"/>
                  </a:lnTo>
                  <a:lnTo>
                    <a:pt x="184" y="1"/>
                  </a:lnTo>
                  <a:lnTo>
                    <a:pt x="221" y="0"/>
                  </a:lnTo>
                  <a:lnTo>
                    <a:pt x="243" y="0"/>
                  </a:lnTo>
                </a:path>
              </a:pathLst>
            </a:custGeom>
            <a:solidFill>
              <a:srgbClr val="FFCC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877573" name="Oval 5"/>
            <p:cNvSpPr>
              <a:spLocks noChangeArrowheads="1"/>
            </p:cNvSpPr>
            <p:nvPr/>
          </p:nvSpPr>
          <p:spPr bwMode="auto">
            <a:xfrm rot="10020000">
              <a:off x="5145" y="3414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74" name="Oval 6"/>
            <p:cNvSpPr>
              <a:spLocks noChangeArrowheads="1"/>
            </p:cNvSpPr>
            <p:nvPr/>
          </p:nvSpPr>
          <p:spPr bwMode="auto">
            <a:xfrm rot="10020000">
              <a:off x="5084" y="3432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75" name="Oval 7"/>
            <p:cNvSpPr>
              <a:spLocks noChangeArrowheads="1"/>
            </p:cNvSpPr>
            <p:nvPr/>
          </p:nvSpPr>
          <p:spPr bwMode="auto">
            <a:xfrm rot="10020000">
              <a:off x="5106" y="3316"/>
              <a:ext cx="42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76" name="Oval 8"/>
            <p:cNvSpPr>
              <a:spLocks noChangeArrowheads="1"/>
            </p:cNvSpPr>
            <p:nvPr/>
          </p:nvSpPr>
          <p:spPr bwMode="auto">
            <a:xfrm rot="10020000">
              <a:off x="5008" y="3444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77" name="Oval 9"/>
            <p:cNvSpPr>
              <a:spLocks noChangeArrowheads="1"/>
            </p:cNvSpPr>
            <p:nvPr/>
          </p:nvSpPr>
          <p:spPr bwMode="auto">
            <a:xfrm rot="10020000">
              <a:off x="4931" y="3339"/>
              <a:ext cx="47" cy="27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78" name="Oval 10"/>
            <p:cNvSpPr>
              <a:spLocks noChangeArrowheads="1"/>
            </p:cNvSpPr>
            <p:nvPr/>
          </p:nvSpPr>
          <p:spPr bwMode="auto">
            <a:xfrm rot="10020000">
              <a:off x="4875" y="3329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79" name="Oval 11"/>
            <p:cNvSpPr>
              <a:spLocks noChangeArrowheads="1"/>
            </p:cNvSpPr>
            <p:nvPr/>
          </p:nvSpPr>
          <p:spPr bwMode="auto">
            <a:xfrm rot="10020000">
              <a:off x="5167" y="3307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80" name="Oval 12"/>
            <p:cNvSpPr>
              <a:spLocks noChangeArrowheads="1"/>
            </p:cNvSpPr>
            <p:nvPr/>
          </p:nvSpPr>
          <p:spPr bwMode="auto">
            <a:xfrm rot="10020000">
              <a:off x="4823" y="3317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81" name="Oval 13"/>
            <p:cNvSpPr>
              <a:spLocks noChangeArrowheads="1"/>
            </p:cNvSpPr>
            <p:nvPr/>
          </p:nvSpPr>
          <p:spPr bwMode="auto">
            <a:xfrm rot="10020000">
              <a:off x="5044" y="3478"/>
              <a:ext cx="45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82" name="Oval 14"/>
            <p:cNvSpPr>
              <a:spLocks noChangeArrowheads="1"/>
            </p:cNvSpPr>
            <p:nvPr/>
          </p:nvSpPr>
          <p:spPr bwMode="auto">
            <a:xfrm rot="10020000">
              <a:off x="5130" y="3376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83" name="Oval 15"/>
            <p:cNvSpPr>
              <a:spLocks noChangeArrowheads="1"/>
            </p:cNvSpPr>
            <p:nvPr/>
          </p:nvSpPr>
          <p:spPr bwMode="auto">
            <a:xfrm rot="10020000">
              <a:off x="5054" y="3287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84" name="Oval 16"/>
            <p:cNvSpPr>
              <a:spLocks noChangeArrowheads="1"/>
            </p:cNvSpPr>
            <p:nvPr/>
          </p:nvSpPr>
          <p:spPr bwMode="auto">
            <a:xfrm rot="10020000">
              <a:off x="4914" y="3257"/>
              <a:ext cx="49" cy="28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85" name="Oval 17"/>
            <p:cNvSpPr>
              <a:spLocks noChangeArrowheads="1"/>
            </p:cNvSpPr>
            <p:nvPr/>
          </p:nvSpPr>
          <p:spPr bwMode="auto">
            <a:xfrm rot="10020000">
              <a:off x="5003" y="3243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86" name="Freeform 18"/>
            <p:cNvSpPr>
              <a:spLocks/>
            </p:cNvSpPr>
            <p:nvPr/>
          </p:nvSpPr>
          <p:spPr bwMode="auto">
            <a:xfrm>
              <a:off x="4922" y="3292"/>
              <a:ext cx="190" cy="129"/>
            </a:xfrm>
            <a:custGeom>
              <a:avLst/>
              <a:gdLst/>
              <a:ahLst/>
              <a:cxnLst>
                <a:cxn ang="0">
                  <a:pos x="154" y="47"/>
                </a:cxn>
                <a:cxn ang="0">
                  <a:pos x="162" y="50"/>
                </a:cxn>
                <a:cxn ang="0">
                  <a:pos x="169" y="53"/>
                </a:cxn>
                <a:cxn ang="0">
                  <a:pos x="176" y="55"/>
                </a:cxn>
                <a:cxn ang="0">
                  <a:pos x="184" y="60"/>
                </a:cxn>
                <a:cxn ang="0">
                  <a:pos x="189" y="67"/>
                </a:cxn>
                <a:cxn ang="0">
                  <a:pos x="189" y="75"/>
                </a:cxn>
                <a:cxn ang="0">
                  <a:pos x="189" y="85"/>
                </a:cxn>
                <a:cxn ang="0">
                  <a:pos x="184" y="96"/>
                </a:cxn>
                <a:cxn ang="0">
                  <a:pos x="179" y="102"/>
                </a:cxn>
                <a:cxn ang="0">
                  <a:pos x="166" y="122"/>
                </a:cxn>
                <a:cxn ang="0">
                  <a:pos x="157" y="128"/>
                </a:cxn>
                <a:cxn ang="0">
                  <a:pos x="147" y="128"/>
                </a:cxn>
                <a:cxn ang="0">
                  <a:pos x="139" y="126"/>
                </a:cxn>
                <a:cxn ang="0">
                  <a:pos x="137" y="117"/>
                </a:cxn>
                <a:cxn ang="0">
                  <a:pos x="135" y="109"/>
                </a:cxn>
                <a:cxn ang="0">
                  <a:pos x="135" y="101"/>
                </a:cxn>
                <a:cxn ang="0">
                  <a:pos x="132" y="92"/>
                </a:cxn>
                <a:cxn ang="0">
                  <a:pos x="130" y="84"/>
                </a:cxn>
                <a:cxn ang="0">
                  <a:pos x="130" y="75"/>
                </a:cxn>
                <a:cxn ang="0">
                  <a:pos x="130" y="64"/>
                </a:cxn>
                <a:cxn ang="0">
                  <a:pos x="130" y="57"/>
                </a:cxn>
                <a:cxn ang="0">
                  <a:pos x="125" y="48"/>
                </a:cxn>
                <a:cxn ang="0">
                  <a:pos x="122" y="40"/>
                </a:cxn>
                <a:cxn ang="0">
                  <a:pos x="117" y="32"/>
                </a:cxn>
                <a:cxn ang="0">
                  <a:pos x="112" y="25"/>
                </a:cxn>
                <a:cxn ang="0">
                  <a:pos x="108" y="20"/>
                </a:cxn>
                <a:cxn ang="0">
                  <a:pos x="100" y="15"/>
                </a:cxn>
                <a:cxn ang="0">
                  <a:pos x="88" y="10"/>
                </a:cxn>
                <a:cxn ang="0">
                  <a:pos x="81" y="6"/>
                </a:cxn>
                <a:cxn ang="0">
                  <a:pos x="71" y="0"/>
                </a:cxn>
                <a:cxn ang="0">
                  <a:pos x="58" y="0"/>
                </a:cxn>
                <a:cxn ang="0">
                  <a:pos x="49" y="3"/>
                </a:cxn>
                <a:cxn ang="0">
                  <a:pos x="39" y="11"/>
                </a:cxn>
                <a:cxn ang="0">
                  <a:pos x="27" y="26"/>
                </a:cxn>
                <a:cxn ang="0">
                  <a:pos x="12" y="43"/>
                </a:cxn>
                <a:cxn ang="0">
                  <a:pos x="4" y="53"/>
                </a:cxn>
                <a:cxn ang="0">
                  <a:pos x="2" y="64"/>
                </a:cxn>
                <a:cxn ang="0">
                  <a:pos x="2" y="72"/>
                </a:cxn>
                <a:cxn ang="0">
                  <a:pos x="4" y="77"/>
                </a:cxn>
                <a:cxn ang="0">
                  <a:pos x="7" y="85"/>
                </a:cxn>
                <a:cxn ang="0">
                  <a:pos x="17" y="90"/>
                </a:cxn>
                <a:cxn ang="0">
                  <a:pos x="24" y="94"/>
                </a:cxn>
                <a:cxn ang="0">
                  <a:pos x="31" y="97"/>
                </a:cxn>
                <a:cxn ang="0">
                  <a:pos x="41" y="97"/>
                </a:cxn>
                <a:cxn ang="0">
                  <a:pos x="51" y="94"/>
                </a:cxn>
                <a:cxn ang="0">
                  <a:pos x="66" y="90"/>
                </a:cxn>
                <a:cxn ang="0">
                  <a:pos x="81" y="79"/>
                </a:cxn>
                <a:cxn ang="0">
                  <a:pos x="90" y="77"/>
                </a:cxn>
                <a:cxn ang="0">
                  <a:pos x="103" y="72"/>
                </a:cxn>
                <a:cxn ang="0">
                  <a:pos x="115" y="67"/>
                </a:cxn>
                <a:cxn ang="0">
                  <a:pos x="122" y="64"/>
                </a:cxn>
                <a:cxn ang="0">
                  <a:pos x="132" y="57"/>
                </a:cxn>
                <a:cxn ang="0">
                  <a:pos x="142" y="52"/>
                </a:cxn>
                <a:cxn ang="0">
                  <a:pos x="152" y="47"/>
                </a:cxn>
              </a:cxnLst>
              <a:rect l="0" t="0" r="r" b="b"/>
              <a:pathLst>
                <a:path w="190" h="129">
                  <a:moveTo>
                    <a:pt x="152" y="42"/>
                  </a:moveTo>
                  <a:lnTo>
                    <a:pt x="154" y="45"/>
                  </a:lnTo>
                  <a:lnTo>
                    <a:pt x="154" y="47"/>
                  </a:lnTo>
                  <a:lnTo>
                    <a:pt x="157" y="47"/>
                  </a:lnTo>
                  <a:lnTo>
                    <a:pt x="159" y="48"/>
                  </a:lnTo>
                  <a:lnTo>
                    <a:pt x="162" y="50"/>
                  </a:lnTo>
                  <a:lnTo>
                    <a:pt x="164" y="50"/>
                  </a:lnTo>
                  <a:lnTo>
                    <a:pt x="166" y="52"/>
                  </a:lnTo>
                  <a:lnTo>
                    <a:pt x="169" y="53"/>
                  </a:lnTo>
                  <a:lnTo>
                    <a:pt x="171" y="53"/>
                  </a:lnTo>
                  <a:lnTo>
                    <a:pt x="174" y="55"/>
                  </a:lnTo>
                  <a:lnTo>
                    <a:pt x="176" y="55"/>
                  </a:lnTo>
                  <a:lnTo>
                    <a:pt x="179" y="57"/>
                  </a:lnTo>
                  <a:lnTo>
                    <a:pt x="181" y="57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6" y="64"/>
                  </a:lnTo>
                  <a:lnTo>
                    <a:pt x="189" y="67"/>
                  </a:lnTo>
                  <a:lnTo>
                    <a:pt x="189" y="69"/>
                  </a:lnTo>
                  <a:lnTo>
                    <a:pt x="186" y="72"/>
                  </a:lnTo>
                  <a:lnTo>
                    <a:pt x="189" y="75"/>
                  </a:lnTo>
                  <a:lnTo>
                    <a:pt x="189" y="79"/>
                  </a:lnTo>
                  <a:lnTo>
                    <a:pt x="189" y="80"/>
                  </a:lnTo>
                  <a:lnTo>
                    <a:pt x="189" y="85"/>
                  </a:lnTo>
                  <a:lnTo>
                    <a:pt x="186" y="89"/>
                  </a:lnTo>
                  <a:lnTo>
                    <a:pt x="186" y="92"/>
                  </a:lnTo>
                  <a:lnTo>
                    <a:pt x="184" y="96"/>
                  </a:lnTo>
                  <a:lnTo>
                    <a:pt x="184" y="97"/>
                  </a:lnTo>
                  <a:lnTo>
                    <a:pt x="181" y="101"/>
                  </a:lnTo>
                  <a:lnTo>
                    <a:pt x="179" y="102"/>
                  </a:lnTo>
                  <a:lnTo>
                    <a:pt x="174" y="109"/>
                  </a:lnTo>
                  <a:lnTo>
                    <a:pt x="171" y="114"/>
                  </a:lnTo>
                  <a:lnTo>
                    <a:pt x="166" y="122"/>
                  </a:lnTo>
                  <a:lnTo>
                    <a:pt x="164" y="124"/>
                  </a:lnTo>
                  <a:lnTo>
                    <a:pt x="162" y="124"/>
                  </a:lnTo>
                  <a:lnTo>
                    <a:pt x="157" y="128"/>
                  </a:lnTo>
                  <a:lnTo>
                    <a:pt x="154" y="128"/>
                  </a:lnTo>
                  <a:lnTo>
                    <a:pt x="152" y="128"/>
                  </a:lnTo>
                  <a:lnTo>
                    <a:pt x="147" y="128"/>
                  </a:lnTo>
                  <a:lnTo>
                    <a:pt x="144" y="128"/>
                  </a:lnTo>
                  <a:lnTo>
                    <a:pt x="142" y="126"/>
                  </a:lnTo>
                  <a:lnTo>
                    <a:pt x="139" y="126"/>
                  </a:lnTo>
                  <a:lnTo>
                    <a:pt x="139" y="124"/>
                  </a:lnTo>
                  <a:lnTo>
                    <a:pt x="137" y="119"/>
                  </a:lnTo>
                  <a:lnTo>
                    <a:pt x="137" y="117"/>
                  </a:lnTo>
                  <a:lnTo>
                    <a:pt x="137" y="114"/>
                  </a:lnTo>
                  <a:lnTo>
                    <a:pt x="135" y="111"/>
                  </a:lnTo>
                  <a:lnTo>
                    <a:pt x="135" y="109"/>
                  </a:lnTo>
                  <a:lnTo>
                    <a:pt x="135" y="107"/>
                  </a:lnTo>
                  <a:lnTo>
                    <a:pt x="135" y="104"/>
                  </a:lnTo>
                  <a:lnTo>
                    <a:pt x="135" y="101"/>
                  </a:lnTo>
                  <a:lnTo>
                    <a:pt x="132" y="99"/>
                  </a:lnTo>
                  <a:lnTo>
                    <a:pt x="135" y="96"/>
                  </a:lnTo>
                  <a:lnTo>
                    <a:pt x="132" y="92"/>
                  </a:lnTo>
                  <a:lnTo>
                    <a:pt x="132" y="90"/>
                  </a:lnTo>
                  <a:lnTo>
                    <a:pt x="132" y="85"/>
                  </a:lnTo>
                  <a:lnTo>
                    <a:pt x="130" y="84"/>
                  </a:lnTo>
                  <a:lnTo>
                    <a:pt x="130" y="80"/>
                  </a:lnTo>
                  <a:lnTo>
                    <a:pt x="130" y="77"/>
                  </a:lnTo>
                  <a:lnTo>
                    <a:pt x="130" y="75"/>
                  </a:lnTo>
                  <a:lnTo>
                    <a:pt x="130" y="70"/>
                  </a:lnTo>
                  <a:lnTo>
                    <a:pt x="130" y="67"/>
                  </a:lnTo>
                  <a:lnTo>
                    <a:pt x="130" y="64"/>
                  </a:lnTo>
                  <a:lnTo>
                    <a:pt x="130" y="62"/>
                  </a:lnTo>
                  <a:lnTo>
                    <a:pt x="127" y="60"/>
                  </a:lnTo>
                  <a:lnTo>
                    <a:pt x="130" y="57"/>
                  </a:lnTo>
                  <a:lnTo>
                    <a:pt x="127" y="55"/>
                  </a:lnTo>
                  <a:lnTo>
                    <a:pt x="127" y="50"/>
                  </a:lnTo>
                  <a:lnTo>
                    <a:pt x="125" y="48"/>
                  </a:lnTo>
                  <a:lnTo>
                    <a:pt x="125" y="47"/>
                  </a:lnTo>
                  <a:lnTo>
                    <a:pt x="122" y="43"/>
                  </a:lnTo>
                  <a:lnTo>
                    <a:pt x="122" y="40"/>
                  </a:lnTo>
                  <a:lnTo>
                    <a:pt x="120" y="37"/>
                  </a:lnTo>
                  <a:lnTo>
                    <a:pt x="120" y="33"/>
                  </a:lnTo>
                  <a:lnTo>
                    <a:pt x="117" y="32"/>
                  </a:lnTo>
                  <a:lnTo>
                    <a:pt x="115" y="28"/>
                  </a:lnTo>
                  <a:lnTo>
                    <a:pt x="115" y="26"/>
                  </a:lnTo>
                  <a:lnTo>
                    <a:pt x="112" y="25"/>
                  </a:lnTo>
                  <a:lnTo>
                    <a:pt x="110" y="23"/>
                  </a:lnTo>
                  <a:lnTo>
                    <a:pt x="110" y="21"/>
                  </a:lnTo>
                  <a:lnTo>
                    <a:pt x="108" y="20"/>
                  </a:lnTo>
                  <a:lnTo>
                    <a:pt x="105" y="18"/>
                  </a:lnTo>
                  <a:lnTo>
                    <a:pt x="103" y="16"/>
                  </a:lnTo>
                  <a:lnTo>
                    <a:pt x="100" y="15"/>
                  </a:lnTo>
                  <a:lnTo>
                    <a:pt x="93" y="11"/>
                  </a:lnTo>
                  <a:lnTo>
                    <a:pt x="90" y="10"/>
                  </a:lnTo>
                  <a:lnTo>
                    <a:pt x="88" y="10"/>
                  </a:lnTo>
                  <a:lnTo>
                    <a:pt x="85" y="8"/>
                  </a:lnTo>
                  <a:lnTo>
                    <a:pt x="83" y="6"/>
                  </a:lnTo>
                  <a:lnTo>
                    <a:pt x="81" y="6"/>
                  </a:lnTo>
                  <a:lnTo>
                    <a:pt x="78" y="5"/>
                  </a:lnTo>
                  <a:lnTo>
                    <a:pt x="76" y="3"/>
                  </a:lnTo>
                  <a:lnTo>
                    <a:pt x="71" y="0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4" y="6"/>
                  </a:lnTo>
                  <a:lnTo>
                    <a:pt x="39" y="11"/>
                  </a:lnTo>
                  <a:lnTo>
                    <a:pt x="31" y="18"/>
                  </a:lnTo>
                  <a:lnTo>
                    <a:pt x="27" y="23"/>
                  </a:lnTo>
                  <a:lnTo>
                    <a:pt x="27" y="26"/>
                  </a:lnTo>
                  <a:lnTo>
                    <a:pt x="22" y="32"/>
                  </a:lnTo>
                  <a:lnTo>
                    <a:pt x="17" y="40"/>
                  </a:lnTo>
                  <a:lnTo>
                    <a:pt x="12" y="43"/>
                  </a:lnTo>
                  <a:lnTo>
                    <a:pt x="9" y="47"/>
                  </a:lnTo>
                  <a:lnTo>
                    <a:pt x="7" y="50"/>
                  </a:lnTo>
                  <a:lnTo>
                    <a:pt x="4" y="53"/>
                  </a:lnTo>
                  <a:lnTo>
                    <a:pt x="2" y="57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0" y="67"/>
                  </a:lnTo>
                  <a:lnTo>
                    <a:pt x="2" y="67"/>
                  </a:lnTo>
                  <a:lnTo>
                    <a:pt x="2" y="72"/>
                  </a:lnTo>
                  <a:lnTo>
                    <a:pt x="4" y="72"/>
                  </a:lnTo>
                  <a:lnTo>
                    <a:pt x="4" y="75"/>
                  </a:lnTo>
                  <a:lnTo>
                    <a:pt x="4" y="77"/>
                  </a:lnTo>
                  <a:lnTo>
                    <a:pt x="7" y="79"/>
                  </a:lnTo>
                  <a:lnTo>
                    <a:pt x="7" y="84"/>
                  </a:lnTo>
                  <a:lnTo>
                    <a:pt x="7" y="85"/>
                  </a:lnTo>
                  <a:lnTo>
                    <a:pt x="12" y="87"/>
                  </a:lnTo>
                  <a:lnTo>
                    <a:pt x="14" y="89"/>
                  </a:lnTo>
                  <a:lnTo>
                    <a:pt x="17" y="90"/>
                  </a:lnTo>
                  <a:lnTo>
                    <a:pt x="19" y="90"/>
                  </a:lnTo>
                  <a:lnTo>
                    <a:pt x="22" y="92"/>
                  </a:lnTo>
                  <a:lnTo>
                    <a:pt x="24" y="94"/>
                  </a:lnTo>
                  <a:lnTo>
                    <a:pt x="27" y="94"/>
                  </a:lnTo>
                  <a:lnTo>
                    <a:pt x="27" y="96"/>
                  </a:lnTo>
                  <a:lnTo>
                    <a:pt x="31" y="97"/>
                  </a:lnTo>
                  <a:lnTo>
                    <a:pt x="34" y="97"/>
                  </a:lnTo>
                  <a:lnTo>
                    <a:pt x="36" y="97"/>
                  </a:lnTo>
                  <a:lnTo>
                    <a:pt x="41" y="97"/>
                  </a:lnTo>
                  <a:lnTo>
                    <a:pt x="44" y="96"/>
                  </a:lnTo>
                  <a:lnTo>
                    <a:pt x="46" y="96"/>
                  </a:lnTo>
                  <a:lnTo>
                    <a:pt x="51" y="94"/>
                  </a:lnTo>
                  <a:lnTo>
                    <a:pt x="56" y="92"/>
                  </a:lnTo>
                  <a:lnTo>
                    <a:pt x="61" y="90"/>
                  </a:lnTo>
                  <a:lnTo>
                    <a:pt x="66" y="90"/>
                  </a:lnTo>
                  <a:lnTo>
                    <a:pt x="68" y="85"/>
                  </a:lnTo>
                  <a:lnTo>
                    <a:pt x="76" y="80"/>
                  </a:lnTo>
                  <a:lnTo>
                    <a:pt x="81" y="79"/>
                  </a:lnTo>
                  <a:lnTo>
                    <a:pt x="83" y="79"/>
                  </a:lnTo>
                  <a:lnTo>
                    <a:pt x="85" y="77"/>
                  </a:lnTo>
                  <a:lnTo>
                    <a:pt x="90" y="77"/>
                  </a:lnTo>
                  <a:lnTo>
                    <a:pt x="95" y="75"/>
                  </a:lnTo>
                  <a:lnTo>
                    <a:pt x="98" y="74"/>
                  </a:lnTo>
                  <a:lnTo>
                    <a:pt x="103" y="72"/>
                  </a:lnTo>
                  <a:lnTo>
                    <a:pt x="105" y="70"/>
                  </a:lnTo>
                  <a:lnTo>
                    <a:pt x="110" y="67"/>
                  </a:lnTo>
                  <a:lnTo>
                    <a:pt x="115" y="67"/>
                  </a:lnTo>
                  <a:lnTo>
                    <a:pt x="117" y="65"/>
                  </a:lnTo>
                  <a:lnTo>
                    <a:pt x="120" y="62"/>
                  </a:lnTo>
                  <a:lnTo>
                    <a:pt x="122" y="64"/>
                  </a:lnTo>
                  <a:lnTo>
                    <a:pt x="125" y="60"/>
                  </a:lnTo>
                  <a:lnTo>
                    <a:pt x="130" y="58"/>
                  </a:lnTo>
                  <a:lnTo>
                    <a:pt x="132" y="57"/>
                  </a:lnTo>
                  <a:lnTo>
                    <a:pt x="135" y="55"/>
                  </a:lnTo>
                  <a:lnTo>
                    <a:pt x="139" y="53"/>
                  </a:lnTo>
                  <a:lnTo>
                    <a:pt x="142" y="52"/>
                  </a:lnTo>
                  <a:lnTo>
                    <a:pt x="147" y="50"/>
                  </a:lnTo>
                  <a:lnTo>
                    <a:pt x="149" y="50"/>
                  </a:lnTo>
                  <a:lnTo>
                    <a:pt x="152" y="47"/>
                  </a:lnTo>
                  <a:lnTo>
                    <a:pt x="154" y="47"/>
                  </a:lnTo>
                  <a:lnTo>
                    <a:pt x="164" y="47"/>
                  </a:lnTo>
                </a:path>
              </a:pathLst>
            </a:custGeom>
            <a:solidFill>
              <a:srgbClr val="001F7E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6840538" y="3505200"/>
            <a:ext cx="544512" cy="687388"/>
            <a:chOff x="4834" y="2064"/>
            <a:chExt cx="385" cy="433"/>
          </a:xfrm>
        </p:grpSpPr>
        <p:sp>
          <p:nvSpPr>
            <p:cNvPr id="877588" name="Freeform 20"/>
            <p:cNvSpPr>
              <a:spLocks/>
            </p:cNvSpPr>
            <p:nvPr/>
          </p:nvSpPr>
          <p:spPr bwMode="auto">
            <a:xfrm>
              <a:off x="4834" y="2064"/>
              <a:ext cx="385" cy="433"/>
            </a:xfrm>
            <a:custGeom>
              <a:avLst/>
              <a:gdLst/>
              <a:ahLst/>
              <a:cxnLst>
                <a:cxn ang="0">
                  <a:pos x="148" y="406"/>
                </a:cxn>
                <a:cxn ang="0">
                  <a:pos x="89" y="367"/>
                </a:cxn>
                <a:cxn ang="0">
                  <a:pos x="93" y="309"/>
                </a:cxn>
                <a:cxn ang="0">
                  <a:pos x="10" y="267"/>
                </a:cxn>
                <a:cxn ang="0">
                  <a:pos x="0" y="209"/>
                </a:cxn>
                <a:cxn ang="0">
                  <a:pos x="27" y="142"/>
                </a:cxn>
                <a:cxn ang="0">
                  <a:pos x="10" y="97"/>
                </a:cxn>
                <a:cxn ang="0">
                  <a:pos x="41" y="50"/>
                </a:cxn>
                <a:cxn ang="0">
                  <a:pos x="93" y="61"/>
                </a:cxn>
                <a:cxn ang="0">
                  <a:pos x="131" y="0"/>
                </a:cxn>
                <a:cxn ang="0">
                  <a:pos x="155" y="19"/>
                </a:cxn>
                <a:cxn ang="0">
                  <a:pos x="197" y="39"/>
                </a:cxn>
                <a:cxn ang="0">
                  <a:pos x="214" y="69"/>
                </a:cxn>
                <a:cxn ang="0">
                  <a:pos x="228" y="97"/>
                </a:cxn>
                <a:cxn ang="0">
                  <a:pos x="231" y="125"/>
                </a:cxn>
                <a:cxn ang="0">
                  <a:pos x="245" y="156"/>
                </a:cxn>
                <a:cxn ang="0">
                  <a:pos x="221" y="183"/>
                </a:cxn>
                <a:cxn ang="0">
                  <a:pos x="269" y="209"/>
                </a:cxn>
                <a:cxn ang="0">
                  <a:pos x="287" y="267"/>
                </a:cxn>
                <a:cxn ang="0">
                  <a:pos x="311" y="256"/>
                </a:cxn>
                <a:cxn ang="0">
                  <a:pos x="342" y="270"/>
                </a:cxn>
                <a:cxn ang="0">
                  <a:pos x="370" y="295"/>
                </a:cxn>
                <a:cxn ang="0">
                  <a:pos x="384" y="328"/>
                </a:cxn>
                <a:cxn ang="0">
                  <a:pos x="384" y="367"/>
                </a:cxn>
                <a:cxn ang="0">
                  <a:pos x="352" y="401"/>
                </a:cxn>
                <a:cxn ang="0">
                  <a:pos x="318" y="390"/>
                </a:cxn>
                <a:cxn ang="0">
                  <a:pos x="304" y="420"/>
                </a:cxn>
                <a:cxn ang="0">
                  <a:pos x="280" y="432"/>
                </a:cxn>
                <a:cxn ang="0">
                  <a:pos x="221" y="390"/>
                </a:cxn>
                <a:cxn ang="0">
                  <a:pos x="228" y="432"/>
                </a:cxn>
                <a:cxn ang="0">
                  <a:pos x="204" y="426"/>
                </a:cxn>
                <a:cxn ang="0">
                  <a:pos x="155" y="390"/>
                </a:cxn>
                <a:cxn ang="0">
                  <a:pos x="148" y="406"/>
                </a:cxn>
              </a:cxnLst>
              <a:rect l="0" t="0" r="r" b="b"/>
              <a:pathLst>
                <a:path w="385" h="433">
                  <a:moveTo>
                    <a:pt x="148" y="406"/>
                  </a:moveTo>
                  <a:lnTo>
                    <a:pt x="89" y="367"/>
                  </a:lnTo>
                  <a:lnTo>
                    <a:pt x="93" y="309"/>
                  </a:lnTo>
                  <a:lnTo>
                    <a:pt x="10" y="267"/>
                  </a:lnTo>
                  <a:lnTo>
                    <a:pt x="0" y="209"/>
                  </a:lnTo>
                  <a:lnTo>
                    <a:pt x="27" y="142"/>
                  </a:lnTo>
                  <a:lnTo>
                    <a:pt x="10" y="97"/>
                  </a:lnTo>
                  <a:lnTo>
                    <a:pt x="41" y="50"/>
                  </a:lnTo>
                  <a:lnTo>
                    <a:pt x="93" y="61"/>
                  </a:lnTo>
                  <a:lnTo>
                    <a:pt x="131" y="0"/>
                  </a:lnTo>
                  <a:lnTo>
                    <a:pt x="155" y="19"/>
                  </a:lnTo>
                  <a:lnTo>
                    <a:pt x="197" y="39"/>
                  </a:lnTo>
                  <a:lnTo>
                    <a:pt x="214" y="69"/>
                  </a:lnTo>
                  <a:lnTo>
                    <a:pt x="228" y="97"/>
                  </a:lnTo>
                  <a:lnTo>
                    <a:pt x="231" y="125"/>
                  </a:lnTo>
                  <a:lnTo>
                    <a:pt x="245" y="156"/>
                  </a:lnTo>
                  <a:lnTo>
                    <a:pt x="221" y="183"/>
                  </a:lnTo>
                  <a:lnTo>
                    <a:pt x="269" y="209"/>
                  </a:lnTo>
                  <a:lnTo>
                    <a:pt x="287" y="267"/>
                  </a:lnTo>
                  <a:lnTo>
                    <a:pt x="311" y="256"/>
                  </a:lnTo>
                  <a:lnTo>
                    <a:pt x="342" y="270"/>
                  </a:lnTo>
                  <a:lnTo>
                    <a:pt x="370" y="295"/>
                  </a:lnTo>
                  <a:lnTo>
                    <a:pt x="384" y="328"/>
                  </a:lnTo>
                  <a:lnTo>
                    <a:pt x="384" y="367"/>
                  </a:lnTo>
                  <a:lnTo>
                    <a:pt x="352" y="401"/>
                  </a:lnTo>
                  <a:lnTo>
                    <a:pt x="318" y="390"/>
                  </a:lnTo>
                  <a:lnTo>
                    <a:pt x="304" y="420"/>
                  </a:lnTo>
                  <a:lnTo>
                    <a:pt x="280" y="432"/>
                  </a:lnTo>
                  <a:lnTo>
                    <a:pt x="221" y="390"/>
                  </a:lnTo>
                  <a:lnTo>
                    <a:pt x="228" y="432"/>
                  </a:lnTo>
                  <a:lnTo>
                    <a:pt x="204" y="426"/>
                  </a:lnTo>
                  <a:lnTo>
                    <a:pt x="155" y="390"/>
                  </a:lnTo>
                  <a:lnTo>
                    <a:pt x="148" y="406"/>
                  </a:lnTo>
                </a:path>
              </a:pathLst>
            </a:custGeom>
            <a:solidFill>
              <a:srgbClr val="CBCB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877589" name="Freeform 21"/>
            <p:cNvSpPr>
              <a:spLocks/>
            </p:cNvSpPr>
            <p:nvPr/>
          </p:nvSpPr>
          <p:spPr bwMode="auto">
            <a:xfrm>
              <a:off x="4922" y="2217"/>
              <a:ext cx="175" cy="208"/>
            </a:xfrm>
            <a:custGeom>
              <a:avLst/>
              <a:gdLst/>
              <a:ahLst/>
              <a:cxnLst>
                <a:cxn ang="0">
                  <a:pos x="35" y="6"/>
                </a:cxn>
                <a:cxn ang="0">
                  <a:pos x="23" y="10"/>
                </a:cxn>
                <a:cxn ang="0">
                  <a:pos x="16" y="17"/>
                </a:cxn>
                <a:cxn ang="0">
                  <a:pos x="8" y="25"/>
                </a:cxn>
                <a:cxn ang="0">
                  <a:pos x="2" y="37"/>
                </a:cxn>
                <a:cxn ang="0">
                  <a:pos x="0" y="50"/>
                </a:cxn>
                <a:cxn ang="0">
                  <a:pos x="0" y="63"/>
                </a:cxn>
                <a:cxn ang="0">
                  <a:pos x="0" y="76"/>
                </a:cxn>
                <a:cxn ang="0">
                  <a:pos x="4" y="88"/>
                </a:cxn>
                <a:cxn ang="0">
                  <a:pos x="6" y="101"/>
                </a:cxn>
                <a:cxn ang="0">
                  <a:pos x="14" y="116"/>
                </a:cxn>
                <a:cxn ang="0">
                  <a:pos x="20" y="128"/>
                </a:cxn>
                <a:cxn ang="0">
                  <a:pos x="27" y="139"/>
                </a:cxn>
                <a:cxn ang="0">
                  <a:pos x="35" y="147"/>
                </a:cxn>
                <a:cxn ang="0">
                  <a:pos x="41" y="160"/>
                </a:cxn>
                <a:cxn ang="0">
                  <a:pos x="52" y="171"/>
                </a:cxn>
                <a:cxn ang="0">
                  <a:pos x="62" y="177"/>
                </a:cxn>
                <a:cxn ang="0">
                  <a:pos x="71" y="187"/>
                </a:cxn>
                <a:cxn ang="0">
                  <a:pos x="83" y="192"/>
                </a:cxn>
                <a:cxn ang="0">
                  <a:pos x="96" y="196"/>
                </a:cxn>
                <a:cxn ang="0">
                  <a:pos x="108" y="200"/>
                </a:cxn>
                <a:cxn ang="0">
                  <a:pos x="121" y="207"/>
                </a:cxn>
                <a:cxn ang="0">
                  <a:pos x="134" y="207"/>
                </a:cxn>
                <a:cxn ang="0">
                  <a:pos x="148" y="207"/>
                </a:cxn>
                <a:cxn ang="0">
                  <a:pos x="160" y="207"/>
                </a:cxn>
                <a:cxn ang="0">
                  <a:pos x="171" y="198"/>
                </a:cxn>
                <a:cxn ang="0">
                  <a:pos x="174" y="185"/>
                </a:cxn>
                <a:cxn ang="0">
                  <a:pos x="174" y="173"/>
                </a:cxn>
                <a:cxn ang="0">
                  <a:pos x="160" y="155"/>
                </a:cxn>
                <a:cxn ang="0">
                  <a:pos x="162" y="158"/>
                </a:cxn>
                <a:cxn ang="0">
                  <a:pos x="150" y="158"/>
                </a:cxn>
                <a:cxn ang="0">
                  <a:pos x="138" y="158"/>
                </a:cxn>
                <a:cxn ang="0">
                  <a:pos x="125" y="158"/>
                </a:cxn>
                <a:cxn ang="0">
                  <a:pos x="114" y="158"/>
                </a:cxn>
                <a:cxn ang="0">
                  <a:pos x="102" y="158"/>
                </a:cxn>
                <a:cxn ang="0">
                  <a:pos x="90" y="158"/>
                </a:cxn>
                <a:cxn ang="0">
                  <a:pos x="75" y="154"/>
                </a:cxn>
                <a:cxn ang="0">
                  <a:pos x="64" y="145"/>
                </a:cxn>
                <a:cxn ang="0">
                  <a:pos x="52" y="137"/>
                </a:cxn>
                <a:cxn ang="0">
                  <a:pos x="41" y="126"/>
                </a:cxn>
                <a:cxn ang="0">
                  <a:pos x="33" y="116"/>
                </a:cxn>
                <a:cxn ang="0">
                  <a:pos x="31" y="103"/>
                </a:cxn>
                <a:cxn ang="0">
                  <a:pos x="31" y="90"/>
                </a:cxn>
                <a:cxn ang="0">
                  <a:pos x="37" y="82"/>
                </a:cxn>
                <a:cxn ang="0">
                  <a:pos x="52" y="76"/>
                </a:cxn>
                <a:cxn ang="0">
                  <a:pos x="64" y="74"/>
                </a:cxn>
                <a:cxn ang="0">
                  <a:pos x="75" y="76"/>
                </a:cxn>
                <a:cxn ang="0">
                  <a:pos x="88" y="80"/>
                </a:cxn>
                <a:cxn ang="0">
                  <a:pos x="100" y="88"/>
                </a:cxn>
                <a:cxn ang="0">
                  <a:pos x="112" y="88"/>
                </a:cxn>
                <a:cxn ang="0">
                  <a:pos x="123" y="82"/>
                </a:cxn>
                <a:cxn ang="0">
                  <a:pos x="125" y="67"/>
                </a:cxn>
                <a:cxn ang="0">
                  <a:pos x="125" y="54"/>
                </a:cxn>
                <a:cxn ang="0">
                  <a:pos x="125" y="42"/>
                </a:cxn>
                <a:cxn ang="0">
                  <a:pos x="116" y="31"/>
                </a:cxn>
                <a:cxn ang="0">
                  <a:pos x="104" y="21"/>
                </a:cxn>
                <a:cxn ang="0">
                  <a:pos x="92" y="12"/>
                </a:cxn>
                <a:cxn ang="0">
                  <a:pos x="69" y="6"/>
                </a:cxn>
                <a:cxn ang="0">
                  <a:pos x="58" y="2"/>
                </a:cxn>
                <a:cxn ang="0">
                  <a:pos x="44" y="0"/>
                </a:cxn>
                <a:cxn ang="0">
                  <a:pos x="31" y="0"/>
                </a:cxn>
                <a:cxn ang="0">
                  <a:pos x="20" y="6"/>
                </a:cxn>
                <a:cxn ang="0">
                  <a:pos x="14" y="19"/>
                </a:cxn>
              </a:cxnLst>
              <a:rect l="0" t="0" r="r" b="b"/>
              <a:pathLst>
                <a:path w="175" h="208">
                  <a:moveTo>
                    <a:pt x="44" y="11"/>
                  </a:moveTo>
                  <a:lnTo>
                    <a:pt x="35" y="6"/>
                  </a:lnTo>
                  <a:lnTo>
                    <a:pt x="29" y="8"/>
                  </a:lnTo>
                  <a:lnTo>
                    <a:pt x="23" y="10"/>
                  </a:lnTo>
                  <a:lnTo>
                    <a:pt x="18" y="10"/>
                  </a:lnTo>
                  <a:lnTo>
                    <a:pt x="16" y="17"/>
                  </a:lnTo>
                  <a:lnTo>
                    <a:pt x="10" y="19"/>
                  </a:lnTo>
                  <a:lnTo>
                    <a:pt x="8" y="25"/>
                  </a:lnTo>
                  <a:lnTo>
                    <a:pt x="4" y="31"/>
                  </a:lnTo>
                  <a:lnTo>
                    <a:pt x="2" y="37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63"/>
                  </a:lnTo>
                  <a:lnTo>
                    <a:pt x="0" y="69"/>
                  </a:lnTo>
                  <a:lnTo>
                    <a:pt x="0" y="76"/>
                  </a:lnTo>
                  <a:lnTo>
                    <a:pt x="0" y="82"/>
                  </a:lnTo>
                  <a:lnTo>
                    <a:pt x="4" y="88"/>
                  </a:lnTo>
                  <a:lnTo>
                    <a:pt x="4" y="94"/>
                  </a:lnTo>
                  <a:lnTo>
                    <a:pt x="6" y="101"/>
                  </a:lnTo>
                  <a:lnTo>
                    <a:pt x="12" y="109"/>
                  </a:lnTo>
                  <a:lnTo>
                    <a:pt x="14" y="116"/>
                  </a:lnTo>
                  <a:lnTo>
                    <a:pt x="16" y="122"/>
                  </a:lnTo>
                  <a:lnTo>
                    <a:pt x="20" y="128"/>
                  </a:lnTo>
                  <a:lnTo>
                    <a:pt x="21" y="135"/>
                  </a:lnTo>
                  <a:lnTo>
                    <a:pt x="27" y="139"/>
                  </a:lnTo>
                  <a:lnTo>
                    <a:pt x="29" y="145"/>
                  </a:lnTo>
                  <a:lnTo>
                    <a:pt x="35" y="147"/>
                  </a:lnTo>
                  <a:lnTo>
                    <a:pt x="37" y="154"/>
                  </a:lnTo>
                  <a:lnTo>
                    <a:pt x="41" y="160"/>
                  </a:lnTo>
                  <a:lnTo>
                    <a:pt x="46" y="166"/>
                  </a:lnTo>
                  <a:lnTo>
                    <a:pt x="52" y="171"/>
                  </a:lnTo>
                  <a:lnTo>
                    <a:pt x="56" y="177"/>
                  </a:lnTo>
                  <a:lnTo>
                    <a:pt x="62" y="177"/>
                  </a:lnTo>
                  <a:lnTo>
                    <a:pt x="68" y="181"/>
                  </a:lnTo>
                  <a:lnTo>
                    <a:pt x="71" y="187"/>
                  </a:lnTo>
                  <a:lnTo>
                    <a:pt x="77" y="187"/>
                  </a:lnTo>
                  <a:lnTo>
                    <a:pt x="83" y="192"/>
                  </a:lnTo>
                  <a:lnTo>
                    <a:pt x="90" y="194"/>
                  </a:lnTo>
                  <a:lnTo>
                    <a:pt x="96" y="196"/>
                  </a:lnTo>
                  <a:lnTo>
                    <a:pt x="102" y="198"/>
                  </a:lnTo>
                  <a:lnTo>
                    <a:pt x="108" y="200"/>
                  </a:lnTo>
                  <a:lnTo>
                    <a:pt x="116" y="204"/>
                  </a:lnTo>
                  <a:lnTo>
                    <a:pt x="121" y="207"/>
                  </a:lnTo>
                  <a:lnTo>
                    <a:pt x="127" y="207"/>
                  </a:lnTo>
                  <a:lnTo>
                    <a:pt x="134" y="207"/>
                  </a:lnTo>
                  <a:lnTo>
                    <a:pt x="140" y="207"/>
                  </a:lnTo>
                  <a:lnTo>
                    <a:pt x="148" y="207"/>
                  </a:lnTo>
                  <a:lnTo>
                    <a:pt x="154" y="207"/>
                  </a:lnTo>
                  <a:lnTo>
                    <a:pt x="160" y="207"/>
                  </a:lnTo>
                  <a:lnTo>
                    <a:pt x="166" y="204"/>
                  </a:lnTo>
                  <a:lnTo>
                    <a:pt x="171" y="198"/>
                  </a:lnTo>
                  <a:lnTo>
                    <a:pt x="171" y="192"/>
                  </a:lnTo>
                  <a:lnTo>
                    <a:pt x="174" y="185"/>
                  </a:lnTo>
                  <a:lnTo>
                    <a:pt x="174" y="179"/>
                  </a:lnTo>
                  <a:lnTo>
                    <a:pt x="174" y="173"/>
                  </a:lnTo>
                  <a:lnTo>
                    <a:pt x="160" y="155"/>
                  </a:lnTo>
                  <a:lnTo>
                    <a:pt x="160" y="155"/>
                  </a:lnTo>
                  <a:lnTo>
                    <a:pt x="160" y="155"/>
                  </a:lnTo>
                  <a:lnTo>
                    <a:pt x="162" y="158"/>
                  </a:lnTo>
                  <a:lnTo>
                    <a:pt x="156" y="158"/>
                  </a:lnTo>
                  <a:lnTo>
                    <a:pt x="150" y="158"/>
                  </a:lnTo>
                  <a:lnTo>
                    <a:pt x="144" y="158"/>
                  </a:lnTo>
                  <a:lnTo>
                    <a:pt x="138" y="158"/>
                  </a:lnTo>
                  <a:lnTo>
                    <a:pt x="132" y="158"/>
                  </a:lnTo>
                  <a:lnTo>
                    <a:pt x="125" y="158"/>
                  </a:lnTo>
                  <a:lnTo>
                    <a:pt x="119" y="158"/>
                  </a:lnTo>
                  <a:lnTo>
                    <a:pt x="114" y="158"/>
                  </a:lnTo>
                  <a:lnTo>
                    <a:pt x="108" y="158"/>
                  </a:lnTo>
                  <a:lnTo>
                    <a:pt x="102" y="158"/>
                  </a:lnTo>
                  <a:lnTo>
                    <a:pt x="96" y="158"/>
                  </a:lnTo>
                  <a:lnTo>
                    <a:pt x="90" y="158"/>
                  </a:lnTo>
                  <a:lnTo>
                    <a:pt x="81" y="156"/>
                  </a:lnTo>
                  <a:lnTo>
                    <a:pt x="75" y="154"/>
                  </a:lnTo>
                  <a:lnTo>
                    <a:pt x="69" y="149"/>
                  </a:lnTo>
                  <a:lnTo>
                    <a:pt x="64" y="145"/>
                  </a:lnTo>
                  <a:lnTo>
                    <a:pt x="58" y="141"/>
                  </a:lnTo>
                  <a:lnTo>
                    <a:pt x="52" y="137"/>
                  </a:lnTo>
                  <a:lnTo>
                    <a:pt x="48" y="130"/>
                  </a:lnTo>
                  <a:lnTo>
                    <a:pt x="41" y="126"/>
                  </a:lnTo>
                  <a:lnTo>
                    <a:pt x="39" y="120"/>
                  </a:lnTo>
                  <a:lnTo>
                    <a:pt x="33" y="116"/>
                  </a:lnTo>
                  <a:lnTo>
                    <a:pt x="31" y="109"/>
                  </a:lnTo>
                  <a:lnTo>
                    <a:pt x="31" y="103"/>
                  </a:lnTo>
                  <a:lnTo>
                    <a:pt x="31" y="97"/>
                  </a:lnTo>
                  <a:lnTo>
                    <a:pt x="31" y="90"/>
                  </a:lnTo>
                  <a:lnTo>
                    <a:pt x="31" y="84"/>
                  </a:lnTo>
                  <a:lnTo>
                    <a:pt x="37" y="82"/>
                  </a:lnTo>
                  <a:lnTo>
                    <a:pt x="44" y="80"/>
                  </a:lnTo>
                  <a:lnTo>
                    <a:pt x="52" y="76"/>
                  </a:lnTo>
                  <a:lnTo>
                    <a:pt x="58" y="74"/>
                  </a:lnTo>
                  <a:lnTo>
                    <a:pt x="64" y="74"/>
                  </a:lnTo>
                  <a:lnTo>
                    <a:pt x="69" y="74"/>
                  </a:lnTo>
                  <a:lnTo>
                    <a:pt x="75" y="76"/>
                  </a:lnTo>
                  <a:lnTo>
                    <a:pt x="81" y="77"/>
                  </a:lnTo>
                  <a:lnTo>
                    <a:pt x="88" y="80"/>
                  </a:lnTo>
                  <a:lnTo>
                    <a:pt x="94" y="86"/>
                  </a:lnTo>
                  <a:lnTo>
                    <a:pt x="100" y="88"/>
                  </a:lnTo>
                  <a:lnTo>
                    <a:pt x="106" y="88"/>
                  </a:lnTo>
                  <a:lnTo>
                    <a:pt x="112" y="88"/>
                  </a:lnTo>
                  <a:lnTo>
                    <a:pt x="118" y="88"/>
                  </a:lnTo>
                  <a:lnTo>
                    <a:pt x="123" y="82"/>
                  </a:lnTo>
                  <a:lnTo>
                    <a:pt x="123" y="76"/>
                  </a:lnTo>
                  <a:lnTo>
                    <a:pt x="125" y="67"/>
                  </a:lnTo>
                  <a:lnTo>
                    <a:pt x="125" y="61"/>
                  </a:lnTo>
                  <a:lnTo>
                    <a:pt x="125" y="54"/>
                  </a:lnTo>
                  <a:lnTo>
                    <a:pt x="125" y="48"/>
                  </a:lnTo>
                  <a:lnTo>
                    <a:pt x="125" y="42"/>
                  </a:lnTo>
                  <a:lnTo>
                    <a:pt x="121" y="35"/>
                  </a:lnTo>
                  <a:lnTo>
                    <a:pt x="116" y="31"/>
                  </a:lnTo>
                  <a:lnTo>
                    <a:pt x="110" y="23"/>
                  </a:lnTo>
                  <a:lnTo>
                    <a:pt x="104" y="21"/>
                  </a:lnTo>
                  <a:lnTo>
                    <a:pt x="98" y="17"/>
                  </a:lnTo>
                  <a:lnTo>
                    <a:pt x="92" y="12"/>
                  </a:lnTo>
                  <a:lnTo>
                    <a:pt x="77" y="8"/>
                  </a:lnTo>
                  <a:lnTo>
                    <a:pt x="69" y="6"/>
                  </a:lnTo>
                  <a:lnTo>
                    <a:pt x="64" y="4"/>
                  </a:lnTo>
                  <a:lnTo>
                    <a:pt x="58" y="2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37" y="0"/>
                  </a:lnTo>
                  <a:lnTo>
                    <a:pt x="31" y="0"/>
                  </a:lnTo>
                  <a:lnTo>
                    <a:pt x="25" y="2"/>
                  </a:lnTo>
                  <a:lnTo>
                    <a:pt x="20" y="6"/>
                  </a:lnTo>
                  <a:lnTo>
                    <a:pt x="18" y="12"/>
                  </a:lnTo>
                  <a:lnTo>
                    <a:pt x="14" y="19"/>
                  </a:lnTo>
                  <a:lnTo>
                    <a:pt x="5" y="11"/>
                  </a:lnTo>
                </a:path>
              </a:pathLst>
            </a:custGeom>
            <a:solidFill>
              <a:srgbClr val="560000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877590" name="Oval 22"/>
            <p:cNvSpPr>
              <a:spLocks noChangeArrowheads="1"/>
            </p:cNvSpPr>
            <p:nvPr/>
          </p:nvSpPr>
          <p:spPr bwMode="auto">
            <a:xfrm>
              <a:off x="4903" y="2185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1" name="Oval 23"/>
            <p:cNvSpPr>
              <a:spLocks noChangeArrowheads="1"/>
            </p:cNvSpPr>
            <p:nvPr/>
          </p:nvSpPr>
          <p:spPr bwMode="auto">
            <a:xfrm>
              <a:off x="4960" y="2168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2" name="Oval 24"/>
            <p:cNvSpPr>
              <a:spLocks noChangeArrowheads="1"/>
            </p:cNvSpPr>
            <p:nvPr/>
          </p:nvSpPr>
          <p:spPr bwMode="auto">
            <a:xfrm>
              <a:off x="5003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3" name="Oval 25"/>
            <p:cNvSpPr>
              <a:spLocks noChangeArrowheads="1"/>
            </p:cNvSpPr>
            <p:nvPr/>
          </p:nvSpPr>
          <p:spPr bwMode="auto">
            <a:xfrm>
              <a:off x="5018" y="2168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4" name="Oval 26"/>
            <p:cNvSpPr>
              <a:spLocks noChangeArrowheads="1"/>
            </p:cNvSpPr>
            <p:nvPr/>
          </p:nvSpPr>
          <p:spPr bwMode="auto">
            <a:xfrm>
              <a:off x="5075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5" name="Oval 27"/>
            <p:cNvSpPr>
              <a:spLocks noChangeArrowheads="1"/>
            </p:cNvSpPr>
            <p:nvPr/>
          </p:nvSpPr>
          <p:spPr bwMode="auto">
            <a:xfrm>
              <a:off x="5132" y="2357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6" name="Oval 28"/>
            <p:cNvSpPr>
              <a:spLocks noChangeArrowheads="1"/>
            </p:cNvSpPr>
            <p:nvPr/>
          </p:nvSpPr>
          <p:spPr bwMode="auto">
            <a:xfrm>
              <a:off x="4875" y="2271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7" name="Oval 29"/>
            <p:cNvSpPr>
              <a:spLocks noChangeArrowheads="1"/>
            </p:cNvSpPr>
            <p:nvPr/>
          </p:nvSpPr>
          <p:spPr bwMode="auto">
            <a:xfrm>
              <a:off x="5147" y="241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8" name="Oval 30"/>
            <p:cNvSpPr>
              <a:spLocks noChangeArrowheads="1"/>
            </p:cNvSpPr>
            <p:nvPr/>
          </p:nvSpPr>
          <p:spPr bwMode="auto">
            <a:xfrm>
              <a:off x="4960" y="2117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9" name="Oval 31"/>
            <p:cNvSpPr>
              <a:spLocks noChangeArrowheads="1"/>
            </p:cNvSpPr>
            <p:nvPr/>
          </p:nvSpPr>
          <p:spPr bwMode="auto">
            <a:xfrm>
              <a:off x="5075" y="2289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00" name="Oval 32"/>
            <p:cNvSpPr>
              <a:spLocks noChangeArrowheads="1"/>
            </p:cNvSpPr>
            <p:nvPr/>
          </p:nvSpPr>
          <p:spPr bwMode="auto">
            <a:xfrm>
              <a:off x="4903" y="2236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01" name="Oval 33"/>
            <p:cNvSpPr>
              <a:spLocks noChangeArrowheads="1"/>
            </p:cNvSpPr>
            <p:nvPr/>
          </p:nvSpPr>
          <p:spPr bwMode="auto">
            <a:xfrm>
              <a:off x="4975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02" name="Oval 34"/>
            <p:cNvSpPr>
              <a:spLocks noChangeArrowheads="1"/>
            </p:cNvSpPr>
            <p:nvPr/>
          </p:nvSpPr>
          <p:spPr bwMode="auto">
            <a:xfrm>
              <a:off x="5018" y="2443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03" name="Oval 35"/>
            <p:cNvSpPr>
              <a:spLocks noChangeArrowheads="1"/>
            </p:cNvSpPr>
            <p:nvPr/>
          </p:nvSpPr>
          <p:spPr bwMode="auto">
            <a:xfrm>
              <a:off x="4975" y="241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77604" name="Rectangle 36"/>
          <p:cNvSpPr>
            <a:spLocks noChangeArrowheads="1"/>
          </p:cNvSpPr>
          <p:nvPr/>
        </p:nvSpPr>
        <p:spPr bwMode="auto">
          <a:xfrm>
            <a:off x="1287463" y="1676400"/>
            <a:ext cx="6569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81000" indent="-381000" algn="ctr" defTabSz="762000" eaLnBrk="0" hangingPunct="0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Monotype Sorts" pitchFamily="2" charset="2"/>
              <a:buNone/>
            </a:pPr>
            <a:r>
              <a:rPr lang="ru-RU" sz="5400" b="1" dirty="0" smtClean="0">
                <a:solidFill>
                  <a:srgbClr val="FFFF00"/>
                </a:solidFill>
                <a:latin typeface="Comic Sans MS" pitchFamily="66" charset="0"/>
              </a:rPr>
              <a:t>МОКРОТИННЯ</a:t>
            </a:r>
            <a:endParaRPr lang="ru-RU" sz="5400" dirty="0">
              <a:solidFill>
                <a:srgbClr val="FFCC99"/>
              </a:solidFill>
              <a:latin typeface="Comic Sans MS" pitchFamily="66" charset="0"/>
            </a:endParaRPr>
          </a:p>
        </p:txBody>
      </p:sp>
      <p:sp>
        <p:nvSpPr>
          <p:cNvPr id="877605" name="Rectangle 37"/>
          <p:cNvSpPr>
            <a:spLocks noChangeArrowheads="1"/>
          </p:cNvSpPr>
          <p:nvPr/>
        </p:nvSpPr>
        <p:spPr bwMode="auto">
          <a:xfrm>
            <a:off x="846138" y="3551238"/>
            <a:ext cx="1660525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81000" indent="-381000" defTabSz="762000" eaLnBrk="0" hangingPunct="0">
              <a:spcBef>
                <a:spcPct val="20000"/>
              </a:spcBef>
            </a:pPr>
            <a:r>
              <a:rPr lang="ru-RU" sz="3600" dirty="0" smtClean="0">
                <a:latin typeface="Comic Sans MS" pitchFamily="66" charset="0"/>
              </a:rPr>
              <a:t>ХОЗЛ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877606" name="Rectangle 38"/>
          <p:cNvSpPr>
            <a:spLocks noChangeArrowheads="1"/>
          </p:cNvSpPr>
          <p:nvPr/>
        </p:nvSpPr>
        <p:spPr bwMode="auto">
          <a:xfrm>
            <a:off x="744538" y="5029200"/>
            <a:ext cx="2100262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81000" indent="-381000" defTabSz="762000" eaLnBrk="0" hangingPunct="0">
              <a:spcBef>
                <a:spcPct val="20000"/>
              </a:spcBef>
            </a:pPr>
            <a:r>
              <a:rPr lang="ru-RU" sz="3600" dirty="0" smtClean="0">
                <a:latin typeface="Comic Sans MS" pitchFamily="66" charset="0"/>
              </a:rPr>
              <a:t>БА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877607" name="Rectangle 39"/>
          <p:cNvSpPr>
            <a:spLocks noChangeArrowheads="1"/>
          </p:cNvSpPr>
          <p:nvPr/>
        </p:nvSpPr>
        <p:spPr bwMode="auto">
          <a:xfrm>
            <a:off x="2071671" y="2590800"/>
            <a:ext cx="375286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81000" indent="-381000" defTabSz="762000" eaLnBrk="0" hangingPunct="0">
              <a:lnSpc>
                <a:spcPct val="70000"/>
              </a:lnSpc>
              <a:spcBef>
                <a:spcPct val="20000"/>
              </a:spcBef>
            </a:pPr>
            <a:r>
              <a:rPr lang="uk-UA" sz="3600" dirty="0" smtClean="0"/>
              <a:t>Загострення</a:t>
            </a:r>
            <a:endParaRPr lang="ru-RU" sz="3600" dirty="0"/>
          </a:p>
        </p:txBody>
      </p:sp>
      <p:sp>
        <p:nvSpPr>
          <p:cNvPr id="877608" name="Rectangle 40"/>
          <p:cNvSpPr>
            <a:spLocks noChangeArrowheads="1"/>
          </p:cNvSpPr>
          <p:nvPr/>
        </p:nvSpPr>
        <p:spPr bwMode="auto">
          <a:xfrm>
            <a:off x="5734083" y="2590800"/>
            <a:ext cx="298132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81000" indent="-381000" defTabSz="762000" eaLnBrk="0" hangingPunct="0">
              <a:lnSpc>
                <a:spcPct val="70000"/>
              </a:lnSpc>
              <a:spcBef>
                <a:spcPct val="20000"/>
              </a:spcBef>
            </a:pPr>
            <a:r>
              <a:rPr lang="ru-RU" sz="3600" dirty="0" err="1" smtClean="0"/>
              <a:t>Ремісія</a:t>
            </a:r>
            <a:endParaRPr lang="ru-RU" sz="3600" dirty="0"/>
          </a:p>
        </p:txBody>
      </p:sp>
      <p:sp>
        <p:nvSpPr>
          <p:cNvPr id="877609" name="Line 41"/>
          <p:cNvSpPr>
            <a:spLocks noChangeShapeType="1"/>
          </p:cNvSpPr>
          <p:nvPr/>
        </p:nvSpPr>
        <p:spPr bwMode="auto">
          <a:xfrm>
            <a:off x="812800" y="4800600"/>
            <a:ext cx="77216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 type="none" w="sm" len="sm"/>
            <a:tailEnd type="none" w="sm" len="sm"/>
          </a:ln>
          <a:effectLst>
            <a:outerShdw dist="64758" dir="678596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7610" name="Line 42"/>
          <p:cNvSpPr>
            <a:spLocks noChangeShapeType="1"/>
          </p:cNvSpPr>
          <p:nvPr/>
        </p:nvSpPr>
        <p:spPr bwMode="auto">
          <a:xfrm>
            <a:off x="5357818" y="2590800"/>
            <a:ext cx="0" cy="35814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none" w="sm" len="sm"/>
            <a:tailEnd type="none" w="sm" len="sm"/>
          </a:ln>
          <a:effectLst>
            <a:outerShdw dist="127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3995738" y="3657600"/>
            <a:ext cx="595312" cy="534988"/>
            <a:chOff x="2820" y="2112"/>
            <a:chExt cx="421" cy="337"/>
          </a:xfrm>
        </p:grpSpPr>
        <p:sp>
          <p:nvSpPr>
            <p:cNvPr id="877612" name="Freeform 44"/>
            <p:cNvSpPr>
              <a:spLocks/>
            </p:cNvSpPr>
            <p:nvPr/>
          </p:nvSpPr>
          <p:spPr bwMode="auto">
            <a:xfrm>
              <a:off x="2820" y="2112"/>
              <a:ext cx="421" cy="337"/>
            </a:xfrm>
            <a:custGeom>
              <a:avLst/>
              <a:gdLst/>
              <a:ahLst/>
              <a:cxnLst>
                <a:cxn ang="0">
                  <a:pos x="243" y="0"/>
                </a:cxn>
                <a:cxn ang="0">
                  <a:pos x="307" y="10"/>
                </a:cxn>
                <a:cxn ang="0">
                  <a:pos x="346" y="30"/>
                </a:cxn>
                <a:cxn ang="0">
                  <a:pos x="400" y="64"/>
                </a:cxn>
                <a:cxn ang="0">
                  <a:pos x="415" y="108"/>
                </a:cxn>
                <a:cxn ang="0">
                  <a:pos x="420" y="163"/>
                </a:cxn>
                <a:cxn ang="0">
                  <a:pos x="412" y="200"/>
                </a:cxn>
                <a:cxn ang="0">
                  <a:pos x="383" y="249"/>
                </a:cxn>
                <a:cxn ang="0">
                  <a:pos x="336" y="293"/>
                </a:cxn>
                <a:cxn ang="0">
                  <a:pos x="292" y="322"/>
                </a:cxn>
                <a:cxn ang="0">
                  <a:pos x="252" y="336"/>
                </a:cxn>
                <a:cxn ang="0">
                  <a:pos x="221" y="312"/>
                </a:cxn>
                <a:cxn ang="0">
                  <a:pos x="198" y="293"/>
                </a:cxn>
                <a:cxn ang="0">
                  <a:pos x="181" y="276"/>
                </a:cxn>
                <a:cxn ang="0">
                  <a:pos x="176" y="254"/>
                </a:cxn>
                <a:cxn ang="0">
                  <a:pos x="162" y="234"/>
                </a:cxn>
                <a:cxn ang="0">
                  <a:pos x="149" y="224"/>
                </a:cxn>
                <a:cxn ang="0">
                  <a:pos x="130" y="200"/>
                </a:cxn>
                <a:cxn ang="0">
                  <a:pos x="100" y="182"/>
                </a:cxn>
                <a:cxn ang="0">
                  <a:pos x="83" y="175"/>
                </a:cxn>
                <a:cxn ang="0">
                  <a:pos x="49" y="175"/>
                </a:cxn>
                <a:cxn ang="0">
                  <a:pos x="19" y="165"/>
                </a:cxn>
                <a:cxn ang="0">
                  <a:pos x="2" y="143"/>
                </a:cxn>
                <a:cxn ang="0">
                  <a:pos x="0" y="111"/>
                </a:cxn>
                <a:cxn ang="0">
                  <a:pos x="29" y="72"/>
                </a:cxn>
                <a:cxn ang="0">
                  <a:pos x="54" y="54"/>
                </a:cxn>
                <a:cxn ang="0">
                  <a:pos x="78" y="40"/>
                </a:cxn>
                <a:cxn ang="0">
                  <a:pos x="103" y="23"/>
                </a:cxn>
                <a:cxn ang="0">
                  <a:pos x="142" y="11"/>
                </a:cxn>
                <a:cxn ang="0">
                  <a:pos x="157" y="5"/>
                </a:cxn>
                <a:cxn ang="0">
                  <a:pos x="184" y="1"/>
                </a:cxn>
                <a:cxn ang="0">
                  <a:pos x="221" y="0"/>
                </a:cxn>
                <a:cxn ang="0">
                  <a:pos x="243" y="0"/>
                </a:cxn>
              </a:cxnLst>
              <a:rect l="0" t="0" r="r" b="b"/>
              <a:pathLst>
                <a:path w="421" h="337">
                  <a:moveTo>
                    <a:pt x="243" y="0"/>
                  </a:moveTo>
                  <a:lnTo>
                    <a:pt x="307" y="10"/>
                  </a:lnTo>
                  <a:lnTo>
                    <a:pt x="346" y="30"/>
                  </a:lnTo>
                  <a:lnTo>
                    <a:pt x="400" y="64"/>
                  </a:lnTo>
                  <a:lnTo>
                    <a:pt x="415" y="108"/>
                  </a:lnTo>
                  <a:lnTo>
                    <a:pt x="420" y="163"/>
                  </a:lnTo>
                  <a:lnTo>
                    <a:pt x="412" y="200"/>
                  </a:lnTo>
                  <a:lnTo>
                    <a:pt x="383" y="249"/>
                  </a:lnTo>
                  <a:lnTo>
                    <a:pt x="336" y="293"/>
                  </a:lnTo>
                  <a:lnTo>
                    <a:pt x="292" y="322"/>
                  </a:lnTo>
                  <a:lnTo>
                    <a:pt x="252" y="336"/>
                  </a:lnTo>
                  <a:lnTo>
                    <a:pt x="221" y="312"/>
                  </a:lnTo>
                  <a:lnTo>
                    <a:pt x="198" y="293"/>
                  </a:lnTo>
                  <a:lnTo>
                    <a:pt x="181" y="276"/>
                  </a:lnTo>
                  <a:lnTo>
                    <a:pt x="176" y="254"/>
                  </a:lnTo>
                  <a:lnTo>
                    <a:pt x="162" y="234"/>
                  </a:lnTo>
                  <a:lnTo>
                    <a:pt x="149" y="224"/>
                  </a:lnTo>
                  <a:lnTo>
                    <a:pt x="130" y="200"/>
                  </a:lnTo>
                  <a:lnTo>
                    <a:pt x="100" y="182"/>
                  </a:lnTo>
                  <a:lnTo>
                    <a:pt x="83" y="175"/>
                  </a:lnTo>
                  <a:lnTo>
                    <a:pt x="49" y="175"/>
                  </a:lnTo>
                  <a:lnTo>
                    <a:pt x="19" y="165"/>
                  </a:lnTo>
                  <a:lnTo>
                    <a:pt x="2" y="143"/>
                  </a:lnTo>
                  <a:lnTo>
                    <a:pt x="0" y="111"/>
                  </a:lnTo>
                  <a:lnTo>
                    <a:pt x="29" y="72"/>
                  </a:lnTo>
                  <a:lnTo>
                    <a:pt x="54" y="54"/>
                  </a:lnTo>
                  <a:lnTo>
                    <a:pt x="78" y="40"/>
                  </a:lnTo>
                  <a:lnTo>
                    <a:pt x="103" y="23"/>
                  </a:lnTo>
                  <a:lnTo>
                    <a:pt x="142" y="11"/>
                  </a:lnTo>
                  <a:lnTo>
                    <a:pt x="157" y="5"/>
                  </a:lnTo>
                  <a:lnTo>
                    <a:pt x="184" y="1"/>
                  </a:lnTo>
                  <a:lnTo>
                    <a:pt x="221" y="0"/>
                  </a:lnTo>
                  <a:lnTo>
                    <a:pt x="243" y="0"/>
                  </a:lnTo>
                </a:path>
              </a:pathLst>
            </a:custGeom>
            <a:solidFill>
              <a:srgbClr val="FFCC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877613" name="Oval 45"/>
            <p:cNvSpPr>
              <a:spLocks noChangeArrowheads="1"/>
            </p:cNvSpPr>
            <p:nvPr/>
          </p:nvSpPr>
          <p:spPr bwMode="auto">
            <a:xfrm rot="10020000">
              <a:off x="3149" y="2310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14" name="Oval 46"/>
            <p:cNvSpPr>
              <a:spLocks noChangeArrowheads="1"/>
            </p:cNvSpPr>
            <p:nvPr/>
          </p:nvSpPr>
          <p:spPr bwMode="auto">
            <a:xfrm rot="10020000">
              <a:off x="3088" y="2328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15" name="Oval 47"/>
            <p:cNvSpPr>
              <a:spLocks noChangeArrowheads="1"/>
            </p:cNvSpPr>
            <p:nvPr/>
          </p:nvSpPr>
          <p:spPr bwMode="auto">
            <a:xfrm rot="10020000">
              <a:off x="3110" y="2212"/>
              <a:ext cx="42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16" name="Oval 48"/>
            <p:cNvSpPr>
              <a:spLocks noChangeArrowheads="1"/>
            </p:cNvSpPr>
            <p:nvPr/>
          </p:nvSpPr>
          <p:spPr bwMode="auto">
            <a:xfrm rot="10020000">
              <a:off x="3012" y="2340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17" name="Oval 49"/>
            <p:cNvSpPr>
              <a:spLocks noChangeArrowheads="1"/>
            </p:cNvSpPr>
            <p:nvPr/>
          </p:nvSpPr>
          <p:spPr bwMode="auto">
            <a:xfrm rot="10020000">
              <a:off x="2935" y="2235"/>
              <a:ext cx="47" cy="27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18" name="Oval 50"/>
            <p:cNvSpPr>
              <a:spLocks noChangeArrowheads="1"/>
            </p:cNvSpPr>
            <p:nvPr/>
          </p:nvSpPr>
          <p:spPr bwMode="auto">
            <a:xfrm rot="10020000">
              <a:off x="2879" y="2225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19" name="Oval 51"/>
            <p:cNvSpPr>
              <a:spLocks noChangeArrowheads="1"/>
            </p:cNvSpPr>
            <p:nvPr/>
          </p:nvSpPr>
          <p:spPr bwMode="auto">
            <a:xfrm rot="10020000">
              <a:off x="3171" y="2203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20" name="Oval 52"/>
            <p:cNvSpPr>
              <a:spLocks noChangeArrowheads="1"/>
            </p:cNvSpPr>
            <p:nvPr/>
          </p:nvSpPr>
          <p:spPr bwMode="auto">
            <a:xfrm rot="10020000">
              <a:off x="2827" y="2213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21" name="Oval 53"/>
            <p:cNvSpPr>
              <a:spLocks noChangeArrowheads="1"/>
            </p:cNvSpPr>
            <p:nvPr/>
          </p:nvSpPr>
          <p:spPr bwMode="auto">
            <a:xfrm rot="10020000">
              <a:off x="3048" y="2374"/>
              <a:ext cx="45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22" name="Oval 54"/>
            <p:cNvSpPr>
              <a:spLocks noChangeArrowheads="1"/>
            </p:cNvSpPr>
            <p:nvPr/>
          </p:nvSpPr>
          <p:spPr bwMode="auto">
            <a:xfrm rot="10020000">
              <a:off x="3134" y="2272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23" name="Oval 55"/>
            <p:cNvSpPr>
              <a:spLocks noChangeArrowheads="1"/>
            </p:cNvSpPr>
            <p:nvPr/>
          </p:nvSpPr>
          <p:spPr bwMode="auto">
            <a:xfrm rot="10020000">
              <a:off x="3058" y="2183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24" name="Oval 56"/>
            <p:cNvSpPr>
              <a:spLocks noChangeArrowheads="1"/>
            </p:cNvSpPr>
            <p:nvPr/>
          </p:nvSpPr>
          <p:spPr bwMode="auto">
            <a:xfrm rot="10020000">
              <a:off x="2918" y="2153"/>
              <a:ext cx="49" cy="28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25" name="Oval 57"/>
            <p:cNvSpPr>
              <a:spLocks noChangeArrowheads="1"/>
            </p:cNvSpPr>
            <p:nvPr/>
          </p:nvSpPr>
          <p:spPr bwMode="auto">
            <a:xfrm rot="10020000">
              <a:off x="3007" y="2139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26" name="Freeform 58"/>
            <p:cNvSpPr>
              <a:spLocks/>
            </p:cNvSpPr>
            <p:nvPr/>
          </p:nvSpPr>
          <p:spPr bwMode="auto">
            <a:xfrm>
              <a:off x="2926" y="2188"/>
              <a:ext cx="190" cy="129"/>
            </a:xfrm>
            <a:custGeom>
              <a:avLst/>
              <a:gdLst/>
              <a:ahLst/>
              <a:cxnLst>
                <a:cxn ang="0">
                  <a:pos x="154" y="47"/>
                </a:cxn>
                <a:cxn ang="0">
                  <a:pos x="162" y="50"/>
                </a:cxn>
                <a:cxn ang="0">
                  <a:pos x="169" y="53"/>
                </a:cxn>
                <a:cxn ang="0">
                  <a:pos x="176" y="55"/>
                </a:cxn>
                <a:cxn ang="0">
                  <a:pos x="184" y="60"/>
                </a:cxn>
                <a:cxn ang="0">
                  <a:pos x="189" y="67"/>
                </a:cxn>
                <a:cxn ang="0">
                  <a:pos x="189" y="75"/>
                </a:cxn>
                <a:cxn ang="0">
                  <a:pos x="189" y="85"/>
                </a:cxn>
                <a:cxn ang="0">
                  <a:pos x="184" y="96"/>
                </a:cxn>
                <a:cxn ang="0">
                  <a:pos x="179" y="102"/>
                </a:cxn>
                <a:cxn ang="0">
                  <a:pos x="166" y="122"/>
                </a:cxn>
                <a:cxn ang="0">
                  <a:pos x="157" y="128"/>
                </a:cxn>
                <a:cxn ang="0">
                  <a:pos x="147" y="128"/>
                </a:cxn>
                <a:cxn ang="0">
                  <a:pos x="139" y="126"/>
                </a:cxn>
                <a:cxn ang="0">
                  <a:pos x="137" y="117"/>
                </a:cxn>
                <a:cxn ang="0">
                  <a:pos x="135" y="109"/>
                </a:cxn>
                <a:cxn ang="0">
                  <a:pos x="135" y="101"/>
                </a:cxn>
                <a:cxn ang="0">
                  <a:pos x="132" y="92"/>
                </a:cxn>
                <a:cxn ang="0">
                  <a:pos x="130" y="84"/>
                </a:cxn>
                <a:cxn ang="0">
                  <a:pos x="130" y="75"/>
                </a:cxn>
                <a:cxn ang="0">
                  <a:pos x="130" y="64"/>
                </a:cxn>
                <a:cxn ang="0">
                  <a:pos x="130" y="57"/>
                </a:cxn>
                <a:cxn ang="0">
                  <a:pos x="125" y="48"/>
                </a:cxn>
                <a:cxn ang="0">
                  <a:pos x="122" y="40"/>
                </a:cxn>
                <a:cxn ang="0">
                  <a:pos x="117" y="32"/>
                </a:cxn>
                <a:cxn ang="0">
                  <a:pos x="112" y="25"/>
                </a:cxn>
                <a:cxn ang="0">
                  <a:pos x="108" y="20"/>
                </a:cxn>
                <a:cxn ang="0">
                  <a:pos x="100" y="15"/>
                </a:cxn>
                <a:cxn ang="0">
                  <a:pos x="88" y="10"/>
                </a:cxn>
                <a:cxn ang="0">
                  <a:pos x="81" y="6"/>
                </a:cxn>
                <a:cxn ang="0">
                  <a:pos x="71" y="0"/>
                </a:cxn>
                <a:cxn ang="0">
                  <a:pos x="58" y="0"/>
                </a:cxn>
                <a:cxn ang="0">
                  <a:pos x="49" y="3"/>
                </a:cxn>
                <a:cxn ang="0">
                  <a:pos x="39" y="11"/>
                </a:cxn>
                <a:cxn ang="0">
                  <a:pos x="27" y="26"/>
                </a:cxn>
                <a:cxn ang="0">
                  <a:pos x="12" y="43"/>
                </a:cxn>
                <a:cxn ang="0">
                  <a:pos x="4" y="53"/>
                </a:cxn>
                <a:cxn ang="0">
                  <a:pos x="2" y="64"/>
                </a:cxn>
                <a:cxn ang="0">
                  <a:pos x="2" y="72"/>
                </a:cxn>
                <a:cxn ang="0">
                  <a:pos x="4" y="77"/>
                </a:cxn>
                <a:cxn ang="0">
                  <a:pos x="7" y="85"/>
                </a:cxn>
                <a:cxn ang="0">
                  <a:pos x="17" y="90"/>
                </a:cxn>
                <a:cxn ang="0">
                  <a:pos x="24" y="94"/>
                </a:cxn>
                <a:cxn ang="0">
                  <a:pos x="31" y="97"/>
                </a:cxn>
                <a:cxn ang="0">
                  <a:pos x="41" y="97"/>
                </a:cxn>
                <a:cxn ang="0">
                  <a:pos x="51" y="94"/>
                </a:cxn>
                <a:cxn ang="0">
                  <a:pos x="66" y="90"/>
                </a:cxn>
                <a:cxn ang="0">
                  <a:pos x="81" y="79"/>
                </a:cxn>
                <a:cxn ang="0">
                  <a:pos x="90" y="77"/>
                </a:cxn>
                <a:cxn ang="0">
                  <a:pos x="103" y="72"/>
                </a:cxn>
                <a:cxn ang="0">
                  <a:pos x="115" y="67"/>
                </a:cxn>
                <a:cxn ang="0">
                  <a:pos x="122" y="64"/>
                </a:cxn>
                <a:cxn ang="0">
                  <a:pos x="132" y="57"/>
                </a:cxn>
                <a:cxn ang="0">
                  <a:pos x="142" y="52"/>
                </a:cxn>
                <a:cxn ang="0">
                  <a:pos x="152" y="47"/>
                </a:cxn>
              </a:cxnLst>
              <a:rect l="0" t="0" r="r" b="b"/>
              <a:pathLst>
                <a:path w="190" h="129">
                  <a:moveTo>
                    <a:pt x="152" y="42"/>
                  </a:moveTo>
                  <a:lnTo>
                    <a:pt x="154" y="45"/>
                  </a:lnTo>
                  <a:lnTo>
                    <a:pt x="154" y="47"/>
                  </a:lnTo>
                  <a:lnTo>
                    <a:pt x="157" y="47"/>
                  </a:lnTo>
                  <a:lnTo>
                    <a:pt x="159" y="48"/>
                  </a:lnTo>
                  <a:lnTo>
                    <a:pt x="162" y="50"/>
                  </a:lnTo>
                  <a:lnTo>
                    <a:pt x="164" y="50"/>
                  </a:lnTo>
                  <a:lnTo>
                    <a:pt x="166" y="52"/>
                  </a:lnTo>
                  <a:lnTo>
                    <a:pt x="169" y="53"/>
                  </a:lnTo>
                  <a:lnTo>
                    <a:pt x="171" y="53"/>
                  </a:lnTo>
                  <a:lnTo>
                    <a:pt x="174" y="55"/>
                  </a:lnTo>
                  <a:lnTo>
                    <a:pt x="176" y="55"/>
                  </a:lnTo>
                  <a:lnTo>
                    <a:pt x="179" y="57"/>
                  </a:lnTo>
                  <a:lnTo>
                    <a:pt x="181" y="57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6" y="64"/>
                  </a:lnTo>
                  <a:lnTo>
                    <a:pt x="189" y="67"/>
                  </a:lnTo>
                  <a:lnTo>
                    <a:pt x="189" y="69"/>
                  </a:lnTo>
                  <a:lnTo>
                    <a:pt x="186" y="72"/>
                  </a:lnTo>
                  <a:lnTo>
                    <a:pt x="189" y="75"/>
                  </a:lnTo>
                  <a:lnTo>
                    <a:pt x="189" y="79"/>
                  </a:lnTo>
                  <a:lnTo>
                    <a:pt x="189" y="80"/>
                  </a:lnTo>
                  <a:lnTo>
                    <a:pt x="189" y="85"/>
                  </a:lnTo>
                  <a:lnTo>
                    <a:pt x="186" y="89"/>
                  </a:lnTo>
                  <a:lnTo>
                    <a:pt x="186" y="92"/>
                  </a:lnTo>
                  <a:lnTo>
                    <a:pt x="184" y="96"/>
                  </a:lnTo>
                  <a:lnTo>
                    <a:pt x="184" y="97"/>
                  </a:lnTo>
                  <a:lnTo>
                    <a:pt x="181" y="101"/>
                  </a:lnTo>
                  <a:lnTo>
                    <a:pt x="179" y="102"/>
                  </a:lnTo>
                  <a:lnTo>
                    <a:pt x="174" y="109"/>
                  </a:lnTo>
                  <a:lnTo>
                    <a:pt x="171" y="114"/>
                  </a:lnTo>
                  <a:lnTo>
                    <a:pt x="166" y="122"/>
                  </a:lnTo>
                  <a:lnTo>
                    <a:pt x="164" y="124"/>
                  </a:lnTo>
                  <a:lnTo>
                    <a:pt x="162" y="124"/>
                  </a:lnTo>
                  <a:lnTo>
                    <a:pt x="157" y="128"/>
                  </a:lnTo>
                  <a:lnTo>
                    <a:pt x="154" y="128"/>
                  </a:lnTo>
                  <a:lnTo>
                    <a:pt x="152" y="128"/>
                  </a:lnTo>
                  <a:lnTo>
                    <a:pt x="147" y="128"/>
                  </a:lnTo>
                  <a:lnTo>
                    <a:pt x="144" y="128"/>
                  </a:lnTo>
                  <a:lnTo>
                    <a:pt x="142" y="126"/>
                  </a:lnTo>
                  <a:lnTo>
                    <a:pt x="139" y="126"/>
                  </a:lnTo>
                  <a:lnTo>
                    <a:pt x="139" y="124"/>
                  </a:lnTo>
                  <a:lnTo>
                    <a:pt x="137" y="119"/>
                  </a:lnTo>
                  <a:lnTo>
                    <a:pt x="137" y="117"/>
                  </a:lnTo>
                  <a:lnTo>
                    <a:pt x="137" y="114"/>
                  </a:lnTo>
                  <a:lnTo>
                    <a:pt x="135" y="111"/>
                  </a:lnTo>
                  <a:lnTo>
                    <a:pt x="135" y="109"/>
                  </a:lnTo>
                  <a:lnTo>
                    <a:pt x="135" y="107"/>
                  </a:lnTo>
                  <a:lnTo>
                    <a:pt x="135" y="104"/>
                  </a:lnTo>
                  <a:lnTo>
                    <a:pt x="135" y="101"/>
                  </a:lnTo>
                  <a:lnTo>
                    <a:pt x="132" y="99"/>
                  </a:lnTo>
                  <a:lnTo>
                    <a:pt x="135" y="96"/>
                  </a:lnTo>
                  <a:lnTo>
                    <a:pt x="132" y="92"/>
                  </a:lnTo>
                  <a:lnTo>
                    <a:pt x="132" y="90"/>
                  </a:lnTo>
                  <a:lnTo>
                    <a:pt x="132" y="85"/>
                  </a:lnTo>
                  <a:lnTo>
                    <a:pt x="130" y="84"/>
                  </a:lnTo>
                  <a:lnTo>
                    <a:pt x="130" y="80"/>
                  </a:lnTo>
                  <a:lnTo>
                    <a:pt x="130" y="77"/>
                  </a:lnTo>
                  <a:lnTo>
                    <a:pt x="130" y="75"/>
                  </a:lnTo>
                  <a:lnTo>
                    <a:pt x="130" y="70"/>
                  </a:lnTo>
                  <a:lnTo>
                    <a:pt x="130" y="67"/>
                  </a:lnTo>
                  <a:lnTo>
                    <a:pt x="130" y="64"/>
                  </a:lnTo>
                  <a:lnTo>
                    <a:pt x="130" y="62"/>
                  </a:lnTo>
                  <a:lnTo>
                    <a:pt x="127" y="60"/>
                  </a:lnTo>
                  <a:lnTo>
                    <a:pt x="130" y="57"/>
                  </a:lnTo>
                  <a:lnTo>
                    <a:pt x="127" y="55"/>
                  </a:lnTo>
                  <a:lnTo>
                    <a:pt x="127" y="50"/>
                  </a:lnTo>
                  <a:lnTo>
                    <a:pt x="125" y="48"/>
                  </a:lnTo>
                  <a:lnTo>
                    <a:pt x="125" y="47"/>
                  </a:lnTo>
                  <a:lnTo>
                    <a:pt x="122" y="43"/>
                  </a:lnTo>
                  <a:lnTo>
                    <a:pt x="122" y="40"/>
                  </a:lnTo>
                  <a:lnTo>
                    <a:pt x="120" y="37"/>
                  </a:lnTo>
                  <a:lnTo>
                    <a:pt x="120" y="33"/>
                  </a:lnTo>
                  <a:lnTo>
                    <a:pt x="117" y="32"/>
                  </a:lnTo>
                  <a:lnTo>
                    <a:pt x="115" y="28"/>
                  </a:lnTo>
                  <a:lnTo>
                    <a:pt x="115" y="26"/>
                  </a:lnTo>
                  <a:lnTo>
                    <a:pt x="112" y="25"/>
                  </a:lnTo>
                  <a:lnTo>
                    <a:pt x="110" y="23"/>
                  </a:lnTo>
                  <a:lnTo>
                    <a:pt x="110" y="21"/>
                  </a:lnTo>
                  <a:lnTo>
                    <a:pt x="108" y="20"/>
                  </a:lnTo>
                  <a:lnTo>
                    <a:pt x="105" y="18"/>
                  </a:lnTo>
                  <a:lnTo>
                    <a:pt x="103" y="16"/>
                  </a:lnTo>
                  <a:lnTo>
                    <a:pt x="100" y="15"/>
                  </a:lnTo>
                  <a:lnTo>
                    <a:pt x="93" y="11"/>
                  </a:lnTo>
                  <a:lnTo>
                    <a:pt x="90" y="10"/>
                  </a:lnTo>
                  <a:lnTo>
                    <a:pt x="88" y="10"/>
                  </a:lnTo>
                  <a:lnTo>
                    <a:pt x="85" y="8"/>
                  </a:lnTo>
                  <a:lnTo>
                    <a:pt x="83" y="6"/>
                  </a:lnTo>
                  <a:lnTo>
                    <a:pt x="81" y="6"/>
                  </a:lnTo>
                  <a:lnTo>
                    <a:pt x="78" y="5"/>
                  </a:lnTo>
                  <a:lnTo>
                    <a:pt x="76" y="3"/>
                  </a:lnTo>
                  <a:lnTo>
                    <a:pt x="71" y="0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4" y="6"/>
                  </a:lnTo>
                  <a:lnTo>
                    <a:pt x="39" y="11"/>
                  </a:lnTo>
                  <a:lnTo>
                    <a:pt x="31" y="18"/>
                  </a:lnTo>
                  <a:lnTo>
                    <a:pt x="27" y="23"/>
                  </a:lnTo>
                  <a:lnTo>
                    <a:pt x="27" y="26"/>
                  </a:lnTo>
                  <a:lnTo>
                    <a:pt x="22" y="32"/>
                  </a:lnTo>
                  <a:lnTo>
                    <a:pt x="17" y="40"/>
                  </a:lnTo>
                  <a:lnTo>
                    <a:pt x="12" y="43"/>
                  </a:lnTo>
                  <a:lnTo>
                    <a:pt x="9" y="47"/>
                  </a:lnTo>
                  <a:lnTo>
                    <a:pt x="7" y="50"/>
                  </a:lnTo>
                  <a:lnTo>
                    <a:pt x="4" y="53"/>
                  </a:lnTo>
                  <a:lnTo>
                    <a:pt x="2" y="57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0" y="67"/>
                  </a:lnTo>
                  <a:lnTo>
                    <a:pt x="2" y="67"/>
                  </a:lnTo>
                  <a:lnTo>
                    <a:pt x="2" y="72"/>
                  </a:lnTo>
                  <a:lnTo>
                    <a:pt x="4" y="72"/>
                  </a:lnTo>
                  <a:lnTo>
                    <a:pt x="4" y="75"/>
                  </a:lnTo>
                  <a:lnTo>
                    <a:pt x="4" y="77"/>
                  </a:lnTo>
                  <a:lnTo>
                    <a:pt x="7" y="79"/>
                  </a:lnTo>
                  <a:lnTo>
                    <a:pt x="7" y="84"/>
                  </a:lnTo>
                  <a:lnTo>
                    <a:pt x="7" y="85"/>
                  </a:lnTo>
                  <a:lnTo>
                    <a:pt x="12" y="87"/>
                  </a:lnTo>
                  <a:lnTo>
                    <a:pt x="14" y="89"/>
                  </a:lnTo>
                  <a:lnTo>
                    <a:pt x="17" y="90"/>
                  </a:lnTo>
                  <a:lnTo>
                    <a:pt x="19" y="90"/>
                  </a:lnTo>
                  <a:lnTo>
                    <a:pt x="22" y="92"/>
                  </a:lnTo>
                  <a:lnTo>
                    <a:pt x="24" y="94"/>
                  </a:lnTo>
                  <a:lnTo>
                    <a:pt x="27" y="94"/>
                  </a:lnTo>
                  <a:lnTo>
                    <a:pt x="27" y="96"/>
                  </a:lnTo>
                  <a:lnTo>
                    <a:pt x="31" y="97"/>
                  </a:lnTo>
                  <a:lnTo>
                    <a:pt x="34" y="97"/>
                  </a:lnTo>
                  <a:lnTo>
                    <a:pt x="36" y="97"/>
                  </a:lnTo>
                  <a:lnTo>
                    <a:pt x="41" y="97"/>
                  </a:lnTo>
                  <a:lnTo>
                    <a:pt x="44" y="96"/>
                  </a:lnTo>
                  <a:lnTo>
                    <a:pt x="46" y="96"/>
                  </a:lnTo>
                  <a:lnTo>
                    <a:pt x="51" y="94"/>
                  </a:lnTo>
                  <a:lnTo>
                    <a:pt x="56" y="92"/>
                  </a:lnTo>
                  <a:lnTo>
                    <a:pt x="61" y="90"/>
                  </a:lnTo>
                  <a:lnTo>
                    <a:pt x="66" y="90"/>
                  </a:lnTo>
                  <a:lnTo>
                    <a:pt x="68" y="85"/>
                  </a:lnTo>
                  <a:lnTo>
                    <a:pt x="76" y="80"/>
                  </a:lnTo>
                  <a:lnTo>
                    <a:pt x="81" y="79"/>
                  </a:lnTo>
                  <a:lnTo>
                    <a:pt x="83" y="79"/>
                  </a:lnTo>
                  <a:lnTo>
                    <a:pt x="85" y="77"/>
                  </a:lnTo>
                  <a:lnTo>
                    <a:pt x="90" y="77"/>
                  </a:lnTo>
                  <a:lnTo>
                    <a:pt x="95" y="75"/>
                  </a:lnTo>
                  <a:lnTo>
                    <a:pt x="98" y="74"/>
                  </a:lnTo>
                  <a:lnTo>
                    <a:pt x="103" y="72"/>
                  </a:lnTo>
                  <a:lnTo>
                    <a:pt x="105" y="70"/>
                  </a:lnTo>
                  <a:lnTo>
                    <a:pt x="110" y="67"/>
                  </a:lnTo>
                  <a:lnTo>
                    <a:pt x="115" y="67"/>
                  </a:lnTo>
                  <a:lnTo>
                    <a:pt x="117" y="65"/>
                  </a:lnTo>
                  <a:lnTo>
                    <a:pt x="120" y="62"/>
                  </a:lnTo>
                  <a:lnTo>
                    <a:pt x="122" y="64"/>
                  </a:lnTo>
                  <a:lnTo>
                    <a:pt x="125" y="60"/>
                  </a:lnTo>
                  <a:lnTo>
                    <a:pt x="130" y="58"/>
                  </a:lnTo>
                  <a:lnTo>
                    <a:pt x="132" y="57"/>
                  </a:lnTo>
                  <a:lnTo>
                    <a:pt x="135" y="55"/>
                  </a:lnTo>
                  <a:lnTo>
                    <a:pt x="139" y="53"/>
                  </a:lnTo>
                  <a:lnTo>
                    <a:pt x="142" y="52"/>
                  </a:lnTo>
                  <a:lnTo>
                    <a:pt x="147" y="50"/>
                  </a:lnTo>
                  <a:lnTo>
                    <a:pt x="149" y="50"/>
                  </a:lnTo>
                  <a:lnTo>
                    <a:pt x="152" y="47"/>
                  </a:lnTo>
                  <a:lnTo>
                    <a:pt x="154" y="47"/>
                  </a:lnTo>
                  <a:lnTo>
                    <a:pt x="164" y="47"/>
                  </a:lnTo>
                </a:path>
              </a:pathLst>
            </a:custGeom>
            <a:solidFill>
              <a:srgbClr val="001F7E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59"/>
          <p:cNvGrpSpPr>
            <a:grpSpLocks/>
          </p:cNvGrpSpPr>
          <p:nvPr/>
        </p:nvGrpSpPr>
        <p:grpSpPr bwMode="auto">
          <a:xfrm>
            <a:off x="4086225" y="4953000"/>
            <a:ext cx="542925" cy="687388"/>
            <a:chOff x="2896" y="3120"/>
            <a:chExt cx="385" cy="433"/>
          </a:xfrm>
        </p:grpSpPr>
        <p:sp>
          <p:nvSpPr>
            <p:cNvPr id="877628" name="Freeform 60"/>
            <p:cNvSpPr>
              <a:spLocks/>
            </p:cNvSpPr>
            <p:nvPr/>
          </p:nvSpPr>
          <p:spPr bwMode="auto">
            <a:xfrm>
              <a:off x="2896" y="3120"/>
              <a:ext cx="385" cy="433"/>
            </a:xfrm>
            <a:custGeom>
              <a:avLst/>
              <a:gdLst/>
              <a:ahLst/>
              <a:cxnLst>
                <a:cxn ang="0">
                  <a:pos x="148" y="406"/>
                </a:cxn>
                <a:cxn ang="0">
                  <a:pos x="89" y="367"/>
                </a:cxn>
                <a:cxn ang="0">
                  <a:pos x="93" y="309"/>
                </a:cxn>
                <a:cxn ang="0">
                  <a:pos x="10" y="267"/>
                </a:cxn>
                <a:cxn ang="0">
                  <a:pos x="0" y="209"/>
                </a:cxn>
                <a:cxn ang="0">
                  <a:pos x="27" y="142"/>
                </a:cxn>
                <a:cxn ang="0">
                  <a:pos x="10" y="97"/>
                </a:cxn>
                <a:cxn ang="0">
                  <a:pos x="41" y="50"/>
                </a:cxn>
                <a:cxn ang="0">
                  <a:pos x="93" y="61"/>
                </a:cxn>
                <a:cxn ang="0">
                  <a:pos x="131" y="0"/>
                </a:cxn>
                <a:cxn ang="0">
                  <a:pos x="155" y="19"/>
                </a:cxn>
                <a:cxn ang="0">
                  <a:pos x="197" y="39"/>
                </a:cxn>
                <a:cxn ang="0">
                  <a:pos x="214" y="69"/>
                </a:cxn>
                <a:cxn ang="0">
                  <a:pos x="228" y="97"/>
                </a:cxn>
                <a:cxn ang="0">
                  <a:pos x="231" y="125"/>
                </a:cxn>
                <a:cxn ang="0">
                  <a:pos x="245" y="156"/>
                </a:cxn>
                <a:cxn ang="0">
                  <a:pos x="221" y="183"/>
                </a:cxn>
                <a:cxn ang="0">
                  <a:pos x="269" y="209"/>
                </a:cxn>
                <a:cxn ang="0">
                  <a:pos x="287" y="267"/>
                </a:cxn>
                <a:cxn ang="0">
                  <a:pos x="311" y="256"/>
                </a:cxn>
                <a:cxn ang="0">
                  <a:pos x="342" y="270"/>
                </a:cxn>
                <a:cxn ang="0">
                  <a:pos x="370" y="295"/>
                </a:cxn>
                <a:cxn ang="0">
                  <a:pos x="384" y="328"/>
                </a:cxn>
                <a:cxn ang="0">
                  <a:pos x="384" y="367"/>
                </a:cxn>
                <a:cxn ang="0">
                  <a:pos x="352" y="401"/>
                </a:cxn>
                <a:cxn ang="0">
                  <a:pos x="318" y="390"/>
                </a:cxn>
                <a:cxn ang="0">
                  <a:pos x="304" y="420"/>
                </a:cxn>
                <a:cxn ang="0">
                  <a:pos x="280" y="432"/>
                </a:cxn>
                <a:cxn ang="0">
                  <a:pos x="221" y="390"/>
                </a:cxn>
                <a:cxn ang="0">
                  <a:pos x="228" y="432"/>
                </a:cxn>
                <a:cxn ang="0">
                  <a:pos x="204" y="426"/>
                </a:cxn>
                <a:cxn ang="0">
                  <a:pos x="155" y="390"/>
                </a:cxn>
                <a:cxn ang="0">
                  <a:pos x="148" y="406"/>
                </a:cxn>
              </a:cxnLst>
              <a:rect l="0" t="0" r="r" b="b"/>
              <a:pathLst>
                <a:path w="385" h="433">
                  <a:moveTo>
                    <a:pt x="148" y="406"/>
                  </a:moveTo>
                  <a:lnTo>
                    <a:pt x="89" y="367"/>
                  </a:lnTo>
                  <a:lnTo>
                    <a:pt x="93" y="309"/>
                  </a:lnTo>
                  <a:lnTo>
                    <a:pt x="10" y="267"/>
                  </a:lnTo>
                  <a:lnTo>
                    <a:pt x="0" y="209"/>
                  </a:lnTo>
                  <a:lnTo>
                    <a:pt x="27" y="142"/>
                  </a:lnTo>
                  <a:lnTo>
                    <a:pt x="10" y="97"/>
                  </a:lnTo>
                  <a:lnTo>
                    <a:pt x="41" y="50"/>
                  </a:lnTo>
                  <a:lnTo>
                    <a:pt x="93" y="61"/>
                  </a:lnTo>
                  <a:lnTo>
                    <a:pt x="131" y="0"/>
                  </a:lnTo>
                  <a:lnTo>
                    <a:pt x="155" y="19"/>
                  </a:lnTo>
                  <a:lnTo>
                    <a:pt x="197" y="39"/>
                  </a:lnTo>
                  <a:lnTo>
                    <a:pt x="214" y="69"/>
                  </a:lnTo>
                  <a:lnTo>
                    <a:pt x="228" y="97"/>
                  </a:lnTo>
                  <a:lnTo>
                    <a:pt x="231" y="125"/>
                  </a:lnTo>
                  <a:lnTo>
                    <a:pt x="245" y="156"/>
                  </a:lnTo>
                  <a:lnTo>
                    <a:pt x="221" y="183"/>
                  </a:lnTo>
                  <a:lnTo>
                    <a:pt x="269" y="209"/>
                  </a:lnTo>
                  <a:lnTo>
                    <a:pt x="287" y="267"/>
                  </a:lnTo>
                  <a:lnTo>
                    <a:pt x="311" y="256"/>
                  </a:lnTo>
                  <a:lnTo>
                    <a:pt x="342" y="270"/>
                  </a:lnTo>
                  <a:lnTo>
                    <a:pt x="370" y="295"/>
                  </a:lnTo>
                  <a:lnTo>
                    <a:pt x="384" y="328"/>
                  </a:lnTo>
                  <a:lnTo>
                    <a:pt x="384" y="367"/>
                  </a:lnTo>
                  <a:lnTo>
                    <a:pt x="352" y="401"/>
                  </a:lnTo>
                  <a:lnTo>
                    <a:pt x="318" y="390"/>
                  </a:lnTo>
                  <a:lnTo>
                    <a:pt x="304" y="420"/>
                  </a:lnTo>
                  <a:lnTo>
                    <a:pt x="280" y="432"/>
                  </a:lnTo>
                  <a:lnTo>
                    <a:pt x="221" y="390"/>
                  </a:lnTo>
                  <a:lnTo>
                    <a:pt x="228" y="432"/>
                  </a:lnTo>
                  <a:lnTo>
                    <a:pt x="204" y="426"/>
                  </a:lnTo>
                  <a:lnTo>
                    <a:pt x="155" y="390"/>
                  </a:lnTo>
                  <a:lnTo>
                    <a:pt x="148" y="406"/>
                  </a:lnTo>
                </a:path>
              </a:pathLst>
            </a:custGeom>
            <a:solidFill>
              <a:srgbClr val="CBCB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877629" name="Freeform 61"/>
            <p:cNvSpPr>
              <a:spLocks/>
            </p:cNvSpPr>
            <p:nvPr/>
          </p:nvSpPr>
          <p:spPr bwMode="auto">
            <a:xfrm>
              <a:off x="2984" y="3273"/>
              <a:ext cx="175" cy="208"/>
            </a:xfrm>
            <a:custGeom>
              <a:avLst/>
              <a:gdLst/>
              <a:ahLst/>
              <a:cxnLst>
                <a:cxn ang="0">
                  <a:pos x="35" y="6"/>
                </a:cxn>
                <a:cxn ang="0">
                  <a:pos x="23" y="10"/>
                </a:cxn>
                <a:cxn ang="0">
                  <a:pos x="16" y="17"/>
                </a:cxn>
                <a:cxn ang="0">
                  <a:pos x="8" y="25"/>
                </a:cxn>
                <a:cxn ang="0">
                  <a:pos x="2" y="37"/>
                </a:cxn>
                <a:cxn ang="0">
                  <a:pos x="0" y="50"/>
                </a:cxn>
                <a:cxn ang="0">
                  <a:pos x="0" y="63"/>
                </a:cxn>
                <a:cxn ang="0">
                  <a:pos x="0" y="76"/>
                </a:cxn>
                <a:cxn ang="0">
                  <a:pos x="4" y="88"/>
                </a:cxn>
                <a:cxn ang="0">
                  <a:pos x="6" y="101"/>
                </a:cxn>
                <a:cxn ang="0">
                  <a:pos x="14" y="116"/>
                </a:cxn>
                <a:cxn ang="0">
                  <a:pos x="20" y="128"/>
                </a:cxn>
                <a:cxn ang="0">
                  <a:pos x="27" y="139"/>
                </a:cxn>
                <a:cxn ang="0">
                  <a:pos x="35" y="147"/>
                </a:cxn>
                <a:cxn ang="0">
                  <a:pos x="41" y="160"/>
                </a:cxn>
                <a:cxn ang="0">
                  <a:pos x="52" y="171"/>
                </a:cxn>
                <a:cxn ang="0">
                  <a:pos x="62" y="177"/>
                </a:cxn>
                <a:cxn ang="0">
                  <a:pos x="71" y="187"/>
                </a:cxn>
                <a:cxn ang="0">
                  <a:pos x="83" y="192"/>
                </a:cxn>
                <a:cxn ang="0">
                  <a:pos x="96" y="196"/>
                </a:cxn>
                <a:cxn ang="0">
                  <a:pos x="108" y="200"/>
                </a:cxn>
                <a:cxn ang="0">
                  <a:pos x="121" y="207"/>
                </a:cxn>
                <a:cxn ang="0">
                  <a:pos x="134" y="207"/>
                </a:cxn>
                <a:cxn ang="0">
                  <a:pos x="148" y="207"/>
                </a:cxn>
                <a:cxn ang="0">
                  <a:pos x="160" y="207"/>
                </a:cxn>
                <a:cxn ang="0">
                  <a:pos x="171" y="198"/>
                </a:cxn>
                <a:cxn ang="0">
                  <a:pos x="174" y="185"/>
                </a:cxn>
                <a:cxn ang="0">
                  <a:pos x="174" y="173"/>
                </a:cxn>
                <a:cxn ang="0">
                  <a:pos x="160" y="155"/>
                </a:cxn>
                <a:cxn ang="0">
                  <a:pos x="162" y="158"/>
                </a:cxn>
                <a:cxn ang="0">
                  <a:pos x="150" y="158"/>
                </a:cxn>
                <a:cxn ang="0">
                  <a:pos x="138" y="158"/>
                </a:cxn>
                <a:cxn ang="0">
                  <a:pos x="125" y="158"/>
                </a:cxn>
                <a:cxn ang="0">
                  <a:pos x="114" y="158"/>
                </a:cxn>
                <a:cxn ang="0">
                  <a:pos x="102" y="158"/>
                </a:cxn>
                <a:cxn ang="0">
                  <a:pos x="90" y="158"/>
                </a:cxn>
                <a:cxn ang="0">
                  <a:pos x="75" y="154"/>
                </a:cxn>
                <a:cxn ang="0">
                  <a:pos x="64" y="145"/>
                </a:cxn>
                <a:cxn ang="0">
                  <a:pos x="52" y="137"/>
                </a:cxn>
                <a:cxn ang="0">
                  <a:pos x="41" y="126"/>
                </a:cxn>
                <a:cxn ang="0">
                  <a:pos x="33" y="116"/>
                </a:cxn>
                <a:cxn ang="0">
                  <a:pos x="31" y="103"/>
                </a:cxn>
                <a:cxn ang="0">
                  <a:pos x="31" y="90"/>
                </a:cxn>
                <a:cxn ang="0">
                  <a:pos x="37" y="82"/>
                </a:cxn>
                <a:cxn ang="0">
                  <a:pos x="52" y="76"/>
                </a:cxn>
                <a:cxn ang="0">
                  <a:pos x="64" y="74"/>
                </a:cxn>
                <a:cxn ang="0">
                  <a:pos x="75" y="76"/>
                </a:cxn>
                <a:cxn ang="0">
                  <a:pos x="88" y="80"/>
                </a:cxn>
                <a:cxn ang="0">
                  <a:pos x="100" y="88"/>
                </a:cxn>
                <a:cxn ang="0">
                  <a:pos x="112" y="88"/>
                </a:cxn>
                <a:cxn ang="0">
                  <a:pos x="123" y="82"/>
                </a:cxn>
                <a:cxn ang="0">
                  <a:pos x="125" y="67"/>
                </a:cxn>
                <a:cxn ang="0">
                  <a:pos x="125" y="54"/>
                </a:cxn>
                <a:cxn ang="0">
                  <a:pos x="125" y="42"/>
                </a:cxn>
                <a:cxn ang="0">
                  <a:pos x="116" y="31"/>
                </a:cxn>
                <a:cxn ang="0">
                  <a:pos x="104" y="21"/>
                </a:cxn>
                <a:cxn ang="0">
                  <a:pos x="92" y="12"/>
                </a:cxn>
                <a:cxn ang="0">
                  <a:pos x="69" y="6"/>
                </a:cxn>
                <a:cxn ang="0">
                  <a:pos x="58" y="2"/>
                </a:cxn>
                <a:cxn ang="0">
                  <a:pos x="44" y="0"/>
                </a:cxn>
                <a:cxn ang="0">
                  <a:pos x="31" y="0"/>
                </a:cxn>
                <a:cxn ang="0">
                  <a:pos x="20" y="6"/>
                </a:cxn>
                <a:cxn ang="0">
                  <a:pos x="14" y="19"/>
                </a:cxn>
              </a:cxnLst>
              <a:rect l="0" t="0" r="r" b="b"/>
              <a:pathLst>
                <a:path w="175" h="208">
                  <a:moveTo>
                    <a:pt x="44" y="11"/>
                  </a:moveTo>
                  <a:lnTo>
                    <a:pt x="35" y="6"/>
                  </a:lnTo>
                  <a:lnTo>
                    <a:pt x="29" y="8"/>
                  </a:lnTo>
                  <a:lnTo>
                    <a:pt x="23" y="10"/>
                  </a:lnTo>
                  <a:lnTo>
                    <a:pt x="18" y="10"/>
                  </a:lnTo>
                  <a:lnTo>
                    <a:pt x="16" y="17"/>
                  </a:lnTo>
                  <a:lnTo>
                    <a:pt x="10" y="19"/>
                  </a:lnTo>
                  <a:lnTo>
                    <a:pt x="8" y="25"/>
                  </a:lnTo>
                  <a:lnTo>
                    <a:pt x="4" y="31"/>
                  </a:lnTo>
                  <a:lnTo>
                    <a:pt x="2" y="37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63"/>
                  </a:lnTo>
                  <a:lnTo>
                    <a:pt x="0" y="69"/>
                  </a:lnTo>
                  <a:lnTo>
                    <a:pt x="0" y="76"/>
                  </a:lnTo>
                  <a:lnTo>
                    <a:pt x="0" y="82"/>
                  </a:lnTo>
                  <a:lnTo>
                    <a:pt x="4" y="88"/>
                  </a:lnTo>
                  <a:lnTo>
                    <a:pt x="4" y="94"/>
                  </a:lnTo>
                  <a:lnTo>
                    <a:pt x="6" y="101"/>
                  </a:lnTo>
                  <a:lnTo>
                    <a:pt x="12" y="109"/>
                  </a:lnTo>
                  <a:lnTo>
                    <a:pt x="14" y="116"/>
                  </a:lnTo>
                  <a:lnTo>
                    <a:pt x="16" y="122"/>
                  </a:lnTo>
                  <a:lnTo>
                    <a:pt x="20" y="128"/>
                  </a:lnTo>
                  <a:lnTo>
                    <a:pt x="21" y="135"/>
                  </a:lnTo>
                  <a:lnTo>
                    <a:pt x="27" y="139"/>
                  </a:lnTo>
                  <a:lnTo>
                    <a:pt x="29" y="145"/>
                  </a:lnTo>
                  <a:lnTo>
                    <a:pt x="35" y="147"/>
                  </a:lnTo>
                  <a:lnTo>
                    <a:pt x="37" y="154"/>
                  </a:lnTo>
                  <a:lnTo>
                    <a:pt x="41" y="160"/>
                  </a:lnTo>
                  <a:lnTo>
                    <a:pt x="46" y="166"/>
                  </a:lnTo>
                  <a:lnTo>
                    <a:pt x="52" y="171"/>
                  </a:lnTo>
                  <a:lnTo>
                    <a:pt x="56" y="177"/>
                  </a:lnTo>
                  <a:lnTo>
                    <a:pt x="62" y="177"/>
                  </a:lnTo>
                  <a:lnTo>
                    <a:pt x="68" y="181"/>
                  </a:lnTo>
                  <a:lnTo>
                    <a:pt x="71" y="187"/>
                  </a:lnTo>
                  <a:lnTo>
                    <a:pt x="77" y="187"/>
                  </a:lnTo>
                  <a:lnTo>
                    <a:pt x="83" y="192"/>
                  </a:lnTo>
                  <a:lnTo>
                    <a:pt x="90" y="194"/>
                  </a:lnTo>
                  <a:lnTo>
                    <a:pt x="96" y="196"/>
                  </a:lnTo>
                  <a:lnTo>
                    <a:pt x="102" y="198"/>
                  </a:lnTo>
                  <a:lnTo>
                    <a:pt x="108" y="200"/>
                  </a:lnTo>
                  <a:lnTo>
                    <a:pt x="116" y="204"/>
                  </a:lnTo>
                  <a:lnTo>
                    <a:pt x="121" y="207"/>
                  </a:lnTo>
                  <a:lnTo>
                    <a:pt x="127" y="207"/>
                  </a:lnTo>
                  <a:lnTo>
                    <a:pt x="134" y="207"/>
                  </a:lnTo>
                  <a:lnTo>
                    <a:pt x="140" y="207"/>
                  </a:lnTo>
                  <a:lnTo>
                    <a:pt x="148" y="207"/>
                  </a:lnTo>
                  <a:lnTo>
                    <a:pt x="154" y="207"/>
                  </a:lnTo>
                  <a:lnTo>
                    <a:pt x="160" y="207"/>
                  </a:lnTo>
                  <a:lnTo>
                    <a:pt x="166" y="204"/>
                  </a:lnTo>
                  <a:lnTo>
                    <a:pt x="171" y="198"/>
                  </a:lnTo>
                  <a:lnTo>
                    <a:pt x="171" y="192"/>
                  </a:lnTo>
                  <a:lnTo>
                    <a:pt x="174" y="185"/>
                  </a:lnTo>
                  <a:lnTo>
                    <a:pt x="174" y="179"/>
                  </a:lnTo>
                  <a:lnTo>
                    <a:pt x="174" y="173"/>
                  </a:lnTo>
                  <a:lnTo>
                    <a:pt x="160" y="155"/>
                  </a:lnTo>
                  <a:lnTo>
                    <a:pt x="160" y="155"/>
                  </a:lnTo>
                  <a:lnTo>
                    <a:pt x="160" y="155"/>
                  </a:lnTo>
                  <a:lnTo>
                    <a:pt x="162" y="158"/>
                  </a:lnTo>
                  <a:lnTo>
                    <a:pt x="156" y="158"/>
                  </a:lnTo>
                  <a:lnTo>
                    <a:pt x="150" y="158"/>
                  </a:lnTo>
                  <a:lnTo>
                    <a:pt x="144" y="158"/>
                  </a:lnTo>
                  <a:lnTo>
                    <a:pt x="138" y="158"/>
                  </a:lnTo>
                  <a:lnTo>
                    <a:pt x="132" y="158"/>
                  </a:lnTo>
                  <a:lnTo>
                    <a:pt x="125" y="158"/>
                  </a:lnTo>
                  <a:lnTo>
                    <a:pt x="119" y="158"/>
                  </a:lnTo>
                  <a:lnTo>
                    <a:pt x="114" y="158"/>
                  </a:lnTo>
                  <a:lnTo>
                    <a:pt x="108" y="158"/>
                  </a:lnTo>
                  <a:lnTo>
                    <a:pt x="102" y="158"/>
                  </a:lnTo>
                  <a:lnTo>
                    <a:pt x="96" y="158"/>
                  </a:lnTo>
                  <a:lnTo>
                    <a:pt x="90" y="158"/>
                  </a:lnTo>
                  <a:lnTo>
                    <a:pt x="81" y="156"/>
                  </a:lnTo>
                  <a:lnTo>
                    <a:pt x="75" y="154"/>
                  </a:lnTo>
                  <a:lnTo>
                    <a:pt x="69" y="149"/>
                  </a:lnTo>
                  <a:lnTo>
                    <a:pt x="64" y="145"/>
                  </a:lnTo>
                  <a:lnTo>
                    <a:pt x="58" y="141"/>
                  </a:lnTo>
                  <a:lnTo>
                    <a:pt x="52" y="137"/>
                  </a:lnTo>
                  <a:lnTo>
                    <a:pt x="48" y="130"/>
                  </a:lnTo>
                  <a:lnTo>
                    <a:pt x="41" y="126"/>
                  </a:lnTo>
                  <a:lnTo>
                    <a:pt x="39" y="120"/>
                  </a:lnTo>
                  <a:lnTo>
                    <a:pt x="33" y="116"/>
                  </a:lnTo>
                  <a:lnTo>
                    <a:pt x="31" y="109"/>
                  </a:lnTo>
                  <a:lnTo>
                    <a:pt x="31" y="103"/>
                  </a:lnTo>
                  <a:lnTo>
                    <a:pt x="31" y="97"/>
                  </a:lnTo>
                  <a:lnTo>
                    <a:pt x="31" y="90"/>
                  </a:lnTo>
                  <a:lnTo>
                    <a:pt x="31" y="84"/>
                  </a:lnTo>
                  <a:lnTo>
                    <a:pt x="37" y="82"/>
                  </a:lnTo>
                  <a:lnTo>
                    <a:pt x="44" y="80"/>
                  </a:lnTo>
                  <a:lnTo>
                    <a:pt x="52" y="76"/>
                  </a:lnTo>
                  <a:lnTo>
                    <a:pt x="58" y="74"/>
                  </a:lnTo>
                  <a:lnTo>
                    <a:pt x="64" y="74"/>
                  </a:lnTo>
                  <a:lnTo>
                    <a:pt x="69" y="74"/>
                  </a:lnTo>
                  <a:lnTo>
                    <a:pt x="75" y="76"/>
                  </a:lnTo>
                  <a:lnTo>
                    <a:pt x="81" y="77"/>
                  </a:lnTo>
                  <a:lnTo>
                    <a:pt x="88" y="80"/>
                  </a:lnTo>
                  <a:lnTo>
                    <a:pt x="94" y="86"/>
                  </a:lnTo>
                  <a:lnTo>
                    <a:pt x="100" y="88"/>
                  </a:lnTo>
                  <a:lnTo>
                    <a:pt x="106" y="88"/>
                  </a:lnTo>
                  <a:lnTo>
                    <a:pt x="112" y="88"/>
                  </a:lnTo>
                  <a:lnTo>
                    <a:pt x="118" y="88"/>
                  </a:lnTo>
                  <a:lnTo>
                    <a:pt x="123" y="82"/>
                  </a:lnTo>
                  <a:lnTo>
                    <a:pt x="123" y="76"/>
                  </a:lnTo>
                  <a:lnTo>
                    <a:pt x="125" y="67"/>
                  </a:lnTo>
                  <a:lnTo>
                    <a:pt x="125" y="61"/>
                  </a:lnTo>
                  <a:lnTo>
                    <a:pt x="125" y="54"/>
                  </a:lnTo>
                  <a:lnTo>
                    <a:pt x="125" y="48"/>
                  </a:lnTo>
                  <a:lnTo>
                    <a:pt x="125" y="42"/>
                  </a:lnTo>
                  <a:lnTo>
                    <a:pt x="121" y="35"/>
                  </a:lnTo>
                  <a:lnTo>
                    <a:pt x="116" y="31"/>
                  </a:lnTo>
                  <a:lnTo>
                    <a:pt x="110" y="23"/>
                  </a:lnTo>
                  <a:lnTo>
                    <a:pt x="104" y="21"/>
                  </a:lnTo>
                  <a:lnTo>
                    <a:pt x="98" y="17"/>
                  </a:lnTo>
                  <a:lnTo>
                    <a:pt x="92" y="12"/>
                  </a:lnTo>
                  <a:lnTo>
                    <a:pt x="77" y="8"/>
                  </a:lnTo>
                  <a:lnTo>
                    <a:pt x="69" y="6"/>
                  </a:lnTo>
                  <a:lnTo>
                    <a:pt x="64" y="4"/>
                  </a:lnTo>
                  <a:lnTo>
                    <a:pt x="58" y="2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37" y="0"/>
                  </a:lnTo>
                  <a:lnTo>
                    <a:pt x="31" y="0"/>
                  </a:lnTo>
                  <a:lnTo>
                    <a:pt x="25" y="2"/>
                  </a:lnTo>
                  <a:lnTo>
                    <a:pt x="20" y="6"/>
                  </a:lnTo>
                  <a:lnTo>
                    <a:pt x="18" y="12"/>
                  </a:lnTo>
                  <a:lnTo>
                    <a:pt x="14" y="19"/>
                  </a:lnTo>
                  <a:lnTo>
                    <a:pt x="5" y="11"/>
                  </a:lnTo>
                </a:path>
              </a:pathLst>
            </a:custGeom>
            <a:solidFill>
              <a:srgbClr val="560000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877630" name="Oval 62"/>
            <p:cNvSpPr>
              <a:spLocks noChangeArrowheads="1"/>
            </p:cNvSpPr>
            <p:nvPr/>
          </p:nvSpPr>
          <p:spPr bwMode="auto">
            <a:xfrm>
              <a:off x="2965" y="3241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1" name="Oval 63"/>
            <p:cNvSpPr>
              <a:spLocks noChangeArrowheads="1"/>
            </p:cNvSpPr>
            <p:nvPr/>
          </p:nvSpPr>
          <p:spPr bwMode="auto">
            <a:xfrm>
              <a:off x="3022" y="3224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2" name="Oval 64"/>
            <p:cNvSpPr>
              <a:spLocks noChangeArrowheads="1"/>
            </p:cNvSpPr>
            <p:nvPr/>
          </p:nvSpPr>
          <p:spPr bwMode="auto">
            <a:xfrm>
              <a:off x="3065" y="338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3" name="Oval 65"/>
            <p:cNvSpPr>
              <a:spLocks noChangeArrowheads="1"/>
            </p:cNvSpPr>
            <p:nvPr/>
          </p:nvSpPr>
          <p:spPr bwMode="auto">
            <a:xfrm>
              <a:off x="3080" y="3224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4" name="Oval 66"/>
            <p:cNvSpPr>
              <a:spLocks noChangeArrowheads="1"/>
            </p:cNvSpPr>
            <p:nvPr/>
          </p:nvSpPr>
          <p:spPr bwMode="auto">
            <a:xfrm>
              <a:off x="3137" y="338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5" name="Oval 67"/>
            <p:cNvSpPr>
              <a:spLocks noChangeArrowheads="1"/>
            </p:cNvSpPr>
            <p:nvPr/>
          </p:nvSpPr>
          <p:spPr bwMode="auto">
            <a:xfrm>
              <a:off x="3194" y="3413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6" name="Oval 68"/>
            <p:cNvSpPr>
              <a:spLocks noChangeArrowheads="1"/>
            </p:cNvSpPr>
            <p:nvPr/>
          </p:nvSpPr>
          <p:spPr bwMode="auto">
            <a:xfrm>
              <a:off x="2937" y="3327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7" name="Oval 69"/>
            <p:cNvSpPr>
              <a:spLocks noChangeArrowheads="1"/>
            </p:cNvSpPr>
            <p:nvPr/>
          </p:nvSpPr>
          <p:spPr bwMode="auto">
            <a:xfrm>
              <a:off x="3209" y="3466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8" name="Oval 70"/>
            <p:cNvSpPr>
              <a:spLocks noChangeArrowheads="1"/>
            </p:cNvSpPr>
            <p:nvPr/>
          </p:nvSpPr>
          <p:spPr bwMode="auto">
            <a:xfrm>
              <a:off x="3022" y="3173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9" name="Oval 71"/>
            <p:cNvSpPr>
              <a:spLocks noChangeArrowheads="1"/>
            </p:cNvSpPr>
            <p:nvPr/>
          </p:nvSpPr>
          <p:spPr bwMode="auto">
            <a:xfrm>
              <a:off x="3137" y="3345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40" name="Oval 72"/>
            <p:cNvSpPr>
              <a:spLocks noChangeArrowheads="1"/>
            </p:cNvSpPr>
            <p:nvPr/>
          </p:nvSpPr>
          <p:spPr bwMode="auto">
            <a:xfrm>
              <a:off x="2965" y="3292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41" name="Oval 73"/>
            <p:cNvSpPr>
              <a:spLocks noChangeArrowheads="1"/>
            </p:cNvSpPr>
            <p:nvPr/>
          </p:nvSpPr>
          <p:spPr bwMode="auto">
            <a:xfrm>
              <a:off x="3037" y="338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42" name="Oval 74"/>
            <p:cNvSpPr>
              <a:spLocks noChangeArrowheads="1"/>
            </p:cNvSpPr>
            <p:nvPr/>
          </p:nvSpPr>
          <p:spPr bwMode="auto">
            <a:xfrm>
              <a:off x="3080" y="3499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43" name="Oval 75"/>
            <p:cNvSpPr>
              <a:spLocks noChangeArrowheads="1"/>
            </p:cNvSpPr>
            <p:nvPr/>
          </p:nvSpPr>
          <p:spPr bwMode="auto">
            <a:xfrm>
              <a:off x="3037" y="3466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77644" name="Rectangle 76"/>
          <p:cNvSpPr>
            <a:spLocks noChangeArrowheads="1"/>
          </p:cNvSpPr>
          <p:nvPr/>
        </p:nvSpPr>
        <p:spPr bwMode="auto">
          <a:xfrm>
            <a:off x="3600450" y="4129088"/>
            <a:ext cx="14430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dirty="0" err="1" smtClean="0"/>
              <a:t>Еозинофіли</a:t>
            </a:r>
            <a:endParaRPr lang="ru-RU" dirty="0"/>
          </a:p>
        </p:txBody>
      </p:sp>
      <p:sp>
        <p:nvSpPr>
          <p:cNvPr id="877645" name="Rectangle 77"/>
          <p:cNvSpPr>
            <a:spLocks noChangeArrowheads="1"/>
          </p:cNvSpPr>
          <p:nvPr/>
        </p:nvSpPr>
        <p:spPr bwMode="auto">
          <a:xfrm>
            <a:off x="6330950" y="4129088"/>
            <a:ext cx="1473480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dirty="0" err="1" smtClean="0"/>
              <a:t>Нейтрофіли</a:t>
            </a:r>
            <a:endParaRPr lang="ru-RU" dirty="0"/>
          </a:p>
        </p:txBody>
      </p:sp>
      <p:sp>
        <p:nvSpPr>
          <p:cNvPr id="877646" name="Rectangle 78"/>
          <p:cNvSpPr>
            <a:spLocks noChangeArrowheads="1"/>
          </p:cNvSpPr>
          <p:nvPr/>
        </p:nvSpPr>
        <p:spPr bwMode="auto">
          <a:xfrm>
            <a:off x="3600450" y="5729288"/>
            <a:ext cx="1473480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dirty="0" err="1" smtClean="0"/>
              <a:t>Нейтрофіли</a:t>
            </a:r>
            <a:endParaRPr lang="ru-RU" dirty="0"/>
          </a:p>
        </p:txBody>
      </p:sp>
      <p:sp>
        <p:nvSpPr>
          <p:cNvPr id="877647" name="Rectangle 79"/>
          <p:cNvSpPr>
            <a:spLocks noChangeArrowheads="1"/>
          </p:cNvSpPr>
          <p:nvPr/>
        </p:nvSpPr>
        <p:spPr bwMode="auto">
          <a:xfrm>
            <a:off x="6292850" y="5729288"/>
            <a:ext cx="14430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08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dirty="0" err="1" smtClean="0"/>
              <a:t>Еозинофіли</a:t>
            </a:r>
            <a:endParaRPr lang="ru-RU" dirty="0"/>
          </a:p>
        </p:txBody>
      </p:sp>
      <p:sp>
        <p:nvSpPr>
          <p:cNvPr id="877648" name="Line 80"/>
          <p:cNvSpPr>
            <a:spLocks noChangeShapeType="1"/>
          </p:cNvSpPr>
          <p:nvPr/>
        </p:nvSpPr>
        <p:spPr bwMode="auto">
          <a:xfrm>
            <a:off x="812800" y="3200400"/>
            <a:ext cx="77216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 type="none" w="sm" len="sm"/>
            <a:tailEnd type="none" w="sm" len="sm"/>
          </a:ln>
          <a:effectLst>
            <a:outerShdw dist="64758" dir="678596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7649" name="Line 81"/>
          <p:cNvSpPr>
            <a:spLocks noChangeShapeType="1"/>
          </p:cNvSpPr>
          <p:nvPr/>
        </p:nvSpPr>
        <p:spPr bwMode="auto">
          <a:xfrm>
            <a:off x="609600" y="1371600"/>
            <a:ext cx="8059738" cy="0"/>
          </a:xfrm>
          <a:prstGeom prst="line">
            <a:avLst/>
          </a:prstGeom>
          <a:noFill/>
          <a:ln w="28575">
            <a:solidFill>
              <a:srgbClr val="D60093"/>
            </a:solidFill>
            <a:round/>
            <a:headEnd type="none" w="sm" len="sm"/>
            <a:tailEnd type="none" w="sm" len="sm"/>
          </a:ln>
          <a:effectLst>
            <a:outerShdw dist="85194" dir="1593903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E990B-FD27-4859-A0A1-ECB3128BB68F}" type="slidenum">
              <a:rPr lang="ru-RU"/>
              <a:pPr/>
              <a:t>21</a:t>
            </a:fld>
            <a:endParaRPr lang="ru-RU"/>
          </a:p>
        </p:txBody>
      </p:sp>
      <p:sp>
        <p:nvSpPr>
          <p:cNvPr id="878594" name="Rectangle 2"/>
          <p:cNvSpPr>
            <a:spLocks noChangeArrowheads="1"/>
          </p:cNvSpPr>
          <p:nvPr/>
        </p:nvSpPr>
        <p:spPr bwMode="auto">
          <a:xfrm>
            <a:off x="744538" y="4572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anchor="ctr"/>
          <a:lstStyle/>
          <a:p>
            <a:pPr algn="ctr"/>
            <a:r>
              <a:rPr lang="ru-RU" sz="4400" dirty="0" smtClean="0">
                <a:solidFill>
                  <a:srgbClr val="FFFF00"/>
                </a:solidFill>
                <a:latin typeface="Comic Sans MS" pitchFamily="66" charset="0"/>
              </a:rPr>
              <a:t>ХОЗЛ</a:t>
            </a:r>
            <a:r>
              <a:rPr lang="ru-RU" sz="4400" dirty="0">
                <a:solidFill>
                  <a:srgbClr val="FFFF00"/>
                </a:solidFill>
                <a:latin typeface="Comic Sans MS" pitchFamily="66" charset="0"/>
              </a:rPr>
              <a:t>: </a:t>
            </a:r>
            <a:r>
              <a:rPr lang="ru-RU" sz="4400" dirty="0" err="1" smtClean="0">
                <a:solidFill>
                  <a:srgbClr val="FFFF00"/>
                </a:solidFill>
                <a:latin typeface="Comic Sans MS" pitchFamily="66" charset="0"/>
              </a:rPr>
              <a:t>клітини</a:t>
            </a:r>
            <a:r>
              <a:rPr lang="ru-RU" sz="4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4400" dirty="0" err="1" smtClean="0">
                <a:solidFill>
                  <a:srgbClr val="FFFF00"/>
                </a:solidFill>
                <a:latin typeface="Comic Sans MS" pitchFamily="66" charset="0"/>
              </a:rPr>
              <a:t>запалення</a:t>
            </a:r>
            <a:endParaRPr lang="ru-RU" sz="4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878595" name="Rectangle 3"/>
          <p:cNvSpPr>
            <a:spLocks noChangeArrowheads="1"/>
          </p:cNvSpPr>
          <p:nvPr/>
        </p:nvSpPr>
        <p:spPr bwMode="auto">
          <a:xfrm>
            <a:off x="2166938" y="1600200"/>
            <a:ext cx="5080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81000" indent="-381000" algn="ctr" defTabSz="762000" eaLnBrk="0" hangingPunct="0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Monotype Sorts" pitchFamily="2" charset="2"/>
              <a:buNone/>
            </a:pPr>
            <a:r>
              <a:rPr lang="ru-RU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БІОПСІЯ</a:t>
            </a:r>
            <a:endParaRPr lang="ru-RU" sz="6000" b="1" dirty="0">
              <a:solidFill>
                <a:srgbClr val="FFCC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78596" name="Rectangle 4"/>
          <p:cNvSpPr>
            <a:spLocks noChangeArrowheads="1"/>
          </p:cNvSpPr>
          <p:nvPr/>
        </p:nvSpPr>
        <p:spPr bwMode="auto">
          <a:xfrm>
            <a:off x="541338" y="3505200"/>
            <a:ext cx="1660525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81000" indent="-381000" defTabSz="762000" eaLnBrk="0" hangingPunct="0">
              <a:spcBef>
                <a:spcPct val="20000"/>
              </a:spcBef>
            </a:pPr>
            <a:r>
              <a:rPr lang="ru-RU" sz="3600" dirty="0" smtClean="0">
                <a:latin typeface="Comic Sans MS" pitchFamily="66" charset="0"/>
              </a:rPr>
              <a:t>ХОЗЛ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878597" name="Rectangle 5"/>
          <p:cNvSpPr>
            <a:spLocks noChangeArrowheads="1"/>
          </p:cNvSpPr>
          <p:nvPr/>
        </p:nvSpPr>
        <p:spPr bwMode="auto">
          <a:xfrm>
            <a:off x="474663" y="5029200"/>
            <a:ext cx="2098675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81000" indent="-381000" defTabSz="762000" eaLnBrk="0" hangingPunct="0">
              <a:spcBef>
                <a:spcPct val="20000"/>
              </a:spcBef>
            </a:pPr>
            <a:r>
              <a:rPr lang="ru-RU" sz="3600" dirty="0" smtClean="0">
                <a:latin typeface="Comic Sans MS" pitchFamily="66" charset="0"/>
              </a:rPr>
              <a:t>БА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878598" name="Line 6"/>
          <p:cNvSpPr>
            <a:spLocks noChangeShapeType="1"/>
          </p:cNvSpPr>
          <p:nvPr/>
        </p:nvSpPr>
        <p:spPr bwMode="auto">
          <a:xfrm>
            <a:off x="812800" y="4929198"/>
            <a:ext cx="77216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 type="none" w="sm" len="sm"/>
            <a:tailEnd type="none" w="sm" len="sm"/>
          </a:ln>
          <a:effectLst>
            <a:outerShdw dist="64758" dir="678596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8599" name="Line 7"/>
          <p:cNvSpPr>
            <a:spLocks noChangeShapeType="1"/>
          </p:cNvSpPr>
          <p:nvPr/>
        </p:nvSpPr>
        <p:spPr bwMode="auto">
          <a:xfrm>
            <a:off x="5689600" y="2590800"/>
            <a:ext cx="0" cy="35814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none" w="sm" len="sm"/>
            <a:tailEnd type="none" w="sm" len="sm"/>
          </a:ln>
          <a:effectLst>
            <a:outerShdw dist="127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8600" name="Line 8"/>
          <p:cNvSpPr>
            <a:spLocks noChangeShapeType="1"/>
          </p:cNvSpPr>
          <p:nvPr/>
        </p:nvSpPr>
        <p:spPr bwMode="auto">
          <a:xfrm>
            <a:off x="812800" y="3200400"/>
            <a:ext cx="77216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 type="none" w="sm" len="sm"/>
            <a:tailEnd type="none" w="sm" len="sm"/>
          </a:ln>
          <a:effectLst>
            <a:outerShdw dist="64758" dir="678596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8601" name="Line 9"/>
          <p:cNvSpPr>
            <a:spLocks noChangeShapeType="1"/>
          </p:cNvSpPr>
          <p:nvPr/>
        </p:nvSpPr>
        <p:spPr bwMode="auto">
          <a:xfrm>
            <a:off x="609600" y="1295400"/>
            <a:ext cx="8059738" cy="0"/>
          </a:xfrm>
          <a:prstGeom prst="line">
            <a:avLst/>
          </a:prstGeom>
          <a:noFill/>
          <a:ln w="28575">
            <a:solidFill>
              <a:srgbClr val="D60093"/>
            </a:solidFill>
            <a:round/>
            <a:headEnd type="none" w="sm" len="sm"/>
            <a:tailEnd type="none" w="sm" len="sm"/>
          </a:ln>
          <a:effectLst>
            <a:outerShdw dist="85194" dir="1593903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725863" y="3505200"/>
            <a:ext cx="665162" cy="596900"/>
            <a:chOff x="2620" y="2116"/>
            <a:chExt cx="472" cy="376"/>
          </a:xfrm>
        </p:grpSpPr>
        <p:sp>
          <p:nvSpPr>
            <p:cNvPr id="878603" name="Oval 11"/>
            <p:cNvSpPr>
              <a:spLocks noChangeArrowheads="1"/>
            </p:cNvSpPr>
            <p:nvPr/>
          </p:nvSpPr>
          <p:spPr bwMode="auto">
            <a:xfrm>
              <a:off x="2620" y="2116"/>
              <a:ext cx="472" cy="376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04" name="Oval 12"/>
            <p:cNvSpPr>
              <a:spLocks noChangeArrowheads="1"/>
            </p:cNvSpPr>
            <p:nvPr/>
          </p:nvSpPr>
          <p:spPr bwMode="auto">
            <a:xfrm>
              <a:off x="2700" y="2201"/>
              <a:ext cx="286" cy="227"/>
            </a:xfrm>
            <a:prstGeom prst="ellipse">
              <a:avLst/>
            </a:prstGeom>
            <a:solidFill>
              <a:srgbClr val="3333CC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776538" y="3581400"/>
            <a:ext cx="595312" cy="534988"/>
            <a:chOff x="1908" y="2160"/>
            <a:chExt cx="421" cy="337"/>
          </a:xfrm>
        </p:grpSpPr>
        <p:sp>
          <p:nvSpPr>
            <p:cNvPr id="878606" name="Freeform 14"/>
            <p:cNvSpPr>
              <a:spLocks/>
            </p:cNvSpPr>
            <p:nvPr/>
          </p:nvSpPr>
          <p:spPr bwMode="auto">
            <a:xfrm>
              <a:off x="1908" y="2160"/>
              <a:ext cx="421" cy="337"/>
            </a:xfrm>
            <a:custGeom>
              <a:avLst/>
              <a:gdLst/>
              <a:ahLst/>
              <a:cxnLst>
                <a:cxn ang="0">
                  <a:pos x="243" y="0"/>
                </a:cxn>
                <a:cxn ang="0">
                  <a:pos x="307" y="10"/>
                </a:cxn>
                <a:cxn ang="0">
                  <a:pos x="346" y="30"/>
                </a:cxn>
                <a:cxn ang="0">
                  <a:pos x="400" y="64"/>
                </a:cxn>
                <a:cxn ang="0">
                  <a:pos x="415" y="108"/>
                </a:cxn>
                <a:cxn ang="0">
                  <a:pos x="420" y="163"/>
                </a:cxn>
                <a:cxn ang="0">
                  <a:pos x="412" y="200"/>
                </a:cxn>
                <a:cxn ang="0">
                  <a:pos x="383" y="249"/>
                </a:cxn>
                <a:cxn ang="0">
                  <a:pos x="336" y="293"/>
                </a:cxn>
                <a:cxn ang="0">
                  <a:pos x="292" y="322"/>
                </a:cxn>
                <a:cxn ang="0">
                  <a:pos x="252" y="336"/>
                </a:cxn>
                <a:cxn ang="0">
                  <a:pos x="221" y="312"/>
                </a:cxn>
                <a:cxn ang="0">
                  <a:pos x="198" y="293"/>
                </a:cxn>
                <a:cxn ang="0">
                  <a:pos x="181" y="276"/>
                </a:cxn>
                <a:cxn ang="0">
                  <a:pos x="176" y="254"/>
                </a:cxn>
                <a:cxn ang="0">
                  <a:pos x="162" y="234"/>
                </a:cxn>
                <a:cxn ang="0">
                  <a:pos x="149" y="224"/>
                </a:cxn>
                <a:cxn ang="0">
                  <a:pos x="130" y="200"/>
                </a:cxn>
                <a:cxn ang="0">
                  <a:pos x="100" y="182"/>
                </a:cxn>
                <a:cxn ang="0">
                  <a:pos x="83" y="175"/>
                </a:cxn>
                <a:cxn ang="0">
                  <a:pos x="49" y="175"/>
                </a:cxn>
                <a:cxn ang="0">
                  <a:pos x="19" y="165"/>
                </a:cxn>
                <a:cxn ang="0">
                  <a:pos x="2" y="143"/>
                </a:cxn>
                <a:cxn ang="0">
                  <a:pos x="0" y="111"/>
                </a:cxn>
                <a:cxn ang="0">
                  <a:pos x="29" y="72"/>
                </a:cxn>
                <a:cxn ang="0">
                  <a:pos x="54" y="54"/>
                </a:cxn>
                <a:cxn ang="0">
                  <a:pos x="78" y="40"/>
                </a:cxn>
                <a:cxn ang="0">
                  <a:pos x="103" y="23"/>
                </a:cxn>
                <a:cxn ang="0">
                  <a:pos x="142" y="11"/>
                </a:cxn>
                <a:cxn ang="0">
                  <a:pos x="157" y="5"/>
                </a:cxn>
                <a:cxn ang="0">
                  <a:pos x="184" y="1"/>
                </a:cxn>
                <a:cxn ang="0">
                  <a:pos x="221" y="0"/>
                </a:cxn>
                <a:cxn ang="0">
                  <a:pos x="243" y="0"/>
                </a:cxn>
              </a:cxnLst>
              <a:rect l="0" t="0" r="r" b="b"/>
              <a:pathLst>
                <a:path w="421" h="337">
                  <a:moveTo>
                    <a:pt x="243" y="0"/>
                  </a:moveTo>
                  <a:lnTo>
                    <a:pt x="307" y="10"/>
                  </a:lnTo>
                  <a:lnTo>
                    <a:pt x="346" y="30"/>
                  </a:lnTo>
                  <a:lnTo>
                    <a:pt x="400" y="64"/>
                  </a:lnTo>
                  <a:lnTo>
                    <a:pt x="415" y="108"/>
                  </a:lnTo>
                  <a:lnTo>
                    <a:pt x="420" y="163"/>
                  </a:lnTo>
                  <a:lnTo>
                    <a:pt x="412" y="200"/>
                  </a:lnTo>
                  <a:lnTo>
                    <a:pt x="383" y="249"/>
                  </a:lnTo>
                  <a:lnTo>
                    <a:pt x="336" y="293"/>
                  </a:lnTo>
                  <a:lnTo>
                    <a:pt x="292" y="322"/>
                  </a:lnTo>
                  <a:lnTo>
                    <a:pt x="252" y="336"/>
                  </a:lnTo>
                  <a:lnTo>
                    <a:pt x="221" y="312"/>
                  </a:lnTo>
                  <a:lnTo>
                    <a:pt x="198" y="293"/>
                  </a:lnTo>
                  <a:lnTo>
                    <a:pt x="181" y="276"/>
                  </a:lnTo>
                  <a:lnTo>
                    <a:pt x="176" y="254"/>
                  </a:lnTo>
                  <a:lnTo>
                    <a:pt x="162" y="234"/>
                  </a:lnTo>
                  <a:lnTo>
                    <a:pt x="149" y="224"/>
                  </a:lnTo>
                  <a:lnTo>
                    <a:pt x="130" y="200"/>
                  </a:lnTo>
                  <a:lnTo>
                    <a:pt x="100" y="182"/>
                  </a:lnTo>
                  <a:lnTo>
                    <a:pt x="83" y="175"/>
                  </a:lnTo>
                  <a:lnTo>
                    <a:pt x="49" y="175"/>
                  </a:lnTo>
                  <a:lnTo>
                    <a:pt x="19" y="165"/>
                  </a:lnTo>
                  <a:lnTo>
                    <a:pt x="2" y="143"/>
                  </a:lnTo>
                  <a:lnTo>
                    <a:pt x="0" y="111"/>
                  </a:lnTo>
                  <a:lnTo>
                    <a:pt x="29" y="72"/>
                  </a:lnTo>
                  <a:lnTo>
                    <a:pt x="54" y="54"/>
                  </a:lnTo>
                  <a:lnTo>
                    <a:pt x="78" y="40"/>
                  </a:lnTo>
                  <a:lnTo>
                    <a:pt x="103" y="23"/>
                  </a:lnTo>
                  <a:lnTo>
                    <a:pt x="142" y="11"/>
                  </a:lnTo>
                  <a:lnTo>
                    <a:pt x="157" y="5"/>
                  </a:lnTo>
                  <a:lnTo>
                    <a:pt x="184" y="1"/>
                  </a:lnTo>
                  <a:lnTo>
                    <a:pt x="221" y="0"/>
                  </a:lnTo>
                  <a:lnTo>
                    <a:pt x="243" y="0"/>
                  </a:lnTo>
                </a:path>
              </a:pathLst>
            </a:custGeom>
            <a:solidFill>
              <a:srgbClr val="FFCC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78607" name="Oval 15"/>
            <p:cNvSpPr>
              <a:spLocks noChangeArrowheads="1"/>
            </p:cNvSpPr>
            <p:nvPr/>
          </p:nvSpPr>
          <p:spPr bwMode="auto">
            <a:xfrm rot="10020000">
              <a:off x="2237" y="2358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08" name="Oval 16"/>
            <p:cNvSpPr>
              <a:spLocks noChangeArrowheads="1"/>
            </p:cNvSpPr>
            <p:nvPr/>
          </p:nvSpPr>
          <p:spPr bwMode="auto">
            <a:xfrm rot="10020000">
              <a:off x="2176" y="2376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09" name="Oval 17"/>
            <p:cNvSpPr>
              <a:spLocks noChangeArrowheads="1"/>
            </p:cNvSpPr>
            <p:nvPr/>
          </p:nvSpPr>
          <p:spPr bwMode="auto">
            <a:xfrm rot="10020000">
              <a:off x="2198" y="2260"/>
              <a:ext cx="42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0" name="Oval 18"/>
            <p:cNvSpPr>
              <a:spLocks noChangeArrowheads="1"/>
            </p:cNvSpPr>
            <p:nvPr/>
          </p:nvSpPr>
          <p:spPr bwMode="auto">
            <a:xfrm rot="10020000">
              <a:off x="2100" y="2388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1" name="Oval 19"/>
            <p:cNvSpPr>
              <a:spLocks noChangeArrowheads="1"/>
            </p:cNvSpPr>
            <p:nvPr/>
          </p:nvSpPr>
          <p:spPr bwMode="auto">
            <a:xfrm rot="10020000">
              <a:off x="2023" y="2283"/>
              <a:ext cx="47" cy="27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2" name="Oval 20"/>
            <p:cNvSpPr>
              <a:spLocks noChangeArrowheads="1"/>
            </p:cNvSpPr>
            <p:nvPr/>
          </p:nvSpPr>
          <p:spPr bwMode="auto">
            <a:xfrm rot="10020000">
              <a:off x="1967" y="2273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3" name="Oval 21"/>
            <p:cNvSpPr>
              <a:spLocks noChangeArrowheads="1"/>
            </p:cNvSpPr>
            <p:nvPr/>
          </p:nvSpPr>
          <p:spPr bwMode="auto">
            <a:xfrm rot="10020000">
              <a:off x="2259" y="2251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4" name="Oval 22"/>
            <p:cNvSpPr>
              <a:spLocks noChangeArrowheads="1"/>
            </p:cNvSpPr>
            <p:nvPr/>
          </p:nvSpPr>
          <p:spPr bwMode="auto">
            <a:xfrm rot="10020000">
              <a:off x="1915" y="2261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5" name="Oval 23"/>
            <p:cNvSpPr>
              <a:spLocks noChangeArrowheads="1"/>
            </p:cNvSpPr>
            <p:nvPr/>
          </p:nvSpPr>
          <p:spPr bwMode="auto">
            <a:xfrm rot="10020000">
              <a:off x="2136" y="2422"/>
              <a:ext cx="45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6" name="Oval 24"/>
            <p:cNvSpPr>
              <a:spLocks noChangeArrowheads="1"/>
            </p:cNvSpPr>
            <p:nvPr/>
          </p:nvSpPr>
          <p:spPr bwMode="auto">
            <a:xfrm rot="10020000">
              <a:off x="2222" y="2320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7" name="Oval 25"/>
            <p:cNvSpPr>
              <a:spLocks noChangeArrowheads="1"/>
            </p:cNvSpPr>
            <p:nvPr/>
          </p:nvSpPr>
          <p:spPr bwMode="auto">
            <a:xfrm rot="10020000">
              <a:off x="2146" y="2231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8" name="Oval 26"/>
            <p:cNvSpPr>
              <a:spLocks noChangeArrowheads="1"/>
            </p:cNvSpPr>
            <p:nvPr/>
          </p:nvSpPr>
          <p:spPr bwMode="auto">
            <a:xfrm rot="10020000">
              <a:off x="2006" y="2201"/>
              <a:ext cx="49" cy="28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9" name="Oval 27"/>
            <p:cNvSpPr>
              <a:spLocks noChangeArrowheads="1"/>
            </p:cNvSpPr>
            <p:nvPr/>
          </p:nvSpPr>
          <p:spPr bwMode="auto">
            <a:xfrm rot="10020000">
              <a:off x="2095" y="2187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20" name="Freeform 28"/>
            <p:cNvSpPr>
              <a:spLocks/>
            </p:cNvSpPr>
            <p:nvPr/>
          </p:nvSpPr>
          <p:spPr bwMode="auto">
            <a:xfrm>
              <a:off x="2014" y="2236"/>
              <a:ext cx="190" cy="129"/>
            </a:xfrm>
            <a:custGeom>
              <a:avLst/>
              <a:gdLst/>
              <a:ahLst/>
              <a:cxnLst>
                <a:cxn ang="0">
                  <a:pos x="154" y="47"/>
                </a:cxn>
                <a:cxn ang="0">
                  <a:pos x="162" y="50"/>
                </a:cxn>
                <a:cxn ang="0">
                  <a:pos x="169" y="53"/>
                </a:cxn>
                <a:cxn ang="0">
                  <a:pos x="176" y="55"/>
                </a:cxn>
                <a:cxn ang="0">
                  <a:pos x="184" y="60"/>
                </a:cxn>
                <a:cxn ang="0">
                  <a:pos x="189" y="67"/>
                </a:cxn>
                <a:cxn ang="0">
                  <a:pos x="189" y="75"/>
                </a:cxn>
                <a:cxn ang="0">
                  <a:pos x="189" y="85"/>
                </a:cxn>
                <a:cxn ang="0">
                  <a:pos x="184" y="96"/>
                </a:cxn>
                <a:cxn ang="0">
                  <a:pos x="179" y="102"/>
                </a:cxn>
                <a:cxn ang="0">
                  <a:pos x="166" y="122"/>
                </a:cxn>
                <a:cxn ang="0">
                  <a:pos x="157" y="128"/>
                </a:cxn>
                <a:cxn ang="0">
                  <a:pos x="147" y="128"/>
                </a:cxn>
                <a:cxn ang="0">
                  <a:pos x="139" y="126"/>
                </a:cxn>
                <a:cxn ang="0">
                  <a:pos x="137" y="117"/>
                </a:cxn>
                <a:cxn ang="0">
                  <a:pos x="135" y="109"/>
                </a:cxn>
                <a:cxn ang="0">
                  <a:pos x="135" y="101"/>
                </a:cxn>
                <a:cxn ang="0">
                  <a:pos x="132" y="92"/>
                </a:cxn>
                <a:cxn ang="0">
                  <a:pos x="130" y="84"/>
                </a:cxn>
                <a:cxn ang="0">
                  <a:pos x="130" y="75"/>
                </a:cxn>
                <a:cxn ang="0">
                  <a:pos x="130" y="64"/>
                </a:cxn>
                <a:cxn ang="0">
                  <a:pos x="130" y="57"/>
                </a:cxn>
                <a:cxn ang="0">
                  <a:pos x="125" y="48"/>
                </a:cxn>
                <a:cxn ang="0">
                  <a:pos x="122" y="40"/>
                </a:cxn>
                <a:cxn ang="0">
                  <a:pos x="117" y="32"/>
                </a:cxn>
                <a:cxn ang="0">
                  <a:pos x="112" y="25"/>
                </a:cxn>
                <a:cxn ang="0">
                  <a:pos x="108" y="20"/>
                </a:cxn>
                <a:cxn ang="0">
                  <a:pos x="100" y="15"/>
                </a:cxn>
                <a:cxn ang="0">
                  <a:pos x="88" y="10"/>
                </a:cxn>
                <a:cxn ang="0">
                  <a:pos x="81" y="6"/>
                </a:cxn>
                <a:cxn ang="0">
                  <a:pos x="71" y="0"/>
                </a:cxn>
                <a:cxn ang="0">
                  <a:pos x="58" y="0"/>
                </a:cxn>
                <a:cxn ang="0">
                  <a:pos x="49" y="3"/>
                </a:cxn>
                <a:cxn ang="0">
                  <a:pos x="39" y="11"/>
                </a:cxn>
                <a:cxn ang="0">
                  <a:pos x="27" y="26"/>
                </a:cxn>
                <a:cxn ang="0">
                  <a:pos x="12" y="43"/>
                </a:cxn>
                <a:cxn ang="0">
                  <a:pos x="4" y="53"/>
                </a:cxn>
                <a:cxn ang="0">
                  <a:pos x="2" y="64"/>
                </a:cxn>
                <a:cxn ang="0">
                  <a:pos x="2" y="72"/>
                </a:cxn>
                <a:cxn ang="0">
                  <a:pos x="4" y="77"/>
                </a:cxn>
                <a:cxn ang="0">
                  <a:pos x="7" y="85"/>
                </a:cxn>
                <a:cxn ang="0">
                  <a:pos x="17" y="90"/>
                </a:cxn>
                <a:cxn ang="0">
                  <a:pos x="24" y="94"/>
                </a:cxn>
                <a:cxn ang="0">
                  <a:pos x="31" y="97"/>
                </a:cxn>
                <a:cxn ang="0">
                  <a:pos x="41" y="97"/>
                </a:cxn>
                <a:cxn ang="0">
                  <a:pos x="51" y="94"/>
                </a:cxn>
                <a:cxn ang="0">
                  <a:pos x="66" y="90"/>
                </a:cxn>
                <a:cxn ang="0">
                  <a:pos x="81" y="79"/>
                </a:cxn>
                <a:cxn ang="0">
                  <a:pos x="90" y="77"/>
                </a:cxn>
                <a:cxn ang="0">
                  <a:pos x="103" y="72"/>
                </a:cxn>
                <a:cxn ang="0">
                  <a:pos x="115" y="67"/>
                </a:cxn>
                <a:cxn ang="0">
                  <a:pos x="122" y="64"/>
                </a:cxn>
                <a:cxn ang="0">
                  <a:pos x="132" y="57"/>
                </a:cxn>
                <a:cxn ang="0">
                  <a:pos x="142" y="52"/>
                </a:cxn>
                <a:cxn ang="0">
                  <a:pos x="152" y="47"/>
                </a:cxn>
              </a:cxnLst>
              <a:rect l="0" t="0" r="r" b="b"/>
              <a:pathLst>
                <a:path w="190" h="129">
                  <a:moveTo>
                    <a:pt x="152" y="42"/>
                  </a:moveTo>
                  <a:lnTo>
                    <a:pt x="154" y="45"/>
                  </a:lnTo>
                  <a:lnTo>
                    <a:pt x="154" y="47"/>
                  </a:lnTo>
                  <a:lnTo>
                    <a:pt x="157" y="47"/>
                  </a:lnTo>
                  <a:lnTo>
                    <a:pt x="159" y="48"/>
                  </a:lnTo>
                  <a:lnTo>
                    <a:pt x="162" y="50"/>
                  </a:lnTo>
                  <a:lnTo>
                    <a:pt x="164" y="50"/>
                  </a:lnTo>
                  <a:lnTo>
                    <a:pt x="166" y="52"/>
                  </a:lnTo>
                  <a:lnTo>
                    <a:pt x="169" y="53"/>
                  </a:lnTo>
                  <a:lnTo>
                    <a:pt x="171" y="53"/>
                  </a:lnTo>
                  <a:lnTo>
                    <a:pt x="174" y="55"/>
                  </a:lnTo>
                  <a:lnTo>
                    <a:pt x="176" y="55"/>
                  </a:lnTo>
                  <a:lnTo>
                    <a:pt x="179" y="57"/>
                  </a:lnTo>
                  <a:lnTo>
                    <a:pt x="181" y="57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6" y="64"/>
                  </a:lnTo>
                  <a:lnTo>
                    <a:pt x="189" y="67"/>
                  </a:lnTo>
                  <a:lnTo>
                    <a:pt x="189" y="69"/>
                  </a:lnTo>
                  <a:lnTo>
                    <a:pt x="186" y="72"/>
                  </a:lnTo>
                  <a:lnTo>
                    <a:pt x="189" y="75"/>
                  </a:lnTo>
                  <a:lnTo>
                    <a:pt x="189" y="79"/>
                  </a:lnTo>
                  <a:lnTo>
                    <a:pt x="189" y="80"/>
                  </a:lnTo>
                  <a:lnTo>
                    <a:pt x="189" y="85"/>
                  </a:lnTo>
                  <a:lnTo>
                    <a:pt x="186" y="89"/>
                  </a:lnTo>
                  <a:lnTo>
                    <a:pt x="186" y="92"/>
                  </a:lnTo>
                  <a:lnTo>
                    <a:pt x="184" y="96"/>
                  </a:lnTo>
                  <a:lnTo>
                    <a:pt x="184" y="97"/>
                  </a:lnTo>
                  <a:lnTo>
                    <a:pt x="181" y="101"/>
                  </a:lnTo>
                  <a:lnTo>
                    <a:pt x="179" y="102"/>
                  </a:lnTo>
                  <a:lnTo>
                    <a:pt x="174" y="109"/>
                  </a:lnTo>
                  <a:lnTo>
                    <a:pt x="171" y="114"/>
                  </a:lnTo>
                  <a:lnTo>
                    <a:pt x="166" y="122"/>
                  </a:lnTo>
                  <a:lnTo>
                    <a:pt x="164" y="124"/>
                  </a:lnTo>
                  <a:lnTo>
                    <a:pt x="162" y="124"/>
                  </a:lnTo>
                  <a:lnTo>
                    <a:pt x="157" y="128"/>
                  </a:lnTo>
                  <a:lnTo>
                    <a:pt x="154" y="128"/>
                  </a:lnTo>
                  <a:lnTo>
                    <a:pt x="152" y="128"/>
                  </a:lnTo>
                  <a:lnTo>
                    <a:pt x="147" y="128"/>
                  </a:lnTo>
                  <a:lnTo>
                    <a:pt x="144" y="128"/>
                  </a:lnTo>
                  <a:lnTo>
                    <a:pt x="142" y="126"/>
                  </a:lnTo>
                  <a:lnTo>
                    <a:pt x="139" y="126"/>
                  </a:lnTo>
                  <a:lnTo>
                    <a:pt x="139" y="124"/>
                  </a:lnTo>
                  <a:lnTo>
                    <a:pt x="137" y="119"/>
                  </a:lnTo>
                  <a:lnTo>
                    <a:pt x="137" y="117"/>
                  </a:lnTo>
                  <a:lnTo>
                    <a:pt x="137" y="114"/>
                  </a:lnTo>
                  <a:lnTo>
                    <a:pt x="135" y="111"/>
                  </a:lnTo>
                  <a:lnTo>
                    <a:pt x="135" y="109"/>
                  </a:lnTo>
                  <a:lnTo>
                    <a:pt x="135" y="107"/>
                  </a:lnTo>
                  <a:lnTo>
                    <a:pt x="135" y="104"/>
                  </a:lnTo>
                  <a:lnTo>
                    <a:pt x="135" y="101"/>
                  </a:lnTo>
                  <a:lnTo>
                    <a:pt x="132" y="99"/>
                  </a:lnTo>
                  <a:lnTo>
                    <a:pt x="135" y="96"/>
                  </a:lnTo>
                  <a:lnTo>
                    <a:pt x="132" y="92"/>
                  </a:lnTo>
                  <a:lnTo>
                    <a:pt x="132" y="90"/>
                  </a:lnTo>
                  <a:lnTo>
                    <a:pt x="132" y="85"/>
                  </a:lnTo>
                  <a:lnTo>
                    <a:pt x="130" y="84"/>
                  </a:lnTo>
                  <a:lnTo>
                    <a:pt x="130" y="80"/>
                  </a:lnTo>
                  <a:lnTo>
                    <a:pt x="130" y="77"/>
                  </a:lnTo>
                  <a:lnTo>
                    <a:pt x="130" y="75"/>
                  </a:lnTo>
                  <a:lnTo>
                    <a:pt x="130" y="70"/>
                  </a:lnTo>
                  <a:lnTo>
                    <a:pt x="130" y="67"/>
                  </a:lnTo>
                  <a:lnTo>
                    <a:pt x="130" y="64"/>
                  </a:lnTo>
                  <a:lnTo>
                    <a:pt x="130" y="62"/>
                  </a:lnTo>
                  <a:lnTo>
                    <a:pt x="127" y="60"/>
                  </a:lnTo>
                  <a:lnTo>
                    <a:pt x="130" y="57"/>
                  </a:lnTo>
                  <a:lnTo>
                    <a:pt x="127" y="55"/>
                  </a:lnTo>
                  <a:lnTo>
                    <a:pt x="127" y="50"/>
                  </a:lnTo>
                  <a:lnTo>
                    <a:pt x="125" y="48"/>
                  </a:lnTo>
                  <a:lnTo>
                    <a:pt x="125" y="47"/>
                  </a:lnTo>
                  <a:lnTo>
                    <a:pt x="122" y="43"/>
                  </a:lnTo>
                  <a:lnTo>
                    <a:pt x="122" y="40"/>
                  </a:lnTo>
                  <a:lnTo>
                    <a:pt x="120" y="37"/>
                  </a:lnTo>
                  <a:lnTo>
                    <a:pt x="120" y="33"/>
                  </a:lnTo>
                  <a:lnTo>
                    <a:pt x="117" y="32"/>
                  </a:lnTo>
                  <a:lnTo>
                    <a:pt x="115" y="28"/>
                  </a:lnTo>
                  <a:lnTo>
                    <a:pt x="115" y="26"/>
                  </a:lnTo>
                  <a:lnTo>
                    <a:pt x="112" y="25"/>
                  </a:lnTo>
                  <a:lnTo>
                    <a:pt x="110" y="23"/>
                  </a:lnTo>
                  <a:lnTo>
                    <a:pt x="110" y="21"/>
                  </a:lnTo>
                  <a:lnTo>
                    <a:pt x="108" y="20"/>
                  </a:lnTo>
                  <a:lnTo>
                    <a:pt x="105" y="18"/>
                  </a:lnTo>
                  <a:lnTo>
                    <a:pt x="103" y="16"/>
                  </a:lnTo>
                  <a:lnTo>
                    <a:pt x="100" y="15"/>
                  </a:lnTo>
                  <a:lnTo>
                    <a:pt x="93" y="11"/>
                  </a:lnTo>
                  <a:lnTo>
                    <a:pt x="90" y="10"/>
                  </a:lnTo>
                  <a:lnTo>
                    <a:pt x="88" y="10"/>
                  </a:lnTo>
                  <a:lnTo>
                    <a:pt x="85" y="8"/>
                  </a:lnTo>
                  <a:lnTo>
                    <a:pt x="83" y="6"/>
                  </a:lnTo>
                  <a:lnTo>
                    <a:pt x="81" y="6"/>
                  </a:lnTo>
                  <a:lnTo>
                    <a:pt x="78" y="5"/>
                  </a:lnTo>
                  <a:lnTo>
                    <a:pt x="76" y="3"/>
                  </a:lnTo>
                  <a:lnTo>
                    <a:pt x="71" y="0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4" y="6"/>
                  </a:lnTo>
                  <a:lnTo>
                    <a:pt x="39" y="11"/>
                  </a:lnTo>
                  <a:lnTo>
                    <a:pt x="31" y="18"/>
                  </a:lnTo>
                  <a:lnTo>
                    <a:pt x="27" y="23"/>
                  </a:lnTo>
                  <a:lnTo>
                    <a:pt x="27" y="26"/>
                  </a:lnTo>
                  <a:lnTo>
                    <a:pt x="22" y="32"/>
                  </a:lnTo>
                  <a:lnTo>
                    <a:pt x="17" y="40"/>
                  </a:lnTo>
                  <a:lnTo>
                    <a:pt x="12" y="43"/>
                  </a:lnTo>
                  <a:lnTo>
                    <a:pt x="9" y="47"/>
                  </a:lnTo>
                  <a:lnTo>
                    <a:pt x="7" y="50"/>
                  </a:lnTo>
                  <a:lnTo>
                    <a:pt x="4" y="53"/>
                  </a:lnTo>
                  <a:lnTo>
                    <a:pt x="2" y="57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0" y="67"/>
                  </a:lnTo>
                  <a:lnTo>
                    <a:pt x="2" y="67"/>
                  </a:lnTo>
                  <a:lnTo>
                    <a:pt x="2" y="72"/>
                  </a:lnTo>
                  <a:lnTo>
                    <a:pt x="4" y="72"/>
                  </a:lnTo>
                  <a:lnTo>
                    <a:pt x="4" y="75"/>
                  </a:lnTo>
                  <a:lnTo>
                    <a:pt x="4" y="77"/>
                  </a:lnTo>
                  <a:lnTo>
                    <a:pt x="7" y="79"/>
                  </a:lnTo>
                  <a:lnTo>
                    <a:pt x="7" y="84"/>
                  </a:lnTo>
                  <a:lnTo>
                    <a:pt x="7" y="85"/>
                  </a:lnTo>
                  <a:lnTo>
                    <a:pt x="12" y="87"/>
                  </a:lnTo>
                  <a:lnTo>
                    <a:pt x="14" y="89"/>
                  </a:lnTo>
                  <a:lnTo>
                    <a:pt x="17" y="90"/>
                  </a:lnTo>
                  <a:lnTo>
                    <a:pt x="19" y="90"/>
                  </a:lnTo>
                  <a:lnTo>
                    <a:pt x="22" y="92"/>
                  </a:lnTo>
                  <a:lnTo>
                    <a:pt x="24" y="94"/>
                  </a:lnTo>
                  <a:lnTo>
                    <a:pt x="27" y="94"/>
                  </a:lnTo>
                  <a:lnTo>
                    <a:pt x="27" y="96"/>
                  </a:lnTo>
                  <a:lnTo>
                    <a:pt x="31" y="97"/>
                  </a:lnTo>
                  <a:lnTo>
                    <a:pt x="34" y="97"/>
                  </a:lnTo>
                  <a:lnTo>
                    <a:pt x="36" y="97"/>
                  </a:lnTo>
                  <a:lnTo>
                    <a:pt x="41" y="97"/>
                  </a:lnTo>
                  <a:lnTo>
                    <a:pt x="44" y="96"/>
                  </a:lnTo>
                  <a:lnTo>
                    <a:pt x="46" y="96"/>
                  </a:lnTo>
                  <a:lnTo>
                    <a:pt x="51" y="94"/>
                  </a:lnTo>
                  <a:lnTo>
                    <a:pt x="56" y="92"/>
                  </a:lnTo>
                  <a:lnTo>
                    <a:pt x="61" y="90"/>
                  </a:lnTo>
                  <a:lnTo>
                    <a:pt x="66" y="90"/>
                  </a:lnTo>
                  <a:lnTo>
                    <a:pt x="68" y="85"/>
                  </a:lnTo>
                  <a:lnTo>
                    <a:pt x="76" y="80"/>
                  </a:lnTo>
                  <a:lnTo>
                    <a:pt x="81" y="79"/>
                  </a:lnTo>
                  <a:lnTo>
                    <a:pt x="83" y="79"/>
                  </a:lnTo>
                  <a:lnTo>
                    <a:pt x="85" y="77"/>
                  </a:lnTo>
                  <a:lnTo>
                    <a:pt x="90" y="77"/>
                  </a:lnTo>
                  <a:lnTo>
                    <a:pt x="95" y="75"/>
                  </a:lnTo>
                  <a:lnTo>
                    <a:pt x="98" y="74"/>
                  </a:lnTo>
                  <a:lnTo>
                    <a:pt x="103" y="72"/>
                  </a:lnTo>
                  <a:lnTo>
                    <a:pt x="105" y="70"/>
                  </a:lnTo>
                  <a:lnTo>
                    <a:pt x="110" y="67"/>
                  </a:lnTo>
                  <a:lnTo>
                    <a:pt x="115" y="67"/>
                  </a:lnTo>
                  <a:lnTo>
                    <a:pt x="117" y="65"/>
                  </a:lnTo>
                  <a:lnTo>
                    <a:pt x="120" y="62"/>
                  </a:lnTo>
                  <a:lnTo>
                    <a:pt x="122" y="64"/>
                  </a:lnTo>
                  <a:lnTo>
                    <a:pt x="125" y="60"/>
                  </a:lnTo>
                  <a:lnTo>
                    <a:pt x="130" y="58"/>
                  </a:lnTo>
                  <a:lnTo>
                    <a:pt x="132" y="57"/>
                  </a:lnTo>
                  <a:lnTo>
                    <a:pt x="135" y="55"/>
                  </a:lnTo>
                  <a:lnTo>
                    <a:pt x="139" y="53"/>
                  </a:lnTo>
                  <a:lnTo>
                    <a:pt x="142" y="52"/>
                  </a:lnTo>
                  <a:lnTo>
                    <a:pt x="147" y="50"/>
                  </a:lnTo>
                  <a:lnTo>
                    <a:pt x="149" y="50"/>
                  </a:lnTo>
                  <a:lnTo>
                    <a:pt x="152" y="47"/>
                  </a:lnTo>
                  <a:lnTo>
                    <a:pt x="154" y="47"/>
                  </a:lnTo>
                  <a:lnTo>
                    <a:pt x="164" y="47"/>
                  </a:lnTo>
                </a:path>
              </a:pathLst>
            </a:custGeom>
            <a:solidFill>
              <a:srgbClr val="001F7E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78621" name="Rectangle 29"/>
          <p:cNvSpPr>
            <a:spLocks noChangeArrowheads="1"/>
          </p:cNvSpPr>
          <p:nvPr/>
        </p:nvSpPr>
        <p:spPr bwMode="auto">
          <a:xfrm>
            <a:off x="2571736" y="4214818"/>
            <a:ext cx="3500462" cy="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square" lIns="92075" tIns="46038" rIns="92075" bIns="46038">
            <a:spAutoFit/>
          </a:bodyPr>
          <a:lstStyle/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Еозинофіли</a:t>
            </a:r>
            <a:r>
              <a:rPr lang="ru-RU" sz="2000" dirty="0" smtClean="0">
                <a:latin typeface="Comic Sans MS" pitchFamily="66" charset="0"/>
              </a:rPr>
              <a:t>, </a:t>
            </a:r>
            <a:r>
              <a:rPr lang="ru-RU" sz="2000" dirty="0" err="1" smtClean="0">
                <a:latin typeface="Comic Sans MS" pitchFamily="66" charset="0"/>
              </a:rPr>
              <a:t>T-клітини</a:t>
            </a:r>
            <a:r>
              <a:rPr lang="ru-RU" sz="2000" dirty="0" smtClean="0">
                <a:latin typeface="Comic Sans MS" pitchFamily="66" charset="0"/>
              </a:rPr>
              <a:t>       </a:t>
            </a:r>
            <a:r>
              <a:rPr lang="ru-RU" sz="2000" dirty="0" err="1" smtClean="0">
                <a:latin typeface="Comic Sans MS" pitchFamily="66" charset="0"/>
              </a:rPr>
              <a:t>Нейтрофіли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878622" name="Rectangle 30"/>
          <p:cNvSpPr>
            <a:spLocks noChangeArrowheads="1"/>
          </p:cNvSpPr>
          <p:nvPr/>
        </p:nvSpPr>
        <p:spPr bwMode="auto">
          <a:xfrm>
            <a:off x="5824538" y="4267200"/>
            <a:ext cx="2665412" cy="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defTabSz="762000" eaLnBrk="0" hangingPunct="0"/>
            <a:r>
              <a:rPr lang="ru-RU" sz="2000" dirty="0" err="1" smtClean="0">
                <a:latin typeface="Comic Sans MS" pitchFamily="66" charset="0"/>
              </a:rPr>
              <a:t>T-клітини</a:t>
            </a:r>
            <a:r>
              <a:rPr lang="ru-RU" sz="2000" dirty="0" smtClean="0">
                <a:latin typeface="Comic Sans MS" pitchFamily="66" charset="0"/>
              </a:rPr>
              <a:t>, Макрофаги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878623" name="Rectangle 31"/>
          <p:cNvSpPr>
            <a:spLocks noChangeArrowheads="1"/>
          </p:cNvSpPr>
          <p:nvPr/>
        </p:nvSpPr>
        <p:spPr bwMode="auto">
          <a:xfrm>
            <a:off x="3048000" y="5791200"/>
            <a:ext cx="2336800" cy="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Еозинофиіли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T-клітини</a:t>
            </a:r>
            <a:endParaRPr lang="ru-RU" sz="2000" dirty="0">
              <a:latin typeface="Comic Sans MS" pitchFamily="66" charset="0"/>
            </a:endParaRPr>
          </a:p>
        </p:txBody>
      </p: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4673600" y="3429000"/>
            <a:ext cx="542925" cy="687388"/>
            <a:chOff x="3346" y="2064"/>
            <a:chExt cx="385" cy="433"/>
          </a:xfrm>
        </p:grpSpPr>
        <p:sp>
          <p:nvSpPr>
            <p:cNvPr id="878625" name="Freeform 33"/>
            <p:cNvSpPr>
              <a:spLocks/>
            </p:cNvSpPr>
            <p:nvPr/>
          </p:nvSpPr>
          <p:spPr bwMode="auto">
            <a:xfrm>
              <a:off x="3346" y="2064"/>
              <a:ext cx="385" cy="433"/>
            </a:xfrm>
            <a:custGeom>
              <a:avLst/>
              <a:gdLst/>
              <a:ahLst/>
              <a:cxnLst>
                <a:cxn ang="0">
                  <a:pos x="148" y="406"/>
                </a:cxn>
                <a:cxn ang="0">
                  <a:pos x="89" y="367"/>
                </a:cxn>
                <a:cxn ang="0">
                  <a:pos x="93" y="309"/>
                </a:cxn>
                <a:cxn ang="0">
                  <a:pos x="10" y="267"/>
                </a:cxn>
                <a:cxn ang="0">
                  <a:pos x="0" y="209"/>
                </a:cxn>
                <a:cxn ang="0">
                  <a:pos x="27" y="142"/>
                </a:cxn>
                <a:cxn ang="0">
                  <a:pos x="10" y="97"/>
                </a:cxn>
                <a:cxn ang="0">
                  <a:pos x="41" y="50"/>
                </a:cxn>
                <a:cxn ang="0">
                  <a:pos x="93" y="61"/>
                </a:cxn>
                <a:cxn ang="0">
                  <a:pos x="131" y="0"/>
                </a:cxn>
                <a:cxn ang="0">
                  <a:pos x="155" y="19"/>
                </a:cxn>
                <a:cxn ang="0">
                  <a:pos x="197" y="39"/>
                </a:cxn>
                <a:cxn ang="0">
                  <a:pos x="214" y="69"/>
                </a:cxn>
                <a:cxn ang="0">
                  <a:pos x="228" y="97"/>
                </a:cxn>
                <a:cxn ang="0">
                  <a:pos x="231" y="125"/>
                </a:cxn>
                <a:cxn ang="0">
                  <a:pos x="245" y="156"/>
                </a:cxn>
                <a:cxn ang="0">
                  <a:pos x="221" y="183"/>
                </a:cxn>
                <a:cxn ang="0">
                  <a:pos x="269" y="209"/>
                </a:cxn>
                <a:cxn ang="0">
                  <a:pos x="287" y="267"/>
                </a:cxn>
                <a:cxn ang="0">
                  <a:pos x="311" y="256"/>
                </a:cxn>
                <a:cxn ang="0">
                  <a:pos x="342" y="270"/>
                </a:cxn>
                <a:cxn ang="0">
                  <a:pos x="370" y="295"/>
                </a:cxn>
                <a:cxn ang="0">
                  <a:pos x="384" y="328"/>
                </a:cxn>
                <a:cxn ang="0">
                  <a:pos x="384" y="367"/>
                </a:cxn>
                <a:cxn ang="0">
                  <a:pos x="352" y="401"/>
                </a:cxn>
                <a:cxn ang="0">
                  <a:pos x="318" y="390"/>
                </a:cxn>
                <a:cxn ang="0">
                  <a:pos x="304" y="420"/>
                </a:cxn>
                <a:cxn ang="0">
                  <a:pos x="280" y="432"/>
                </a:cxn>
                <a:cxn ang="0">
                  <a:pos x="221" y="390"/>
                </a:cxn>
                <a:cxn ang="0">
                  <a:pos x="228" y="432"/>
                </a:cxn>
                <a:cxn ang="0">
                  <a:pos x="204" y="426"/>
                </a:cxn>
                <a:cxn ang="0">
                  <a:pos x="155" y="390"/>
                </a:cxn>
                <a:cxn ang="0">
                  <a:pos x="148" y="406"/>
                </a:cxn>
              </a:cxnLst>
              <a:rect l="0" t="0" r="r" b="b"/>
              <a:pathLst>
                <a:path w="385" h="433">
                  <a:moveTo>
                    <a:pt x="148" y="406"/>
                  </a:moveTo>
                  <a:lnTo>
                    <a:pt x="89" y="367"/>
                  </a:lnTo>
                  <a:lnTo>
                    <a:pt x="93" y="309"/>
                  </a:lnTo>
                  <a:lnTo>
                    <a:pt x="10" y="267"/>
                  </a:lnTo>
                  <a:lnTo>
                    <a:pt x="0" y="209"/>
                  </a:lnTo>
                  <a:lnTo>
                    <a:pt x="27" y="142"/>
                  </a:lnTo>
                  <a:lnTo>
                    <a:pt x="10" y="97"/>
                  </a:lnTo>
                  <a:lnTo>
                    <a:pt x="41" y="50"/>
                  </a:lnTo>
                  <a:lnTo>
                    <a:pt x="93" y="61"/>
                  </a:lnTo>
                  <a:lnTo>
                    <a:pt x="131" y="0"/>
                  </a:lnTo>
                  <a:lnTo>
                    <a:pt x="155" y="19"/>
                  </a:lnTo>
                  <a:lnTo>
                    <a:pt x="197" y="39"/>
                  </a:lnTo>
                  <a:lnTo>
                    <a:pt x="214" y="69"/>
                  </a:lnTo>
                  <a:lnTo>
                    <a:pt x="228" y="97"/>
                  </a:lnTo>
                  <a:lnTo>
                    <a:pt x="231" y="125"/>
                  </a:lnTo>
                  <a:lnTo>
                    <a:pt x="245" y="156"/>
                  </a:lnTo>
                  <a:lnTo>
                    <a:pt x="221" y="183"/>
                  </a:lnTo>
                  <a:lnTo>
                    <a:pt x="269" y="209"/>
                  </a:lnTo>
                  <a:lnTo>
                    <a:pt x="287" y="267"/>
                  </a:lnTo>
                  <a:lnTo>
                    <a:pt x="311" y="256"/>
                  </a:lnTo>
                  <a:lnTo>
                    <a:pt x="342" y="270"/>
                  </a:lnTo>
                  <a:lnTo>
                    <a:pt x="370" y="295"/>
                  </a:lnTo>
                  <a:lnTo>
                    <a:pt x="384" y="328"/>
                  </a:lnTo>
                  <a:lnTo>
                    <a:pt x="384" y="367"/>
                  </a:lnTo>
                  <a:lnTo>
                    <a:pt x="352" y="401"/>
                  </a:lnTo>
                  <a:lnTo>
                    <a:pt x="318" y="390"/>
                  </a:lnTo>
                  <a:lnTo>
                    <a:pt x="304" y="420"/>
                  </a:lnTo>
                  <a:lnTo>
                    <a:pt x="280" y="432"/>
                  </a:lnTo>
                  <a:lnTo>
                    <a:pt x="221" y="390"/>
                  </a:lnTo>
                  <a:lnTo>
                    <a:pt x="228" y="432"/>
                  </a:lnTo>
                  <a:lnTo>
                    <a:pt x="204" y="426"/>
                  </a:lnTo>
                  <a:lnTo>
                    <a:pt x="155" y="390"/>
                  </a:lnTo>
                  <a:lnTo>
                    <a:pt x="148" y="406"/>
                  </a:lnTo>
                </a:path>
              </a:pathLst>
            </a:custGeom>
            <a:solidFill>
              <a:srgbClr val="CBCB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78626" name="Freeform 34"/>
            <p:cNvSpPr>
              <a:spLocks/>
            </p:cNvSpPr>
            <p:nvPr/>
          </p:nvSpPr>
          <p:spPr bwMode="auto">
            <a:xfrm>
              <a:off x="3434" y="2217"/>
              <a:ext cx="175" cy="208"/>
            </a:xfrm>
            <a:custGeom>
              <a:avLst/>
              <a:gdLst/>
              <a:ahLst/>
              <a:cxnLst>
                <a:cxn ang="0">
                  <a:pos x="35" y="6"/>
                </a:cxn>
                <a:cxn ang="0">
                  <a:pos x="23" y="10"/>
                </a:cxn>
                <a:cxn ang="0">
                  <a:pos x="16" y="17"/>
                </a:cxn>
                <a:cxn ang="0">
                  <a:pos x="8" y="25"/>
                </a:cxn>
                <a:cxn ang="0">
                  <a:pos x="2" y="37"/>
                </a:cxn>
                <a:cxn ang="0">
                  <a:pos x="0" y="50"/>
                </a:cxn>
                <a:cxn ang="0">
                  <a:pos x="0" y="63"/>
                </a:cxn>
                <a:cxn ang="0">
                  <a:pos x="0" y="76"/>
                </a:cxn>
                <a:cxn ang="0">
                  <a:pos x="4" y="88"/>
                </a:cxn>
                <a:cxn ang="0">
                  <a:pos x="6" y="101"/>
                </a:cxn>
                <a:cxn ang="0">
                  <a:pos x="14" y="116"/>
                </a:cxn>
                <a:cxn ang="0">
                  <a:pos x="20" y="128"/>
                </a:cxn>
                <a:cxn ang="0">
                  <a:pos x="27" y="139"/>
                </a:cxn>
                <a:cxn ang="0">
                  <a:pos x="35" y="147"/>
                </a:cxn>
                <a:cxn ang="0">
                  <a:pos x="41" y="160"/>
                </a:cxn>
                <a:cxn ang="0">
                  <a:pos x="52" y="171"/>
                </a:cxn>
                <a:cxn ang="0">
                  <a:pos x="62" y="177"/>
                </a:cxn>
                <a:cxn ang="0">
                  <a:pos x="71" y="187"/>
                </a:cxn>
                <a:cxn ang="0">
                  <a:pos x="83" y="192"/>
                </a:cxn>
                <a:cxn ang="0">
                  <a:pos x="96" y="196"/>
                </a:cxn>
                <a:cxn ang="0">
                  <a:pos x="108" y="200"/>
                </a:cxn>
                <a:cxn ang="0">
                  <a:pos x="121" y="207"/>
                </a:cxn>
                <a:cxn ang="0">
                  <a:pos x="134" y="207"/>
                </a:cxn>
                <a:cxn ang="0">
                  <a:pos x="148" y="207"/>
                </a:cxn>
                <a:cxn ang="0">
                  <a:pos x="160" y="207"/>
                </a:cxn>
                <a:cxn ang="0">
                  <a:pos x="171" y="198"/>
                </a:cxn>
                <a:cxn ang="0">
                  <a:pos x="174" y="185"/>
                </a:cxn>
                <a:cxn ang="0">
                  <a:pos x="174" y="173"/>
                </a:cxn>
                <a:cxn ang="0">
                  <a:pos x="160" y="155"/>
                </a:cxn>
                <a:cxn ang="0">
                  <a:pos x="162" y="158"/>
                </a:cxn>
                <a:cxn ang="0">
                  <a:pos x="150" y="158"/>
                </a:cxn>
                <a:cxn ang="0">
                  <a:pos x="138" y="158"/>
                </a:cxn>
                <a:cxn ang="0">
                  <a:pos x="125" y="158"/>
                </a:cxn>
                <a:cxn ang="0">
                  <a:pos x="114" y="158"/>
                </a:cxn>
                <a:cxn ang="0">
                  <a:pos x="102" y="158"/>
                </a:cxn>
                <a:cxn ang="0">
                  <a:pos x="90" y="158"/>
                </a:cxn>
                <a:cxn ang="0">
                  <a:pos x="75" y="154"/>
                </a:cxn>
                <a:cxn ang="0">
                  <a:pos x="64" y="145"/>
                </a:cxn>
                <a:cxn ang="0">
                  <a:pos x="52" y="137"/>
                </a:cxn>
                <a:cxn ang="0">
                  <a:pos x="41" y="126"/>
                </a:cxn>
                <a:cxn ang="0">
                  <a:pos x="33" y="116"/>
                </a:cxn>
                <a:cxn ang="0">
                  <a:pos x="31" y="103"/>
                </a:cxn>
                <a:cxn ang="0">
                  <a:pos x="31" y="90"/>
                </a:cxn>
                <a:cxn ang="0">
                  <a:pos x="37" y="82"/>
                </a:cxn>
                <a:cxn ang="0">
                  <a:pos x="52" y="76"/>
                </a:cxn>
                <a:cxn ang="0">
                  <a:pos x="64" y="74"/>
                </a:cxn>
                <a:cxn ang="0">
                  <a:pos x="75" y="76"/>
                </a:cxn>
                <a:cxn ang="0">
                  <a:pos x="88" y="80"/>
                </a:cxn>
                <a:cxn ang="0">
                  <a:pos x="100" y="88"/>
                </a:cxn>
                <a:cxn ang="0">
                  <a:pos x="112" y="88"/>
                </a:cxn>
                <a:cxn ang="0">
                  <a:pos x="123" y="82"/>
                </a:cxn>
                <a:cxn ang="0">
                  <a:pos x="125" y="67"/>
                </a:cxn>
                <a:cxn ang="0">
                  <a:pos x="125" y="54"/>
                </a:cxn>
                <a:cxn ang="0">
                  <a:pos x="125" y="42"/>
                </a:cxn>
                <a:cxn ang="0">
                  <a:pos x="116" y="31"/>
                </a:cxn>
                <a:cxn ang="0">
                  <a:pos x="104" y="21"/>
                </a:cxn>
                <a:cxn ang="0">
                  <a:pos x="92" y="12"/>
                </a:cxn>
                <a:cxn ang="0">
                  <a:pos x="69" y="6"/>
                </a:cxn>
                <a:cxn ang="0">
                  <a:pos x="58" y="2"/>
                </a:cxn>
                <a:cxn ang="0">
                  <a:pos x="44" y="0"/>
                </a:cxn>
                <a:cxn ang="0">
                  <a:pos x="31" y="0"/>
                </a:cxn>
                <a:cxn ang="0">
                  <a:pos x="20" y="6"/>
                </a:cxn>
                <a:cxn ang="0">
                  <a:pos x="14" y="19"/>
                </a:cxn>
              </a:cxnLst>
              <a:rect l="0" t="0" r="r" b="b"/>
              <a:pathLst>
                <a:path w="175" h="208">
                  <a:moveTo>
                    <a:pt x="44" y="11"/>
                  </a:moveTo>
                  <a:lnTo>
                    <a:pt x="35" y="6"/>
                  </a:lnTo>
                  <a:lnTo>
                    <a:pt x="29" y="8"/>
                  </a:lnTo>
                  <a:lnTo>
                    <a:pt x="23" y="10"/>
                  </a:lnTo>
                  <a:lnTo>
                    <a:pt x="18" y="10"/>
                  </a:lnTo>
                  <a:lnTo>
                    <a:pt x="16" y="17"/>
                  </a:lnTo>
                  <a:lnTo>
                    <a:pt x="10" y="19"/>
                  </a:lnTo>
                  <a:lnTo>
                    <a:pt x="8" y="25"/>
                  </a:lnTo>
                  <a:lnTo>
                    <a:pt x="4" y="31"/>
                  </a:lnTo>
                  <a:lnTo>
                    <a:pt x="2" y="37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63"/>
                  </a:lnTo>
                  <a:lnTo>
                    <a:pt x="0" y="69"/>
                  </a:lnTo>
                  <a:lnTo>
                    <a:pt x="0" y="76"/>
                  </a:lnTo>
                  <a:lnTo>
                    <a:pt x="0" y="82"/>
                  </a:lnTo>
                  <a:lnTo>
                    <a:pt x="4" y="88"/>
                  </a:lnTo>
                  <a:lnTo>
                    <a:pt x="4" y="94"/>
                  </a:lnTo>
                  <a:lnTo>
                    <a:pt x="6" y="101"/>
                  </a:lnTo>
                  <a:lnTo>
                    <a:pt x="12" y="109"/>
                  </a:lnTo>
                  <a:lnTo>
                    <a:pt x="14" y="116"/>
                  </a:lnTo>
                  <a:lnTo>
                    <a:pt x="16" y="122"/>
                  </a:lnTo>
                  <a:lnTo>
                    <a:pt x="20" y="128"/>
                  </a:lnTo>
                  <a:lnTo>
                    <a:pt x="21" y="135"/>
                  </a:lnTo>
                  <a:lnTo>
                    <a:pt x="27" y="139"/>
                  </a:lnTo>
                  <a:lnTo>
                    <a:pt x="29" y="145"/>
                  </a:lnTo>
                  <a:lnTo>
                    <a:pt x="35" y="147"/>
                  </a:lnTo>
                  <a:lnTo>
                    <a:pt x="37" y="154"/>
                  </a:lnTo>
                  <a:lnTo>
                    <a:pt x="41" y="160"/>
                  </a:lnTo>
                  <a:lnTo>
                    <a:pt x="46" y="166"/>
                  </a:lnTo>
                  <a:lnTo>
                    <a:pt x="52" y="171"/>
                  </a:lnTo>
                  <a:lnTo>
                    <a:pt x="56" y="177"/>
                  </a:lnTo>
                  <a:lnTo>
                    <a:pt x="62" y="177"/>
                  </a:lnTo>
                  <a:lnTo>
                    <a:pt x="68" y="181"/>
                  </a:lnTo>
                  <a:lnTo>
                    <a:pt x="71" y="187"/>
                  </a:lnTo>
                  <a:lnTo>
                    <a:pt x="77" y="187"/>
                  </a:lnTo>
                  <a:lnTo>
                    <a:pt x="83" y="192"/>
                  </a:lnTo>
                  <a:lnTo>
                    <a:pt x="90" y="194"/>
                  </a:lnTo>
                  <a:lnTo>
                    <a:pt x="96" y="196"/>
                  </a:lnTo>
                  <a:lnTo>
                    <a:pt x="102" y="198"/>
                  </a:lnTo>
                  <a:lnTo>
                    <a:pt x="108" y="200"/>
                  </a:lnTo>
                  <a:lnTo>
                    <a:pt x="116" y="204"/>
                  </a:lnTo>
                  <a:lnTo>
                    <a:pt x="121" y="207"/>
                  </a:lnTo>
                  <a:lnTo>
                    <a:pt x="127" y="207"/>
                  </a:lnTo>
                  <a:lnTo>
                    <a:pt x="134" y="207"/>
                  </a:lnTo>
                  <a:lnTo>
                    <a:pt x="140" y="207"/>
                  </a:lnTo>
                  <a:lnTo>
                    <a:pt x="148" y="207"/>
                  </a:lnTo>
                  <a:lnTo>
                    <a:pt x="154" y="207"/>
                  </a:lnTo>
                  <a:lnTo>
                    <a:pt x="160" y="207"/>
                  </a:lnTo>
                  <a:lnTo>
                    <a:pt x="166" y="204"/>
                  </a:lnTo>
                  <a:lnTo>
                    <a:pt x="171" y="198"/>
                  </a:lnTo>
                  <a:lnTo>
                    <a:pt x="171" y="192"/>
                  </a:lnTo>
                  <a:lnTo>
                    <a:pt x="174" y="185"/>
                  </a:lnTo>
                  <a:lnTo>
                    <a:pt x="174" y="179"/>
                  </a:lnTo>
                  <a:lnTo>
                    <a:pt x="174" y="173"/>
                  </a:lnTo>
                  <a:lnTo>
                    <a:pt x="160" y="155"/>
                  </a:lnTo>
                  <a:lnTo>
                    <a:pt x="160" y="155"/>
                  </a:lnTo>
                  <a:lnTo>
                    <a:pt x="160" y="155"/>
                  </a:lnTo>
                  <a:lnTo>
                    <a:pt x="162" y="158"/>
                  </a:lnTo>
                  <a:lnTo>
                    <a:pt x="156" y="158"/>
                  </a:lnTo>
                  <a:lnTo>
                    <a:pt x="150" y="158"/>
                  </a:lnTo>
                  <a:lnTo>
                    <a:pt x="144" y="158"/>
                  </a:lnTo>
                  <a:lnTo>
                    <a:pt x="138" y="158"/>
                  </a:lnTo>
                  <a:lnTo>
                    <a:pt x="132" y="158"/>
                  </a:lnTo>
                  <a:lnTo>
                    <a:pt x="125" y="158"/>
                  </a:lnTo>
                  <a:lnTo>
                    <a:pt x="119" y="158"/>
                  </a:lnTo>
                  <a:lnTo>
                    <a:pt x="114" y="158"/>
                  </a:lnTo>
                  <a:lnTo>
                    <a:pt x="108" y="158"/>
                  </a:lnTo>
                  <a:lnTo>
                    <a:pt x="102" y="158"/>
                  </a:lnTo>
                  <a:lnTo>
                    <a:pt x="96" y="158"/>
                  </a:lnTo>
                  <a:lnTo>
                    <a:pt x="90" y="158"/>
                  </a:lnTo>
                  <a:lnTo>
                    <a:pt x="81" y="156"/>
                  </a:lnTo>
                  <a:lnTo>
                    <a:pt x="75" y="154"/>
                  </a:lnTo>
                  <a:lnTo>
                    <a:pt x="69" y="149"/>
                  </a:lnTo>
                  <a:lnTo>
                    <a:pt x="64" y="145"/>
                  </a:lnTo>
                  <a:lnTo>
                    <a:pt x="58" y="141"/>
                  </a:lnTo>
                  <a:lnTo>
                    <a:pt x="52" y="137"/>
                  </a:lnTo>
                  <a:lnTo>
                    <a:pt x="48" y="130"/>
                  </a:lnTo>
                  <a:lnTo>
                    <a:pt x="41" y="126"/>
                  </a:lnTo>
                  <a:lnTo>
                    <a:pt x="39" y="120"/>
                  </a:lnTo>
                  <a:lnTo>
                    <a:pt x="33" y="116"/>
                  </a:lnTo>
                  <a:lnTo>
                    <a:pt x="31" y="109"/>
                  </a:lnTo>
                  <a:lnTo>
                    <a:pt x="31" y="103"/>
                  </a:lnTo>
                  <a:lnTo>
                    <a:pt x="31" y="97"/>
                  </a:lnTo>
                  <a:lnTo>
                    <a:pt x="31" y="90"/>
                  </a:lnTo>
                  <a:lnTo>
                    <a:pt x="31" y="84"/>
                  </a:lnTo>
                  <a:lnTo>
                    <a:pt x="37" y="82"/>
                  </a:lnTo>
                  <a:lnTo>
                    <a:pt x="44" y="80"/>
                  </a:lnTo>
                  <a:lnTo>
                    <a:pt x="52" y="76"/>
                  </a:lnTo>
                  <a:lnTo>
                    <a:pt x="58" y="74"/>
                  </a:lnTo>
                  <a:lnTo>
                    <a:pt x="64" y="74"/>
                  </a:lnTo>
                  <a:lnTo>
                    <a:pt x="69" y="74"/>
                  </a:lnTo>
                  <a:lnTo>
                    <a:pt x="75" y="76"/>
                  </a:lnTo>
                  <a:lnTo>
                    <a:pt x="81" y="77"/>
                  </a:lnTo>
                  <a:lnTo>
                    <a:pt x="88" y="80"/>
                  </a:lnTo>
                  <a:lnTo>
                    <a:pt x="94" y="86"/>
                  </a:lnTo>
                  <a:lnTo>
                    <a:pt x="100" y="88"/>
                  </a:lnTo>
                  <a:lnTo>
                    <a:pt x="106" y="88"/>
                  </a:lnTo>
                  <a:lnTo>
                    <a:pt x="112" y="88"/>
                  </a:lnTo>
                  <a:lnTo>
                    <a:pt x="118" y="88"/>
                  </a:lnTo>
                  <a:lnTo>
                    <a:pt x="123" y="82"/>
                  </a:lnTo>
                  <a:lnTo>
                    <a:pt x="123" y="76"/>
                  </a:lnTo>
                  <a:lnTo>
                    <a:pt x="125" y="67"/>
                  </a:lnTo>
                  <a:lnTo>
                    <a:pt x="125" y="61"/>
                  </a:lnTo>
                  <a:lnTo>
                    <a:pt x="125" y="54"/>
                  </a:lnTo>
                  <a:lnTo>
                    <a:pt x="125" y="48"/>
                  </a:lnTo>
                  <a:lnTo>
                    <a:pt x="125" y="42"/>
                  </a:lnTo>
                  <a:lnTo>
                    <a:pt x="121" y="35"/>
                  </a:lnTo>
                  <a:lnTo>
                    <a:pt x="116" y="31"/>
                  </a:lnTo>
                  <a:lnTo>
                    <a:pt x="110" y="23"/>
                  </a:lnTo>
                  <a:lnTo>
                    <a:pt x="104" y="21"/>
                  </a:lnTo>
                  <a:lnTo>
                    <a:pt x="98" y="17"/>
                  </a:lnTo>
                  <a:lnTo>
                    <a:pt x="92" y="12"/>
                  </a:lnTo>
                  <a:lnTo>
                    <a:pt x="77" y="8"/>
                  </a:lnTo>
                  <a:lnTo>
                    <a:pt x="69" y="6"/>
                  </a:lnTo>
                  <a:lnTo>
                    <a:pt x="64" y="4"/>
                  </a:lnTo>
                  <a:lnTo>
                    <a:pt x="58" y="2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37" y="0"/>
                  </a:lnTo>
                  <a:lnTo>
                    <a:pt x="31" y="0"/>
                  </a:lnTo>
                  <a:lnTo>
                    <a:pt x="25" y="2"/>
                  </a:lnTo>
                  <a:lnTo>
                    <a:pt x="20" y="6"/>
                  </a:lnTo>
                  <a:lnTo>
                    <a:pt x="18" y="12"/>
                  </a:lnTo>
                  <a:lnTo>
                    <a:pt x="14" y="19"/>
                  </a:lnTo>
                  <a:lnTo>
                    <a:pt x="5" y="11"/>
                  </a:lnTo>
                </a:path>
              </a:pathLst>
            </a:custGeom>
            <a:solidFill>
              <a:srgbClr val="560000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78627" name="Oval 35"/>
            <p:cNvSpPr>
              <a:spLocks noChangeArrowheads="1"/>
            </p:cNvSpPr>
            <p:nvPr/>
          </p:nvSpPr>
          <p:spPr bwMode="auto">
            <a:xfrm>
              <a:off x="3415" y="2185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28" name="Oval 36"/>
            <p:cNvSpPr>
              <a:spLocks noChangeArrowheads="1"/>
            </p:cNvSpPr>
            <p:nvPr/>
          </p:nvSpPr>
          <p:spPr bwMode="auto">
            <a:xfrm>
              <a:off x="3472" y="2168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29" name="Oval 37"/>
            <p:cNvSpPr>
              <a:spLocks noChangeArrowheads="1"/>
            </p:cNvSpPr>
            <p:nvPr/>
          </p:nvSpPr>
          <p:spPr bwMode="auto">
            <a:xfrm>
              <a:off x="3515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0" name="Oval 38"/>
            <p:cNvSpPr>
              <a:spLocks noChangeArrowheads="1"/>
            </p:cNvSpPr>
            <p:nvPr/>
          </p:nvSpPr>
          <p:spPr bwMode="auto">
            <a:xfrm>
              <a:off x="3530" y="2168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1" name="Oval 39"/>
            <p:cNvSpPr>
              <a:spLocks noChangeArrowheads="1"/>
            </p:cNvSpPr>
            <p:nvPr/>
          </p:nvSpPr>
          <p:spPr bwMode="auto">
            <a:xfrm>
              <a:off x="3587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2" name="Oval 40"/>
            <p:cNvSpPr>
              <a:spLocks noChangeArrowheads="1"/>
            </p:cNvSpPr>
            <p:nvPr/>
          </p:nvSpPr>
          <p:spPr bwMode="auto">
            <a:xfrm>
              <a:off x="3644" y="2357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3" name="Oval 41"/>
            <p:cNvSpPr>
              <a:spLocks noChangeArrowheads="1"/>
            </p:cNvSpPr>
            <p:nvPr/>
          </p:nvSpPr>
          <p:spPr bwMode="auto">
            <a:xfrm>
              <a:off x="3387" y="2271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4" name="Oval 42"/>
            <p:cNvSpPr>
              <a:spLocks noChangeArrowheads="1"/>
            </p:cNvSpPr>
            <p:nvPr/>
          </p:nvSpPr>
          <p:spPr bwMode="auto">
            <a:xfrm>
              <a:off x="3659" y="241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5" name="Oval 43"/>
            <p:cNvSpPr>
              <a:spLocks noChangeArrowheads="1"/>
            </p:cNvSpPr>
            <p:nvPr/>
          </p:nvSpPr>
          <p:spPr bwMode="auto">
            <a:xfrm>
              <a:off x="3472" y="2117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6" name="Oval 44"/>
            <p:cNvSpPr>
              <a:spLocks noChangeArrowheads="1"/>
            </p:cNvSpPr>
            <p:nvPr/>
          </p:nvSpPr>
          <p:spPr bwMode="auto">
            <a:xfrm>
              <a:off x="3587" y="2289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7" name="Oval 45"/>
            <p:cNvSpPr>
              <a:spLocks noChangeArrowheads="1"/>
            </p:cNvSpPr>
            <p:nvPr/>
          </p:nvSpPr>
          <p:spPr bwMode="auto">
            <a:xfrm>
              <a:off x="3415" y="2236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8" name="Oval 46"/>
            <p:cNvSpPr>
              <a:spLocks noChangeArrowheads="1"/>
            </p:cNvSpPr>
            <p:nvPr/>
          </p:nvSpPr>
          <p:spPr bwMode="auto">
            <a:xfrm>
              <a:off x="3487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9" name="Oval 47"/>
            <p:cNvSpPr>
              <a:spLocks noChangeArrowheads="1"/>
            </p:cNvSpPr>
            <p:nvPr/>
          </p:nvSpPr>
          <p:spPr bwMode="auto">
            <a:xfrm>
              <a:off x="3530" y="2443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40" name="Oval 48"/>
            <p:cNvSpPr>
              <a:spLocks noChangeArrowheads="1"/>
            </p:cNvSpPr>
            <p:nvPr/>
          </p:nvSpPr>
          <p:spPr bwMode="auto">
            <a:xfrm>
              <a:off x="3487" y="241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49"/>
          <p:cNvGrpSpPr>
            <a:grpSpLocks/>
          </p:cNvGrpSpPr>
          <p:nvPr/>
        </p:nvGrpSpPr>
        <p:grpSpPr bwMode="auto">
          <a:xfrm>
            <a:off x="6299200" y="3581400"/>
            <a:ext cx="666750" cy="596900"/>
            <a:chOff x="4300" y="2116"/>
            <a:chExt cx="472" cy="376"/>
          </a:xfrm>
        </p:grpSpPr>
        <p:sp>
          <p:nvSpPr>
            <p:cNvPr id="878642" name="Oval 50"/>
            <p:cNvSpPr>
              <a:spLocks noChangeArrowheads="1"/>
            </p:cNvSpPr>
            <p:nvPr/>
          </p:nvSpPr>
          <p:spPr bwMode="auto">
            <a:xfrm>
              <a:off x="4300" y="2116"/>
              <a:ext cx="472" cy="376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43" name="Oval 51"/>
            <p:cNvSpPr>
              <a:spLocks noChangeArrowheads="1"/>
            </p:cNvSpPr>
            <p:nvPr/>
          </p:nvSpPr>
          <p:spPr bwMode="auto">
            <a:xfrm>
              <a:off x="4380" y="2201"/>
              <a:ext cx="286" cy="227"/>
            </a:xfrm>
            <a:prstGeom prst="ellipse">
              <a:avLst/>
            </a:prstGeom>
            <a:solidFill>
              <a:srgbClr val="3333CC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52"/>
          <p:cNvGrpSpPr>
            <a:grpSpLocks/>
          </p:cNvGrpSpPr>
          <p:nvPr/>
        </p:nvGrpSpPr>
        <p:grpSpPr bwMode="auto">
          <a:xfrm>
            <a:off x="7246938" y="3505200"/>
            <a:ext cx="557212" cy="687388"/>
            <a:chOff x="5304" y="2064"/>
            <a:chExt cx="395" cy="433"/>
          </a:xfrm>
        </p:grpSpPr>
        <p:sp>
          <p:nvSpPr>
            <p:cNvPr id="878645" name="Freeform 53"/>
            <p:cNvSpPr>
              <a:spLocks/>
            </p:cNvSpPr>
            <p:nvPr/>
          </p:nvSpPr>
          <p:spPr bwMode="auto">
            <a:xfrm>
              <a:off x="5304" y="2064"/>
              <a:ext cx="395" cy="433"/>
            </a:xfrm>
            <a:custGeom>
              <a:avLst/>
              <a:gdLst/>
              <a:ahLst/>
              <a:cxnLst>
                <a:cxn ang="0">
                  <a:pos x="158" y="406"/>
                </a:cxn>
                <a:cxn ang="0">
                  <a:pos x="100" y="367"/>
                </a:cxn>
                <a:cxn ang="0">
                  <a:pos x="48" y="337"/>
                </a:cxn>
                <a:cxn ang="0">
                  <a:pos x="20" y="267"/>
                </a:cxn>
                <a:cxn ang="0">
                  <a:pos x="10" y="209"/>
                </a:cxn>
                <a:cxn ang="0">
                  <a:pos x="0" y="144"/>
                </a:cxn>
                <a:cxn ang="0">
                  <a:pos x="20" y="97"/>
                </a:cxn>
                <a:cxn ang="0">
                  <a:pos x="51" y="50"/>
                </a:cxn>
                <a:cxn ang="0">
                  <a:pos x="96" y="0"/>
                </a:cxn>
                <a:cxn ang="0">
                  <a:pos x="141" y="0"/>
                </a:cxn>
                <a:cxn ang="0">
                  <a:pos x="193" y="0"/>
                </a:cxn>
                <a:cxn ang="0">
                  <a:pos x="238" y="0"/>
                </a:cxn>
                <a:cxn ang="0">
                  <a:pos x="286" y="47"/>
                </a:cxn>
                <a:cxn ang="0">
                  <a:pos x="286" y="47"/>
                </a:cxn>
                <a:cxn ang="0">
                  <a:pos x="286" y="47"/>
                </a:cxn>
                <a:cxn ang="0">
                  <a:pos x="335" y="94"/>
                </a:cxn>
                <a:cxn ang="0">
                  <a:pos x="383" y="192"/>
                </a:cxn>
                <a:cxn ang="0">
                  <a:pos x="383" y="192"/>
                </a:cxn>
                <a:cxn ang="0">
                  <a:pos x="383" y="192"/>
                </a:cxn>
                <a:cxn ang="0">
                  <a:pos x="383" y="239"/>
                </a:cxn>
                <a:cxn ang="0">
                  <a:pos x="383" y="287"/>
                </a:cxn>
                <a:cxn ang="0">
                  <a:pos x="380" y="295"/>
                </a:cxn>
                <a:cxn ang="0">
                  <a:pos x="394" y="328"/>
                </a:cxn>
                <a:cxn ang="0">
                  <a:pos x="394" y="367"/>
                </a:cxn>
                <a:cxn ang="0">
                  <a:pos x="362" y="401"/>
                </a:cxn>
                <a:cxn ang="0">
                  <a:pos x="335" y="432"/>
                </a:cxn>
                <a:cxn ang="0">
                  <a:pos x="314" y="420"/>
                </a:cxn>
                <a:cxn ang="0">
                  <a:pos x="290" y="432"/>
                </a:cxn>
                <a:cxn ang="0">
                  <a:pos x="238" y="432"/>
                </a:cxn>
                <a:cxn ang="0">
                  <a:pos x="238" y="432"/>
                </a:cxn>
                <a:cxn ang="0">
                  <a:pos x="214" y="426"/>
                </a:cxn>
                <a:cxn ang="0">
                  <a:pos x="165" y="390"/>
                </a:cxn>
                <a:cxn ang="0">
                  <a:pos x="158" y="406"/>
                </a:cxn>
              </a:cxnLst>
              <a:rect l="0" t="0" r="r" b="b"/>
              <a:pathLst>
                <a:path w="395" h="433">
                  <a:moveTo>
                    <a:pt x="158" y="406"/>
                  </a:moveTo>
                  <a:lnTo>
                    <a:pt x="100" y="367"/>
                  </a:lnTo>
                  <a:lnTo>
                    <a:pt x="48" y="337"/>
                  </a:lnTo>
                  <a:lnTo>
                    <a:pt x="20" y="267"/>
                  </a:lnTo>
                  <a:lnTo>
                    <a:pt x="10" y="209"/>
                  </a:lnTo>
                  <a:lnTo>
                    <a:pt x="0" y="144"/>
                  </a:lnTo>
                  <a:lnTo>
                    <a:pt x="20" y="97"/>
                  </a:lnTo>
                  <a:lnTo>
                    <a:pt x="51" y="50"/>
                  </a:lnTo>
                  <a:lnTo>
                    <a:pt x="96" y="0"/>
                  </a:lnTo>
                  <a:lnTo>
                    <a:pt x="141" y="0"/>
                  </a:lnTo>
                  <a:lnTo>
                    <a:pt x="193" y="0"/>
                  </a:lnTo>
                  <a:lnTo>
                    <a:pt x="238" y="0"/>
                  </a:lnTo>
                  <a:lnTo>
                    <a:pt x="286" y="47"/>
                  </a:lnTo>
                  <a:lnTo>
                    <a:pt x="286" y="47"/>
                  </a:lnTo>
                  <a:lnTo>
                    <a:pt x="286" y="47"/>
                  </a:lnTo>
                  <a:lnTo>
                    <a:pt x="335" y="94"/>
                  </a:lnTo>
                  <a:lnTo>
                    <a:pt x="383" y="192"/>
                  </a:lnTo>
                  <a:lnTo>
                    <a:pt x="383" y="192"/>
                  </a:lnTo>
                  <a:lnTo>
                    <a:pt x="383" y="192"/>
                  </a:lnTo>
                  <a:lnTo>
                    <a:pt x="383" y="239"/>
                  </a:lnTo>
                  <a:lnTo>
                    <a:pt x="383" y="287"/>
                  </a:lnTo>
                  <a:lnTo>
                    <a:pt x="380" y="295"/>
                  </a:lnTo>
                  <a:lnTo>
                    <a:pt x="394" y="328"/>
                  </a:lnTo>
                  <a:lnTo>
                    <a:pt x="394" y="367"/>
                  </a:lnTo>
                  <a:lnTo>
                    <a:pt x="362" y="401"/>
                  </a:lnTo>
                  <a:lnTo>
                    <a:pt x="335" y="432"/>
                  </a:lnTo>
                  <a:lnTo>
                    <a:pt x="314" y="420"/>
                  </a:lnTo>
                  <a:lnTo>
                    <a:pt x="290" y="432"/>
                  </a:lnTo>
                  <a:lnTo>
                    <a:pt x="238" y="432"/>
                  </a:lnTo>
                  <a:lnTo>
                    <a:pt x="238" y="432"/>
                  </a:lnTo>
                  <a:lnTo>
                    <a:pt x="214" y="426"/>
                  </a:lnTo>
                  <a:lnTo>
                    <a:pt x="165" y="390"/>
                  </a:lnTo>
                  <a:lnTo>
                    <a:pt x="158" y="406"/>
                  </a:lnTo>
                </a:path>
              </a:pathLst>
            </a:custGeom>
            <a:solidFill>
              <a:srgbClr val="00FF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78646" name="Oval 54"/>
            <p:cNvSpPr>
              <a:spLocks noChangeArrowheads="1"/>
            </p:cNvSpPr>
            <p:nvPr/>
          </p:nvSpPr>
          <p:spPr bwMode="auto">
            <a:xfrm>
              <a:off x="5383" y="2185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47" name="Oval 55"/>
            <p:cNvSpPr>
              <a:spLocks noChangeArrowheads="1"/>
            </p:cNvSpPr>
            <p:nvPr/>
          </p:nvSpPr>
          <p:spPr bwMode="auto">
            <a:xfrm>
              <a:off x="5440" y="2168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48" name="Oval 56"/>
            <p:cNvSpPr>
              <a:spLocks noChangeArrowheads="1"/>
            </p:cNvSpPr>
            <p:nvPr/>
          </p:nvSpPr>
          <p:spPr bwMode="auto">
            <a:xfrm>
              <a:off x="5483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49" name="Oval 57"/>
            <p:cNvSpPr>
              <a:spLocks noChangeArrowheads="1"/>
            </p:cNvSpPr>
            <p:nvPr/>
          </p:nvSpPr>
          <p:spPr bwMode="auto">
            <a:xfrm>
              <a:off x="5498" y="2168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0" name="Oval 58"/>
            <p:cNvSpPr>
              <a:spLocks noChangeArrowheads="1"/>
            </p:cNvSpPr>
            <p:nvPr/>
          </p:nvSpPr>
          <p:spPr bwMode="auto">
            <a:xfrm>
              <a:off x="5555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1" name="Oval 59"/>
            <p:cNvSpPr>
              <a:spLocks noChangeArrowheads="1"/>
            </p:cNvSpPr>
            <p:nvPr/>
          </p:nvSpPr>
          <p:spPr bwMode="auto">
            <a:xfrm>
              <a:off x="5612" y="2357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2" name="Oval 60"/>
            <p:cNvSpPr>
              <a:spLocks noChangeArrowheads="1"/>
            </p:cNvSpPr>
            <p:nvPr/>
          </p:nvSpPr>
          <p:spPr bwMode="auto">
            <a:xfrm>
              <a:off x="5355" y="2271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3" name="Oval 61"/>
            <p:cNvSpPr>
              <a:spLocks noChangeArrowheads="1"/>
            </p:cNvSpPr>
            <p:nvPr/>
          </p:nvSpPr>
          <p:spPr bwMode="auto">
            <a:xfrm>
              <a:off x="5627" y="241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4" name="Oval 62"/>
            <p:cNvSpPr>
              <a:spLocks noChangeArrowheads="1"/>
            </p:cNvSpPr>
            <p:nvPr/>
          </p:nvSpPr>
          <p:spPr bwMode="auto">
            <a:xfrm>
              <a:off x="5440" y="2117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5" name="Oval 63"/>
            <p:cNvSpPr>
              <a:spLocks noChangeArrowheads="1"/>
            </p:cNvSpPr>
            <p:nvPr/>
          </p:nvSpPr>
          <p:spPr bwMode="auto">
            <a:xfrm>
              <a:off x="5555" y="2289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6" name="Oval 64"/>
            <p:cNvSpPr>
              <a:spLocks noChangeArrowheads="1"/>
            </p:cNvSpPr>
            <p:nvPr/>
          </p:nvSpPr>
          <p:spPr bwMode="auto">
            <a:xfrm>
              <a:off x="5383" y="2236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7" name="Oval 65"/>
            <p:cNvSpPr>
              <a:spLocks noChangeArrowheads="1"/>
            </p:cNvSpPr>
            <p:nvPr/>
          </p:nvSpPr>
          <p:spPr bwMode="auto">
            <a:xfrm>
              <a:off x="5455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8" name="Oval 66"/>
            <p:cNvSpPr>
              <a:spLocks noChangeArrowheads="1"/>
            </p:cNvSpPr>
            <p:nvPr/>
          </p:nvSpPr>
          <p:spPr bwMode="auto">
            <a:xfrm>
              <a:off x="5498" y="2443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9" name="Oval 67"/>
            <p:cNvSpPr>
              <a:spLocks noChangeArrowheads="1"/>
            </p:cNvSpPr>
            <p:nvPr/>
          </p:nvSpPr>
          <p:spPr bwMode="auto">
            <a:xfrm>
              <a:off x="5455" y="241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60" name="Oval 68"/>
            <p:cNvSpPr>
              <a:spLocks noChangeArrowheads="1"/>
            </p:cNvSpPr>
            <p:nvPr/>
          </p:nvSpPr>
          <p:spPr bwMode="auto">
            <a:xfrm>
              <a:off x="5452" y="2212"/>
              <a:ext cx="136" cy="88"/>
            </a:xfrm>
            <a:prstGeom prst="ellipse">
              <a:avLst/>
            </a:prstGeom>
            <a:solidFill>
              <a:srgbClr val="560000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69"/>
          <p:cNvGrpSpPr>
            <a:grpSpLocks/>
          </p:cNvGrpSpPr>
          <p:nvPr/>
        </p:nvGrpSpPr>
        <p:grpSpPr bwMode="auto">
          <a:xfrm>
            <a:off x="4402138" y="5105400"/>
            <a:ext cx="666750" cy="596900"/>
            <a:chOff x="3052" y="3172"/>
            <a:chExt cx="472" cy="376"/>
          </a:xfrm>
        </p:grpSpPr>
        <p:sp>
          <p:nvSpPr>
            <p:cNvPr id="878662" name="Oval 70"/>
            <p:cNvSpPr>
              <a:spLocks noChangeArrowheads="1"/>
            </p:cNvSpPr>
            <p:nvPr/>
          </p:nvSpPr>
          <p:spPr bwMode="auto">
            <a:xfrm>
              <a:off x="3052" y="3172"/>
              <a:ext cx="472" cy="376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63" name="Oval 71"/>
            <p:cNvSpPr>
              <a:spLocks noChangeArrowheads="1"/>
            </p:cNvSpPr>
            <p:nvPr/>
          </p:nvSpPr>
          <p:spPr bwMode="auto">
            <a:xfrm>
              <a:off x="3132" y="3257"/>
              <a:ext cx="286" cy="227"/>
            </a:xfrm>
            <a:prstGeom prst="ellipse">
              <a:avLst/>
            </a:prstGeom>
            <a:solidFill>
              <a:srgbClr val="3333CC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" name="Group 72"/>
          <p:cNvGrpSpPr>
            <a:grpSpLocks/>
          </p:cNvGrpSpPr>
          <p:nvPr/>
        </p:nvGrpSpPr>
        <p:grpSpPr bwMode="auto">
          <a:xfrm>
            <a:off x="3319463" y="5105400"/>
            <a:ext cx="593725" cy="534988"/>
            <a:chOff x="2340" y="3216"/>
            <a:chExt cx="421" cy="337"/>
          </a:xfrm>
        </p:grpSpPr>
        <p:sp>
          <p:nvSpPr>
            <p:cNvPr id="878665" name="Freeform 73"/>
            <p:cNvSpPr>
              <a:spLocks/>
            </p:cNvSpPr>
            <p:nvPr/>
          </p:nvSpPr>
          <p:spPr bwMode="auto">
            <a:xfrm>
              <a:off x="2340" y="3216"/>
              <a:ext cx="421" cy="337"/>
            </a:xfrm>
            <a:custGeom>
              <a:avLst/>
              <a:gdLst/>
              <a:ahLst/>
              <a:cxnLst>
                <a:cxn ang="0">
                  <a:pos x="243" y="0"/>
                </a:cxn>
                <a:cxn ang="0">
                  <a:pos x="307" y="10"/>
                </a:cxn>
                <a:cxn ang="0">
                  <a:pos x="346" y="30"/>
                </a:cxn>
                <a:cxn ang="0">
                  <a:pos x="400" y="64"/>
                </a:cxn>
                <a:cxn ang="0">
                  <a:pos x="415" y="108"/>
                </a:cxn>
                <a:cxn ang="0">
                  <a:pos x="420" y="163"/>
                </a:cxn>
                <a:cxn ang="0">
                  <a:pos x="412" y="200"/>
                </a:cxn>
                <a:cxn ang="0">
                  <a:pos x="383" y="249"/>
                </a:cxn>
                <a:cxn ang="0">
                  <a:pos x="336" y="293"/>
                </a:cxn>
                <a:cxn ang="0">
                  <a:pos x="292" y="322"/>
                </a:cxn>
                <a:cxn ang="0">
                  <a:pos x="252" y="336"/>
                </a:cxn>
                <a:cxn ang="0">
                  <a:pos x="221" y="312"/>
                </a:cxn>
                <a:cxn ang="0">
                  <a:pos x="198" y="293"/>
                </a:cxn>
                <a:cxn ang="0">
                  <a:pos x="181" y="276"/>
                </a:cxn>
                <a:cxn ang="0">
                  <a:pos x="176" y="254"/>
                </a:cxn>
                <a:cxn ang="0">
                  <a:pos x="162" y="234"/>
                </a:cxn>
                <a:cxn ang="0">
                  <a:pos x="149" y="224"/>
                </a:cxn>
                <a:cxn ang="0">
                  <a:pos x="130" y="200"/>
                </a:cxn>
                <a:cxn ang="0">
                  <a:pos x="100" y="182"/>
                </a:cxn>
                <a:cxn ang="0">
                  <a:pos x="83" y="175"/>
                </a:cxn>
                <a:cxn ang="0">
                  <a:pos x="49" y="175"/>
                </a:cxn>
                <a:cxn ang="0">
                  <a:pos x="19" y="165"/>
                </a:cxn>
                <a:cxn ang="0">
                  <a:pos x="2" y="143"/>
                </a:cxn>
                <a:cxn ang="0">
                  <a:pos x="0" y="111"/>
                </a:cxn>
                <a:cxn ang="0">
                  <a:pos x="29" y="72"/>
                </a:cxn>
                <a:cxn ang="0">
                  <a:pos x="54" y="54"/>
                </a:cxn>
                <a:cxn ang="0">
                  <a:pos x="78" y="40"/>
                </a:cxn>
                <a:cxn ang="0">
                  <a:pos x="103" y="23"/>
                </a:cxn>
                <a:cxn ang="0">
                  <a:pos x="142" y="11"/>
                </a:cxn>
                <a:cxn ang="0">
                  <a:pos x="157" y="5"/>
                </a:cxn>
                <a:cxn ang="0">
                  <a:pos x="184" y="1"/>
                </a:cxn>
                <a:cxn ang="0">
                  <a:pos x="221" y="0"/>
                </a:cxn>
                <a:cxn ang="0">
                  <a:pos x="243" y="0"/>
                </a:cxn>
              </a:cxnLst>
              <a:rect l="0" t="0" r="r" b="b"/>
              <a:pathLst>
                <a:path w="421" h="337">
                  <a:moveTo>
                    <a:pt x="243" y="0"/>
                  </a:moveTo>
                  <a:lnTo>
                    <a:pt x="307" y="10"/>
                  </a:lnTo>
                  <a:lnTo>
                    <a:pt x="346" y="30"/>
                  </a:lnTo>
                  <a:lnTo>
                    <a:pt x="400" y="64"/>
                  </a:lnTo>
                  <a:lnTo>
                    <a:pt x="415" y="108"/>
                  </a:lnTo>
                  <a:lnTo>
                    <a:pt x="420" y="163"/>
                  </a:lnTo>
                  <a:lnTo>
                    <a:pt x="412" y="200"/>
                  </a:lnTo>
                  <a:lnTo>
                    <a:pt x="383" y="249"/>
                  </a:lnTo>
                  <a:lnTo>
                    <a:pt x="336" y="293"/>
                  </a:lnTo>
                  <a:lnTo>
                    <a:pt x="292" y="322"/>
                  </a:lnTo>
                  <a:lnTo>
                    <a:pt x="252" y="336"/>
                  </a:lnTo>
                  <a:lnTo>
                    <a:pt x="221" y="312"/>
                  </a:lnTo>
                  <a:lnTo>
                    <a:pt x="198" y="293"/>
                  </a:lnTo>
                  <a:lnTo>
                    <a:pt x="181" y="276"/>
                  </a:lnTo>
                  <a:lnTo>
                    <a:pt x="176" y="254"/>
                  </a:lnTo>
                  <a:lnTo>
                    <a:pt x="162" y="234"/>
                  </a:lnTo>
                  <a:lnTo>
                    <a:pt x="149" y="224"/>
                  </a:lnTo>
                  <a:lnTo>
                    <a:pt x="130" y="200"/>
                  </a:lnTo>
                  <a:lnTo>
                    <a:pt x="100" y="182"/>
                  </a:lnTo>
                  <a:lnTo>
                    <a:pt x="83" y="175"/>
                  </a:lnTo>
                  <a:lnTo>
                    <a:pt x="49" y="175"/>
                  </a:lnTo>
                  <a:lnTo>
                    <a:pt x="19" y="165"/>
                  </a:lnTo>
                  <a:lnTo>
                    <a:pt x="2" y="143"/>
                  </a:lnTo>
                  <a:lnTo>
                    <a:pt x="0" y="111"/>
                  </a:lnTo>
                  <a:lnTo>
                    <a:pt x="29" y="72"/>
                  </a:lnTo>
                  <a:lnTo>
                    <a:pt x="54" y="54"/>
                  </a:lnTo>
                  <a:lnTo>
                    <a:pt x="78" y="40"/>
                  </a:lnTo>
                  <a:lnTo>
                    <a:pt x="103" y="23"/>
                  </a:lnTo>
                  <a:lnTo>
                    <a:pt x="142" y="11"/>
                  </a:lnTo>
                  <a:lnTo>
                    <a:pt x="157" y="5"/>
                  </a:lnTo>
                  <a:lnTo>
                    <a:pt x="184" y="1"/>
                  </a:lnTo>
                  <a:lnTo>
                    <a:pt x="221" y="0"/>
                  </a:lnTo>
                  <a:lnTo>
                    <a:pt x="243" y="0"/>
                  </a:lnTo>
                </a:path>
              </a:pathLst>
            </a:custGeom>
            <a:solidFill>
              <a:srgbClr val="FFCC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78666" name="Oval 74"/>
            <p:cNvSpPr>
              <a:spLocks noChangeArrowheads="1"/>
            </p:cNvSpPr>
            <p:nvPr/>
          </p:nvSpPr>
          <p:spPr bwMode="auto">
            <a:xfrm rot="10020000">
              <a:off x="2669" y="3414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67" name="Oval 75"/>
            <p:cNvSpPr>
              <a:spLocks noChangeArrowheads="1"/>
            </p:cNvSpPr>
            <p:nvPr/>
          </p:nvSpPr>
          <p:spPr bwMode="auto">
            <a:xfrm rot="10020000">
              <a:off x="2608" y="3432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68" name="Oval 76"/>
            <p:cNvSpPr>
              <a:spLocks noChangeArrowheads="1"/>
            </p:cNvSpPr>
            <p:nvPr/>
          </p:nvSpPr>
          <p:spPr bwMode="auto">
            <a:xfrm rot="10020000">
              <a:off x="2630" y="3316"/>
              <a:ext cx="42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69" name="Oval 77"/>
            <p:cNvSpPr>
              <a:spLocks noChangeArrowheads="1"/>
            </p:cNvSpPr>
            <p:nvPr/>
          </p:nvSpPr>
          <p:spPr bwMode="auto">
            <a:xfrm rot="10020000">
              <a:off x="2532" y="3444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0" name="Oval 78"/>
            <p:cNvSpPr>
              <a:spLocks noChangeArrowheads="1"/>
            </p:cNvSpPr>
            <p:nvPr/>
          </p:nvSpPr>
          <p:spPr bwMode="auto">
            <a:xfrm rot="10020000">
              <a:off x="2455" y="3339"/>
              <a:ext cx="47" cy="27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1" name="Oval 79"/>
            <p:cNvSpPr>
              <a:spLocks noChangeArrowheads="1"/>
            </p:cNvSpPr>
            <p:nvPr/>
          </p:nvSpPr>
          <p:spPr bwMode="auto">
            <a:xfrm rot="10020000">
              <a:off x="2399" y="3329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2" name="Oval 80"/>
            <p:cNvSpPr>
              <a:spLocks noChangeArrowheads="1"/>
            </p:cNvSpPr>
            <p:nvPr/>
          </p:nvSpPr>
          <p:spPr bwMode="auto">
            <a:xfrm rot="10020000">
              <a:off x="2691" y="3307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3" name="Oval 81"/>
            <p:cNvSpPr>
              <a:spLocks noChangeArrowheads="1"/>
            </p:cNvSpPr>
            <p:nvPr/>
          </p:nvSpPr>
          <p:spPr bwMode="auto">
            <a:xfrm rot="10020000">
              <a:off x="2347" y="3317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4" name="Oval 82"/>
            <p:cNvSpPr>
              <a:spLocks noChangeArrowheads="1"/>
            </p:cNvSpPr>
            <p:nvPr/>
          </p:nvSpPr>
          <p:spPr bwMode="auto">
            <a:xfrm rot="10020000">
              <a:off x="2568" y="3478"/>
              <a:ext cx="45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5" name="Oval 83"/>
            <p:cNvSpPr>
              <a:spLocks noChangeArrowheads="1"/>
            </p:cNvSpPr>
            <p:nvPr/>
          </p:nvSpPr>
          <p:spPr bwMode="auto">
            <a:xfrm rot="10020000">
              <a:off x="2654" y="3376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6" name="Oval 84"/>
            <p:cNvSpPr>
              <a:spLocks noChangeArrowheads="1"/>
            </p:cNvSpPr>
            <p:nvPr/>
          </p:nvSpPr>
          <p:spPr bwMode="auto">
            <a:xfrm rot="10020000">
              <a:off x="2578" y="3287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7" name="Oval 85"/>
            <p:cNvSpPr>
              <a:spLocks noChangeArrowheads="1"/>
            </p:cNvSpPr>
            <p:nvPr/>
          </p:nvSpPr>
          <p:spPr bwMode="auto">
            <a:xfrm rot="10020000">
              <a:off x="2438" y="3257"/>
              <a:ext cx="49" cy="28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8" name="Oval 86"/>
            <p:cNvSpPr>
              <a:spLocks noChangeArrowheads="1"/>
            </p:cNvSpPr>
            <p:nvPr/>
          </p:nvSpPr>
          <p:spPr bwMode="auto">
            <a:xfrm rot="10020000">
              <a:off x="2527" y="3243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9" name="Freeform 87"/>
            <p:cNvSpPr>
              <a:spLocks/>
            </p:cNvSpPr>
            <p:nvPr/>
          </p:nvSpPr>
          <p:spPr bwMode="auto">
            <a:xfrm>
              <a:off x="2446" y="3292"/>
              <a:ext cx="190" cy="129"/>
            </a:xfrm>
            <a:custGeom>
              <a:avLst/>
              <a:gdLst/>
              <a:ahLst/>
              <a:cxnLst>
                <a:cxn ang="0">
                  <a:pos x="154" y="47"/>
                </a:cxn>
                <a:cxn ang="0">
                  <a:pos x="162" y="50"/>
                </a:cxn>
                <a:cxn ang="0">
                  <a:pos x="169" y="53"/>
                </a:cxn>
                <a:cxn ang="0">
                  <a:pos x="176" y="55"/>
                </a:cxn>
                <a:cxn ang="0">
                  <a:pos x="184" y="60"/>
                </a:cxn>
                <a:cxn ang="0">
                  <a:pos x="189" y="67"/>
                </a:cxn>
                <a:cxn ang="0">
                  <a:pos x="189" y="75"/>
                </a:cxn>
                <a:cxn ang="0">
                  <a:pos x="189" y="85"/>
                </a:cxn>
                <a:cxn ang="0">
                  <a:pos x="184" y="96"/>
                </a:cxn>
                <a:cxn ang="0">
                  <a:pos x="179" y="102"/>
                </a:cxn>
                <a:cxn ang="0">
                  <a:pos x="166" y="122"/>
                </a:cxn>
                <a:cxn ang="0">
                  <a:pos x="157" y="128"/>
                </a:cxn>
                <a:cxn ang="0">
                  <a:pos x="147" y="128"/>
                </a:cxn>
                <a:cxn ang="0">
                  <a:pos x="139" y="126"/>
                </a:cxn>
                <a:cxn ang="0">
                  <a:pos x="137" y="117"/>
                </a:cxn>
                <a:cxn ang="0">
                  <a:pos x="135" y="109"/>
                </a:cxn>
                <a:cxn ang="0">
                  <a:pos x="135" y="101"/>
                </a:cxn>
                <a:cxn ang="0">
                  <a:pos x="132" y="92"/>
                </a:cxn>
                <a:cxn ang="0">
                  <a:pos x="130" y="84"/>
                </a:cxn>
                <a:cxn ang="0">
                  <a:pos x="130" y="75"/>
                </a:cxn>
                <a:cxn ang="0">
                  <a:pos x="130" y="64"/>
                </a:cxn>
                <a:cxn ang="0">
                  <a:pos x="130" y="57"/>
                </a:cxn>
                <a:cxn ang="0">
                  <a:pos x="125" y="48"/>
                </a:cxn>
                <a:cxn ang="0">
                  <a:pos x="122" y="40"/>
                </a:cxn>
                <a:cxn ang="0">
                  <a:pos x="117" y="32"/>
                </a:cxn>
                <a:cxn ang="0">
                  <a:pos x="112" y="25"/>
                </a:cxn>
                <a:cxn ang="0">
                  <a:pos x="108" y="20"/>
                </a:cxn>
                <a:cxn ang="0">
                  <a:pos x="100" y="15"/>
                </a:cxn>
                <a:cxn ang="0">
                  <a:pos x="88" y="10"/>
                </a:cxn>
                <a:cxn ang="0">
                  <a:pos x="81" y="6"/>
                </a:cxn>
                <a:cxn ang="0">
                  <a:pos x="71" y="0"/>
                </a:cxn>
                <a:cxn ang="0">
                  <a:pos x="58" y="0"/>
                </a:cxn>
                <a:cxn ang="0">
                  <a:pos x="49" y="3"/>
                </a:cxn>
                <a:cxn ang="0">
                  <a:pos x="39" y="11"/>
                </a:cxn>
                <a:cxn ang="0">
                  <a:pos x="27" y="26"/>
                </a:cxn>
                <a:cxn ang="0">
                  <a:pos x="12" y="43"/>
                </a:cxn>
                <a:cxn ang="0">
                  <a:pos x="4" y="53"/>
                </a:cxn>
                <a:cxn ang="0">
                  <a:pos x="2" y="64"/>
                </a:cxn>
                <a:cxn ang="0">
                  <a:pos x="2" y="72"/>
                </a:cxn>
                <a:cxn ang="0">
                  <a:pos x="4" y="77"/>
                </a:cxn>
                <a:cxn ang="0">
                  <a:pos x="7" y="85"/>
                </a:cxn>
                <a:cxn ang="0">
                  <a:pos x="17" y="90"/>
                </a:cxn>
                <a:cxn ang="0">
                  <a:pos x="24" y="94"/>
                </a:cxn>
                <a:cxn ang="0">
                  <a:pos x="31" y="97"/>
                </a:cxn>
                <a:cxn ang="0">
                  <a:pos x="41" y="97"/>
                </a:cxn>
                <a:cxn ang="0">
                  <a:pos x="51" y="94"/>
                </a:cxn>
                <a:cxn ang="0">
                  <a:pos x="66" y="90"/>
                </a:cxn>
                <a:cxn ang="0">
                  <a:pos x="81" y="79"/>
                </a:cxn>
                <a:cxn ang="0">
                  <a:pos x="90" y="77"/>
                </a:cxn>
                <a:cxn ang="0">
                  <a:pos x="103" y="72"/>
                </a:cxn>
                <a:cxn ang="0">
                  <a:pos x="115" y="67"/>
                </a:cxn>
                <a:cxn ang="0">
                  <a:pos x="122" y="64"/>
                </a:cxn>
                <a:cxn ang="0">
                  <a:pos x="132" y="57"/>
                </a:cxn>
                <a:cxn ang="0">
                  <a:pos x="142" y="52"/>
                </a:cxn>
                <a:cxn ang="0">
                  <a:pos x="152" y="47"/>
                </a:cxn>
              </a:cxnLst>
              <a:rect l="0" t="0" r="r" b="b"/>
              <a:pathLst>
                <a:path w="190" h="129">
                  <a:moveTo>
                    <a:pt x="152" y="42"/>
                  </a:moveTo>
                  <a:lnTo>
                    <a:pt x="154" y="45"/>
                  </a:lnTo>
                  <a:lnTo>
                    <a:pt x="154" y="47"/>
                  </a:lnTo>
                  <a:lnTo>
                    <a:pt x="157" y="47"/>
                  </a:lnTo>
                  <a:lnTo>
                    <a:pt x="159" y="48"/>
                  </a:lnTo>
                  <a:lnTo>
                    <a:pt x="162" y="50"/>
                  </a:lnTo>
                  <a:lnTo>
                    <a:pt x="164" y="50"/>
                  </a:lnTo>
                  <a:lnTo>
                    <a:pt x="166" y="52"/>
                  </a:lnTo>
                  <a:lnTo>
                    <a:pt x="169" y="53"/>
                  </a:lnTo>
                  <a:lnTo>
                    <a:pt x="171" y="53"/>
                  </a:lnTo>
                  <a:lnTo>
                    <a:pt x="174" y="55"/>
                  </a:lnTo>
                  <a:lnTo>
                    <a:pt x="176" y="55"/>
                  </a:lnTo>
                  <a:lnTo>
                    <a:pt x="179" y="57"/>
                  </a:lnTo>
                  <a:lnTo>
                    <a:pt x="181" y="57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6" y="64"/>
                  </a:lnTo>
                  <a:lnTo>
                    <a:pt x="189" y="67"/>
                  </a:lnTo>
                  <a:lnTo>
                    <a:pt x="189" y="69"/>
                  </a:lnTo>
                  <a:lnTo>
                    <a:pt x="186" y="72"/>
                  </a:lnTo>
                  <a:lnTo>
                    <a:pt x="189" y="75"/>
                  </a:lnTo>
                  <a:lnTo>
                    <a:pt x="189" y="79"/>
                  </a:lnTo>
                  <a:lnTo>
                    <a:pt x="189" y="80"/>
                  </a:lnTo>
                  <a:lnTo>
                    <a:pt x="189" y="85"/>
                  </a:lnTo>
                  <a:lnTo>
                    <a:pt x="186" y="89"/>
                  </a:lnTo>
                  <a:lnTo>
                    <a:pt x="186" y="92"/>
                  </a:lnTo>
                  <a:lnTo>
                    <a:pt x="184" y="96"/>
                  </a:lnTo>
                  <a:lnTo>
                    <a:pt x="184" y="97"/>
                  </a:lnTo>
                  <a:lnTo>
                    <a:pt x="181" y="101"/>
                  </a:lnTo>
                  <a:lnTo>
                    <a:pt x="179" y="102"/>
                  </a:lnTo>
                  <a:lnTo>
                    <a:pt x="174" y="109"/>
                  </a:lnTo>
                  <a:lnTo>
                    <a:pt x="171" y="114"/>
                  </a:lnTo>
                  <a:lnTo>
                    <a:pt x="166" y="122"/>
                  </a:lnTo>
                  <a:lnTo>
                    <a:pt x="164" y="124"/>
                  </a:lnTo>
                  <a:lnTo>
                    <a:pt x="162" y="124"/>
                  </a:lnTo>
                  <a:lnTo>
                    <a:pt x="157" y="128"/>
                  </a:lnTo>
                  <a:lnTo>
                    <a:pt x="154" y="128"/>
                  </a:lnTo>
                  <a:lnTo>
                    <a:pt x="152" y="128"/>
                  </a:lnTo>
                  <a:lnTo>
                    <a:pt x="147" y="128"/>
                  </a:lnTo>
                  <a:lnTo>
                    <a:pt x="144" y="128"/>
                  </a:lnTo>
                  <a:lnTo>
                    <a:pt x="142" y="126"/>
                  </a:lnTo>
                  <a:lnTo>
                    <a:pt x="139" y="126"/>
                  </a:lnTo>
                  <a:lnTo>
                    <a:pt x="139" y="124"/>
                  </a:lnTo>
                  <a:lnTo>
                    <a:pt x="137" y="119"/>
                  </a:lnTo>
                  <a:lnTo>
                    <a:pt x="137" y="117"/>
                  </a:lnTo>
                  <a:lnTo>
                    <a:pt x="137" y="114"/>
                  </a:lnTo>
                  <a:lnTo>
                    <a:pt x="135" y="111"/>
                  </a:lnTo>
                  <a:lnTo>
                    <a:pt x="135" y="109"/>
                  </a:lnTo>
                  <a:lnTo>
                    <a:pt x="135" y="107"/>
                  </a:lnTo>
                  <a:lnTo>
                    <a:pt x="135" y="104"/>
                  </a:lnTo>
                  <a:lnTo>
                    <a:pt x="135" y="101"/>
                  </a:lnTo>
                  <a:lnTo>
                    <a:pt x="132" y="99"/>
                  </a:lnTo>
                  <a:lnTo>
                    <a:pt x="135" y="96"/>
                  </a:lnTo>
                  <a:lnTo>
                    <a:pt x="132" y="92"/>
                  </a:lnTo>
                  <a:lnTo>
                    <a:pt x="132" y="90"/>
                  </a:lnTo>
                  <a:lnTo>
                    <a:pt x="132" y="85"/>
                  </a:lnTo>
                  <a:lnTo>
                    <a:pt x="130" y="84"/>
                  </a:lnTo>
                  <a:lnTo>
                    <a:pt x="130" y="80"/>
                  </a:lnTo>
                  <a:lnTo>
                    <a:pt x="130" y="77"/>
                  </a:lnTo>
                  <a:lnTo>
                    <a:pt x="130" y="75"/>
                  </a:lnTo>
                  <a:lnTo>
                    <a:pt x="130" y="70"/>
                  </a:lnTo>
                  <a:lnTo>
                    <a:pt x="130" y="67"/>
                  </a:lnTo>
                  <a:lnTo>
                    <a:pt x="130" y="64"/>
                  </a:lnTo>
                  <a:lnTo>
                    <a:pt x="130" y="62"/>
                  </a:lnTo>
                  <a:lnTo>
                    <a:pt x="127" y="60"/>
                  </a:lnTo>
                  <a:lnTo>
                    <a:pt x="130" y="57"/>
                  </a:lnTo>
                  <a:lnTo>
                    <a:pt x="127" y="55"/>
                  </a:lnTo>
                  <a:lnTo>
                    <a:pt x="127" y="50"/>
                  </a:lnTo>
                  <a:lnTo>
                    <a:pt x="125" y="48"/>
                  </a:lnTo>
                  <a:lnTo>
                    <a:pt x="125" y="47"/>
                  </a:lnTo>
                  <a:lnTo>
                    <a:pt x="122" y="43"/>
                  </a:lnTo>
                  <a:lnTo>
                    <a:pt x="122" y="40"/>
                  </a:lnTo>
                  <a:lnTo>
                    <a:pt x="120" y="37"/>
                  </a:lnTo>
                  <a:lnTo>
                    <a:pt x="120" y="33"/>
                  </a:lnTo>
                  <a:lnTo>
                    <a:pt x="117" y="32"/>
                  </a:lnTo>
                  <a:lnTo>
                    <a:pt x="115" y="28"/>
                  </a:lnTo>
                  <a:lnTo>
                    <a:pt x="115" y="26"/>
                  </a:lnTo>
                  <a:lnTo>
                    <a:pt x="112" y="25"/>
                  </a:lnTo>
                  <a:lnTo>
                    <a:pt x="110" y="23"/>
                  </a:lnTo>
                  <a:lnTo>
                    <a:pt x="110" y="21"/>
                  </a:lnTo>
                  <a:lnTo>
                    <a:pt x="108" y="20"/>
                  </a:lnTo>
                  <a:lnTo>
                    <a:pt x="105" y="18"/>
                  </a:lnTo>
                  <a:lnTo>
                    <a:pt x="103" y="16"/>
                  </a:lnTo>
                  <a:lnTo>
                    <a:pt x="100" y="15"/>
                  </a:lnTo>
                  <a:lnTo>
                    <a:pt x="93" y="11"/>
                  </a:lnTo>
                  <a:lnTo>
                    <a:pt x="90" y="10"/>
                  </a:lnTo>
                  <a:lnTo>
                    <a:pt x="88" y="10"/>
                  </a:lnTo>
                  <a:lnTo>
                    <a:pt x="85" y="8"/>
                  </a:lnTo>
                  <a:lnTo>
                    <a:pt x="83" y="6"/>
                  </a:lnTo>
                  <a:lnTo>
                    <a:pt x="81" y="6"/>
                  </a:lnTo>
                  <a:lnTo>
                    <a:pt x="78" y="5"/>
                  </a:lnTo>
                  <a:lnTo>
                    <a:pt x="76" y="3"/>
                  </a:lnTo>
                  <a:lnTo>
                    <a:pt x="71" y="0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4" y="6"/>
                  </a:lnTo>
                  <a:lnTo>
                    <a:pt x="39" y="11"/>
                  </a:lnTo>
                  <a:lnTo>
                    <a:pt x="31" y="18"/>
                  </a:lnTo>
                  <a:lnTo>
                    <a:pt x="27" y="23"/>
                  </a:lnTo>
                  <a:lnTo>
                    <a:pt x="27" y="26"/>
                  </a:lnTo>
                  <a:lnTo>
                    <a:pt x="22" y="32"/>
                  </a:lnTo>
                  <a:lnTo>
                    <a:pt x="17" y="40"/>
                  </a:lnTo>
                  <a:lnTo>
                    <a:pt x="12" y="43"/>
                  </a:lnTo>
                  <a:lnTo>
                    <a:pt x="9" y="47"/>
                  </a:lnTo>
                  <a:lnTo>
                    <a:pt x="7" y="50"/>
                  </a:lnTo>
                  <a:lnTo>
                    <a:pt x="4" y="53"/>
                  </a:lnTo>
                  <a:lnTo>
                    <a:pt x="2" y="57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0" y="67"/>
                  </a:lnTo>
                  <a:lnTo>
                    <a:pt x="2" y="67"/>
                  </a:lnTo>
                  <a:lnTo>
                    <a:pt x="2" y="72"/>
                  </a:lnTo>
                  <a:lnTo>
                    <a:pt x="4" y="72"/>
                  </a:lnTo>
                  <a:lnTo>
                    <a:pt x="4" y="75"/>
                  </a:lnTo>
                  <a:lnTo>
                    <a:pt x="4" y="77"/>
                  </a:lnTo>
                  <a:lnTo>
                    <a:pt x="7" y="79"/>
                  </a:lnTo>
                  <a:lnTo>
                    <a:pt x="7" y="84"/>
                  </a:lnTo>
                  <a:lnTo>
                    <a:pt x="7" y="85"/>
                  </a:lnTo>
                  <a:lnTo>
                    <a:pt x="12" y="87"/>
                  </a:lnTo>
                  <a:lnTo>
                    <a:pt x="14" y="89"/>
                  </a:lnTo>
                  <a:lnTo>
                    <a:pt x="17" y="90"/>
                  </a:lnTo>
                  <a:lnTo>
                    <a:pt x="19" y="90"/>
                  </a:lnTo>
                  <a:lnTo>
                    <a:pt x="22" y="92"/>
                  </a:lnTo>
                  <a:lnTo>
                    <a:pt x="24" y="94"/>
                  </a:lnTo>
                  <a:lnTo>
                    <a:pt x="27" y="94"/>
                  </a:lnTo>
                  <a:lnTo>
                    <a:pt x="27" y="96"/>
                  </a:lnTo>
                  <a:lnTo>
                    <a:pt x="31" y="97"/>
                  </a:lnTo>
                  <a:lnTo>
                    <a:pt x="34" y="97"/>
                  </a:lnTo>
                  <a:lnTo>
                    <a:pt x="36" y="97"/>
                  </a:lnTo>
                  <a:lnTo>
                    <a:pt x="41" y="97"/>
                  </a:lnTo>
                  <a:lnTo>
                    <a:pt x="44" y="96"/>
                  </a:lnTo>
                  <a:lnTo>
                    <a:pt x="46" y="96"/>
                  </a:lnTo>
                  <a:lnTo>
                    <a:pt x="51" y="94"/>
                  </a:lnTo>
                  <a:lnTo>
                    <a:pt x="56" y="92"/>
                  </a:lnTo>
                  <a:lnTo>
                    <a:pt x="61" y="90"/>
                  </a:lnTo>
                  <a:lnTo>
                    <a:pt x="66" y="90"/>
                  </a:lnTo>
                  <a:lnTo>
                    <a:pt x="68" y="85"/>
                  </a:lnTo>
                  <a:lnTo>
                    <a:pt x="76" y="80"/>
                  </a:lnTo>
                  <a:lnTo>
                    <a:pt x="81" y="79"/>
                  </a:lnTo>
                  <a:lnTo>
                    <a:pt x="83" y="79"/>
                  </a:lnTo>
                  <a:lnTo>
                    <a:pt x="85" y="77"/>
                  </a:lnTo>
                  <a:lnTo>
                    <a:pt x="90" y="77"/>
                  </a:lnTo>
                  <a:lnTo>
                    <a:pt x="95" y="75"/>
                  </a:lnTo>
                  <a:lnTo>
                    <a:pt x="98" y="74"/>
                  </a:lnTo>
                  <a:lnTo>
                    <a:pt x="103" y="72"/>
                  </a:lnTo>
                  <a:lnTo>
                    <a:pt x="105" y="70"/>
                  </a:lnTo>
                  <a:lnTo>
                    <a:pt x="110" y="67"/>
                  </a:lnTo>
                  <a:lnTo>
                    <a:pt x="115" y="67"/>
                  </a:lnTo>
                  <a:lnTo>
                    <a:pt x="117" y="65"/>
                  </a:lnTo>
                  <a:lnTo>
                    <a:pt x="120" y="62"/>
                  </a:lnTo>
                  <a:lnTo>
                    <a:pt x="122" y="64"/>
                  </a:lnTo>
                  <a:lnTo>
                    <a:pt x="125" y="60"/>
                  </a:lnTo>
                  <a:lnTo>
                    <a:pt x="130" y="58"/>
                  </a:lnTo>
                  <a:lnTo>
                    <a:pt x="132" y="57"/>
                  </a:lnTo>
                  <a:lnTo>
                    <a:pt x="135" y="55"/>
                  </a:lnTo>
                  <a:lnTo>
                    <a:pt x="139" y="53"/>
                  </a:lnTo>
                  <a:lnTo>
                    <a:pt x="142" y="52"/>
                  </a:lnTo>
                  <a:lnTo>
                    <a:pt x="147" y="50"/>
                  </a:lnTo>
                  <a:lnTo>
                    <a:pt x="149" y="50"/>
                  </a:lnTo>
                  <a:lnTo>
                    <a:pt x="152" y="47"/>
                  </a:lnTo>
                  <a:lnTo>
                    <a:pt x="154" y="47"/>
                  </a:lnTo>
                  <a:lnTo>
                    <a:pt x="164" y="47"/>
                  </a:lnTo>
                </a:path>
              </a:pathLst>
            </a:custGeom>
            <a:solidFill>
              <a:srgbClr val="001F7E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88"/>
          <p:cNvGrpSpPr>
            <a:grpSpLocks/>
          </p:cNvGrpSpPr>
          <p:nvPr/>
        </p:nvGrpSpPr>
        <p:grpSpPr bwMode="auto">
          <a:xfrm>
            <a:off x="7315200" y="5105400"/>
            <a:ext cx="666750" cy="596900"/>
            <a:chOff x="5260" y="3172"/>
            <a:chExt cx="472" cy="376"/>
          </a:xfrm>
        </p:grpSpPr>
        <p:sp>
          <p:nvSpPr>
            <p:cNvPr id="878681" name="Oval 89"/>
            <p:cNvSpPr>
              <a:spLocks noChangeArrowheads="1"/>
            </p:cNvSpPr>
            <p:nvPr/>
          </p:nvSpPr>
          <p:spPr bwMode="auto">
            <a:xfrm>
              <a:off x="5260" y="3172"/>
              <a:ext cx="472" cy="376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82" name="Oval 90"/>
            <p:cNvSpPr>
              <a:spLocks noChangeArrowheads="1"/>
            </p:cNvSpPr>
            <p:nvPr/>
          </p:nvSpPr>
          <p:spPr bwMode="auto">
            <a:xfrm>
              <a:off x="5340" y="3257"/>
              <a:ext cx="286" cy="227"/>
            </a:xfrm>
            <a:prstGeom prst="ellipse">
              <a:avLst/>
            </a:prstGeom>
            <a:solidFill>
              <a:srgbClr val="3333CC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91"/>
          <p:cNvGrpSpPr>
            <a:grpSpLocks/>
          </p:cNvGrpSpPr>
          <p:nvPr/>
        </p:nvGrpSpPr>
        <p:grpSpPr bwMode="auto">
          <a:xfrm>
            <a:off x="6299200" y="5105400"/>
            <a:ext cx="593725" cy="534988"/>
            <a:chOff x="4548" y="3216"/>
            <a:chExt cx="421" cy="337"/>
          </a:xfrm>
        </p:grpSpPr>
        <p:sp>
          <p:nvSpPr>
            <p:cNvPr id="878684" name="Freeform 92"/>
            <p:cNvSpPr>
              <a:spLocks/>
            </p:cNvSpPr>
            <p:nvPr/>
          </p:nvSpPr>
          <p:spPr bwMode="auto">
            <a:xfrm>
              <a:off x="4548" y="3216"/>
              <a:ext cx="421" cy="337"/>
            </a:xfrm>
            <a:custGeom>
              <a:avLst/>
              <a:gdLst/>
              <a:ahLst/>
              <a:cxnLst>
                <a:cxn ang="0">
                  <a:pos x="243" y="0"/>
                </a:cxn>
                <a:cxn ang="0">
                  <a:pos x="307" y="10"/>
                </a:cxn>
                <a:cxn ang="0">
                  <a:pos x="346" y="30"/>
                </a:cxn>
                <a:cxn ang="0">
                  <a:pos x="400" y="64"/>
                </a:cxn>
                <a:cxn ang="0">
                  <a:pos x="415" y="108"/>
                </a:cxn>
                <a:cxn ang="0">
                  <a:pos x="420" y="163"/>
                </a:cxn>
                <a:cxn ang="0">
                  <a:pos x="412" y="200"/>
                </a:cxn>
                <a:cxn ang="0">
                  <a:pos x="383" y="249"/>
                </a:cxn>
                <a:cxn ang="0">
                  <a:pos x="336" y="293"/>
                </a:cxn>
                <a:cxn ang="0">
                  <a:pos x="292" y="322"/>
                </a:cxn>
                <a:cxn ang="0">
                  <a:pos x="252" y="336"/>
                </a:cxn>
                <a:cxn ang="0">
                  <a:pos x="221" y="312"/>
                </a:cxn>
                <a:cxn ang="0">
                  <a:pos x="198" y="293"/>
                </a:cxn>
                <a:cxn ang="0">
                  <a:pos x="181" y="276"/>
                </a:cxn>
                <a:cxn ang="0">
                  <a:pos x="176" y="254"/>
                </a:cxn>
                <a:cxn ang="0">
                  <a:pos x="162" y="234"/>
                </a:cxn>
                <a:cxn ang="0">
                  <a:pos x="149" y="224"/>
                </a:cxn>
                <a:cxn ang="0">
                  <a:pos x="130" y="200"/>
                </a:cxn>
                <a:cxn ang="0">
                  <a:pos x="100" y="182"/>
                </a:cxn>
                <a:cxn ang="0">
                  <a:pos x="83" y="175"/>
                </a:cxn>
                <a:cxn ang="0">
                  <a:pos x="49" y="175"/>
                </a:cxn>
                <a:cxn ang="0">
                  <a:pos x="19" y="165"/>
                </a:cxn>
                <a:cxn ang="0">
                  <a:pos x="2" y="143"/>
                </a:cxn>
                <a:cxn ang="0">
                  <a:pos x="0" y="111"/>
                </a:cxn>
                <a:cxn ang="0">
                  <a:pos x="29" y="72"/>
                </a:cxn>
                <a:cxn ang="0">
                  <a:pos x="54" y="54"/>
                </a:cxn>
                <a:cxn ang="0">
                  <a:pos x="78" y="40"/>
                </a:cxn>
                <a:cxn ang="0">
                  <a:pos x="103" y="23"/>
                </a:cxn>
                <a:cxn ang="0">
                  <a:pos x="142" y="11"/>
                </a:cxn>
                <a:cxn ang="0">
                  <a:pos x="157" y="5"/>
                </a:cxn>
                <a:cxn ang="0">
                  <a:pos x="184" y="1"/>
                </a:cxn>
                <a:cxn ang="0">
                  <a:pos x="221" y="0"/>
                </a:cxn>
                <a:cxn ang="0">
                  <a:pos x="243" y="0"/>
                </a:cxn>
              </a:cxnLst>
              <a:rect l="0" t="0" r="r" b="b"/>
              <a:pathLst>
                <a:path w="421" h="337">
                  <a:moveTo>
                    <a:pt x="243" y="0"/>
                  </a:moveTo>
                  <a:lnTo>
                    <a:pt x="307" y="10"/>
                  </a:lnTo>
                  <a:lnTo>
                    <a:pt x="346" y="30"/>
                  </a:lnTo>
                  <a:lnTo>
                    <a:pt x="400" y="64"/>
                  </a:lnTo>
                  <a:lnTo>
                    <a:pt x="415" y="108"/>
                  </a:lnTo>
                  <a:lnTo>
                    <a:pt x="420" y="163"/>
                  </a:lnTo>
                  <a:lnTo>
                    <a:pt x="412" y="200"/>
                  </a:lnTo>
                  <a:lnTo>
                    <a:pt x="383" y="249"/>
                  </a:lnTo>
                  <a:lnTo>
                    <a:pt x="336" y="293"/>
                  </a:lnTo>
                  <a:lnTo>
                    <a:pt x="292" y="322"/>
                  </a:lnTo>
                  <a:lnTo>
                    <a:pt x="252" y="336"/>
                  </a:lnTo>
                  <a:lnTo>
                    <a:pt x="221" y="312"/>
                  </a:lnTo>
                  <a:lnTo>
                    <a:pt x="198" y="293"/>
                  </a:lnTo>
                  <a:lnTo>
                    <a:pt x="181" y="276"/>
                  </a:lnTo>
                  <a:lnTo>
                    <a:pt x="176" y="254"/>
                  </a:lnTo>
                  <a:lnTo>
                    <a:pt x="162" y="234"/>
                  </a:lnTo>
                  <a:lnTo>
                    <a:pt x="149" y="224"/>
                  </a:lnTo>
                  <a:lnTo>
                    <a:pt x="130" y="200"/>
                  </a:lnTo>
                  <a:lnTo>
                    <a:pt x="100" y="182"/>
                  </a:lnTo>
                  <a:lnTo>
                    <a:pt x="83" y="175"/>
                  </a:lnTo>
                  <a:lnTo>
                    <a:pt x="49" y="175"/>
                  </a:lnTo>
                  <a:lnTo>
                    <a:pt x="19" y="165"/>
                  </a:lnTo>
                  <a:lnTo>
                    <a:pt x="2" y="143"/>
                  </a:lnTo>
                  <a:lnTo>
                    <a:pt x="0" y="111"/>
                  </a:lnTo>
                  <a:lnTo>
                    <a:pt x="29" y="72"/>
                  </a:lnTo>
                  <a:lnTo>
                    <a:pt x="54" y="54"/>
                  </a:lnTo>
                  <a:lnTo>
                    <a:pt x="78" y="40"/>
                  </a:lnTo>
                  <a:lnTo>
                    <a:pt x="103" y="23"/>
                  </a:lnTo>
                  <a:lnTo>
                    <a:pt x="142" y="11"/>
                  </a:lnTo>
                  <a:lnTo>
                    <a:pt x="157" y="5"/>
                  </a:lnTo>
                  <a:lnTo>
                    <a:pt x="184" y="1"/>
                  </a:lnTo>
                  <a:lnTo>
                    <a:pt x="221" y="0"/>
                  </a:lnTo>
                  <a:lnTo>
                    <a:pt x="243" y="0"/>
                  </a:lnTo>
                </a:path>
              </a:pathLst>
            </a:custGeom>
            <a:solidFill>
              <a:srgbClr val="FFCC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78685" name="Oval 93"/>
            <p:cNvSpPr>
              <a:spLocks noChangeArrowheads="1"/>
            </p:cNvSpPr>
            <p:nvPr/>
          </p:nvSpPr>
          <p:spPr bwMode="auto">
            <a:xfrm rot="10020000">
              <a:off x="4877" y="3414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86" name="Oval 94"/>
            <p:cNvSpPr>
              <a:spLocks noChangeArrowheads="1"/>
            </p:cNvSpPr>
            <p:nvPr/>
          </p:nvSpPr>
          <p:spPr bwMode="auto">
            <a:xfrm rot="10020000">
              <a:off x="4816" y="3432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87" name="Oval 95"/>
            <p:cNvSpPr>
              <a:spLocks noChangeArrowheads="1"/>
            </p:cNvSpPr>
            <p:nvPr/>
          </p:nvSpPr>
          <p:spPr bwMode="auto">
            <a:xfrm rot="10020000">
              <a:off x="4838" y="3316"/>
              <a:ext cx="42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88" name="Oval 96"/>
            <p:cNvSpPr>
              <a:spLocks noChangeArrowheads="1"/>
            </p:cNvSpPr>
            <p:nvPr/>
          </p:nvSpPr>
          <p:spPr bwMode="auto">
            <a:xfrm rot="10020000">
              <a:off x="4740" y="3444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89" name="Oval 97"/>
            <p:cNvSpPr>
              <a:spLocks noChangeArrowheads="1"/>
            </p:cNvSpPr>
            <p:nvPr/>
          </p:nvSpPr>
          <p:spPr bwMode="auto">
            <a:xfrm rot="10020000">
              <a:off x="4663" y="3339"/>
              <a:ext cx="47" cy="27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0" name="Oval 98"/>
            <p:cNvSpPr>
              <a:spLocks noChangeArrowheads="1"/>
            </p:cNvSpPr>
            <p:nvPr/>
          </p:nvSpPr>
          <p:spPr bwMode="auto">
            <a:xfrm rot="10020000">
              <a:off x="4607" y="3329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1" name="Oval 99"/>
            <p:cNvSpPr>
              <a:spLocks noChangeArrowheads="1"/>
            </p:cNvSpPr>
            <p:nvPr/>
          </p:nvSpPr>
          <p:spPr bwMode="auto">
            <a:xfrm rot="10020000">
              <a:off x="4899" y="3307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2" name="Oval 100"/>
            <p:cNvSpPr>
              <a:spLocks noChangeArrowheads="1"/>
            </p:cNvSpPr>
            <p:nvPr/>
          </p:nvSpPr>
          <p:spPr bwMode="auto">
            <a:xfrm rot="10020000">
              <a:off x="4555" y="3317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3" name="Oval 101"/>
            <p:cNvSpPr>
              <a:spLocks noChangeArrowheads="1"/>
            </p:cNvSpPr>
            <p:nvPr/>
          </p:nvSpPr>
          <p:spPr bwMode="auto">
            <a:xfrm rot="10020000">
              <a:off x="4776" y="3478"/>
              <a:ext cx="45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4" name="Oval 102"/>
            <p:cNvSpPr>
              <a:spLocks noChangeArrowheads="1"/>
            </p:cNvSpPr>
            <p:nvPr/>
          </p:nvSpPr>
          <p:spPr bwMode="auto">
            <a:xfrm rot="10020000">
              <a:off x="4862" y="3376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5" name="Oval 103"/>
            <p:cNvSpPr>
              <a:spLocks noChangeArrowheads="1"/>
            </p:cNvSpPr>
            <p:nvPr/>
          </p:nvSpPr>
          <p:spPr bwMode="auto">
            <a:xfrm rot="10020000">
              <a:off x="4786" y="3287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6" name="Oval 104"/>
            <p:cNvSpPr>
              <a:spLocks noChangeArrowheads="1"/>
            </p:cNvSpPr>
            <p:nvPr/>
          </p:nvSpPr>
          <p:spPr bwMode="auto">
            <a:xfrm rot="10020000">
              <a:off x="4646" y="3257"/>
              <a:ext cx="49" cy="28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7" name="Oval 105"/>
            <p:cNvSpPr>
              <a:spLocks noChangeArrowheads="1"/>
            </p:cNvSpPr>
            <p:nvPr/>
          </p:nvSpPr>
          <p:spPr bwMode="auto">
            <a:xfrm rot="10020000">
              <a:off x="4735" y="3243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8" name="Freeform 106"/>
            <p:cNvSpPr>
              <a:spLocks/>
            </p:cNvSpPr>
            <p:nvPr/>
          </p:nvSpPr>
          <p:spPr bwMode="auto">
            <a:xfrm>
              <a:off x="4654" y="3292"/>
              <a:ext cx="190" cy="129"/>
            </a:xfrm>
            <a:custGeom>
              <a:avLst/>
              <a:gdLst/>
              <a:ahLst/>
              <a:cxnLst>
                <a:cxn ang="0">
                  <a:pos x="154" y="47"/>
                </a:cxn>
                <a:cxn ang="0">
                  <a:pos x="162" y="50"/>
                </a:cxn>
                <a:cxn ang="0">
                  <a:pos x="169" y="53"/>
                </a:cxn>
                <a:cxn ang="0">
                  <a:pos x="176" y="55"/>
                </a:cxn>
                <a:cxn ang="0">
                  <a:pos x="184" y="60"/>
                </a:cxn>
                <a:cxn ang="0">
                  <a:pos x="189" y="67"/>
                </a:cxn>
                <a:cxn ang="0">
                  <a:pos x="189" y="75"/>
                </a:cxn>
                <a:cxn ang="0">
                  <a:pos x="189" y="85"/>
                </a:cxn>
                <a:cxn ang="0">
                  <a:pos x="184" y="96"/>
                </a:cxn>
                <a:cxn ang="0">
                  <a:pos x="179" y="102"/>
                </a:cxn>
                <a:cxn ang="0">
                  <a:pos x="166" y="122"/>
                </a:cxn>
                <a:cxn ang="0">
                  <a:pos x="157" y="128"/>
                </a:cxn>
                <a:cxn ang="0">
                  <a:pos x="147" y="128"/>
                </a:cxn>
                <a:cxn ang="0">
                  <a:pos x="139" y="126"/>
                </a:cxn>
                <a:cxn ang="0">
                  <a:pos x="137" y="117"/>
                </a:cxn>
                <a:cxn ang="0">
                  <a:pos x="135" y="109"/>
                </a:cxn>
                <a:cxn ang="0">
                  <a:pos x="135" y="101"/>
                </a:cxn>
                <a:cxn ang="0">
                  <a:pos x="132" y="92"/>
                </a:cxn>
                <a:cxn ang="0">
                  <a:pos x="130" y="84"/>
                </a:cxn>
                <a:cxn ang="0">
                  <a:pos x="130" y="75"/>
                </a:cxn>
                <a:cxn ang="0">
                  <a:pos x="130" y="64"/>
                </a:cxn>
                <a:cxn ang="0">
                  <a:pos x="130" y="57"/>
                </a:cxn>
                <a:cxn ang="0">
                  <a:pos x="125" y="48"/>
                </a:cxn>
                <a:cxn ang="0">
                  <a:pos x="122" y="40"/>
                </a:cxn>
                <a:cxn ang="0">
                  <a:pos x="117" y="32"/>
                </a:cxn>
                <a:cxn ang="0">
                  <a:pos x="112" y="25"/>
                </a:cxn>
                <a:cxn ang="0">
                  <a:pos x="108" y="20"/>
                </a:cxn>
                <a:cxn ang="0">
                  <a:pos x="100" y="15"/>
                </a:cxn>
                <a:cxn ang="0">
                  <a:pos x="88" y="10"/>
                </a:cxn>
                <a:cxn ang="0">
                  <a:pos x="81" y="6"/>
                </a:cxn>
                <a:cxn ang="0">
                  <a:pos x="71" y="0"/>
                </a:cxn>
                <a:cxn ang="0">
                  <a:pos x="58" y="0"/>
                </a:cxn>
                <a:cxn ang="0">
                  <a:pos x="49" y="3"/>
                </a:cxn>
                <a:cxn ang="0">
                  <a:pos x="39" y="11"/>
                </a:cxn>
                <a:cxn ang="0">
                  <a:pos x="27" y="26"/>
                </a:cxn>
                <a:cxn ang="0">
                  <a:pos x="12" y="43"/>
                </a:cxn>
                <a:cxn ang="0">
                  <a:pos x="4" y="53"/>
                </a:cxn>
                <a:cxn ang="0">
                  <a:pos x="2" y="64"/>
                </a:cxn>
                <a:cxn ang="0">
                  <a:pos x="2" y="72"/>
                </a:cxn>
                <a:cxn ang="0">
                  <a:pos x="4" y="77"/>
                </a:cxn>
                <a:cxn ang="0">
                  <a:pos x="7" y="85"/>
                </a:cxn>
                <a:cxn ang="0">
                  <a:pos x="17" y="90"/>
                </a:cxn>
                <a:cxn ang="0">
                  <a:pos x="24" y="94"/>
                </a:cxn>
                <a:cxn ang="0">
                  <a:pos x="31" y="97"/>
                </a:cxn>
                <a:cxn ang="0">
                  <a:pos x="41" y="97"/>
                </a:cxn>
                <a:cxn ang="0">
                  <a:pos x="51" y="94"/>
                </a:cxn>
                <a:cxn ang="0">
                  <a:pos x="66" y="90"/>
                </a:cxn>
                <a:cxn ang="0">
                  <a:pos x="81" y="79"/>
                </a:cxn>
                <a:cxn ang="0">
                  <a:pos x="90" y="77"/>
                </a:cxn>
                <a:cxn ang="0">
                  <a:pos x="103" y="72"/>
                </a:cxn>
                <a:cxn ang="0">
                  <a:pos x="115" y="67"/>
                </a:cxn>
                <a:cxn ang="0">
                  <a:pos x="122" y="64"/>
                </a:cxn>
                <a:cxn ang="0">
                  <a:pos x="132" y="57"/>
                </a:cxn>
                <a:cxn ang="0">
                  <a:pos x="142" y="52"/>
                </a:cxn>
                <a:cxn ang="0">
                  <a:pos x="152" y="47"/>
                </a:cxn>
              </a:cxnLst>
              <a:rect l="0" t="0" r="r" b="b"/>
              <a:pathLst>
                <a:path w="190" h="129">
                  <a:moveTo>
                    <a:pt x="152" y="42"/>
                  </a:moveTo>
                  <a:lnTo>
                    <a:pt x="154" y="45"/>
                  </a:lnTo>
                  <a:lnTo>
                    <a:pt x="154" y="47"/>
                  </a:lnTo>
                  <a:lnTo>
                    <a:pt x="157" y="47"/>
                  </a:lnTo>
                  <a:lnTo>
                    <a:pt x="159" y="48"/>
                  </a:lnTo>
                  <a:lnTo>
                    <a:pt x="162" y="50"/>
                  </a:lnTo>
                  <a:lnTo>
                    <a:pt x="164" y="50"/>
                  </a:lnTo>
                  <a:lnTo>
                    <a:pt x="166" y="52"/>
                  </a:lnTo>
                  <a:lnTo>
                    <a:pt x="169" y="53"/>
                  </a:lnTo>
                  <a:lnTo>
                    <a:pt x="171" y="53"/>
                  </a:lnTo>
                  <a:lnTo>
                    <a:pt x="174" y="55"/>
                  </a:lnTo>
                  <a:lnTo>
                    <a:pt x="176" y="55"/>
                  </a:lnTo>
                  <a:lnTo>
                    <a:pt x="179" y="57"/>
                  </a:lnTo>
                  <a:lnTo>
                    <a:pt x="181" y="57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6" y="64"/>
                  </a:lnTo>
                  <a:lnTo>
                    <a:pt x="189" y="67"/>
                  </a:lnTo>
                  <a:lnTo>
                    <a:pt x="189" y="69"/>
                  </a:lnTo>
                  <a:lnTo>
                    <a:pt x="186" y="72"/>
                  </a:lnTo>
                  <a:lnTo>
                    <a:pt x="189" y="75"/>
                  </a:lnTo>
                  <a:lnTo>
                    <a:pt x="189" y="79"/>
                  </a:lnTo>
                  <a:lnTo>
                    <a:pt x="189" y="80"/>
                  </a:lnTo>
                  <a:lnTo>
                    <a:pt x="189" y="85"/>
                  </a:lnTo>
                  <a:lnTo>
                    <a:pt x="186" y="89"/>
                  </a:lnTo>
                  <a:lnTo>
                    <a:pt x="186" y="92"/>
                  </a:lnTo>
                  <a:lnTo>
                    <a:pt x="184" y="96"/>
                  </a:lnTo>
                  <a:lnTo>
                    <a:pt x="184" y="97"/>
                  </a:lnTo>
                  <a:lnTo>
                    <a:pt x="181" y="101"/>
                  </a:lnTo>
                  <a:lnTo>
                    <a:pt x="179" y="102"/>
                  </a:lnTo>
                  <a:lnTo>
                    <a:pt x="174" y="109"/>
                  </a:lnTo>
                  <a:lnTo>
                    <a:pt x="171" y="114"/>
                  </a:lnTo>
                  <a:lnTo>
                    <a:pt x="166" y="122"/>
                  </a:lnTo>
                  <a:lnTo>
                    <a:pt x="164" y="124"/>
                  </a:lnTo>
                  <a:lnTo>
                    <a:pt x="162" y="124"/>
                  </a:lnTo>
                  <a:lnTo>
                    <a:pt x="157" y="128"/>
                  </a:lnTo>
                  <a:lnTo>
                    <a:pt x="154" y="128"/>
                  </a:lnTo>
                  <a:lnTo>
                    <a:pt x="152" y="128"/>
                  </a:lnTo>
                  <a:lnTo>
                    <a:pt x="147" y="128"/>
                  </a:lnTo>
                  <a:lnTo>
                    <a:pt x="144" y="128"/>
                  </a:lnTo>
                  <a:lnTo>
                    <a:pt x="142" y="126"/>
                  </a:lnTo>
                  <a:lnTo>
                    <a:pt x="139" y="126"/>
                  </a:lnTo>
                  <a:lnTo>
                    <a:pt x="139" y="124"/>
                  </a:lnTo>
                  <a:lnTo>
                    <a:pt x="137" y="119"/>
                  </a:lnTo>
                  <a:lnTo>
                    <a:pt x="137" y="117"/>
                  </a:lnTo>
                  <a:lnTo>
                    <a:pt x="137" y="114"/>
                  </a:lnTo>
                  <a:lnTo>
                    <a:pt x="135" y="111"/>
                  </a:lnTo>
                  <a:lnTo>
                    <a:pt x="135" y="109"/>
                  </a:lnTo>
                  <a:lnTo>
                    <a:pt x="135" y="107"/>
                  </a:lnTo>
                  <a:lnTo>
                    <a:pt x="135" y="104"/>
                  </a:lnTo>
                  <a:lnTo>
                    <a:pt x="135" y="101"/>
                  </a:lnTo>
                  <a:lnTo>
                    <a:pt x="132" y="99"/>
                  </a:lnTo>
                  <a:lnTo>
                    <a:pt x="135" y="96"/>
                  </a:lnTo>
                  <a:lnTo>
                    <a:pt x="132" y="92"/>
                  </a:lnTo>
                  <a:lnTo>
                    <a:pt x="132" y="90"/>
                  </a:lnTo>
                  <a:lnTo>
                    <a:pt x="132" y="85"/>
                  </a:lnTo>
                  <a:lnTo>
                    <a:pt x="130" y="84"/>
                  </a:lnTo>
                  <a:lnTo>
                    <a:pt x="130" y="80"/>
                  </a:lnTo>
                  <a:lnTo>
                    <a:pt x="130" y="77"/>
                  </a:lnTo>
                  <a:lnTo>
                    <a:pt x="130" y="75"/>
                  </a:lnTo>
                  <a:lnTo>
                    <a:pt x="130" y="70"/>
                  </a:lnTo>
                  <a:lnTo>
                    <a:pt x="130" y="67"/>
                  </a:lnTo>
                  <a:lnTo>
                    <a:pt x="130" y="64"/>
                  </a:lnTo>
                  <a:lnTo>
                    <a:pt x="130" y="62"/>
                  </a:lnTo>
                  <a:lnTo>
                    <a:pt x="127" y="60"/>
                  </a:lnTo>
                  <a:lnTo>
                    <a:pt x="130" y="57"/>
                  </a:lnTo>
                  <a:lnTo>
                    <a:pt x="127" y="55"/>
                  </a:lnTo>
                  <a:lnTo>
                    <a:pt x="127" y="50"/>
                  </a:lnTo>
                  <a:lnTo>
                    <a:pt x="125" y="48"/>
                  </a:lnTo>
                  <a:lnTo>
                    <a:pt x="125" y="47"/>
                  </a:lnTo>
                  <a:lnTo>
                    <a:pt x="122" y="43"/>
                  </a:lnTo>
                  <a:lnTo>
                    <a:pt x="122" y="40"/>
                  </a:lnTo>
                  <a:lnTo>
                    <a:pt x="120" y="37"/>
                  </a:lnTo>
                  <a:lnTo>
                    <a:pt x="120" y="33"/>
                  </a:lnTo>
                  <a:lnTo>
                    <a:pt x="117" y="32"/>
                  </a:lnTo>
                  <a:lnTo>
                    <a:pt x="115" y="28"/>
                  </a:lnTo>
                  <a:lnTo>
                    <a:pt x="115" y="26"/>
                  </a:lnTo>
                  <a:lnTo>
                    <a:pt x="112" y="25"/>
                  </a:lnTo>
                  <a:lnTo>
                    <a:pt x="110" y="23"/>
                  </a:lnTo>
                  <a:lnTo>
                    <a:pt x="110" y="21"/>
                  </a:lnTo>
                  <a:lnTo>
                    <a:pt x="108" y="20"/>
                  </a:lnTo>
                  <a:lnTo>
                    <a:pt x="105" y="18"/>
                  </a:lnTo>
                  <a:lnTo>
                    <a:pt x="103" y="16"/>
                  </a:lnTo>
                  <a:lnTo>
                    <a:pt x="100" y="15"/>
                  </a:lnTo>
                  <a:lnTo>
                    <a:pt x="93" y="11"/>
                  </a:lnTo>
                  <a:lnTo>
                    <a:pt x="90" y="10"/>
                  </a:lnTo>
                  <a:lnTo>
                    <a:pt x="88" y="10"/>
                  </a:lnTo>
                  <a:lnTo>
                    <a:pt x="85" y="8"/>
                  </a:lnTo>
                  <a:lnTo>
                    <a:pt x="83" y="6"/>
                  </a:lnTo>
                  <a:lnTo>
                    <a:pt x="81" y="6"/>
                  </a:lnTo>
                  <a:lnTo>
                    <a:pt x="78" y="5"/>
                  </a:lnTo>
                  <a:lnTo>
                    <a:pt x="76" y="3"/>
                  </a:lnTo>
                  <a:lnTo>
                    <a:pt x="71" y="0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4" y="6"/>
                  </a:lnTo>
                  <a:lnTo>
                    <a:pt x="39" y="11"/>
                  </a:lnTo>
                  <a:lnTo>
                    <a:pt x="31" y="18"/>
                  </a:lnTo>
                  <a:lnTo>
                    <a:pt x="27" y="23"/>
                  </a:lnTo>
                  <a:lnTo>
                    <a:pt x="27" y="26"/>
                  </a:lnTo>
                  <a:lnTo>
                    <a:pt x="22" y="32"/>
                  </a:lnTo>
                  <a:lnTo>
                    <a:pt x="17" y="40"/>
                  </a:lnTo>
                  <a:lnTo>
                    <a:pt x="12" y="43"/>
                  </a:lnTo>
                  <a:lnTo>
                    <a:pt x="9" y="47"/>
                  </a:lnTo>
                  <a:lnTo>
                    <a:pt x="7" y="50"/>
                  </a:lnTo>
                  <a:lnTo>
                    <a:pt x="4" y="53"/>
                  </a:lnTo>
                  <a:lnTo>
                    <a:pt x="2" y="57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0" y="67"/>
                  </a:lnTo>
                  <a:lnTo>
                    <a:pt x="2" y="67"/>
                  </a:lnTo>
                  <a:lnTo>
                    <a:pt x="2" y="72"/>
                  </a:lnTo>
                  <a:lnTo>
                    <a:pt x="4" y="72"/>
                  </a:lnTo>
                  <a:lnTo>
                    <a:pt x="4" y="75"/>
                  </a:lnTo>
                  <a:lnTo>
                    <a:pt x="4" y="77"/>
                  </a:lnTo>
                  <a:lnTo>
                    <a:pt x="7" y="79"/>
                  </a:lnTo>
                  <a:lnTo>
                    <a:pt x="7" y="84"/>
                  </a:lnTo>
                  <a:lnTo>
                    <a:pt x="7" y="85"/>
                  </a:lnTo>
                  <a:lnTo>
                    <a:pt x="12" y="87"/>
                  </a:lnTo>
                  <a:lnTo>
                    <a:pt x="14" y="89"/>
                  </a:lnTo>
                  <a:lnTo>
                    <a:pt x="17" y="90"/>
                  </a:lnTo>
                  <a:lnTo>
                    <a:pt x="19" y="90"/>
                  </a:lnTo>
                  <a:lnTo>
                    <a:pt x="22" y="92"/>
                  </a:lnTo>
                  <a:lnTo>
                    <a:pt x="24" y="94"/>
                  </a:lnTo>
                  <a:lnTo>
                    <a:pt x="27" y="94"/>
                  </a:lnTo>
                  <a:lnTo>
                    <a:pt x="27" y="96"/>
                  </a:lnTo>
                  <a:lnTo>
                    <a:pt x="31" y="97"/>
                  </a:lnTo>
                  <a:lnTo>
                    <a:pt x="34" y="97"/>
                  </a:lnTo>
                  <a:lnTo>
                    <a:pt x="36" y="97"/>
                  </a:lnTo>
                  <a:lnTo>
                    <a:pt x="41" y="97"/>
                  </a:lnTo>
                  <a:lnTo>
                    <a:pt x="44" y="96"/>
                  </a:lnTo>
                  <a:lnTo>
                    <a:pt x="46" y="96"/>
                  </a:lnTo>
                  <a:lnTo>
                    <a:pt x="51" y="94"/>
                  </a:lnTo>
                  <a:lnTo>
                    <a:pt x="56" y="92"/>
                  </a:lnTo>
                  <a:lnTo>
                    <a:pt x="61" y="90"/>
                  </a:lnTo>
                  <a:lnTo>
                    <a:pt x="66" y="90"/>
                  </a:lnTo>
                  <a:lnTo>
                    <a:pt x="68" y="85"/>
                  </a:lnTo>
                  <a:lnTo>
                    <a:pt x="76" y="80"/>
                  </a:lnTo>
                  <a:lnTo>
                    <a:pt x="81" y="79"/>
                  </a:lnTo>
                  <a:lnTo>
                    <a:pt x="83" y="79"/>
                  </a:lnTo>
                  <a:lnTo>
                    <a:pt x="85" y="77"/>
                  </a:lnTo>
                  <a:lnTo>
                    <a:pt x="90" y="77"/>
                  </a:lnTo>
                  <a:lnTo>
                    <a:pt x="95" y="75"/>
                  </a:lnTo>
                  <a:lnTo>
                    <a:pt x="98" y="74"/>
                  </a:lnTo>
                  <a:lnTo>
                    <a:pt x="103" y="72"/>
                  </a:lnTo>
                  <a:lnTo>
                    <a:pt x="105" y="70"/>
                  </a:lnTo>
                  <a:lnTo>
                    <a:pt x="110" y="67"/>
                  </a:lnTo>
                  <a:lnTo>
                    <a:pt x="115" y="67"/>
                  </a:lnTo>
                  <a:lnTo>
                    <a:pt x="117" y="65"/>
                  </a:lnTo>
                  <a:lnTo>
                    <a:pt x="120" y="62"/>
                  </a:lnTo>
                  <a:lnTo>
                    <a:pt x="122" y="64"/>
                  </a:lnTo>
                  <a:lnTo>
                    <a:pt x="125" y="60"/>
                  </a:lnTo>
                  <a:lnTo>
                    <a:pt x="130" y="58"/>
                  </a:lnTo>
                  <a:lnTo>
                    <a:pt x="132" y="57"/>
                  </a:lnTo>
                  <a:lnTo>
                    <a:pt x="135" y="55"/>
                  </a:lnTo>
                  <a:lnTo>
                    <a:pt x="139" y="53"/>
                  </a:lnTo>
                  <a:lnTo>
                    <a:pt x="142" y="52"/>
                  </a:lnTo>
                  <a:lnTo>
                    <a:pt x="147" y="50"/>
                  </a:lnTo>
                  <a:lnTo>
                    <a:pt x="149" y="50"/>
                  </a:lnTo>
                  <a:lnTo>
                    <a:pt x="152" y="47"/>
                  </a:lnTo>
                  <a:lnTo>
                    <a:pt x="154" y="47"/>
                  </a:lnTo>
                  <a:lnTo>
                    <a:pt x="164" y="47"/>
                  </a:lnTo>
                </a:path>
              </a:pathLst>
            </a:custGeom>
            <a:solidFill>
              <a:srgbClr val="001F7E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78699" name="Rectangle 107"/>
          <p:cNvSpPr>
            <a:spLocks noChangeArrowheads="1"/>
          </p:cNvSpPr>
          <p:nvPr/>
        </p:nvSpPr>
        <p:spPr bwMode="auto">
          <a:xfrm>
            <a:off x="5961063" y="5791200"/>
            <a:ext cx="2336800" cy="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Еозинофіли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T-клітини</a:t>
            </a:r>
            <a:endParaRPr lang="ru-RU" sz="2000" dirty="0">
              <a:latin typeface="Comic Sans MS" pitchFamily="66" charset="0"/>
            </a:endParaRPr>
          </a:p>
        </p:txBody>
      </p:sp>
      <p:grpSp>
        <p:nvGrpSpPr>
          <p:cNvPr id="11" name="Group 108"/>
          <p:cNvGrpSpPr>
            <a:grpSpLocks/>
          </p:cNvGrpSpPr>
          <p:nvPr/>
        </p:nvGrpSpPr>
        <p:grpSpPr bwMode="auto">
          <a:xfrm>
            <a:off x="3319463" y="2667000"/>
            <a:ext cx="4876800" cy="457200"/>
            <a:chOff x="2352" y="1440"/>
            <a:chExt cx="3456" cy="288"/>
          </a:xfrm>
        </p:grpSpPr>
        <p:sp>
          <p:nvSpPr>
            <p:cNvPr id="878701" name="Rectangle 109"/>
            <p:cNvSpPr>
              <a:spLocks noChangeArrowheads="1"/>
            </p:cNvSpPr>
            <p:nvPr/>
          </p:nvSpPr>
          <p:spPr bwMode="auto">
            <a:xfrm>
              <a:off x="2352" y="1440"/>
              <a:ext cx="177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5400" algn="ctr" rotWithShape="0">
                <a:schemeClr val="bg2"/>
              </a:outerShdw>
            </a:effectLst>
          </p:spPr>
          <p:txBody>
            <a:bodyPr lIns="92075" tIns="46038" rIns="92075" bIns="46038"/>
            <a:lstStyle/>
            <a:p>
              <a:pPr marL="381000" indent="-381000" defTabSz="762000" eaLnBrk="0" hangingPunct="0">
                <a:lnSpc>
                  <a:spcPct val="70000"/>
                </a:lnSpc>
                <a:spcBef>
                  <a:spcPct val="20000"/>
                </a:spcBef>
              </a:pPr>
              <a:r>
                <a:rPr lang="uk-UA" sz="2400" dirty="0" smtClean="0">
                  <a:latin typeface="Comic Sans MS" pitchFamily="66" charset="0"/>
                </a:rPr>
                <a:t>Загострення</a:t>
              </a:r>
              <a:endParaRPr lang="ru-RU" sz="2400" dirty="0">
                <a:latin typeface="Comic Sans MS" pitchFamily="66" charset="0"/>
              </a:endParaRPr>
            </a:p>
          </p:txBody>
        </p:sp>
        <p:sp>
          <p:nvSpPr>
            <p:cNvPr id="878702" name="Rectangle 110"/>
            <p:cNvSpPr>
              <a:spLocks noChangeArrowheads="1"/>
            </p:cNvSpPr>
            <p:nvPr/>
          </p:nvSpPr>
          <p:spPr bwMode="auto">
            <a:xfrm>
              <a:off x="4368" y="14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5400" algn="ctr" rotWithShape="0">
                <a:schemeClr val="bg2"/>
              </a:outerShdw>
            </a:effectLst>
          </p:spPr>
          <p:txBody>
            <a:bodyPr lIns="92075" tIns="46038" rIns="92075" bIns="46038"/>
            <a:lstStyle/>
            <a:p>
              <a:pPr marL="381000" indent="-381000" defTabSz="762000" eaLnBrk="0" hangingPunct="0">
                <a:lnSpc>
                  <a:spcPct val="70000"/>
                </a:lnSpc>
                <a:spcBef>
                  <a:spcPct val="20000"/>
                </a:spcBef>
              </a:pPr>
              <a:r>
                <a:rPr lang="ru-RU" sz="2400" dirty="0" err="1" smtClean="0">
                  <a:latin typeface="Comic Sans MS" pitchFamily="66" charset="0"/>
                </a:rPr>
                <a:t>Ремісія</a:t>
              </a:r>
              <a:endParaRPr lang="ru-RU" sz="2400" dirty="0">
                <a:latin typeface="Comic Sans MS" pitchFamily="66" charset="0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Freeform 2"/>
          <p:cNvSpPr>
            <a:spLocks/>
          </p:cNvSpPr>
          <p:nvPr/>
        </p:nvSpPr>
        <p:spPr bwMode="auto">
          <a:xfrm>
            <a:off x="2505075" y="5645150"/>
            <a:ext cx="3521075" cy="836613"/>
          </a:xfrm>
          <a:custGeom>
            <a:avLst/>
            <a:gdLst/>
            <a:ahLst/>
            <a:cxnLst>
              <a:cxn ang="0">
                <a:pos x="79" y="0"/>
              </a:cxn>
              <a:cxn ang="0">
                <a:pos x="62" y="2"/>
              </a:cxn>
              <a:cxn ang="0">
                <a:pos x="48" y="8"/>
              </a:cxn>
              <a:cxn ang="0">
                <a:pos x="35" y="16"/>
              </a:cxn>
              <a:cxn ang="0">
                <a:pos x="23" y="26"/>
              </a:cxn>
              <a:cxn ang="0">
                <a:pos x="14" y="40"/>
              </a:cxn>
              <a:cxn ang="0">
                <a:pos x="7" y="54"/>
              </a:cxn>
              <a:cxn ang="0">
                <a:pos x="1" y="70"/>
              </a:cxn>
              <a:cxn ang="0">
                <a:pos x="0" y="89"/>
              </a:cxn>
              <a:cxn ang="0">
                <a:pos x="0" y="440"/>
              </a:cxn>
              <a:cxn ang="0">
                <a:pos x="1" y="458"/>
              </a:cxn>
              <a:cxn ang="0">
                <a:pos x="7" y="475"/>
              </a:cxn>
              <a:cxn ang="0">
                <a:pos x="14" y="489"/>
              </a:cxn>
              <a:cxn ang="0">
                <a:pos x="23" y="503"/>
              </a:cxn>
              <a:cxn ang="0">
                <a:pos x="35" y="513"/>
              </a:cxn>
              <a:cxn ang="0">
                <a:pos x="48" y="521"/>
              </a:cxn>
              <a:cxn ang="0">
                <a:pos x="62" y="525"/>
              </a:cxn>
              <a:cxn ang="0">
                <a:pos x="79" y="527"/>
              </a:cxn>
              <a:cxn ang="0">
                <a:pos x="2419" y="527"/>
              </a:cxn>
              <a:cxn ang="0">
                <a:pos x="2435" y="525"/>
              </a:cxn>
              <a:cxn ang="0">
                <a:pos x="2449" y="521"/>
              </a:cxn>
              <a:cxn ang="0">
                <a:pos x="2462" y="513"/>
              </a:cxn>
              <a:cxn ang="0">
                <a:pos x="2475" y="503"/>
              </a:cxn>
              <a:cxn ang="0">
                <a:pos x="2484" y="489"/>
              </a:cxn>
              <a:cxn ang="0">
                <a:pos x="2491" y="475"/>
              </a:cxn>
              <a:cxn ang="0">
                <a:pos x="2494" y="458"/>
              </a:cxn>
              <a:cxn ang="0">
                <a:pos x="2496" y="440"/>
              </a:cxn>
              <a:cxn ang="0">
                <a:pos x="2496" y="89"/>
              </a:cxn>
              <a:cxn ang="0">
                <a:pos x="2494" y="70"/>
              </a:cxn>
              <a:cxn ang="0">
                <a:pos x="2491" y="54"/>
              </a:cxn>
              <a:cxn ang="0">
                <a:pos x="2484" y="40"/>
              </a:cxn>
              <a:cxn ang="0">
                <a:pos x="2475" y="26"/>
              </a:cxn>
              <a:cxn ang="0">
                <a:pos x="2462" y="16"/>
              </a:cxn>
              <a:cxn ang="0">
                <a:pos x="2449" y="8"/>
              </a:cxn>
              <a:cxn ang="0">
                <a:pos x="2435" y="2"/>
              </a:cxn>
              <a:cxn ang="0">
                <a:pos x="2419" y="0"/>
              </a:cxn>
              <a:cxn ang="0">
                <a:pos x="79" y="0"/>
              </a:cxn>
            </a:cxnLst>
            <a:rect l="0" t="0" r="r" b="b"/>
            <a:pathLst>
              <a:path w="2496" h="527">
                <a:moveTo>
                  <a:pt x="79" y="0"/>
                </a:moveTo>
                <a:lnTo>
                  <a:pt x="62" y="2"/>
                </a:lnTo>
                <a:lnTo>
                  <a:pt x="48" y="8"/>
                </a:lnTo>
                <a:lnTo>
                  <a:pt x="35" y="16"/>
                </a:lnTo>
                <a:lnTo>
                  <a:pt x="23" y="26"/>
                </a:lnTo>
                <a:lnTo>
                  <a:pt x="14" y="40"/>
                </a:lnTo>
                <a:lnTo>
                  <a:pt x="7" y="54"/>
                </a:lnTo>
                <a:lnTo>
                  <a:pt x="1" y="70"/>
                </a:lnTo>
                <a:lnTo>
                  <a:pt x="0" y="89"/>
                </a:lnTo>
                <a:lnTo>
                  <a:pt x="0" y="440"/>
                </a:lnTo>
                <a:lnTo>
                  <a:pt x="1" y="458"/>
                </a:lnTo>
                <a:lnTo>
                  <a:pt x="7" y="475"/>
                </a:lnTo>
                <a:lnTo>
                  <a:pt x="14" y="489"/>
                </a:lnTo>
                <a:lnTo>
                  <a:pt x="23" y="503"/>
                </a:lnTo>
                <a:lnTo>
                  <a:pt x="35" y="513"/>
                </a:lnTo>
                <a:lnTo>
                  <a:pt x="48" y="521"/>
                </a:lnTo>
                <a:lnTo>
                  <a:pt x="62" y="525"/>
                </a:lnTo>
                <a:lnTo>
                  <a:pt x="79" y="527"/>
                </a:lnTo>
                <a:lnTo>
                  <a:pt x="2419" y="527"/>
                </a:lnTo>
                <a:lnTo>
                  <a:pt x="2435" y="525"/>
                </a:lnTo>
                <a:lnTo>
                  <a:pt x="2449" y="521"/>
                </a:lnTo>
                <a:lnTo>
                  <a:pt x="2462" y="513"/>
                </a:lnTo>
                <a:lnTo>
                  <a:pt x="2475" y="503"/>
                </a:lnTo>
                <a:lnTo>
                  <a:pt x="2484" y="489"/>
                </a:lnTo>
                <a:lnTo>
                  <a:pt x="2491" y="475"/>
                </a:lnTo>
                <a:lnTo>
                  <a:pt x="2494" y="458"/>
                </a:lnTo>
                <a:lnTo>
                  <a:pt x="2496" y="440"/>
                </a:lnTo>
                <a:lnTo>
                  <a:pt x="2496" y="89"/>
                </a:lnTo>
                <a:lnTo>
                  <a:pt x="2494" y="70"/>
                </a:lnTo>
                <a:lnTo>
                  <a:pt x="2491" y="54"/>
                </a:lnTo>
                <a:lnTo>
                  <a:pt x="2484" y="40"/>
                </a:lnTo>
                <a:lnTo>
                  <a:pt x="2475" y="26"/>
                </a:lnTo>
                <a:lnTo>
                  <a:pt x="2462" y="16"/>
                </a:lnTo>
                <a:lnTo>
                  <a:pt x="2449" y="8"/>
                </a:lnTo>
                <a:lnTo>
                  <a:pt x="2435" y="2"/>
                </a:lnTo>
                <a:lnTo>
                  <a:pt x="2419" y="0"/>
                </a:lnTo>
                <a:lnTo>
                  <a:pt x="79" y="0"/>
                </a:lnTo>
                <a:close/>
              </a:path>
            </a:pathLst>
          </a:custGeom>
          <a:solidFill>
            <a:srgbClr val="FF3300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789507" name="Freeform 3"/>
          <p:cNvSpPr>
            <a:spLocks/>
          </p:cNvSpPr>
          <p:nvPr/>
        </p:nvSpPr>
        <p:spPr bwMode="auto">
          <a:xfrm>
            <a:off x="457200" y="2130425"/>
            <a:ext cx="3638550" cy="2206625"/>
          </a:xfrm>
          <a:custGeom>
            <a:avLst/>
            <a:gdLst/>
            <a:ahLst/>
            <a:cxnLst>
              <a:cxn ang="0">
                <a:pos x="206" y="0"/>
              </a:cxn>
              <a:cxn ang="0">
                <a:pos x="185" y="2"/>
              </a:cxn>
              <a:cxn ang="0">
                <a:pos x="165" y="4"/>
              </a:cxn>
              <a:cxn ang="0">
                <a:pos x="145" y="10"/>
              </a:cxn>
              <a:cxn ang="0">
                <a:pos x="125" y="18"/>
              </a:cxn>
              <a:cxn ang="0">
                <a:pos x="91" y="38"/>
              </a:cxn>
              <a:cxn ang="0">
                <a:pos x="61" y="67"/>
              </a:cxn>
              <a:cxn ang="0">
                <a:pos x="35" y="101"/>
              </a:cxn>
              <a:cxn ang="0">
                <a:pos x="16" y="141"/>
              </a:cxn>
              <a:cxn ang="0">
                <a:pos x="8" y="161"/>
              </a:cxn>
              <a:cxn ang="0">
                <a:pos x="3" y="184"/>
              </a:cxn>
              <a:cxn ang="0">
                <a:pos x="1" y="206"/>
              </a:cxn>
              <a:cxn ang="0">
                <a:pos x="0" y="230"/>
              </a:cxn>
              <a:cxn ang="0">
                <a:pos x="0" y="1160"/>
              </a:cxn>
              <a:cxn ang="0">
                <a:pos x="1" y="1184"/>
              </a:cxn>
              <a:cxn ang="0">
                <a:pos x="3" y="1206"/>
              </a:cxn>
              <a:cxn ang="0">
                <a:pos x="8" y="1228"/>
              </a:cxn>
              <a:cxn ang="0">
                <a:pos x="16" y="1249"/>
              </a:cxn>
              <a:cxn ang="0">
                <a:pos x="35" y="1289"/>
              </a:cxn>
              <a:cxn ang="0">
                <a:pos x="61" y="1323"/>
              </a:cxn>
              <a:cxn ang="0">
                <a:pos x="91" y="1352"/>
              </a:cxn>
              <a:cxn ang="0">
                <a:pos x="125" y="1372"/>
              </a:cxn>
              <a:cxn ang="0">
                <a:pos x="145" y="1380"/>
              </a:cxn>
              <a:cxn ang="0">
                <a:pos x="165" y="1386"/>
              </a:cxn>
              <a:cxn ang="0">
                <a:pos x="185" y="1388"/>
              </a:cxn>
              <a:cxn ang="0">
                <a:pos x="206" y="1390"/>
              </a:cxn>
              <a:cxn ang="0">
                <a:pos x="1458" y="1390"/>
              </a:cxn>
              <a:cxn ang="0">
                <a:pos x="1479" y="1388"/>
              </a:cxn>
              <a:cxn ang="0">
                <a:pos x="1499" y="1386"/>
              </a:cxn>
              <a:cxn ang="0">
                <a:pos x="1519" y="1380"/>
              </a:cxn>
              <a:cxn ang="0">
                <a:pos x="1539" y="1372"/>
              </a:cxn>
              <a:cxn ang="0">
                <a:pos x="1573" y="1352"/>
              </a:cxn>
              <a:cxn ang="0">
                <a:pos x="1603" y="1323"/>
              </a:cxn>
              <a:cxn ang="0">
                <a:pos x="1629" y="1289"/>
              </a:cxn>
              <a:cxn ang="0">
                <a:pos x="1648" y="1249"/>
              </a:cxn>
              <a:cxn ang="0">
                <a:pos x="1655" y="1228"/>
              </a:cxn>
              <a:cxn ang="0">
                <a:pos x="1661" y="1206"/>
              </a:cxn>
              <a:cxn ang="0">
                <a:pos x="1663" y="1184"/>
              </a:cxn>
              <a:cxn ang="0">
                <a:pos x="1664" y="1160"/>
              </a:cxn>
              <a:cxn ang="0">
                <a:pos x="1664" y="230"/>
              </a:cxn>
              <a:cxn ang="0">
                <a:pos x="1663" y="206"/>
              </a:cxn>
              <a:cxn ang="0">
                <a:pos x="1661" y="184"/>
              </a:cxn>
              <a:cxn ang="0">
                <a:pos x="1655" y="161"/>
              </a:cxn>
              <a:cxn ang="0">
                <a:pos x="1648" y="141"/>
              </a:cxn>
              <a:cxn ang="0">
                <a:pos x="1629" y="101"/>
              </a:cxn>
              <a:cxn ang="0">
                <a:pos x="1603" y="67"/>
              </a:cxn>
              <a:cxn ang="0">
                <a:pos x="1573" y="38"/>
              </a:cxn>
              <a:cxn ang="0">
                <a:pos x="1539" y="18"/>
              </a:cxn>
              <a:cxn ang="0">
                <a:pos x="1519" y="10"/>
              </a:cxn>
              <a:cxn ang="0">
                <a:pos x="1499" y="4"/>
              </a:cxn>
              <a:cxn ang="0">
                <a:pos x="1479" y="2"/>
              </a:cxn>
              <a:cxn ang="0">
                <a:pos x="1458" y="0"/>
              </a:cxn>
              <a:cxn ang="0">
                <a:pos x="206" y="0"/>
              </a:cxn>
            </a:cxnLst>
            <a:rect l="0" t="0" r="r" b="b"/>
            <a:pathLst>
              <a:path w="1664" h="1390">
                <a:moveTo>
                  <a:pt x="206" y="0"/>
                </a:moveTo>
                <a:lnTo>
                  <a:pt x="185" y="2"/>
                </a:lnTo>
                <a:lnTo>
                  <a:pt x="165" y="4"/>
                </a:lnTo>
                <a:lnTo>
                  <a:pt x="145" y="10"/>
                </a:lnTo>
                <a:lnTo>
                  <a:pt x="125" y="18"/>
                </a:lnTo>
                <a:lnTo>
                  <a:pt x="91" y="38"/>
                </a:lnTo>
                <a:lnTo>
                  <a:pt x="61" y="67"/>
                </a:lnTo>
                <a:lnTo>
                  <a:pt x="35" y="101"/>
                </a:lnTo>
                <a:lnTo>
                  <a:pt x="16" y="141"/>
                </a:lnTo>
                <a:lnTo>
                  <a:pt x="8" y="161"/>
                </a:lnTo>
                <a:lnTo>
                  <a:pt x="3" y="184"/>
                </a:lnTo>
                <a:lnTo>
                  <a:pt x="1" y="206"/>
                </a:lnTo>
                <a:lnTo>
                  <a:pt x="0" y="230"/>
                </a:lnTo>
                <a:lnTo>
                  <a:pt x="0" y="1160"/>
                </a:lnTo>
                <a:lnTo>
                  <a:pt x="1" y="1184"/>
                </a:lnTo>
                <a:lnTo>
                  <a:pt x="3" y="1206"/>
                </a:lnTo>
                <a:lnTo>
                  <a:pt x="8" y="1228"/>
                </a:lnTo>
                <a:lnTo>
                  <a:pt x="16" y="1249"/>
                </a:lnTo>
                <a:lnTo>
                  <a:pt x="35" y="1289"/>
                </a:lnTo>
                <a:lnTo>
                  <a:pt x="61" y="1323"/>
                </a:lnTo>
                <a:lnTo>
                  <a:pt x="91" y="1352"/>
                </a:lnTo>
                <a:lnTo>
                  <a:pt x="125" y="1372"/>
                </a:lnTo>
                <a:lnTo>
                  <a:pt x="145" y="1380"/>
                </a:lnTo>
                <a:lnTo>
                  <a:pt x="165" y="1386"/>
                </a:lnTo>
                <a:lnTo>
                  <a:pt x="185" y="1388"/>
                </a:lnTo>
                <a:lnTo>
                  <a:pt x="206" y="1390"/>
                </a:lnTo>
                <a:lnTo>
                  <a:pt x="1458" y="1390"/>
                </a:lnTo>
                <a:lnTo>
                  <a:pt x="1479" y="1388"/>
                </a:lnTo>
                <a:lnTo>
                  <a:pt x="1499" y="1386"/>
                </a:lnTo>
                <a:lnTo>
                  <a:pt x="1519" y="1380"/>
                </a:lnTo>
                <a:lnTo>
                  <a:pt x="1539" y="1372"/>
                </a:lnTo>
                <a:lnTo>
                  <a:pt x="1573" y="1352"/>
                </a:lnTo>
                <a:lnTo>
                  <a:pt x="1603" y="1323"/>
                </a:lnTo>
                <a:lnTo>
                  <a:pt x="1629" y="1289"/>
                </a:lnTo>
                <a:lnTo>
                  <a:pt x="1648" y="1249"/>
                </a:lnTo>
                <a:lnTo>
                  <a:pt x="1655" y="1228"/>
                </a:lnTo>
                <a:lnTo>
                  <a:pt x="1661" y="1206"/>
                </a:lnTo>
                <a:lnTo>
                  <a:pt x="1663" y="1184"/>
                </a:lnTo>
                <a:lnTo>
                  <a:pt x="1664" y="1160"/>
                </a:lnTo>
                <a:lnTo>
                  <a:pt x="1664" y="230"/>
                </a:lnTo>
                <a:lnTo>
                  <a:pt x="1663" y="206"/>
                </a:lnTo>
                <a:lnTo>
                  <a:pt x="1661" y="184"/>
                </a:lnTo>
                <a:lnTo>
                  <a:pt x="1655" y="161"/>
                </a:lnTo>
                <a:lnTo>
                  <a:pt x="1648" y="141"/>
                </a:lnTo>
                <a:lnTo>
                  <a:pt x="1629" y="101"/>
                </a:lnTo>
                <a:lnTo>
                  <a:pt x="1603" y="67"/>
                </a:lnTo>
                <a:lnTo>
                  <a:pt x="1573" y="38"/>
                </a:lnTo>
                <a:lnTo>
                  <a:pt x="1539" y="18"/>
                </a:lnTo>
                <a:lnTo>
                  <a:pt x="1519" y="10"/>
                </a:lnTo>
                <a:lnTo>
                  <a:pt x="1499" y="4"/>
                </a:lnTo>
                <a:lnTo>
                  <a:pt x="1479" y="2"/>
                </a:lnTo>
                <a:lnTo>
                  <a:pt x="1458" y="0"/>
                </a:lnTo>
                <a:lnTo>
                  <a:pt x="206" y="0"/>
                </a:lnTo>
                <a:close/>
              </a:path>
            </a:pathLst>
          </a:custGeom>
          <a:solidFill>
            <a:srgbClr val="F08F00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789508" name="Rectangle 4"/>
          <p:cNvSpPr>
            <a:spLocks noChangeArrowheads="1"/>
          </p:cNvSpPr>
          <p:nvPr/>
        </p:nvSpPr>
        <p:spPr bwMode="auto">
          <a:xfrm>
            <a:off x="468313" y="2300288"/>
            <a:ext cx="2351087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89509" name="Rectangle 5"/>
          <p:cNvSpPr>
            <a:spLocks noChangeArrowheads="1"/>
          </p:cNvSpPr>
          <p:nvPr/>
        </p:nvSpPr>
        <p:spPr bwMode="auto">
          <a:xfrm>
            <a:off x="1260475" y="2327275"/>
            <a:ext cx="11834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ru-RU" altLang="ja-JP" b="1" dirty="0" err="1" smtClean="0">
                <a:solidFill>
                  <a:srgbClr val="000000"/>
                </a:solidFill>
                <a:latin typeface="Arial" charset="0"/>
              </a:rPr>
              <a:t>Симптоми</a:t>
            </a:r>
            <a:endParaRPr lang="en-US" altLang="ja-JP" b="1" dirty="0">
              <a:solidFill>
                <a:schemeClr val="tx1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789510" name="Rectangle 6"/>
          <p:cNvSpPr>
            <a:spLocks noChangeArrowheads="1"/>
          </p:cNvSpPr>
          <p:nvPr/>
        </p:nvSpPr>
        <p:spPr bwMode="auto">
          <a:xfrm>
            <a:off x="1631950" y="2776538"/>
            <a:ext cx="1316038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r>
              <a:rPr lang="ru-RU" altLang="ja-JP" b="1">
                <a:solidFill>
                  <a:srgbClr val="FFFFFF"/>
                </a:solidFill>
                <a:latin typeface="Arial" charset="0"/>
              </a:rPr>
              <a:t>кашель</a:t>
            </a:r>
            <a:endParaRPr lang="en-US" altLang="ja-JP" b="1">
              <a:solidFill>
                <a:schemeClr val="tx1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789511" name="Rectangle 7"/>
          <p:cNvSpPr>
            <a:spLocks noChangeArrowheads="1"/>
          </p:cNvSpPr>
          <p:nvPr/>
        </p:nvSpPr>
        <p:spPr bwMode="auto">
          <a:xfrm>
            <a:off x="1500188" y="3235325"/>
            <a:ext cx="13714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r>
              <a:rPr lang="ru-RU" altLang="ja-JP" b="1" dirty="0" err="1" smtClean="0">
                <a:solidFill>
                  <a:srgbClr val="FFFFFF"/>
                </a:solidFill>
                <a:latin typeface="Arial" charset="0"/>
              </a:rPr>
              <a:t>мокротиння</a:t>
            </a:r>
            <a:endParaRPr lang="en-US" altLang="ja-JP" b="1" dirty="0">
              <a:solidFill>
                <a:schemeClr val="tx1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789512" name="Rectangle 8"/>
          <p:cNvSpPr>
            <a:spLocks noChangeArrowheads="1"/>
          </p:cNvSpPr>
          <p:nvPr/>
        </p:nvSpPr>
        <p:spPr bwMode="auto">
          <a:xfrm>
            <a:off x="1547813" y="3644900"/>
            <a:ext cx="9652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r>
              <a:rPr lang="ru-RU" altLang="ja-JP" b="1" dirty="0" err="1" smtClean="0">
                <a:solidFill>
                  <a:srgbClr val="FFFFFF"/>
                </a:solidFill>
                <a:latin typeface="Arial" charset="0"/>
              </a:rPr>
              <a:t>задишка</a:t>
            </a:r>
            <a:endParaRPr lang="en-US" altLang="ja-JP" b="1" dirty="0">
              <a:solidFill>
                <a:schemeClr val="tx1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789513" name="Freeform 9"/>
          <p:cNvSpPr>
            <a:spLocks/>
          </p:cNvSpPr>
          <p:nvPr/>
        </p:nvSpPr>
        <p:spPr bwMode="auto">
          <a:xfrm>
            <a:off x="4572000" y="1893888"/>
            <a:ext cx="4419600" cy="2628900"/>
          </a:xfrm>
          <a:custGeom>
            <a:avLst/>
            <a:gdLst/>
            <a:ahLst/>
            <a:cxnLst>
              <a:cxn ang="0">
                <a:pos x="235" y="0"/>
              </a:cxn>
              <a:cxn ang="0">
                <a:pos x="212" y="2"/>
              </a:cxn>
              <a:cxn ang="0">
                <a:pos x="188" y="6"/>
              </a:cxn>
              <a:cxn ang="0">
                <a:pos x="165" y="12"/>
              </a:cxn>
              <a:cxn ang="0">
                <a:pos x="143" y="20"/>
              </a:cxn>
              <a:cxn ang="0">
                <a:pos x="124" y="32"/>
              </a:cxn>
              <a:cxn ang="0">
                <a:pos x="104" y="44"/>
              </a:cxn>
              <a:cxn ang="0">
                <a:pos x="70" y="77"/>
              </a:cxn>
              <a:cxn ang="0">
                <a:pos x="39" y="115"/>
              </a:cxn>
              <a:cxn ang="0">
                <a:pos x="28" y="137"/>
              </a:cxn>
              <a:cxn ang="0">
                <a:pos x="18" y="159"/>
              </a:cxn>
              <a:cxn ang="0">
                <a:pos x="10" y="184"/>
              </a:cxn>
              <a:cxn ang="0">
                <a:pos x="5" y="210"/>
              </a:cxn>
              <a:cxn ang="0">
                <a:pos x="1" y="236"/>
              </a:cxn>
              <a:cxn ang="0">
                <a:pos x="0" y="263"/>
              </a:cxn>
              <a:cxn ang="0">
                <a:pos x="0" y="1319"/>
              </a:cxn>
              <a:cxn ang="0">
                <a:pos x="1" y="1346"/>
              </a:cxn>
              <a:cxn ang="0">
                <a:pos x="5" y="1372"/>
              </a:cxn>
              <a:cxn ang="0">
                <a:pos x="10" y="1398"/>
              </a:cxn>
              <a:cxn ang="0">
                <a:pos x="18" y="1422"/>
              </a:cxn>
              <a:cxn ang="0">
                <a:pos x="28" y="1445"/>
              </a:cxn>
              <a:cxn ang="0">
                <a:pos x="39" y="1467"/>
              </a:cxn>
              <a:cxn ang="0">
                <a:pos x="70" y="1507"/>
              </a:cxn>
              <a:cxn ang="0">
                <a:pos x="104" y="1540"/>
              </a:cxn>
              <a:cxn ang="0">
                <a:pos x="124" y="1552"/>
              </a:cxn>
              <a:cxn ang="0">
                <a:pos x="143" y="1564"/>
              </a:cxn>
              <a:cxn ang="0">
                <a:pos x="165" y="1572"/>
              </a:cxn>
              <a:cxn ang="0">
                <a:pos x="188" y="1578"/>
              </a:cxn>
              <a:cxn ang="0">
                <a:pos x="212" y="1582"/>
              </a:cxn>
              <a:cxn ang="0">
                <a:pos x="235" y="1584"/>
              </a:cxn>
              <a:cxn ang="0">
                <a:pos x="2261" y="1584"/>
              </a:cxn>
              <a:cxn ang="0">
                <a:pos x="2286" y="1582"/>
              </a:cxn>
              <a:cxn ang="0">
                <a:pos x="2309" y="1578"/>
              </a:cxn>
              <a:cxn ang="0">
                <a:pos x="2331" y="1572"/>
              </a:cxn>
              <a:cxn ang="0">
                <a:pos x="2353" y="1564"/>
              </a:cxn>
              <a:cxn ang="0">
                <a:pos x="2374" y="1552"/>
              </a:cxn>
              <a:cxn ang="0">
                <a:pos x="2394" y="1540"/>
              </a:cxn>
              <a:cxn ang="0">
                <a:pos x="2428" y="1507"/>
              </a:cxn>
              <a:cxn ang="0">
                <a:pos x="2457" y="1467"/>
              </a:cxn>
              <a:cxn ang="0">
                <a:pos x="2467" y="1445"/>
              </a:cxn>
              <a:cxn ang="0">
                <a:pos x="2478" y="1422"/>
              </a:cxn>
              <a:cxn ang="0">
                <a:pos x="2485" y="1398"/>
              </a:cxn>
              <a:cxn ang="0">
                <a:pos x="2491" y="1372"/>
              </a:cxn>
              <a:cxn ang="0">
                <a:pos x="2494" y="1346"/>
              </a:cxn>
              <a:cxn ang="0">
                <a:pos x="2496" y="1319"/>
              </a:cxn>
              <a:cxn ang="0">
                <a:pos x="2496" y="263"/>
              </a:cxn>
              <a:cxn ang="0">
                <a:pos x="2494" y="236"/>
              </a:cxn>
              <a:cxn ang="0">
                <a:pos x="2491" y="210"/>
              </a:cxn>
              <a:cxn ang="0">
                <a:pos x="2485" y="184"/>
              </a:cxn>
              <a:cxn ang="0">
                <a:pos x="2478" y="159"/>
              </a:cxn>
              <a:cxn ang="0">
                <a:pos x="2467" y="137"/>
              </a:cxn>
              <a:cxn ang="0">
                <a:pos x="2457" y="115"/>
              </a:cxn>
              <a:cxn ang="0">
                <a:pos x="2428" y="77"/>
              </a:cxn>
              <a:cxn ang="0">
                <a:pos x="2394" y="44"/>
              </a:cxn>
              <a:cxn ang="0">
                <a:pos x="2374" y="32"/>
              </a:cxn>
              <a:cxn ang="0">
                <a:pos x="2353" y="20"/>
              </a:cxn>
              <a:cxn ang="0">
                <a:pos x="2331" y="12"/>
              </a:cxn>
              <a:cxn ang="0">
                <a:pos x="2309" y="6"/>
              </a:cxn>
              <a:cxn ang="0">
                <a:pos x="2286" y="2"/>
              </a:cxn>
              <a:cxn ang="0">
                <a:pos x="2261" y="0"/>
              </a:cxn>
              <a:cxn ang="0">
                <a:pos x="235" y="0"/>
              </a:cxn>
            </a:cxnLst>
            <a:rect l="0" t="0" r="r" b="b"/>
            <a:pathLst>
              <a:path w="2496" h="1584">
                <a:moveTo>
                  <a:pt x="235" y="0"/>
                </a:moveTo>
                <a:lnTo>
                  <a:pt x="212" y="2"/>
                </a:lnTo>
                <a:lnTo>
                  <a:pt x="188" y="6"/>
                </a:lnTo>
                <a:lnTo>
                  <a:pt x="165" y="12"/>
                </a:lnTo>
                <a:lnTo>
                  <a:pt x="143" y="20"/>
                </a:lnTo>
                <a:lnTo>
                  <a:pt x="124" y="32"/>
                </a:lnTo>
                <a:lnTo>
                  <a:pt x="104" y="44"/>
                </a:lnTo>
                <a:lnTo>
                  <a:pt x="70" y="77"/>
                </a:lnTo>
                <a:lnTo>
                  <a:pt x="39" y="115"/>
                </a:lnTo>
                <a:lnTo>
                  <a:pt x="28" y="137"/>
                </a:lnTo>
                <a:lnTo>
                  <a:pt x="18" y="159"/>
                </a:lnTo>
                <a:lnTo>
                  <a:pt x="10" y="184"/>
                </a:lnTo>
                <a:lnTo>
                  <a:pt x="5" y="210"/>
                </a:lnTo>
                <a:lnTo>
                  <a:pt x="1" y="236"/>
                </a:lnTo>
                <a:lnTo>
                  <a:pt x="0" y="263"/>
                </a:lnTo>
                <a:lnTo>
                  <a:pt x="0" y="1319"/>
                </a:lnTo>
                <a:lnTo>
                  <a:pt x="1" y="1346"/>
                </a:lnTo>
                <a:lnTo>
                  <a:pt x="5" y="1372"/>
                </a:lnTo>
                <a:lnTo>
                  <a:pt x="10" y="1398"/>
                </a:lnTo>
                <a:lnTo>
                  <a:pt x="18" y="1422"/>
                </a:lnTo>
                <a:lnTo>
                  <a:pt x="28" y="1445"/>
                </a:lnTo>
                <a:lnTo>
                  <a:pt x="39" y="1467"/>
                </a:lnTo>
                <a:lnTo>
                  <a:pt x="70" y="1507"/>
                </a:lnTo>
                <a:lnTo>
                  <a:pt x="104" y="1540"/>
                </a:lnTo>
                <a:lnTo>
                  <a:pt x="124" y="1552"/>
                </a:lnTo>
                <a:lnTo>
                  <a:pt x="143" y="1564"/>
                </a:lnTo>
                <a:lnTo>
                  <a:pt x="165" y="1572"/>
                </a:lnTo>
                <a:lnTo>
                  <a:pt x="188" y="1578"/>
                </a:lnTo>
                <a:lnTo>
                  <a:pt x="212" y="1582"/>
                </a:lnTo>
                <a:lnTo>
                  <a:pt x="235" y="1584"/>
                </a:lnTo>
                <a:lnTo>
                  <a:pt x="2261" y="1584"/>
                </a:lnTo>
                <a:lnTo>
                  <a:pt x="2286" y="1582"/>
                </a:lnTo>
                <a:lnTo>
                  <a:pt x="2309" y="1578"/>
                </a:lnTo>
                <a:lnTo>
                  <a:pt x="2331" y="1572"/>
                </a:lnTo>
                <a:lnTo>
                  <a:pt x="2353" y="1564"/>
                </a:lnTo>
                <a:lnTo>
                  <a:pt x="2374" y="1552"/>
                </a:lnTo>
                <a:lnTo>
                  <a:pt x="2394" y="1540"/>
                </a:lnTo>
                <a:lnTo>
                  <a:pt x="2428" y="1507"/>
                </a:lnTo>
                <a:lnTo>
                  <a:pt x="2457" y="1467"/>
                </a:lnTo>
                <a:lnTo>
                  <a:pt x="2467" y="1445"/>
                </a:lnTo>
                <a:lnTo>
                  <a:pt x="2478" y="1422"/>
                </a:lnTo>
                <a:lnTo>
                  <a:pt x="2485" y="1398"/>
                </a:lnTo>
                <a:lnTo>
                  <a:pt x="2491" y="1372"/>
                </a:lnTo>
                <a:lnTo>
                  <a:pt x="2494" y="1346"/>
                </a:lnTo>
                <a:lnTo>
                  <a:pt x="2496" y="1319"/>
                </a:lnTo>
                <a:lnTo>
                  <a:pt x="2496" y="263"/>
                </a:lnTo>
                <a:lnTo>
                  <a:pt x="2494" y="236"/>
                </a:lnTo>
                <a:lnTo>
                  <a:pt x="2491" y="210"/>
                </a:lnTo>
                <a:lnTo>
                  <a:pt x="2485" y="184"/>
                </a:lnTo>
                <a:lnTo>
                  <a:pt x="2478" y="159"/>
                </a:lnTo>
                <a:lnTo>
                  <a:pt x="2467" y="137"/>
                </a:lnTo>
                <a:lnTo>
                  <a:pt x="2457" y="115"/>
                </a:lnTo>
                <a:lnTo>
                  <a:pt x="2428" y="77"/>
                </a:lnTo>
                <a:lnTo>
                  <a:pt x="2394" y="44"/>
                </a:lnTo>
                <a:lnTo>
                  <a:pt x="2374" y="32"/>
                </a:lnTo>
                <a:lnTo>
                  <a:pt x="2353" y="20"/>
                </a:lnTo>
                <a:lnTo>
                  <a:pt x="2331" y="12"/>
                </a:lnTo>
                <a:lnTo>
                  <a:pt x="2309" y="6"/>
                </a:lnTo>
                <a:lnTo>
                  <a:pt x="2286" y="2"/>
                </a:lnTo>
                <a:lnTo>
                  <a:pt x="2261" y="0"/>
                </a:lnTo>
                <a:lnTo>
                  <a:pt x="235" y="0"/>
                </a:lnTo>
                <a:close/>
              </a:path>
            </a:pathLst>
          </a:custGeom>
          <a:solidFill>
            <a:srgbClr val="F08F00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789514" name="Rectangle 10"/>
          <p:cNvSpPr>
            <a:spLocks noChangeArrowheads="1"/>
          </p:cNvSpPr>
          <p:nvPr/>
        </p:nvSpPr>
        <p:spPr bwMode="auto">
          <a:xfrm>
            <a:off x="5119688" y="1982788"/>
            <a:ext cx="3556000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89515" name="Rectangle 11"/>
          <p:cNvSpPr>
            <a:spLocks noChangeArrowheads="1"/>
          </p:cNvSpPr>
          <p:nvPr/>
        </p:nvSpPr>
        <p:spPr bwMode="auto">
          <a:xfrm>
            <a:off x="5467350" y="2047875"/>
            <a:ext cx="1826013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ja-JP" b="1" dirty="0" err="1" smtClean="0">
                <a:solidFill>
                  <a:srgbClr val="000000"/>
                </a:solidFill>
                <a:latin typeface="Arial" charset="0"/>
              </a:rPr>
              <a:t>Фактори</a:t>
            </a:r>
            <a:r>
              <a:rPr lang="ru-RU" altLang="ja-JP" b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ja-JP" b="1" dirty="0" err="1" smtClean="0">
                <a:solidFill>
                  <a:srgbClr val="000000"/>
                </a:solidFill>
                <a:latin typeface="Arial" charset="0"/>
              </a:rPr>
              <a:t>ризику</a:t>
            </a:r>
            <a:endParaRPr lang="en-US" altLang="ja-JP" sz="2400" dirty="0">
              <a:solidFill>
                <a:schemeClr val="tx1"/>
              </a:solidFill>
              <a:ea typeface="MS PGothic" pitchFamily="34" charset="-128"/>
            </a:endParaRPr>
          </a:p>
        </p:txBody>
      </p:sp>
      <p:sp>
        <p:nvSpPr>
          <p:cNvPr id="789516" name="Rectangle 12"/>
          <p:cNvSpPr>
            <a:spLocks noChangeArrowheads="1"/>
          </p:cNvSpPr>
          <p:nvPr/>
        </p:nvSpPr>
        <p:spPr bwMode="auto">
          <a:xfrm>
            <a:off x="6084888" y="2636838"/>
            <a:ext cx="8912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algn="ctr"/>
            <a:r>
              <a:rPr lang="uk-UA" altLang="ja-JP" b="1" dirty="0" smtClean="0">
                <a:solidFill>
                  <a:srgbClr val="FFFFFF"/>
                </a:solidFill>
                <a:latin typeface="Arial" charset="0"/>
                <a:ea typeface="MS PGothic" pitchFamily="34" charset="-128"/>
              </a:rPr>
              <a:t>паління</a:t>
            </a:r>
            <a:endParaRPr lang="en-US" altLang="ja-JP" dirty="0">
              <a:solidFill>
                <a:schemeClr val="tx1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789517" name="Rectangle 13"/>
          <p:cNvSpPr>
            <a:spLocks noChangeArrowheads="1"/>
          </p:cNvSpPr>
          <p:nvPr/>
        </p:nvSpPr>
        <p:spPr bwMode="auto">
          <a:xfrm>
            <a:off x="5435600" y="3141663"/>
            <a:ext cx="27659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algn="ctr"/>
            <a:r>
              <a:rPr lang="ru-RU" altLang="ja-JP" b="1" dirty="0" err="1" smtClean="0">
                <a:solidFill>
                  <a:srgbClr val="FFFFFF"/>
                </a:solidFill>
                <a:latin typeface="Arial" charset="0"/>
              </a:rPr>
              <a:t>Професійні</a:t>
            </a:r>
            <a:r>
              <a:rPr lang="ru-RU" altLang="ja-JP" b="1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ru-RU" altLang="ja-JP" b="1" dirty="0" err="1" smtClean="0">
                <a:solidFill>
                  <a:srgbClr val="FFFFFF"/>
                </a:solidFill>
                <a:latin typeface="Arial" charset="0"/>
              </a:rPr>
              <a:t>шкідливості</a:t>
            </a:r>
            <a:endParaRPr lang="en-US" altLang="ja-JP" dirty="0">
              <a:solidFill>
                <a:schemeClr val="tx1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789518" name="Rectangle 14"/>
          <p:cNvSpPr>
            <a:spLocks noChangeArrowheads="1"/>
          </p:cNvSpPr>
          <p:nvPr/>
        </p:nvSpPr>
        <p:spPr bwMode="auto">
          <a:xfrm>
            <a:off x="4829175" y="3644900"/>
            <a:ext cx="3880293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algn="ctr"/>
            <a:r>
              <a:rPr lang="ru-RU" altLang="ja-JP" sz="2000" b="1" dirty="0" err="1" smtClean="0">
                <a:solidFill>
                  <a:srgbClr val="FFFFFF"/>
                </a:solidFill>
                <a:latin typeface="Arial" charset="0"/>
              </a:rPr>
              <a:t>Забруднення</a:t>
            </a:r>
            <a:r>
              <a:rPr lang="ru-RU" altLang="ja-JP" sz="2000" b="1" dirty="0" smtClean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ru-RU" altLang="ja-JP" sz="2000" b="1" dirty="0" err="1" smtClean="0">
                <a:solidFill>
                  <a:srgbClr val="FFFFFF"/>
                </a:solidFill>
                <a:latin typeface="Arial" charset="0"/>
              </a:rPr>
              <a:t>навколишнього</a:t>
            </a:r>
            <a:r>
              <a:rPr lang="ru-RU" altLang="ja-JP" sz="2000" b="1" dirty="0" smtClean="0">
                <a:solidFill>
                  <a:srgbClr val="FFFFFF"/>
                </a:solidFill>
                <a:latin typeface="Arial" charset="0"/>
              </a:rPr>
              <a:t> </a:t>
            </a:r>
          </a:p>
          <a:p>
            <a:pPr algn="ctr"/>
            <a:r>
              <a:rPr lang="ru-RU" altLang="ja-JP" sz="2000" b="1" dirty="0" err="1" smtClean="0">
                <a:solidFill>
                  <a:srgbClr val="FFFFFF"/>
                </a:solidFill>
                <a:latin typeface="Arial" charset="0"/>
              </a:rPr>
              <a:t>середовища</a:t>
            </a:r>
            <a:endParaRPr lang="ru-RU" altLang="ja-JP" sz="20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89519" name="Rectangle 15"/>
          <p:cNvSpPr>
            <a:spLocks noChangeArrowheads="1"/>
          </p:cNvSpPr>
          <p:nvPr/>
        </p:nvSpPr>
        <p:spPr bwMode="auto">
          <a:xfrm>
            <a:off x="2165350" y="5741988"/>
            <a:ext cx="3436938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89520" name="Rectangle 16"/>
          <p:cNvSpPr>
            <a:spLocks noChangeArrowheads="1"/>
          </p:cNvSpPr>
          <p:nvPr/>
        </p:nvSpPr>
        <p:spPr bwMode="auto">
          <a:xfrm>
            <a:off x="2771775" y="5805488"/>
            <a:ext cx="287482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r>
              <a:rPr lang="ru-RU" altLang="ja-JP" sz="3600" b="1" dirty="0" err="1" smtClean="0">
                <a:solidFill>
                  <a:srgbClr val="FFFF00"/>
                </a:solidFill>
                <a:latin typeface="Arial" charset="0"/>
              </a:rPr>
              <a:t>спирометрія</a:t>
            </a:r>
            <a:endParaRPr lang="en-US" altLang="ja-JP" sz="2400" dirty="0">
              <a:solidFill>
                <a:schemeClr val="tx1"/>
              </a:solidFill>
              <a:ea typeface="MS PGothic" pitchFamily="34" charset="-128"/>
            </a:endParaRPr>
          </a:p>
        </p:txBody>
      </p:sp>
      <p:sp>
        <p:nvSpPr>
          <p:cNvPr id="789521" name="Rectangle 17"/>
          <p:cNvSpPr>
            <a:spLocks noChangeArrowheads="1"/>
          </p:cNvSpPr>
          <p:nvPr/>
        </p:nvSpPr>
        <p:spPr bwMode="auto">
          <a:xfrm>
            <a:off x="1265238" y="438150"/>
            <a:ext cx="6807200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89522" name="Rectangle 18"/>
          <p:cNvSpPr>
            <a:spLocks noChangeArrowheads="1"/>
          </p:cNvSpPr>
          <p:nvPr/>
        </p:nvSpPr>
        <p:spPr bwMode="auto">
          <a:xfrm>
            <a:off x="1752600" y="533400"/>
            <a:ext cx="54717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r>
              <a:rPr lang="ru-RU" altLang="ja-JP" sz="4800" b="1" dirty="0" err="1" smtClean="0">
                <a:latin typeface="Arial" charset="0"/>
              </a:rPr>
              <a:t>Діагностика</a:t>
            </a:r>
            <a:r>
              <a:rPr lang="ru-RU" altLang="ja-JP" sz="4800" b="1" dirty="0" smtClean="0">
                <a:latin typeface="Arial" charset="0"/>
              </a:rPr>
              <a:t> ХОЗЛ</a:t>
            </a:r>
            <a:endParaRPr lang="en-US" altLang="ja-JP" sz="4800" dirty="0">
              <a:latin typeface="Arial" charset="0"/>
              <a:ea typeface="MS PGothic" pitchFamily="34" charset="-128"/>
            </a:endParaRPr>
          </a:p>
        </p:txBody>
      </p:sp>
      <p:sp>
        <p:nvSpPr>
          <p:cNvPr id="789523" name="AutoShape 19"/>
          <p:cNvSpPr>
            <a:spLocks/>
          </p:cNvSpPr>
          <p:nvPr/>
        </p:nvSpPr>
        <p:spPr bwMode="auto">
          <a:xfrm rot="5400000">
            <a:off x="3949700" y="2709863"/>
            <a:ext cx="490538" cy="4157662"/>
          </a:xfrm>
          <a:prstGeom prst="rightBrace">
            <a:avLst>
              <a:gd name="adj1" fmla="val 70631"/>
              <a:gd name="adj2" fmla="val 50000"/>
            </a:avLst>
          </a:prstGeom>
          <a:noFill/>
          <a:ln w="28575">
            <a:solidFill>
              <a:srgbClr val="A5FF4B"/>
            </a:solidFill>
            <a:round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789524" name="Text Box 20"/>
          <p:cNvSpPr txBox="1">
            <a:spLocks noChangeArrowheads="1"/>
          </p:cNvSpPr>
          <p:nvPr/>
        </p:nvSpPr>
        <p:spPr bwMode="auto">
          <a:xfrm rot="5400000">
            <a:off x="3742531" y="4958557"/>
            <a:ext cx="83502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ja-JP" sz="4800" dirty="0">
                <a:solidFill>
                  <a:srgbClr val="A5FF4B"/>
                </a:solidFill>
                <a:latin typeface="Monotype Sorts" pitchFamily="2" charset="2"/>
                <a:ea typeface="MS PGothic" pitchFamily="34" charset="-128"/>
              </a:rPr>
              <a:t>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587" name="Rectangle 2051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8150225" cy="41148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Клініко-анамнестичними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ознаками</a:t>
            </a:r>
            <a:r>
              <a:rPr lang="ru-RU" sz="2800" dirty="0" smtClean="0">
                <a:solidFill>
                  <a:schemeClr val="bg1"/>
                </a:solidFill>
              </a:rPr>
              <a:t> ХОЗЛ </a:t>
            </a:r>
            <a:r>
              <a:rPr lang="ru-RU" sz="2800" dirty="0" err="1" smtClean="0">
                <a:solidFill>
                  <a:schemeClr val="bg1"/>
                </a:solidFill>
              </a:rPr>
              <a:t>є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такі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симптоми</a:t>
            </a:r>
            <a:r>
              <a:rPr lang="ru-RU" sz="2800" dirty="0" smtClean="0">
                <a:solidFill>
                  <a:schemeClr val="bg1"/>
                </a:solidFill>
              </a:rPr>
              <a:t>:</a:t>
            </a:r>
          </a:p>
          <a:p>
            <a:pPr algn="just">
              <a:lnSpc>
                <a:spcPct val="90000"/>
              </a:lnSpc>
            </a:pPr>
            <a:r>
              <a:rPr lang="ru-RU" sz="2800" dirty="0" smtClean="0">
                <a:solidFill>
                  <a:schemeClr val="bg1"/>
                </a:solidFill>
              </a:rPr>
              <a:t>· кашель </a:t>
            </a:r>
            <a:r>
              <a:rPr lang="ru-RU" sz="2800" dirty="0" err="1" smtClean="0">
                <a:solidFill>
                  <a:schemeClr val="bg1"/>
                </a:solidFill>
              </a:rPr>
              <a:t>з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відділенням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мокротиння</a:t>
            </a:r>
            <a:r>
              <a:rPr lang="ru-RU" sz="2800" dirty="0" smtClean="0">
                <a:solidFill>
                  <a:schemeClr val="bg1"/>
                </a:solidFill>
              </a:rPr>
              <a:t>;</a:t>
            </a:r>
          </a:p>
          <a:p>
            <a:pPr algn="just">
              <a:lnSpc>
                <a:spcPct val="90000"/>
              </a:lnSpc>
            </a:pPr>
            <a:r>
              <a:rPr lang="ru-RU" sz="2800" dirty="0" smtClean="0">
                <a:solidFill>
                  <a:schemeClr val="bg1"/>
                </a:solidFill>
              </a:rPr>
              <a:t>· </a:t>
            </a:r>
            <a:r>
              <a:rPr lang="ru-RU" sz="2800" dirty="0" err="1" smtClean="0">
                <a:solidFill>
                  <a:schemeClr val="bg1"/>
                </a:solidFill>
              </a:rPr>
              <a:t>Задишка</a:t>
            </a:r>
            <a:r>
              <a:rPr lang="ru-RU" sz="2800" dirty="0" smtClean="0">
                <a:solidFill>
                  <a:schemeClr val="bg1"/>
                </a:solidFill>
              </a:rPr>
              <a:t>;</a:t>
            </a:r>
          </a:p>
          <a:p>
            <a:pPr algn="just">
              <a:lnSpc>
                <a:spcPct val="90000"/>
              </a:lnSpc>
            </a:pPr>
            <a:r>
              <a:rPr lang="ru-RU" sz="2800" dirty="0" smtClean="0">
                <a:solidFill>
                  <a:schemeClr val="bg1"/>
                </a:solidFill>
              </a:rPr>
              <a:t>· </a:t>
            </a:r>
            <a:r>
              <a:rPr lang="ru-RU" sz="2800" dirty="0" err="1" smtClean="0">
                <a:solidFill>
                  <a:schemeClr val="bg1"/>
                </a:solidFill>
              </a:rPr>
              <a:t>фактори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ризику</a:t>
            </a:r>
            <a:r>
              <a:rPr lang="ru-RU" sz="2800" dirty="0" smtClean="0">
                <a:solidFill>
                  <a:schemeClr val="bg1"/>
                </a:solidFill>
              </a:rPr>
              <a:t> (</a:t>
            </a:r>
            <a:r>
              <a:rPr lang="ru-RU" sz="2800" dirty="0" err="1" smtClean="0">
                <a:solidFill>
                  <a:schemeClr val="bg1"/>
                </a:solidFill>
              </a:rPr>
              <a:t>паління</a:t>
            </a:r>
            <a:r>
              <a:rPr lang="ru-RU" sz="2800" dirty="0" smtClean="0">
                <a:solidFill>
                  <a:schemeClr val="bg1"/>
                </a:solidFill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</a:rPr>
              <a:t>професійні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шкідливості</a:t>
            </a:r>
            <a:r>
              <a:rPr lang="ru-RU" sz="2800" dirty="0" smtClean="0">
                <a:solidFill>
                  <a:schemeClr val="bg1"/>
                </a:solidFill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</a:rPr>
              <a:t>полютанти</a:t>
            </a:r>
            <a:r>
              <a:rPr lang="ru-RU" sz="2800" dirty="0" smtClean="0">
                <a:solidFill>
                  <a:schemeClr val="bg1"/>
                </a:solidFill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</a:rPr>
              <a:t>рідко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успадкований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дефіцит</a:t>
            </a:r>
            <a:r>
              <a:rPr lang="ru-RU" sz="2800" dirty="0" smtClean="0">
                <a:solidFill>
                  <a:schemeClr val="bg1"/>
                </a:solidFill>
              </a:rPr>
              <a:t> 1-антитрипсину).</a:t>
            </a:r>
          </a:p>
          <a:p>
            <a:pPr algn="just">
              <a:lnSpc>
                <a:spcPct val="90000"/>
              </a:lnSpc>
            </a:pPr>
            <a:r>
              <a:rPr lang="ru-RU" sz="2800" dirty="0" err="1" smtClean="0">
                <a:solidFill>
                  <a:schemeClr val="bg1"/>
                </a:solidFill>
              </a:rPr>
              <a:t>Найбільш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важливою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діагностичною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ознакою</a:t>
            </a:r>
            <a:r>
              <a:rPr lang="ru-RU" sz="2800" dirty="0" smtClean="0">
                <a:solidFill>
                  <a:schemeClr val="bg1"/>
                </a:solidFill>
              </a:rPr>
              <a:t> ХОЗЛ </a:t>
            </a:r>
            <a:r>
              <a:rPr lang="ru-RU" sz="2800" dirty="0" err="1" smtClean="0">
                <a:solidFill>
                  <a:schemeClr val="bg1"/>
                </a:solidFill>
              </a:rPr>
              <a:t>є</a:t>
            </a:r>
            <a:r>
              <a:rPr lang="ru-RU" sz="2800" dirty="0" smtClean="0">
                <a:solidFill>
                  <a:schemeClr val="bg1"/>
                </a:solidFill>
              </a:rPr>
              <a:t> не </a:t>
            </a:r>
            <a:r>
              <a:rPr lang="ru-RU" sz="2800" dirty="0" err="1" smtClean="0">
                <a:solidFill>
                  <a:schemeClr val="bg1"/>
                </a:solidFill>
              </a:rPr>
              <a:t>повністю</a:t>
            </a:r>
            <a:r>
              <a:rPr lang="ru-RU" sz="2800" dirty="0" smtClean="0">
                <a:solidFill>
                  <a:schemeClr val="bg1"/>
                </a:solidFill>
              </a:rPr>
              <a:t> оборотне </a:t>
            </a:r>
            <a:r>
              <a:rPr lang="ru-RU" sz="2800" dirty="0" err="1" smtClean="0">
                <a:solidFill>
                  <a:schemeClr val="bg1"/>
                </a:solidFill>
              </a:rPr>
              <a:t>обмеження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повітряного</a:t>
            </a:r>
            <a:r>
              <a:rPr lang="ru-RU" sz="2800" dirty="0" smtClean="0">
                <a:solidFill>
                  <a:schemeClr val="bg1"/>
                </a:solidFill>
              </a:rPr>
              <a:t> потоку.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4D7DDBD-C229-446C-9985-7A59B2F7CE0A}" type="slidenum">
              <a:rPr lang="ru-RU"/>
              <a:pPr/>
              <a:t>23</a:t>
            </a:fld>
            <a:endParaRPr lang="ru-RU"/>
          </a:p>
        </p:txBody>
      </p:sp>
      <p:sp>
        <p:nvSpPr>
          <p:cNvPr id="707586" name="Rectangle 2050"/>
          <p:cNvSpPr>
            <a:spLocks noGrp="1" noChangeArrowheads="1"/>
          </p:cNvSpPr>
          <p:nvPr>
            <p:ph type="title"/>
          </p:nvPr>
        </p:nvSpPr>
        <p:spPr>
          <a:xfrm>
            <a:off x="533400" y="357166"/>
            <a:ext cx="8080375" cy="785818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ru-RU" b="1" dirty="0" err="1" smtClean="0">
                <a:solidFill>
                  <a:srgbClr val="FFFF00"/>
                </a:solidFill>
              </a:rPr>
              <a:t>Діагностика</a:t>
            </a:r>
            <a:r>
              <a:rPr lang="ru-RU" b="1" dirty="0" smtClean="0">
                <a:solidFill>
                  <a:srgbClr val="FFFF00"/>
                </a:solidFill>
              </a:rPr>
              <a:t> ХОЗЛ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8077200" cy="47244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Діагноз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ХОЗЛ повинен бути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запідозрений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у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всіх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пацієнтів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з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хронічним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кашлем,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мокротинням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та/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або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задишкою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та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факторами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ризику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в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анамнезі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Діагноз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підтверджується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за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допомогою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спирографії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Пацієнти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з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факторами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ризику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в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анамнезі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повинні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бути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тестовані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для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виявлення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ОВП,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навіть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якщо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у них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відсутня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задишка</a:t>
            </a:r>
            <a:endParaRPr lang="ru-RU" sz="2800" b="1" dirty="0" smtClean="0">
              <a:solidFill>
                <a:srgbClr val="F8F8F8"/>
              </a:solidFill>
              <a:latin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5004E1F-BAB5-4798-B0D3-43CCC46202C7}" type="slidenum">
              <a:rPr lang="ru-RU"/>
              <a:pPr/>
              <a:t>24</a:t>
            </a:fld>
            <a:endParaRPr lang="ru-RU"/>
          </a:p>
        </p:txBody>
      </p:sp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01063" cy="971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FF9933"/>
                </a:solidFill>
                <a:latin typeface="Arial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іагноз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мониторювання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провідні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положення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  <a:endParaRPr lang="ru-RU" b="1" dirty="0">
              <a:latin typeface="Arial" charset="0"/>
            </a:endParaRPr>
          </a:p>
        </p:txBody>
      </p:sp>
      <p:sp>
        <p:nvSpPr>
          <p:cNvPr id="220164" name="Line 4"/>
          <p:cNvSpPr>
            <a:spLocks noChangeShapeType="1"/>
          </p:cNvSpPr>
          <p:nvPr/>
        </p:nvSpPr>
        <p:spPr bwMode="auto">
          <a:xfrm>
            <a:off x="914400" y="1447800"/>
            <a:ext cx="7543800" cy="0"/>
          </a:xfrm>
          <a:prstGeom prst="line">
            <a:avLst/>
          </a:prstGeom>
          <a:noFill/>
          <a:ln w="63500" cmpd="thinThick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91513" cy="4781550"/>
          </a:xfrm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r>
              <a:rPr lang="ru-RU" sz="36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РЕНТГЕНОГРАФІЯ</a:t>
            </a:r>
            <a:endParaRPr lang="ru-RU" sz="36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endParaRPr lang="ru-RU" sz="36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r>
              <a:rPr lang="ru-RU" sz="36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ПЕРФУЗІЙНА СЦИНТИГРАФІЯ </a:t>
            </a:r>
            <a:endParaRPr lang="ru-RU" sz="36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>
              <a:buFontTx/>
              <a:buNone/>
            </a:pPr>
            <a:endParaRPr lang="en-US" sz="36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r>
              <a:rPr lang="ru-RU" sz="36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КОМП</a:t>
            </a:r>
            <a:r>
              <a:rPr lang="en-US" sz="36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’</a:t>
            </a:r>
            <a:r>
              <a:rPr lang="ru-RU" sz="36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ЮТЕРНА ТОМОГРАФІЯ </a:t>
            </a:r>
            <a:endParaRPr lang="en-US" sz="36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US" sz="2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 </a:t>
            </a:r>
            <a:endParaRPr lang="ru-RU" sz="28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>
              <a:buFontTx/>
              <a:buNone/>
            </a:pPr>
            <a:endParaRPr lang="ru-RU" sz="28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54F8776-B424-4CA4-B648-E2A1264E0DA8}" type="slidenum">
              <a:rPr lang="ru-RU"/>
              <a:pPr/>
              <a:t>25</a:t>
            </a:fld>
            <a:endParaRPr lang="ru-RU"/>
          </a:p>
        </p:txBody>
      </p:sp>
      <p:sp>
        <p:nvSpPr>
          <p:cNvPr id="85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00042"/>
            <a:ext cx="7772400" cy="779462"/>
          </a:xfrm>
          <a:solidFill>
            <a:schemeClr val="tx2"/>
          </a:solidFill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r>
              <a:rPr lang="ru-RU" sz="4000" b="1" dirty="0" smtClean="0">
                <a:solidFill>
                  <a:srgbClr val="000099"/>
                </a:solidFill>
                <a:latin typeface="Comic Sans MS" pitchFamily="66" charset="0"/>
              </a:rPr>
              <a:t>МЕТОДИ ДОСЛІДЖЕННЯ</a:t>
            </a:r>
            <a:endParaRPr lang="ru-RU" sz="4000" b="1" dirty="0">
              <a:solidFill>
                <a:srgbClr val="000099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71604" y="285728"/>
            <a:ext cx="5614998" cy="800120"/>
          </a:xfrm>
          <a:solidFill>
            <a:schemeClr val="tx2"/>
          </a:solidFill>
        </p:spPr>
        <p:txBody>
          <a:bodyPr/>
          <a:lstStyle/>
          <a:p>
            <a:pPr algn="ctr"/>
            <a:r>
              <a:rPr lang="ru-RU" sz="4000" b="1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Спирометрія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74240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14876" y="1357298"/>
            <a:ext cx="4059238" cy="4420211"/>
          </a:xfrm>
          <a:ln w="57150"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42405" name="Rectangle 5"/>
          <p:cNvSpPr>
            <a:spLocks noChangeArrowheads="1"/>
          </p:cNvSpPr>
          <p:nvPr/>
        </p:nvSpPr>
        <p:spPr bwMode="auto">
          <a:xfrm>
            <a:off x="5214942" y="1357298"/>
            <a:ext cx="1785950" cy="142876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 dirty="0" err="1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FEV1</a:t>
            </a:r>
            <a:r>
              <a:rPr lang="en-US" sz="1400" b="1" dirty="0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/</a:t>
            </a:r>
            <a:r>
              <a:rPr lang="en-US" sz="1400" b="1" dirty="0" err="1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FVC</a:t>
            </a:r>
            <a:r>
              <a:rPr lang="en-US" sz="1400" b="1" dirty="0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 &lt;70% 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 </a:t>
            </a:r>
          </a:p>
          <a:p>
            <a:pPr algn="ctr"/>
            <a:r>
              <a:rPr lang="ru-RU" sz="1400" b="1" dirty="0" err="1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Постбронхо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-</a:t>
            </a:r>
          </a:p>
          <a:p>
            <a:pPr algn="ctr"/>
            <a:r>
              <a:rPr lang="ru-RU" sz="1400" b="1" dirty="0" err="1" smtClean="0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літичний</a:t>
            </a:r>
            <a:endParaRPr lang="ru-RU" sz="1400" b="1" dirty="0">
              <a:solidFill>
                <a:schemeClr val="accent4">
                  <a:lumMod val="50000"/>
                </a:schemeClr>
              </a:solidFill>
              <a:latin typeface="Tahoma" pitchFamily="34" charset="0"/>
            </a:endParaRPr>
          </a:p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 </a:t>
            </a:r>
            <a:r>
              <a:rPr lang="en-US" sz="1400" b="1" dirty="0" err="1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FEV1</a:t>
            </a:r>
            <a:r>
              <a:rPr lang="en-US" sz="1400" b="1" dirty="0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&lt;80%</a:t>
            </a:r>
            <a:endParaRPr lang="ru-RU" sz="1400" b="1" dirty="0">
              <a:solidFill>
                <a:schemeClr val="accent4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74240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14282" y="1285860"/>
            <a:ext cx="5000660" cy="4500594"/>
          </a:xfrm>
          <a:solidFill>
            <a:schemeClr val="accent3"/>
          </a:solidFill>
          <a:ln w="57150"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buFontTx/>
              <a:buNone/>
            </a:pPr>
            <a:r>
              <a:rPr lang="ru-RU" b="1" dirty="0">
                <a:solidFill>
                  <a:srgbClr val="002060"/>
                </a:solidFill>
              </a:rPr>
              <a:t>  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Основна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ознака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говорити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про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ХОЗЛ</a:t>
            </a:r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FontTx/>
              <a:buNone/>
            </a:pP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визначається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показником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спирометрії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FontTx/>
              <a:buNone/>
            </a:pP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ОФВ1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ФЖЄЛ </a:t>
            </a:r>
            <a:r>
              <a:rPr lang="en-US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&lt;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70 %</a:t>
            </a:r>
          </a:p>
          <a:p>
            <a:pPr algn="ctr">
              <a:buFontTx/>
              <a:buNone/>
            </a:pP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9BC3B-D357-4AA6-ACF5-0DD9E04CE78A}" type="slidenum">
              <a:rPr lang="ru-RU"/>
              <a:pPr/>
              <a:t>27</a:t>
            </a:fld>
            <a:endParaRPr lang="ru-RU"/>
          </a:p>
        </p:txBody>
      </p:sp>
      <p:sp>
        <p:nvSpPr>
          <p:cNvPr id="287746" name="Rectangle 2"/>
          <p:cNvSpPr>
            <a:spLocks noChangeArrowheads="1"/>
          </p:cNvSpPr>
          <p:nvPr/>
        </p:nvSpPr>
        <p:spPr bwMode="auto">
          <a:xfrm>
            <a:off x="500034" y="571480"/>
            <a:ext cx="807249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Обструкція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вважається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хронічною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,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якщо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вона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реєструється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, як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мінімум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3 рази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протягом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одного року,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незважаючи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на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терапію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,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що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проводиться</a:t>
            </a:r>
          </a:p>
          <a:p>
            <a:pPr>
              <a:lnSpc>
                <a:spcPct val="90000"/>
              </a:lnSpc>
            </a:pPr>
            <a:endParaRPr lang="ru-RU" sz="3200" b="1" i="1" dirty="0" smtClean="0">
              <a:solidFill>
                <a:schemeClr val="tx2">
                  <a:lumMod val="90000"/>
                </a:schemeClr>
              </a:solidFill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постбронходилататорне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відношення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  ОФВ1/ ФЖЄЛ &lt; 70%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свідчить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про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порушення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бронхіальної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прохідності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при ХОЗЛ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500034" y="1142984"/>
            <a:ext cx="7143800" cy="349634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ctr"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тривалий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кашель;</a:t>
            </a: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endParaRPr lang="ru-RU" sz="32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продукція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endParaRPr lang="ru-RU" sz="32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задишка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endParaRPr lang="ru-RU" sz="32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дихальна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endParaRPr lang="ru-RU" sz="32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легеневе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32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285728"/>
            <a:ext cx="6235287" cy="58477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Клінічна</a:t>
            </a:r>
            <a:r>
              <a:rPr lang="ru-RU" sz="3200" b="1" dirty="0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 картина ХОЗЛ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505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  <a:noFill/>
          <a:ln/>
        </p:spPr>
        <p:txBody>
          <a:bodyPr/>
          <a:lstStyle/>
          <a:p>
            <a:r>
              <a:rPr lang="ru-RU" sz="4000" b="1" dirty="0" err="1" smtClean="0">
                <a:solidFill>
                  <a:schemeClr val="bg1"/>
                </a:solidFill>
                <a:latin typeface="Arial" charset="0"/>
              </a:rPr>
              <a:t>Системні</a:t>
            </a:r>
            <a:r>
              <a:rPr lang="ru-RU" sz="4000" b="1" dirty="0" smtClean="0">
                <a:solidFill>
                  <a:schemeClr val="bg1"/>
                </a:solidFill>
                <a:latin typeface="Arial" charset="0"/>
              </a:rPr>
              <a:t> прояви ХОЗЛ</a:t>
            </a:r>
            <a:endParaRPr lang="ru-RU" sz="4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46498" name="Oval 2"/>
          <p:cNvSpPr>
            <a:spLocks noChangeArrowheads="1"/>
          </p:cNvSpPr>
          <p:nvPr/>
        </p:nvSpPr>
        <p:spPr bwMode="auto">
          <a:xfrm>
            <a:off x="2438400" y="2057400"/>
            <a:ext cx="3962400" cy="32766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b="1" dirty="0" smtClean="0">
                <a:solidFill>
                  <a:schemeClr val="accent2"/>
                </a:solidFill>
                <a:latin typeface="Arial" charset="0"/>
              </a:rPr>
              <a:t>ПРОЯВИ</a:t>
            </a:r>
            <a:endParaRPr lang="ru-RU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746499" name="Oval 3"/>
          <p:cNvSpPr>
            <a:spLocks noChangeArrowheads="1"/>
          </p:cNvSpPr>
          <p:nvPr/>
        </p:nvSpPr>
        <p:spPr bwMode="auto">
          <a:xfrm>
            <a:off x="685800" y="2514600"/>
            <a:ext cx="2819400" cy="2438400"/>
          </a:xfrm>
          <a:prstGeom prst="ellipse">
            <a:avLst/>
          </a:prstGeom>
          <a:gradFill rotWithShape="0">
            <a:gsLst>
              <a:gs pos="0">
                <a:srgbClr val="FFFFCC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endParaRPr lang="ru-RU" sz="2400" b="1">
              <a:solidFill>
                <a:schemeClr val="accent2"/>
              </a:solidFill>
              <a:latin typeface="Arial" charset="0"/>
            </a:endParaRPr>
          </a:p>
          <a:p>
            <a:pPr algn="ctr">
              <a:lnSpc>
                <a:spcPct val="90000"/>
              </a:lnSpc>
            </a:pPr>
            <a:endParaRPr lang="ru-RU" sz="2400" b="1">
              <a:solidFill>
                <a:schemeClr val="accent2"/>
              </a:solidFill>
              <a:latin typeface="Arial" charset="0"/>
            </a:endParaRPr>
          </a:p>
          <a:p>
            <a:pPr algn="ctr">
              <a:lnSpc>
                <a:spcPct val="90000"/>
              </a:lnSpc>
            </a:pPr>
            <a:endParaRPr lang="ru-RU" sz="1800" b="1">
              <a:solidFill>
                <a:schemeClr val="accent2"/>
              </a:solidFill>
              <a:latin typeface="Arial" charset="0"/>
            </a:endParaRPr>
          </a:p>
          <a:p>
            <a:pPr algn="ctr"/>
            <a:endParaRPr lang="ru-RU" sz="2400">
              <a:solidFill>
                <a:schemeClr val="accent2"/>
              </a:solidFill>
            </a:endParaRPr>
          </a:p>
        </p:txBody>
      </p:sp>
      <p:sp>
        <p:nvSpPr>
          <p:cNvPr id="746500" name="Oval 4"/>
          <p:cNvSpPr>
            <a:spLocks noChangeArrowheads="1"/>
          </p:cNvSpPr>
          <p:nvPr/>
        </p:nvSpPr>
        <p:spPr bwMode="auto">
          <a:xfrm>
            <a:off x="2971800" y="914400"/>
            <a:ext cx="2895600" cy="2362200"/>
          </a:xfrm>
          <a:prstGeom prst="ellipse">
            <a:avLst/>
          </a:prstGeom>
          <a:gradFill rotWithShape="0">
            <a:gsLst>
              <a:gs pos="0">
                <a:srgbClr val="FFFFCC"/>
              </a:gs>
              <a:gs pos="100000">
                <a:srgbClr val="FF9966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46501" name="Text Box 5"/>
          <p:cNvSpPr txBox="1">
            <a:spLocks noChangeArrowheads="1"/>
          </p:cNvSpPr>
          <p:nvPr/>
        </p:nvSpPr>
        <p:spPr bwMode="auto">
          <a:xfrm>
            <a:off x="3505200" y="1752600"/>
            <a:ext cx="213673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Зниження</a:t>
            </a:r>
            <a:r>
              <a:rPr lang="ru-RU" sz="20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маси</a:t>
            </a:r>
            <a:endParaRPr lang="ru-RU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тіла</a:t>
            </a:r>
            <a:endParaRPr lang="ru-RU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endParaRPr lang="ru-RU" sz="20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746502" name="Oval 6"/>
          <p:cNvSpPr>
            <a:spLocks noChangeArrowheads="1"/>
          </p:cNvSpPr>
          <p:nvPr/>
        </p:nvSpPr>
        <p:spPr bwMode="auto">
          <a:xfrm>
            <a:off x="5334000" y="2514600"/>
            <a:ext cx="3200400" cy="2514600"/>
          </a:xfrm>
          <a:prstGeom prst="ellipse">
            <a:avLst/>
          </a:prstGeom>
          <a:gradFill rotWithShape="0">
            <a:gsLst>
              <a:gs pos="0">
                <a:srgbClr val="CCFFCC"/>
              </a:gs>
              <a:gs pos="100000">
                <a:srgbClr val="99CC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1800" b="1">
              <a:latin typeface="Arial" charset="0"/>
            </a:endParaRPr>
          </a:p>
          <a:p>
            <a:pPr algn="ctr"/>
            <a:endParaRPr lang="ru-RU" sz="2400"/>
          </a:p>
        </p:txBody>
      </p:sp>
      <p:sp>
        <p:nvSpPr>
          <p:cNvPr id="746503" name="Oval 7"/>
          <p:cNvSpPr>
            <a:spLocks noChangeArrowheads="1"/>
          </p:cNvSpPr>
          <p:nvPr/>
        </p:nvSpPr>
        <p:spPr bwMode="auto">
          <a:xfrm>
            <a:off x="2895600" y="4114800"/>
            <a:ext cx="3048000" cy="2438400"/>
          </a:xfrm>
          <a:prstGeom prst="ellipse">
            <a:avLst/>
          </a:prstGeom>
          <a:gradFill rotWithShape="0">
            <a:gsLst>
              <a:gs pos="0">
                <a:srgbClr val="FFCCCC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 b="1">
              <a:latin typeface="Arial" charset="0"/>
            </a:endParaRPr>
          </a:p>
          <a:p>
            <a:pPr algn="ctr"/>
            <a:endParaRPr lang="ru-RU" sz="2000" b="1">
              <a:latin typeface="Arial" charset="0"/>
            </a:endParaRPr>
          </a:p>
          <a:p>
            <a:pPr algn="ctr"/>
            <a:endParaRPr lang="ru-RU" sz="2400"/>
          </a:p>
        </p:txBody>
      </p:sp>
      <p:sp>
        <p:nvSpPr>
          <p:cNvPr id="746506" name="Text Box 10"/>
          <p:cNvSpPr txBox="1">
            <a:spLocks noChangeArrowheads="1"/>
          </p:cNvSpPr>
          <p:nvPr/>
        </p:nvSpPr>
        <p:spPr bwMode="auto">
          <a:xfrm>
            <a:off x="838200" y="2895600"/>
            <a:ext cx="247837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Слабкість</a:t>
            </a:r>
            <a:endParaRPr lang="ru-RU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скелетних</a:t>
            </a:r>
            <a:r>
              <a:rPr lang="ru-RU" sz="2000" b="1" dirty="0" smtClean="0">
                <a:solidFill>
                  <a:srgbClr val="FF0000"/>
                </a:solidFill>
                <a:latin typeface="Arial" charset="0"/>
              </a:rPr>
              <a:t> м</a:t>
            </a:r>
            <a:r>
              <a:rPr lang="en-US" sz="2000" b="1" dirty="0" smtClean="0">
                <a:solidFill>
                  <a:srgbClr val="FF0000"/>
                </a:solidFill>
                <a:latin typeface="Arial" charset="0"/>
              </a:rPr>
              <a:t>’</a:t>
            </a:r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язів</a:t>
            </a:r>
            <a:r>
              <a:rPr lang="ru-RU" sz="2000" b="1" dirty="0" smtClean="0">
                <a:solidFill>
                  <a:srgbClr val="FF0000"/>
                </a:solidFill>
                <a:latin typeface="Arial" charset="0"/>
              </a:rPr>
              <a:t>,</a:t>
            </a:r>
            <a:endParaRPr lang="ru-RU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втрата</a:t>
            </a:r>
            <a:r>
              <a:rPr lang="ru-RU" sz="2000" b="1" dirty="0" smtClean="0">
                <a:solidFill>
                  <a:srgbClr val="FF0000"/>
                </a:solidFill>
                <a:latin typeface="Arial" charset="0"/>
              </a:rPr>
              <a:t> м</a:t>
            </a:r>
            <a:r>
              <a:rPr lang="en-US" sz="2000" b="1" dirty="0" smtClean="0">
                <a:solidFill>
                  <a:srgbClr val="FF0000"/>
                </a:solidFill>
                <a:latin typeface="Arial" charset="0"/>
              </a:rPr>
              <a:t>’</a:t>
            </a:r>
            <a:r>
              <a:rPr lang="uk-UA" sz="2000" b="1" dirty="0" err="1" smtClean="0">
                <a:solidFill>
                  <a:srgbClr val="FF0000"/>
                </a:solidFill>
                <a:latin typeface="Arial" charset="0"/>
              </a:rPr>
              <a:t>язової</a:t>
            </a:r>
            <a:endParaRPr lang="ru-RU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маси</a:t>
            </a:r>
            <a:r>
              <a:rPr lang="ru-RU" sz="2000" b="1" dirty="0" smtClean="0">
                <a:solidFill>
                  <a:srgbClr val="FF0000"/>
                </a:solidFill>
                <a:latin typeface="Arial" charset="0"/>
              </a:rPr>
              <a:t>,</a:t>
            </a:r>
            <a:endParaRPr lang="ru-RU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ru-RU" sz="2000" b="1" dirty="0" err="1">
                <a:solidFill>
                  <a:srgbClr val="FF0000"/>
                </a:solidFill>
                <a:latin typeface="Arial" charset="0"/>
              </a:rPr>
              <a:t>остеопороз</a:t>
            </a:r>
            <a:endParaRPr lang="en-US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endParaRPr lang="ru-RU" sz="20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746507" name="Text Box 11"/>
          <p:cNvSpPr txBox="1">
            <a:spLocks noChangeArrowheads="1"/>
          </p:cNvSpPr>
          <p:nvPr/>
        </p:nvSpPr>
        <p:spPr bwMode="auto">
          <a:xfrm>
            <a:off x="6537325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2400">
              <a:solidFill>
                <a:schemeClr val="accent2"/>
              </a:solidFill>
            </a:endParaRPr>
          </a:p>
        </p:txBody>
      </p:sp>
      <p:sp>
        <p:nvSpPr>
          <p:cNvPr id="746508" name="Text Box 12"/>
          <p:cNvSpPr txBox="1">
            <a:spLocks noChangeArrowheads="1"/>
          </p:cNvSpPr>
          <p:nvPr/>
        </p:nvSpPr>
        <p:spPr bwMode="auto">
          <a:xfrm>
            <a:off x="5565775" y="3048000"/>
            <a:ext cx="2653099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Нервово-психічні</a:t>
            </a:r>
            <a:endParaRPr lang="ru-RU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порушення</a:t>
            </a:r>
            <a:r>
              <a:rPr lang="en-US" sz="2000" b="1" dirty="0">
                <a:solidFill>
                  <a:srgbClr val="FF0000"/>
                </a:solidFill>
                <a:latin typeface="Arial" charset="0"/>
              </a:rPr>
              <a:t>: </a:t>
            </a:r>
          </a:p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депресія</a:t>
            </a:r>
            <a:r>
              <a:rPr lang="ru-RU" sz="2000" b="1" dirty="0">
                <a:solidFill>
                  <a:srgbClr val="FF0000"/>
                </a:solidFill>
                <a:latin typeface="Arial" charset="0"/>
              </a:rPr>
              <a:t>,</a:t>
            </a:r>
          </a:p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порушення</a:t>
            </a:r>
            <a:r>
              <a:rPr lang="ru-RU" sz="20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пам</a:t>
            </a:r>
            <a:r>
              <a:rPr lang="en-US" sz="2000" b="1" dirty="0" smtClean="0">
                <a:solidFill>
                  <a:srgbClr val="FF0000"/>
                </a:solidFill>
                <a:latin typeface="Arial" charset="0"/>
              </a:rPr>
              <a:t>’</a:t>
            </a:r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яті</a:t>
            </a:r>
            <a:r>
              <a:rPr lang="ru-RU" sz="2000" b="1" dirty="0" smtClean="0">
                <a:solidFill>
                  <a:srgbClr val="FF0000"/>
                </a:solidFill>
                <a:latin typeface="Arial" charset="0"/>
              </a:rPr>
              <a:t>,</a:t>
            </a:r>
            <a:endParaRPr lang="ru-RU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сону</a:t>
            </a:r>
            <a:endParaRPr lang="en-US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endParaRPr lang="ru-RU" sz="20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746509" name="Text Box 13"/>
          <p:cNvSpPr txBox="1">
            <a:spLocks noChangeArrowheads="1"/>
          </p:cNvSpPr>
          <p:nvPr/>
        </p:nvSpPr>
        <p:spPr bwMode="auto">
          <a:xfrm>
            <a:off x="3128963" y="4479925"/>
            <a:ext cx="212731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latin typeface="Arial" charset="0"/>
              </a:rPr>
              <a:t>Серцева</a:t>
            </a:r>
            <a:endParaRPr lang="ru-RU" sz="2000" b="1" dirty="0">
              <a:latin typeface="Arial" charset="0"/>
            </a:endParaRPr>
          </a:p>
          <a:p>
            <a:pPr algn="ctr"/>
            <a:r>
              <a:rPr lang="ru-RU" sz="2000" b="1" dirty="0">
                <a:latin typeface="Arial" charset="0"/>
              </a:rPr>
              <a:t> </a:t>
            </a:r>
            <a:r>
              <a:rPr lang="ru-RU" sz="2000" b="1" dirty="0" err="1" smtClean="0">
                <a:latin typeface="Arial" charset="0"/>
              </a:rPr>
              <a:t>недостатність</a:t>
            </a:r>
            <a:r>
              <a:rPr lang="ru-RU" sz="2000" b="1" dirty="0">
                <a:latin typeface="Arial" charset="0"/>
              </a:rPr>
              <a:t>,</a:t>
            </a:r>
          </a:p>
          <a:p>
            <a:pPr algn="ctr"/>
            <a:r>
              <a:rPr lang="ru-RU" sz="2000" b="1" dirty="0" err="1" smtClean="0">
                <a:latin typeface="Arial" charset="0"/>
              </a:rPr>
              <a:t>дисфункція</a:t>
            </a:r>
            <a:endParaRPr lang="ru-RU" sz="2000" b="1" dirty="0">
              <a:latin typeface="Arial" charset="0"/>
            </a:endParaRPr>
          </a:p>
          <a:p>
            <a:pPr algn="ctr"/>
            <a:r>
              <a:rPr lang="ru-RU" sz="2000" b="1" dirty="0" err="1" smtClean="0">
                <a:latin typeface="Arial" charset="0"/>
              </a:rPr>
              <a:t>ендотелію</a:t>
            </a:r>
            <a:r>
              <a:rPr lang="ru-RU" sz="2000" b="1" dirty="0" smtClean="0">
                <a:latin typeface="Arial" charset="0"/>
              </a:rPr>
              <a:t>,</a:t>
            </a:r>
            <a:endParaRPr lang="ru-RU" sz="2000" b="1" dirty="0">
              <a:latin typeface="Arial" charset="0"/>
            </a:endParaRPr>
          </a:p>
          <a:p>
            <a:pPr algn="ctr"/>
            <a:r>
              <a:rPr lang="ru-RU" sz="2000" b="1" dirty="0" err="1">
                <a:latin typeface="Arial" charset="0"/>
              </a:rPr>
              <a:t>е</a:t>
            </a:r>
            <a:r>
              <a:rPr lang="ru-RU" sz="2000" b="1" dirty="0" err="1" smtClean="0">
                <a:latin typeface="Arial" charset="0"/>
              </a:rPr>
              <a:t>ритроцитоз</a:t>
            </a:r>
            <a:endParaRPr lang="ru-RU" sz="2000" b="1" dirty="0">
              <a:latin typeface="Arial" charset="0"/>
            </a:endParaRPr>
          </a:p>
          <a:p>
            <a:pPr algn="ctr"/>
            <a:endParaRPr lang="ru-RU" sz="2000" b="1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987925" y="2347913"/>
            <a:ext cx="1338263" cy="2724150"/>
            <a:chOff x="3142" y="1479"/>
            <a:chExt cx="843" cy="1716"/>
          </a:xfrm>
        </p:grpSpPr>
        <p:sp>
          <p:nvSpPr>
            <p:cNvPr id="744451" name="AutoShape 3"/>
            <p:cNvSpPr>
              <a:spLocks noChangeArrowheads="1"/>
            </p:cNvSpPr>
            <p:nvPr/>
          </p:nvSpPr>
          <p:spPr bwMode="auto">
            <a:xfrm rot="-2563925">
              <a:off x="3289" y="2479"/>
              <a:ext cx="475" cy="716"/>
            </a:xfrm>
            <a:prstGeom prst="downArrow">
              <a:avLst>
                <a:gd name="adj1" fmla="val 50000"/>
                <a:gd name="adj2" fmla="val 37684"/>
              </a:avLst>
            </a:prstGeom>
            <a:gradFill rotWithShape="1">
              <a:gsLst>
                <a:gs pos="0">
                  <a:srgbClr val="FF9933"/>
                </a:gs>
                <a:gs pos="100000">
                  <a:srgbClr val="FFD728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ru-RU"/>
            </a:p>
          </p:txBody>
        </p:sp>
        <p:sp>
          <p:nvSpPr>
            <p:cNvPr id="744452" name="AutoShape 4"/>
            <p:cNvSpPr>
              <a:spLocks noChangeArrowheads="1"/>
            </p:cNvSpPr>
            <p:nvPr/>
          </p:nvSpPr>
          <p:spPr bwMode="auto">
            <a:xfrm rot="-7438816">
              <a:off x="3275" y="1346"/>
              <a:ext cx="475" cy="741"/>
            </a:xfrm>
            <a:prstGeom prst="downArrow">
              <a:avLst>
                <a:gd name="adj1" fmla="val 50000"/>
                <a:gd name="adj2" fmla="val 39000"/>
              </a:avLst>
            </a:prstGeom>
            <a:gradFill rotWithShape="1">
              <a:gsLst>
                <a:gs pos="0">
                  <a:srgbClr val="FF9933"/>
                </a:gs>
                <a:gs pos="100000">
                  <a:srgbClr val="FFD728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ru-RU"/>
            </a:p>
          </p:txBody>
        </p:sp>
        <p:sp>
          <p:nvSpPr>
            <p:cNvPr id="744453" name="AutoShape 5"/>
            <p:cNvSpPr>
              <a:spLocks noChangeArrowheads="1"/>
            </p:cNvSpPr>
            <p:nvPr/>
          </p:nvSpPr>
          <p:spPr bwMode="auto">
            <a:xfrm rot="16200000">
              <a:off x="3482" y="1997"/>
              <a:ext cx="475" cy="531"/>
            </a:xfrm>
            <a:prstGeom prst="downArrow">
              <a:avLst>
                <a:gd name="adj1" fmla="val 50000"/>
                <a:gd name="adj2" fmla="val 27947"/>
              </a:avLst>
            </a:prstGeom>
            <a:gradFill rotWithShape="1">
              <a:gsLst>
                <a:gs pos="0">
                  <a:srgbClr val="FF9933"/>
                </a:gs>
                <a:gs pos="100000">
                  <a:srgbClr val="FFD728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744454" name="Text Box 6"/>
          <p:cNvSpPr txBox="1">
            <a:spLocks noChangeArrowheads="1"/>
          </p:cNvSpPr>
          <p:nvPr/>
        </p:nvSpPr>
        <p:spPr bwMode="auto">
          <a:xfrm>
            <a:off x="571472" y="2000240"/>
            <a:ext cx="3583013" cy="548763"/>
          </a:xfrm>
          <a:prstGeom prst="rect">
            <a:avLst/>
          </a:prstGeom>
          <a:solidFill>
            <a:schemeClr val="tx2">
              <a:lumMod val="25000"/>
            </a:schemeClr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6255" tIns="43128" rIns="86255" bIns="43128">
            <a:spAutoFit/>
          </a:bodyPr>
          <a:lstStyle/>
          <a:p>
            <a:pPr defTabSz="862013" eaLnBrk="0" hangingPunct="0"/>
            <a:r>
              <a:rPr lang="ru-RU" sz="3000" b="1" dirty="0" err="1" smtClean="0">
                <a:latin typeface="Arial" charset="0"/>
              </a:rPr>
              <a:t>Легенева</a:t>
            </a:r>
            <a:r>
              <a:rPr lang="ru-RU" sz="3000" b="1" dirty="0" smtClean="0">
                <a:latin typeface="Arial" charset="0"/>
              </a:rPr>
              <a:t> </a:t>
            </a:r>
            <a:r>
              <a:rPr lang="ru-RU" sz="3000" b="1" dirty="0">
                <a:latin typeface="Arial" charset="0"/>
              </a:rPr>
              <a:t>система</a:t>
            </a:r>
            <a:endParaRPr lang="nl-NL" sz="3000" b="1" dirty="0">
              <a:latin typeface="Arial" charset="0"/>
            </a:endParaRPr>
          </a:p>
        </p:txBody>
      </p:sp>
      <p:sp>
        <p:nvSpPr>
          <p:cNvPr id="744455" name="Text Box 7"/>
          <p:cNvSpPr txBox="1">
            <a:spLocks noChangeArrowheads="1"/>
          </p:cNvSpPr>
          <p:nvPr/>
        </p:nvSpPr>
        <p:spPr bwMode="auto">
          <a:xfrm>
            <a:off x="5286380" y="500042"/>
            <a:ext cx="3054791" cy="548763"/>
          </a:xfrm>
          <a:prstGeom prst="rect">
            <a:avLst/>
          </a:prstGeom>
          <a:solidFill>
            <a:schemeClr val="tx2">
              <a:lumMod val="25000"/>
            </a:schemeClr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6255" tIns="43128" rIns="86255" bIns="43128">
            <a:spAutoFit/>
          </a:bodyPr>
          <a:lstStyle/>
          <a:p>
            <a:pPr defTabSz="862013" eaLnBrk="0" hangingPunct="0"/>
            <a:r>
              <a:rPr lang="ru-RU" sz="3000" b="1" dirty="0" err="1" smtClean="0">
                <a:latin typeface="Arial" charset="0"/>
              </a:rPr>
              <a:t>Органи</a:t>
            </a:r>
            <a:r>
              <a:rPr lang="ru-RU" sz="3000" b="1" dirty="0" smtClean="0">
                <a:latin typeface="Arial" charset="0"/>
              </a:rPr>
              <a:t>- </a:t>
            </a:r>
            <a:r>
              <a:rPr lang="ru-RU" sz="3000" b="1" dirty="0" err="1" smtClean="0">
                <a:latin typeface="Arial" charset="0"/>
              </a:rPr>
              <a:t>мішені</a:t>
            </a:r>
            <a:endParaRPr lang="nl-NL" sz="3000" b="1" dirty="0">
              <a:latin typeface="Arial" charset="0"/>
            </a:endParaRPr>
          </a:p>
        </p:txBody>
      </p:sp>
      <p:pic>
        <p:nvPicPr>
          <p:cNvPr id="744456" name="Picture 8" descr="lu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2714625"/>
            <a:ext cx="1533525" cy="2028825"/>
          </a:xfrm>
          <a:prstGeom prst="rect">
            <a:avLst/>
          </a:prstGeom>
          <a:noFill/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graphicFrame>
        <p:nvGraphicFramePr>
          <p:cNvPr id="744457" name="Object 9"/>
          <p:cNvGraphicFramePr>
            <a:graphicFrameLocks noChangeAspect="1"/>
          </p:cNvGraphicFramePr>
          <p:nvPr/>
        </p:nvGraphicFramePr>
        <p:xfrm>
          <a:off x="6592888" y="1179513"/>
          <a:ext cx="1760537" cy="1592262"/>
        </p:xfrm>
        <a:graphic>
          <a:graphicData uri="http://schemas.openxmlformats.org/presentationml/2006/ole">
            <p:oleObj spid="_x0000_s8194" name="Bitmapafbeelding" r:id="rId5" imgW="1066667" imgH="857143" progId="PBrush">
              <p:embed/>
            </p:oleObj>
          </a:graphicData>
        </a:graphic>
      </p:graphicFrame>
      <p:graphicFrame>
        <p:nvGraphicFramePr>
          <p:cNvPr id="744458" name="Object 10"/>
          <p:cNvGraphicFramePr>
            <a:graphicFrameLocks noChangeAspect="1"/>
          </p:cNvGraphicFramePr>
          <p:nvPr/>
        </p:nvGraphicFramePr>
        <p:xfrm>
          <a:off x="6429388" y="2959103"/>
          <a:ext cx="2495550" cy="898525"/>
        </p:xfrm>
        <a:graphic>
          <a:graphicData uri="http://schemas.openxmlformats.org/presentationml/2006/ole">
            <p:oleObj spid="_x0000_s8195" name="Bitmapafbeelding" r:id="rId6" imgW="1695687" imgH="542857" progId="PBrush">
              <p:embed/>
            </p:oleObj>
          </a:graphicData>
        </a:graphic>
      </p:graphicFrame>
      <p:sp>
        <p:nvSpPr>
          <p:cNvPr id="744459" name="Oval 11"/>
          <p:cNvSpPr>
            <a:spLocks noChangeArrowheads="1"/>
          </p:cNvSpPr>
          <p:nvPr/>
        </p:nvSpPr>
        <p:spPr bwMode="auto">
          <a:xfrm>
            <a:off x="2695575" y="2746375"/>
            <a:ext cx="2900363" cy="1760538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9020"/>
                  <a:invGamma/>
                </a:schemeClr>
              </a:gs>
            </a:gsLst>
            <a:lin ang="5400000" scaled="1"/>
          </a:gradFill>
          <a:ln w="1905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86255" tIns="43128" rIns="86255" bIns="43128" anchor="ctr"/>
          <a:lstStyle/>
          <a:p>
            <a:pPr algn="ctr" defTabSz="862013" eaLnBrk="0" hangingPunct="0"/>
            <a:r>
              <a:rPr lang="ru-RU" sz="2400" b="1" dirty="0" err="1" smtClean="0">
                <a:solidFill>
                  <a:srgbClr val="000099"/>
                </a:solidFill>
                <a:latin typeface="Arial" charset="0"/>
              </a:rPr>
              <a:t>Системне</a:t>
            </a:r>
            <a:r>
              <a:rPr lang="ru-RU" sz="2400" b="1" dirty="0" smtClean="0">
                <a:solidFill>
                  <a:srgbClr val="000099"/>
                </a:solidFill>
                <a:latin typeface="Arial" charset="0"/>
              </a:rPr>
              <a:t> </a:t>
            </a:r>
            <a:endParaRPr lang="ru-RU" sz="2400" b="1" dirty="0">
              <a:solidFill>
                <a:srgbClr val="000099"/>
              </a:solidFill>
              <a:latin typeface="Arial" charset="0"/>
            </a:endParaRPr>
          </a:p>
          <a:p>
            <a:pPr algn="ctr" defTabSz="862013" eaLnBrk="0" hangingPunct="0"/>
            <a:r>
              <a:rPr lang="uk-UA" sz="2400" b="1" dirty="0" smtClean="0">
                <a:solidFill>
                  <a:srgbClr val="000099"/>
                </a:solidFill>
                <a:latin typeface="Arial" charset="0"/>
              </a:rPr>
              <a:t>запалення</a:t>
            </a:r>
            <a:endParaRPr lang="nl-NL" sz="2400" b="1" dirty="0">
              <a:solidFill>
                <a:srgbClr val="000099"/>
              </a:solidFill>
              <a:latin typeface="Arial" charset="0"/>
            </a:endParaRPr>
          </a:p>
        </p:txBody>
      </p:sp>
      <p:pic>
        <p:nvPicPr>
          <p:cNvPr id="744460" name="Picture 12" descr="heart"/>
          <p:cNvPicPr>
            <a:picLocks noChangeAspect="1" noChangeArrowheads="1"/>
          </p:cNvPicPr>
          <p:nvPr/>
        </p:nvPicPr>
        <p:blipFill>
          <a:blip r:embed="rId7"/>
          <a:srcRect t="11531" b="13611"/>
          <a:stretch>
            <a:fillRect/>
          </a:stretch>
        </p:blipFill>
        <p:spPr bwMode="auto">
          <a:xfrm>
            <a:off x="6715140" y="4071942"/>
            <a:ext cx="1741487" cy="2419350"/>
          </a:xfrm>
          <a:prstGeom prst="rect">
            <a:avLst/>
          </a:prstGeom>
          <a:noFill/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4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4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4459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У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картині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ХОЗЛ,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крім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бронхіальної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обструкції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має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значення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легенева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гіпервентиляція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(ЛГВ).</a:t>
            </a:r>
          </a:p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В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основі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ЛГВ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лежить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повітряна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пастка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, яка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розвивається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через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неповне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спорожнення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альвеол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під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час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видиху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внаслідок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втрати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еластичної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тяги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легень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або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внаслідок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недостатнього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часу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видиху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в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умовах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вираженого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обмеження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експіраторного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повітряного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потоку.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ADD5ED9-FBEA-437D-A2B8-54D0407D5031}" type="slidenum">
              <a:rPr lang="ru-RU"/>
              <a:pPr/>
              <a:t>31</a:t>
            </a:fld>
            <a:endParaRPr lang="ru-RU"/>
          </a:p>
        </p:txBody>
      </p:sp>
      <p:sp>
        <p:nvSpPr>
          <p:cNvPr id="57958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pPr algn="r"/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Характеристика </a:t>
            </a:r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ХОЗЛ</a:t>
            </a: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ru-RU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23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anchor="b"/>
          <a:lstStyle/>
          <a:p>
            <a:r>
              <a:rPr lang="ru-RU" sz="4000" b="1" dirty="0" err="1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Обструкція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b="1" dirty="0" err="1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дихальних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b="1" dirty="0" err="1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шляхів</a:t>
            </a:r>
            <a:endParaRPr lang="ru-RU" sz="4000" b="1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63234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684213" y="2060575"/>
            <a:ext cx="3810000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аускультативно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: 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сухі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свистячі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  хрипи при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форсованому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диханні</a:t>
            </a:r>
            <a:endParaRPr lang="ru-RU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Подовження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часу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форсованого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видиху</a:t>
            </a:r>
            <a:endParaRPr lang="ru-RU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Гіпервентиляція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86323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760"/>
          <a:stretch>
            <a:fillRect/>
          </a:stretch>
        </p:blipFill>
        <p:spPr bwMode="ltGray">
          <a:xfrm>
            <a:off x="4213225" y="2052638"/>
            <a:ext cx="4462463" cy="3411537"/>
          </a:xfrm>
          <a:noFill/>
          <a:ln w="19050" algn="ctr">
            <a:solidFill>
              <a:srgbClr val="FFD728"/>
            </a:solidFill>
          </a:ln>
        </p:spPr>
      </p:pic>
      <p:sp>
        <p:nvSpPr>
          <p:cNvPr id="863238" name="Text Box 6"/>
          <p:cNvSpPr txBox="1">
            <a:spLocks noChangeArrowheads="1"/>
          </p:cNvSpPr>
          <p:nvPr/>
        </p:nvSpPr>
        <p:spPr bwMode="auto">
          <a:xfrm>
            <a:off x="7018338" y="3597275"/>
            <a:ext cx="20907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 dirty="0" err="1" smtClean="0">
                <a:latin typeface="Arial" charset="0"/>
              </a:rPr>
              <a:t>Ознака</a:t>
            </a:r>
            <a:r>
              <a:rPr lang="ru-RU" sz="1600" dirty="0" smtClean="0">
                <a:latin typeface="Arial" charset="0"/>
              </a:rPr>
              <a:t> </a:t>
            </a:r>
            <a:r>
              <a:rPr lang="en-US" sz="1600" dirty="0">
                <a:latin typeface="Arial" charset="0"/>
              </a:rPr>
              <a:t>Campbell</a:t>
            </a:r>
            <a:endParaRPr lang="ru-RU" sz="1600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157E1-BC5B-43A9-A5A5-B81080D45C06}" type="slidenum">
              <a:rPr lang="ru-RU"/>
              <a:pPr/>
              <a:t>33</a:t>
            </a:fld>
            <a:endParaRPr lang="ru-RU"/>
          </a:p>
        </p:txBody>
      </p:sp>
      <p:pic>
        <p:nvPicPr>
          <p:cNvPr id="591874" name="Picture 2" descr="3_08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5040312" cy="6143668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91875" name="Text Box 3"/>
          <p:cNvSpPr txBox="1">
            <a:spLocks noChangeArrowheads="1"/>
          </p:cNvSpPr>
          <p:nvPr/>
        </p:nvSpPr>
        <p:spPr bwMode="auto">
          <a:xfrm>
            <a:off x="5572132" y="1500174"/>
            <a:ext cx="3214710" cy="3046988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Ознака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Campbell –</a:t>
            </a:r>
          </a:p>
          <a:p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скорочення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позагрудного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відділу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</a:p>
          <a:p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трахеї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&lt; 4 cm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591877" name="Line 5"/>
          <p:cNvSpPr>
            <a:spLocks noChangeShapeType="1"/>
          </p:cNvSpPr>
          <p:nvPr/>
        </p:nvSpPr>
        <p:spPr bwMode="auto">
          <a:xfrm flipH="1" flipV="1">
            <a:off x="2714612" y="1773237"/>
            <a:ext cx="2857520" cy="4571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E500C-4CE9-4A34-B8A8-EE6B02B68965}" type="slidenum">
              <a:rPr lang="ru-RU"/>
              <a:pPr/>
              <a:t>34</a:t>
            </a:fld>
            <a:endParaRPr lang="ru-RU"/>
          </a:p>
        </p:txBody>
      </p:sp>
      <p:pic>
        <p:nvPicPr>
          <p:cNvPr id="592898" name="Picture 2" descr="3_08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00164" y="-571528"/>
            <a:ext cx="10690226" cy="7559676"/>
          </a:xfrm>
          <a:prstGeom prst="rect">
            <a:avLst/>
          </a:prstGeom>
          <a:noFill/>
        </p:spPr>
      </p:pic>
      <p:sp>
        <p:nvSpPr>
          <p:cNvPr id="592899" name="Text Box 3"/>
          <p:cNvSpPr txBox="1">
            <a:spLocks noChangeArrowheads="1"/>
          </p:cNvSpPr>
          <p:nvPr/>
        </p:nvSpPr>
        <p:spPr bwMode="auto">
          <a:xfrm>
            <a:off x="2643174" y="2857496"/>
            <a:ext cx="31259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Ознака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3200" b="1" dirty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Гувера</a:t>
            </a:r>
          </a:p>
        </p:txBody>
      </p:sp>
      <p:sp>
        <p:nvSpPr>
          <p:cNvPr id="592900" name="Line 4"/>
          <p:cNvSpPr>
            <a:spLocks noChangeShapeType="1"/>
          </p:cNvSpPr>
          <p:nvPr/>
        </p:nvSpPr>
        <p:spPr bwMode="auto">
          <a:xfrm>
            <a:off x="3276600" y="5516563"/>
            <a:ext cx="863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92901" name="Line 5"/>
          <p:cNvSpPr>
            <a:spLocks noChangeShapeType="1"/>
          </p:cNvSpPr>
          <p:nvPr/>
        </p:nvSpPr>
        <p:spPr bwMode="auto">
          <a:xfrm flipH="1">
            <a:off x="4500563" y="5516563"/>
            <a:ext cx="935037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92902" name="Text Box 6"/>
          <p:cNvSpPr txBox="1">
            <a:spLocks noChangeArrowheads="1"/>
          </p:cNvSpPr>
          <p:nvPr/>
        </p:nvSpPr>
        <p:spPr bwMode="auto">
          <a:xfrm>
            <a:off x="857224" y="3643314"/>
            <a:ext cx="737118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</a:rPr>
              <a:t>Нижні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</a:rPr>
              <a:t>відділи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</a:rPr>
              <a:t>грудної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</a:rPr>
              <a:t>клітки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ru-RU" sz="24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</a:rPr>
              <a:t>під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час вдоху </a:t>
            </a:r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</a:rPr>
              <a:t>рухаються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bg2">
                    <a:lumMod val="50000"/>
                  </a:schemeClr>
                </a:solidFill>
              </a:rPr>
              <a:t>не </a:t>
            </a:r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</a:rPr>
              <a:t>назовні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, а </a:t>
            </a:r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</a:rPr>
              <a:t>всередину</a:t>
            </a:r>
            <a:endParaRPr lang="ru-RU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8E0A2-F908-4D16-A989-446375C588ED}" type="slidenum">
              <a:rPr lang="ru-RU"/>
              <a:pPr/>
              <a:t>35</a:t>
            </a:fld>
            <a:endParaRPr lang="ru-RU"/>
          </a:p>
        </p:txBody>
      </p:sp>
      <p:pic>
        <p:nvPicPr>
          <p:cNvPr id="593922" name="Picture 2" descr="m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47788"/>
            <a:ext cx="2928958" cy="4038600"/>
          </a:xfrm>
          <a:prstGeom prst="rect">
            <a:avLst/>
          </a:prstGeom>
          <a:noFill/>
          <a:effectLst>
            <a:outerShdw dist="143684" dir="2700000" algn="ctr" rotWithShape="0">
              <a:schemeClr val="bg2">
                <a:alpha val="50000"/>
              </a:schemeClr>
            </a:outerShdw>
          </a:effectLst>
        </p:spPr>
      </p:pic>
      <p:pic>
        <p:nvPicPr>
          <p:cNvPr id="593923" name="Picture 3" descr="m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1214422"/>
            <a:ext cx="2871787" cy="4038600"/>
          </a:xfrm>
          <a:prstGeom prst="rect">
            <a:avLst/>
          </a:prstGeom>
          <a:noFill/>
          <a:effectLst>
            <a:outerShdw dist="152928" dir="2498012" algn="ctr" rotWithShape="0">
              <a:schemeClr val="bg2">
                <a:alpha val="50000"/>
              </a:schemeClr>
            </a:outerShdw>
          </a:effectLst>
        </p:spPr>
      </p:pic>
      <p:sp>
        <p:nvSpPr>
          <p:cNvPr id="593924" name="Text Box 4"/>
          <p:cNvSpPr txBox="1">
            <a:spLocks noChangeArrowheads="1"/>
          </p:cNvSpPr>
          <p:nvPr/>
        </p:nvSpPr>
        <p:spPr bwMode="auto">
          <a:xfrm>
            <a:off x="430213" y="292100"/>
            <a:ext cx="31331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20493903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Емфізематозний</a:t>
            </a:r>
            <a:r>
              <a:rPr lang="ru-RU" sz="24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тип</a:t>
            </a:r>
          </a:p>
          <a:p>
            <a:pPr algn="ctr" eaLnBrk="0" hangingPunct="0"/>
            <a:r>
              <a:rPr lang="ru-RU" sz="24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хворого ХОЗЛ</a:t>
            </a:r>
            <a:endParaRPr lang="ru-RU" sz="2400" dirty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593925" name="Text Box 5"/>
          <p:cNvSpPr txBox="1">
            <a:spLocks noChangeArrowheads="1"/>
          </p:cNvSpPr>
          <p:nvPr/>
        </p:nvSpPr>
        <p:spPr bwMode="auto">
          <a:xfrm>
            <a:off x="5208588" y="292100"/>
            <a:ext cx="267252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20493903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Бронхітичний</a:t>
            </a:r>
            <a:r>
              <a:rPr lang="ru-RU" sz="24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тип</a:t>
            </a:r>
          </a:p>
          <a:p>
            <a:pPr algn="ctr" eaLnBrk="0" hangingPunct="0"/>
            <a:r>
              <a:rPr lang="ru-RU" sz="24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хворого ХОЗЛ</a:t>
            </a:r>
            <a:endParaRPr lang="ru-RU" sz="2400" dirty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593926" name="Text Box 6"/>
          <p:cNvSpPr txBox="1">
            <a:spLocks noChangeArrowheads="1"/>
          </p:cNvSpPr>
          <p:nvPr/>
        </p:nvSpPr>
        <p:spPr bwMode="auto">
          <a:xfrm>
            <a:off x="142844" y="5429264"/>
            <a:ext cx="418909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1106097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eaLnBrk="0" hangingPunct="0"/>
            <a:r>
              <a:rPr lang="ru-RU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«</a:t>
            </a:r>
            <a:r>
              <a:rPr lang="ru-RU" sz="36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Рожеві</a:t>
            </a:r>
            <a:r>
              <a:rPr lang="ru-RU" sz="36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пихтелки</a:t>
            </a:r>
            <a:r>
              <a:rPr lang="ru-RU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»</a:t>
            </a:r>
          </a:p>
        </p:txBody>
      </p:sp>
      <p:sp>
        <p:nvSpPr>
          <p:cNvPr id="593927" name="Text Box 7"/>
          <p:cNvSpPr txBox="1">
            <a:spLocks noChangeArrowheads="1"/>
          </p:cNvSpPr>
          <p:nvPr/>
        </p:nvSpPr>
        <p:spPr bwMode="auto">
          <a:xfrm>
            <a:off x="4572000" y="5429264"/>
            <a:ext cx="439293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1106097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eaLnBrk="0" hangingPunct="0"/>
            <a:r>
              <a:rPr lang="ru-RU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«</a:t>
            </a:r>
            <a:r>
              <a:rPr lang="ru-RU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Сині</a:t>
            </a:r>
            <a:r>
              <a:rPr lang="ru-RU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із</a:t>
            </a:r>
            <a:r>
              <a:rPr lang="ru-RU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задишкою</a:t>
            </a:r>
            <a:r>
              <a:rPr lang="ru-RU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»</a:t>
            </a:r>
            <a:endParaRPr lang="ru-RU" sz="3600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4429124" y="304800"/>
            <a:ext cx="4143404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857232"/>
            <a:ext cx="8701118" cy="4918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Мета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зниження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темпів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прогресування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дифузного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ушкодження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бронхів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що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веде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до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наростаючої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дихальної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недостатності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зниження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частоти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загострень</a:t>
            </a:r>
            <a:endParaRPr 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подовження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ремісії</a:t>
            </a:r>
            <a:endParaRPr 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підвищення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толерантності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до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фізичного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навантаження</a:t>
            </a:r>
            <a:endParaRPr 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покращення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якості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життя</a:t>
            </a:r>
            <a:endParaRPr 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endParaRPr lang="ru-RU" sz="2800" b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Досягнення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цієї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мети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здійснюється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за такими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напрямами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зниження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впливу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факторів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ризику</a:t>
            </a:r>
            <a:endParaRPr 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здійснення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освітніх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програм</a:t>
            </a:r>
            <a:endParaRPr 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 при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стабільному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стані</a:t>
            </a:r>
            <a:endParaRPr 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загострення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захворювання</a:t>
            </a:r>
            <a:endParaRPr 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37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1873252" y="214290"/>
            <a:ext cx="6699276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500034" y="980452"/>
            <a:ext cx="8072494" cy="553382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Програми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 </a:t>
            </a: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визначаються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стадією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захворювання</a:t>
            </a:r>
            <a:endParaRPr lang="ru-RU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тяжкістю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симптомів</a:t>
            </a:r>
            <a:endParaRPr lang="ru-RU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виразністю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бронхіальної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обструкції</a:t>
            </a:r>
            <a:endParaRPr lang="ru-RU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-частотою та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тяжкістю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загострень</a:t>
            </a:r>
            <a:endParaRPr lang="ru-RU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наявністю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дихальної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недостатності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та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інших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ускладнень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супутніх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захворювань</a:t>
            </a:r>
            <a:endParaRPr lang="ru-RU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У </a:t>
            </a: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всіх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стадіях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 </a:t>
            </a: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особлива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увага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приділяється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виключення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факторів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ризику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навчання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хворих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профілактичним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та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реабілітаційним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заходам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38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1873252" y="214290"/>
            <a:ext cx="6699276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428596" y="941090"/>
            <a:ext cx="8286808" cy="4734694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Припинення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куріння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– перший та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обов'язковий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крок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у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програмі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Це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найбільш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ефективний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та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економічно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обґрунтований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спосіб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що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дозволяє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скоротити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ризик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розвитку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 та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запобігти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прогресуванню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захворювання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Поряд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цим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необхідно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здійснювати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первинні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профілактичні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заходи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щодо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зменшення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несприятливого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впливу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атмосферних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виробничих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та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домашніх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поллютантів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39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1873252" y="71414"/>
            <a:ext cx="6699276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Лікарська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терапія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142844" y="642918"/>
            <a:ext cx="8858312" cy="637713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Основні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принципи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ведення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хворих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при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стабільному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перебігу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такі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ступінчасте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збільшення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обсягу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терапії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залежно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від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тяжкості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перебігу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;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навчання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пацієнтів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;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виключення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факторів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ризику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;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використання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фармакотерапії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для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покращення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симптоматики та/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або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зменшення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ускладнень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;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бронходилататори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займають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центральне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місце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терапії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ХОЗЛ;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інгаляційні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глюкокортикоїди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застосовуються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тільки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пацієнтів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доведеною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клінічною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або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спірометричною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відповіддю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або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при ОФВ1&lt;50%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від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належної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або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при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загостреннях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що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повторюються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;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тривале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застосування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системних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кортикостероїдів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не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рекомендується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;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всім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пацієнтам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показано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програми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фізичних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тренувань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;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для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запобігання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інфекційним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загостренням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доцільна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вакцинотерапія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;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тяжкій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дихальній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недостатності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застосовується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тривала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киснетерапія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40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1643042" y="71414"/>
            <a:ext cx="7143800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Бронхорозширююча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терапія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85794"/>
            <a:ext cx="8643998" cy="164352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2400" b="1" dirty="0" err="1" smtClean="0"/>
              <a:t>Бронходилататори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є</a:t>
            </a:r>
            <a:r>
              <a:rPr lang="ru-RU" sz="2400" b="1" dirty="0" smtClean="0"/>
              <a:t> основою </a:t>
            </a:r>
            <a:r>
              <a:rPr lang="ru-RU" sz="2400" b="1" dirty="0" err="1" smtClean="0"/>
              <a:t>симптоматичної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терапії</a:t>
            </a:r>
            <a:r>
              <a:rPr lang="ru-RU" sz="2400" b="1" dirty="0" smtClean="0"/>
              <a:t> при </a:t>
            </a:r>
            <a:r>
              <a:rPr lang="ru-RU" sz="2400" b="1" dirty="0" err="1" smtClean="0"/>
              <a:t>стабільному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перебігу</a:t>
            </a:r>
            <a:r>
              <a:rPr lang="ru-RU" sz="2400" b="1" dirty="0" smtClean="0"/>
              <a:t> ХОЗЛ. </a:t>
            </a:r>
            <a:r>
              <a:rPr lang="ru-RU" sz="2400" b="1" dirty="0" err="1" smtClean="0"/>
              <a:t>Переважно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їх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інгаляційне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застосування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Вибір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між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симпатоміметиками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холінолітиками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теофілінами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або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комбінованою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терапією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залежить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від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доступності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індивідуальної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ефективності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побічної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дії</a:t>
            </a:r>
            <a:r>
              <a:rPr lang="ru-RU" sz="2400" b="1" dirty="0" smtClean="0"/>
              <a:t>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41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571472" y="-3413"/>
            <a:ext cx="7858180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Антихолінергічні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препарати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571480"/>
            <a:ext cx="8786874" cy="643253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Інгаляційні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холінолітики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є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препаратами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першого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вибору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при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ХОЗЛ:</a:t>
            </a:r>
          </a:p>
          <a:p>
            <a:pPr marL="514350" indent="-514350" eaLnBrk="0" hangingPunct="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Іпратропія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бромід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- (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тривалість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дії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6-8 год)</a:t>
            </a:r>
          </a:p>
          <a:p>
            <a:pPr marL="514350" indent="-514350" eaLnBrk="0" hangingPunct="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Тіотропія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бромід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-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новий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холінолітик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пролонгованої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дії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-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застосовується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1 раз на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добу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холіноблокуюча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дія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тіотропіуму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приблизно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в 10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разів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перевищує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таке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іпратропіума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важливим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є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властивість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тіотропіуму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уповільнювати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темпи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прогресуючого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падіння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показників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бронхіальної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проходимості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514350" indent="-514350" eaLnBrk="0" hangingPunct="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Беродуал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–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комбінований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іпратропія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бромід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+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фенотерол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</a:p>
          <a:p>
            <a:pPr marL="514350" indent="-514350" eaLnBrk="0" hangingPunct="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Холінолітики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забезпечують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конкурентне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інгібування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М-холінорецепторів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та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зниження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парасимпатичного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тонусу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бронхів.Ефект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після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інгаляції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холінолітиків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настає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пізніше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ніж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при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використанні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симпатоміметиківТриває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довше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ніж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використанні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симпатоміметиків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Відсутні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системні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ефекти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У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міру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старіння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чутливість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рецепторів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до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холінолітики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зберігається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42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571472" y="-3413"/>
            <a:ext cx="7858180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Селективі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β</a:t>
            </a:r>
            <a:r>
              <a:rPr lang="el-GR" sz="3600" b="1" baseline="-25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агоністи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618857"/>
            <a:ext cx="8786874" cy="6284797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Короткої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дії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Сальбутамол</a:t>
            </a:r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Фенотерол</a:t>
            </a:r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Тривалої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дії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Формотерол</a:t>
            </a:r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Сальмотерол</a:t>
            </a:r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el-G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β2-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агоністи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мають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менш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виражений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бронходилятивний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ефект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при ХОЗЛ,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ніж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при БА.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Їх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рекомендується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призначати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хворим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інтермітуючою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симптоматикою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зменшення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клінічних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проявів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Дані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препарати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рекомендується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використовувати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не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більше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3-4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разів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на день,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або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як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профілактика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перед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фізичним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навантаженням.Переважним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є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призначення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бета-агоністів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в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інгаляціях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проте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можливе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їх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призначення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перорально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або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парентерально.За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показаннями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рекомендовано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застосування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спецісерів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для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кращої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доставки препарату та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зменшення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побічних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ефектів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43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571472" y="-3413"/>
            <a:ext cx="7858180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Селективні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β</a:t>
            </a:r>
            <a:r>
              <a:rPr lang="el-GR" sz="3600" b="1" baseline="-25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агоністи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618857"/>
            <a:ext cx="8786874" cy="555844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8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Механізм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дії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en-US" sz="28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b2-</a:t>
            </a:r>
            <a:r>
              <a:rPr lang="ru-RU" sz="28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агоністів</a:t>
            </a:r>
            <a:endParaRPr lang="ru-RU" sz="2800" b="1" dirty="0" smtClean="0">
              <a:solidFill>
                <a:schemeClr val="tx2">
                  <a:lumMod val="10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-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підвищують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внутрішньоклітинний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цАМФ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що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веде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до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розслаблення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гладкої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мускулатури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бронхів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підвищення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бронхіальної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прохідності</a:t>
            </a:r>
            <a:endParaRPr lang="ru-RU" sz="2400" b="1" dirty="0" smtClean="0">
              <a:solidFill>
                <a:schemeClr val="tx2">
                  <a:lumMod val="10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-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стимулюють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мукоциліарний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транспорт за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рахунок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збільшення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частоти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биття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вій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клітин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епітелію</a:t>
            </a:r>
            <a:endParaRPr lang="ru-RU" sz="2400" b="1" dirty="0" smtClean="0">
              <a:solidFill>
                <a:schemeClr val="tx2">
                  <a:lumMod val="10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-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впливають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на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серцево-судинну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систему: вони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здатні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покращувати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систолічну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функцію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міокарда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знижувати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судинний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опір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у великому та малому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колі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кровообігу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призводячи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до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зниження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бівентрикулярного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постнавантаження</a:t>
            </a:r>
            <a:endParaRPr lang="ru-RU" sz="2400" b="1" dirty="0" smtClean="0">
              <a:solidFill>
                <a:schemeClr val="tx2">
                  <a:lumMod val="10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-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діють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на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функцію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дихальної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мускулатури:підвищують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глобальну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силу та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витривалість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респіраторних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м'язів,зменшують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прояви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стомлення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діафрагми</a:t>
            </a:r>
            <a:endParaRPr lang="ru-RU" sz="2400" b="1" dirty="0" smtClean="0">
              <a:solidFill>
                <a:schemeClr val="tx2">
                  <a:lumMod val="10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При ХОЗЛ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бронходилатируючий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ефект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не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такий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виражений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, як при БА,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проте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навіть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невелика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бронходилатація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може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вести до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зниження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опору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дихальних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шляхів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зменшення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роботи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дихання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44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571472" y="-3413"/>
            <a:ext cx="7858180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Селективні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β</a:t>
            </a:r>
            <a:r>
              <a:rPr lang="el-GR" sz="3600" b="1" baseline="-25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агоністи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618857"/>
            <a:ext cx="8786874" cy="6041654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Дози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тривалість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дії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основних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симпатоміметиків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 eaLnBrk="0" hangingPunct="0">
              <a:lnSpc>
                <a:spcPct val="70000"/>
              </a:lnSpc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r>
              <a:rPr lang="el-GR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β2-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агоністи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мають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менш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виражений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бронходилятивний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ефект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при ХОЗЛ,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ніж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при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ХА.Їх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рекомендується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призначати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хворим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інтермітуючою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симптоматикою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зменшення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клінічних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проявів.Дані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препарати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рекомендується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використовувати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не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більше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3-4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разів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на день,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або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як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профілактика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перед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фізичним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навантаженням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</a:p>
          <a:p>
            <a:pPr eaLnBrk="0" hangingPunct="0">
              <a:lnSpc>
                <a:spcPct val="70000"/>
              </a:lnSpc>
            </a:pPr>
            <a:endParaRPr lang="ru-RU" sz="2000" b="1" i="1" dirty="0" smtClean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1291600"/>
          <a:ext cx="8501122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56"/>
                <a:gridCol w="2286016"/>
                <a:gridCol w="1785950"/>
              </a:tblGrid>
              <a:tr h="406708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Препарат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Доза, мг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Тривалість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, год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</a:tr>
              <a:tr h="375034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Сальбутамол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альбутерол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)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0,12,5 - 54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</a:tr>
              <a:tr h="375034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Метапротеренол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алупент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)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0,6510 - 151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</a:tr>
              <a:tr h="375034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Тербуталін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бриканіл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)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0,20,25 - 0,53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</a:tr>
              <a:tr h="375034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Фенотерол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беротек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)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0,21 - 24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</a:tr>
              <a:tr h="375034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Бітолтерол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торналат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)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0,370,5 - 25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</a:tr>
              <a:tr h="375034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Пірбутерол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максаір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)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0,2-3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45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571472" y="68025"/>
            <a:ext cx="7858180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Селективні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β</a:t>
            </a:r>
            <a:r>
              <a:rPr lang="el-GR" sz="3600" b="1" baseline="-25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агоністи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708479"/>
            <a:ext cx="8786874" cy="4949047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Основою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інгаляційної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техніки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під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час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загострення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ХОЗЛ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є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використання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небулайзерів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(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розпилювачів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)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Їхні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переваги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стають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особливо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цінними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важких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хворих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із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вираженим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зниженням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функціональних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резервів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дихання:забезпечується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хороша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координація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вдиху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хворого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зі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звільненням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препарату,не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потрібно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виконання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форсованих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інспіраторних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маневрів,гарантовано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адекватну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депозицію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лікарської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речовини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в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дихальних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шляхах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Альтернативою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небулайзерам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є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застосування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об'ємних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насадок для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дозованих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інгаляторів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–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спейсерів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; вони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також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суттєво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покращують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координацію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вдиху,набагато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дешевше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небулайзерів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і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економніше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витрачають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ЛЗ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Дослідження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які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порівнювали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інгаляційні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техніки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використанням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спейсерів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небулайзерів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показують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що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небулайзерне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застосування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en-US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b2-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агоністів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є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більш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ефективним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при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загостренні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ХОЗЛ.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46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4429124" y="-3413"/>
            <a:ext cx="4000528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Метилксантини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702973"/>
            <a:ext cx="8786874" cy="4646657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Бронходілятивний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ефект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теофілінів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нижчий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ніж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холінергічних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адреноміметичних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препаратів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вони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збільшують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серцевий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викид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знижують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опір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судин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легень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володіють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імуномодулюючим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протизапальним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властивостями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впливають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на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активацію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перерозподіл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лімфоцитів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знижують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кількість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активованих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еозинофілів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та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їх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дегрануляцію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дихальних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шляхах,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викликають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зниження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вивільнення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цитокінів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ІЛ-1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b,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ІЛ-4, ІЛ-5, фактора некрозу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пухлини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Теофіліни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призначаються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перорально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внутрішньовенно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у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свічках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;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можуть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застосовуватися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у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хворих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яким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важко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використовувати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інгалятори.Широке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поширення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набуло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застосування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пролонгованих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теофілінів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які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призначаються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1-2 рази на день.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Необхідна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обережність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при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призначенні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теофілінів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хворим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з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порушеннями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серцевого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ритму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4000496" y="214290"/>
            <a:ext cx="4572032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857232"/>
            <a:ext cx="8701118" cy="4918269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Медикаментозну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терапію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ділять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на:</a:t>
            </a:r>
          </a:p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терапію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стабільної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течії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стадія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ремісії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терапію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загострень</a:t>
            </a:r>
            <a:endParaRPr lang="ru-RU" sz="28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endParaRPr lang="ru-RU" sz="28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стабільного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перебігу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ступінчаста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поступовим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наростанням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тривала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враховує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стадію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ступінь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тяжкості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ХОЗЛ</a:t>
            </a:r>
          </a:p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всіх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стадіях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ХОЗЛ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рекомендується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припинення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куріння</a:t>
            </a:r>
            <a:endParaRPr lang="ru-RU" sz="28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обмеження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контакту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факторами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ризику</a:t>
            </a:r>
            <a:endParaRPr lang="ru-RU" sz="28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-За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потреби:загострення,контакт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із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провокуючими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факторами,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надмірне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фізичне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навантаження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призначаються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бронхолітики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короткої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дії</a:t>
            </a:r>
            <a:endParaRPr lang="ru-RU" sz="28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1643042" y="214290"/>
            <a:ext cx="6929486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 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стадії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857233"/>
            <a:ext cx="8701118" cy="563231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Як </a:t>
            </a:r>
            <a:r>
              <a:rPr lang="ru-RU" sz="2800" b="1" dirty="0" err="1" smtClean="0">
                <a:solidFill>
                  <a:srgbClr val="002060"/>
                </a:solidFill>
              </a:rPr>
              <a:t>базисну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терапію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призначають:бронхолітик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пролонгованої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дії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програму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необхідної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реабілітації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r>
              <a:rPr lang="ru-RU" sz="2800" b="1" dirty="0" err="1" smtClean="0">
                <a:solidFill>
                  <a:srgbClr val="002060"/>
                </a:solidFill>
              </a:rPr>
              <a:t>Бронхолітики</a:t>
            </a:r>
            <a:r>
              <a:rPr lang="ru-RU" sz="2800" b="1" dirty="0" smtClean="0">
                <a:solidFill>
                  <a:srgbClr val="002060"/>
                </a:solidFill>
              </a:rPr>
              <a:t> (</a:t>
            </a:r>
            <a:r>
              <a:rPr lang="ru-RU" sz="2800" b="1" dirty="0" err="1" smtClean="0">
                <a:solidFill>
                  <a:srgbClr val="002060"/>
                </a:solidFill>
              </a:rPr>
              <a:t>М-холінолітики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el-GR" sz="2800" b="1" dirty="0" smtClean="0">
                <a:solidFill>
                  <a:srgbClr val="002060"/>
                </a:solidFill>
              </a:rPr>
              <a:t>β2-</a:t>
            </a:r>
            <a:r>
              <a:rPr lang="ru-RU" sz="2800" b="1" dirty="0" err="1" smtClean="0">
                <a:solidFill>
                  <a:srgbClr val="002060"/>
                </a:solidFill>
              </a:rPr>
              <a:t>агоністи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метилксантини</a:t>
            </a:r>
            <a:r>
              <a:rPr lang="ru-RU" sz="2800" b="1" dirty="0" smtClean="0">
                <a:solidFill>
                  <a:srgbClr val="002060"/>
                </a:solidFill>
              </a:rPr>
              <a:t>) </a:t>
            </a:r>
            <a:r>
              <a:rPr lang="ru-RU" sz="2800" b="1" dirty="0" err="1" smtClean="0">
                <a:solidFill>
                  <a:srgbClr val="002060"/>
                </a:solidFill>
              </a:rPr>
              <a:t>є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ключовими</a:t>
            </a:r>
            <a:r>
              <a:rPr lang="ru-RU" sz="2800" b="1" dirty="0" smtClean="0">
                <a:solidFill>
                  <a:srgbClr val="002060"/>
                </a:solidFill>
              </a:rPr>
              <a:t> в </a:t>
            </a:r>
            <a:r>
              <a:rPr lang="ru-RU" sz="2800" b="1" dirty="0" err="1" smtClean="0">
                <a:solidFill>
                  <a:srgbClr val="002060"/>
                </a:solidFill>
              </a:rPr>
              <a:t>терапії</a:t>
            </a:r>
            <a:r>
              <a:rPr lang="ru-RU" sz="2800" b="1" dirty="0" smtClean="0">
                <a:solidFill>
                  <a:srgbClr val="002060"/>
                </a:solidFill>
              </a:rPr>
              <a:t> ХОЗЛ. Вони </a:t>
            </a:r>
            <a:r>
              <a:rPr lang="ru-RU" sz="2800" b="1" dirty="0" err="1" smtClean="0">
                <a:solidFill>
                  <a:srgbClr val="002060"/>
                </a:solidFill>
              </a:rPr>
              <a:t>призначаються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профілактичною</a:t>
            </a:r>
            <a:r>
              <a:rPr lang="ru-RU" sz="2800" b="1" dirty="0" smtClean="0">
                <a:solidFill>
                  <a:srgbClr val="002060"/>
                </a:solidFill>
              </a:rPr>
              <a:t> та </a:t>
            </a:r>
            <a:r>
              <a:rPr lang="ru-RU" sz="2800" b="1" dirty="0" err="1" smtClean="0">
                <a:solidFill>
                  <a:srgbClr val="002060"/>
                </a:solidFill>
              </a:rPr>
              <a:t>лікувальною</a:t>
            </a:r>
            <a:r>
              <a:rPr lang="ru-RU" sz="2800" b="1" dirty="0" smtClean="0">
                <a:solidFill>
                  <a:srgbClr val="002060"/>
                </a:solidFill>
              </a:rPr>
              <a:t> метою </a:t>
            </a:r>
            <a:r>
              <a:rPr lang="ru-RU" sz="2800" b="1" dirty="0" err="1" smtClean="0">
                <a:solidFill>
                  <a:srgbClr val="002060"/>
                </a:solidFill>
              </a:rPr>
              <a:t>тривало</a:t>
            </a:r>
            <a:r>
              <a:rPr lang="ru-RU" sz="2800" b="1" dirty="0" smtClean="0">
                <a:solidFill>
                  <a:srgbClr val="002060"/>
                </a:solidFill>
              </a:rPr>
              <a:t> та/</a:t>
            </a:r>
            <a:r>
              <a:rPr lang="ru-RU" sz="2800" b="1" dirty="0" err="1" smtClean="0">
                <a:solidFill>
                  <a:srgbClr val="002060"/>
                </a:solidFill>
              </a:rPr>
              <a:t>або</a:t>
            </a:r>
            <a:r>
              <a:rPr lang="ru-RU" sz="2800" b="1" dirty="0" smtClean="0">
                <a:solidFill>
                  <a:srgbClr val="002060"/>
                </a:solidFill>
              </a:rPr>
              <a:t> за потребою (для </a:t>
            </a:r>
            <a:r>
              <a:rPr lang="ru-RU" sz="2800" b="1" dirty="0" err="1" smtClean="0">
                <a:solidFill>
                  <a:srgbClr val="002060"/>
                </a:solidFill>
              </a:rPr>
              <a:t>усунення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симптомів</a:t>
            </a:r>
            <a:r>
              <a:rPr lang="ru-RU" sz="2800" b="1" dirty="0" smtClean="0">
                <a:solidFill>
                  <a:srgbClr val="002060"/>
                </a:solidFill>
              </a:rPr>
              <a:t>).</a:t>
            </a:r>
          </a:p>
          <a:p>
            <a:r>
              <a:rPr lang="ru-RU" sz="2800" b="1" dirty="0" err="1" smtClean="0">
                <a:solidFill>
                  <a:srgbClr val="002060"/>
                </a:solidFill>
              </a:rPr>
              <a:t>Основними</a:t>
            </a:r>
            <a:r>
              <a:rPr lang="ru-RU" sz="2800" b="1" dirty="0" smtClean="0">
                <a:solidFill>
                  <a:srgbClr val="002060"/>
                </a:solidFill>
              </a:rPr>
              <a:t> принципами </a:t>
            </a:r>
            <a:r>
              <a:rPr lang="ru-RU" sz="2800" b="1" dirty="0" err="1" smtClean="0">
                <a:solidFill>
                  <a:srgbClr val="002060"/>
                </a:solidFill>
              </a:rPr>
              <a:t>їх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використання</a:t>
            </a:r>
            <a:r>
              <a:rPr lang="ru-RU" sz="2800" b="1" dirty="0" smtClean="0">
                <a:solidFill>
                  <a:srgbClr val="002060"/>
                </a:solidFill>
              </a:rPr>
              <a:t> є:індивідуальний </a:t>
            </a:r>
            <a:r>
              <a:rPr lang="ru-RU" sz="2800" b="1" dirty="0" err="1" smtClean="0">
                <a:solidFill>
                  <a:srgbClr val="002060"/>
                </a:solidFill>
              </a:rPr>
              <a:t>підбір,перевага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інгаляційних</a:t>
            </a:r>
            <a:r>
              <a:rPr lang="ru-RU" sz="2800" b="1" dirty="0" smtClean="0">
                <a:solidFill>
                  <a:srgbClr val="002060"/>
                </a:solidFill>
              </a:rPr>
              <a:t> та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пролонгованих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формперевага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комбінованих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препаратів</a:t>
            </a:r>
            <a:r>
              <a:rPr lang="ru-RU" sz="2800" b="1" dirty="0" smtClean="0">
                <a:solidFill>
                  <a:srgbClr val="002060"/>
                </a:solidFill>
              </a:rPr>
              <a:t>.</a:t>
            </a:r>
          </a:p>
          <a:p>
            <a:endParaRPr lang="ru-RU" sz="2400" b="1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1643042" y="214290"/>
            <a:ext cx="6929486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III 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IV 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стадії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85720" y="1000108"/>
            <a:ext cx="8701118" cy="501675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приєднують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Інгаляційні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глюкокортикостероїди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у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високих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дозах (у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середньому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1000 мкг)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після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проведення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тесту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чутливості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протягом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3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тижнів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до 6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місяців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IV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стадії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показано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також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тривалу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(до 15 годин на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добу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оксигенотерапію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до    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підвищення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цільових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показників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газообміну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РаО2 до 60 мм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рт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ст. у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спокої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та/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або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аО2 як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мінімум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до 90 %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50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4143372" y="-3413"/>
            <a:ext cx="4286280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702973"/>
            <a:ext cx="8786874" cy="5423023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До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інших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груп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лікарських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препаратів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що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використовуються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в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терапії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ХОЗЛ,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відносять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Муколітики</a:t>
            </a:r>
            <a:endParaRPr lang="ru-RU" sz="2400" b="1" dirty="0" smtClean="0">
              <a:solidFill>
                <a:srgbClr val="00206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Антиоксиданти</a:t>
            </a:r>
            <a:endParaRPr lang="ru-RU" sz="2400" b="1" dirty="0" smtClean="0">
              <a:solidFill>
                <a:srgbClr val="00206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Протикашльові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засоби</a:t>
            </a:r>
            <a:endParaRPr lang="ru-RU" sz="2400" b="1" dirty="0" smtClean="0">
              <a:solidFill>
                <a:srgbClr val="00206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Муколітики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антиоксиданти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зазвичай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використовують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при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загостреннях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en-US" sz="2400" b="1" dirty="0" smtClean="0">
                <a:solidFill>
                  <a:srgbClr val="002060"/>
                </a:solidFill>
                <a:latin typeface="Arial" charset="0"/>
              </a:rPr>
              <a:t>N-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ацетилцистеїн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(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флуімуцил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мукосолвін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, АЦЦ)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має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муколітичну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дію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пов'язану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з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деполімеризацією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міжмолекулярних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дисульфідних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зв'язків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глікопротеїнів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мокротиння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має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виражені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антиоксидантні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властивості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оскільки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є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попередником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глутатіону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- одного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з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найважливіших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компонентів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антиоксидантного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захисту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організму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Інгібує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продукцію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прозапальних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цитокінів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latin typeface="Arial" charset="0"/>
              </a:rPr>
              <a:t>TNF-a 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та ІЛ-1</a:t>
            </a:r>
            <a:r>
              <a:rPr lang="en-US" sz="2400" b="1" dirty="0" smtClean="0">
                <a:solidFill>
                  <a:srgbClr val="002060"/>
                </a:solidFill>
                <a:latin typeface="Arial" charset="0"/>
              </a:rPr>
              <a:t>b</a:t>
            </a:r>
            <a:r>
              <a:rPr lang="uk-UA" sz="2400" b="1" dirty="0" smtClean="0">
                <a:solidFill>
                  <a:srgbClr val="002060"/>
                </a:solidFill>
                <a:latin typeface="Arial" charset="0"/>
              </a:rPr>
              <a:t>. 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Препарат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призначається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дозі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600 - 1200 мг на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добу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вигляді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таблеток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або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порошків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або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вводиться за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допомогою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небулайзера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дозі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300 - 400 мг 2 рази на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добу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000" b="1" i="1" dirty="0">
              <a:solidFill>
                <a:srgbClr val="7030A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51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4143372" y="-3413"/>
            <a:ext cx="4286280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702973"/>
            <a:ext cx="8786874" cy="4915192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Амброксол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(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ласальван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):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Впливає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на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продукцію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слизу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дихальних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шляхах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Має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протизапальні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антиоксидантні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властивості</a:t>
            </a:r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Має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стимулюючу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дію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на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альвеолоцити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2-го типу,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що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призводить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до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підвищення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утворення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сурфактанту</a:t>
            </a:r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Амброксол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може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призначатися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перорально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внутрішньовенно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та за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допомогою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небулайзера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середня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терапевтична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доза – 30 мг 3 рази на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добу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ДНКаза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-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муколітик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ферментного препарату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рекомбінантної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дезоксирибонуклеазиздатний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зменшувати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в'язкість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гнійного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мокротиння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за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рахунок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деполімеризації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ДНК - продукту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руйнування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лейкоцитів.ДНКаза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є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ефективним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препаратом при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лікуванні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муковісцидозу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як при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стабільному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перебігу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так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при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загостреннях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бронхолегеневого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процесуПрепарат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вводять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за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допомогою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небулайзеру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дозі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2,5 мг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двічі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на день.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52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500034" y="-3413"/>
            <a:ext cx="7929618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Антибактеріальні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препарати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142844" y="702973"/>
            <a:ext cx="9001156" cy="6592574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Інфекція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трахеобронхіального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дерева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є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найчастішою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причиною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загострення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ХОЗЛ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Найчастіше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патогенами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є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три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види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мікроорганізмів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Haemophilus</a:t>
            </a: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influanzae</a:t>
            </a: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,</a:t>
            </a:r>
            <a:endParaRPr lang="uk-UA" sz="2800" b="1" i="1" dirty="0" smtClean="0">
              <a:solidFill>
                <a:srgbClr val="C0000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Streptococcus </a:t>
            </a: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pneumoniae</a:t>
            </a: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,</a:t>
            </a:r>
            <a:endParaRPr lang="uk-UA" sz="2800" b="1" i="1" dirty="0" smtClean="0">
              <a:solidFill>
                <a:srgbClr val="C0000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Moraxella</a:t>
            </a: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catarrhalis</a:t>
            </a: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.</a:t>
            </a:r>
            <a:endParaRPr lang="uk-UA" sz="2800" b="1" i="1" dirty="0" smtClean="0">
              <a:solidFill>
                <a:srgbClr val="C0000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У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більшості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випадків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при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загостренні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ХОЗЛ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бактеріологічними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та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серологічними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методами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виявляють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нетипові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штами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Haemophilus</a:t>
            </a: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influanzae</a:t>
            </a:r>
            <a:endParaRPr lang="uk-UA" sz="2800" b="1" i="1" dirty="0" smtClean="0">
              <a:solidFill>
                <a:srgbClr val="C0000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Рідше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причиною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інфекційного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процесу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можуть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бути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інші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піогенні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бактерії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: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стрептококи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,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стафілококи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,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грамнегативні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мікроорганізми</a:t>
            </a:r>
            <a:endParaRPr lang="ru-RU" sz="2800" b="1" i="1" dirty="0" smtClean="0">
              <a:solidFill>
                <a:srgbClr val="C0000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Також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можливими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причинними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факторами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можуть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бути: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Mycoplasma</a:t>
            </a: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pneumoniae</a:t>
            </a:r>
            <a:endParaRPr lang="uk-UA" sz="2800" b="1" i="1" dirty="0" smtClean="0">
              <a:solidFill>
                <a:srgbClr val="C0000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Віруси</a:t>
            </a:r>
            <a:endParaRPr lang="ru-RU" sz="2800" b="1" i="1" dirty="0" smtClean="0">
              <a:solidFill>
                <a:srgbClr val="C0000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Chlamydia </a:t>
            </a: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pneumoniae</a:t>
            </a:r>
            <a:endParaRPr lang="uk-UA" sz="2800" b="1" i="1" dirty="0" smtClean="0">
              <a:solidFill>
                <a:srgbClr val="C0000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53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2000232" y="-3413"/>
            <a:ext cx="5214974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Бронхіальна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астма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142844" y="702973"/>
            <a:ext cx="8786874" cy="462280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Бронхіальна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астма -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це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хронічне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запальне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захворювання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дихальних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шляхів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,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що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характеризується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гіперреактивністю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бронхів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і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виявляється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нападами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ядухи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або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, за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відсутності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таких,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дихальним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дискомфортом (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приступоподібним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кашлем,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задишкою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, хрипами).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Поширеність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-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від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4 до 10%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населення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планети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страждають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на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бронхіальну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астму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Класифікація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:</a:t>
            </a: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I. 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За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етіологією:Алергічна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(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атопічна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,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екзогенна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).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Неалергічна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(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ендогенна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).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i="1" dirty="0" smtClean="0">
              <a:solidFill>
                <a:srgbClr val="C0000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По 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МКХ-10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також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виділяють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змішану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та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неуточнену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форми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54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2000232" y="-3413"/>
            <a:ext cx="5214974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Бронхіальна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астма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142844" y="702973"/>
            <a:ext cx="8786874" cy="642329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FF0000"/>
                </a:solidFill>
                <a:latin typeface="Arial" charset="0"/>
              </a:rPr>
              <a:t>Класифікація</a:t>
            </a:r>
            <a:r>
              <a:rPr lang="ru-RU" sz="2400" b="1" i="1" dirty="0" smtClean="0">
                <a:solidFill>
                  <a:srgbClr val="FF0000"/>
                </a:solidFill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ІІ. За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ступенем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тяжкості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(в основу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покладено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кількість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нападів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та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показники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зовнішнього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дихання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):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Ступінь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1 - легка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епізодична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(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інтермітує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) астма.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Симптоми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спостерігаються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рідше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1 разу на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тиждень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Нічні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напади не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частіше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ніж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2 рази на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місяць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. У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період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між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нападами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симптоми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відсутні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,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функція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легень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нормальна.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Добові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коливання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ПШВ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менше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ніж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20%.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Ступінь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2 – легка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персистуюча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астма.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Симптоми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виникають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частіше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за 1 раз на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тиждень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,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але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не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щодня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Нічні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напади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найчастіше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2 рази на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місяць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. ПШВ та ОФВ1 поза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нападом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понад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80%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від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належних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величин.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Добові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коливання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ПШВ 20-30%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свідчать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про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наростаючу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реактивність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бронхів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Ступінь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3 -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персистуюча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астма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середнього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ступеня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тяжкості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Симптоми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виникають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щодня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Нічні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напади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виникають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найчастіше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1 раз на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тиждень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. ПШВ та ОФВ1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складають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60-80%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від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належних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величин.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Коливання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ПШВ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перевищують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30%.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Ступінь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4 –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важка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персистуюча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астма.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Постійні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симптоми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протягом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дня. ПШВ та ОФВ1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нижче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60%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від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належних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величин.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Добові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коливання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ПШВ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перевищують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30%.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2000232" y="-3413"/>
            <a:ext cx="5214974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Бронхіальна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астма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142844" y="768566"/>
            <a:ext cx="8786874" cy="467204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Эт</a:t>
            </a:r>
            <a:r>
              <a:rPr lang="uk-UA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і</a:t>
            </a:r>
            <a:r>
              <a:rPr lang="ru-RU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ологія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Спадковість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Підвищена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продукція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IgE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  <a:endParaRPr lang="uk-UA" sz="2800" b="1" dirty="0" smtClean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Контакт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алергенами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-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продукти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життєдіяльності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кліщів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домашнього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пилу, пилок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рослин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лупа,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пташиний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пух,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харчові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та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лікарські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алергени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Тригери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(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провокатори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) –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інфекція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дихальних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шляхів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холодне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повітря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фізична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напруга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психіологічні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екологічні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та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професійні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фактори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різкі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запахи,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куріння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Астма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фізичного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зусилля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- через те,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що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фізичне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навантаження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може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сприяти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дегрануляції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опасистих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клітин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56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2000232" y="-3413"/>
            <a:ext cx="5214974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Бронхіальна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астма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142844" y="702973"/>
            <a:ext cx="8786874" cy="5663089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Патогенез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Під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впливом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різних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причин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відбувається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зміна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реактивності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бронхів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Потім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при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впливі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різних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тригерів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запалені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гіперреактивні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бронхи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відповідають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спазмом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гладкої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мускулатури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дихальних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шляхів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набряком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гіперсекрецією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слизу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інфільтрацією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клітинної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дихальних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шляхів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що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призводять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до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розвитку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обструктивного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синдрому.</a:t>
            </a: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Внаслідок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цього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розрізняють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ранню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астматичну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реакцію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(яка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обумовлена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​​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викидом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гістаміну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лейкотрієнів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ПГ та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характеризується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спазмом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гладкої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мускулатури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дихальних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шляхів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їх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набряком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гіперпродукцією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слизу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)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та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пізню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астматичну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реакцію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(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які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еспеніфоміозами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). </a:t>
            </a: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бета2-адреноміметики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блокують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лише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ранню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реакцію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інгаляційні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препарати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глюкокортикоїдів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–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лише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пізню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Кромони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(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недокроміл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)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діють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на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обидві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фази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астматичної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відповіді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57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2000232" y="-3413"/>
            <a:ext cx="5214974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Бронхіальна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астма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142844" y="702973"/>
            <a:ext cx="8786874" cy="514602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Клініка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q"/>
            </a:pP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Найбільш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характерні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симптоми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-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епізодичні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напади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експіраторної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задишки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та/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або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кашлю,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поява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дистанційних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свистячих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хрипів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відчуття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тяжкості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грудній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клітці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q"/>
            </a:pP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Об'єктивне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обстеження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 Поза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нападом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немає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характерних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ознак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хвороби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 При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загостренні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характерні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експіраторна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задишка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участь в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акті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дихання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допоміжної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мускулатури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сухі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свистячі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хрипи,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що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підсилюють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на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видиху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вислуховуються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відстані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(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дистанційні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хрипи). При легкому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перебігу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захворювання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пацієнт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зберігає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нормальну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активність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та спить у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звичайному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положенні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q"/>
            </a:pP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Перкусія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легень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– при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розвитку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емфіземи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легень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відзначають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коробковий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перкуторний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звук.</a:t>
            </a: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q"/>
            </a:pP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Аускультація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легень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-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найчастіше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вислуховуються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сухі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хрипи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DD13C8BF-DDF4-4B52-956A-6499DA9650C8}" type="slidenum">
              <a:rPr lang="ru-RU" smtClean="0"/>
              <a:pPr/>
              <a:t>58</a:t>
            </a:fld>
            <a:endParaRPr lang="ru-RU" smtClean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85750"/>
            <a:ext cx="8569325" cy="6286500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1000" b="1" dirty="0" smtClean="0"/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b="1" dirty="0" smtClean="0"/>
              <a:t>ЗАГАЛЬНІ ПОЛОЖЕННЯ</a:t>
            </a:r>
            <a:r>
              <a:rPr lang="ru-RU" sz="2400" dirty="0" smtClean="0"/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2400" dirty="0" smtClean="0"/>
          </a:p>
          <a:p>
            <a:pPr marL="358775" indent="-358775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2800" dirty="0" err="1" smtClean="0"/>
              <a:t>Лікування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хворих</a:t>
            </a:r>
            <a:r>
              <a:rPr lang="ru-RU" sz="2800" dirty="0" smtClean="0"/>
              <a:t> на </a:t>
            </a:r>
            <a:r>
              <a:rPr lang="ru-RU" sz="2800" dirty="0" err="1" smtClean="0"/>
              <a:t>бронхіальну</a:t>
            </a:r>
            <a:r>
              <a:rPr lang="ru-RU" sz="2800" dirty="0" smtClean="0"/>
              <a:t> астму </a:t>
            </a:r>
            <a:r>
              <a:rPr lang="ru-RU" sz="2800" dirty="0" err="1" smtClean="0"/>
              <a:t>є</a:t>
            </a:r>
            <a:r>
              <a:rPr lang="ru-RU" sz="2800" dirty="0" smtClean="0"/>
              <a:t> </a:t>
            </a:r>
            <a:r>
              <a:rPr lang="ru-RU" sz="2800" dirty="0" err="1" smtClean="0"/>
              <a:t>комплексним</a:t>
            </a:r>
            <a:r>
              <a:rPr lang="ru-RU" sz="2800" dirty="0" smtClean="0"/>
              <a:t>, </a:t>
            </a:r>
            <a:r>
              <a:rPr lang="ru-RU" sz="2800" dirty="0" err="1" smtClean="0"/>
              <a:t>воно</a:t>
            </a:r>
            <a:r>
              <a:rPr lang="ru-RU" sz="2800" dirty="0" smtClean="0"/>
              <a:t> </a:t>
            </a:r>
            <a:r>
              <a:rPr lang="ru-RU" sz="2800" dirty="0" err="1" smtClean="0"/>
              <a:t>включає</a:t>
            </a:r>
            <a:r>
              <a:rPr lang="ru-RU" sz="2800" dirty="0" smtClean="0"/>
              <a:t> </a:t>
            </a:r>
            <a:r>
              <a:rPr lang="ru-RU" sz="2800" dirty="0" err="1" smtClean="0"/>
              <a:t>медикаментозне</a:t>
            </a:r>
            <a:r>
              <a:rPr lang="ru-RU" sz="2800" dirty="0" smtClean="0"/>
              <a:t> та </a:t>
            </a:r>
            <a:r>
              <a:rPr lang="ru-RU" sz="2800" dirty="0" err="1" smtClean="0"/>
              <a:t>немедикаментозне</a:t>
            </a:r>
            <a:r>
              <a:rPr lang="ru-RU" sz="2800" dirty="0" smtClean="0"/>
              <a:t> </a:t>
            </a:r>
            <a:r>
              <a:rPr lang="ru-RU" sz="2800" dirty="0" err="1" smtClean="0"/>
              <a:t>лікування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дотриманням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протиалергічного</a:t>
            </a:r>
            <a:r>
              <a:rPr lang="ru-RU" sz="2800" dirty="0" smtClean="0"/>
              <a:t> режиму.</a:t>
            </a:r>
          </a:p>
          <a:p>
            <a:pPr marL="358775" indent="-358775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2800" dirty="0" err="1" smtClean="0"/>
              <a:t>Хворим</a:t>
            </a:r>
            <a:r>
              <a:rPr lang="ru-RU" sz="2800" dirty="0" smtClean="0"/>
              <a:t> на </a:t>
            </a:r>
            <a:r>
              <a:rPr lang="ru-RU" sz="2800" dirty="0" err="1" smtClean="0"/>
              <a:t>тяжку</a:t>
            </a:r>
            <a:r>
              <a:rPr lang="ru-RU" sz="2800" dirty="0" smtClean="0"/>
              <a:t> </a:t>
            </a:r>
            <a:r>
              <a:rPr lang="ru-RU" sz="2800" dirty="0" err="1" smtClean="0"/>
              <a:t>бронхіальну</a:t>
            </a:r>
            <a:r>
              <a:rPr lang="ru-RU" sz="2800" dirty="0" smtClean="0"/>
              <a:t> астму </a:t>
            </a:r>
            <a:r>
              <a:rPr lang="ru-RU" sz="2800" dirty="0" err="1" smtClean="0"/>
              <a:t>потрібно</a:t>
            </a:r>
            <a:r>
              <a:rPr lang="ru-RU" sz="2800" dirty="0" smtClean="0"/>
              <a:t> </a:t>
            </a:r>
            <a:r>
              <a:rPr lang="ru-RU" sz="2800" dirty="0" err="1" smtClean="0"/>
              <a:t>складання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індивідуальної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програми</a:t>
            </a:r>
            <a:r>
              <a:rPr lang="ru-RU" sz="2800" dirty="0" smtClean="0"/>
              <a:t> </a:t>
            </a:r>
            <a:r>
              <a:rPr lang="ru-RU" sz="2800" dirty="0" err="1" smtClean="0"/>
              <a:t>лікування</a:t>
            </a:r>
            <a:r>
              <a:rPr lang="ru-RU" sz="2800" dirty="0" smtClean="0"/>
              <a:t>.</a:t>
            </a:r>
          </a:p>
          <a:p>
            <a:pPr marL="358775" indent="-358775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2800" dirty="0" err="1" smtClean="0"/>
              <a:t>Обов'язкове</a:t>
            </a:r>
            <a:r>
              <a:rPr lang="ru-RU" sz="2800" dirty="0" smtClean="0"/>
              <a:t> </a:t>
            </a:r>
            <a:r>
              <a:rPr lang="ru-RU" sz="2800" dirty="0" err="1" smtClean="0"/>
              <a:t>виявлення</a:t>
            </a:r>
            <a:r>
              <a:rPr lang="ru-RU" sz="2800" dirty="0" smtClean="0"/>
              <a:t> причинного фактора та, по </a:t>
            </a:r>
            <a:r>
              <a:rPr lang="ru-RU" sz="2800" dirty="0" err="1" smtClean="0"/>
              <a:t>можливості</a:t>
            </a:r>
            <a:r>
              <a:rPr lang="ru-RU" sz="2800" dirty="0" smtClean="0"/>
              <a:t>, </a:t>
            </a:r>
            <a:r>
              <a:rPr lang="ru-RU" sz="2800" dirty="0" err="1" smtClean="0"/>
              <a:t>його</a:t>
            </a:r>
            <a:r>
              <a:rPr lang="ru-RU" sz="2800" dirty="0" smtClean="0"/>
              <a:t> </a:t>
            </a:r>
            <a:r>
              <a:rPr lang="ru-RU" sz="2800" dirty="0" err="1" smtClean="0"/>
              <a:t>усунення</a:t>
            </a:r>
            <a:r>
              <a:rPr lang="ru-RU" sz="2800" dirty="0" smtClean="0"/>
              <a:t>: </a:t>
            </a:r>
            <a:r>
              <a:rPr lang="ru-RU" sz="2800" dirty="0" err="1" smtClean="0"/>
              <a:t>припинення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куріння</a:t>
            </a:r>
            <a:r>
              <a:rPr lang="ru-RU" sz="2800" dirty="0" smtClean="0"/>
              <a:t>, контроль за </a:t>
            </a:r>
            <a:r>
              <a:rPr lang="ru-RU" sz="2800" dirty="0" err="1" smtClean="0"/>
              <a:t>тригерами</a:t>
            </a:r>
            <a:r>
              <a:rPr lang="ru-RU" sz="2800" dirty="0" smtClean="0"/>
              <a:t>, </a:t>
            </a:r>
            <a:r>
              <a:rPr lang="ru-RU" sz="2800" dirty="0" err="1" smtClean="0"/>
              <a:t>виявлення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причинно-значущих</a:t>
            </a:r>
            <a:r>
              <a:rPr lang="ru-RU" sz="2800" dirty="0" smtClean="0"/>
              <a:t> </a:t>
            </a:r>
            <a:r>
              <a:rPr lang="ru-RU" sz="2800" dirty="0" err="1" smtClean="0"/>
              <a:t>алергенів</a:t>
            </a:r>
            <a:r>
              <a:rPr lang="ru-RU" sz="2800" dirty="0" smtClean="0"/>
              <a:t>, </a:t>
            </a:r>
            <a:r>
              <a:rPr lang="ru-RU" sz="2800" dirty="0" err="1" smtClean="0"/>
              <a:t>профілактика</a:t>
            </a:r>
            <a:r>
              <a:rPr lang="ru-RU" sz="2800" dirty="0" smtClean="0"/>
              <a:t> </a:t>
            </a:r>
            <a:r>
              <a:rPr lang="ru-RU" sz="2800" dirty="0" err="1" smtClean="0"/>
              <a:t>інфекцій</a:t>
            </a:r>
            <a:r>
              <a:rPr lang="ru-RU" sz="2800" dirty="0" smtClean="0"/>
              <a:t>, </a:t>
            </a:r>
            <a:r>
              <a:rPr lang="ru-RU" sz="2800" dirty="0" err="1" smtClean="0"/>
              <a:t>санація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придаткових</a:t>
            </a:r>
            <a:r>
              <a:rPr lang="ru-RU" sz="2800" dirty="0" smtClean="0"/>
              <a:t> пазух носа, </a:t>
            </a:r>
            <a:r>
              <a:rPr lang="ru-RU" sz="2800" dirty="0" err="1" smtClean="0"/>
              <a:t>нормалізація</a:t>
            </a:r>
            <a:r>
              <a:rPr lang="ru-RU" sz="2800" dirty="0" smtClean="0"/>
              <a:t> сну, </a:t>
            </a:r>
            <a:r>
              <a:rPr lang="ru-RU" sz="2800" dirty="0" err="1" smtClean="0"/>
              <a:t>боротьба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рефлюксом</a:t>
            </a:r>
            <a:r>
              <a:rPr lang="ru-RU" sz="2800" dirty="0" smtClean="0"/>
              <a:t> та </a:t>
            </a:r>
            <a:r>
              <a:rPr lang="ru-RU" sz="2800" dirty="0" err="1" smtClean="0"/>
              <a:t>ін</a:t>
            </a:r>
            <a:r>
              <a:rPr lang="ru-RU" sz="2800" dirty="0" smtClean="0"/>
              <a:t>; </a:t>
            </a:r>
            <a:r>
              <a:rPr lang="ru-RU" sz="2800" dirty="0" err="1" smtClean="0"/>
              <a:t>визначення</a:t>
            </a:r>
            <a:r>
              <a:rPr lang="ru-RU" sz="2800" dirty="0" smtClean="0"/>
              <a:t> фенотипу </a:t>
            </a:r>
            <a:r>
              <a:rPr lang="ru-RU" sz="2800" dirty="0" err="1" smtClean="0"/>
              <a:t>хвороби</a:t>
            </a:r>
            <a:endParaRPr lang="ru-RU" sz="2800" dirty="0" smtClean="0"/>
          </a:p>
          <a:p>
            <a:pPr marL="358775" indent="-358775"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7CFB3247-961C-48FA-9809-75476F44AF58}" type="slidenum">
              <a:rPr lang="ru-RU" smtClean="0"/>
              <a:pPr/>
              <a:t>59</a:t>
            </a:fld>
            <a:endParaRPr lang="ru-RU" smtClean="0"/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214313"/>
            <a:ext cx="8858250" cy="6500812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None/>
              <a:defRPr/>
            </a:pPr>
            <a:r>
              <a:rPr lang="ru-RU" sz="2400" b="1" i="1" u="sng" dirty="0" smtClean="0">
                <a:solidFill>
                  <a:srgbClr val="FF0000"/>
                </a:solidFill>
              </a:rPr>
              <a:t>Контроль над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бронхіальною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астмою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означає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контроль за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клінічними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проявами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захворювання</a:t>
            </a:r>
            <a:r>
              <a:rPr lang="ru-RU" sz="2400" b="1" i="1" u="sng" dirty="0" smtClean="0">
                <a:solidFill>
                  <a:srgbClr val="FF0000"/>
                </a:solidFill>
              </a:rPr>
              <a:t>,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критерії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якого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визначені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у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міжнародному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документі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«Глобальна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стратегія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лікування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та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профілактики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бронхіальної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астми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» (</a:t>
            </a:r>
            <a:r>
              <a:rPr lang="en-US" sz="2400" b="1" i="1" u="sng" dirty="0" smtClean="0">
                <a:solidFill>
                  <a:srgbClr val="FF0000"/>
                </a:solidFill>
              </a:rPr>
              <a:t>GIN</a:t>
            </a:r>
            <a:r>
              <a:rPr lang="ru-RU" sz="2400" b="1" i="1" u="sng" dirty="0" smtClean="0">
                <a:solidFill>
                  <a:srgbClr val="FF0000"/>
                </a:solidFill>
              </a:rPr>
              <a:t>А, 2006) як:</a:t>
            </a:r>
          </a:p>
          <a:p>
            <a:pPr marL="609600" indent="-609600">
              <a:lnSpc>
                <a:spcPct val="90000"/>
              </a:lnSpc>
              <a:buFontTx/>
              <a:buChar char="-"/>
              <a:defRPr/>
            </a:pPr>
            <a:r>
              <a:rPr lang="ru-RU" sz="2400" b="1" i="1" u="sng" dirty="0" err="1" smtClean="0">
                <a:solidFill>
                  <a:srgbClr val="FF0000"/>
                </a:solidFill>
              </a:rPr>
              <a:t>відсутність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денних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симптомів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бронхіальної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астми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(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або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&lt;2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епізоди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на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тиждень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Tx/>
              <a:buChar char="-"/>
              <a:defRPr/>
            </a:pPr>
            <a:r>
              <a:rPr lang="ru-RU" sz="2400" b="1" i="1" u="sng" dirty="0" smtClean="0">
                <a:solidFill>
                  <a:srgbClr val="FF0000"/>
                </a:solidFill>
              </a:rPr>
              <a:t>-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відсутність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нічних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симптомів</a:t>
            </a:r>
            <a:endParaRPr lang="ru-RU" sz="2400" b="1" i="1" u="sng" dirty="0" smtClean="0">
              <a:solidFill>
                <a:srgbClr val="FF0000"/>
              </a:solidFill>
            </a:endParaRPr>
          </a:p>
          <a:p>
            <a:pPr marL="609600" indent="-609600">
              <a:lnSpc>
                <a:spcPct val="90000"/>
              </a:lnSpc>
              <a:buFontTx/>
              <a:buChar char="-"/>
              <a:defRPr/>
            </a:pPr>
            <a:r>
              <a:rPr lang="ru-RU" sz="2400" b="1" i="1" u="sng" dirty="0" err="1" smtClean="0">
                <a:solidFill>
                  <a:srgbClr val="FF0000"/>
                </a:solidFill>
              </a:rPr>
              <a:t>відсутність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обмежень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повсякденної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активності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(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включаючи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фізичні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вправи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Tx/>
              <a:buChar char="-"/>
              <a:defRPr/>
            </a:pPr>
            <a:r>
              <a:rPr lang="ru-RU" sz="2400" b="1" i="1" u="sng" dirty="0" err="1" smtClean="0">
                <a:solidFill>
                  <a:srgbClr val="FF0000"/>
                </a:solidFill>
              </a:rPr>
              <a:t>відсутність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потреби у препаратах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невідкладної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допомоги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(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або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вона &lt; 2 на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тиждень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Tx/>
              <a:buChar char="-"/>
              <a:defRPr/>
            </a:pPr>
            <a:r>
              <a:rPr lang="ru-RU" sz="2400" b="1" i="1" u="sng" dirty="0" err="1" smtClean="0">
                <a:solidFill>
                  <a:srgbClr val="FF0000"/>
                </a:solidFill>
              </a:rPr>
              <a:t>відсутність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загострень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нормальна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функція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зовнішнього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дихання</a:t>
            </a:r>
            <a:r>
              <a:rPr lang="ru-RU" sz="2400" b="1" i="1" u="sng" dirty="0" smtClean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E19FE297-8BCE-4942-B31C-7E2AE6263A04}" type="slidenum">
              <a:rPr lang="ru-RU" smtClean="0"/>
              <a:pPr/>
              <a:t>60</a:t>
            </a:fld>
            <a:endParaRPr lang="ru-RU" smtClean="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03174"/>
            <a:ext cx="8607455" cy="982686"/>
          </a:xfrm>
          <a:solidFill>
            <a:schemeClr val="tx2"/>
          </a:solidFill>
        </p:spPr>
        <p:txBody>
          <a:bodyPr>
            <a:noAutofit/>
          </a:bodyPr>
          <a:lstStyle/>
          <a:p>
            <a:pPr algn="r" eaLnBrk="1" hangingPunct="1"/>
            <a:r>
              <a:rPr lang="ru-RU" sz="3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Ступінчастий</a:t>
            </a:r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підхід</a:t>
            </a:r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бронхіальної</a:t>
            </a:r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астми</a:t>
            </a:r>
            <a:endParaRPr lang="ru-RU" sz="3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569325" cy="5183187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marL="609600" indent="-609600">
              <a:buNone/>
              <a:defRPr/>
            </a:pPr>
            <a:r>
              <a:rPr lang="ru-RU" sz="2800" b="1" u="sng" dirty="0" smtClean="0"/>
              <a:t>Мета </a:t>
            </a:r>
            <a:r>
              <a:rPr lang="ru-RU" sz="2800" b="1" u="sng" dirty="0" err="1" smtClean="0"/>
              <a:t>цього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підходу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полягає</a:t>
            </a:r>
            <a:r>
              <a:rPr lang="ru-RU" sz="2800" b="1" u="sng" dirty="0" smtClean="0"/>
              <a:t> у </a:t>
            </a:r>
            <a:r>
              <a:rPr lang="ru-RU" sz="2800" b="1" u="sng" dirty="0" err="1" smtClean="0"/>
              <a:t>досягненні</a:t>
            </a:r>
            <a:r>
              <a:rPr lang="ru-RU" sz="2800" b="1" u="sng" dirty="0" smtClean="0"/>
              <a:t> контролю </a:t>
            </a:r>
            <a:r>
              <a:rPr lang="ru-RU" sz="2800" b="1" u="sng" dirty="0" err="1" smtClean="0"/>
              <a:t>астми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із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застосуванням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найменшої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кількості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препаратів</a:t>
            </a:r>
            <a:r>
              <a:rPr lang="ru-RU" sz="2800" b="1" u="sng" dirty="0" smtClean="0"/>
              <a:t>:</a:t>
            </a:r>
          </a:p>
          <a:p>
            <a:pPr marL="609600" indent="-609600">
              <a:buNone/>
              <a:defRPr/>
            </a:pPr>
            <a:r>
              <a:rPr lang="ru-RU" sz="2800" b="1" u="sng" dirty="0" err="1" smtClean="0"/>
              <a:t>кількість</a:t>
            </a:r>
            <a:r>
              <a:rPr lang="ru-RU" sz="2800" b="1" u="sng" dirty="0" smtClean="0"/>
              <a:t> та частота </a:t>
            </a:r>
            <a:r>
              <a:rPr lang="ru-RU" sz="2800" b="1" u="sng" dirty="0" err="1" smtClean="0"/>
              <a:t>прийому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ліків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збільшуються</a:t>
            </a:r>
            <a:r>
              <a:rPr lang="ru-RU" sz="2800" b="1" u="sng" dirty="0" smtClean="0"/>
              <a:t> (</a:t>
            </a:r>
            <a:r>
              <a:rPr lang="ru-RU" sz="2800" b="1" u="sng" dirty="0" err="1" smtClean="0"/>
              <a:t>ступінь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вгору</a:t>
            </a:r>
            <a:r>
              <a:rPr lang="ru-RU" sz="2800" b="1" u="sng" dirty="0" smtClean="0"/>
              <a:t>), </a:t>
            </a:r>
            <a:r>
              <a:rPr lang="ru-RU" sz="2800" b="1" u="sng" dirty="0" err="1" smtClean="0"/>
              <a:t>якщо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перебіг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астми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погіршується</a:t>
            </a:r>
            <a:r>
              <a:rPr lang="ru-RU" sz="2800" b="1" u="sng" dirty="0" smtClean="0"/>
              <a:t>, </a:t>
            </a:r>
            <a:r>
              <a:rPr lang="ru-RU" sz="2800" b="1" u="sng" dirty="0" err="1" smtClean="0"/>
              <a:t>тазменшуються</a:t>
            </a:r>
            <a:r>
              <a:rPr lang="ru-RU" sz="2800" b="1" u="sng" dirty="0" smtClean="0"/>
              <a:t> (</a:t>
            </a:r>
            <a:r>
              <a:rPr lang="ru-RU" sz="2800" b="1" u="sng" dirty="0" err="1" smtClean="0"/>
              <a:t>ступінь</a:t>
            </a:r>
            <a:r>
              <a:rPr lang="ru-RU" sz="2800" b="1" u="sng" dirty="0" smtClean="0"/>
              <a:t> вниз), </a:t>
            </a:r>
            <a:r>
              <a:rPr lang="ru-RU" sz="2800" b="1" u="sng" dirty="0" err="1" smtClean="0"/>
              <a:t>якщо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перебіг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астми</a:t>
            </a:r>
            <a:r>
              <a:rPr lang="ru-RU" sz="2800" b="1" u="sng" dirty="0" smtClean="0"/>
              <a:t> добре </a:t>
            </a:r>
            <a:r>
              <a:rPr lang="ru-RU" sz="2800" b="1" u="sng" dirty="0" err="1" smtClean="0"/>
              <a:t>контролюється</a:t>
            </a:r>
            <a:r>
              <a:rPr lang="ru-RU" sz="2800" b="1" u="sng" dirty="0" smtClean="0"/>
              <a:t>.</a:t>
            </a:r>
          </a:p>
          <a:p>
            <a:pPr marL="609600" indent="-609600" eaLnBrk="1" hangingPunct="1">
              <a:buFontTx/>
              <a:buNone/>
              <a:defRPr/>
            </a:pPr>
            <a:endParaRPr lang="ru-RU" sz="2400" b="1" i="1" u="sng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F9BC0BB7-50E6-4C59-8979-FC4076D871CF}" type="slidenum">
              <a:rPr lang="ru-RU" smtClean="0"/>
              <a:pPr/>
              <a:t>61</a:t>
            </a:fld>
            <a:endParaRPr lang="ru-RU" smtClean="0"/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85728"/>
            <a:ext cx="8569325" cy="5810269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СТУПІНЬ</a:t>
            </a:r>
            <a:r>
              <a:rPr lang="ru-RU" sz="39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1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Хворі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легким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інтермітуючим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(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епізодичним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)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перебігом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астми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Тривала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терапія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протизапальними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препаратами, як правило,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цим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хворим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не показана.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Лікування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включає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профілактичний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прийом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ліків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перед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фізичним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навантаженням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за потреби (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інгаляційні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β2-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агоністи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короткої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дії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кромоглікат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недокроміл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2875"/>
            <a:ext cx="8569325" cy="6381750"/>
          </a:xfrm>
          <a:solidFill>
            <a:schemeClr val="bg2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СТУПІНЬ 1.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Хворі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легким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інтермітуючим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(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епізодичним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)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перебігом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астми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Як альтернатива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інгаляційних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β2-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агоністів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короткої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дії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можуть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бути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запропоновані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антихолінергічні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препарати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пероральні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β2-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агоністи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короткої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дії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теофіліни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короткої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дії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хоча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ці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препарати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починають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дію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пізніше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та/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у них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вищий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ризик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розвитку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побічних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ефектів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Примітка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: перейти до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ступеня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2,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якщо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потреба у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бронхорозширювальних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препаратах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більше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1 разу на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тиждень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але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не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більше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1 разу на день;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перевірити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комплайнс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інгаляційну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техніку</a:t>
            </a:r>
            <a:endParaRPr lang="ru-RU" sz="3200" b="1" i="1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86AF54EA-BE8A-4EEF-9444-E36B5E54A99E}" type="slidenum">
              <a:rPr lang="ru-RU" smtClean="0"/>
              <a:pPr/>
              <a:t>63</a:t>
            </a:fld>
            <a:endParaRPr lang="ru-RU" smtClean="0"/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85750"/>
            <a:ext cx="8569325" cy="6238875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СТУПІНЬ 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Хворі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легким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персистуючим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перебігом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астми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потребують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щоденного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тривалого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профілактичного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прийому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ліків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Щодня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–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інгаляційні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кортикостероїди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200-500 мкг,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кромоглікат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натрію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недокромил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При симптомах,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що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продовжуються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(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перевірити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інгаляційну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техніку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!).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11A90DA1-8959-420B-AADB-AAF310E4DCF2}" type="slidenum">
              <a:rPr lang="ru-RU" smtClean="0"/>
              <a:pPr/>
              <a:t>64</a:t>
            </a:fld>
            <a:endParaRPr lang="ru-RU" smtClean="0"/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2875"/>
            <a:ext cx="8678863" cy="6500813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СТУПІНЬ 2.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endParaRPr lang="ru-RU" sz="1800" dirty="0" smtClean="0"/>
          </a:p>
          <a:p>
            <a:pPr marL="540000" indent="-360000">
              <a:spcBef>
                <a:spcPts val="0"/>
              </a:spcBef>
              <a:buFont typeface="+mj-lt"/>
              <a:buAutoNum type="arabicPeriod" startAt="3"/>
              <a:defRPr/>
            </a:pPr>
            <a:r>
              <a:rPr lang="ru-RU" sz="2800" dirty="0" err="1" smtClean="0"/>
              <a:t>Будь-який</a:t>
            </a:r>
            <a:r>
              <a:rPr lang="ru-RU" sz="2800" dirty="0" smtClean="0"/>
              <a:t> </a:t>
            </a:r>
            <a:r>
              <a:rPr lang="ru-RU" sz="2800" dirty="0" err="1" smtClean="0"/>
              <a:t>інгаляційний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кортикостероїд</a:t>
            </a:r>
            <a:r>
              <a:rPr lang="ru-RU" sz="2800" dirty="0" smtClean="0"/>
              <a:t> у </a:t>
            </a:r>
            <a:r>
              <a:rPr lang="ru-RU" sz="2800" dirty="0" err="1" smtClean="0"/>
              <a:t>стандартній</a:t>
            </a:r>
            <a:r>
              <a:rPr lang="ru-RU" sz="2800" dirty="0" smtClean="0"/>
              <a:t> </a:t>
            </a:r>
            <a:r>
              <a:rPr lang="ru-RU" sz="2800" dirty="0" err="1" smtClean="0"/>
              <a:t>дозі</a:t>
            </a:r>
            <a:r>
              <a:rPr lang="ru-RU" sz="2800" dirty="0" smtClean="0"/>
              <a:t>(</a:t>
            </a:r>
            <a:r>
              <a:rPr lang="ru-RU" sz="2800" dirty="0" err="1" smtClean="0"/>
              <a:t>беклометазону</a:t>
            </a:r>
            <a:r>
              <a:rPr lang="ru-RU" sz="2800" dirty="0" smtClean="0"/>
              <a:t> </a:t>
            </a:r>
            <a:r>
              <a:rPr lang="ru-RU" sz="2800" dirty="0" err="1" smtClean="0"/>
              <a:t>дипропіонат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будесонід</a:t>
            </a:r>
            <a:r>
              <a:rPr lang="ru-RU" sz="2800" dirty="0" smtClean="0"/>
              <a:t> 100-400 мкг </a:t>
            </a:r>
            <a:r>
              <a:rPr lang="ru-RU" sz="2800" dirty="0" err="1" smtClean="0"/>
              <a:t>двічі</a:t>
            </a:r>
            <a:r>
              <a:rPr lang="ru-RU" sz="2800" dirty="0" smtClean="0"/>
              <a:t> на день,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флютиказону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пропіонат</a:t>
            </a:r>
            <a:r>
              <a:rPr lang="ru-RU" sz="2800" dirty="0" smtClean="0"/>
              <a:t> 50-300 мкг </a:t>
            </a:r>
            <a:r>
              <a:rPr lang="ru-RU" sz="2800" dirty="0" err="1" smtClean="0"/>
              <a:t>двічі</a:t>
            </a:r>
            <a:r>
              <a:rPr lang="ru-RU" sz="2800" dirty="0" smtClean="0"/>
              <a:t> на день,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флунізолід</a:t>
            </a:r>
            <a:r>
              <a:rPr lang="ru-RU" sz="2800" dirty="0" smtClean="0"/>
              <a:t> 250-500 мкг </a:t>
            </a:r>
            <a:r>
              <a:rPr lang="ru-RU" sz="2800" dirty="0" err="1" smtClean="0"/>
              <a:t>двічі</a:t>
            </a:r>
            <a:r>
              <a:rPr lang="ru-RU" sz="2800" dirty="0" smtClean="0"/>
              <a:t> на день)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регулярний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прийом</a:t>
            </a:r>
            <a:r>
              <a:rPr lang="ru-RU" sz="2800" dirty="0" smtClean="0"/>
              <a:t> </a:t>
            </a:r>
            <a:r>
              <a:rPr lang="ru-RU" sz="2800" dirty="0" err="1" smtClean="0"/>
              <a:t>кромоглікату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недокромилу</a:t>
            </a:r>
            <a:r>
              <a:rPr lang="ru-RU" sz="2800" dirty="0" smtClean="0"/>
              <a:t>,</a:t>
            </a:r>
          </a:p>
          <a:p>
            <a:pPr marL="540000" indent="-360000">
              <a:spcBef>
                <a:spcPts val="0"/>
              </a:spcBef>
              <a:buNone/>
              <a:defRPr/>
            </a:pPr>
            <a:r>
              <a:rPr lang="ru-RU" sz="2800" dirty="0" err="1" smtClean="0"/>
              <a:t>але</a:t>
            </a:r>
            <a:r>
              <a:rPr lang="ru-RU" sz="2800" dirty="0" smtClean="0"/>
              <a:t> </a:t>
            </a:r>
            <a:r>
              <a:rPr lang="ru-RU" sz="2800" dirty="0" err="1" smtClean="0"/>
              <a:t>якщо</a:t>
            </a:r>
            <a:r>
              <a:rPr lang="ru-RU" sz="2800" dirty="0" smtClean="0"/>
              <a:t> не </a:t>
            </a:r>
            <a:r>
              <a:rPr lang="ru-RU" sz="2800" dirty="0" err="1" smtClean="0"/>
              <a:t>досягнутий</a:t>
            </a:r>
            <a:r>
              <a:rPr lang="ru-RU" sz="2800" dirty="0" smtClean="0"/>
              <a:t> контроль - </a:t>
            </a:r>
            <a:r>
              <a:rPr lang="ru-RU" sz="2800" dirty="0" err="1" smtClean="0"/>
              <a:t>перехід</a:t>
            </a:r>
            <a:r>
              <a:rPr lang="ru-RU" sz="2800" dirty="0" smtClean="0"/>
              <a:t> на </a:t>
            </a:r>
            <a:r>
              <a:rPr lang="ru-RU" sz="2800" dirty="0" err="1" smtClean="0"/>
              <a:t>інгаляційні</a:t>
            </a:r>
            <a:r>
              <a:rPr lang="ru-RU" sz="2800" dirty="0" smtClean="0"/>
              <a:t> </a:t>
            </a:r>
            <a:r>
              <a:rPr lang="ru-RU" sz="2800" dirty="0" err="1" smtClean="0"/>
              <a:t>кортикостероїди</a:t>
            </a:r>
            <a:r>
              <a:rPr lang="ru-RU" sz="2800" dirty="0" smtClean="0"/>
              <a:t> + </a:t>
            </a:r>
            <a:r>
              <a:rPr lang="ru-RU" sz="2800" dirty="0" err="1" smtClean="0"/>
              <a:t>інгаляції</a:t>
            </a:r>
            <a:r>
              <a:rPr lang="ru-RU" sz="2800" dirty="0" smtClean="0"/>
              <a:t> </a:t>
            </a:r>
            <a:r>
              <a:rPr lang="el-GR" sz="2800" dirty="0" smtClean="0"/>
              <a:t>β2-</a:t>
            </a:r>
            <a:r>
              <a:rPr lang="ru-RU" sz="2800" dirty="0" err="1" smtClean="0"/>
              <a:t>агоністів</a:t>
            </a:r>
            <a:r>
              <a:rPr lang="ru-RU" sz="2800" dirty="0" smtClean="0"/>
              <a:t> </a:t>
            </a:r>
            <a:r>
              <a:rPr lang="ru-RU" sz="2800" dirty="0" err="1" smtClean="0"/>
              <a:t>короткої</a:t>
            </a:r>
            <a:r>
              <a:rPr lang="ru-RU" sz="2800" dirty="0" smtClean="0"/>
              <a:t> </a:t>
            </a:r>
            <a:r>
              <a:rPr lang="ru-RU" sz="2800" dirty="0" err="1" smtClean="0"/>
              <a:t>дії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альтернативних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препаратів</a:t>
            </a:r>
            <a:r>
              <a:rPr lang="ru-RU" sz="2800" dirty="0" smtClean="0"/>
              <a:t> на </a:t>
            </a:r>
            <a:r>
              <a:rPr lang="ru-RU" sz="2800" dirty="0" err="1" smtClean="0"/>
              <a:t>вимогу</a:t>
            </a:r>
            <a:r>
              <a:rPr lang="ru-RU" sz="2800" dirty="0" smtClean="0"/>
              <a:t>, </a:t>
            </a:r>
            <a:r>
              <a:rPr lang="ru-RU" sz="2800" dirty="0" err="1" smtClean="0"/>
              <a:t>але</a:t>
            </a:r>
            <a:r>
              <a:rPr lang="ru-RU" sz="2800" dirty="0" smtClean="0"/>
              <a:t> не </a:t>
            </a:r>
            <a:r>
              <a:rPr lang="ru-RU" sz="2800" dirty="0" err="1" smtClean="0"/>
              <a:t>частіше</a:t>
            </a:r>
            <a:r>
              <a:rPr lang="ru-RU" sz="2800" dirty="0" smtClean="0"/>
              <a:t> 3-4 </a:t>
            </a:r>
            <a:r>
              <a:rPr lang="ru-RU" sz="2800" dirty="0" err="1" smtClean="0"/>
              <a:t>разів</a:t>
            </a:r>
            <a:r>
              <a:rPr lang="ru-RU" sz="2800" dirty="0" smtClean="0"/>
              <a:t> на день.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879FB6FE-F5DB-4402-BFE3-28A1BE3B9574}" type="slidenum">
              <a:rPr lang="ru-RU" smtClean="0"/>
              <a:pPr/>
              <a:t>65</a:t>
            </a:fld>
            <a:endParaRPr lang="ru-RU" smtClean="0"/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14313"/>
            <a:ext cx="8678863" cy="6429375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СТУПІНЬ 3. </a:t>
            </a:r>
            <a:r>
              <a:rPr lang="ru-RU" sz="2800" b="1" i="1" u="sng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Хворі</a:t>
            </a:r>
            <a:r>
              <a:rPr lang="ru-RU" sz="2800" b="1" i="1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u="sng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із</a:t>
            </a:r>
            <a:r>
              <a:rPr lang="ru-RU" sz="2800" b="1" i="1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u="sng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середньою</a:t>
            </a:r>
            <a:r>
              <a:rPr lang="ru-RU" sz="2800" b="1" i="1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u="sng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тяжкістю</a:t>
            </a:r>
            <a:r>
              <a:rPr lang="ru-RU" sz="2800" b="1" i="1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u="sng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перебігу</a:t>
            </a:r>
            <a:r>
              <a:rPr lang="ru-RU" sz="2800" b="1" i="1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u="sng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астми</a:t>
            </a:r>
            <a:r>
              <a:rPr lang="ru-RU" sz="2800" b="1" i="1" dirty="0" smtClean="0">
                <a:solidFill>
                  <a:srgbClr val="7030A0"/>
                </a:solidFill>
              </a:rPr>
              <a:t>: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endParaRPr lang="ru-RU" sz="2800" b="1" dirty="0" smtClean="0"/>
          </a:p>
          <a:p>
            <a:pPr marL="900000" indent="-609600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2800" dirty="0" err="1" smtClean="0"/>
              <a:t>Хворі</a:t>
            </a:r>
            <a:r>
              <a:rPr lang="ru-RU" sz="2800" dirty="0" smtClean="0"/>
              <a:t> </a:t>
            </a:r>
            <a:r>
              <a:rPr lang="ru-RU" sz="2800" dirty="0" err="1" smtClean="0"/>
              <a:t>із</a:t>
            </a:r>
            <a:r>
              <a:rPr lang="ru-RU" sz="2800" dirty="0" smtClean="0"/>
              <a:t> </a:t>
            </a:r>
            <a:r>
              <a:rPr lang="ru-RU" sz="2800" dirty="0" err="1" smtClean="0"/>
              <a:t>середньою</a:t>
            </a:r>
            <a:r>
              <a:rPr lang="ru-RU" sz="2800" dirty="0" smtClean="0"/>
              <a:t> </a:t>
            </a:r>
            <a:r>
              <a:rPr lang="ru-RU" sz="2800" dirty="0" err="1" smtClean="0"/>
              <a:t>тяжкістю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перебігу</a:t>
            </a:r>
            <a:r>
              <a:rPr lang="ru-RU" sz="2800" dirty="0" smtClean="0"/>
              <a:t> </a:t>
            </a:r>
            <a:r>
              <a:rPr lang="ru-RU" sz="2800" dirty="0" err="1" smtClean="0"/>
              <a:t>астми</a:t>
            </a:r>
            <a:r>
              <a:rPr lang="ru-RU" sz="2800" dirty="0" smtClean="0"/>
              <a:t>:</a:t>
            </a:r>
          </a:p>
          <a:p>
            <a:pPr marL="900000" indent="-609600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sz="2800" dirty="0" err="1" smtClean="0"/>
              <a:t>вимагають</a:t>
            </a:r>
            <a:r>
              <a:rPr lang="ru-RU" sz="2800" dirty="0" smtClean="0"/>
              <a:t> </a:t>
            </a:r>
            <a:r>
              <a:rPr lang="ru-RU" sz="2800" dirty="0" err="1" smtClean="0"/>
              <a:t>щоденного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прийому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профілактичних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протизапальних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препаратів</a:t>
            </a:r>
            <a:r>
              <a:rPr lang="ru-RU" sz="2800" dirty="0" smtClean="0"/>
              <a:t> для </a:t>
            </a:r>
            <a:r>
              <a:rPr lang="ru-RU" sz="2800" dirty="0" err="1" smtClean="0"/>
              <a:t>встановлення</a:t>
            </a:r>
            <a:r>
              <a:rPr lang="ru-RU" sz="2800" dirty="0" smtClean="0"/>
              <a:t> та </a:t>
            </a:r>
            <a:r>
              <a:rPr lang="ru-RU" sz="2800" dirty="0" err="1" smtClean="0"/>
              <a:t>підтримки</a:t>
            </a:r>
            <a:r>
              <a:rPr lang="ru-RU" sz="2800" dirty="0" smtClean="0"/>
              <a:t> контролю над астмою</a:t>
            </a:r>
          </a:p>
          <a:p>
            <a:pPr marL="900000" indent="-609600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sz="2800" dirty="0" smtClean="0"/>
              <a:t>показано </a:t>
            </a:r>
            <a:r>
              <a:rPr lang="ru-RU" sz="2800" dirty="0" err="1" smtClean="0"/>
              <a:t>застосування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високих</a:t>
            </a:r>
            <a:r>
              <a:rPr lang="ru-RU" sz="2800" dirty="0" smtClean="0"/>
              <a:t> доз </a:t>
            </a:r>
            <a:r>
              <a:rPr lang="ru-RU" sz="2800" dirty="0" err="1" smtClean="0"/>
              <a:t>інгаляційних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кортикостероїдів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стандартних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доз</a:t>
            </a:r>
            <a:r>
              <a:rPr lang="ru-RU" sz="2800" dirty="0" smtClean="0"/>
              <a:t> </a:t>
            </a:r>
            <a:r>
              <a:rPr lang="ru-RU" sz="2800" dirty="0" err="1" smtClean="0"/>
              <a:t>інгаляційних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кортикостероїдів</a:t>
            </a:r>
            <a:r>
              <a:rPr lang="ru-RU" sz="2800" dirty="0" smtClean="0"/>
              <a:t> у </a:t>
            </a:r>
            <a:r>
              <a:rPr lang="ru-RU" sz="2800" dirty="0" err="1" smtClean="0"/>
              <a:t>комбінації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інгаляційними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пролонгованими</a:t>
            </a:r>
            <a:r>
              <a:rPr lang="ru-RU" sz="2800" dirty="0" smtClean="0"/>
              <a:t> </a:t>
            </a:r>
            <a:r>
              <a:rPr lang="el-GR" sz="2800" dirty="0" smtClean="0"/>
              <a:t>β2-</a:t>
            </a:r>
            <a:r>
              <a:rPr lang="ru-RU" sz="2800" dirty="0" err="1" smtClean="0"/>
              <a:t>агоністамиінгаляції</a:t>
            </a:r>
            <a:r>
              <a:rPr lang="ru-RU" sz="2800" dirty="0" smtClean="0"/>
              <a:t> </a:t>
            </a:r>
            <a:r>
              <a:rPr lang="el-GR" sz="2800" dirty="0" smtClean="0"/>
              <a:t>β2-</a:t>
            </a:r>
            <a:r>
              <a:rPr lang="ru-RU" sz="2800" dirty="0" err="1" smtClean="0"/>
              <a:t>агоністів</a:t>
            </a:r>
            <a:r>
              <a:rPr lang="ru-RU" sz="2800" dirty="0" smtClean="0"/>
              <a:t> </a:t>
            </a:r>
            <a:r>
              <a:rPr lang="ru-RU" sz="2800" dirty="0" err="1" smtClean="0"/>
              <a:t>короткої</a:t>
            </a:r>
            <a:r>
              <a:rPr lang="ru-RU" sz="2800" dirty="0" smtClean="0"/>
              <a:t> </a:t>
            </a:r>
            <a:r>
              <a:rPr lang="ru-RU" sz="2800" dirty="0" err="1" smtClean="0"/>
              <a:t>дії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альтернативних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препаратів</a:t>
            </a:r>
            <a:r>
              <a:rPr lang="ru-RU" sz="2800" dirty="0" smtClean="0"/>
              <a:t> "на </a:t>
            </a:r>
            <a:r>
              <a:rPr lang="ru-RU" sz="2800" dirty="0" err="1" smtClean="0"/>
              <a:t>вимогу</a:t>
            </a:r>
            <a:r>
              <a:rPr lang="ru-RU" sz="2800" dirty="0" smtClean="0"/>
              <a:t>", </a:t>
            </a:r>
            <a:r>
              <a:rPr lang="ru-RU" sz="2800" dirty="0" err="1" smtClean="0"/>
              <a:t>але</a:t>
            </a:r>
            <a:r>
              <a:rPr lang="ru-RU" sz="2800" dirty="0" smtClean="0"/>
              <a:t> не </a:t>
            </a:r>
            <a:r>
              <a:rPr lang="ru-RU" sz="2800" dirty="0" err="1" smtClean="0"/>
              <a:t>частіше</a:t>
            </a:r>
            <a:r>
              <a:rPr lang="ru-RU" sz="2800" dirty="0" smtClean="0"/>
              <a:t> 3-4 </a:t>
            </a:r>
            <a:r>
              <a:rPr lang="ru-RU" sz="2800" dirty="0" err="1" smtClean="0"/>
              <a:t>разів</a:t>
            </a:r>
            <a:r>
              <a:rPr lang="ru-RU" sz="2800" dirty="0" smtClean="0"/>
              <a:t> на день + </a:t>
            </a:r>
            <a:r>
              <a:rPr lang="ru-RU" sz="2800" dirty="0" err="1" smtClean="0"/>
              <a:t>будь-який</a:t>
            </a:r>
            <a:r>
              <a:rPr lang="ru-RU" sz="2800" dirty="0" smtClean="0"/>
              <a:t> </a:t>
            </a:r>
            <a:r>
              <a:rPr lang="ru-RU" sz="2800" dirty="0" err="1" smtClean="0"/>
              <a:t>інгаляційний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кортикостероїд</a:t>
            </a:r>
            <a:r>
              <a:rPr lang="ru-RU" sz="2800" dirty="0" smtClean="0"/>
              <a:t> у </a:t>
            </a:r>
            <a:r>
              <a:rPr lang="ru-RU" sz="2800" dirty="0" err="1" smtClean="0"/>
              <a:t>високій</a:t>
            </a:r>
            <a:r>
              <a:rPr lang="ru-RU" sz="2800" dirty="0" smtClean="0"/>
              <a:t> </a:t>
            </a:r>
            <a:r>
              <a:rPr lang="ru-RU" sz="2800" dirty="0" err="1" smtClean="0"/>
              <a:t>дозі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C1F18A28-B9C5-4483-AA2E-063A37A11A3D}" type="slidenum">
              <a:rPr lang="ru-RU" smtClean="0"/>
              <a:pPr/>
              <a:t>66</a:t>
            </a:fld>
            <a:endParaRPr lang="ru-RU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14313"/>
            <a:ext cx="8750300" cy="6429375"/>
          </a:xfrm>
          <a:solidFill>
            <a:schemeClr val="tx2">
              <a:lumMod val="25000"/>
            </a:schemeClr>
          </a:solidFill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</a:pPr>
            <a:endParaRPr lang="ru-RU" sz="1800" dirty="0" smtClean="0"/>
          </a:p>
          <a:p>
            <a:pPr marL="609600" indent="-609600">
              <a:lnSpc>
                <a:spcPct val="80000"/>
              </a:lnSpc>
              <a:buNone/>
            </a:pP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СТУПІНЬ 3.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Хворі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із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середньою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тяжкістю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перебігу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астми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: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стандартні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дози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інгаляційних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кортикостероїдів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у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комбінації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інгаляційними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пролонгованими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l-GR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β2-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агоністами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(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сальметерол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50 мкг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двічі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на день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12 мкг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формотеролу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двічі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на день людям старше 18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років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)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ru-RU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D6723C99-000D-4A10-8199-CE5D27ADD167}" type="slidenum">
              <a:rPr lang="ru-RU" smtClean="0"/>
              <a:pPr/>
              <a:t>67</a:t>
            </a:fld>
            <a:endParaRPr lang="ru-RU" smtClean="0"/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2875"/>
            <a:ext cx="8750300" cy="6500813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СТУПІНЬ 4.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У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хворих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тяжким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перебігом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бронхіальної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астми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повністю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контролювати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астму не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вдається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 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Метою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лікування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стає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досягнення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кращих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можливих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результатів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мінімальна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кількість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симптомів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мінімальна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потреба у </a:t>
            </a:r>
            <a:r>
              <a:rPr lang="el-GR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β2-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агоністах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короткої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дії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найкращі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можливі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показники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ПШВ,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мінімальний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розкид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ПШВ та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мінімальні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побічні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ефекти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від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прийому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препаратів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Лікування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зазвичай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проводять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за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допомогою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великої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кількості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контролюючих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перебігу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астми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препаратів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Первинне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лікування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включає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інгаляційні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кортикостероїди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у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високих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дозах (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від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800 до 2000 мкг на день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беклометазону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дипропіонату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його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еквіваленту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608F7900-6E39-4CAE-A0C1-8B587954047E}" type="slidenum">
              <a:rPr lang="ru-RU" smtClean="0"/>
              <a:pPr/>
              <a:t>68</a:t>
            </a:fld>
            <a:endParaRPr lang="ru-RU" smtClean="0"/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14313"/>
            <a:ext cx="8678863" cy="6643687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СТУПІНЬ 4.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У больных с тяжелым течением </a:t>
            </a:r>
            <a:r>
              <a:rPr lang="ru-RU" sz="2400" b="1" i="1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БА полностью контролировать астму не удается</a:t>
            </a:r>
            <a:r>
              <a:rPr lang="ru-RU" sz="2400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endParaRPr lang="ru-RU" sz="1600" b="1" dirty="0" smtClean="0"/>
          </a:p>
          <a:p>
            <a:pPr marL="609600" indent="-609600">
              <a:buFont typeface="Times New Roman" pitchFamily="18" charset="0"/>
              <a:buAutoNum type="arabicPeriod" startAt="3"/>
              <a:defRPr/>
            </a:pPr>
            <a:r>
              <a:rPr lang="ru-RU" sz="2400" dirty="0" smtClean="0"/>
              <a:t>У </a:t>
            </a:r>
            <a:r>
              <a:rPr lang="ru-RU" sz="2400" dirty="0" err="1" smtClean="0"/>
              <a:t>хворих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тяжким </a:t>
            </a:r>
            <a:r>
              <a:rPr lang="ru-RU" sz="2400" dirty="0" err="1" smtClean="0"/>
              <a:t>перебігом</a:t>
            </a:r>
            <a:r>
              <a:rPr lang="ru-RU" sz="2400" dirty="0" smtClean="0"/>
              <a:t> </a:t>
            </a:r>
            <a:r>
              <a:rPr lang="ru-RU" sz="2400" dirty="0" err="1" smtClean="0"/>
              <a:t>бронхіальної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астми</a:t>
            </a:r>
            <a:r>
              <a:rPr lang="ru-RU" sz="2400" dirty="0" smtClean="0"/>
              <a:t> </a:t>
            </a:r>
            <a:r>
              <a:rPr lang="ru-RU" sz="2400" dirty="0" err="1" smtClean="0"/>
              <a:t>повністю</a:t>
            </a:r>
            <a:r>
              <a:rPr lang="ru-RU" sz="2400" dirty="0" smtClean="0"/>
              <a:t> </a:t>
            </a:r>
            <a:r>
              <a:rPr lang="ru-RU" sz="2400" dirty="0" err="1" smtClean="0"/>
              <a:t>контролювати</a:t>
            </a:r>
            <a:r>
              <a:rPr lang="ru-RU" sz="2400" dirty="0" smtClean="0"/>
              <a:t> астму не </a:t>
            </a:r>
            <a:r>
              <a:rPr lang="ru-RU" sz="2400" dirty="0" err="1" smtClean="0"/>
              <a:t>вдається</a:t>
            </a:r>
            <a:r>
              <a:rPr lang="ru-RU" sz="2400" dirty="0" smtClean="0"/>
              <a:t>.</a:t>
            </a:r>
          </a:p>
          <a:p>
            <a:pPr marL="609600" indent="-609600">
              <a:buFont typeface="Times New Roman" pitchFamily="18" charset="0"/>
              <a:buAutoNum type="arabicPeriod" startAt="3"/>
              <a:defRPr/>
            </a:pPr>
            <a:r>
              <a:rPr lang="ru-RU" sz="2400" dirty="0" smtClean="0"/>
              <a:t>На </a:t>
            </a:r>
            <a:r>
              <a:rPr lang="ru-RU" sz="2400" dirty="0" err="1" smtClean="0"/>
              <a:t>додаток</a:t>
            </a:r>
            <a:r>
              <a:rPr lang="ru-RU" sz="2400" dirty="0" smtClean="0"/>
              <a:t> до </a:t>
            </a:r>
            <a:r>
              <a:rPr lang="ru-RU" sz="2400" dirty="0" err="1" smtClean="0"/>
              <a:t>інгаляційних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кортикостероїдів</a:t>
            </a:r>
            <a:r>
              <a:rPr lang="ru-RU" sz="2400" dirty="0" smtClean="0"/>
              <a:t> </a:t>
            </a:r>
            <a:r>
              <a:rPr lang="ru-RU" sz="2400" dirty="0" err="1" smtClean="0"/>
              <a:t>рекомендуються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пролонговані</a:t>
            </a:r>
            <a:r>
              <a:rPr lang="ru-RU" sz="2400" dirty="0" smtClean="0"/>
              <a:t> </a:t>
            </a:r>
            <a:r>
              <a:rPr lang="ru-RU" sz="2400" dirty="0" err="1" smtClean="0"/>
              <a:t>бронходилататори</a:t>
            </a:r>
            <a:r>
              <a:rPr lang="ru-RU" sz="2400" dirty="0" smtClean="0"/>
              <a:t>:</a:t>
            </a:r>
          </a:p>
          <a:p>
            <a:pPr marL="609600" indent="-609600">
              <a:buNone/>
              <a:defRPr/>
            </a:pPr>
            <a:r>
              <a:rPr lang="ru-RU" sz="2400" dirty="0" smtClean="0"/>
              <a:t>Для </a:t>
            </a:r>
            <a:r>
              <a:rPr lang="ru-RU" sz="2400" dirty="0" err="1" smtClean="0"/>
              <a:t>досягнення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ефекту</a:t>
            </a:r>
            <a:r>
              <a:rPr lang="ru-RU" sz="2400" dirty="0" smtClean="0"/>
              <a:t> </a:t>
            </a:r>
            <a:r>
              <a:rPr lang="ru-RU" sz="2400" dirty="0" err="1" smtClean="0"/>
              <a:t>також</a:t>
            </a:r>
            <a:r>
              <a:rPr lang="ru-RU" sz="2400" dirty="0" smtClean="0"/>
              <a:t> </a:t>
            </a:r>
            <a:r>
              <a:rPr lang="ru-RU" sz="2400" dirty="0" err="1" smtClean="0"/>
              <a:t>можна</a:t>
            </a:r>
            <a:r>
              <a:rPr lang="ru-RU" sz="2400" dirty="0" smtClean="0"/>
              <a:t> 1 раз на день </a:t>
            </a:r>
            <a:r>
              <a:rPr lang="ru-RU" sz="2400" dirty="0" err="1" smtClean="0"/>
              <a:t>застосовувати</a:t>
            </a:r>
            <a:r>
              <a:rPr lang="ru-RU" sz="2400" dirty="0" smtClean="0"/>
              <a:t> </a:t>
            </a:r>
            <a:r>
              <a:rPr lang="el-GR" sz="2400" dirty="0" smtClean="0"/>
              <a:t>β2-</a:t>
            </a:r>
            <a:r>
              <a:rPr lang="ru-RU" sz="2400" dirty="0" err="1" smtClean="0"/>
              <a:t>агоністи</a:t>
            </a:r>
            <a:r>
              <a:rPr lang="ru-RU" sz="2400" dirty="0" smtClean="0"/>
              <a:t> </a:t>
            </a:r>
            <a:r>
              <a:rPr lang="ru-RU" sz="2400" dirty="0" err="1" smtClean="0"/>
              <a:t>короткої</a:t>
            </a:r>
            <a:r>
              <a:rPr lang="ru-RU" sz="2400" dirty="0" smtClean="0"/>
              <a:t> </a:t>
            </a:r>
            <a:r>
              <a:rPr lang="ru-RU" sz="2400" dirty="0" err="1" smtClean="0"/>
              <a:t>дії.Можна</a:t>
            </a:r>
            <a:r>
              <a:rPr lang="ru-RU" sz="2400" dirty="0" smtClean="0"/>
              <a:t> </a:t>
            </a:r>
            <a:r>
              <a:rPr lang="ru-RU" sz="2400" dirty="0" err="1" smtClean="0"/>
              <a:t>спробувати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застосувати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антихолінергічний</a:t>
            </a:r>
            <a:r>
              <a:rPr lang="ru-RU" sz="2400" dirty="0" smtClean="0"/>
              <a:t> препарат (</a:t>
            </a:r>
            <a:r>
              <a:rPr lang="ru-RU" sz="2400" dirty="0" err="1" smtClean="0"/>
              <a:t>іпратропіум</a:t>
            </a:r>
            <a:r>
              <a:rPr lang="ru-RU" sz="2400" dirty="0" smtClean="0"/>
              <a:t> </a:t>
            </a:r>
            <a:r>
              <a:rPr lang="ru-RU" sz="2400" dirty="0" err="1" smtClean="0"/>
              <a:t>бромід</a:t>
            </a:r>
            <a:r>
              <a:rPr lang="ru-RU" sz="2400" dirty="0" smtClean="0"/>
              <a:t>), особливо </a:t>
            </a:r>
            <a:r>
              <a:rPr lang="ru-RU" sz="2400" dirty="0" err="1" smtClean="0"/>
              <a:t>хворим</a:t>
            </a:r>
            <a:r>
              <a:rPr lang="ru-RU" sz="2400" dirty="0" smtClean="0"/>
              <a:t>, </a:t>
            </a:r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спостерігають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побічні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явища</a:t>
            </a:r>
            <a:r>
              <a:rPr lang="ru-RU" sz="2400" dirty="0" smtClean="0"/>
              <a:t> при </a:t>
            </a:r>
            <a:r>
              <a:rPr lang="ru-RU" sz="2400" dirty="0" err="1" smtClean="0"/>
              <a:t>прийомі</a:t>
            </a:r>
            <a:r>
              <a:rPr lang="ru-RU" sz="2400" dirty="0" smtClean="0"/>
              <a:t> </a:t>
            </a:r>
            <a:r>
              <a:rPr lang="el-GR" sz="2400" dirty="0" smtClean="0"/>
              <a:t>β2-</a:t>
            </a:r>
            <a:r>
              <a:rPr lang="ru-RU" sz="2400" dirty="0" err="1" smtClean="0"/>
              <a:t>агоністів.Інгаляційні</a:t>
            </a:r>
            <a:r>
              <a:rPr lang="ru-RU" sz="2400" dirty="0" smtClean="0"/>
              <a:t> </a:t>
            </a:r>
            <a:r>
              <a:rPr lang="el-GR" sz="2400" dirty="0" smtClean="0"/>
              <a:t>β2-</a:t>
            </a:r>
            <a:r>
              <a:rPr lang="ru-RU" sz="2400" dirty="0" err="1" smtClean="0"/>
              <a:t>агоністи</a:t>
            </a:r>
            <a:r>
              <a:rPr lang="ru-RU" sz="2400" dirty="0" smtClean="0"/>
              <a:t> </a:t>
            </a:r>
            <a:r>
              <a:rPr lang="ru-RU" sz="2400" dirty="0" err="1" smtClean="0"/>
              <a:t>короткої</a:t>
            </a:r>
            <a:r>
              <a:rPr lang="ru-RU" sz="2400" dirty="0" smtClean="0"/>
              <a:t> </a:t>
            </a:r>
            <a:r>
              <a:rPr lang="ru-RU" sz="2400" dirty="0" err="1" smtClean="0"/>
              <a:t>дії</a:t>
            </a:r>
            <a:r>
              <a:rPr lang="ru-RU" sz="2400" dirty="0" smtClean="0"/>
              <a:t> </a:t>
            </a:r>
            <a:r>
              <a:rPr lang="ru-RU" sz="2400" dirty="0" err="1" smtClean="0"/>
              <a:t>можна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використовувати</a:t>
            </a:r>
            <a:r>
              <a:rPr lang="ru-RU" sz="2400" dirty="0" smtClean="0"/>
              <a:t> за </a:t>
            </a:r>
            <a:r>
              <a:rPr lang="ru-RU" sz="2400" dirty="0" err="1" smtClean="0"/>
              <a:t>необхідності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полегшення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симптомів</a:t>
            </a:r>
            <a:r>
              <a:rPr lang="ru-RU" sz="2400" dirty="0" smtClean="0"/>
              <a:t>, </a:t>
            </a:r>
            <a:r>
              <a:rPr lang="ru-RU" sz="2400" dirty="0" err="1" smtClean="0"/>
              <a:t>але</a:t>
            </a:r>
            <a:r>
              <a:rPr lang="ru-RU" sz="2400" dirty="0" smtClean="0"/>
              <a:t> частота </a:t>
            </a:r>
            <a:r>
              <a:rPr lang="ru-RU" sz="2400" dirty="0" err="1" smtClean="0"/>
              <a:t>їх</a:t>
            </a:r>
            <a:r>
              <a:rPr lang="ru-RU" sz="2400" dirty="0" smtClean="0"/>
              <a:t> </a:t>
            </a:r>
            <a:r>
              <a:rPr lang="ru-RU" sz="2400" dirty="0" err="1" smtClean="0"/>
              <a:t>прийому</a:t>
            </a:r>
            <a:r>
              <a:rPr lang="ru-RU" sz="2400" dirty="0" smtClean="0"/>
              <a:t> не повинна </a:t>
            </a:r>
            <a:r>
              <a:rPr lang="ru-RU" sz="2400" dirty="0" err="1" smtClean="0"/>
              <a:t>перевищувати</a:t>
            </a:r>
            <a:r>
              <a:rPr lang="ru-RU" sz="2400" dirty="0" smtClean="0"/>
              <a:t> 3-4 рази на </a:t>
            </a:r>
            <a:r>
              <a:rPr lang="ru-RU" sz="2400" dirty="0" err="1" smtClean="0"/>
              <a:t>добу</a:t>
            </a:r>
            <a:r>
              <a:rPr lang="ru-RU" sz="2400" dirty="0" smtClean="0"/>
              <a:t>.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B5019A45-DD73-4359-AF51-4C45BCF90D6A}" type="slidenum">
              <a:rPr lang="ru-RU" smtClean="0"/>
              <a:pPr/>
              <a:t>69</a:t>
            </a:fld>
            <a:endParaRPr lang="ru-RU" smtClean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14313"/>
            <a:ext cx="8893175" cy="6429375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None/>
            </a:pPr>
            <a:r>
              <a:rPr lang="ru-RU" sz="3200" b="1" i="1" dirty="0" smtClean="0"/>
              <a:t>СТУПІНЬ 4. У </a:t>
            </a:r>
            <a:r>
              <a:rPr lang="ru-RU" sz="3200" b="1" i="1" dirty="0" err="1" smtClean="0"/>
              <a:t>хворих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з</a:t>
            </a:r>
            <a:r>
              <a:rPr lang="ru-RU" sz="3200" b="1" i="1" dirty="0" smtClean="0"/>
              <a:t> тяжким </a:t>
            </a:r>
            <a:r>
              <a:rPr lang="ru-RU" sz="3200" b="1" i="1" dirty="0" err="1" smtClean="0"/>
              <a:t>перебігом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бронхіальної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астми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повністю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контролювати</a:t>
            </a:r>
            <a:r>
              <a:rPr lang="ru-RU" sz="3200" b="1" i="1" dirty="0" smtClean="0"/>
              <a:t> астму не </a:t>
            </a:r>
            <a:r>
              <a:rPr lang="ru-RU" sz="3200" b="1" i="1" dirty="0" err="1" smtClean="0"/>
              <a:t>вдається</a:t>
            </a:r>
            <a:r>
              <a:rPr lang="ru-RU" sz="3200" b="1" i="1" dirty="0" smtClean="0"/>
              <a:t>. 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sz="3200" b="1" i="1" dirty="0" err="1" smtClean="0"/>
              <a:t>Більш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тяжке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загострення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може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вимагати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проведення</a:t>
            </a:r>
            <a:r>
              <a:rPr lang="ru-RU" sz="3200" b="1" i="1" dirty="0" smtClean="0"/>
              <a:t> курсу </a:t>
            </a:r>
            <a:r>
              <a:rPr lang="ru-RU" sz="3200" b="1" i="1" dirty="0" err="1" smtClean="0"/>
              <a:t>пероральних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кортикостероїдів</a:t>
            </a:r>
            <a:r>
              <a:rPr lang="ru-RU" sz="3200" b="1" i="1" dirty="0" smtClean="0"/>
              <a:t>.</a:t>
            </a:r>
            <a:endParaRPr lang="ru-RU" sz="3200" b="1" i="1" smtClean="0"/>
          </a:p>
          <a:p>
            <a:pPr marL="609600" indent="-609600">
              <a:lnSpc>
                <a:spcPct val="80000"/>
              </a:lnSpc>
              <a:buNone/>
            </a:pPr>
            <a:r>
              <a:rPr lang="ru-RU" sz="3200" b="1" i="1" smtClean="0"/>
              <a:t>Якщо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ступінчаста</a:t>
            </a:r>
            <a:r>
              <a:rPr lang="ru-RU" sz="3200" b="1" i="1" dirty="0" smtClean="0"/>
              <a:t> тактика </a:t>
            </a:r>
            <a:r>
              <a:rPr lang="ru-RU" sz="3200" b="1" i="1" dirty="0" err="1" smtClean="0"/>
              <a:t>дозволяє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досягти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клінічного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ефекту</a:t>
            </a:r>
            <a:r>
              <a:rPr lang="ru-RU" sz="3200" b="1" i="1" dirty="0" smtClean="0"/>
              <a:t>, </a:t>
            </a:r>
            <a:r>
              <a:rPr lang="ru-RU" sz="3200" b="1" i="1" dirty="0" err="1" smtClean="0"/>
              <a:t>можливо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зниження</a:t>
            </a:r>
            <a:r>
              <a:rPr lang="ru-RU" sz="3200" b="1" i="1" dirty="0" smtClean="0"/>
              <a:t> доз </a:t>
            </a:r>
            <a:r>
              <a:rPr lang="ru-RU" sz="3200" b="1" i="1" dirty="0" err="1" smtClean="0"/>
              <a:t>препаратів</a:t>
            </a:r>
            <a:r>
              <a:rPr lang="ru-RU" sz="3200" b="1" i="1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699</TotalTime>
  <Words>4242</Words>
  <PresentationFormat>Экран (4:3)</PresentationFormat>
  <Paragraphs>572</Paragraphs>
  <Slides>69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69</vt:i4>
      </vt:variant>
    </vt:vector>
  </HeadingPairs>
  <TitlesOfParts>
    <vt:vector size="72" baseType="lpstr">
      <vt:lpstr>Бумажная</vt:lpstr>
      <vt:lpstr>Clip</vt:lpstr>
      <vt:lpstr>Bitmapafbeelding</vt:lpstr>
      <vt:lpstr>Слайд 1</vt:lpstr>
      <vt:lpstr>Слайд 2</vt:lpstr>
      <vt:lpstr>Слайд 3</vt:lpstr>
      <vt:lpstr>Слайд 4</vt:lpstr>
      <vt:lpstr>Рекомендації GOLD  видання  2006 року</vt:lpstr>
      <vt:lpstr>Рекомендації GOLD 2006 Основні зміни</vt:lpstr>
      <vt:lpstr>Розповсюдженість ХОХЛ в Європі</vt:lpstr>
      <vt:lpstr>Смертність</vt:lpstr>
      <vt:lpstr>Смертність ХОЗЛ</vt:lpstr>
      <vt:lpstr>Генетичні фактори, які приймають участь в патогенезі ХОЗЛ</vt:lpstr>
      <vt:lpstr>Слайд 11</vt:lpstr>
      <vt:lpstr>Паління і тривалість життя</vt:lpstr>
      <vt:lpstr>Погіршення функції легень в залежності від паління  </vt:lpstr>
      <vt:lpstr>Слайд 14</vt:lpstr>
      <vt:lpstr>Витрати на ХОЗЛ і БА в США, млн.</vt:lpstr>
      <vt:lpstr>ВИЗНАЧЕННЯ</vt:lpstr>
      <vt:lpstr>ВИЗНАЧЕННЯ</vt:lpstr>
      <vt:lpstr>Слайд 18</vt:lpstr>
      <vt:lpstr>ХОЗЛ: базова модель запалення</vt:lpstr>
      <vt:lpstr>Слайд 20</vt:lpstr>
      <vt:lpstr>Слайд 21</vt:lpstr>
      <vt:lpstr>Слайд 22</vt:lpstr>
      <vt:lpstr>Діагностика ХОЗЛ</vt:lpstr>
      <vt:lpstr> Діагноз і мониторювання (провідні положення)</vt:lpstr>
      <vt:lpstr>МЕТОДИ ДОСЛІДЖЕННЯ</vt:lpstr>
      <vt:lpstr>Спирометрія</vt:lpstr>
      <vt:lpstr>Слайд 27</vt:lpstr>
      <vt:lpstr>Слайд 28</vt:lpstr>
      <vt:lpstr>Системні прояви ХОЗЛ</vt:lpstr>
      <vt:lpstr>Слайд 30</vt:lpstr>
      <vt:lpstr>Характеристика ХОЗЛ </vt:lpstr>
      <vt:lpstr>Обструкція дихальних шляхів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Ступінчастий підхід терапії бронхіальної астми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86</cp:revision>
  <dcterms:created xsi:type="dcterms:W3CDTF">2013-05-17T10:23:30Z</dcterms:created>
  <dcterms:modified xsi:type="dcterms:W3CDTF">2026-04-18T13:17:02Z</dcterms:modified>
</cp:coreProperties>
</file>