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88" r:id="rId3"/>
    <p:sldId id="290" r:id="rId4"/>
    <p:sldId id="292" r:id="rId5"/>
    <p:sldId id="293" r:id="rId6"/>
    <p:sldId id="258" r:id="rId7"/>
    <p:sldId id="259" r:id="rId8"/>
    <p:sldId id="261" r:id="rId9"/>
    <p:sldId id="262" r:id="rId10"/>
    <p:sldId id="263" r:id="rId11"/>
    <p:sldId id="264" r:id="rId12"/>
    <p:sldId id="265" r:id="rId13"/>
    <p:sldId id="321" r:id="rId14"/>
    <p:sldId id="322" r:id="rId15"/>
    <p:sldId id="325" r:id="rId16"/>
    <p:sldId id="324" r:id="rId17"/>
    <p:sldId id="266" r:id="rId18"/>
    <p:sldId id="267" r:id="rId19"/>
    <p:sldId id="326" r:id="rId20"/>
    <p:sldId id="327" r:id="rId21"/>
    <p:sldId id="328" r:id="rId22"/>
    <p:sldId id="329" r:id="rId23"/>
    <p:sldId id="334" r:id="rId24"/>
    <p:sldId id="330" r:id="rId25"/>
    <p:sldId id="331" r:id="rId26"/>
    <p:sldId id="332" r:id="rId27"/>
    <p:sldId id="336" r:id="rId28"/>
    <p:sldId id="337" r:id="rId29"/>
    <p:sldId id="338" r:id="rId30"/>
    <p:sldId id="339" r:id="rId31"/>
    <p:sldId id="340" r:id="rId32"/>
    <p:sldId id="341" r:id="rId33"/>
    <p:sldId id="342" r:id="rId34"/>
    <p:sldId id="343" r:id="rId35"/>
    <p:sldId id="344" r:id="rId36"/>
    <p:sldId id="345" r:id="rId37"/>
    <p:sldId id="299" r:id="rId38"/>
    <p:sldId id="300" r:id="rId39"/>
    <p:sldId id="303" r:id="rId40"/>
    <p:sldId id="310" r:id="rId41"/>
    <p:sldId id="348" r:id="rId42"/>
    <p:sldId id="349" r:id="rId43"/>
    <p:sldId id="350" r:id="rId44"/>
    <p:sldId id="351" r:id="rId4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1740" autoAdjust="0"/>
  </p:normalViewPr>
  <p:slideViewPr>
    <p:cSldViewPr>
      <p:cViewPr varScale="1">
        <p:scale>
          <a:sx n="80" d="100"/>
          <a:sy n="80" d="100"/>
        </p:scale>
        <p:origin x="-1188" y="-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239000" y="6381750"/>
            <a:ext cx="1905000" cy="312738"/>
          </a:xfrm>
        </p:spPr>
        <p:txBody>
          <a:bodyPr/>
          <a:lstStyle>
            <a:lvl1pPr>
              <a:defRPr/>
            </a:lvl1pPr>
          </a:lstStyle>
          <a:p>
            <a:fld id="{63EABC72-534E-403A-8382-79A4A331376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split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WordArt 4"/>
          <p:cNvSpPr>
            <a:spLocks noChangeArrowheads="1" noChangeShapeType="1" noTextEdit="1"/>
          </p:cNvSpPr>
          <p:nvPr/>
        </p:nvSpPr>
        <p:spPr bwMode="auto">
          <a:xfrm>
            <a:off x="142844" y="428625"/>
            <a:ext cx="8501122" cy="5857895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38100">
            <a:solidFill>
              <a:srgbClr val="0070C0"/>
            </a:solidFill>
          </a:ln>
          <a:scene3d>
            <a:camera prst="perspectiveLeft"/>
            <a:lightRig rig="threePt" dir="t"/>
          </a:scene3d>
          <a:sp3d>
            <a:bevelT/>
          </a:sp3d>
        </p:spPr>
        <p:txBody>
          <a:bodyPr wrap="none" fromWordArt="1">
            <a:prstTxWarp prst="textPlain">
              <a:avLst>
                <a:gd name="adj" fmla="val 49861"/>
              </a:avLst>
            </a:prstTxWarp>
          </a:bodyPr>
          <a:lstStyle/>
          <a:p>
            <a:pPr algn="ctr"/>
            <a:r>
              <a:rPr lang="ru-RU" sz="3600" b="1" kern="10" spc="30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 pitchFamily="34" charset="0"/>
                <a:cs typeface="Arial" pitchFamily="34" charset="0"/>
              </a:rPr>
              <a:t>Принципи</a:t>
            </a:r>
            <a:r>
              <a:rPr lang="ru-RU" sz="3600" b="1" kern="10" spc="30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</a:p>
          <a:p>
            <a:pPr algn="ctr"/>
            <a:r>
              <a:rPr lang="ru-RU" sz="3600" b="1" kern="10" spc="30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 pitchFamily="34" charset="0"/>
                <a:cs typeface="Arial" pitchFamily="34" charset="0"/>
              </a:rPr>
              <a:t>клініко</a:t>
            </a:r>
            <a:r>
              <a:rPr lang="ru-RU" sz="3600" b="1" kern="10" spc="30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 pitchFamily="34" charset="0"/>
                <a:cs typeface="Arial" pitchFamily="34" charset="0"/>
              </a:rPr>
              <a:t>–</a:t>
            </a:r>
            <a:r>
              <a:rPr lang="ru-RU" sz="3600" b="1" kern="10" spc="30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 pitchFamily="34" charset="0"/>
                <a:cs typeface="Arial" pitchFamily="34" charset="0"/>
              </a:rPr>
              <a:t>фармацевтичного</a:t>
            </a:r>
            <a:r>
              <a:rPr lang="ru-RU" sz="3600" b="1" kern="10" spc="30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</a:p>
          <a:p>
            <a:pPr algn="ctr"/>
            <a:r>
              <a:rPr lang="ru-RU" sz="3600" b="1" kern="10" spc="30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 pitchFamily="34" charset="0"/>
                <a:cs typeface="Arial" pitchFamily="34" charset="0"/>
              </a:rPr>
              <a:t>підходу</a:t>
            </a:r>
            <a:r>
              <a:rPr lang="ru-RU" sz="3600" b="1" kern="10" spc="30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 pitchFamily="34" charset="0"/>
                <a:cs typeface="Arial" pitchFamily="34" charset="0"/>
              </a:rPr>
              <a:t> до </a:t>
            </a:r>
            <a:r>
              <a:rPr lang="ru-RU" sz="3600" b="1" kern="10" spc="30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 pitchFamily="34" charset="0"/>
                <a:cs typeface="Arial" pitchFamily="34" charset="0"/>
              </a:rPr>
              <a:t>вибору</a:t>
            </a:r>
            <a:r>
              <a:rPr lang="ru-RU" sz="3600" b="1" kern="10" spc="30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600" b="1" kern="10" spc="30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 pitchFamily="34" charset="0"/>
                <a:cs typeface="Arial" pitchFamily="34" charset="0"/>
              </a:rPr>
              <a:t>лікарських</a:t>
            </a:r>
            <a:r>
              <a:rPr lang="ru-RU" sz="3600" b="1" kern="10" spc="30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600" b="1" kern="10" spc="30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 pitchFamily="34" charset="0"/>
                <a:cs typeface="Arial" pitchFamily="34" charset="0"/>
              </a:rPr>
              <a:t>засобів</a:t>
            </a:r>
            <a:r>
              <a:rPr lang="ru-RU" sz="3600" b="1" kern="10" spc="30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</a:p>
          <a:p>
            <a:pPr algn="ctr"/>
            <a:r>
              <a:rPr lang="ru-RU" sz="3600" b="1" kern="10" spc="30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 pitchFamily="34" charset="0"/>
                <a:cs typeface="Arial" pitchFamily="34" charset="0"/>
              </a:rPr>
              <a:t>для </a:t>
            </a:r>
            <a:r>
              <a:rPr lang="ru-RU" sz="3600" b="1" kern="10" spc="30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 pitchFamily="34" charset="0"/>
                <a:cs typeface="Arial" pitchFamily="34" charset="0"/>
              </a:rPr>
              <a:t>лікування</a:t>
            </a:r>
            <a:r>
              <a:rPr lang="ru-RU" sz="3600" b="1" kern="10" spc="30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600" b="1" kern="10" spc="30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 pitchFamily="34" charset="0"/>
                <a:cs typeface="Arial" pitchFamily="34" charset="0"/>
              </a:rPr>
              <a:t>захворювань</a:t>
            </a:r>
            <a:r>
              <a:rPr lang="ru-RU" sz="3600" b="1" kern="10" spc="30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600" b="1" kern="10" spc="30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 pitchFamily="34" charset="0"/>
                <a:cs typeface="Arial" pitchFamily="34" charset="0"/>
              </a:rPr>
              <a:t>органів</a:t>
            </a:r>
            <a:r>
              <a:rPr lang="ru-RU" sz="3600" b="1" kern="10" spc="30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600" b="1" kern="10" spc="30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 pitchFamily="34" charset="0"/>
                <a:cs typeface="Arial" pitchFamily="34" charset="0"/>
              </a:rPr>
              <a:t>дихання</a:t>
            </a:r>
            <a:r>
              <a:rPr lang="ru-RU" sz="3600" b="1" kern="10" spc="30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</a:p>
          <a:p>
            <a:pPr algn="ctr"/>
            <a:r>
              <a:rPr lang="ru-RU" sz="3600" b="1" kern="10" spc="30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 pitchFamily="34" charset="0"/>
                <a:cs typeface="Arial" pitchFamily="34" charset="0"/>
              </a:rPr>
              <a:t>(</a:t>
            </a:r>
            <a:r>
              <a:rPr lang="ru-RU" sz="3600" b="1" kern="10" spc="30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 pitchFamily="34" charset="0"/>
                <a:cs typeface="Arial" pitchFamily="34" charset="0"/>
              </a:rPr>
              <a:t>бронхіт</a:t>
            </a:r>
            <a:r>
              <a:rPr lang="ru-RU" sz="3600" b="1" kern="10" spc="30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 pitchFamily="34" charset="0"/>
                <a:cs typeface="Arial" pitchFamily="34" charset="0"/>
              </a:rPr>
              <a:t>, </a:t>
            </a:r>
            <a:r>
              <a:rPr lang="ru-RU" sz="3600" b="1" kern="10" spc="30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 pitchFamily="34" charset="0"/>
                <a:cs typeface="Arial" pitchFamily="34" charset="0"/>
              </a:rPr>
              <a:t>пневмонія</a:t>
            </a:r>
            <a:r>
              <a:rPr lang="ru-RU" sz="3600" b="1" kern="10" spc="30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 pitchFamily="34" charset="0"/>
                <a:cs typeface="Arial" pitchFamily="34" charset="0"/>
              </a:rPr>
              <a:t>, </a:t>
            </a:r>
            <a:r>
              <a:rPr lang="ru-RU" sz="3600" b="1" kern="10" spc="30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 pitchFamily="34" charset="0"/>
                <a:cs typeface="Arial" pitchFamily="34" charset="0"/>
              </a:rPr>
              <a:t>туберкульоз</a:t>
            </a:r>
            <a:r>
              <a:rPr lang="ru-RU" sz="3600" b="1" kern="10" spc="30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 pitchFamily="34" charset="0"/>
                <a:cs typeface="Arial" pitchFamily="34" charset="0"/>
              </a:rPr>
              <a:t>)</a:t>
            </a:r>
            <a:endParaRPr lang="ru-RU" sz="3600" b="1" kern="10" spc="300" dirty="0">
              <a:ln w="19050">
                <a:solidFill>
                  <a:srgbClr val="CC00CC"/>
                </a:solidFill>
                <a:round/>
                <a:headEnd/>
                <a:tailEnd/>
              </a:ln>
              <a:solidFill>
                <a:srgbClr val="0000FF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323850" y="282575"/>
            <a:ext cx="8496300" cy="6173788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4" name="AutoShape 6"/>
          <p:cNvSpPr>
            <a:spLocks noChangeArrowheads="1"/>
          </p:cNvSpPr>
          <p:nvPr/>
        </p:nvSpPr>
        <p:spPr bwMode="auto">
          <a:xfrm>
            <a:off x="290513" y="309563"/>
            <a:ext cx="8496300" cy="6175375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pic>
        <p:nvPicPr>
          <p:cNvPr id="49153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357166"/>
            <a:ext cx="1928826" cy="1714512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3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15125" y="3500438"/>
            <a:ext cx="2143125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09" name="Rectangle 1"/>
          <p:cNvSpPr>
            <a:spLocks noChangeArrowheads="1"/>
          </p:cNvSpPr>
          <p:nvPr/>
        </p:nvSpPr>
        <p:spPr bwMode="auto">
          <a:xfrm>
            <a:off x="214282" y="571480"/>
            <a:ext cx="8786874" cy="642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0" hangingPunct="0">
              <a:lnSpc>
                <a:spcPct val="70000"/>
              </a:lnSpc>
              <a:defRPr/>
            </a:pP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Гостре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дифузне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запалення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слизової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оболонки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інших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шарів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бронхів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що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характеризується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збільшенням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обсягу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бронхіальної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секреції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кашлем,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відділенням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мокротиння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а при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ураженні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дрібних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бронхів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розвитком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задишки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eaLnBrk="0" hangingPunct="0">
              <a:lnSpc>
                <a:spcPct val="70000"/>
              </a:lnSpc>
              <a:defRPr/>
            </a:pP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Гострий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бронхіт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становить 1,5%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всіх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захворювань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35%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гострих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неспецифічних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хвороб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органів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дихання</a:t>
            </a:r>
            <a:endParaRPr lang="ru-RU" sz="2800" b="1" i="1" dirty="0" smtClean="0">
              <a:ln>
                <a:solidFill>
                  <a:srgbClr val="0000CC"/>
                </a:solidFill>
              </a:ln>
              <a:solidFill>
                <a:srgbClr val="0000CC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eaLnBrk="0" hangingPunct="0">
              <a:lnSpc>
                <a:spcPct val="70000"/>
              </a:lnSpc>
              <a:defRPr/>
            </a:pPr>
            <a:r>
              <a:rPr lang="ru-RU" sz="2800" b="1" u="sng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Етіологія</a:t>
            </a:r>
            <a:r>
              <a:rPr lang="ru-RU" sz="2800" b="1" u="sng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</a:t>
            </a:r>
          </a:p>
          <a:p>
            <a:pPr eaLnBrk="0" hangingPunct="0">
              <a:lnSpc>
                <a:spcPct val="70000"/>
              </a:lnSpc>
              <a:defRPr/>
            </a:pP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Інфекційні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агенти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віруси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мікоплазма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бактерії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</a:t>
            </a:r>
          </a:p>
          <a:p>
            <a:pPr eaLnBrk="0" hangingPunct="0">
              <a:lnSpc>
                <a:spcPct val="70000"/>
              </a:lnSpc>
              <a:defRPr/>
            </a:pP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Фізичні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фактори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надмірне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охолодження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пил)</a:t>
            </a:r>
          </a:p>
          <a:p>
            <a:pPr eaLnBrk="0" hangingPunct="0">
              <a:lnSpc>
                <a:spcPct val="70000"/>
              </a:lnSpc>
              <a:defRPr/>
            </a:pP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Хімічні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агенти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(пари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лугів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кислот)</a:t>
            </a:r>
          </a:p>
          <a:p>
            <a:pPr eaLnBrk="0" hangingPunct="0">
              <a:lnSpc>
                <a:spcPct val="70000"/>
              </a:lnSpc>
              <a:defRPr/>
            </a:pP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Токсичні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речовини</a:t>
            </a:r>
            <a:endParaRPr lang="ru-RU" sz="2400" b="1" i="1" dirty="0" smtClean="0">
              <a:ln>
                <a:solidFill>
                  <a:srgbClr val="0000CC"/>
                </a:solidFill>
              </a:ln>
              <a:solidFill>
                <a:srgbClr val="0000CC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eaLnBrk="0" hangingPunct="0">
              <a:lnSpc>
                <a:spcPct val="70000"/>
              </a:lnSpc>
              <a:defRPr/>
            </a:pP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Сприятливі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фактори:куріння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алкоголь,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серцево-судинні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захворювання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висока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вологість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атмосферного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повітря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осередки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хронічної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інфекції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носоглотці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мигдаликах</a:t>
            </a:r>
            <a:endParaRPr lang="ru-RU" sz="2400" b="1" i="1" dirty="0" smtClean="0">
              <a:ln>
                <a:solidFill>
                  <a:srgbClr val="0000CC"/>
                </a:solidFill>
              </a:ln>
              <a:solidFill>
                <a:srgbClr val="0000CC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eaLnBrk="0" hangingPunct="0">
              <a:lnSpc>
                <a:spcPct val="70000"/>
              </a:lnSpc>
              <a:defRPr/>
            </a:pPr>
            <a:endParaRPr lang="ru-RU" sz="2400" b="1" i="1" dirty="0" smtClean="0">
              <a:ln>
                <a:solidFill>
                  <a:srgbClr val="0000CC"/>
                </a:solidFill>
              </a:ln>
              <a:solidFill>
                <a:srgbClr val="0000CC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eaLnBrk="0" hangingPunct="0">
              <a:lnSpc>
                <a:spcPct val="70000"/>
              </a:lnSpc>
              <a:defRPr/>
            </a:pPr>
            <a:r>
              <a:rPr lang="ru-RU" sz="2400" b="1" u="sng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Патогенез: </a:t>
            </a:r>
          </a:p>
          <a:p>
            <a:pPr eaLnBrk="0" hangingPunct="0">
              <a:lnSpc>
                <a:spcPct val="70000"/>
              </a:lnSpc>
              <a:defRPr/>
            </a:pP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Зниження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ефективності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фізичних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факторів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захисту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бронхіального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дерева,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насамперед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здатності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фільтрувати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повітря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що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вдихається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очищати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його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грубих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механічних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частинок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а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також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порушення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мукоциліарного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транспорту в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дихальних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шляхах.</a:t>
            </a:r>
          </a:p>
        </p:txBody>
      </p:sp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71438" y="142875"/>
            <a:ext cx="8858250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43174" y="142852"/>
            <a:ext cx="6235287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rgbClr val="0000CC"/>
                </a:solidFill>
                <a:effectLst>
                  <a:glow rad="63500">
                    <a:srgbClr val="2DA2BF">
                      <a:satMod val="175000"/>
                      <a:alpha val="40000"/>
                    </a:srgbClr>
                  </a:glo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ГОСТРИЙ БРОНХІТ</a:t>
            </a:r>
            <a:endParaRPr lang="ru-RU" sz="3200" dirty="0">
              <a:latin typeface="+mn-lt"/>
            </a:endParaRP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86125" y="142875"/>
            <a:ext cx="1181100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09" name="Rectangle 1"/>
          <p:cNvSpPr>
            <a:spLocks noChangeArrowheads="1"/>
          </p:cNvSpPr>
          <p:nvPr/>
        </p:nvSpPr>
        <p:spPr bwMode="auto">
          <a:xfrm>
            <a:off x="142844" y="571480"/>
            <a:ext cx="8786874" cy="50290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indent="107950" algn="just" eaLnBrk="0" hangingPunct="0">
              <a:lnSpc>
                <a:spcPct val="70000"/>
              </a:lnSpc>
              <a:defRPr/>
            </a:pPr>
            <a:r>
              <a:rPr lang="uk-UA" sz="2800" b="1" i="1" dirty="0" smtClean="0">
                <a:ln>
                  <a:solidFill>
                    <a:srgbClr val="FF0000"/>
                  </a:solidFill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Скарги</a:t>
            </a:r>
            <a:endParaRPr lang="ru-RU" sz="2800" dirty="0">
              <a:ln>
                <a:solidFill>
                  <a:srgbClr val="FF0000"/>
                </a:solidFill>
              </a:ln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marL="357188" indent="-357188" eaLnBrk="0" hangingPunct="0">
              <a:lnSpc>
                <a:spcPct val="70000"/>
              </a:lnSpc>
              <a:buFont typeface="Wingdings" pitchFamily="2" charset="2"/>
              <a:buChar char="Ø"/>
              <a:defRPr/>
            </a:pPr>
            <a:r>
              <a:rPr lang="ru-RU" sz="24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Кашель - </a:t>
            </a:r>
            <a:r>
              <a:rPr lang="ru-RU" sz="24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нападоподібний</a:t>
            </a:r>
            <a:r>
              <a:rPr lang="ru-RU" sz="24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спочатку</a:t>
            </a:r>
            <a:r>
              <a:rPr lang="ru-RU" sz="24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сухий</a:t>
            </a:r>
            <a:r>
              <a:rPr lang="ru-RU" sz="24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пізніше</a:t>
            </a:r>
            <a:r>
              <a:rPr lang="ru-RU" sz="24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lang="ru-RU" sz="24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відділенням</a:t>
            </a:r>
            <a:r>
              <a:rPr lang="ru-RU" sz="24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слизової</a:t>
            </a:r>
            <a:r>
              <a:rPr lang="ru-RU" sz="24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рідше</a:t>
            </a:r>
            <a:r>
              <a:rPr lang="ru-RU" sz="24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слизово-гнійного</a:t>
            </a:r>
            <a:r>
              <a:rPr lang="ru-RU" sz="24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мокротиння.Із</a:t>
            </a:r>
            <a:r>
              <a:rPr lang="ru-RU" sz="24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залученням</a:t>
            </a:r>
            <a:r>
              <a:rPr lang="ru-RU" sz="24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дрібних</a:t>
            </a:r>
            <a:r>
              <a:rPr lang="ru-RU" sz="24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бронхів</a:t>
            </a:r>
            <a:r>
              <a:rPr lang="ru-RU" sz="24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</a:t>
            </a:r>
            <a:r>
              <a:rPr lang="ru-RU" sz="24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експіраторна</a:t>
            </a:r>
            <a:r>
              <a:rPr lang="ru-RU" sz="24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задишка</a:t>
            </a:r>
            <a:endParaRPr lang="ru-RU" sz="2400" b="1" dirty="0" smtClean="0">
              <a:ln>
                <a:solidFill>
                  <a:srgbClr val="6600CC"/>
                </a:solidFill>
              </a:ln>
              <a:solidFill>
                <a:srgbClr val="C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357188" indent="-357188" eaLnBrk="0" hangingPunct="0">
              <a:lnSpc>
                <a:spcPct val="70000"/>
              </a:lnSpc>
              <a:buFont typeface="Wingdings" pitchFamily="2" charset="2"/>
              <a:buChar char="Ø"/>
              <a:defRPr/>
            </a:pPr>
            <a:r>
              <a:rPr lang="ru-RU" sz="24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Синдром </a:t>
            </a:r>
            <a:r>
              <a:rPr lang="ru-RU" sz="24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інтоксикації</a:t>
            </a:r>
            <a:r>
              <a:rPr lang="ru-RU" sz="24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lang="ru-RU" sz="24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тривалість</a:t>
            </a:r>
            <a:r>
              <a:rPr lang="ru-RU" sz="24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1-7 </a:t>
            </a:r>
            <a:r>
              <a:rPr lang="ru-RU" sz="24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днів</a:t>
            </a:r>
            <a:r>
              <a:rPr lang="ru-RU" sz="24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 -озноб, лихоманка, </a:t>
            </a:r>
            <a:r>
              <a:rPr lang="ru-RU" sz="24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головний</a:t>
            </a:r>
            <a:r>
              <a:rPr lang="ru-RU" sz="24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біль</a:t>
            </a:r>
            <a:r>
              <a:rPr lang="ru-RU" sz="24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почуття</a:t>
            </a:r>
            <a:r>
              <a:rPr lang="ru-RU" sz="24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розбитості</a:t>
            </a:r>
            <a:endParaRPr lang="ru-RU" sz="2400" b="1" dirty="0" smtClean="0">
              <a:ln>
                <a:solidFill>
                  <a:srgbClr val="6600CC"/>
                </a:solidFill>
              </a:ln>
              <a:solidFill>
                <a:srgbClr val="C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357188" indent="-357188" eaLnBrk="0" hangingPunct="0">
              <a:lnSpc>
                <a:spcPct val="70000"/>
              </a:lnSpc>
              <a:buFont typeface="Wingdings" pitchFamily="2" charset="2"/>
              <a:buChar char="Ø"/>
              <a:defRPr/>
            </a:pPr>
            <a:r>
              <a:rPr lang="ru-RU" sz="24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Температура </a:t>
            </a:r>
            <a:r>
              <a:rPr lang="ru-RU" sz="24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тіла</a:t>
            </a:r>
            <a:r>
              <a:rPr lang="ru-RU" sz="24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як правило, нормальна, </a:t>
            </a:r>
            <a:r>
              <a:rPr lang="ru-RU" sz="24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рідше</a:t>
            </a:r>
            <a:r>
              <a:rPr lang="ru-RU" sz="24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короткочасно</a:t>
            </a:r>
            <a:r>
              <a:rPr lang="ru-RU" sz="24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підвищена</a:t>
            </a:r>
            <a:r>
              <a:rPr lang="ru-RU" sz="24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 </a:t>
            </a:r>
            <a:r>
              <a:rPr lang="ru-RU" sz="24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субфебрильних</a:t>
            </a:r>
            <a:r>
              <a:rPr lang="ru-RU" sz="24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цифр, а у </a:t>
            </a:r>
            <a:r>
              <a:rPr lang="ru-RU" sz="24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важких</a:t>
            </a:r>
            <a:r>
              <a:rPr lang="ru-RU" sz="24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випадках</a:t>
            </a:r>
            <a:r>
              <a:rPr lang="ru-RU" sz="24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коли </a:t>
            </a:r>
            <a:r>
              <a:rPr lang="ru-RU" sz="24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приєднується</a:t>
            </a:r>
            <a:r>
              <a:rPr lang="ru-RU" sz="24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бактеріальна</a:t>
            </a:r>
            <a:r>
              <a:rPr lang="ru-RU" sz="24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інфекція</a:t>
            </a:r>
            <a:r>
              <a:rPr lang="ru-RU" sz="24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температура </a:t>
            </a:r>
            <a:r>
              <a:rPr lang="ru-RU" sz="24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піднімається</a:t>
            </a:r>
            <a:r>
              <a:rPr lang="ru-RU" sz="24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 </a:t>
            </a:r>
            <a:r>
              <a:rPr lang="ru-RU" sz="24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фебрильних</a:t>
            </a:r>
            <a:r>
              <a:rPr lang="ru-RU" sz="24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цифр</a:t>
            </a:r>
          </a:p>
          <a:p>
            <a:pPr indent="107950"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i="1" dirty="0" smtClean="0">
                <a:ln>
                  <a:solidFill>
                    <a:srgbClr val="FF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Анамнез </a:t>
            </a:r>
            <a:r>
              <a:rPr lang="ru-RU" sz="2800" b="1" i="1" dirty="0" err="1" smtClean="0">
                <a:ln>
                  <a:solidFill>
                    <a:srgbClr val="FF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хвороби</a:t>
            </a:r>
            <a:endParaRPr lang="ru-RU" sz="2800" dirty="0">
              <a:ln>
                <a:solidFill>
                  <a:srgbClr val="FF0000"/>
                </a:solidFill>
              </a:ln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indent="107950" eaLnBrk="0" hangingPunct="0">
              <a:lnSpc>
                <a:spcPct val="70000"/>
              </a:lnSpc>
              <a:defRPr/>
            </a:pPr>
            <a:r>
              <a:rPr lang="ru-RU" sz="2400" dirty="0" err="1" smtClean="0">
                <a:ln>
                  <a:solidFill>
                    <a:srgbClr val="006600"/>
                  </a:solidFill>
                </a:ln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Гострий</a:t>
            </a:r>
            <a:r>
              <a:rPr lang="ru-RU" sz="2400" dirty="0" smtClean="0">
                <a:ln>
                  <a:solidFill>
                    <a:srgbClr val="006600"/>
                  </a:solidFill>
                </a:ln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n>
                  <a:solidFill>
                    <a:srgbClr val="006600"/>
                  </a:solidFill>
                </a:ln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бронхіт</a:t>
            </a:r>
            <a:r>
              <a:rPr lang="ru-RU" sz="2400" dirty="0" smtClean="0">
                <a:ln>
                  <a:solidFill>
                    <a:srgbClr val="006600"/>
                  </a:solidFill>
                </a:ln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n>
                  <a:solidFill>
                    <a:srgbClr val="006600"/>
                  </a:solidFill>
                </a:ln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зазвичай</a:t>
            </a:r>
            <a:r>
              <a:rPr lang="ru-RU" sz="2400" dirty="0" smtClean="0">
                <a:ln>
                  <a:solidFill>
                    <a:srgbClr val="006600"/>
                  </a:solidFill>
                </a:ln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n>
                  <a:solidFill>
                    <a:srgbClr val="006600"/>
                  </a:solidFill>
                </a:ln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виникає</a:t>
            </a:r>
            <a:r>
              <a:rPr lang="ru-RU" sz="2400" dirty="0" smtClean="0">
                <a:ln>
                  <a:solidFill>
                    <a:srgbClr val="006600"/>
                  </a:solidFill>
                </a:ln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n>
                  <a:solidFill>
                    <a:srgbClr val="006600"/>
                  </a:solidFill>
                </a:ln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після</a:t>
            </a:r>
            <a:r>
              <a:rPr lang="ru-RU" sz="2400" dirty="0" smtClean="0">
                <a:ln>
                  <a:solidFill>
                    <a:srgbClr val="006600"/>
                  </a:solidFill>
                </a:ln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n>
                  <a:solidFill>
                    <a:srgbClr val="006600"/>
                  </a:solidFill>
                </a:ln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перенесеного</a:t>
            </a:r>
            <a:r>
              <a:rPr lang="ru-RU" sz="2400" dirty="0" smtClean="0">
                <a:ln>
                  <a:solidFill>
                    <a:srgbClr val="006600"/>
                  </a:solidFill>
                </a:ln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ГРЗ, </a:t>
            </a:r>
            <a:r>
              <a:rPr lang="ru-RU" sz="2400" dirty="0" err="1" smtClean="0">
                <a:ln>
                  <a:solidFill>
                    <a:srgbClr val="006600"/>
                  </a:solidFill>
                </a:ln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рідше</a:t>
            </a:r>
            <a:r>
              <a:rPr lang="ru-RU" sz="2400" dirty="0" smtClean="0">
                <a:ln>
                  <a:solidFill>
                    <a:srgbClr val="006600"/>
                  </a:solidFill>
                </a:ln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n>
                  <a:solidFill>
                    <a:srgbClr val="006600"/>
                  </a:solidFill>
                </a:ln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одночасно</a:t>
            </a:r>
            <a:r>
              <a:rPr lang="ru-RU" sz="2400" dirty="0" smtClean="0">
                <a:ln>
                  <a:solidFill>
                    <a:srgbClr val="006600"/>
                  </a:solidFill>
                </a:ln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n>
                  <a:solidFill>
                    <a:srgbClr val="006600"/>
                  </a:solidFill>
                </a:ln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lang="ru-RU" sz="2400" dirty="0" smtClean="0">
                <a:ln>
                  <a:solidFill>
                    <a:srgbClr val="006600"/>
                  </a:solidFill>
                </a:ln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ним, </a:t>
            </a:r>
            <a:r>
              <a:rPr lang="ru-RU" sz="2400" dirty="0" err="1" smtClean="0">
                <a:ln>
                  <a:solidFill>
                    <a:srgbClr val="006600"/>
                  </a:solidFill>
                </a:ln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інкубаційний</a:t>
            </a:r>
            <a:r>
              <a:rPr lang="ru-RU" sz="2400" dirty="0" smtClean="0">
                <a:ln>
                  <a:solidFill>
                    <a:srgbClr val="006600"/>
                  </a:solidFill>
                </a:ln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n>
                  <a:solidFill>
                    <a:srgbClr val="006600"/>
                  </a:solidFill>
                </a:ln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період</a:t>
            </a:r>
            <a:r>
              <a:rPr lang="ru-RU" sz="2400" dirty="0" smtClean="0">
                <a:ln>
                  <a:solidFill>
                    <a:srgbClr val="006600"/>
                  </a:solidFill>
                </a:ln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n>
                  <a:solidFill>
                    <a:srgbClr val="006600"/>
                  </a:solidFill>
                </a:ln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триває</a:t>
            </a:r>
            <a:r>
              <a:rPr lang="ru-RU" sz="2400" dirty="0" smtClean="0">
                <a:ln>
                  <a:solidFill>
                    <a:srgbClr val="006600"/>
                  </a:solidFill>
                </a:ln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3-5 </a:t>
            </a:r>
            <a:r>
              <a:rPr lang="ru-RU" sz="2400" dirty="0" err="1" smtClean="0">
                <a:ln>
                  <a:solidFill>
                    <a:srgbClr val="006600"/>
                  </a:solidFill>
                </a:ln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днів</a:t>
            </a:r>
            <a:r>
              <a:rPr lang="ru-RU" sz="2400" dirty="0" smtClean="0">
                <a:ln>
                  <a:solidFill>
                    <a:srgbClr val="006600"/>
                  </a:solidFill>
                </a:ln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indent="107950"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i="1" dirty="0" smtClean="0">
                <a:ln>
                  <a:solidFill>
                    <a:srgbClr val="FF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Анамнез </a:t>
            </a:r>
            <a:r>
              <a:rPr lang="ru-RU" sz="2800" b="1" i="1" dirty="0" err="1" smtClean="0">
                <a:ln>
                  <a:solidFill>
                    <a:srgbClr val="FF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життя</a:t>
            </a:r>
            <a:endParaRPr lang="ru-RU" sz="2800" dirty="0">
              <a:ln>
                <a:solidFill>
                  <a:srgbClr val="FF0000"/>
                </a:solidFill>
              </a:ln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indent="107950" eaLnBrk="0" hangingPunct="0">
              <a:lnSpc>
                <a:spcPct val="70000"/>
              </a:lnSpc>
              <a:defRPr/>
            </a:pPr>
            <a:r>
              <a:rPr lang="ru-RU" sz="2400" dirty="0" err="1" smtClean="0">
                <a:ln>
                  <a:solidFill>
                    <a:srgbClr val="006600"/>
                  </a:solidFill>
                </a:ln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Дозволяє</a:t>
            </a:r>
            <a:r>
              <a:rPr lang="ru-RU" sz="2400" dirty="0" smtClean="0">
                <a:ln>
                  <a:solidFill>
                    <a:srgbClr val="006600"/>
                  </a:solidFill>
                </a:ln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n>
                  <a:solidFill>
                    <a:srgbClr val="006600"/>
                  </a:solidFill>
                </a:ln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виявити</a:t>
            </a:r>
            <a:r>
              <a:rPr lang="ru-RU" sz="2400" dirty="0" smtClean="0">
                <a:ln>
                  <a:solidFill>
                    <a:srgbClr val="006600"/>
                  </a:solidFill>
                </a:ln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n>
                  <a:solidFill>
                    <a:srgbClr val="006600"/>
                  </a:solidFill>
                </a:ln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прихільні</a:t>
            </a:r>
            <a:r>
              <a:rPr lang="ru-RU" sz="2400" dirty="0" smtClean="0">
                <a:ln>
                  <a:solidFill>
                    <a:srgbClr val="006600"/>
                  </a:solidFill>
                </a:ln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n>
                  <a:solidFill>
                    <a:srgbClr val="006600"/>
                  </a:solidFill>
                </a:ln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фактори</a:t>
            </a:r>
            <a:endParaRPr lang="ru-RU" sz="2400" dirty="0">
              <a:ln>
                <a:solidFill>
                  <a:srgbClr val="006600"/>
                </a:solidFill>
              </a:ln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indent="107950" eaLnBrk="0" hangingPunct="0">
              <a:lnSpc>
                <a:spcPct val="70000"/>
              </a:lnSpc>
              <a:defRPr/>
            </a:pPr>
            <a:endParaRPr lang="ru-RU" sz="2400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indent="107950" eaLnBrk="0" hangingPunct="0">
              <a:lnSpc>
                <a:spcPct val="70000"/>
              </a:lnSpc>
              <a:defRPr/>
            </a:pP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71438" y="142875"/>
            <a:ext cx="8858250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43174" y="214290"/>
            <a:ext cx="6203953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07950" algn="r">
              <a:defRPr/>
            </a:pPr>
            <a:r>
              <a:rPr lang="ru-RU" sz="3200" b="1" dirty="0" smtClean="0">
                <a:solidFill>
                  <a:srgbClr val="0000CC"/>
                </a:solidFill>
                <a:effectLst>
                  <a:glow rad="63500">
                    <a:srgbClr val="2DA2BF">
                      <a:satMod val="175000"/>
                      <a:alpha val="40000"/>
                    </a:srgbClr>
                  </a:glo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ГОСТРИЙ БРОНХІТ</a:t>
            </a:r>
            <a:endParaRPr lang="ru-RU" sz="3200" dirty="0">
              <a:solidFill>
                <a:srgbClr val="0000CC"/>
              </a:solidFill>
              <a:effectLst>
                <a:glow rad="63500">
                  <a:srgbClr val="2DA2BF">
                    <a:satMod val="175000"/>
                    <a:alpha val="40000"/>
                  </a:srgbClr>
                </a:glo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14282" y="4857760"/>
            <a:ext cx="8715436" cy="1686616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07950" algn="just" eaLnBrk="0" hangingPunct="0">
              <a:lnSpc>
                <a:spcPct val="70000"/>
              </a:lnSpc>
              <a:defRPr/>
            </a:pPr>
            <a:r>
              <a:rPr lang="ru-RU" sz="2800" b="1" i="1" dirty="0" err="1">
                <a:ln>
                  <a:solidFill>
                    <a:srgbClr val="FF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Status</a:t>
            </a:r>
            <a:r>
              <a:rPr lang="ru-RU" sz="2800" b="1" i="1" dirty="0">
                <a:ln>
                  <a:solidFill>
                    <a:srgbClr val="FF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ln>
                  <a:solidFill>
                    <a:srgbClr val="FF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prаesens</a:t>
            </a:r>
            <a:endParaRPr lang="ru-RU" sz="2800" dirty="0">
              <a:ln>
                <a:solidFill>
                  <a:srgbClr val="FF0000"/>
                </a:solidFill>
              </a:ln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indent="107950" eaLnBrk="0" hangingPunct="0">
              <a:lnSpc>
                <a:spcPct val="70000"/>
              </a:lnSpc>
              <a:defRPr/>
            </a:pPr>
            <a:r>
              <a:rPr lang="ru-RU" sz="2400" b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Огляд</a:t>
            </a:r>
            <a:r>
              <a:rPr lang="ru-RU" sz="2400" b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грудної</a:t>
            </a:r>
            <a:r>
              <a:rPr lang="ru-RU" sz="2400" b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клітки</a:t>
            </a:r>
            <a:r>
              <a:rPr lang="ru-RU" sz="2400" b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</a:t>
            </a:r>
            <a:r>
              <a:rPr lang="ru-RU" sz="2400" b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патологічних</a:t>
            </a:r>
            <a:r>
              <a:rPr lang="ru-RU" sz="2400" b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змін</a:t>
            </a:r>
            <a:r>
              <a:rPr lang="ru-RU" sz="2400" b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як правило, </a:t>
            </a:r>
            <a:r>
              <a:rPr lang="ru-RU" sz="2400" b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немає</a:t>
            </a:r>
            <a:r>
              <a:rPr lang="ru-RU" sz="2400" b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indent="107950" eaLnBrk="0" hangingPunct="0">
              <a:lnSpc>
                <a:spcPct val="70000"/>
              </a:lnSpc>
              <a:defRPr/>
            </a:pPr>
            <a:r>
              <a:rPr lang="ru-RU" sz="2400" b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Частота </a:t>
            </a:r>
            <a:r>
              <a:rPr lang="ru-RU" sz="2400" b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дихальних</a:t>
            </a:r>
            <a:r>
              <a:rPr lang="ru-RU" sz="2400" b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рухів</a:t>
            </a:r>
            <a:r>
              <a:rPr lang="ru-RU" sz="2400" b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може</a:t>
            </a:r>
            <a:r>
              <a:rPr lang="ru-RU" sz="2400" b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бути </a:t>
            </a:r>
            <a:r>
              <a:rPr lang="ru-RU" sz="2400" b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збільшена</a:t>
            </a:r>
            <a:r>
              <a:rPr lang="ru-RU" sz="2400" b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при </a:t>
            </a:r>
            <a:r>
              <a:rPr lang="ru-RU" sz="2400" b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вираженій</a:t>
            </a:r>
            <a:r>
              <a:rPr lang="ru-RU" sz="2400" b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інтоксикації</a:t>
            </a:r>
            <a:r>
              <a:rPr lang="ru-RU" sz="2400" b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ураженні</a:t>
            </a:r>
            <a:r>
              <a:rPr lang="ru-RU" sz="2400" b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дрібних</a:t>
            </a:r>
            <a:r>
              <a:rPr lang="ru-RU" sz="2400" b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бронхів</a:t>
            </a:r>
            <a:r>
              <a:rPr lang="ru-RU" sz="2400" b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lang="ru-RU" sz="2400" b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бронхіол</a:t>
            </a:r>
            <a:r>
              <a:rPr lang="ru-RU" sz="2400" b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5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72188" y="428625"/>
            <a:ext cx="2809875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09" name="Rectangle 1"/>
          <p:cNvSpPr>
            <a:spLocks noChangeArrowheads="1"/>
          </p:cNvSpPr>
          <p:nvPr/>
        </p:nvSpPr>
        <p:spPr bwMode="auto">
          <a:xfrm>
            <a:off x="142844" y="0"/>
            <a:ext cx="8786874" cy="722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indent="107950" algn="r">
              <a:defRPr/>
            </a:pPr>
            <a:r>
              <a:rPr lang="ru-RU" sz="3200" b="1" dirty="0" smtClean="0">
                <a:solidFill>
                  <a:srgbClr val="0000CC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ГОСТРИЙ БРОНХІТ</a:t>
            </a:r>
            <a:endParaRPr lang="ru-RU" sz="3200" dirty="0">
              <a:solidFill>
                <a:srgbClr val="0000CC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  <a:p>
            <a:pPr indent="107950" algn="just" eaLnBrk="0" hangingPunct="0">
              <a:lnSpc>
                <a:spcPct val="70000"/>
              </a:lnSpc>
              <a:defRPr/>
            </a:pP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Пальпація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грудної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клітки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може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бути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болючість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межреберьях</a:t>
            </a:r>
            <a:endParaRPr lang="ru-RU" sz="2800" b="1" dirty="0" smtClean="0">
              <a:ln>
                <a:solidFill>
                  <a:srgbClr val="6600CC"/>
                </a:solidFill>
              </a:ln>
              <a:solidFill>
                <a:srgbClr val="C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indent="107950" algn="just" eaLnBrk="0" hangingPunct="0">
              <a:lnSpc>
                <a:spcPct val="70000"/>
              </a:lnSpc>
              <a:defRPr/>
            </a:pP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Перкуторний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звук над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легеневими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indent="107950" algn="just" eaLnBrk="0" hangingPunct="0">
              <a:lnSpc>
                <a:spcPct val="70000"/>
              </a:lnSpc>
              <a:defRPr/>
            </a:pP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полями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зазвичай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не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змінюється</a:t>
            </a:r>
            <a:endParaRPr lang="ru-RU" sz="2800" b="1" dirty="0" smtClean="0">
              <a:ln>
                <a:solidFill>
                  <a:srgbClr val="6600CC"/>
                </a:solidFill>
              </a:ln>
              <a:solidFill>
                <a:srgbClr val="C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indent="107950" algn="just" eaLnBrk="0" hangingPunct="0">
              <a:lnSpc>
                <a:spcPct val="70000"/>
              </a:lnSpc>
              <a:defRPr/>
            </a:pP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Аускультативно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Посилене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везикулярне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зване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жорстким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дихання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Хрипи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сухі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рідше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вологі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калібр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яких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залежить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рівня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уражених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бронхів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при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залученні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процес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великих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бронхів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хрипи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сухі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басові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вологі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крупнопухирчасті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дрібних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бронхів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дискантові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сухі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дрібнопухирчасті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вологі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хрипи</a:t>
            </a:r>
          </a:p>
          <a:p>
            <a:pPr indent="107950" algn="just" eaLnBrk="0" hangingPunct="0">
              <a:lnSpc>
                <a:spcPct val="70000"/>
              </a:lnSpc>
              <a:defRPr/>
            </a:pP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Аналіз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крові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може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не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виявити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змін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взагалі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або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відзначається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помірний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лейкоцитоз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невелике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збільшення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ШОЕ</a:t>
            </a:r>
          </a:p>
          <a:p>
            <a:pPr indent="107950" algn="just" eaLnBrk="0" hangingPunct="0">
              <a:lnSpc>
                <a:spcPct val="70000"/>
              </a:lnSpc>
              <a:defRPr/>
            </a:pP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Біохімічне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дослідження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крові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можлива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поява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С-реактивного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білка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підвищення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вмісту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сіалових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кислот,Мокрота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має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слизовий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або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слизово-гнійний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характер,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іноді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прожилками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крові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У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мокротинні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виявляють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циліндричний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епітелій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макрофаги та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інші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клітинні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елементи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indent="107950" algn="just" eaLnBrk="0" hangingPunct="0">
              <a:lnSpc>
                <a:spcPct val="70000"/>
              </a:lnSpc>
              <a:defRPr/>
            </a:pPr>
            <a:r>
              <a:rPr lang="en-US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R-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графія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легень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можна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виявити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посилення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легеневогомалюнку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внаслідок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перибронхіального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набряку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71438" y="142875"/>
            <a:ext cx="8858250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09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375" y="642938"/>
            <a:ext cx="2714625" cy="2214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09" name="Rectangle 1"/>
          <p:cNvSpPr>
            <a:spLocks noChangeArrowheads="1"/>
          </p:cNvSpPr>
          <p:nvPr/>
        </p:nvSpPr>
        <p:spPr bwMode="auto">
          <a:xfrm>
            <a:off x="214282" y="71414"/>
            <a:ext cx="8786874" cy="61524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indent="107950" algn="r">
              <a:defRPr/>
            </a:pPr>
            <a:r>
              <a:rPr lang="ru-RU" sz="3200" b="1" dirty="0" smtClean="0">
                <a:solidFill>
                  <a:srgbClr val="0000CC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ГОСТРИЙ БРОНХІТ</a:t>
            </a:r>
            <a:endParaRPr lang="ru-RU" sz="3200" dirty="0">
              <a:solidFill>
                <a:srgbClr val="0000CC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  <a:p>
            <a:pPr indent="107950" algn="just"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32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Принципи</a:t>
            </a:r>
            <a:r>
              <a:rPr lang="ru-RU" sz="32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лікування</a:t>
            </a:r>
            <a:endParaRPr lang="ru-RU" sz="2800" b="1" dirty="0" smtClean="0">
              <a:ln>
                <a:solidFill>
                  <a:srgbClr val="C00000"/>
                </a:solidFill>
              </a:ln>
              <a:solidFill>
                <a:srgbClr val="0066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357188" indent="-357188" eaLnBrk="0" hangingPunct="0">
              <a:lnSpc>
                <a:spcPct val="70000"/>
              </a:lnSpc>
              <a:spcBef>
                <a:spcPts val="800"/>
              </a:spcBef>
              <a:buFont typeface="Wingdings" pitchFamily="2" charset="2"/>
              <a:buChar char="q"/>
              <a:defRPr/>
            </a:pP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Режим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постільний</a:t>
            </a:r>
            <a:endParaRPr lang="ru-RU" sz="2800" b="1" dirty="0" smtClean="0">
              <a:ln>
                <a:solidFill>
                  <a:srgbClr val="C00000"/>
                </a:solidFill>
              </a:ln>
              <a:solidFill>
                <a:srgbClr val="0066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357188" indent="-357188" eaLnBrk="0" hangingPunct="0">
              <a:lnSpc>
                <a:spcPct val="70000"/>
              </a:lnSpc>
              <a:spcBef>
                <a:spcPts val="800"/>
              </a:spcBef>
              <a:buFont typeface="Wingdings" pitchFamily="2" charset="2"/>
              <a:buChar char="q"/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Госпіталізація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не показана</a:t>
            </a:r>
          </a:p>
          <a:p>
            <a:pPr marL="357188" indent="-357188" eaLnBrk="0" hangingPunct="0">
              <a:lnSpc>
                <a:spcPct val="70000"/>
              </a:lnSpc>
              <a:spcBef>
                <a:spcPts val="800"/>
              </a:spcBef>
              <a:buFont typeface="Wingdings" pitchFamily="2" charset="2"/>
              <a:buChar char="q"/>
              <a:defRPr/>
            </a:pP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Рясне тепле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питво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медом,малиною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липовим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кольором,підігріті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лужні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мінеральні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води</a:t>
            </a:r>
          </a:p>
          <a:p>
            <a:pPr marL="357188" indent="-357188" eaLnBrk="0" hangingPunct="0">
              <a:lnSpc>
                <a:spcPct val="70000"/>
              </a:lnSpc>
              <a:spcBef>
                <a:spcPts val="800"/>
              </a:spcBef>
              <a:buFont typeface="Wingdings" pitchFamily="2" charset="2"/>
              <a:buChar char="q"/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Протизапальні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засоби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ібупрофен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</a:t>
            </a:r>
          </a:p>
          <a:p>
            <a:pPr marL="357188" indent="-357188" eaLnBrk="0" hangingPunct="0">
              <a:lnSpc>
                <a:spcPct val="70000"/>
              </a:lnSpc>
              <a:spcBef>
                <a:spcPts val="800"/>
              </a:spcBef>
              <a:buFont typeface="Wingdings" pitchFamily="2" charset="2"/>
              <a:buChar char="q"/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Відхаркувальні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засоби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бромгексин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настойка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термоксису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мукалтин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</a:t>
            </a:r>
          </a:p>
          <a:p>
            <a:pPr marL="357188" indent="-357188" eaLnBrk="0" hangingPunct="0">
              <a:lnSpc>
                <a:spcPct val="70000"/>
              </a:lnSpc>
              <a:spcBef>
                <a:spcPts val="800"/>
              </a:spcBef>
              <a:buFont typeface="Wingdings" pitchFamily="2" charset="2"/>
              <a:buChar char="q"/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Імунокоректори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ехіноцин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інтерферон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аскорбінова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кислота)</a:t>
            </a:r>
          </a:p>
          <a:p>
            <a:pPr marL="357188" indent="-357188" eaLnBrk="0" hangingPunct="0">
              <a:lnSpc>
                <a:spcPct val="70000"/>
              </a:lnSpc>
              <a:spcBef>
                <a:spcPts val="800"/>
              </a:spcBef>
              <a:buFont typeface="Wingdings" pitchFamily="2" charset="2"/>
              <a:buChar char="q"/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Інгаляції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гідрокарбонату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натрію</a:t>
            </a:r>
            <a:endParaRPr lang="ru-RU" sz="2800" b="1" dirty="0" smtClean="0">
              <a:ln>
                <a:solidFill>
                  <a:srgbClr val="C00000"/>
                </a:solidFill>
              </a:ln>
              <a:solidFill>
                <a:srgbClr val="0066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357188" indent="-357188" eaLnBrk="0" hangingPunct="0">
              <a:lnSpc>
                <a:spcPct val="70000"/>
              </a:lnSpc>
              <a:spcBef>
                <a:spcPts val="800"/>
              </a:spcBef>
              <a:buFont typeface="Wingdings" pitchFamily="2" charset="2"/>
              <a:buChar char="q"/>
              <a:defRPr/>
            </a:pP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неефективності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симптоматичної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терапії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протягом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2-3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днів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а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також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тяжкому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перебігу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хвороби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призначають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антибіотики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marL="357188" indent="-357188" eaLnBrk="0" hangingPunct="0">
              <a:lnSpc>
                <a:spcPct val="70000"/>
              </a:lnSpc>
              <a:spcBef>
                <a:spcPts val="800"/>
              </a:spcBef>
              <a:buFont typeface="Wingdings" pitchFamily="2" charset="2"/>
              <a:buChar char="q"/>
              <a:defRPr/>
            </a:pPr>
            <a:endParaRPr lang="ru-RU" sz="2800" b="1" dirty="0">
              <a:ln>
                <a:solidFill>
                  <a:srgbClr val="0000CC"/>
                </a:solidFill>
              </a:ln>
              <a:solidFill>
                <a:srgbClr val="0066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286116" y="142852"/>
            <a:ext cx="4775603" cy="584775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txBody>
          <a:bodyPr wrap="none">
            <a:spAutoFit/>
          </a:bodyPr>
          <a:lstStyle/>
          <a:p>
            <a:pPr algn="just">
              <a:defRPr/>
            </a:pPr>
            <a:r>
              <a:rPr lang="ru-RU" sz="3200" b="1" smtClean="0">
                <a:ln>
                  <a:solidFill>
                    <a:srgbClr val="653DD5"/>
                  </a:solidFill>
                </a:ln>
                <a:solidFill>
                  <a:srgbClr val="0000CC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ХРОНІЧНИЙ БРОНХІТ</a:t>
            </a:r>
            <a:endParaRPr lang="ru-RU" sz="3200" dirty="0">
              <a:ln>
                <a:solidFill>
                  <a:srgbClr val="653DD5"/>
                </a:solidFill>
              </a:ln>
              <a:solidFill>
                <a:srgbClr val="0000CC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71438" y="142875"/>
            <a:ext cx="8858250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32769" name="Rectangle 1"/>
          <p:cNvSpPr>
            <a:spLocks noChangeArrowheads="1"/>
          </p:cNvSpPr>
          <p:nvPr/>
        </p:nvSpPr>
        <p:spPr bwMode="auto">
          <a:xfrm>
            <a:off x="142844" y="642918"/>
            <a:ext cx="8858312" cy="5478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0" hangingPunct="0">
              <a:lnSpc>
                <a:spcPct val="70000"/>
              </a:lnSpc>
              <a:defRPr/>
            </a:pPr>
            <a:r>
              <a:rPr lang="ru-RU" sz="2800" b="1" i="1" dirty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Дифузн</a:t>
            </a:r>
            <a:r>
              <a:rPr lang="uk-UA" sz="2800" b="1" i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прогресуюче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ураження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бронхіального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дерева –</a:t>
            </a:r>
            <a:r>
              <a:rPr lang="ru-RU" sz="2800" b="1" i="1" dirty="0" err="1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перебудовою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секреторного </a:t>
            </a:r>
            <a:r>
              <a:rPr lang="ru-RU" sz="2800" b="1" i="1" dirty="0" err="1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апарату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</a:t>
            </a:r>
            <a:r>
              <a:rPr lang="ru-RU" sz="2800" b="1" i="1" dirty="0" err="1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слизової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оболонки,розвитком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запального </a:t>
            </a:r>
            <a:r>
              <a:rPr lang="ru-RU" sz="2800" b="1" i="1" dirty="0" err="1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процесу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lang="ru-RU" sz="2800" b="1" i="1" dirty="0" err="1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склеротичними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змінами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 </a:t>
            </a:r>
            <a:r>
              <a:rPr lang="ru-RU" sz="2800" b="1" i="1" dirty="0" err="1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глибших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шарах </a:t>
            </a:r>
            <a:r>
              <a:rPr lang="ru-RU" sz="2800" b="1" i="1" dirty="0" err="1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бронхів,що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супроводжується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порушенням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очисної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lang="ru-RU" sz="2800" b="1" i="1" dirty="0" err="1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захисної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функції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бронхів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гіперсекрецією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слизу,клінічно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проявляється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продуктивним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кашлем </a:t>
            </a:r>
            <a:r>
              <a:rPr lang="ru-RU" sz="2800" b="1" i="1" dirty="0" err="1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протягом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3 </a:t>
            </a:r>
            <a:r>
              <a:rPr lang="ru-RU" sz="2800" b="1" i="1" dirty="0" err="1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місяців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</a:t>
            </a:r>
            <a:r>
              <a:rPr lang="ru-RU" sz="2800" b="1" i="1" dirty="0" err="1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рік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протягом2 </a:t>
            </a:r>
            <a:r>
              <a:rPr lang="ru-RU" sz="2800" b="1" i="1" dirty="0" err="1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наступних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років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eaLnBrk="0" hangingPunct="0">
              <a:lnSpc>
                <a:spcPct val="70000"/>
              </a:lnSpc>
              <a:defRPr/>
            </a:pPr>
            <a:endParaRPr lang="ru-RU" sz="2800" b="1" i="1" dirty="0" smtClean="0">
              <a:solidFill>
                <a:srgbClr val="C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eaLnBrk="0" hangingPunct="0">
              <a:lnSpc>
                <a:spcPct val="70000"/>
              </a:lnSpc>
              <a:defRPr/>
            </a:pPr>
            <a:r>
              <a:rPr lang="ru-RU" sz="2800" b="1" i="1" dirty="0" err="1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Близько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20% </a:t>
            </a:r>
            <a:r>
              <a:rPr lang="ru-RU" sz="2800" b="1" i="1" dirty="0" err="1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чоловічого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населення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страждають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</a:t>
            </a:r>
            <a:r>
              <a:rPr lang="ru-RU" sz="2800" b="1" i="1" dirty="0" err="1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хронічний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бронхіт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В </a:t>
            </a:r>
            <a:r>
              <a:rPr lang="ru-RU" sz="2800" b="1" i="1" dirty="0" err="1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останні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роки </a:t>
            </a:r>
            <a:r>
              <a:rPr lang="ru-RU" sz="2800" b="1" i="1" dirty="0" err="1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зростання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тютюнопаління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 </a:t>
            </a:r>
            <a:r>
              <a:rPr lang="ru-RU" sz="2800" b="1" i="1" dirty="0" err="1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жінок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веде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 приросту </a:t>
            </a:r>
            <a:r>
              <a:rPr lang="ru-RU" sz="2800" b="1" i="1" dirty="0" err="1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захворюваності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</a:t>
            </a:r>
            <a:r>
              <a:rPr lang="ru-RU" sz="2800" b="1" i="1" dirty="0" err="1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хронічний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бронхіт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серед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них.</a:t>
            </a:r>
          </a:p>
          <a:p>
            <a:pPr eaLnBrk="0" hangingPunct="0">
              <a:lnSpc>
                <a:spcPct val="70000"/>
              </a:lnSpc>
              <a:defRPr/>
            </a:pPr>
            <a:endParaRPr lang="ru-RU" sz="2800" b="1" i="1" dirty="0" smtClean="0">
              <a:solidFill>
                <a:srgbClr val="C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eaLnBrk="0" hangingPunct="0">
              <a:lnSpc>
                <a:spcPct val="70000"/>
              </a:lnSpc>
              <a:defRPr/>
            </a:pPr>
            <a:r>
              <a:rPr lang="ru-RU" sz="2800" b="1" i="1" dirty="0" err="1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Найбільш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поширений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у </a:t>
            </a:r>
            <a:r>
              <a:rPr lang="ru-RU" sz="2800" b="1" i="1" dirty="0" err="1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Великій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Британії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i="1" dirty="0" err="1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зв'язку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чим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отримав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назву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"</a:t>
            </a:r>
            <a:r>
              <a:rPr lang="ru-RU" sz="2800" b="1" i="1" dirty="0" err="1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англійська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хвороба".</a:t>
            </a:r>
            <a:r>
              <a:rPr lang="ru-RU" sz="2800" b="1" i="1" dirty="0" err="1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Загальна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кількість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хворих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 </a:t>
            </a:r>
            <a:r>
              <a:rPr lang="ru-RU" sz="2800" b="1" i="1" dirty="0" err="1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цій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країні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</a:t>
            </a:r>
            <a:r>
              <a:rPr lang="ru-RU" sz="2800" b="1" i="1" dirty="0" err="1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понад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10 млн.</a:t>
            </a:r>
          </a:p>
          <a:p>
            <a:pPr eaLnBrk="0" hangingPunct="0">
              <a:lnSpc>
                <a:spcPct val="70000"/>
              </a:lnSpc>
              <a:defRPr/>
            </a:pPr>
            <a:endParaRPr lang="ru-RU" sz="2400" dirty="0">
              <a:ln>
                <a:solidFill>
                  <a:srgbClr val="C00000"/>
                </a:solidFill>
              </a:ln>
              <a:solidFill>
                <a:srgbClr val="0066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71438" y="142875"/>
            <a:ext cx="8858250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32769" name="Rectangle 1"/>
          <p:cNvSpPr>
            <a:spLocks noChangeArrowheads="1"/>
          </p:cNvSpPr>
          <p:nvPr/>
        </p:nvSpPr>
        <p:spPr bwMode="auto">
          <a:xfrm>
            <a:off x="142844" y="642918"/>
            <a:ext cx="8786874" cy="297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indent="107950" algn="just" eaLnBrk="0" hangingPunct="0">
              <a:lnSpc>
                <a:spcPct val="70000"/>
              </a:lnSpc>
              <a:defRPr/>
            </a:pP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Этіологія</a:t>
            </a:r>
            <a:endParaRPr lang="ru-RU" sz="2800" dirty="0">
              <a:ln>
                <a:solidFill>
                  <a:srgbClr val="C00000"/>
                </a:solidFill>
              </a:ln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indent="107950" algn="just" eaLnBrk="0" hangingPunct="0">
              <a:lnSpc>
                <a:spcPct val="70000"/>
              </a:lnSpc>
              <a:buAutoNum type="arabicPeriod"/>
              <a:defRPr/>
            </a:pPr>
            <a:r>
              <a:rPr lang="ru-RU" sz="2400" dirty="0" err="1" smtClean="0">
                <a:ln>
                  <a:solidFill>
                    <a:srgbClr val="006600"/>
                  </a:solidFill>
                </a:ln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Токсико-хімічні</a:t>
            </a:r>
            <a:r>
              <a:rPr lang="ru-RU" sz="2400" dirty="0" smtClean="0">
                <a:ln>
                  <a:solidFill>
                    <a:srgbClr val="006600"/>
                  </a:solidFill>
                </a:ln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n>
                  <a:solidFill>
                    <a:srgbClr val="006600"/>
                  </a:solidFill>
                </a:ln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агенти</a:t>
            </a:r>
            <a:r>
              <a:rPr lang="ru-RU" sz="2400" dirty="0" smtClean="0">
                <a:ln>
                  <a:solidFill>
                    <a:srgbClr val="006600"/>
                  </a:solidFill>
                </a:ln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lang="ru-RU" sz="2400" dirty="0" err="1" smtClean="0">
                <a:ln>
                  <a:solidFill>
                    <a:srgbClr val="006600"/>
                  </a:solidFill>
                </a:ln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полютанти</a:t>
            </a:r>
            <a:r>
              <a:rPr lang="ru-RU" sz="2400" dirty="0" smtClean="0">
                <a:ln>
                  <a:solidFill>
                    <a:srgbClr val="006600"/>
                  </a:solidFill>
                </a:ln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</a:t>
            </a:r>
          </a:p>
          <a:p>
            <a:pPr indent="107950" algn="just" eaLnBrk="0" hangingPunct="0">
              <a:lnSpc>
                <a:spcPct val="70000"/>
              </a:lnSpc>
              <a:defRPr/>
            </a:pPr>
            <a:r>
              <a:rPr lang="ru-RU" sz="2400" dirty="0" smtClean="0">
                <a:ln>
                  <a:solidFill>
                    <a:srgbClr val="006600"/>
                  </a:solidFill>
                </a:ln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1.1 </a:t>
            </a:r>
            <a:r>
              <a:rPr lang="ru-RU" sz="2400" dirty="0" err="1" smtClean="0">
                <a:ln>
                  <a:solidFill>
                    <a:srgbClr val="006600"/>
                  </a:solidFill>
                </a:ln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Куріння</a:t>
            </a:r>
            <a:r>
              <a:rPr lang="ru-RU" sz="2400" dirty="0" smtClean="0">
                <a:ln>
                  <a:solidFill>
                    <a:srgbClr val="006600"/>
                  </a:solidFill>
                </a:ln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</a:t>
            </a:r>
            <a:r>
              <a:rPr lang="ru-RU" sz="2400" dirty="0" err="1" smtClean="0">
                <a:ln>
                  <a:solidFill>
                    <a:srgbClr val="006600"/>
                  </a:solidFill>
                </a:ln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тютюновий</a:t>
            </a:r>
            <a:r>
              <a:rPr lang="ru-RU" sz="2400" dirty="0" smtClean="0">
                <a:ln>
                  <a:solidFill>
                    <a:srgbClr val="006600"/>
                  </a:solidFill>
                </a:ln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n>
                  <a:solidFill>
                    <a:srgbClr val="006600"/>
                  </a:solidFill>
                </a:ln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дим</a:t>
            </a:r>
            <a:r>
              <a:rPr lang="ru-RU" sz="2400" dirty="0" smtClean="0">
                <a:ln>
                  <a:solidFill>
                    <a:srgbClr val="006600"/>
                  </a:solidFill>
                </a:ln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n>
                  <a:solidFill>
                    <a:srgbClr val="006600"/>
                  </a:solidFill>
                </a:ln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містить</a:t>
            </a:r>
            <a:r>
              <a:rPr lang="ru-RU" sz="2400" dirty="0" smtClean="0">
                <a:ln>
                  <a:solidFill>
                    <a:srgbClr val="006600"/>
                  </a:solidFill>
                </a:ln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n>
                  <a:solidFill>
                    <a:srgbClr val="006600"/>
                  </a:solidFill>
                </a:ln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понад</a:t>
            </a:r>
            <a:r>
              <a:rPr lang="ru-RU" sz="2400" dirty="0" smtClean="0">
                <a:ln>
                  <a:solidFill>
                    <a:srgbClr val="006600"/>
                  </a:solidFill>
                </a:ln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2000 </a:t>
            </a:r>
            <a:r>
              <a:rPr lang="ru-RU" sz="2400" dirty="0" err="1" smtClean="0">
                <a:ln>
                  <a:solidFill>
                    <a:srgbClr val="006600"/>
                  </a:solidFill>
                </a:ln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токсичних</a:t>
            </a:r>
            <a:r>
              <a:rPr lang="ru-RU" sz="2400" dirty="0" smtClean="0">
                <a:ln>
                  <a:solidFill>
                    <a:srgbClr val="006600"/>
                  </a:solidFill>
                </a:ln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n>
                  <a:solidFill>
                    <a:srgbClr val="006600"/>
                  </a:solidFill>
                </a:ln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компонентів</a:t>
            </a:r>
            <a:r>
              <a:rPr lang="ru-RU" sz="2400" dirty="0" smtClean="0">
                <a:ln>
                  <a:solidFill>
                    <a:srgbClr val="006600"/>
                  </a:solidFill>
                </a:ln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 smtClean="0">
                <a:ln>
                  <a:solidFill>
                    <a:srgbClr val="006600"/>
                  </a:solidFill>
                </a:ln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Велике</a:t>
            </a:r>
            <a:r>
              <a:rPr lang="ru-RU" sz="2400" dirty="0" smtClean="0">
                <a:ln>
                  <a:solidFill>
                    <a:srgbClr val="006600"/>
                  </a:solidFill>
                </a:ln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n>
                  <a:solidFill>
                    <a:srgbClr val="006600"/>
                  </a:solidFill>
                </a:ln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значення</a:t>
            </a:r>
            <a:r>
              <a:rPr lang="ru-RU" sz="2400" dirty="0" smtClean="0">
                <a:ln>
                  <a:solidFill>
                    <a:srgbClr val="006600"/>
                  </a:solidFill>
                </a:ln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n>
                  <a:solidFill>
                    <a:srgbClr val="006600"/>
                  </a:solidFill>
                </a:ln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має</a:t>
            </a:r>
            <a:r>
              <a:rPr lang="ru-RU" sz="2400" dirty="0" smtClean="0">
                <a:ln>
                  <a:solidFill>
                    <a:srgbClr val="006600"/>
                  </a:solidFill>
                </a:ln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n>
                  <a:solidFill>
                    <a:srgbClr val="006600"/>
                  </a:solidFill>
                </a:ln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пасивне</a:t>
            </a:r>
            <a:r>
              <a:rPr lang="ru-RU" sz="2400" dirty="0" smtClean="0">
                <a:ln>
                  <a:solidFill>
                    <a:srgbClr val="006600"/>
                  </a:solidFill>
                </a:ln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n>
                  <a:solidFill>
                    <a:srgbClr val="006600"/>
                  </a:solidFill>
                </a:ln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куріння</a:t>
            </a:r>
            <a:endParaRPr lang="ru-RU" sz="2400" dirty="0" smtClean="0">
              <a:ln>
                <a:solidFill>
                  <a:srgbClr val="006600"/>
                </a:solidFill>
              </a:ln>
              <a:solidFill>
                <a:srgbClr val="0033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indent="107950" algn="just" eaLnBrk="0" hangingPunct="0">
              <a:lnSpc>
                <a:spcPct val="70000"/>
              </a:lnSpc>
              <a:defRPr/>
            </a:pPr>
            <a:r>
              <a:rPr lang="ru-RU" sz="2400" dirty="0" smtClean="0">
                <a:ln>
                  <a:solidFill>
                    <a:srgbClr val="006600"/>
                  </a:solidFill>
                </a:ln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1.2 </a:t>
            </a:r>
            <a:r>
              <a:rPr lang="ru-RU" sz="2400" dirty="0" err="1" smtClean="0">
                <a:ln>
                  <a:solidFill>
                    <a:srgbClr val="006600"/>
                  </a:solidFill>
                </a:ln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Неорганічний</a:t>
            </a:r>
            <a:r>
              <a:rPr lang="ru-RU" sz="2400" dirty="0" smtClean="0">
                <a:ln>
                  <a:solidFill>
                    <a:srgbClr val="006600"/>
                  </a:solidFill>
                </a:ln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пил – </a:t>
            </a:r>
            <a:r>
              <a:rPr lang="ru-RU" sz="2400" dirty="0" err="1" smtClean="0">
                <a:ln>
                  <a:solidFill>
                    <a:srgbClr val="006600"/>
                  </a:solidFill>
                </a:ln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цементний</a:t>
            </a:r>
            <a:r>
              <a:rPr lang="ru-RU" sz="2400" dirty="0" smtClean="0">
                <a:ln>
                  <a:solidFill>
                    <a:srgbClr val="006600"/>
                  </a:solidFill>
                </a:ln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n>
                  <a:solidFill>
                    <a:srgbClr val="006600"/>
                  </a:solidFill>
                </a:ln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вугільний</a:t>
            </a:r>
            <a:endParaRPr lang="ru-RU" sz="2400" dirty="0" smtClean="0">
              <a:ln>
                <a:solidFill>
                  <a:srgbClr val="006600"/>
                </a:solidFill>
              </a:ln>
              <a:solidFill>
                <a:srgbClr val="0033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indent="107950" algn="just" eaLnBrk="0" hangingPunct="0">
              <a:lnSpc>
                <a:spcPct val="70000"/>
              </a:lnSpc>
              <a:defRPr/>
            </a:pPr>
            <a:r>
              <a:rPr lang="ru-RU" sz="2400" dirty="0" smtClean="0">
                <a:ln>
                  <a:solidFill>
                    <a:srgbClr val="006600"/>
                  </a:solidFill>
                </a:ln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1.3 </a:t>
            </a:r>
            <a:r>
              <a:rPr lang="ru-RU" sz="2400" dirty="0" err="1" smtClean="0">
                <a:ln>
                  <a:solidFill>
                    <a:srgbClr val="006600"/>
                  </a:solidFill>
                </a:ln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Токсичні</a:t>
            </a:r>
            <a:r>
              <a:rPr lang="ru-RU" sz="2400" dirty="0" smtClean="0">
                <a:ln>
                  <a:solidFill>
                    <a:srgbClr val="006600"/>
                  </a:solidFill>
                </a:ln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пари та гази-хлор, </a:t>
            </a:r>
            <a:r>
              <a:rPr lang="ru-RU" sz="2400" dirty="0" err="1" smtClean="0">
                <a:ln>
                  <a:solidFill>
                    <a:srgbClr val="006600"/>
                  </a:solidFill>
                </a:ln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аміак</a:t>
            </a:r>
            <a:r>
              <a:rPr lang="ru-RU" sz="2400" dirty="0" smtClean="0">
                <a:ln>
                  <a:solidFill>
                    <a:srgbClr val="006600"/>
                  </a:solidFill>
                </a:ln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n>
                  <a:solidFill>
                    <a:srgbClr val="006600"/>
                  </a:solidFill>
                </a:ln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кислоти</a:t>
            </a:r>
            <a:endParaRPr lang="ru-RU" sz="2400" dirty="0" smtClean="0">
              <a:ln>
                <a:solidFill>
                  <a:srgbClr val="006600"/>
                </a:solidFill>
              </a:ln>
              <a:solidFill>
                <a:srgbClr val="0033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indent="107950" algn="just" eaLnBrk="0" hangingPunct="0">
              <a:lnSpc>
                <a:spcPct val="70000"/>
              </a:lnSpc>
              <a:defRPr/>
            </a:pPr>
            <a:r>
              <a:rPr lang="ru-RU" sz="2400" dirty="0" smtClean="0">
                <a:ln>
                  <a:solidFill>
                    <a:srgbClr val="006600"/>
                  </a:solidFill>
                </a:ln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</a:t>
            </a:r>
            <a:r>
              <a:rPr lang="ru-RU" sz="2400" dirty="0" err="1" smtClean="0">
                <a:ln>
                  <a:solidFill>
                    <a:srgbClr val="006600"/>
                  </a:solidFill>
                </a:ln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Бронхо-легенева</a:t>
            </a:r>
            <a:r>
              <a:rPr lang="ru-RU" sz="2400" dirty="0" smtClean="0">
                <a:ln>
                  <a:solidFill>
                    <a:srgbClr val="006600"/>
                  </a:solidFill>
                </a:ln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n>
                  <a:solidFill>
                    <a:srgbClr val="006600"/>
                  </a:solidFill>
                </a:ln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інфекція</a:t>
            </a:r>
            <a:endParaRPr lang="ru-RU" sz="2400" dirty="0" smtClean="0">
              <a:ln>
                <a:solidFill>
                  <a:srgbClr val="006600"/>
                </a:solidFill>
              </a:ln>
              <a:solidFill>
                <a:srgbClr val="0033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indent="107950" algn="just" eaLnBrk="0" hangingPunct="0">
              <a:lnSpc>
                <a:spcPct val="70000"/>
              </a:lnSpc>
              <a:defRPr/>
            </a:pPr>
            <a:r>
              <a:rPr lang="ru-RU" sz="2400" dirty="0" smtClean="0">
                <a:ln>
                  <a:solidFill>
                    <a:srgbClr val="006600"/>
                  </a:solidFill>
                </a:ln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2.1 </a:t>
            </a:r>
            <a:r>
              <a:rPr lang="ru-RU" sz="2400" dirty="0" err="1" smtClean="0">
                <a:ln>
                  <a:solidFill>
                    <a:srgbClr val="006600"/>
                  </a:solidFill>
                </a:ln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Вірусна</a:t>
            </a:r>
            <a:r>
              <a:rPr lang="ru-RU" sz="2400" dirty="0" smtClean="0">
                <a:ln>
                  <a:solidFill>
                    <a:srgbClr val="006600"/>
                  </a:solidFill>
                </a:ln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n>
                  <a:solidFill>
                    <a:srgbClr val="006600"/>
                  </a:solidFill>
                </a:ln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інфекція</a:t>
            </a:r>
            <a:endParaRPr lang="ru-RU" sz="2400" dirty="0" smtClean="0">
              <a:ln>
                <a:solidFill>
                  <a:srgbClr val="006600"/>
                </a:solidFill>
              </a:ln>
              <a:solidFill>
                <a:srgbClr val="0033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indent="107950" algn="just" eaLnBrk="0" hangingPunct="0">
              <a:lnSpc>
                <a:spcPct val="70000"/>
              </a:lnSpc>
              <a:defRPr/>
            </a:pPr>
            <a:r>
              <a:rPr lang="ru-RU" sz="2400" dirty="0" smtClean="0">
                <a:ln>
                  <a:solidFill>
                    <a:srgbClr val="006600"/>
                  </a:solidFill>
                </a:ln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2.2 </a:t>
            </a:r>
            <a:r>
              <a:rPr lang="ru-RU" sz="2400" dirty="0" err="1" smtClean="0">
                <a:ln>
                  <a:solidFill>
                    <a:srgbClr val="006600"/>
                  </a:solidFill>
                </a:ln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Бактеріальна</a:t>
            </a:r>
            <a:r>
              <a:rPr lang="ru-RU" sz="2400" dirty="0" smtClean="0">
                <a:ln>
                  <a:solidFill>
                    <a:srgbClr val="006600"/>
                  </a:solidFill>
                </a:ln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n>
                  <a:solidFill>
                    <a:srgbClr val="006600"/>
                  </a:solidFill>
                </a:ln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інфекція</a:t>
            </a:r>
            <a:endParaRPr lang="ru-RU" sz="2400" dirty="0" smtClean="0">
              <a:ln>
                <a:solidFill>
                  <a:srgbClr val="006600"/>
                </a:solidFill>
              </a:ln>
              <a:solidFill>
                <a:srgbClr val="0033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indent="107950" algn="just" eaLnBrk="0" hangingPunct="0">
              <a:lnSpc>
                <a:spcPct val="70000"/>
              </a:lnSpc>
              <a:defRPr/>
            </a:pPr>
            <a:r>
              <a:rPr lang="ru-RU" sz="2400" dirty="0" smtClean="0">
                <a:ln>
                  <a:solidFill>
                    <a:srgbClr val="006600"/>
                  </a:solidFill>
                </a:ln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 </a:t>
            </a:r>
            <a:r>
              <a:rPr lang="ru-RU" sz="2400" dirty="0" err="1" smtClean="0">
                <a:ln>
                  <a:solidFill>
                    <a:srgbClr val="006600"/>
                  </a:solidFill>
                </a:ln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Сприятливі</a:t>
            </a:r>
            <a:r>
              <a:rPr lang="ru-RU" sz="2400" dirty="0" smtClean="0">
                <a:ln>
                  <a:solidFill>
                    <a:srgbClr val="006600"/>
                  </a:solidFill>
                </a:ln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n>
                  <a:solidFill>
                    <a:srgbClr val="006600"/>
                  </a:solidFill>
                </a:ln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фактори</a:t>
            </a:r>
            <a:r>
              <a:rPr lang="ru-RU" sz="2400" dirty="0" smtClean="0">
                <a:ln>
                  <a:solidFill>
                    <a:srgbClr val="006600"/>
                  </a:solidFill>
                </a:ln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</a:t>
            </a:r>
            <a:r>
              <a:rPr lang="ru-RU" sz="2400" dirty="0" err="1" smtClean="0">
                <a:ln>
                  <a:solidFill>
                    <a:srgbClr val="006600"/>
                  </a:solidFill>
                </a:ln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кліматичний</a:t>
            </a:r>
            <a:r>
              <a:rPr lang="ru-RU" sz="2400" dirty="0" smtClean="0">
                <a:ln>
                  <a:solidFill>
                    <a:srgbClr val="006600"/>
                  </a:solidFill>
                </a:ln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фактор (сира та холодна погода), </a:t>
            </a:r>
            <a:r>
              <a:rPr lang="ru-RU" sz="2400" dirty="0" err="1" smtClean="0">
                <a:ln>
                  <a:solidFill>
                    <a:srgbClr val="006600"/>
                  </a:solidFill>
                </a:ln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спадкова</a:t>
            </a:r>
            <a:r>
              <a:rPr lang="ru-RU" sz="2400" dirty="0" smtClean="0">
                <a:ln>
                  <a:solidFill>
                    <a:srgbClr val="006600"/>
                  </a:solidFill>
                </a:ln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n>
                  <a:solidFill>
                    <a:srgbClr val="006600"/>
                  </a:solidFill>
                </a:ln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схильність</a:t>
            </a:r>
            <a:r>
              <a:rPr lang="ru-RU" sz="2400" dirty="0" smtClean="0">
                <a:ln>
                  <a:solidFill>
                    <a:srgbClr val="006600"/>
                  </a:solidFill>
                </a:ln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 </a:t>
            </a:r>
            <a:r>
              <a:rPr lang="ru-RU" sz="2400" dirty="0" err="1" smtClean="0">
                <a:ln>
                  <a:solidFill>
                    <a:srgbClr val="006600"/>
                  </a:solidFill>
                </a:ln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хронічного</a:t>
            </a:r>
            <a:r>
              <a:rPr lang="ru-RU" sz="2400" dirty="0" smtClean="0">
                <a:ln>
                  <a:solidFill>
                    <a:srgbClr val="006600"/>
                  </a:solidFill>
                </a:ln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n>
                  <a:solidFill>
                    <a:srgbClr val="006600"/>
                  </a:solidFill>
                </a:ln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бронхіту</a:t>
            </a:r>
            <a:endParaRPr lang="ru-RU" sz="2400" dirty="0" smtClean="0">
              <a:ln>
                <a:solidFill>
                  <a:srgbClr val="006600"/>
                </a:solidFill>
              </a:ln>
              <a:solidFill>
                <a:srgbClr val="0033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86116" y="214290"/>
            <a:ext cx="4775603" cy="584775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txBody>
          <a:bodyPr wrap="none">
            <a:spAutoFit/>
          </a:bodyPr>
          <a:lstStyle/>
          <a:p>
            <a:pPr algn="just">
              <a:defRPr/>
            </a:pPr>
            <a:r>
              <a:rPr lang="ru-RU" sz="3200" b="1" dirty="0" smtClean="0">
                <a:ln>
                  <a:solidFill>
                    <a:srgbClr val="653DD5"/>
                  </a:solidFill>
                </a:ln>
                <a:solidFill>
                  <a:srgbClr val="0000CC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ХРОНІЧНИЙ БРОНХІТ</a:t>
            </a:r>
            <a:endParaRPr lang="ru-RU" sz="3200" dirty="0">
              <a:ln>
                <a:solidFill>
                  <a:srgbClr val="653DD5"/>
                </a:solidFill>
              </a:ln>
              <a:solidFill>
                <a:srgbClr val="0000CC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03425" name="Rectangle 1"/>
          <p:cNvSpPr>
            <a:spLocks noChangeArrowheads="1"/>
          </p:cNvSpPr>
          <p:nvPr/>
        </p:nvSpPr>
        <p:spPr bwMode="auto">
          <a:xfrm>
            <a:off x="142844" y="3807309"/>
            <a:ext cx="8715436" cy="27261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lnSpc>
                <a:spcPct val="70000"/>
              </a:lnSpc>
              <a:defRPr/>
            </a:pPr>
            <a:r>
              <a:rPr lang="ru-RU" sz="2800" b="1" i="1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Патогенез</a:t>
            </a:r>
            <a:r>
              <a:rPr lang="ru-RU" sz="2800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-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провідне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значення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має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ушкоджуючу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дію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різних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факторів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на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бронхіальний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епітелій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та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пригнічення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місцевих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факторів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захисту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–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виникають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і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накопичуються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виражені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анатомічні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зміни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: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гіпертрофія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бронхіальних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залоз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збільшення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кількості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келихоподібних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клітин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та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різке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зменшення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війчастих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клітин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виникає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надмірна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кількість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в'язкого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клейкого секрету</a:t>
            </a:r>
          </a:p>
          <a:p>
            <a:pPr>
              <a:lnSpc>
                <a:spcPct val="70000"/>
              </a:lnSpc>
              <a:defRPr/>
            </a:pP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Зрештою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відбувається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незворотна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обструкція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бронхіального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дерева,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порушується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вентиляція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і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виникає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альвеолярна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dirty="0" err="1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гіпоксія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71438" y="142875"/>
            <a:ext cx="8858250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86116" y="214290"/>
            <a:ext cx="4775603" cy="584775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txBody>
          <a:bodyPr wrap="none">
            <a:spAutoFit/>
          </a:bodyPr>
          <a:lstStyle/>
          <a:p>
            <a:pPr algn="just">
              <a:defRPr/>
            </a:pPr>
            <a:r>
              <a:rPr lang="ru-RU" sz="3200" b="1" dirty="0" smtClean="0">
                <a:ln>
                  <a:solidFill>
                    <a:srgbClr val="653DD5"/>
                  </a:solidFill>
                </a:ln>
                <a:solidFill>
                  <a:srgbClr val="0000CC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ХРОНІЧНИЙ БРОНХІТ</a:t>
            </a:r>
            <a:endParaRPr lang="ru-RU" sz="3200" dirty="0">
              <a:ln>
                <a:solidFill>
                  <a:srgbClr val="653DD5"/>
                </a:solidFill>
              </a:ln>
              <a:solidFill>
                <a:srgbClr val="0000CC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04449" name="Rectangle 1"/>
          <p:cNvSpPr>
            <a:spLocks noChangeArrowheads="1"/>
          </p:cNvSpPr>
          <p:nvPr/>
        </p:nvSpPr>
        <p:spPr bwMode="auto">
          <a:xfrm>
            <a:off x="214282" y="1214422"/>
            <a:ext cx="8643998" cy="4718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indent="107950" eaLnBrk="0" hangingPunct="0">
              <a:lnSpc>
                <a:spcPct val="70000"/>
              </a:lnSpc>
              <a:defRPr/>
            </a:pPr>
            <a:r>
              <a:rPr lang="ru-RU" sz="24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Скарги</a:t>
            </a:r>
            <a:r>
              <a:rPr lang="ru-RU" sz="24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</a:t>
            </a:r>
            <a:endParaRPr lang="ru-RU" sz="2400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indent="107950"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Кашель - 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 початку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захворювання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вранці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супроводжується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відділенням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невеликої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кількості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мокротиння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посилюється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холодну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сиру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пору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року,надалі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кашель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поступово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наростає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відзначається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протягом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усього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дня та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вночі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а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також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всі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пори року.</a:t>
            </a:r>
          </a:p>
          <a:p>
            <a:pPr indent="107950"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Виділення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мокротиння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 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ранніх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стадіях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мала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кількість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мокроти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слизового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характерунадалі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з'являється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слизово-гнійне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гнійне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мокротиння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прогресування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хронічного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бронхіту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призводить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постійного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виділення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гнійного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мокротиннявідділення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мокротиння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погіршується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сиру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погоду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або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після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вживання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алкоголю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поступово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кількість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мокротиння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збільшується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зазвичай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не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перевищує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50 мл на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добу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indent="107950"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Задишка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 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 початку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задишка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виникає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тільки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при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значному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фізичному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навантаженніпоступово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наростає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протягом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кількох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років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85720" y="714356"/>
            <a:ext cx="357065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107950" algn="just" eaLnBrk="0" hangingPunct="0">
              <a:defRPr/>
            </a:pPr>
            <a:r>
              <a:rPr lang="ru-RU" sz="3200" b="1" i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Клінічна</a:t>
            </a:r>
            <a:r>
              <a:rPr lang="ru-RU" sz="3200" b="1" i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картина</a:t>
            </a:r>
            <a:endParaRPr lang="ru-RU" sz="3200" dirty="0">
              <a:ln>
                <a:solidFill>
                  <a:srgbClr val="C00000"/>
                </a:solidFill>
              </a:ln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8309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86688" y="785813"/>
            <a:ext cx="1104900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71438" y="142875"/>
            <a:ext cx="8858250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86116" y="214290"/>
            <a:ext cx="4775603" cy="584775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txBody>
          <a:bodyPr wrap="none">
            <a:spAutoFit/>
          </a:bodyPr>
          <a:lstStyle/>
          <a:p>
            <a:pPr algn="just">
              <a:defRPr/>
            </a:pPr>
            <a:r>
              <a:rPr lang="ru-RU" sz="3200" b="1" dirty="0" smtClean="0">
                <a:ln>
                  <a:solidFill>
                    <a:srgbClr val="653DD5"/>
                  </a:solidFill>
                </a:ln>
                <a:solidFill>
                  <a:srgbClr val="0000CC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ХРОНІЧНИЙ БРОНХІТ</a:t>
            </a:r>
            <a:endParaRPr lang="ru-RU" sz="3200" dirty="0">
              <a:ln>
                <a:solidFill>
                  <a:srgbClr val="653DD5"/>
                </a:solidFill>
              </a:ln>
              <a:solidFill>
                <a:srgbClr val="0000CC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85720" y="571480"/>
            <a:ext cx="272382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107950" algn="just" eaLnBrk="0" hangingPunct="0">
              <a:defRPr/>
            </a:pPr>
            <a:r>
              <a:rPr lang="ru-RU" sz="3200" b="1" i="1" dirty="0" err="1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Status</a:t>
            </a:r>
            <a:r>
              <a:rPr lang="ru-RU" sz="3200" b="1" i="1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presens</a:t>
            </a:r>
            <a:endParaRPr lang="ru-RU" sz="3200" b="1" dirty="0">
              <a:ln>
                <a:solidFill>
                  <a:srgbClr val="C00000"/>
                </a:solidFill>
              </a:ln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2769" name="Rectangle 1"/>
          <p:cNvSpPr>
            <a:spLocks noChangeArrowheads="1"/>
          </p:cNvSpPr>
          <p:nvPr/>
        </p:nvSpPr>
        <p:spPr bwMode="auto">
          <a:xfrm>
            <a:off x="142844" y="1071546"/>
            <a:ext cx="8715404" cy="4861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357188" indent="-357188" algn="just" eaLnBrk="0" hangingPunct="0">
              <a:lnSpc>
                <a:spcPct val="70000"/>
              </a:lnSpc>
              <a:spcBef>
                <a:spcPts val="300"/>
              </a:spcBef>
              <a:buFont typeface="Wingdings" pitchFamily="2" charset="2"/>
              <a:buChar char="ü"/>
              <a:tabLst>
                <a:tab pos="144463" algn="l"/>
              </a:tabLst>
              <a:defRPr/>
            </a:pPr>
            <a:r>
              <a:rPr lang="ru-RU" sz="24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Зазначається</a:t>
            </a:r>
            <a:r>
              <a:rPr lang="ru-RU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</a:t>
            </a:r>
            <a:r>
              <a:rPr lang="ru-RU" sz="24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блідість</a:t>
            </a:r>
            <a:r>
              <a:rPr lang="ru-RU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шкірних</a:t>
            </a:r>
            <a:r>
              <a:rPr lang="ru-RU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покривів</a:t>
            </a:r>
            <a:r>
              <a:rPr lang="ru-RU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акроціаноз</a:t>
            </a:r>
            <a:r>
              <a:rPr lang="ru-RU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у </a:t>
            </a:r>
            <a:r>
              <a:rPr lang="ru-RU" sz="24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випадках</a:t>
            </a:r>
            <a:r>
              <a:rPr lang="ru-RU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що</a:t>
            </a:r>
            <a:r>
              <a:rPr lang="ru-RU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далеко </a:t>
            </a:r>
            <a:r>
              <a:rPr lang="ru-RU" sz="24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зайшли</a:t>
            </a:r>
            <a:r>
              <a:rPr lang="ru-RU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набряки</a:t>
            </a:r>
            <a:r>
              <a:rPr lang="ru-RU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нижніх</a:t>
            </a:r>
            <a:r>
              <a:rPr lang="ru-RU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кінцівок</a:t>
            </a:r>
            <a:r>
              <a:rPr lang="ru-RU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форма </a:t>
            </a:r>
            <a:r>
              <a:rPr lang="ru-RU" sz="24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грудної</a:t>
            </a:r>
            <a:r>
              <a:rPr lang="ru-RU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клітки</a:t>
            </a:r>
            <a:r>
              <a:rPr lang="ru-RU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</a:t>
            </a:r>
            <a:r>
              <a:rPr lang="ru-RU" sz="24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бочкоподібна</a:t>
            </a:r>
            <a:r>
              <a:rPr lang="ru-RU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lang="ru-RU" sz="24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емфізематозна</a:t>
            </a:r>
            <a:r>
              <a:rPr lang="ru-RU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), </a:t>
            </a:r>
            <a:r>
              <a:rPr lang="ru-RU" sz="24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екскурсія</a:t>
            </a:r>
            <a:r>
              <a:rPr lang="ru-RU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грудної</a:t>
            </a:r>
            <a:r>
              <a:rPr lang="ru-RU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клітки</a:t>
            </a:r>
            <a:r>
              <a:rPr lang="ru-RU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обмежена</a:t>
            </a:r>
            <a:r>
              <a:rPr lang="ru-RU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голосове</a:t>
            </a:r>
            <a:r>
              <a:rPr lang="ru-RU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тремтіння</a:t>
            </a:r>
            <a:r>
              <a:rPr lang="ru-RU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рівномірно</a:t>
            </a:r>
            <a:r>
              <a:rPr lang="ru-RU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</a:t>
            </a:r>
            <a:r>
              <a:rPr lang="ru-RU" sz="24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ослаблене</a:t>
            </a:r>
            <a:r>
              <a:rPr lang="ru-RU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перкуторний</a:t>
            </a:r>
            <a:r>
              <a:rPr lang="ru-RU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звук – </a:t>
            </a:r>
            <a:r>
              <a:rPr lang="ru-RU" sz="24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коробковий</a:t>
            </a:r>
            <a:r>
              <a:rPr lang="ru-RU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відтінок</a:t>
            </a:r>
            <a:r>
              <a:rPr lang="ru-RU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нижні</a:t>
            </a:r>
            <a:r>
              <a:rPr lang="ru-RU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межі</a:t>
            </a:r>
            <a:r>
              <a:rPr lang="ru-RU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легень</a:t>
            </a:r>
            <a:r>
              <a:rPr lang="ru-RU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опущені</a:t>
            </a:r>
            <a:r>
              <a:rPr lang="ru-RU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рухливість</a:t>
            </a:r>
            <a:r>
              <a:rPr lang="ru-RU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нижнього</a:t>
            </a:r>
            <a:r>
              <a:rPr lang="ru-RU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краю, при </a:t>
            </a:r>
            <a:r>
              <a:rPr lang="ru-RU" sz="24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аускультації</a:t>
            </a:r>
            <a:r>
              <a:rPr lang="ru-RU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легень</a:t>
            </a:r>
            <a:r>
              <a:rPr lang="ru-RU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</a:t>
            </a:r>
            <a:r>
              <a:rPr lang="ru-RU" sz="24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подовжений</a:t>
            </a:r>
            <a:r>
              <a:rPr lang="ru-RU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видих</a:t>
            </a:r>
            <a:r>
              <a:rPr lang="ru-RU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дихання</a:t>
            </a:r>
            <a:r>
              <a:rPr lang="ru-RU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</a:t>
            </a:r>
            <a:r>
              <a:rPr lang="ru-RU" sz="24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жорстке</a:t>
            </a:r>
            <a:r>
              <a:rPr lang="ru-RU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а при </a:t>
            </a:r>
            <a:r>
              <a:rPr lang="ru-RU" sz="24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розвитку</a:t>
            </a:r>
            <a:r>
              <a:rPr lang="ru-RU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емфіземи</a:t>
            </a:r>
            <a:r>
              <a:rPr lang="ru-RU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дихання</a:t>
            </a:r>
            <a:r>
              <a:rPr lang="ru-RU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</a:t>
            </a:r>
            <a:r>
              <a:rPr lang="ru-RU" sz="24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ослаблене</a:t>
            </a:r>
            <a:r>
              <a:rPr lang="ru-RU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везикулярне</a:t>
            </a:r>
            <a:r>
              <a:rPr lang="ru-RU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побічні</a:t>
            </a:r>
            <a:r>
              <a:rPr lang="ru-RU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дихальні</a:t>
            </a:r>
            <a:r>
              <a:rPr lang="ru-RU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шуми - </a:t>
            </a:r>
            <a:r>
              <a:rPr lang="ru-RU" sz="24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сухі</a:t>
            </a:r>
            <a:r>
              <a:rPr lang="ru-RU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хрипи.</a:t>
            </a:r>
          </a:p>
          <a:p>
            <a:pPr marL="357188" indent="-357188" algn="just" eaLnBrk="0" hangingPunct="0">
              <a:lnSpc>
                <a:spcPct val="70000"/>
              </a:lnSpc>
              <a:spcBef>
                <a:spcPts val="300"/>
              </a:spcBef>
              <a:buFont typeface="Wingdings" pitchFamily="2" charset="2"/>
              <a:buChar char="ü"/>
              <a:tabLst>
                <a:tab pos="144463" algn="l"/>
              </a:tabLst>
              <a:defRPr/>
            </a:pPr>
            <a:r>
              <a:rPr lang="ru-RU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 </a:t>
            </a:r>
            <a:r>
              <a:rPr lang="ru-RU" sz="24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дослідженні</a:t>
            </a:r>
            <a:r>
              <a:rPr lang="ru-RU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серцево-судинної</a:t>
            </a:r>
            <a:r>
              <a:rPr lang="ru-RU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системи</a:t>
            </a:r>
            <a:r>
              <a:rPr lang="ru-RU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</a:t>
            </a:r>
            <a:r>
              <a:rPr lang="ru-RU" sz="24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синусова</a:t>
            </a:r>
            <a:r>
              <a:rPr lang="ru-RU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тахікардія</a:t>
            </a:r>
            <a:r>
              <a:rPr lang="ru-RU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тони </a:t>
            </a:r>
            <a:r>
              <a:rPr lang="ru-RU" sz="24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серця</a:t>
            </a:r>
            <a:r>
              <a:rPr lang="ru-RU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приглушені</a:t>
            </a:r>
            <a:r>
              <a:rPr lang="ru-RU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акцент </a:t>
            </a:r>
            <a:r>
              <a:rPr lang="en-US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II </a:t>
            </a:r>
            <a:r>
              <a:rPr lang="ru-RU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тону на </a:t>
            </a:r>
            <a:r>
              <a:rPr lang="ru-RU" sz="24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легеневій</a:t>
            </a:r>
            <a:r>
              <a:rPr lang="ru-RU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артерії</a:t>
            </a:r>
            <a:r>
              <a:rPr lang="ru-RU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marL="357188" indent="-357188" algn="just" eaLnBrk="0" hangingPunct="0">
              <a:lnSpc>
                <a:spcPct val="70000"/>
              </a:lnSpc>
              <a:spcBef>
                <a:spcPts val="300"/>
              </a:spcBef>
              <a:buFont typeface="Wingdings" pitchFamily="2" charset="2"/>
              <a:buChar char="ü"/>
              <a:tabLst>
                <a:tab pos="144463" algn="l"/>
              </a:tabLst>
              <a:defRPr/>
            </a:pPr>
            <a:r>
              <a:rPr lang="ru-RU" sz="24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Дослідження</a:t>
            </a:r>
            <a:r>
              <a:rPr lang="ru-RU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функцій</a:t>
            </a:r>
            <a:r>
              <a:rPr lang="ru-RU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зовнішнього</a:t>
            </a:r>
            <a:r>
              <a:rPr lang="ru-RU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дихання</a:t>
            </a:r>
            <a:r>
              <a:rPr lang="ru-RU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</a:t>
            </a:r>
            <a:r>
              <a:rPr lang="ru-RU" sz="24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обструктивний</a:t>
            </a:r>
            <a:r>
              <a:rPr lang="ru-RU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тип</a:t>
            </a:r>
          </a:p>
          <a:p>
            <a:pPr marL="357188" indent="-357188" algn="just" eaLnBrk="0" hangingPunct="0">
              <a:lnSpc>
                <a:spcPct val="70000"/>
              </a:lnSpc>
              <a:spcBef>
                <a:spcPts val="300"/>
              </a:spcBef>
              <a:buFont typeface="Wingdings" pitchFamily="2" charset="2"/>
              <a:buChar char="ü"/>
              <a:tabLst>
                <a:tab pos="144463" algn="l"/>
              </a:tabLst>
              <a:defRPr/>
            </a:pPr>
            <a:r>
              <a:rPr lang="en-US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R-</a:t>
            </a:r>
            <a:r>
              <a:rPr lang="ru-RU" sz="24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графія</a:t>
            </a:r>
            <a:r>
              <a:rPr lang="ru-RU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легень</a:t>
            </a:r>
            <a:r>
              <a:rPr lang="ru-RU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</a:t>
            </a:r>
            <a:r>
              <a:rPr lang="ru-RU" sz="24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деформація</a:t>
            </a:r>
            <a:r>
              <a:rPr lang="ru-RU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легеневого</a:t>
            </a:r>
            <a:r>
              <a:rPr lang="ru-RU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малюнка</a:t>
            </a:r>
            <a:r>
              <a:rPr lang="ru-RU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дифузний</a:t>
            </a:r>
            <a:r>
              <a:rPr lang="ru-RU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сітчастий</a:t>
            </a:r>
            <a:r>
              <a:rPr lang="ru-RU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пневмофіброзсимптоми</a:t>
            </a:r>
            <a:r>
              <a:rPr lang="ru-RU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емфіземи</a:t>
            </a:r>
            <a:r>
              <a:rPr lang="ru-RU" sz="24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легень</a:t>
            </a:r>
            <a:endParaRPr lang="ru-RU" sz="2400" b="1" dirty="0" smtClean="0">
              <a:ln>
                <a:solidFill>
                  <a:srgbClr val="7030A0"/>
                </a:solidFill>
              </a:ln>
              <a:solidFill>
                <a:srgbClr val="C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cxnSp>
        <p:nvCxnSpPr>
          <p:cNvPr id="9" name="Прямая со стрелкой 8"/>
          <p:cNvCxnSpPr/>
          <p:nvPr/>
        </p:nvCxnSpPr>
        <p:spPr>
          <a:xfrm rot="5400000">
            <a:off x="8680450" y="2963863"/>
            <a:ext cx="214313" cy="1587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93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57752" y="5348287"/>
            <a:ext cx="1643062" cy="150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933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72250" y="5500688"/>
            <a:ext cx="1323975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71438" y="142875"/>
            <a:ext cx="8858250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86116" y="214290"/>
            <a:ext cx="4775603" cy="584775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txBody>
          <a:bodyPr wrap="none">
            <a:spAutoFit/>
          </a:bodyPr>
          <a:lstStyle/>
          <a:p>
            <a:pPr algn="just">
              <a:defRPr/>
            </a:pPr>
            <a:r>
              <a:rPr lang="ru-RU" sz="3200" b="1" dirty="0" smtClean="0">
                <a:ln>
                  <a:solidFill>
                    <a:srgbClr val="653DD5"/>
                  </a:solidFill>
                </a:ln>
                <a:solidFill>
                  <a:srgbClr val="0000CC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ХРОНІЧНИЙ БРОНХІТ</a:t>
            </a:r>
            <a:endParaRPr lang="ru-RU" sz="3200" dirty="0">
              <a:ln>
                <a:solidFill>
                  <a:srgbClr val="653DD5"/>
                </a:solidFill>
              </a:ln>
              <a:solidFill>
                <a:srgbClr val="0000CC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14282" y="785794"/>
            <a:ext cx="405309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107950" algn="just" eaLnBrk="0" hangingPunct="0">
              <a:defRPr/>
            </a:pPr>
            <a:r>
              <a:rPr lang="ru-RU" sz="32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Принципи</a:t>
            </a:r>
            <a:r>
              <a:rPr lang="ru-RU" sz="32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лікування</a:t>
            </a:r>
            <a:endParaRPr lang="ru-RU" sz="3200" b="1" dirty="0">
              <a:ln>
                <a:solidFill>
                  <a:srgbClr val="C00000"/>
                </a:solidFill>
              </a:ln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6497" name="Rectangle 1"/>
          <p:cNvSpPr>
            <a:spLocks noChangeArrowheads="1"/>
          </p:cNvSpPr>
          <p:nvPr/>
        </p:nvSpPr>
        <p:spPr bwMode="auto">
          <a:xfrm>
            <a:off x="142844" y="1352524"/>
            <a:ext cx="8643966" cy="5161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514350" indent="-514350" algn="just" eaLnBrk="0" hangingPunct="0">
              <a:lnSpc>
                <a:spcPct val="70000"/>
              </a:lnSpc>
              <a:spcBef>
                <a:spcPts val="600"/>
              </a:spcBef>
              <a:buAutoNum type="arabicPeriod"/>
              <a:defRPr/>
            </a:pP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Лікування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період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загострення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</a:p>
          <a:p>
            <a:pPr marL="514350" indent="-514350" algn="just"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1.1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Усунення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причинних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факторів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куріння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</a:t>
            </a:r>
          </a:p>
          <a:p>
            <a:pPr marL="514350" indent="-514350" algn="just"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1.2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Дієта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багата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вітаміни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обмеженням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вуглеводів</a:t>
            </a:r>
            <a:endParaRPr lang="ru-RU" sz="2800" b="1" dirty="0" smtClean="0">
              <a:ln>
                <a:solidFill>
                  <a:srgbClr val="6600CC"/>
                </a:solidFill>
              </a:ln>
              <a:solidFill>
                <a:srgbClr val="C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514350" indent="-514350" algn="just"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1.3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Ендобронхіальна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санація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інгаляційна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терапія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бронхолітиками</a:t>
            </a:r>
            <a:endParaRPr lang="ru-RU" sz="2800" b="1" dirty="0" smtClean="0">
              <a:ln>
                <a:solidFill>
                  <a:srgbClr val="6600CC"/>
                </a:solidFill>
              </a:ln>
              <a:solidFill>
                <a:srgbClr val="C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514350" indent="-514350" algn="just"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1.4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Антибактеріальна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терапія</a:t>
            </a:r>
            <a:endParaRPr lang="ru-RU" sz="2800" b="1" dirty="0" smtClean="0">
              <a:ln>
                <a:solidFill>
                  <a:srgbClr val="6600CC"/>
                </a:solidFill>
              </a:ln>
              <a:solidFill>
                <a:srgbClr val="C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514350" indent="-514350" algn="just"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1.5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Відхаркувальні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засоби</a:t>
            </a:r>
            <a:endParaRPr lang="ru-RU" sz="2800" b="1" dirty="0" smtClean="0">
              <a:ln>
                <a:solidFill>
                  <a:srgbClr val="6600CC"/>
                </a:solidFill>
              </a:ln>
              <a:solidFill>
                <a:srgbClr val="C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514350" indent="-514350" algn="just"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1.6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Лікувальна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фізкультура</a:t>
            </a:r>
            <a:endParaRPr lang="ru-RU" sz="2800" b="1" dirty="0" smtClean="0">
              <a:ln>
                <a:solidFill>
                  <a:srgbClr val="6600CC"/>
                </a:solidFill>
              </a:ln>
              <a:solidFill>
                <a:srgbClr val="C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514350" indent="-514350" algn="just" eaLnBrk="0" hangingPunct="0">
              <a:lnSpc>
                <a:spcPct val="70000"/>
              </a:lnSpc>
              <a:spcBef>
                <a:spcPts val="600"/>
              </a:spcBef>
              <a:defRPr/>
            </a:pPr>
            <a:endParaRPr lang="ru-RU" sz="2800" b="1" dirty="0" smtClean="0">
              <a:ln>
                <a:solidFill>
                  <a:srgbClr val="6600CC"/>
                </a:solidFill>
              </a:ln>
              <a:solidFill>
                <a:srgbClr val="C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514350" indent="-514350" algn="just"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Лікування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період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ремісії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</a:p>
          <a:p>
            <a:pPr marL="514350" indent="-514350" algn="just"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2.1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Загальнозміцнювальна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терапія</a:t>
            </a:r>
            <a:endParaRPr lang="ru-RU" sz="2800" b="1" dirty="0" smtClean="0">
              <a:ln>
                <a:solidFill>
                  <a:srgbClr val="6600CC"/>
                </a:solidFill>
              </a:ln>
              <a:solidFill>
                <a:srgbClr val="C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514350" indent="-514350" algn="just"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2.2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Лікувальна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фізкультура</a:t>
            </a:r>
            <a:endParaRPr lang="ru-RU" sz="2800" b="1" dirty="0" smtClean="0">
              <a:ln>
                <a:solidFill>
                  <a:srgbClr val="6600CC"/>
                </a:solidFill>
              </a:ln>
              <a:solidFill>
                <a:srgbClr val="C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514350" indent="-514350" algn="just"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2.3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Санаторно-курортне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лікування</a:t>
            </a:r>
            <a:endParaRPr lang="ru-RU" sz="2800" b="1" dirty="0" smtClean="0">
              <a:ln>
                <a:solidFill>
                  <a:srgbClr val="6600CC"/>
                </a:solidFill>
              </a:ln>
              <a:solidFill>
                <a:srgbClr val="C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pic>
        <p:nvPicPr>
          <p:cNvPr id="10035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43636" y="3357561"/>
            <a:ext cx="2786062" cy="1500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29438" y="1500188"/>
            <a:ext cx="2071687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71438" y="142875"/>
            <a:ext cx="8858250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857884" y="214290"/>
            <a:ext cx="2853666" cy="584775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txBody>
          <a:bodyPr wrap="none">
            <a:spAutoFit/>
          </a:bodyPr>
          <a:lstStyle/>
          <a:p>
            <a:pPr algn="just">
              <a:defRPr/>
            </a:pPr>
            <a:r>
              <a:rPr lang="ru-RU" sz="3200" b="1" dirty="0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ПНЕВМОНІЯ</a:t>
            </a:r>
            <a:endParaRPr lang="ru-RU" sz="1600" dirty="0">
              <a:ln>
                <a:solidFill>
                  <a:srgbClr val="6600CC"/>
                </a:solidFill>
              </a:ln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14282" y="3476689"/>
            <a:ext cx="8929718" cy="242451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 err="1" smtClean="0">
                <a:ln>
                  <a:solidFill>
                    <a:srgbClr val="003300"/>
                  </a:solidFill>
                </a:ln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Найчастіші</a:t>
            </a:r>
            <a:r>
              <a:rPr lang="ru-RU" sz="2400" dirty="0" smtClean="0">
                <a:ln>
                  <a:solidFill>
                    <a:srgbClr val="003300"/>
                  </a:solidFill>
                </a:ln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ln>
                  <a:solidFill>
                    <a:srgbClr val="003300"/>
                  </a:solidFill>
                </a:ln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збудники</a:t>
            </a:r>
            <a:r>
              <a:rPr lang="ru-RU" sz="2400" dirty="0" smtClean="0">
                <a:ln>
                  <a:solidFill>
                    <a:srgbClr val="003300"/>
                  </a:solidFill>
                </a:ln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ln>
                  <a:solidFill>
                    <a:srgbClr val="003300"/>
                  </a:solidFill>
                </a:ln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позалікарняної</a:t>
            </a:r>
            <a:r>
              <a:rPr lang="ru-RU" sz="2400" dirty="0" smtClean="0">
                <a:ln>
                  <a:solidFill>
                    <a:srgbClr val="003300"/>
                  </a:solidFill>
                </a:ln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ln>
                  <a:solidFill>
                    <a:srgbClr val="003300"/>
                  </a:solidFill>
                </a:ln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пневмонії:пневмококи</a:t>
            </a:r>
            <a:r>
              <a:rPr lang="ru-RU" sz="2400" dirty="0" smtClean="0">
                <a:ln>
                  <a:solidFill>
                    <a:srgbClr val="003300"/>
                  </a:solidFill>
                </a:ln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 (30-40%), </a:t>
            </a:r>
            <a:r>
              <a:rPr lang="ru-RU" sz="2400" dirty="0" err="1" smtClean="0">
                <a:ln>
                  <a:solidFill>
                    <a:srgbClr val="003300"/>
                  </a:solidFill>
                </a:ln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мікоплазма</a:t>
            </a:r>
            <a:r>
              <a:rPr lang="ru-RU" sz="2400" dirty="0" smtClean="0">
                <a:ln>
                  <a:solidFill>
                    <a:srgbClr val="003300"/>
                  </a:solidFill>
                </a:ln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 (20%), </a:t>
            </a:r>
            <a:r>
              <a:rPr lang="ru-RU" sz="2400" dirty="0" err="1" smtClean="0">
                <a:ln>
                  <a:solidFill>
                    <a:srgbClr val="003300"/>
                  </a:solidFill>
                </a:ln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віруси</a:t>
            </a:r>
            <a:r>
              <a:rPr lang="ru-RU" sz="2400" dirty="0" smtClean="0">
                <a:ln>
                  <a:solidFill>
                    <a:srgbClr val="003300"/>
                  </a:solidFill>
                </a:ln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 (10%)</a:t>
            </a:r>
          </a:p>
          <a:p>
            <a:pPr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 smtClean="0">
                <a:ln>
                  <a:solidFill>
                    <a:srgbClr val="003300"/>
                  </a:solidFill>
                </a:ln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При </a:t>
            </a:r>
            <a:r>
              <a:rPr lang="ru-RU" sz="2400" dirty="0" err="1" smtClean="0">
                <a:ln>
                  <a:solidFill>
                    <a:srgbClr val="003300"/>
                  </a:solidFill>
                </a:ln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внутрішньолікарняній</a:t>
            </a:r>
            <a:r>
              <a:rPr lang="ru-RU" sz="2400" dirty="0" smtClean="0">
                <a:ln>
                  <a:solidFill>
                    <a:srgbClr val="003300"/>
                  </a:solidFill>
                </a:ln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ln>
                  <a:solidFill>
                    <a:srgbClr val="003300"/>
                  </a:solidFill>
                </a:ln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пневмонії</a:t>
            </a:r>
            <a:r>
              <a:rPr lang="ru-RU" sz="2400" dirty="0" smtClean="0">
                <a:ln>
                  <a:solidFill>
                    <a:srgbClr val="003300"/>
                  </a:solidFill>
                </a:ln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 –</a:t>
            </a:r>
            <a:r>
              <a:rPr lang="ru-RU" sz="2400" dirty="0" err="1" smtClean="0">
                <a:ln>
                  <a:solidFill>
                    <a:srgbClr val="003300"/>
                  </a:solidFill>
                </a:ln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синьогнійна</a:t>
            </a:r>
            <a:r>
              <a:rPr lang="ru-RU" sz="2400" dirty="0" smtClean="0">
                <a:ln>
                  <a:solidFill>
                    <a:srgbClr val="003300"/>
                  </a:solidFill>
                </a:ln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ln>
                  <a:solidFill>
                    <a:srgbClr val="003300"/>
                  </a:solidFill>
                </a:ln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паличка</a:t>
            </a:r>
            <a:r>
              <a:rPr lang="ru-RU" sz="2400" dirty="0" smtClean="0">
                <a:ln>
                  <a:solidFill>
                    <a:srgbClr val="003300"/>
                  </a:solidFill>
                </a:ln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, протей, </a:t>
            </a:r>
            <a:r>
              <a:rPr lang="ru-RU" sz="2400" dirty="0" err="1" smtClean="0">
                <a:ln>
                  <a:solidFill>
                    <a:srgbClr val="003300"/>
                  </a:solidFill>
                </a:ln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легіонела</a:t>
            </a:r>
            <a:r>
              <a:rPr lang="ru-RU" sz="2400" dirty="0" smtClean="0">
                <a:ln>
                  <a:solidFill>
                    <a:srgbClr val="003300"/>
                  </a:solidFill>
                </a:ln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400" dirty="0" err="1" smtClean="0">
                <a:ln>
                  <a:solidFill>
                    <a:srgbClr val="003300"/>
                  </a:solidFill>
                </a:ln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аспергіла</a:t>
            </a:r>
            <a:r>
              <a:rPr lang="ru-RU" sz="2400" dirty="0" smtClean="0">
                <a:ln>
                  <a:solidFill>
                    <a:srgbClr val="003300"/>
                  </a:solidFill>
                </a:ln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400" dirty="0" err="1" smtClean="0">
                <a:ln>
                  <a:solidFill>
                    <a:srgbClr val="003300"/>
                  </a:solidFill>
                </a:ln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мікоплазма</a:t>
            </a:r>
            <a:r>
              <a:rPr lang="ru-RU" sz="2400" dirty="0" smtClean="0">
                <a:ln>
                  <a:solidFill>
                    <a:srgbClr val="003300"/>
                  </a:solidFill>
                </a:ln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 та пневмоциста</a:t>
            </a:r>
          </a:p>
          <a:p>
            <a:pPr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 smtClean="0">
                <a:ln>
                  <a:solidFill>
                    <a:srgbClr val="003300"/>
                  </a:solidFill>
                </a:ln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При </a:t>
            </a:r>
            <a:r>
              <a:rPr lang="ru-RU" sz="2400" dirty="0" err="1" smtClean="0">
                <a:ln>
                  <a:solidFill>
                    <a:srgbClr val="003300"/>
                  </a:solidFill>
                </a:ln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аспіраційній</a:t>
            </a:r>
            <a:r>
              <a:rPr lang="ru-RU" sz="2400" dirty="0" smtClean="0">
                <a:ln>
                  <a:solidFill>
                    <a:srgbClr val="003300"/>
                  </a:solidFill>
                </a:ln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ln>
                  <a:solidFill>
                    <a:srgbClr val="003300"/>
                  </a:solidFill>
                </a:ln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пневмонії</a:t>
            </a:r>
            <a:r>
              <a:rPr lang="ru-RU" sz="2400" dirty="0" smtClean="0">
                <a:ln>
                  <a:solidFill>
                    <a:srgbClr val="003300"/>
                  </a:solidFill>
                </a:ln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 –</a:t>
            </a:r>
            <a:r>
              <a:rPr lang="ru-RU" sz="2400" dirty="0" err="1" smtClean="0">
                <a:ln>
                  <a:solidFill>
                    <a:srgbClr val="003300"/>
                  </a:solidFill>
                </a:ln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асоціації</a:t>
            </a:r>
            <a:r>
              <a:rPr lang="ru-RU" sz="2400" dirty="0" smtClean="0">
                <a:ln>
                  <a:solidFill>
                    <a:srgbClr val="003300"/>
                  </a:solidFill>
                </a:ln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ln>
                  <a:solidFill>
                    <a:srgbClr val="003300"/>
                  </a:solidFill>
                </a:ln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грампозитивних</a:t>
            </a:r>
            <a:r>
              <a:rPr lang="ru-RU" sz="2400" dirty="0" smtClean="0">
                <a:ln>
                  <a:solidFill>
                    <a:srgbClr val="003300"/>
                  </a:solidFill>
                </a:ln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 та </a:t>
            </a:r>
            <a:r>
              <a:rPr lang="ru-RU" sz="2400" dirty="0" err="1" smtClean="0">
                <a:ln>
                  <a:solidFill>
                    <a:srgbClr val="003300"/>
                  </a:solidFill>
                </a:ln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грамнегативних</a:t>
            </a:r>
            <a:r>
              <a:rPr lang="ru-RU" sz="2400" dirty="0" smtClean="0">
                <a:ln>
                  <a:solidFill>
                    <a:srgbClr val="003300"/>
                  </a:solidFill>
                </a:ln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ln>
                  <a:solidFill>
                    <a:srgbClr val="003300"/>
                  </a:solidFill>
                </a:ln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бактерій</a:t>
            </a:r>
            <a:r>
              <a:rPr lang="ru-RU" sz="2400" dirty="0" smtClean="0">
                <a:ln>
                  <a:solidFill>
                    <a:srgbClr val="003300"/>
                  </a:solidFill>
                </a:ln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ln>
                  <a:solidFill>
                    <a:srgbClr val="003300"/>
                  </a:solidFill>
                </a:ln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sz="2400" dirty="0" smtClean="0">
                <a:ln>
                  <a:solidFill>
                    <a:srgbClr val="003300"/>
                  </a:solidFill>
                </a:ln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ln>
                  <a:solidFill>
                    <a:srgbClr val="003300"/>
                  </a:solidFill>
                </a:ln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анаеробними</a:t>
            </a:r>
            <a:r>
              <a:rPr lang="ru-RU" sz="2400" dirty="0" smtClean="0">
                <a:ln>
                  <a:solidFill>
                    <a:srgbClr val="003300"/>
                  </a:solidFill>
                </a:ln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ln>
                  <a:solidFill>
                    <a:srgbClr val="003300"/>
                  </a:solidFill>
                </a:ln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мікроорганізмами</a:t>
            </a:r>
            <a:r>
              <a:rPr lang="ru-RU" sz="2400" dirty="0" smtClean="0">
                <a:ln>
                  <a:solidFill>
                    <a:srgbClr val="003300"/>
                  </a:solidFill>
                </a:ln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 err="1" smtClean="0">
                <a:ln>
                  <a:solidFill>
                    <a:srgbClr val="003300"/>
                  </a:solidFill>
                </a:ln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Такі</a:t>
            </a:r>
            <a:r>
              <a:rPr lang="ru-RU" sz="2400" dirty="0" smtClean="0">
                <a:ln>
                  <a:solidFill>
                    <a:srgbClr val="003300"/>
                  </a:solidFill>
                </a:ln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ln>
                  <a:solidFill>
                    <a:srgbClr val="003300"/>
                  </a:solidFill>
                </a:ln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пневмонії</a:t>
            </a:r>
            <a:r>
              <a:rPr lang="ru-RU" sz="2400" dirty="0" smtClean="0">
                <a:ln>
                  <a:solidFill>
                    <a:srgbClr val="003300"/>
                  </a:solidFill>
                </a:ln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ln>
                  <a:solidFill>
                    <a:srgbClr val="003300"/>
                  </a:solidFill>
                </a:ln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зустрічаються</a:t>
            </a:r>
            <a:r>
              <a:rPr lang="ru-RU" sz="2400" dirty="0" smtClean="0">
                <a:ln>
                  <a:solidFill>
                    <a:srgbClr val="003300"/>
                  </a:solidFill>
                </a:ln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 при </a:t>
            </a:r>
            <a:r>
              <a:rPr lang="ru-RU" sz="2400" dirty="0" err="1" smtClean="0">
                <a:ln>
                  <a:solidFill>
                    <a:srgbClr val="003300"/>
                  </a:solidFill>
                </a:ln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захворюваннях</a:t>
            </a:r>
            <a:r>
              <a:rPr lang="ru-RU" sz="2400" dirty="0" smtClean="0">
                <a:ln>
                  <a:solidFill>
                    <a:srgbClr val="003300"/>
                  </a:solidFill>
                </a:ln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ln>
                  <a:solidFill>
                    <a:srgbClr val="003300"/>
                  </a:solidFill>
                </a:ln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шлунково-кишкового</a:t>
            </a:r>
            <a:r>
              <a:rPr lang="ru-RU" sz="2400" dirty="0" smtClean="0">
                <a:ln>
                  <a:solidFill>
                    <a:srgbClr val="003300"/>
                  </a:solidFill>
                </a:ln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 тракту, </a:t>
            </a:r>
            <a:r>
              <a:rPr lang="ru-RU" sz="2400" dirty="0" err="1" smtClean="0">
                <a:ln>
                  <a:solidFill>
                    <a:srgbClr val="003300"/>
                  </a:solidFill>
                </a:ln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нервової</a:t>
            </a:r>
            <a:r>
              <a:rPr lang="ru-RU" sz="2400" dirty="0" smtClean="0">
                <a:ln>
                  <a:solidFill>
                    <a:srgbClr val="003300"/>
                  </a:solidFill>
                </a:ln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ln>
                  <a:solidFill>
                    <a:srgbClr val="003300"/>
                  </a:solidFill>
                </a:ln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системи</a:t>
            </a:r>
            <a:r>
              <a:rPr lang="ru-RU" sz="2400" dirty="0" smtClean="0">
                <a:ln>
                  <a:solidFill>
                    <a:srgbClr val="003300"/>
                  </a:solidFill>
                </a:ln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, у </a:t>
            </a:r>
            <a:r>
              <a:rPr lang="ru-RU" sz="2400" dirty="0" err="1" smtClean="0">
                <a:ln>
                  <a:solidFill>
                    <a:srgbClr val="003300"/>
                  </a:solidFill>
                </a:ln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хворих</a:t>
            </a:r>
            <a:r>
              <a:rPr lang="ru-RU" sz="2400" dirty="0" smtClean="0">
                <a:ln>
                  <a:solidFill>
                    <a:srgbClr val="003300"/>
                  </a:solidFill>
                </a:ln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ln>
                  <a:solidFill>
                    <a:srgbClr val="003300"/>
                  </a:solidFill>
                </a:ln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sz="2400" dirty="0" smtClean="0">
                <a:ln>
                  <a:solidFill>
                    <a:srgbClr val="003300"/>
                  </a:solidFill>
                </a:ln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ln>
                  <a:solidFill>
                    <a:srgbClr val="003300"/>
                  </a:solidFill>
                </a:ln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множинними</a:t>
            </a:r>
            <a:r>
              <a:rPr lang="ru-RU" sz="2400" dirty="0" smtClean="0">
                <a:ln>
                  <a:solidFill>
                    <a:srgbClr val="003300"/>
                  </a:solidFill>
                </a:ln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 травмами.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14282" y="835813"/>
            <a:ext cx="8715436" cy="1902059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Пневмонія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ru-RU" sz="2800" dirty="0" err="1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др.-</a:t>
            </a:r>
            <a:r>
              <a:rPr lang="ru-RU" sz="2800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грец</a:t>
            </a:r>
            <a:r>
              <a:rPr lang="ru-RU" sz="2800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ru-RU" sz="2800" dirty="0" err="1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πνευμονία </a:t>
            </a:r>
            <a:r>
              <a:rPr lang="ru-RU" sz="2800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от </a:t>
            </a:r>
            <a:r>
              <a:rPr lang="ru-RU" sz="2800" dirty="0" err="1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πνεύμων </a:t>
            </a:r>
            <a:r>
              <a:rPr lang="ru-RU" sz="2800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— «</a:t>
            </a:r>
            <a:r>
              <a:rPr lang="ru-RU" sz="2800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легені</a:t>
            </a:r>
            <a:r>
              <a:rPr lang="ru-RU" sz="2800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») (</a:t>
            </a:r>
            <a:r>
              <a:rPr lang="ru-RU" sz="2800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запалення</a:t>
            </a:r>
            <a:r>
              <a:rPr lang="ru-RU" sz="2800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легень</a:t>
            </a:r>
            <a:r>
              <a:rPr lang="ru-RU" sz="2800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ru-RU" sz="2800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— </a:t>
            </a:r>
          </a:p>
          <a:p>
            <a:pPr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i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запалення</a:t>
            </a:r>
            <a:r>
              <a:rPr lang="ru-RU" sz="2800" i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i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легеневої</a:t>
            </a:r>
            <a:r>
              <a:rPr lang="ru-RU" sz="2800" i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i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тканини</a:t>
            </a:r>
            <a:r>
              <a:rPr lang="ru-RU" sz="2800" i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i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інфекційного</a:t>
            </a:r>
            <a:r>
              <a:rPr lang="ru-RU" sz="2800" i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i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походження</a:t>
            </a:r>
            <a:r>
              <a:rPr lang="ru-RU" sz="2800" i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i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sz="2800" i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i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переважним</a:t>
            </a:r>
            <a:r>
              <a:rPr lang="ru-RU" sz="2800" i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i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ураженням</a:t>
            </a:r>
            <a:r>
              <a:rPr lang="ru-RU" sz="2800" i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альвеол (</a:t>
            </a:r>
            <a:r>
              <a:rPr lang="ru-RU" sz="2800" i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розвитком</a:t>
            </a:r>
            <a:r>
              <a:rPr lang="ru-RU" sz="2800" i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у них </a:t>
            </a:r>
            <a:r>
              <a:rPr lang="ru-RU" sz="2800" i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запальної</a:t>
            </a:r>
            <a:r>
              <a:rPr lang="ru-RU" sz="2800" i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i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ексудації</a:t>
            </a:r>
            <a:r>
              <a:rPr lang="ru-RU" sz="2800" i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) та </a:t>
            </a:r>
            <a:r>
              <a:rPr lang="ru-RU" sz="2800" i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інтерстиціальної</a:t>
            </a:r>
            <a:r>
              <a:rPr lang="ru-RU" sz="2800" i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i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тканини</a:t>
            </a:r>
            <a:r>
              <a:rPr lang="ru-RU" sz="2800" i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i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легенів</a:t>
            </a:r>
            <a:endParaRPr lang="ru-RU" sz="2800" i="1" dirty="0">
              <a:ln>
                <a:solidFill>
                  <a:srgbClr val="653DD5"/>
                </a:solidFill>
              </a:ln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14282" y="2905780"/>
            <a:ext cx="182691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Этіологія</a:t>
            </a:r>
            <a:endParaRPr lang="ru-RU" sz="2800" b="1" dirty="0">
              <a:ln>
                <a:solidFill>
                  <a:srgbClr val="653DD5"/>
                </a:solidFill>
              </a:ln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1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8125" y="2286000"/>
            <a:ext cx="1071563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71438" y="142875"/>
            <a:ext cx="8858250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51554" y="214290"/>
            <a:ext cx="5559727" cy="584775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txBody>
          <a:bodyPr wrap="none">
            <a:spAutoFit/>
          </a:bodyPr>
          <a:lstStyle/>
          <a:p>
            <a:pPr algn="just">
              <a:defRPr/>
            </a:pPr>
            <a:r>
              <a:rPr lang="ru-RU" sz="3200" b="1" dirty="0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ПНЕВМОНІЇ </a:t>
            </a:r>
            <a:r>
              <a:rPr lang="ru-RU" sz="3200" b="1" dirty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</a:t>
            </a:r>
            <a:r>
              <a:rPr lang="ru-RU" sz="32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класифікація</a:t>
            </a:r>
            <a:endParaRPr lang="ru-RU" sz="1600" dirty="0">
              <a:ln>
                <a:solidFill>
                  <a:srgbClr val="6600CC"/>
                </a:solidFill>
              </a:ln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14282" y="785794"/>
            <a:ext cx="8643998" cy="5540876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+mn-lt"/>
              </a:rPr>
              <a:t> </a:t>
            </a:r>
            <a:r>
              <a:rPr lang="ru-RU" sz="2800" b="1" dirty="0">
                <a:solidFill>
                  <a:srgbClr val="FF0000"/>
                </a:solidFill>
                <a:latin typeface="+mn-lt"/>
              </a:rPr>
              <a:t>-   </a:t>
            </a:r>
            <a:r>
              <a:rPr lang="ru-RU" sz="2800" b="1" dirty="0" err="1" smtClean="0">
                <a:solidFill>
                  <a:srgbClr val="FF0000"/>
                </a:solidFill>
              </a:rPr>
              <a:t>пневмонії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позалікарняні</a:t>
            </a:r>
            <a:r>
              <a:rPr lang="ru-RU" sz="2800" b="1" dirty="0" smtClean="0">
                <a:solidFill>
                  <a:srgbClr val="FF0000"/>
                </a:solidFill>
              </a:rPr>
              <a:t>       (</a:t>
            </a:r>
            <a:r>
              <a:rPr lang="ru-RU" sz="2800" b="1" dirty="0" err="1" smtClean="0">
                <a:solidFill>
                  <a:srgbClr val="FF0000"/>
                </a:solidFill>
              </a:rPr>
              <a:t>домашні</a:t>
            </a:r>
            <a:r>
              <a:rPr lang="ru-RU" sz="2800" b="1" dirty="0" smtClean="0">
                <a:solidFill>
                  <a:srgbClr val="FF0000"/>
                </a:solidFill>
              </a:rPr>
              <a:t>, </a:t>
            </a:r>
            <a:r>
              <a:rPr lang="ru-RU" sz="2800" b="1" dirty="0" err="1" smtClean="0">
                <a:solidFill>
                  <a:srgbClr val="FF0000"/>
                </a:solidFill>
              </a:rPr>
              <a:t>амбулаторні</a:t>
            </a:r>
            <a:r>
              <a:rPr lang="ru-RU" sz="2800" b="1" dirty="0" smtClean="0">
                <a:solidFill>
                  <a:srgbClr val="FF0000"/>
                </a:solidFill>
              </a:rPr>
              <a:t>)</a:t>
            </a:r>
            <a:r>
              <a:rPr lang="ru-RU" sz="2800" b="1" dirty="0" err="1" smtClean="0">
                <a:solidFill>
                  <a:srgbClr val="FF0000"/>
                </a:solidFill>
              </a:rPr>
              <a:t>легкі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пневмонії</a:t>
            </a:r>
            <a:r>
              <a:rPr lang="ru-RU" sz="2800" b="1" dirty="0" smtClean="0">
                <a:solidFill>
                  <a:srgbClr val="FF0000"/>
                </a:solidFill>
              </a:rPr>
              <a:t> у </a:t>
            </a:r>
            <a:r>
              <a:rPr lang="ru-RU" sz="2800" b="1" dirty="0" err="1" smtClean="0">
                <a:solidFill>
                  <a:srgbClr val="FF0000"/>
                </a:solidFill>
              </a:rPr>
              <a:t>хворих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віком</a:t>
            </a:r>
            <a:r>
              <a:rPr lang="ru-RU" sz="2800" b="1" dirty="0" smtClean="0">
                <a:solidFill>
                  <a:srgbClr val="FF0000"/>
                </a:solidFill>
              </a:rPr>
              <a:t> до 60 </a:t>
            </a:r>
            <a:r>
              <a:rPr lang="ru-RU" sz="2800" b="1" dirty="0" err="1" smtClean="0">
                <a:solidFill>
                  <a:srgbClr val="FF0000"/>
                </a:solidFill>
              </a:rPr>
              <a:t>років</a:t>
            </a:r>
            <a:r>
              <a:rPr lang="ru-RU" sz="2800" b="1" dirty="0" smtClean="0">
                <a:solidFill>
                  <a:srgbClr val="FF0000"/>
                </a:solidFill>
              </a:rPr>
              <a:t> без </a:t>
            </a:r>
            <a:r>
              <a:rPr lang="ru-RU" sz="2800" b="1" dirty="0" err="1" smtClean="0">
                <a:solidFill>
                  <a:srgbClr val="FF0000"/>
                </a:solidFill>
              </a:rPr>
              <a:t>супутніх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захворювань,легкі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пневмонії</a:t>
            </a:r>
            <a:r>
              <a:rPr lang="ru-RU" sz="2800" b="1" dirty="0" smtClean="0">
                <a:solidFill>
                  <a:srgbClr val="FF0000"/>
                </a:solidFill>
              </a:rPr>
              <a:t> в </a:t>
            </a:r>
            <a:r>
              <a:rPr lang="ru-RU" sz="2800" b="1" dirty="0" err="1" smtClean="0">
                <a:solidFill>
                  <a:srgbClr val="FF0000"/>
                </a:solidFill>
              </a:rPr>
              <a:t>осіб</a:t>
            </a:r>
            <a:r>
              <a:rPr lang="ru-RU" sz="2800" b="1" dirty="0" smtClean="0">
                <a:solidFill>
                  <a:srgbClr val="FF0000"/>
                </a:solidFill>
              </a:rPr>
              <a:t> старше 60 </a:t>
            </a:r>
            <a:r>
              <a:rPr lang="ru-RU" sz="2800" b="1" dirty="0" err="1" smtClean="0">
                <a:solidFill>
                  <a:srgbClr val="FF0000"/>
                </a:solidFill>
              </a:rPr>
              <a:t>років</a:t>
            </a:r>
            <a:r>
              <a:rPr lang="ru-RU" sz="2800" b="1" dirty="0" smtClean="0">
                <a:solidFill>
                  <a:srgbClr val="FF0000"/>
                </a:solidFill>
              </a:rPr>
              <a:t>, а </a:t>
            </a:r>
            <a:r>
              <a:rPr lang="ru-RU" sz="2800" b="1" dirty="0" err="1" smtClean="0">
                <a:solidFill>
                  <a:srgbClr val="FF0000"/>
                </a:solidFill>
              </a:rPr>
              <a:t>також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осіб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будь-якого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віку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з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супутніми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захворюваннями,важкі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пневмонії</a:t>
            </a:r>
            <a:r>
              <a:rPr lang="ru-RU" sz="2800" b="1" dirty="0" smtClean="0">
                <a:solidFill>
                  <a:srgbClr val="FF0000"/>
                </a:solidFill>
              </a:rPr>
              <a:t> у </a:t>
            </a:r>
            <a:r>
              <a:rPr lang="ru-RU" sz="2800" b="1" dirty="0" err="1" smtClean="0">
                <a:solidFill>
                  <a:srgbClr val="FF0000"/>
                </a:solidFill>
              </a:rPr>
              <a:t>хворих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незалежно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від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віку</a:t>
            </a:r>
            <a:r>
              <a:rPr lang="ru-RU" sz="2800" b="1" dirty="0" smtClean="0">
                <a:solidFill>
                  <a:srgbClr val="FF0000"/>
                </a:solidFill>
              </a:rPr>
              <a:t>, </a:t>
            </a:r>
            <a:r>
              <a:rPr lang="ru-RU" sz="2800" b="1" dirty="0" err="1" smtClean="0">
                <a:solidFill>
                  <a:srgbClr val="FF0000"/>
                </a:solidFill>
              </a:rPr>
              <a:t>наявності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чи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відсутності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супутніх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захворювань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</a:p>
          <a:p>
            <a:pPr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2800" b="1" dirty="0" err="1" smtClean="0">
                <a:solidFill>
                  <a:srgbClr val="FF0000"/>
                </a:solidFill>
              </a:rPr>
              <a:t>Пневмонії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госпітальні</a:t>
            </a:r>
            <a:r>
              <a:rPr lang="ru-RU" sz="2800" b="1" dirty="0" smtClean="0">
                <a:solidFill>
                  <a:srgbClr val="FF0000"/>
                </a:solidFill>
              </a:rPr>
              <a:t> (</a:t>
            </a:r>
            <a:r>
              <a:rPr lang="ru-RU" sz="2800" b="1" dirty="0" err="1" smtClean="0">
                <a:solidFill>
                  <a:srgbClr val="FF0000"/>
                </a:solidFill>
              </a:rPr>
              <a:t>внутрішньолікарняні</a:t>
            </a:r>
            <a:r>
              <a:rPr lang="ru-RU" sz="2800" b="1" dirty="0" smtClean="0">
                <a:solidFill>
                  <a:srgbClr val="FF0000"/>
                </a:solidFill>
              </a:rPr>
              <a:t>, </a:t>
            </a:r>
            <a:r>
              <a:rPr lang="ru-RU" sz="2800" b="1" dirty="0" err="1" smtClean="0">
                <a:solidFill>
                  <a:srgbClr val="FF0000"/>
                </a:solidFill>
              </a:rPr>
              <a:t>нозокоміальні</a:t>
            </a:r>
            <a:r>
              <a:rPr lang="ru-RU" sz="2800" b="1" dirty="0" smtClean="0">
                <a:solidFill>
                  <a:srgbClr val="FF0000"/>
                </a:solidFill>
              </a:rPr>
              <a:t>)</a:t>
            </a:r>
            <a:r>
              <a:rPr lang="ru-RU" sz="2800" b="1" dirty="0" err="1" smtClean="0">
                <a:solidFill>
                  <a:srgbClr val="FF0000"/>
                </a:solidFill>
              </a:rPr>
              <a:t>пневмонії</a:t>
            </a:r>
            <a:r>
              <a:rPr lang="ru-RU" sz="2800" b="1" dirty="0" smtClean="0">
                <a:solidFill>
                  <a:srgbClr val="FF0000"/>
                </a:solidFill>
              </a:rPr>
              <a:t> у </a:t>
            </a:r>
            <a:r>
              <a:rPr lang="ru-RU" sz="2800" b="1" dirty="0" err="1" smtClean="0">
                <a:solidFill>
                  <a:srgbClr val="FF0000"/>
                </a:solidFill>
              </a:rPr>
              <a:t>хворих</a:t>
            </a:r>
            <a:r>
              <a:rPr lang="ru-RU" sz="2800" b="1" dirty="0" smtClean="0">
                <a:solidFill>
                  <a:srgbClr val="FF0000"/>
                </a:solidFill>
              </a:rPr>
              <a:t> без </a:t>
            </a:r>
            <a:r>
              <a:rPr lang="ru-RU" sz="2800" b="1" dirty="0" err="1" smtClean="0">
                <a:solidFill>
                  <a:srgbClr val="FF0000"/>
                </a:solidFill>
              </a:rPr>
              <a:t>попереднього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антибактеріального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лікування</a:t>
            </a:r>
            <a:r>
              <a:rPr lang="ru-RU" sz="2800" b="1" dirty="0" smtClean="0">
                <a:solidFill>
                  <a:srgbClr val="FF0000"/>
                </a:solidFill>
              </a:rPr>
              <a:t> у </a:t>
            </a:r>
            <a:r>
              <a:rPr lang="ru-RU" sz="2800" b="1" dirty="0" err="1" smtClean="0">
                <a:solidFill>
                  <a:srgbClr val="FF0000"/>
                </a:solidFill>
              </a:rPr>
              <a:t>відділеннях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загального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профілю</a:t>
            </a:r>
            <a:r>
              <a:rPr lang="ru-RU" sz="2800" b="1" dirty="0" smtClean="0">
                <a:solidFill>
                  <a:srgbClr val="FF0000"/>
                </a:solidFill>
              </a:rPr>
              <a:t> та на </a:t>
            </a:r>
            <a:r>
              <a:rPr lang="ru-RU" sz="2800" b="1" dirty="0" err="1" smtClean="0">
                <a:solidFill>
                  <a:srgbClr val="FF0000"/>
                </a:solidFill>
              </a:rPr>
              <a:t>штучній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вентиляції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менше</a:t>
            </a:r>
            <a:r>
              <a:rPr lang="ru-RU" sz="2800" b="1" dirty="0" smtClean="0">
                <a:solidFill>
                  <a:srgbClr val="FF0000"/>
                </a:solidFill>
              </a:rPr>
              <a:t> 5-7 </a:t>
            </a:r>
            <a:r>
              <a:rPr lang="ru-RU" sz="2800" b="1" dirty="0" err="1" smtClean="0">
                <a:solidFill>
                  <a:srgbClr val="FF0000"/>
                </a:solidFill>
              </a:rPr>
              <a:t>днів</a:t>
            </a:r>
            <a:r>
              <a:rPr lang="ru-RU" sz="2800" b="1" dirty="0" smtClean="0">
                <a:solidFill>
                  <a:srgbClr val="FF0000"/>
                </a:solidFill>
              </a:rPr>
              <a:t>, </a:t>
            </a:r>
            <a:r>
              <a:rPr lang="ru-RU" sz="2800" b="1" dirty="0" err="1" smtClean="0">
                <a:solidFill>
                  <a:srgbClr val="FF0000"/>
                </a:solidFill>
              </a:rPr>
              <a:t>пневмонії</a:t>
            </a:r>
            <a:r>
              <a:rPr lang="ru-RU" sz="2800" b="1" dirty="0" smtClean="0">
                <a:solidFill>
                  <a:srgbClr val="FF0000"/>
                </a:solidFill>
              </a:rPr>
              <a:t> у </a:t>
            </a:r>
            <a:r>
              <a:rPr lang="ru-RU" sz="2800" b="1" dirty="0" err="1" smtClean="0">
                <a:solidFill>
                  <a:srgbClr val="FF0000"/>
                </a:solidFill>
              </a:rPr>
              <a:t>хворих</a:t>
            </a:r>
            <a:r>
              <a:rPr lang="ru-RU" sz="2800" b="1" dirty="0" smtClean="0">
                <a:solidFill>
                  <a:srgbClr val="FF0000"/>
                </a:solidFill>
              </a:rPr>
              <a:t> на </a:t>
            </a:r>
            <a:r>
              <a:rPr lang="ru-RU" sz="2800" b="1" dirty="0" err="1" smtClean="0">
                <a:solidFill>
                  <a:srgbClr val="FF0000"/>
                </a:solidFill>
              </a:rPr>
              <a:t>фоні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антибактеріальної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терапії</a:t>
            </a:r>
            <a:r>
              <a:rPr lang="ru-RU" sz="2800" b="1" dirty="0" smtClean="0">
                <a:solidFill>
                  <a:srgbClr val="FF0000"/>
                </a:solidFill>
              </a:rPr>
              <a:t> у </a:t>
            </a:r>
            <a:r>
              <a:rPr lang="ru-RU" sz="2800" b="1" dirty="0" err="1" smtClean="0">
                <a:solidFill>
                  <a:srgbClr val="FF0000"/>
                </a:solidFill>
              </a:rPr>
              <a:t>відділеннях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загального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профілю</a:t>
            </a:r>
            <a:r>
              <a:rPr lang="ru-RU" sz="2800" b="1" dirty="0" smtClean="0">
                <a:solidFill>
                  <a:srgbClr val="FF0000"/>
                </a:solidFill>
              </a:rPr>
              <a:t> та на </a:t>
            </a:r>
            <a:r>
              <a:rPr lang="ru-RU" sz="2800" b="1" dirty="0" err="1" smtClean="0">
                <a:solidFill>
                  <a:srgbClr val="FF0000"/>
                </a:solidFill>
              </a:rPr>
              <a:t>штучній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вентиляції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більше</a:t>
            </a:r>
            <a:r>
              <a:rPr lang="ru-RU" sz="2800" b="1" dirty="0" smtClean="0">
                <a:solidFill>
                  <a:srgbClr val="FF0000"/>
                </a:solidFill>
              </a:rPr>
              <a:t> 5-7 </a:t>
            </a:r>
            <a:r>
              <a:rPr lang="ru-RU" sz="2800" b="1" dirty="0" err="1" smtClean="0">
                <a:solidFill>
                  <a:srgbClr val="FF0000"/>
                </a:solidFill>
              </a:rPr>
              <a:t>днів</a:t>
            </a:r>
            <a:endParaRPr lang="ru-RU" sz="2800" b="1" dirty="0" smtClean="0">
              <a:solidFill>
                <a:srgbClr val="FF0000"/>
              </a:solidFill>
            </a:endParaRPr>
          </a:p>
          <a:p>
            <a:pPr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2800" b="1" dirty="0" smtClean="0">
                <a:solidFill>
                  <a:srgbClr val="FF0000"/>
                </a:solidFill>
              </a:rPr>
              <a:t>-</a:t>
            </a:r>
            <a:r>
              <a:rPr lang="ru-RU" sz="2800" b="1" dirty="0" err="1" smtClean="0">
                <a:solidFill>
                  <a:srgbClr val="FF0000"/>
                </a:solidFill>
              </a:rPr>
              <a:t>пневмонії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аспіраційні</a:t>
            </a:r>
            <a:r>
              <a:rPr lang="ru-RU" sz="2800" b="1" dirty="0" smtClean="0">
                <a:solidFill>
                  <a:srgbClr val="FF0000"/>
                </a:solidFill>
              </a:rPr>
              <a:t>,  як </a:t>
            </a:r>
            <a:r>
              <a:rPr lang="ru-RU" sz="2800" b="1" dirty="0" err="1" smtClean="0">
                <a:solidFill>
                  <a:srgbClr val="FF0000"/>
                </a:solidFill>
              </a:rPr>
              <a:t>позалікарняні</a:t>
            </a:r>
            <a:r>
              <a:rPr lang="ru-RU" sz="2800" b="1" dirty="0" smtClean="0">
                <a:solidFill>
                  <a:srgbClr val="FF0000"/>
                </a:solidFill>
              </a:rPr>
              <a:t>, так </a:t>
            </a:r>
            <a:r>
              <a:rPr lang="ru-RU" sz="2800" b="1" dirty="0" err="1" smtClean="0">
                <a:solidFill>
                  <a:srgbClr val="FF0000"/>
                </a:solidFill>
              </a:rPr>
              <a:t>і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госпітальні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</a:p>
          <a:p>
            <a:pPr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2800" b="1" dirty="0" smtClean="0">
                <a:solidFill>
                  <a:srgbClr val="FF0000"/>
                </a:solidFill>
              </a:rPr>
              <a:t>-</a:t>
            </a:r>
            <a:r>
              <a:rPr lang="ru-RU" sz="2800" b="1" dirty="0" err="1" smtClean="0">
                <a:solidFill>
                  <a:srgbClr val="FF0000"/>
                </a:solidFill>
              </a:rPr>
              <a:t>пневмонії</a:t>
            </a:r>
            <a:r>
              <a:rPr lang="ru-RU" sz="2800" b="1" dirty="0" smtClean="0">
                <a:solidFill>
                  <a:srgbClr val="FF0000"/>
                </a:solidFill>
              </a:rPr>
              <a:t> у </a:t>
            </a:r>
            <a:r>
              <a:rPr lang="ru-RU" sz="2800" b="1" dirty="0" err="1" smtClean="0">
                <a:solidFill>
                  <a:srgbClr val="FF0000"/>
                </a:solidFill>
              </a:rPr>
              <a:t>осіб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з</a:t>
            </a:r>
            <a:r>
              <a:rPr lang="ru-RU" sz="2800" b="1" dirty="0" smtClean="0">
                <a:solidFill>
                  <a:srgbClr val="FF0000"/>
                </a:solidFill>
              </a:rPr>
              <a:t> тяжкими дефектами </a:t>
            </a:r>
            <a:r>
              <a:rPr lang="ru-RU" sz="2800" b="1" dirty="0" err="1" smtClean="0">
                <a:solidFill>
                  <a:srgbClr val="FF0000"/>
                </a:solidFill>
              </a:rPr>
              <a:t>імунітету</a:t>
            </a:r>
            <a:r>
              <a:rPr lang="ru-RU" sz="2800" b="1" dirty="0" smtClean="0">
                <a:solidFill>
                  <a:srgbClr val="FF0000"/>
                </a:solidFill>
              </a:rPr>
              <a:t>,  у тому </a:t>
            </a:r>
            <a:r>
              <a:rPr lang="ru-RU" sz="2800" b="1" dirty="0" err="1" smtClean="0">
                <a:solidFill>
                  <a:srgbClr val="FF0000"/>
                </a:solidFill>
              </a:rPr>
              <a:t>числі</a:t>
            </a:r>
            <a:r>
              <a:rPr lang="ru-RU" sz="2800" b="1" dirty="0" smtClean="0">
                <a:solidFill>
                  <a:srgbClr val="FF0000"/>
                </a:solidFill>
              </a:rPr>
              <a:t> на </a:t>
            </a:r>
            <a:r>
              <a:rPr lang="ru-RU" sz="2800" b="1" dirty="0" err="1" smtClean="0">
                <a:solidFill>
                  <a:srgbClr val="FF0000"/>
                </a:solidFill>
              </a:rPr>
              <a:t>тлі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нейтропенії</a:t>
            </a:r>
            <a:endParaRPr lang="ru-RU" sz="2800" b="1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71438" y="142875"/>
            <a:ext cx="8858250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928794" y="214290"/>
            <a:ext cx="6649577" cy="584775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txBody>
          <a:bodyPr wrap="none">
            <a:spAutoFit/>
          </a:bodyPr>
          <a:lstStyle/>
          <a:p>
            <a:pPr algn="just">
              <a:defRPr/>
            </a:pPr>
            <a:r>
              <a:rPr lang="ru-RU" sz="3200" b="1" dirty="0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ПОЗАЛІКАРНЯНА ПНЕВМОНІЯ</a:t>
            </a:r>
            <a:endParaRPr lang="ru-RU" sz="1600" dirty="0">
              <a:ln>
                <a:solidFill>
                  <a:srgbClr val="6600CC"/>
                </a:solidFill>
              </a:ln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85720" y="857232"/>
            <a:ext cx="5715040" cy="4961358"/>
          </a:xfrm>
          <a:prstGeom prst="rect">
            <a:avLst/>
          </a:prstGeom>
          <a:gradFill flip="none" rotWithShape="1"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16200000" scaled="0"/>
            <a:tileRect/>
          </a:gradFill>
          <a:ln w="38100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defRPr/>
            </a:pPr>
            <a:endParaRPr lang="ru-RU" sz="3200" dirty="0">
              <a:ln>
                <a:solidFill>
                  <a:srgbClr val="C00000"/>
                </a:solidFill>
              </a:ln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гостре</a:t>
            </a:r>
            <a:r>
              <a:rPr lang="ru-RU" sz="2800" b="1" i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захворювання</a:t>
            </a:r>
            <a:r>
              <a:rPr lang="ru-RU" sz="2800" b="1" i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, яке </a:t>
            </a:r>
            <a:r>
              <a:rPr lang="ru-RU" sz="2800" b="1" i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виникло</a:t>
            </a:r>
            <a:r>
              <a:rPr lang="ru-RU" sz="2800" b="1" i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у </a:t>
            </a:r>
            <a:r>
              <a:rPr lang="ru-RU" sz="2800" b="1" i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позалікарняних</a:t>
            </a:r>
            <a:r>
              <a:rPr lang="ru-RU" sz="2800" b="1" i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умовах</a:t>
            </a:r>
            <a:r>
              <a:rPr lang="ru-RU" sz="2800" b="1" i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та </a:t>
            </a:r>
            <a:r>
              <a:rPr lang="ru-RU" sz="2800" b="1" i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супроводжується</a:t>
            </a:r>
            <a:r>
              <a:rPr lang="ru-RU" sz="2800" b="1" i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симптомами </a:t>
            </a:r>
            <a:r>
              <a:rPr lang="ru-RU" sz="2800" b="1" i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інфекції</a:t>
            </a:r>
            <a:r>
              <a:rPr lang="ru-RU" sz="2800" b="1" i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нижніх</a:t>
            </a:r>
            <a:r>
              <a:rPr lang="ru-RU" sz="2800" b="1" i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дихальних</a:t>
            </a:r>
            <a:r>
              <a:rPr lang="ru-RU" sz="2800" b="1" i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шляхів</a:t>
            </a:r>
            <a:r>
              <a:rPr lang="ru-RU" sz="2800" b="1" i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(лихоманка, кашель, </a:t>
            </a:r>
            <a:r>
              <a:rPr lang="ru-RU" sz="2800" b="1" i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виділення</a:t>
            </a:r>
            <a:r>
              <a:rPr lang="ru-RU" sz="2800" b="1" i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мокротиння</a:t>
            </a:r>
            <a:r>
              <a:rPr lang="ru-RU" sz="2800" b="1" i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800" b="1" i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можливо</a:t>
            </a:r>
            <a:r>
              <a:rPr lang="ru-RU" sz="2800" b="1" i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гнійний</a:t>
            </a:r>
            <a:r>
              <a:rPr lang="ru-RU" sz="2800" b="1" i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800" b="1" i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біль</a:t>
            </a:r>
            <a:r>
              <a:rPr lang="ru-RU" sz="2800" b="1" i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у грудях, </a:t>
            </a:r>
            <a:r>
              <a:rPr lang="ru-RU" sz="2800" b="1" i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задишка</a:t>
            </a:r>
            <a:r>
              <a:rPr lang="ru-RU" sz="2800" b="1" i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) та </a:t>
            </a:r>
            <a:r>
              <a:rPr lang="ru-RU" sz="2800" b="1" i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рентгенологічними</a:t>
            </a:r>
            <a:r>
              <a:rPr lang="ru-RU" sz="2800" b="1" i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ознаками</a:t>
            </a:r>
            <a:r>
              <a:rPr lang="ru-RU" sz="2800" b="1" i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нових</a:t>
            </a:r>
            <a:r>
              <a:rPr lang="ru-RU" sz="2800" b="1" i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вогнищево-інфільтративних</a:t>
            </a:r>
            <a:r>
              <a:rPr lang="ru-RU" sz="2800" b="1" i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зміну</a:t>
            </a:r>
            <a:r>
              <a:rPr lang="ru-RU" sz="2800" b="1" i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легень</a:t>
            </a:r>
            <a:r>
              <a:rPr lang="ru-RU" sz="2800" b="1" i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за </a:t>
            </a:r>
            <a:r>
              <a:rPr lang="ru-RU" sz="2800" b="1" i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відсутності</a:t>
            </a:r>
            <a:r>
              <a:rPr lang="ru-RU" sz="2800" b="1" i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очевидної</a:t>
            </a:r>
            <a:r>
              <a:rPr lang="ru-RU" sz="2800" b="1" i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діагностичної</a:t>
            </a:r>
            <a:r>
              <a:rPr lang="ru-RU" sz="2800" b="1" i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альтернативи</a:t>
            </a:r>
            <a:endParaRPr lang="ru-RU" sz="2800" b="1" i="1" dirty="0" smtClean="0">
              <a:ln>
                <a:solidFill>
                  <a:srgbClr val="653DD5"/>
                </a:solidFill>
              </a:ln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72198" y="857232"/>
            <a:ext cx="2786082" cy="3000396"/>
          </a:xfrm>
          <a:prstGeom prst="rect">
            <a:avLst/>
          </a:prstGeom>
          <a:gradFill flip="none" rotWithShape="1"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16200000" scaled="0"/>
            <a:tileRect/>
          </a:gradFill>
          <a:ln w="38100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72198" y="4000504"/>
            <a:ext cx="2786082" cy="1928826"/>
          </a:xfrm>
          <a:prstGeom prst="rect">
            <a:avLst/>
          </a:prstGeom>
          <a:gradFill flip="none" rotWithShape="1"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16200000" scaled="0"/>
            <a:tileRect/>
          </a:gradFill>
          <a:ln w="38100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71438" y="142875"/>
            <a:ext cx="8858250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5720" y="214290"/>
            <a:ext cx="8572560" cy="584775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solidFill>
              <a:schemeClr val="accent1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uk-UA" sz="3200" b="1" dirty="0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</a:t>
            </a:r>
            <a:r>
              <a:rPr lang="ru-RU" sz="3200" b="1" dirty="0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ТІОЛОГІЯ </a:t>
            </a:r>
            <a:endParaRPr lang="ru-RU" sz="1600" dirty="0">
              <a:ln>
                <a:solidFill>
                  <a:srgbClr val="6600CC"/>
                </a:solidFill>
              </a:ln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85720" y="857232"/>
            <a:ext cx="8572560" cy="521989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Етіологія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безпосередньо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пов'язана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нормальною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мікрофлорою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що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колонізує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верхні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відділи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дихальних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шляхів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.  </a:t>
            </a:r>
          </a:p>
          <a:p>
            <a:pPr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 smtClean="0">
              <a:ln>
                <a:solidFill>
                  <a:srgbClr val="653DD5"/>
                </a:solidFill>
              </a:ln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Типовим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збудником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є:  </a:t>
            </a:r>
            <a:r>
              <a:rPr lang="en-US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S. </a:t>
            </a:r>
            <a:r>
              <a:rPr lang="en-US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pneumoniae</a:t>
            </a:r>
            <a:r>
              <a:rPr lang="en-US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(30-50%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випадків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захворювання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). </a:t>
            </a:r>
          </a:p>
          <a:p>
            <a:pPr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Атипові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мікроорганізми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частку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яких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у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сумі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припадає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від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8% до 30%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випадків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захворювання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: </a:t>
            </a:r>
          </a:p>
          <a:p>
            <a:pPr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• </a:t>
            </a:r>
            <a:r>
              <a:rPr lang="en-US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Chlamydophila</a:t>
            </a:r>
            <a:r>
              <a:rPr lang="en-US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pneumoniae</a:t>
            </a:r>
            <a:r>
              <a:rPr lang="en-US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;  </a:t>
            </a:r>
            <a:endParaRPr lang="uk-UA" sz="2800" b="1" dirty="0" smtClean="0">
              <a:ln>
                <a:solidFill>
                  <a:srgbClr val="653DD5"/>
                </a:solidFill>
              </a:ln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• </a:t>
            </a:r>
            <a:r>
              <a:rPr lang="en-US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Mycoplasma</a:t>
            </a:r>
            <a:r>
              <a:rPr lang="en-US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pneumoniae</a:t>
            </a:r>
            <a:r>
              <a:rPr lang="en-US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; </a:t>
            </a:r>
            <a:endParaRPr lang="uk-UA" sz="2800" b="1" dirty="0" smtClean="0">
              <a:ln>
                <a:solidFill>
                  <a:srgbClr val="653DD5"/>
                </a:solidFill>
              </a:ln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• </a:t>
            </a:r>
            <a:r>
              <a:rPr lang="en-US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Legionella</a:t>
            </a:r>
            <a:r>
              <a:rPr lang="en-US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pneumophila</a:t>
            </a:r>
            <a:r>
              <a:rPr lang="en-US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.  </a:t>
            </a:r>
            <a:endParaRPr lang="uk-UA" sz="2800" b="1" dirty="0" smtClean="0">
              <a:ln>
                <a:solidFill>
                  <a:srgbClr val="653DD5"/>
                </a:solidFill>
              </a:ln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Рідкісні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(3-5%)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збудники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:  </a:t>
            </a:r>
          </a:p>
          <a:p>
            <a:pPr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• </a:t>
            </a:r>
            <a:r>
              <a:rPr lang="en-US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Haemophilus</a:t>
            </a:r>
            <a:r>
              <a:rPr lang="en-US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influenzae</a:t>
            </a:r>
            <a:r>
              <a:rPr lang="en-US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;  </a:t>
            </a:r>
            <a:endParaRPr lang="uk-UA" sz="2800" b="1" dirty="0" smtClean="0">
              <a:ln>
                <a:solidFill>
                  <a:srgbClr val="653DD5"/>
                </a:solidFill>
              </a:ln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• Staphylococcus </a:t>
            </a:r>
            <a:r>
              <a:rPr lang="en-US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aureus</a:t>
            </a:r>
            <a:r>
              <a:rPr lang="en-US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;  </a:t>
            </a:r>
            <a:endParaRPr lang="uk-UA" sz="2800" b="1" dirty="0" smtClean="0">
              <a:ln>
                <a:solidFill>
                  <a:srgbClr val="653DD5"/>
                </a:solidFill>
              </a:ln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• </a:t>
            </a:r>
            <a:r>
              <a:rPr lang="en-US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Klebsiella</a:t>
            </a:r>
            <a:r>
              <a:rPr lang="en-US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pneumoniae</a:t>
            </a:r>
            <a:r>
              <a:rPr lang="en-US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ще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рідше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інші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ентеробактерії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15074" y="3214686"/>
            <a:ext cx="2571768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71438" y="142875"/>
            <a:ext cx="8858250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5720" y="214290"/>
            <a:ext cx="8572560" cy="584775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solidFill>
              <a:schemeClr val="accent1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sz="3200" b="1" dirty="0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ПАТОГЕНЕЗ</a:t>
            </a:r>
            <a:endParaRPr lang="ru-RU" sz="1600" dirty="0">
              <a:ln>
                <a:solidFill>
                  <a:srgbClr val="6600CC"/>
                </a:solidFill>
              </a:ln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85720" y="857232"/>
            <a:ext cx="8572560" cy="545687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Протиінфекційний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захист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нижніх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відділів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дихальних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шляхів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здійснюють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механічні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фактори</a:t>
            </a:r>
            <a:endParaRPr lang="ru-RU" sz="2800" b="1" dirty="0" smtClean="0">
              <a:ln>
                <a:solidFill>
                  <a:srgbClr val="653DD5"/>
                </a:solidFill>
              </a:ln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аеродинамічна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фільтрація,розгалуження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бронхів,надгортанник,кашель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та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чхання,коливальні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рухи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вій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миготливого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епітелію</a:t>
            </a:r>
            <a:endParaRPr lang="ru-RU" sz="2800" b="1" dirty="0" smtClean="0">
              <a:ln>
                <a:solidFill>
                  <a:srgbClr val="653DD5"/>
                </a:solidFill>
              </a:ln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механізми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неспецифічного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та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специфічного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імунітету</a:t>
            </a:r>
            <a:endParaRPr lang="ru-RU" sz="2800" b="1" dirty="0" smtClean="0">
              <a:ln>
                <a:solidFill>
                  <a:srgbClr val="653DD5"/>
                </a:solidFill>
              </a:ln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defRPr/>
            </a:pPr>
            <a:endParaRPr lang="ru-RU" sz="2800" b="1" dirty="0" smtClean="0">
              <a:ln>
                <a:solidFill>
                  <a:srgbClr val="653DD5"/>
                </a:solidFill>
              </a:ln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Причинами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розвитку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запальної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реакції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можуть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бути:</a:t>
            </a:r>
          </a:p>
          <a:p>
            <a:pPr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зниження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ефективності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захисних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механізмів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макроорганізму</a:t>
            </a:r>
            <a:endParaRPr lang="ru-RU" sz="2800" b="1" dirty="0" smtClean="0">
              <a:ln>
                <a:solidFill>
                  <a:srgbClr val="653DD5"/>
                </a:solidFill>
              </a:ln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масивність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дози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мікроорганізмів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та/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або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їх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підвищена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вірулентність</a:t>
            </a:r>
            <a:endParaRPr lang="ru-RU" sz="2800" b="1" dirty="0" smtClean="0">
              <a:ln>
                <a:solidFill>
                  <a:srgbClr val="653DD5"/>
                </a:solidFill>
              </a:ln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71438" y="142875"/>
            <a:ext cx="8858250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5720" y="214290"/>
            <a:ext cx="8572560" cy="584775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solidFill>
              <a:schemeClr val="accent1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sz="3200" b="1" dirty="0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ПАТОГЕНЕЗ </a:t>
            </a:r>
            <a:endParaRPr lang="ru-RU" sz="1600" dirty="0">
              <a:ln>
                <a:solidFill>
                  <a:srgbClr val="6600CC"/>
                </a:solidFill>
              </a:ln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85720" y="857232"/>
            <a:ext cx="8572560" cy="462299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Можна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виділити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чотири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патогенетичні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механізми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що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різною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частотою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зумовлюють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розвиток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позалікарняної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пневмонії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 algn="ctr"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 smtClean="0">
              <a:ln>
                <a:solidFill>
                  <a:srgbClr val="653DD5"/>
                </a:solidFill>
              </a:ln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аспірація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секрету ротоглотки;</a:t>
            </a:r>
          </a:p>
          <a:p>
            <a:pPr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вдихання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аерозолю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що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містить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мікроорганізми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;</a:t>
            </a:r>
          </a:p>
          <a:p>
            <a:pPr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гематогенне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поширення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мікроорганізмів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із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позалегеневого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вогнища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інфекції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ендокардит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із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ураженням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трикуспідального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клапана,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септичний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тромбофлебіт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);</a:t>
            </a:r>
          </a:p>
          <a:p>
            <a:pPr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безпосереднє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поширення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інфекції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із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сусідніх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уражених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органів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наприклад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, при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абсцесі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печінки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або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внаслідок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інфікування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при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проникаючих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пораненнях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грудної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клітки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5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750" y="1857375"/>
            <a:ext cx="1857375" cy="192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71438" y="142875"/>
            <a:ext cx="8858250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857884" y="214290"/>
            <a:ext cx="2853666" cy="584775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txBody>
          <a:bodyPr wrap="none">
            <a:spAutoFit/>
          </a:bodyPr>
          <a:lstStyle/>
          <a:p>
            <a:pPr algn="just">
              <a:defRPr/>
            </a:pPr>
            <a:r>
              <a:rPr lang="ru-RU" sz="3200" b="1" dirty="0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ПНЕВМОНІЯ</a:t>
            </a:r>
            <a:endParaRPr lang="ru-RU" sz="1600" dirty="0">
              <a:ln>
                <a:solidFill>
                  <a:srgbClr val="6600CC"/>
                </a:solidFill>
              </a:ln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0897" name="Rectangle 1"/>
          <p:cNvSpPr>
            <a:spLocks noChangeArrowheads="1"/>
          </p:cNvSpPr>
          <p:nvPr/>
        </p:nvSpPr>
        <p:spPr bwMode="auto">
          <a:xfrm>
            <a:off x="214282" y="642918"/>
            <a:ext cx="8786874" cy="5970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indent="107950" eaLnBrk="0" hangingPunct="0">
              <a:lnSpc>
                <a:spcPct val="70000"/>
              </a:lnSpc>
              <a:defRPr/>
            </a:pP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Клінічна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картина</a:t>
            </a:r>
            <a:endParaRPr lang="ru-RU" sz="2800" dirty="0">
              <a:ln>
                <a:solidFill>
                  <a:srgbClr val="C00000"/>
                </a:solidFill>
              </a:ln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indent="107950"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4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Скарги</a:t>
            </a:r>
            <a:r>
              <a:rPr lang="ru-RU" sz="24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</a:p>
          <a:p>
            <a:pPr indent="107950"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4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кашель </a:t>
            </a:r>
            <a:r>
              <a:rPr lang="ru-RU" sz="24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спочатку</a:t>
            </a:r>
            <a:r>
              <a:rPr lang="ru-RU" sz="24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сухий</a:t>
            </a:r>
            <a:r>
              <a:rPr lang="ru-RU" sz="24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потім</a:t>
            </a:r>
            <a:r>
              <a:rPr lang="ru-RU" sz="24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вологий,відділення</a:t>
            </a:r>
            <a:r>
              <a:rPr lang="ru-RU" sz="24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мокротиння</a:t>
            </a:r>
            <a:r>
              <a:rPr lang="ru-RU" sz="24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слизового</a:t>
            </a:r>
            <a:r>
              <a:rPr lang="ru-RU" sz="24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слизово-гнійного</a:t>
            </a:r>
            <a:r>
              <a:rPr lang="ru-RU" sz="24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характеру</a:t>
            </a:r>
          </a:p>
          <a:p>
            <a:pPr indent="107950"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4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задишка</a:t>
            </a:r>
            <a:r>
              <a:rPr lang="ru-RU" sz="24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</a:t>
            </a:r>
          </a:p>
          <a:p>
            <a:pPr indent="107950"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4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лихоманка неправильного типу</a:t>
            </a:r>
          </a:p>
          <a:p>
            <a:pPr indent="107950"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en-US" sz="24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Anamnesis </a:t>
            </a:r>
            <a:r>
              <a:rPr lang="en-US" sz="24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morbi</a:t>
            </a:r>
            <a:endParaRPr lang="uk-UA" sz="2400" dirty="0" smtClean="0">
              <a:ln>
                <a:solidFill>
                  <a:srgbClr val="0000CC"/>
                </a:solidFill>
              </a:ln>
              <a:solidFill>
                <a:srgbClr val="C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indent="107950"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4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Гострий</a:t>
            </a:r>
            <a:r>
              <a:rPr lang="ru-RU" sz="24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початок </a:t>
            </a:r>
            <a:r>
              <a:rPr lang="ru-RU" sz="24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із</a:t>
            </a:r>
            <a:r>
              <a:rPr lang="ru-RU" sz="24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високою</a:t>
            </a:r>
            <a:r>
              <a:rPr lang="ru-RU" sz="24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лихоманкою, </a:t>
            </a:r>
            <a:r>
              <a:rPr lang="ru-RU" sz="24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нерідко</a:t>
            </a:r>
            <a:r>
              <a:rPr lang="ru-RU" sz="24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ознобом, </a:t>
            </a:r>
            <a:r>
              <a:rPr lang="ru-RU" sz="24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тривалістю</a:t>
            </a:r>
            <a:r>
              <a:rPr lang="ru-RU" sz="24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</a:t>
            </a:r>
            <a:r>
              <a:rPr lang="ru-RU" sz="24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3 до 10 </a:t>
            </a:r>
            <a:r>
              <a:rPr lang="ru-RU" sz="24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днів</a:t>
            </a:r>
            <a:endParaRPr lang="ru-RU" sz="2400" dirty="0" smtClean="0">
              <a:ln>
                <a:solidFill>
                  <a:srgbClr val="0000CC"/>
                </a:solidFill>
              </a:ln>
              <a:solidFill>
                <a:srgbClr val="0000CC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indent="107950"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en-US" sz="24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Anamnesis vitae</a:t>
            </a:r>
            <a:endParaRPr lang="uk-UA" sz="2400" dirty="0" smtClean="0">
              <a:ln>
                <a:solidFill>
                  <a:srgbClr val="0000CC"/>
                </a:solidFill>
              </a:ln>
              <a:solidFill>
                <a:srgbClr val="C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indent="107950"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4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Хронічні</a:t>
            </a:r>
            <a:r>
              <a:rPr lang="ru-RU" sz="24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захворювання</a:t>
            </a:r>
            <a:r>
              <a:rPr lang="ru-RU" sz="24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легень</a:t>
            </a:r>
            <a:r>
              <a:rPr lang="ru-RU" sz="24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серцево-судинної</a:t>
            </a:r>
            <a:r>
              <a:rPr lang="ru-RU" sz="24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системи</a:t>
            </a:r>
            <a:endParaRPr lang="ru-RU" sz="2400" dirty="0" smtClean="0">
              <a:ln>
                <a:solidFill>
                  <a:srgbClr val="0000CC"/>
                </a:solidFill>
              </a:ln>
              <a:solidFill>
                <a:srgbClr val="0000CC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indent="107950"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en-US" sz="24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Status </a:t>
            </a:r>
            <a:r>
              <a:rPr lang="en-US" sz="24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praesens</a:t>
            </a:r>
            <a:endParaRPr lang="uk-UA" sz="2400" dirty="0" smtClean="0">
              <a:ln>
                <a:solidFill>
                  <a:srgbClr val="0000CC"/>
                </a:solidFill>
              </a:ln>
              <a:solidFill>
                <a:srgbClr val="C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indent="107950"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4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Об'єктивні</a:t>
            </a:r>
            <a:r>
              <a:rPr lang="ru-RU" sz="24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ознаки</a:t>
            </a:r>
            <a:r>
              <a:rPr lang="ru-RU" sz="24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залежать</a:t>
            </a:r>
            <a:r>
              <a:rPr lang="ru-RU" sz="24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</a:t>
            </a:r>
            <a:r>
              <a:rPr lang="ru-RU" sz="24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поширеності</a:t>
            </a:r>
            <a:r>
              <a:rPr lang="ru-RU" sz="24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lang="ru-RU" sz="24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розташування</a:t>
            </a:r>
            <a:r>
              <a:rPr lang="ru-RU" sz="24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запальних</a:t>
            </a:r>
            <a:r>
              <a:rPr lang="ru-RU" sz="24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змін</a:t>
            </a:r>
            <a:r>
              <a:rPr lang="ru-RU" sz="24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 </a:t>
            </a:r>
            <a:r>
              <a:rPr lang="ru-RU" sz="24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легенях.Невеликі</a:t>
            </a:r>
            <a:r>
              <a:rPr lang="ru-RU" sz="24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вогнища</a:t>
            </a:r>
            <a:r>
              <a:rPr lang="ru-RU" sz="24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запалення</a:t>
            </a:r>
            <a:r>
              <a:rPr lang="ru-RU" sz="24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не </a:t>
            </a:r>
            <a:r>
              <a:rPr lang="ru-RU" sz="24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супроводжуються</a:t>
            </a:r>
            <a:r>
              <a:rPr lang="ru-RU" sz="24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зміною</a:t>
            </a:r>
            <a:r>
              <a:rPr lang="ru-RU" sz="24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голосового </a:t>
            </a:r>
            <a:r>
              <a:rPr lang="ru-RU" sz="24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тремтіння</a:t>
            </a:r>
            <a:r>
              <a:rPr lang="ru-RU" sz="24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ні</a:t>
            </a:r>
            <a:r>
              <a:rPr lang="ru-RU" sz="24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чіткою</a:t>
            </a:r>
            <a:r>
              <a:rPr lang="ru-RU" sz="24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зміною</a:t>
            </a:r>
            <a:r>
              <a:rPr lang="ru-RU" sz="24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перкуторного</a:t>
            </a:r>
            <a:r>
              <a:rPr lang="ru-RU" sz="24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звуку</a:t>
            </a:r>
          </a:p>
          <a:p>
            <a:pPr indent="107950"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4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Загальний</a:t>
            </a:r>
            <a:r>
              <a:rPr lang="ru-RU" sz="24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огляд</a:t>
            </a:r>
            <a:r>
              <a:rPr lang="ru-RU" sz="24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у 1/3 </a:t>
            </a:r>
            <a:r>
              <a:rPr lang="ru-RU" sz="24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хворих</a:t>
            </a:r>
            <a:r>
              <a:rPr lang="ru-RU" sz="24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</a:t>
            </a:r>
            <a:r>
              <a:rPr lang="ru-RU" sz="24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блідість</a:t>
            </a:r>
            <a:r>
              <a:rPr lang="ru-RU" sz="24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шкірних</a:t>
            </a:r>
            <a:r>
              <a:rPr lang="ru-RU" sz="24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покривів</a:t>
            </a:r>
            <a:r>
              <a:rPr lang="ru-RU" sz="24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lang="ru-RU" sz="24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акроціанозгіперемія</a:t>
            </a:r>
            <a:r>
              <a:rPr lang="ru-RU" sz="24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щік</a:t>
            </a:r>
            <a:r>
              <a:rPr lang="ru-RU" sz="24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іноді</a:t>
            </a:r>
            <a:r>
              <a:rPr lang="ru-RU" sz="24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герпетичні</a:t>
            </a:r>
            <a:r>
              <a:rPr lang="ru-RU" sz="2400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висипання</a:t>
            </a:r>
            <a:endParaRPr lang="ru-RU" sz="2400" dirty="0" smtClean="0">
              <a:ln>
                <a:solidFill>
                  <a:srgbClr val="0000CC"/>
                </a:solidFill>
              </a:ln>
              <a:solidFill>
                <a:srgbClr val="0000CC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indent="107950" eaLnBrk="0" hangingPunct="0">
              <a:lnSpc>
                <a:spcPct val="70000"/>
              </a:lnSpc>
              <a:spcBef>
                <a:spcPts val="600"/>
              </a:spcBef>
              <a:defRPr/>
            </a:pPr>
            <a:endParaRPr lang="ru-RU" sz="2400" dirty="0">
              <a:ln>
                <a:solidFill>
                  <a:srgbClr val="003300"/>
                </a:solidFill>
              </a:ln>
              <a:latin typeface="Arial" pitchFamily="34" charset="0"/>
              <a:cs typeface="Arial" pitchFamily="34" charset="0"/>
            </a:endParaRPr>
          </a:p>
        </p:txBody>
      </p:sp>
      <p:pic>
        <p:nvPicPr>
          <p:cNvPr id="103429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43375" y="214313"/>
            <a:ext cx="1538288" cy="1214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49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86625" y="2928938"/>
            <a:ext cx="1571625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71438" y="142875"/>
            <a:ext cx="8858250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857884" y="214290"/>
            <a:ext cx="2853666" cy="584775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txBody>
          <a:bodyPr wrap="none">
            <a:spAutoFit/>
          </a:bodyPr>
          <a:lstStyle/>
          <a:p>
            <a:pPr algn="just">
              <a:defRPr/>
            </a:pPr>
            <a:r>
              <a:rPr lang="ru-RU" sz="3200" b="1" dirty="0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ПНЕВМОНІЯ</a:t>
            </a:r>
            <a:endParaRPr lang="ru-RU" sz="1600" dirty="0">
              <a:ln>
                <a:solidFill>
                  <a:srgbClr val="6600CC"/>
                </a:solidFill>
              </a:ln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0897" name="Rectangle 1"/>
          <p:cNvSpPr>
            <a:spLocks noChangeArrowheads="1"/>
          </p:cNvSpPr>
          <p:nvPr/>
        </p:nvSpPr>
        <p:spPr bwMode="auto">
          <a:xfrm>
            <a:off x="214282" y="714356"/>
            <a:ext cx="8929718" cy="642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indent="357188" eaLnBrk="0" hangingPunct="0">
              <a:lnSpc>
                <a:spcPct val="70000"/>
              </a:lnSpc>
              <a:defRPr/>
            </a:pP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Дихальна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система</a:t>
            </a:r>
          </a:p>
          <a:p>
            <a:pPr indent="357188" eaLnBrk="0" hangingPunct="0">
              <a:lnSpc>
                <a:spcPct val="70000"/>
              </a:lnSpc>
              <a:defRPr/>
            </a:pP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Відставання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акті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дихання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грудної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клітки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стороні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ураження</a:t>
            </a:r>
            <a:endParaRPr lang="ru-RU" sz="2800" b="1" i="1" dirty="0" smtClean="0">
              <a:ln>
                <a:solidFill>
                  <a:srgbClr val="C00000"/>
                </a:solidFill>
              </a:ln>
              <a:solidFill>
                <a:srgbClr val="C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indent="357188" eaLnBrk="0" hangingPunct="0">
              <a:lnSpc>
                <a:spcPct val="70000"/>
              </a:lnSpc>
              <a:defRPr/>
            </a:pP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Обмеження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рухливості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нижнього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краю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легені</a:t>
            </a:r>
            <a:endParaRPr lang="ru-RU" sz="2800" b="1" i="1" dirty="0" smtClean="0">
              <a:ln>
                <a:solidFill>
                  <a:srgbClr val="C00000"/>
                </a:solidFill>
              </a:ln>
              <a:solidFill>
                <a:srgbClr val="C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indent="357188" eaLnBrk="0" hangingPunct="0">
              <a:lnSpc>
                <a:spcPct val="70000"/>
              </a:lnSpc>
              <a:defRPr/>
            </a:pP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Укорочення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перкуторного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звуку</a:t>
            </a:r>
          </a:p>
          <a:p>
            <a:pPr indent="357188" eaLnBrk="0" hangingPunct="0">
              <a:lnSpc>
                <a:spcPct val="70000"/>
              </a:lnSpc>
              <a:defRPr/>
            </a:pP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Аускультативні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феномени:жорстке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дихання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над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ураженою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ділянкою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вологі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дрібно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та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середньопухирчасті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хрипи на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обмеженій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ділянці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ураження</a:t>
            </a:r>
            <a:endParaRPr lang="ru-RU" sz="2800" b="1" i="1" dirty="0" smtClean="0">
              <a:ln>
                <a:solidFill>
                  <a:srgbClr val="C00000"/>
                </a:solidFill>
              </a:ln>
              <a:solidFill>
                <a:srgbClr val="C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indent="357188" eaLnBrk="0" hangingPunct="0">
              <a:lnSpc>
                <a:spcPct val="70000"/>
              </a:lnSpc>
              <a:defRPr/>
            </a:pPr>
            <a:endParaRPr lang="ru-RU" sz="2800" b="1" i="1" dirty="0" smtClean="0">
              <a:ln>
                <a:solidFill>
                  <a:srgbClr val="C00000"/>
                </a:solidFill>
              </a:ln>
              <a:solidFill>
                <a:srgbClr val="C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indent="357188" eaLnBrk="0" hangingPunct="0">
              <a:lnSpc>
                <a:spcPct val="70000"/>
              </a:lnSpc>
              <a:defRPr/>
            </a:pP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Серцево-судинна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система -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приглушеність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тону,систолічний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шум на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верхівці,лабільність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пульсу;зниження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АТ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спостерігається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лише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за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поширеності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запального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процесу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вираженої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інтоксикації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у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літніх</a:t>
            </a:r>
            <a:endParaRPr lang="ru-RU" sz="2800" b="1" i="1" dirty="0" smtClean="0">
              <a:ln>
                <a:solidFill>
                  <a:srgbClr val="C00000"/>
                </a:solidFill>
              </a:ln>
              <a:solidFill>
                <a:srgbClr val="C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indent="357188" eaLnBrk="0" hangingPunct="0">
              <a:lnSpc>
                <a:spcPct val="70000"/>
              </a:lnSpc>
              <a:defRPr/>
            </a:pP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Загальний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аналіз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крові:зсув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лейкоформули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вліво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підвищення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ШОЕ</a:t>
            </a:r>
          </a:p>
          <a:p>
            <a:pPr indent="357188" eaLnBrk="0" hangingPunct="0">
              <a:lnSpc>
                <a:spcPct val="70000"/>
              </a:lnSpc>
              <a:defRPr/>
            </a:pP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Рентгенографія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легень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характеризується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строкатістю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змін:долькова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інфільтрація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чергується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ділянкаминеураженої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або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компенсаторно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здутої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легеневої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тканини</a:t>
            </a:r>
            <a:endParaRPr lang="ru-RU" sz="2800" b="1" i="1" dirty="0" smtClean="0">
              <a:ln>
                <a:solidFill>
                  <a:srgbClr val="C00000"/>
                </a:solidFill>
              </a:ln>
              <a:solidFill>
                <a:srgbClr val="C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71438" y="142875"/>
            <a:ext cx="8858250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5720" y="214290"/>
            <a:ext cx="8572560" cy="791242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solidFill>
              <a:schemeClr val="accent1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r">
              <a:lnSpc>
                <a:spcPct val="70000"/>
              </a:lnSpc>
              <a:defRPr/>
            </a:pPr>
            <a:r>
              <a:rPr lang="ru-RU" sz="32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Оцінка</a:t>
            </a:r>
            <a:r>
              <a:rPr lang="ru-RU" sz="3200" b="1" dirty="0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тяжкості</a:t>
            </a:r>
            <a:r>
              <a:rPr lang="ru-RU" sz="3200" b="1" dirty="0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перебігу</a:t>
            </a:r>
            <a:r>
              <a:rPr lang="ru-RU" sz="3200" b="1" dirty="0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пневмонії</a:t>
            </a:r>
            <a:r>
              <a:rPr lang="ru-RU" sz="3200" b="1" dirty="0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lang="ru-RU" sz="32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вибір</a:t>
            </a:r>
            <a:r>
              <a:rPr lang="ru-RU" sz="3200" b="1" dirty="0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місця</a:t>
            </a:r>
            <a:r>
              <a:rPr lang="ru-RU" sz="3200" b="1" dirty="0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лікування</a:t>
            </a:r>
            <a:r>
              <a:rPr lang="ru-RU" sz="3200" b="1" dirty="0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хворого</a:t>
            </a:r>
            <a:endParaRPr lang="ru-RU" sz="1600" dirty="0">
              <a:ln>
                <a:solidFill>
                  <a:srgbClr val="6600CC"/>
                </a:solidFill>
              </a:ln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14282" y="1067137"/>
            <a:ext cx="8643998" cy="530299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Для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об'єктивної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оцінки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тяжкості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перебігу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та прогнозу 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виділено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кілька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груп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несприятливих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прогностичних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факторів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ризику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летального результату у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хворих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на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позалікарняну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пневомнію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порушення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свідомості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;  </a:t>
            </a:r>
          </a:p>
          <a:p>
            <a:pPr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частота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дихання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30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більше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на 1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хв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; 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артеріальна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гіпотензія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;  </a:t>
            </a:r>
          </a:p>
          <a:p>
            <a:pPr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азот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сечовини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&gt;7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мкмоль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/л.</a:t>
            </a:r>
          </a:p>
          <a:p>
            <a:pPr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Наступна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група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факторів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ризику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це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додаткові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та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такі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що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мали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місце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до початку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захворювання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двостороння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або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мультилобарна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пневмонічна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інфільтрація;гіпоксемія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сатурація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O2 &lt; 90%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або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PaO2 &lt; 60 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мм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рт.ст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.);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вік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50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років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та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старше;наявність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супутніх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захворювань</a:t>
            </a:r>
            <a:endParaRPr lang="ru-RU" sz="2800" b="1" dirty="0" smtClean="0">
              <a:ln>
                <a:solidFill>
                  <a:srgbClr val="653DD5"/>
                </a:solidFill>
              </a:ln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15140" y="2285992"/>
            <a:ext cx="2143125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71438" y="142875"/>
            <a:ext cx="8858250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5720" y="214290"/>
            <a:ext cx="8572560" cy="954107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solidFill>
              <a:schemeClr val="accent1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r">
              <a:lnSpc>
                <a:spcPct val="70000"/>
              </a:lnSpc>
              <a:defRPr/>
            </a:pPr>
            <a:r>
              <a:rPr lang="ru-RU" sz="32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Оцінка</a:t>
            </a:r>
            <a:r>
              <a:rPr lang="ru-RU" sz="3200" b="1" dirty="0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тяжкості</a:t>
            </a:r>
            <a:r>
              <a:rPr lang="ru-RU" sz="3200" b="1" dirty="0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перебігу</a:t>
            </a:r>
            <a:r>
              <a:rPr lang="ru-RU" sz="3200" b="1" dirty="0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пневмонії</a:t>
            </a:r>
            <a:r>
              <a:rPr lang="ru-RU" sz="3200" b="1" dirty="0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lang="ru-RU" sz="32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вибір</a:t>
            </a:r>
            <a:r>
              <a:rPr lang="ru-RU" sz="3200" b="1" dirty="0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місця</a:t>
            </a:r>
            <a:r>
              <a:rPr lang="ru-RU" sz="3200" b="1" dirty="0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лікування</a:t>
            </a:r>
            <a:r>
              <a:rPr lang="ru-RU" sz="3200" b="1" dirty="0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хворого</a:t>
            </a:r>
            <a:endParaRPr lang="ru-RU" sz="1600" dirty="0" smtClean="0">
              <a:ln>
                <a:solidFill>
                  <a:srgbClr val="6600CC"/>
                </a:solidFill>
              </a:ln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  <a:p>
            <a:pPr algn="r">
              <a:lnSpc>
                <a:spcPct val="70000"/>
              </a:lnSpc>
              <a:defRPr/>
            </a:pPr>
            <a:endParaRPr lang="ru-RU" sz="1600" dirty="0">
              <a:ln>
                <a:solidFill>
                  <a:srgbClr val="6600CC"/>
                </a:solidFill>
              </a:ln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14282" y="1285860"/>
            <a:ext cx="8643998" cy="545072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У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пацієнтів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за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відсутності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будь-яких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несприятливих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прогностичних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факторів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є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низький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ризик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смерті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. У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цих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хворих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немає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медичних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показань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для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госпіталізації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лікуються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амбулаторно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Однак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хворі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можуть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бути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госпіталізовані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за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соціальними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показаннями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неможливість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адекватного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спостереження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за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хворим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та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виконання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всіх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призначень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лікаря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в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домашніх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умовах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. </a:t>
            </a:r>
          </a:p>
          <a:p>
            <a:pPr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Слід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госпіталізувати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Пацієнтів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із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наявністю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одного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основних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несприятливих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прогностичних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факторів.Наявність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у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пацієнтів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двох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більше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основних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несприятливих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факторів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ризику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слід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негайно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госпіталізувати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до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відділення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реанімації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та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інтенсивної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терапії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71438" y="142875"/>
            <a:ext cx="8858250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5720" y="214290"/>
            <a:ext cx="8572560" cy="446532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solidFill>
              <a:schemeClr val="accent1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r">
              <a:lnSpc>
                <a:spcPct val="70000"/>
              </a:lnSpc>
              <a:defRPr/>
            </a:pPr>
            <a:r>
              <a:rPr lang="ru-RU" sz="32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Групи</a:t>
            </a:r>
            <a:r>
              <a:rPr lang="ru-RU" sz="3200" b="1" dirty="0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хворих</a:t>
            </a:r>
            <a:r>
              <a:rPr lang="ru-RU" sz="3200" b="1" dirty="0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lang="ru-RU" sz="3200" b="1" dirty="0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позалікарняною</a:t>
            </a:r>
            <a:r>
              <a:rPr lang="ru-RU" sz="3200" b="1" dirty="0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пневмонією</a:t>
            </a:r>
            <a:endParaRPr lang="ru-RU" sz="1600" dirty="0">
              <a:ln>
                <a:solidFill>
                  <a:srgbClr val="6600CC"/>
                </a:solidFill>
              </a:ln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14282" y="642918"/>
            <a:ext cx="8643998" cy="532145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Рекомендується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розподіляти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всіх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дорослих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пацієнтів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на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чотири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групи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. </a:t>
            </a:r>
          </a:p>
          <a:p>
            <a:pPr marL="457200" indent="-457200"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buAutoNum type="arabicPeriod"/>
              <a:defRPr/>
            </a:pP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Хворі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легкого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перебігу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які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не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потребують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госпіталізації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, без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супутніх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захворювань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та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інших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модифікуючих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факторів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Найчастіше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збудниками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у таких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пацієнтів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є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S. </a:t>
            </a:r>
            <a:r>
              <a:rPr lang="en-US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pneumoniae</a:t>
            </a:r>
            <a:r>
              <a:rPr lang="en-US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, M. </a:t>
            </a:r>
            <a:r>
              <a:rPr lang="en-US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pneumoniae</a:t>
            </a:r>
            <a:r>
              <a:rPr lang="en-US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, C. </a:t>
            </a:r>
            <a:r>
              <a:rPr lang="en-US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pneumoniae</a:t>
            </a:r>
            <a:r>
              <a:rPr lang="en-US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, H. </a:t>
            </a:r>
            <a:r>
              <a:rPr lang="en-US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influenzae</a:t>
            </a:r>
            <a:r>
              <a:rPr lang="en-US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як правило, у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курців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) та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респіраторні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віруси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. У 30-50%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пацієнтів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збудник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не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знаходять</a:t>
            </a:r>
            <a:endParaRPr lang="ru-RU" sz="2000" b="1" dirty="0" smtClean="0">
              <a:ln>
                <a:solidFill>
                  <a:srgbClr val="653DD5"/>
                </a:solidFill>
              </a:ln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buAutoNum type="arabicPeriod"/>
              <a:defRPr/>
            </a:pP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Хворі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нетяжкого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перебігу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які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не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потребують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госпіталізації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наявністю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супутньої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патології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хронічне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обструктивне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захворювання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легень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ниркова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та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серцева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недостатність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цереброваскулярне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захворювання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пухлина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цукровий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діабет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хронічне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захворювання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печінки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різної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етіології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алкоголізм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та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або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інших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модифікацій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Збудниками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у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цих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пацієнтів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є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S. </a:t>
            </a:r>
            <a:r>
              <a:rPr lang="en-US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pneumoniae</a:t>
            </a:r>
            <a:r>
              <a:rPr lang="en-US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у тому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числі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антибіотикорезистентні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штами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), </a:t>
            </a:r>
            <a:r>
              <a:rPr lang="en-US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H. </a:t>
            </a:r>
            <a:r>
              <a:rPr lang="en-US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influenzae</a:t>
            </a:r>
            <a:r>
              <a:rPr lang="en-US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, S. </a:t>
            </a:r>
            <a:r>
              <a:rPr lang="en-US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aureus</a:t>
            </a:r>
            <a:r>
              <a:rPr lang="en-US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, M. </a:t>
            </a:r>
            <a:r>
              <a:rPr lang="en-US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catarrhalis</a:t>
            </a:r>
            <a:r>
              <a:rPr lang="en-US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представники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сімейства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Enterobacteriaceae</a:t>
            </a:r>
            <a:r>
              <a:rPr lang="en-US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(E. coli, </a:t>
            </a:r>
            <a:r>
              <a:rPr lang="en-US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Klebsiella</a:t>
            </a:r>
            <a:r>
              <a:rPr lang="en-US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spp.).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Слід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також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передбачати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можливість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анаеробної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інфекції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. у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пацієнтів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несанованою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порожниною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рота,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клініко-анамнестичними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даними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про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неврологічні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захворювання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та/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або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порушення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акта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ковтання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defRPr/>
            </a:pPr>
            <a:endParaRPr lang="ru-RU" sz="2800" b="1" dirty="0" smtClean="0">
              <a:ln>
                <a:solidFill>
                  <a:srgbClr val="653DD5"/>
                </a:solidFill>
              </a:ln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71438" y="142875"/>
            <a:ext cx="8858250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5720" y="214290"/>
            <a:ext cx="8572560" cy="446532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solidFill>
              <a:schemeClr val="accent1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r">
              <a:lnSpc>
                <a:spcPct val="70000"/>
              </a:lnSpc>
              <a:defRPr/>
            </a:pPr>
            <a:r>
              <a:rPr lang="ru-RU" sz="32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Групи</a:t>
            </a:r>
            <a:r>
              <a:rPr lang="ru-RU" sz="3200" b="1" dirty="0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хврих</a:t>
            </a:r>
            <a:r>
              <a:rPr lang="ru-RU" sz="3200" b="1" dirty="0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lang="ru-RU" sz="3200" b="1" dirty="0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позалікарняною</a:t>
            </a:r>
            <a:r>
              <a:rPr lang="ru-RU" sz="3200" b="1" dirty="0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пневмонією</a:t>
            </a:r>
            <a:endParaRPr lang="ru-RU" sz="1600" dirty="0">
              <a:ln>
                <a:solidFill>
                  <a:srgbClr val="6600CC"/>
                </a:solidFill>
              </a:ln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14282" y="642918"/>
            <a:ext cx="8643998" cy="331090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marL="363538" indent="-363538"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buAutoNum type="romanUcPeriod" startAt="3"/>
              <a:defRPr/>
            </a:pP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Хворі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легкого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перебігу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яким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необхідна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госпіталізація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до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терапевтичного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відділення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за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медичними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наявність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несприятливих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прогностичних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факторів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показаннями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 У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пацієнтів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цієї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групи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розвиток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можуть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бути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обумовлені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S. </a:t>
            </a:r>
            <a:r>
              <a:rPr lang="en-US" sz="2000" b="1" dirty="0" err="1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pneumoniae</a:t>
            </a:r>
            <a:r>
              <a:rPr lang="en-US" sz="2000" b="1" dirty="0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H. </a:t>
            </a:r>
            <a:r>
              <a:rPr lang="en-US" sz="2000" b="1" dirty="0" err="1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influenzae</a:t>
            </a:r>
            <a:r>
              <a:rPr lang="en-US" sz="2000" b="1" dirty="0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атиповими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збудниками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грамнегативними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ентеробактеріями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 У 10-40%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хворих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III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групи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виявляють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«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змішану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»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інфекцію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тобто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поєднання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типових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та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атипових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збудників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)</a:t>
            </a:r>
          </a:p>
          <a:p>
            <a:pPr marL="363538" indent="-363538"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buAutoNum type="romanUcPeriod" startAt="3"/>
              <a:defRPr/>
            </a:pP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Хворі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важкого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перебігу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яким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необхідна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госпіталізація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до ВРІТ. Спектр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мікробної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флори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у таких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хворих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включає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S. </a:t>
            </a:r>
            <a:r>
              <a:rPr lang="en-US" sz="2000" b="1" dirty="0" err="1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pneumoniae</a:t>
            </a:r>
            <a:r>
              <a:rPr lang="en-US" sz="2000" b="1" dirty="0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2000" b="1" dirty="0" err="1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Legionella</a:t>
            </a:r>
            <a:r>
              <a:rPr lang="en-US" sz="2000" b="1" dirty="0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spp., H. </a:t>
            </a:r>
            <a:r>
              <a:rPr lang="en-US" sz="2000" b="1" dirty="0" err="1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influenzae</a:t>
            </a:r>
            <a:r>
              <a:rPr lang="en-US" sz="2000" b="1" dirty="0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грамнегативні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S. </a:t>
            </a:r>
            <a:r>
              <a:rPr lang="en-US" sz="2000" b="1" dirty="0" err="1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aureus</a:t>
            </a:r>
            <a:r>
              <a:rPr lang="en-US" sz="2000" b="1" dirty="0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За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наявності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відповідних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модифікуючих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факторів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збудником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може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бути </a:t>
            </a:r>
            <a:r>
              <a:rPr lang="en-US" sz="2000" b="1" dirty="0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P. </a:t>
            </a:r>
            <a:r>
              <a:rPr lang="ru-RU" sz="2000" b="1" dirty="0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</a:t>
            </a:r>
            <a:r>
              <a:rPr lang="en-US" sz="2000" b="1" dirty="0" err="1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eruginosa</a:t>
            </a:r>
            <a:r>
              <a:rPr lang="en-US" sz="2000" b="1" dirty="0" smtClean="0">
                <a:ln>
                  <a:solidFill>
                    <a:srgbClr val="653DD5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  <a:endParaRPr lang="uk-UA" sz="2000" b="1" dirty="0" smtClean="0">
              <a:ln>
                <a:solidFill>
                  <a:srgbClr val="653DD5"/>
                </a:solidFill>
              </a:ln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363538" indent="-363538"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buAutoNum type="romanUcPeriod" startAt="3"/>
              <a:defRPr/>
            </a:pPr>
            <a:endParaRPr lang="ru-RU" sz="2400" dirty="0" smtClean="0">
              <a:ln>
                <a:solidFill>
                  <a:srgbClr val="653DD5"/>
                </a:solidFill>
              </a:ln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43375" y="857250"/>
            <a:ext cx="4857750" cy="500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71438" y="142875"/>
            <a:ext cx="8858250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857884" y="214290"/>
            <a:ext cx="2853666" cy="584775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txBody>
          <a:bodyPr wrap="none">
            <a:spAutoFit/>
          </a:bodyPr>
          <a:lstStyle/>
          <a:p>
            <a:pPr algn="just">
              <a:defRPr/>
            </a:pPr>
            <a:r>
              <a:rPr lang="ru-RU" sz="3200" b="1" dirty="0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ПНЕВМОНІЯ</a:t>
            </a:r>
            <a:endParaRPr lang="ru-RU" sz="1600" dirty="0">
              <a:ln>
                <a:solidFill>
                  <a:srgbClr val="6600CC"/>
                </a:solidFill>
              </a:ln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42844" y="428604"/>
            <a:ext cx="571504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07950" algn="ctr" eaLnBrk="0" hangingPunct="0">
              <a:defRPr/>
            </a:pPr>
            <a:r>
              <a:rPr lang="ru-RU" sz="32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Принципи</a:t>
            </a:r>
            <a:r>
              <a:rPr lang="ru-RU" sz="32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лікування</a:t>
            </a:r>
            <a:endParaRPr lang="ru-RU" sz="3200" b="1" dirty="0">
              <a:ln>
                <a:solidFill>
                  <a:srgbClr val="C00000"/>
                </a:solidFill>
              </a:ln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0593" name="Rectangle 1"/>
          <p:cNvSpPr>
            <a:spLocks noChangeArrowheads="1"/>
          </p:cNvSpPr>
          <p:nvPr/>
        </p:nvSpPr>
        <p:spPr bwMode="auto">
          <a:xfrm>
            <a:off x="142844" y="928670"/>
            <a:ext cx="9001156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indent="107950">
              <a:lnSpc>
                <a:spcPct val="75000"/>
              </a:lnSpc>
              <a:spcBef>
                <a:spcPts val="0"/>
              </a:spcBef>
              <a:defRPr/>
            </a:pP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Лікування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має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бути:</a:t>
            </a:r>
          </a:p>
          <a:p>
            <a:pPr indent="107950">
              <a:lnSpc>
                <a:spcPct val="75000"/>
              </a:lnSpc>
              <a:spcBef>
                <a:spcPts val="0"/>
              </a:spcBef>
              <a:defRPr/>
            </a:pP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раннім</a:t>
            </a:r>
            <a:endParaRPr lang="ru-RU" sz="2800" b="1" dirty="0" smtClean="0">
              <a:ln>
                <a:solidFill>
                  <a:srgbClr val="0000CC"/>
                </a:solidFill>
              </a:ln>
              <a:solidFill>
                <a:schemeClr val="accent4">
                  <a:lumMod val="50000"/>
                </a:schemeClr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indent="107950">
              <a:lnSpc>
                <a:spcPct val="75000"/>
              </a:lnSpc>
              <a:spcBef>
                <a:spcPts val="0"/>
              </a:spcBef>
              <a:defRPr/>
            </a:pP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раціональним</a:t>
            </a:r>
            <a:endParaRPr lang="ru-RU" sz="2800" b="1" dirty="0" smtClean="0">
              <a:ln>
                <a:solidFill>
                  <a:srgbClr val="0000CC"/>
                </a:solidFill>
              </a:ln>
              <a:solidFill>
                <a:schemeClr val="accent4">
                  <a:lumMod val="50000"/>
                </a:schemeClr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indent="107950">
              <a:lnSpc>
                <a:spcPct val="75000"/>
              </a:lnSpc>
              <a:spcBef>
                <a:spcPts val="0"/>
              </a:spcBef>
              <a:defRPr/>
            </a:pP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індивідуальним</a:t>
            </a:r>
            <a:endParaRPr lang="ru-RU" sz="2800" b="1" dirty="0" smtClean="0">
              <a:ln>
                <a:solidFill>
                  <a:srgbClr val="0000CC"/>
                </a:solidFill>
              </a:ln>
              <a:solidFill>
                <a:schemeClr val="accent4">
                  <a:lumMod val="50000"/>
                </a:schemeClr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indent="107950">
              <a:lnSpc>
                <a:spcPct val="75000"/>
              </a:lnSpc>
              <a:spcBef>
                <a:spcPts val="0"/>
              </a:spcBef>
              <a:defRPr/>
            </a:pP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комплексним</a:t>
            </a:r>
            <a:endParaRPr lang="ru-RU" sz="2800" b="1" dirty="0" smtClean="0">
              <a:ln>
                <a:solidFill>
                  <a:srgbClr val="0000CC"/>
                </a:solidFill>
              </a:ln>
              <a:solidFill>
                <a:schemeClr val="accent4">
                  <a:lumMod val="50000"/>
                </a:schemeClr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indent="107950">
              <a:lnSpc>
                <a:spcPct val="75000"/>
              </a:lnSpc>
              <a:spcBef>
                <a:spcPts val="0"/>
              </a:spcBef>
              <a:defRPr/>
            </a:pPr>
            <a:endParaRPr lang="ru-RU" sz="2800" b="1" dirty="0" smtClean="0">
              <a:ln>
                <a:solidFill>
                  <a:srgbClr val="0000CC"/>
                </a:solidFill>
              </a:ln>
              <a:solidFill>
                <a:schemeClr val="accent4">
                  <a:lumMod val="50000"/>
                </a:schemeClr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indent="107950">
              <a:lnSpc>
                <a:spcPct val="75000"/>
              </a:lnSpc>
              <a:spcBef>
                <a:spcPts val="0"/>
              </a:spcBef>
              <a:defRPr/>
            </a:pP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першому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місці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</a:p>
          <a:p>
            <a:pPr indent="107950">
              <a:lnSpc>
                <a:spcPct val="75000"/>
              </a:lnSpc>
              <a:spcBef>
                <a:spcPts val="0"/>
              </a:spcBef>
              <a:defRPr/>
            </a:pP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етіотропна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антибактеріальна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терапія</a:t>
            </a:r>
            <a:endParaRPr lang="ru-RU" sz="2800" b="1" dirty="0" smtClean="0">
              <a:ln>
                <a:solidFill>
                  <a:srgbClr val="0000CC"/>
                </a:solidFill>
              </a:ln>
              <a:solidFill>
                <a:schemeClr val="accent4">
                  <a:lumMod val="50000"/>
                </a:schemeClr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indent="107950">
              <a:lnSpc>
                <a:spcPct val="75000"/>
              </a:lnSpc>
              <a:spcBef>
                <a:spcPts val="0"/>
              </a:spcBef>
              <a:defRPr/>
            </a:pP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 другому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місці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</a:p>
          <a:p>
            <a:pPr indent="107950">
              <a:lnSpc>
                <a:spcPct val="75000"/>
              </a:lnSpc>
              <a:spcBef>
                <a:spcPts val="0"/>
              </a:spcBef>
              <a:defRPr/>
            </a:pP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-симптоматична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терапія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дезінтоксикаційна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</a:p>
          <a:p>
            <a:pPr indent="107950">
              <a:lnSpc>
                <a:spcPct val="75000"/>
              </a:lnSpc>
              <a:spcBef>
                <a:spcPts val="0"/>
              </a:spcBef>
              <a:defRPr/>
            </a:pP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жарознижувальна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</a:p>
          <a:p>
            <a:pPr indent="107950">
              <a:lnSpc>
                <a:spcPct val="75000"/>
              </a:lnSpc>
              <a:spcBef>
                <a:spcPts val="0"/>
              </a:spcBef>
              <a:defRPr/>
            </a:pP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Відхаркувальна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</a:p>
          <a:p>
            <a:pPr indent="107950">
              <a:lnSpc>
                <a:spcPct val="75000"/>
              </a:lnSpc>
              <a:spcBef>
                <a:spcPts val="0"/>
              </a:spcBef>
              <a:defRPr/>
            </a:pP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Імунокоригуюча</a:t>
            </a:r>
            <a:endParaRPr lang="ru-RU" sz="2800" b="1" dirty="0" smtClean="0">
              <a:ln>
                <a:solidFill>
                  <a:srgbClr val="0000CC"/>
                </a:solidFill>
              </a:ln>
              <a:solidFill>
                <a:schemeClr val="accent4">
                  <a:lumMod val="50000"/>
                </a:schemeClr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indent="107950">
              <a:lnSpc>
                <a:spcPct val="75000"/>
              </a:lnSpc>
              <a:spcBef>
                <a:spcPts val="0"/>
              </a:spcBef>
              <a:defRPr/>
            </a:pP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третьому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місці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</a:p>
          <a:p>
            <a:pPr indent="107950">
              <a:lnSpc>
                <a:spcPct val="75000"/>
              </a:lnSpc>
              <a:spcBef>
                <a:spcPts val="0"/>
              </a:spcBef>
              <a:defRPr/>
            </a:pP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Фізіотерапія</a:t>
            </a:r>
            <a:endParaRPr lang="ru-RU" sz="2800" b="1" dirty="0" smtClean="0">
              <a:ln>
                <a:solidFill>
                  <a:srgbClr val="0000CC"/>
                </a:solidFill>
              </a:ln>
              <a:solidFill>
                <a:schemeClr val="accent4">
                  <a:lumMod val="50000"/>
                </a:schemeClr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indent="107950">
              <a:lnSpc>
                <a:spcPct val="75000"/>
              </a:lnSpc>
              <a:spcBef>
                <a:spcPts val="0"/>
              </a:spcBef>
              <a:defRPr/>
            </a:pP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ЛФК </a:t>
            </a:r>
          </a:p>
        </p:txBody>
      </p:sp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71438" y="142875"/>
            <a:ext cx="8858250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5720" y="214290"/>
            <a:ext cx="8572560" cy="402226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solidFill>
              <a:schemeClr val="accent1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r">
              <a:lnSpc>
                <a:spcPct val="70000"/>
              </a:lnSpc>
              <a:defRPr/>
            </a:pP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Лікування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хворих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позалікарняною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пневмонією</a:t>
            </a:r>
            <a:endParaRPr lang="ru-RU" sz="2800" dirty="0">
              <a:ln>
                <a:solidFill>
                  <a:srgbClr val="6600CC"/>
                </a:solidFill>
              </a:ln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14282" y="714356"/>
            <a:ext cx="8643998" cy="489057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3200" b="1" dirty="0" err="1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Антибіотики</a:t>
            </a:r>
            <a:endParaRPr lang="ru-RU" sz="3200" b="1" dirty="0" smtClean="0">
              <a:ln>
                <a:solidFill>
                  <a:srgbClr val="653DD5"/>
                </a:solidFill>
              </a:ln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призначені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для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емпіричного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лікування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хворих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на,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поділяють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на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препарати:першого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ряду (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препарати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вибору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та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альтернативні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препарати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)другого ряду</a:t>
            </a:r>
          </a:p>
          <a:p>
            <a:pPr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Починають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лікування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препаратами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вибору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, а за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неможливості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їх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призначення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відсутність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непереносимість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або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використання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протягом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останніх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трьох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місяців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будь-яких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причин)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альтернативними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препаратами.</a:t>
            </a:r>
          </a:p>
          <a:p>
            <a:pPr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У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разі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неефективності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препаратів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першого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ряду через 48-72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години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лікування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призначають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препарати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другого ряду, в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якості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яких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можуть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бути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використані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альтернативні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препарати</a:t>
            </a:r>
            <a:endParaRPr lang="ru-RU" sz="2800" b="1" dirty="0" smtClean="0">
              <a:ln>
                <a:solidFill>
                  <a:srgbClr val="653DD5"/>
                </a:solidFill>
              </a:ln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71438" y="142875"/>
            <a:ext cx="8858250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5720" y="214290"/>
            <a:ext cx="8572560" cy="402226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solidFill>
              <a:schemeClr val="accent1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r">
              <a:lnSpc>
                <a:spcPct val="70000"/>
              </a:lnSpc>
              <a:defRPr/>
            </a:pP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Лікування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хворих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позалікарняною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пневмонією</a:t>
            </a:r>
            <a:endParaRPr lang="ru-RU" sz="2800" dirty="0">
              <a:ln>
                <a:solidFill>
                  <a:srgbClr val="6600CC"/>
                </a:solidFill>
              </a:ln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14282" y="714356"/>
            <a:ext cx="8643998" cy="514910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У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хворих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на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пневмонію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першої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групи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адекватний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клінічний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ефект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можливий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при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пероральному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прийомі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антибактеріального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препарату (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монотерапія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).</a:t>
            </a:r>
          </a:p>
          <a:p>
            <a:pPr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Як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засіб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вибору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рекомендується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амоксицилін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призначати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ампіцилін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per </a:t>
            </a:r>
            <a:r>
              <a:rPr lang="en-US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os</a:t>
            </a:r>
            <a:r>
              <a:rPr lang="en-US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недоцільно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через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його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низьку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біодоступність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або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макролід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азитроміцин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кларитроміцин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спіраміцин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).</a:t>
            </a:r>
          </a:p>
          <a:p>
            <a:pPr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При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неможливості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прийому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хворим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на препарат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вибору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призначають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альтернативний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препарат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респіраторний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фторхінолон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левофлоксацин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моксифлоксацин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гатифлоксацин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).</a:t>
            </a:r>
          </a:p>
          <a:p>
            <a:pPr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У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разі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неефективності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амоксициліну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через 48-72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години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лікування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як препарат другого ряду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призначають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макролід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або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доксициклін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71438" y="142875"/>
            <a:ext cx="8858250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5720" y="214290"/>
            <a:ext cx="8572560" cy="402226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solidFill>
              <a:schemeClr val="accent1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r">
              <a:lnSpc>
                <a:spcPct val="70000"/>
              </a:lnSpc>
              <a:defRPr/>
            </a:pP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Лікування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хворих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позалікарняною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пневмонією</a:t>
            </a:r>
            <a:endParaRPr lang="ru-RU" sz="2800" dirty="0">
              <a:ln>
                <a:solidFill>
                  <a:srgbClr val="6600CC"/>
                </a:solidFill>
              </a:ln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14282" y="714356"/>
            <a:ext cx="8643998" cy="545072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У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хворих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другої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групи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виражений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клінічний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ефект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також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можливий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у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разі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перорального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прийому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антибіотика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Однак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оскільки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збільшується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ймовірність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етіологічної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ролі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грамнегативних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мікроорганізмів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(у тому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числі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тих,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які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мають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деякі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механізми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резистентності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до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антибіотиків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), як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вибір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рекомендується:захищений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амінопеніцилін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амоксицилін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клавуланова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кислота)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або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цефалоспорин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II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покоління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цефуроксиму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аксетил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).</a:t>
            </a:r>
          </a:p>
          <a:p>
            <a:pPr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Альтернативною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терапією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може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бути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застосування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респіраторного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фторхінолону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При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неможливості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перорального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прийому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препарату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або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низького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комплаєнсу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призначається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парентеральний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антибіотик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Цефтріаксон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внутрішньом'язово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1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р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д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). </a:t>
            </a:r>
          </a:p>
        </p:txBody>
      </p:sp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71438" y="142875"/>
            <a:ext cx="8858250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5720" y="214290"/>
            <a:ext cx="8572560" cy="402226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solidFill>
              <a:schemeClr val="accent1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r">
              <a:lnSpc>
                <a:spcPct val="70000"/>
              </a:lnSpc>
              <a:defRPr/>
            </a:pP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Лікування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хворих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позалікарняною</a:t>
            </a:r>
            <a:r>
              <a:rPr lang="ru-RU" sz="2800" b="1" dirty="0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пневмонією</a:t>
            </a:r>
            <a:endParaRPr lang="ru-RU" sz="2800" dirty="0">
              <a:ln>
                <a:solidFill>
                  <a:srgbClr val="6600CC"/>
                </a:solidFill>
              </a:ln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14282" y="714357"/>
            <a:ext cx="7429552" cy="568155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Госпіталізованим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до </a:t>
            </a:r>
          </a:p>
          <a:p>
            <a:pPr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терапевтичного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відділення</a:t>
            </a:r>
            <a:endParaRPr lang="ru-RU" sz="2800" b="1" dirty="0" smtClean="0">
              <a:ln>
                <a:solidFill>
                  <a:srgbClr val="653DD5"/>
                </a:solidFill>
              </a:ln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хворим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3-ї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групи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необхідно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проводити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парентеральну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терапію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використанням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амінопеніциліну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переважно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захищеного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амоксицилін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клавулонова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кислота,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ампіцилін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сульбактам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)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або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цефалоспорину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II-III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поколінь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цефуроксим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цефотаксим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цефтріаксон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).</a:t>
            </a:r>
          </a:p>
          <a:p>
            <a:pPr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У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разі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неефективностіпрепарату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вибору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через 48 годин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слід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додати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до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нього:макролід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комбінована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терапія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)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або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замінити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його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фторхінолоном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III–IV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поколінь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монотерапія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).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86512" y="642918"/>
            <a:ext cx="2628903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00876" y="3929066"/>
            <a:ext cx="2057404" cy="1643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71438" y="142875"/>
            <a:ext cx="8858250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5720" y="214290"/>
            <a:ext cx="8572560" cy="791242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solidFill>
              <a:schemeClr val="accent1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r">
              <a:lnSpc>
                <a:spcPct val="70000"/>
              </a:lnSpc>
              <a:defRPr/>
            </a:pPr>
            <a:r>
              <a:rPr lang="ru-RU" sz="32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Критерії</a:t>
            </a:r>
            <a:r>
              <a:rPr lang="ru-RU" sz="3200" b="1" dirty="0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ефективності</a:t>
            </a:r>
            <a:r>
              <a:rPr lang="ru-RU" sz="3200" b="1" dirty="0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антибактериальної</a:t>
            </a:r>
            <a:r>
              <a:rPr lang="ru-RU" sz="3200" b="1" dirty="0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терапії</a:t>
            </a:r>
            <a:r>
              <a:rPr lang="ru-RU" sz="3200" b="1" dirty="0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хворих</a:t>
            </a:r>
            <a:r>
              <a:rPr lang="ru-RU" sz="3200" b="1" dirty="0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lang="ru-RU" sz="3200" b="1" dirty="0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пневмонією</a:t>
            </a:r>
            <a:r>
              <a:rPr lang="ru-RU" sz="3200" b="1" dirty="0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ru-RU" sz="1600" dirty="0">
              <a:ln>
                <a:solidFill>
                  <a:srgbClr val="6600CC"/>
                </a:solidFill>
              </a:ln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14282" y="1028376"/>
            <a:ext cx="6143668" cy="538609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marL="446088" indent="-446088" fontAlgn="auto">
              <a:lnSpc>
                <a:spcPct val="70000"/>
              </a:lnSpc>
              <a:spcBef>
                <a:spcPts val="120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температура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тіла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нижче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37,5 °С; </a:t>
            </a:r>
          </a:p>
          <a:p>
            <a:pPr marL="446088" indent="-446088" fontAlgn="auto">
              <a:lnSpc>
                <a:spcPct val="70000"/>
              </a:lnSpc>
              <a:spcBef>
                <a:spcPts val="120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відсутність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симптомів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інтоксикації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; </a:t>
            </a:r>
          </a:p>
          <a:p>
            <a:pPr marL="446088" indent="-446088" fontAlgn="auto">
              <a:lnSpc>
                <a:spcPct val="70000"/>
              </a:lnSpc>
              <a:spcBef>
                <a:spcPts val="120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відсутність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ознак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дихальної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недостатності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; </a:t>
            </a:r>
          </a:p>
          <a:p>
            <a:pPr marL="446088" indent="-446088" fontAlgn="auto">
              <a:lnSpc>
                <a:spcPct val="70000"/>
              </a:lnSpc>
              <a:spcBef>
                <a:spcPts val="120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відсутність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гнійної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мокроти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; </a:t>
            </a:r>
          </a:p>
          <a:p>
            <a:pPr marL="446088" indent="-446088" fontAlgn="auto">
              <a:lnSpc>
                <a:spcPct val="70000"/>
              </a:lnSpc>
              <a:spcBef>
                <a:spcPts val="120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кількість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лейкоцитів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в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крові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менше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10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х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109/л,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нейтрофільних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гранулоцитів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—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менше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80 %,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юних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форм —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менше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6 %; </a:t>
            </a:r>
          </a:p>
          <a:p>
            <a:pPr marL="446088" indent="-446088" fontAlgn="auto">
              <a:lnSpc>
                <a:spcPct val="70000"/>
              </a:lnSpc>
              <a:spcBef>
                <a:spcPts val="120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відсутність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негативної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динаміки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рентгенологічних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змін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. </a:t>
            </a:r>
            <a:endParaRPr lang="ru-RU" sz="2800" b="1" dirty="0" smtClean="0">
              <a:ln>
                <a:solidFill>
                  <a:srgbClr val="653DD5"/>
                </a:solidFill>
              </a:ln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57950" y="1000108"/>
            <a:ext cx="2500330" cy="17859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00826" y="2857496"/>
            <a:ext cx="2166939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00826" y="4572008"/>
            <a:ext cx="2200275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71438" y="142875"/>
            <a:ext cx="8858250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5720" y="214290"/>
            <a:ext cx="8572560" cy="446532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solidFill>
              <a:schemeClr val="accent1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r">
              <a:lnSpc>
                <a:spcPct val="70000"/>
              </a:lnSpc>
              <a:defRPr/>
            </a:pPr>
            <a:r>
              <a:rPr lang="ru-RU" sz="32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Госпітальна</a:t>
            </a:r>
            <a:r>
              <a:rPr lang="ru-RU" sz="3200" b="1" dirty="0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пневмонія</a:t>
            </a:r>
            <a:r>
              <a:rPr lang="ru-RU" sz="3200" b="1" dirty="0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(ГП) </a:t>
            </a:r>
            <a:endParaRPr lang="ru-RU" sz="1600" dirty="0">
              <a:ln>
                <a:solidFill>
                  <a:srgbClr val="6600CC"/>
                </a:solidFill>
              </a:ln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14282" y="714356"/>
            <a:ext cx="8643998" cy="613706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fontAlgn="auto">
              <a:lnSpc>
                <a:spcPct val="70000"/>
              </a:lnSpc>
              <a:spcBef>
                <a:spcPts val="1200"/>
              </a:spcBef>
              <a:spcAft>
                <a:spcPts val="0"/>
              </a:spcAft>
              <a:defRPr/>
            </a:pP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Госпітальна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внутрішньолікарняна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нозокоміальна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пневмонія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(ГП)- </a:t>
            </a:r>
          </a:p>
          <a:p>
            <a:pPr fontAlgn="auto">
              <a:lnSpc>
                <a:spcPct val="70000"/>
              </a:lnSpc>
              <a:spcBef>
                <a:spcPts val="1200"/>
              </a:spcBef>
              <a:spcAft>
                <a:spcPts val="0"/>
              </a:spcAft>
              <a:defRPr/>
            </a:pP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це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пневмонія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що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розвинулася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через 48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більше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годин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госпіталізації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хворого в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стаціонар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, за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умови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відсутності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ознак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запалення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на момент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госпіталізації</a:t>
            </a:r>
            <a:endParaRPr lang="ru-RU" sz="2800" b="1" dirty="0" smtClean="0">
              <a:ln>
                <a:solidFill>
                  <a:srgbClr val="653DD5"/>
                </a:solidFill>
              </a:ln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lnSpc>
                <a:spcPct val="70000"/>
              </a:lnSpc>
              <a:spcBef>
                <a:spcPts val="1200"/>
              </a:spcBef>
              <a:spcAft>
                <a:spcPts val="0"/>
              </a:spcAft>
              <a:defRPr/>
            </a:pP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Частота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розвитку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ГП становить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від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13 до 18% у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загальній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структурі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внутрішньолікарняних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інфекцій</a:t>
            </a:r>
            <a:endParaRPr lang="ru-RU" sz="2800" b="1" dirty="0" smtClean="0">
              <a:ln>
                <a:solidFill>
                  <a:srgbClr val="653DD5"/>
                </a:solidFill>
              </a:ln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lnSpc>
                <a:spcPct val="70000"/>
              </a:lnSpc>
              <a:spcBef>
                <a:spcPts val="1200"/>
              </a:spcBef>
              <a:spcAft>
                <a:spcPts val="0"/>
              </a:spcAft>
              <a:defRPr/>
            </a:pP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За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рівнем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летальності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дане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ускладнення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стійко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посідає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перше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місце.Особливо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гостро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стоїть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проблема ГП у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критичних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хворих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у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відділеннях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інтенсивної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терапії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(ВІТ), де частота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розвитку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ГП у 5 – 10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разів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вища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ніж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в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інших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відділеннях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лікарень</a:t>
            </a:r>
            <a:endParaRPr lang="ru-RU" sz="2800" b="1" dirty="0" smtClean="0">
              <a:ln>
                <a:solidFill>
                  <a:srgbClr val="653DD5"/>
                </a:solidFill>
              </a:ln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lnSpc>
                <a:spcPct val="70000"/>
              </a:lnSpc>
              <a:spcBef>
                <a:spcPts val="1200"/>
              </a:spcBef>
              <a:spcAft>
                <a:spcPts val="0"/>
              </a:spcAft>
              <a:defRPr/>
            </a:pP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Летальність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при ГП у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хворих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на ВІТ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залишається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надзвичайно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високою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від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10 до 80%</a:t>
            </a:r>
          </a:p>
        </p:txBody>
      </p:sp>
    </p:spTree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71438" y="142875"/>
            <a:ext cx="8858250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5720" y="214290"/>
            <a:ext cx="8572560" cy="446532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solidFill>
              <a:schemeClr val="accent1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r">
              <a:lnSpc>
                <a:spcPct val="70000"/>
              </a:lnSpc>
              <a:defRPr/>
            </a:pPr>
            <a:r>
              <a:rPr lang="ru-RU" sz="3200" b="1" dirty="0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Структура </a:t>
            </a:r>
            <a:r>
              <a:rPr lang="ru-RU" sz="32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госпітальної</a:t>
            </a:r>
            <a:r>
              <a:rPr lang="ru-RU" sz="3200" b="1" dirty="0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пневмонії</a:t>
            </a:r>
            <a:endParaRPr lang="ru-RU" sz="1600" dirty="0">
              <a:ln>
                <a:solidFill>
                  <a:srgbClr val="6600CC"/>
                </a:solidFill>
              </a:ln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14282" y="714356"/>
            <a:ext cx="8643998" cy="401340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Вентилятор-асоцийована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пневмонія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(ВАП) – </a:t>
            </a:r>
          </a:p>
          <a:p>
            <a:pPr fontAlgn="auto">
              <a:lnSpc>
                <a:spcPct val="70000"/>
              </a:lnSpc>
              <a:spcAft>
                <a:spcPts val="0"/>
              </a:spcAft>
              <a:defRPr/>
            </a:pP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розвивається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у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пацієнтів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які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перебувають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на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тривалій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штучній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вентиляції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легень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(ШВЛ). У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хворих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які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перебувають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на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тривалій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ШВЛ,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пневмонія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виникає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у 20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разів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частіше</a:t>
            </a:r>
            <a:endParaRPr lang="ru-RU" sz="2800" b="1" dirty="0" smtClean="0">
              <a:ln>
                <a:solidFill>
                  <a:srgbClr val="653DD5"/>
                </a:solidFill>
              </a:ln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lnSpc>
                <a:spcPct val="70000"/>
              </a:lnSpc>
              <a:spcAft>
                <a:spcPts val="0"/>
              </a:spcAft>
              <a:defRPr/>
            </a:pPr>
            <a:endParaRPr lang="ru-RU" sz="2800" b="1" dirty="0" smtClean="0">
              <a:ln>
                <a:solidFill>
                  <a:srgbClr val="653DD5"/>
                </a:solidFill>
              </a:ln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lnSpc>
                <a:spcPct val="70000"/>
              </a:lnSpc>
              <a:spcAft>
                <a:spcPts val="0"/>
              </a:spcAft>
              <a:defRPr/>
            </a:pP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Післяопераційна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пневмонія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(ПП) 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Частота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її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сягає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– 18,6%.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Летальність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, за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даними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різних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авторів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коливається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від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9 до 46%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в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середньому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становить 21%.</a:t>
            </a:r>
          </a:p>
          <a:p>
            <a:pPr fontAlgn="auto">
              <a:lnSpc>
                <a:spcPct val="70000"/>
              </a:lnSpc>
              <a:spcAft>
                <a:spcPts val="0"/>
              </a:spcAft>
              <a:defRPr/>
            </a:pP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Аспіраційна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пневмонія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(АП) 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–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чіткого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визначення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не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має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Розвивається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внаслідок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аспірації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шлункового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вмісту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43702" y="4714884"/>
            <a:ext cx="2205039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71438" y="142875"/>
            <a:ext cx="8858250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5720" y="214290"/>
            <a:ext cx="8572560" cy="446532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solidFill>
              <a:schemeClr val="accent1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r">
              <a:lnSpc>
                <a:spcPct val="70000"/>
              </a:lnSpc>
              <a:defRPr/>
            </a:pPr>
            <a:r>
              <a:rPr lang="ru-RU" sz="32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Етіологія</a:t>
            </a:r>
            <a:r>
              <a:rPr lang="ru-RU" sz="3200" b="1" dirty="0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госпітальної</a:t>
            </a:r>
            <a:r>
              <a:rPr lang="ru-RU" sz="3200" b="1" dirty="0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пневмонії</a:t>
            </a:r>
            <a:endParaRPr lang="ru-RU" sz="1600" dirty="0">
              <a:ln>
                <a:solidFill>
                  <a:srgbClr val="6600CC"/>
                </a:solidFill>
              </a:ln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14282" y="714356"/>
            <a:ext cx="8643998" cy="546611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marL="363538" indent="-363538"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госпитальні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пневмонії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найчастіше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викликаються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бактеріями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часто в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асоціаціях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;</a:t>
            </a:r>
          </a:p>
          <a:p>
            <a:pPr marL="363538" indent="-363538"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у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ролі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збудників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ГП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можуть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виступати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Streptococcus </a:t>
            </a:r>
            <a:r>
              <a:rPr lang="en-US" sz="2400" b="1" dirty="0" err="1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pneumoniae</a:t>
            </a:r>
            <a:r>
              <a:rPr lang="en-US" sz="2400" b="1" dirty="0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та </a:t>
            </a:r>
            <a:r>
              <a:rPr lang="en-US" sz="2400" b="1" dirty="0" err="1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Haemophylus</a:t>
            </a:r>
            <a:r>
              <a:rPr lang="en-US" sz="2400" b="1" dirty="0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influenzae</a:t>
            </a:r>
            <a:r>
              <a:rPr lang="en-US" sz="2400" b="1" dirty="0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;</a:t>
            </a:r>
            <a:endParaRPr lang="uk-UA" sz="2400" b="1" dirty="0" smtClean="0">
              <a:ln>
                <a:solidFill>
                  <a:srgbClr val="653DD5"/>
                </a:solidFill>
              </a:ln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363538" indent="-363538"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стафілококи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частіше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викликають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ГП у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пацієнтів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опіками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та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хворих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рановою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інфекцією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;</a:t>
            </a:r>
          </a:p>
          <a:p>
            <a:pPr marL="363538" indent="-363538"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гриби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насамперед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роду </a:t>
            </a:r>
            <a:r>
              <a:rPr lang="en-US" sz="2400" b="1" dirty="0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Candida,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найчастіше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зустрічаються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у ВІТ для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новонароджених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;</a:t>
            </a:r>
          </a:p>
          <a:p>
            <a:pPr marL="363538" indent="-363538"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у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пацієнтів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пригніченим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імунітетом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можливими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етіологічними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агентами ГП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можуть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бути </a:t>
            </a:r>
            <a:r>
              <a:rPr lang="en-US" sz="2400" b="1" dirty="0" err="1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Aspergillius</a:t>
            </a:r>
            <a:r>
              <a:rPr lang="en-US" sz="2400" b="1" dirty="0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2400" b="1" dirty="0" err="1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Legionella</a:t>
            </a:r>
            <a:r>
              <a:rPr lang="en-US" sz="2400" b="1" dirty="0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2400" b="1" dirty="0" err="1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Pneumocystis</a:t>
            </a:r>
            <a:r>
              <a:rPr lang="en-US" sz="2400" b="1" dirty="0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carinii</a:t>
            </a:r>
            <a:r>
              <a:rPr lang="en-US" sz="2400" b="1" dirty="0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також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цитомегаловірус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;</a:t>
            </a:r>
          </a:p>
          <a:p>
            <a:pPr marL="363538" indent="-363538"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ГП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вірусної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етіології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виникають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як правило, у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зимову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пору року.</a:t>
            </a:r>
          </a:p>
          <a:p>
            <a:pPr marL="363538" indent="-363538"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Головна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відмінність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госпітальної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пневмонії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від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негоспитальной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в тому,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що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перша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розвивається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на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фоні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застосування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антибіотиків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її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збудники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частіше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мають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резистентність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до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антибактеріальних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препаратів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71438" y="142874"/>
            <a:ext cx="8858250" cy="6572274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5720" y="214290"/>
            <a:ext cx="8572560" cy="446532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solidFill>
              <a:schemeClr val="accent1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r">
              <a:lnSpc>
                <a:spcPct val="70000"/>
              </a:lnSpc>
              <a:defRPr/>
            </a:pPr>
            <a:r>
              <a:rPr lang="ru-RU" sz="32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Лікування</a:t>
            </a:r>
            <a:r>
              <a:rPr lang="ru-RU" sz="3200" b="1" dirty="0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госпітальної</a:t>
            </a:r>
            <a:r>
              <a:rPr lang="ru-RU" sz="3200" b="1" dirty="0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пневмонії</a:t>
            </a:r>
            <a:endParaRPr lang="ru-RU" sz="1600" dirty="0">
              <a:ln>
                <a:solidFill>
                  <a:srgbClr val="6600CC"/>
                </a:solidFill>
              </a:ln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14282" y="714357"/>
            <a:ext cx="8643998" cy="548150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Антибактеріальна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терапія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: </a:t>
            </a:r>
          </a:p>
          <a:p>
            <a:pPr marL="363538" indent="-363538"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кліндаміцин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у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комбінації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інгібіторзахищеним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бета-лактамом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цефоперазон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сульбактам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ампіцилін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сульбактам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)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або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бета-лактамний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антибіотик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у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комбінації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метронідазолом</a:t>
            </a:r>
            <a:endParaRPr lang="ru-RU" sz="2400" b="1" dirty="0" smtClean="0">
              <a:ln>
                <a:solidFill>
                  <a:srgbClr val="653DD5"/>
                </a:solidFill>
              </a:ln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363538" indent="-363538"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Деескаляційна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антибактеріальна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терапія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 marL="363538" indent="-363538"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цефепім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Максицеф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) у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комбінації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метронідазолом,цефтазидим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Віцеф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у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marL="363538" indent="-363538"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комбінації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метронідазолом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або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кліндаміцином,піперацилін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тазобактамабо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тикарцилін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клавуланат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marL="363538" indent="-363538"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Комбінація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азтреонама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азтреабол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кліндаміцином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глікопептидів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 </a:t>
            </a:r>
          </a:p>
          <a:p>
            <a:pPr marL="363538" indent="-363538"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  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наприклад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ванкоміцину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або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marL="363538" indent="-363538"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  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тейкопланіну</a:t>
            </a:r>
            <a:endParaRPr lang="ru-RU" sz="2400" b="1" dirty="0" smtClean="0">
              <a:ln>
                <a:solidFill>
                  <a:srgbClr val="653DD5"/>
                </a:solidFill>
              </a:ln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363538" indent="-363538"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Препарати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резерву:</a:t>
            </a:r>
          </a:p>
          <a:p>
            <a:pPr marL="363538" indent="-363538"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  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Фторхінолони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левофлоксацин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гатифлоксацин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та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моксифлоксацин</a:t>
            </a:r>
            <a:endParaRPr lang="ru-RU" sz="2400" b="1" dirty="0" smtClean="0">
              <a:ln>
                <a:solidFill>
                  <a:srgbClr val="653DD5"/>
                </a:solidFill>
              </a:ln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15140" y="2928934"/>
            <a:ext cx="1957391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71438" y="142874"/>
            <a:ext cx="8858250" cy="6572274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5720" y="214290"/>
            <a:ext cx="8572560" cy="446532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solidFill>
              <a:schemeClr val="accent1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r">
              <a:lnSpc>
                <a:spcPct val="70000"/>
              </a:lnSpc>
              <a:defRPr/>
            </a:pPr>
            <a:r>
              <a:rPr lang="ru-RU" sz="32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Туберкульоз</a:t>
            </a:r>
            <a:endParaRPr lang="ru-RU" sz="1600" dirty="0">
              <a:ln>
                <a:solidFill>
                  <a:srgbClr val="6600CC"/>
                </a:solidFill>
              </a:ln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14282" y="714357"/>
            <a:ext cx="8643998" cy="520757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Туберкульоз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від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лат. </a:t>
            </a:r>
            <a:r>
              <a:rPr lang="en-US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tuberculum</a:t>
            </a:r>
            <a:r>
              <a:rPr lang="en-US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«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горбик») — широко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поширене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у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світі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інфекційне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захворювання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людини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тварин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що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викликається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різними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видами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мікобактерій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 як правило, </a:t>
            </a:r>
            <a:r>
              <a:rPr lang="en-US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Mycobacterium tuberculosis (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палочка Коха)</a:t>
            </a:r>
          </a:p>
          <a:p>
            <a:pPr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Застаріла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назва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туберкульозу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легень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— сухота (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від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слова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чахнути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).Як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назву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туберкульозу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нирок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та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деяких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інших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внутрішніх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паренхіматозних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органів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печінки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селезінки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), а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також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залоз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наприклад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слинних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раніше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використовувалося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слово «горбка».</a:t>
            </a:r>
          </a:p>
          <a:p>
            <a:pPr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Зовнішній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туберкульоз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шкіри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слизових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лімфовузлів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називався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золотухою.Туберкульоз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зазвичай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вражає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легені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рідше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інші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органи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та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системи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en-US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Mycobacterium tuberculosis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передається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повітряно-краплинним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шляхом, при </a:t>
            </a:r>
          </a:p>
          <a:p>
            <a:pPr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інфікуванні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у 9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із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10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протікає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безсимптомно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тубінфікованість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)</a:t>
            </a:r>
          </a:p>
          <a:p>
            <a:pPr algn="ctr"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)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72396" y="4143380"/>
            <a:ext cx="1247775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71438" y="142874"/>
            <a:ext cx="8858250" cy="6572274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5720" y="214290"/>
            <a:ext cx="8572560" cy="446532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solidFill>
              <a:schemeClr val="accent1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r">
              <a:lnSpc>
                <a:spcPct val="70000"/>
              </a:lnSpc>
              <a:defRPr/>
            </a:pPr>
            <a:r>
              <a:rPr lang="ru-RU" sz="32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Туберкульоз</a:t>
            </a:r>
            <a:endParaRPr lang="ru-RU" sz="1600" dirty="0">
              <a:ln>
                <a:solidFill>
                  <a:srgbClr val="6600CC"/>
                </a:solidFill>
              </a:ln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14282" y="714357"/>
            <a:ext cx="8643998" cy="582928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Класичні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симптоми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туберкульозу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легень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тривалий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кашель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мокротою,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іноді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кровохарканням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на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пізніших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стадіях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, лихоманка,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слабкість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нічна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пітливість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значне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схуднення</a:t>
            </a:r>
            <a:endParaRPr lang="ru-RU" sz="2800" b="1" dirty="0" smtClean="0">
              <a:ln>
                <a:solidFill>
                  <a:srgbClr val="653DD5"/>
                </a:solidFill>
              </a:ln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Розрізняють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відкриту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та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закриту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форми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туберкульозу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При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відкритій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формі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в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харкотинні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або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в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інших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природних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виділеннях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хворого (сеча,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свищове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відділення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що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рідко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- кал)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виявляються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мікобактерії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туберкульозу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Відкритою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формою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вважаються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також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ті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види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туберкульозу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органів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дихання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, при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яких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навіть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за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відсутності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бактеріовиділення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є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явні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ознаки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повідомлення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вогнища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ураження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із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зовнішнім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середовищем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: каверна (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розпад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) у легкому,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туберкульоз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бронха (особливо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виразкова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форма),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бронхіальний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або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торакальний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свищ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58082" y="1071546"/>
            <a:ext cx="1362072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71438" y="142874"/>
            <a:ext cx="8858250" cy="6572274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5720" y="214290"/>
            <a:ext cx="8572560" cy="446532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solidFill>
              <a:schemeClr val="accent1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r">
              <a:lnSpc>
                <a:spcPct val="70000"/>
              </a:lnSpc>
              <a:defRPr/>
            </a:pPr>
            <a:r>
              <a:rPr lang="ru-RU" sz="3200" b="1" dirty="0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Диагностика туберкулёза</a:t>
            </a:r>
            <a:endParaRPr lang="ru-RU" sz="1600" dirty="0">
              <a:ln>
                <a:solidFill>
                  <a:srgbClr val="6600CC"/>
                </a:solidFill>
              </a:ln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14282" y="714357"/>
            <a:ext cx="8643998" cy="197900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Діагностика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туберкульозу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заснована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на:</a:t>
            </a:r>
          </a:p>
          <a:p>
            <a:pPr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флюорографії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та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рентгенографії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уражених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органів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та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систем,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мікробіологічному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дослідженні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різного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біологічного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матеріалу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шкірній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туберкуліновій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пробі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реакції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Манту),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молекулярно-генетичному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аналізі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(метод ПЛР)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214282" y="6339840"/>
          <a:ext cx="8572560" cy="51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72560"/>
              </a:tblGrid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800" i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AutoShape 6"/>
          <p:cNvSpPr>
            <a:spLocks noChangeArrowheads="1"/>
          </p:cNvSpPr>
          <p:nvPr/>
        </p:nvSpPr>
        <p:spPr bwMode="auto">
          <a:xfrm>
            <a:off x="0" y="285726"/>
            <a:ext cx="8858250" cy="6572274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16" y="3429000"/>
            <a:ext cx="1928826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71438" y="142874"/>
            <a:ext cx="8858250" cy="6572274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5720" y="214290"/>
            <a:ext cx="8572560" cy="446532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solidFill>
              <a:schemeClr val="accent1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r">
              <a:lnSpc>
                <a:spcPct val="70000"/>
              </a:lnSpc>
              <a:defRPr/>
            </a:pPr>
            <a:r>
              <a:rPr lang="ru-RU" sz="32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Вибір</a:t>
            </a:r>
            <a:r>
              <a:rPr lang="ru-RU" sz="3200" b="1" dirty="0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режиму </a:t>
            </a:r>
            <a:r>
              <a:rPr lang="ru-RU" sz="32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терапії</a:t>
            </a:r>
            <a:r>
              <a:rPr lang="ru-RU" sz="3200" b="1" dirty="0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туберкульозу</a:t>
            </a:r>
            <a:endParaRPr lang="ru-RU" sz="1600" dirty="0">
              <a:ln>
                <a:solidFill>
                  <a:srgbClr val="6600CC"/>
                </a:solidFill>
              </a:ln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14282" y="714357"/>
            <a:ext cx="8643998" cy="532145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Усі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хворі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на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туберкульоз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розділені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на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три </a:t>
            </a:r>
            <a:r>
              <a:rPr lang="ru-RU" sz="2800" b="1" dirty="0" err="1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групи</a:t>
            </a:r>
            <a:r>
              <a:rPr lang="ru-RU" sz="2800" b="1" dirty="0" smtClean="0">
                <a:ln>
                  <a:solidFill>
                    <a:srgbClr val="653DD5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 marL="514350" indent="-514350"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buAutoNum type="arabicPeriod"/>
              <a:defRPr/>
            </a:pP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З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вперше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виявленим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легеневим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туберкульозом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нові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випадки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)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рецидивом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хвороби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ті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, у кого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лікування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не дало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очікуваного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ефекту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позитивний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мазок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мокротиння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або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перервано.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Після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закінчення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початкової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фази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хіміотерапії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та при негативному мазку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мокротиння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приступають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до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фази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продовження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Однак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при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виявленні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мікобактерій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у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мокроті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початкову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фазу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слід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продовжити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ще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на 4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тижні</a:t>
            </a:r>
            <a:endParaRPr lang="ru-RU" sz="2400" b="1" dirty="0" smtClean="0">
              <a:ln>
                <a:solidFill>
                  <a:srgbClr val="653DD5"/>
                </a:solidFill>
              </a:ln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  <a:p>
            <a:pPr marL="514350" indent="-514350"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buAutoNum type="arabicPeriod"/>
              <a:defRPr/>
            </a:pP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страждають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на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туберкульоз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легень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обмеженим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ураженням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паренхіми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мають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негативні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мазки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мокротиння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, а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також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пацієнти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неважким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позалегеневим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туберкульозом</a:t>
            </a:r>
            <a:endParaRPr lang="ru-RU" sz="2400" b="1" dirty="0" smtClean="0">
              <a:ln>
                <a:solidFill>
                  <a:srgbClr val="653DD5"/>
                </a:solidFill>
              </a:ln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  <a:p>
            <a:pPr marL="514350" indent="-514350"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buAutoNum type="arabicPeriod"/>
              <a:defRPr/>
            </a:pP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Хворі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на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хронічний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туберкульоз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Ефективність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хіміотерапії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хворих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на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цю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категорію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низька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Необхідне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використання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резервних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препаратів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зростає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тривалість</a:t>
            </a:r>
            <a:r>
              <a:rPr lang="ru-RU" sz="2400" b="1" dirty="0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rgbClr val="653DD5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лікування</a:t>
            </a:r>
            <a:endParaRPr lang="ru-RU" sz="2400" b="1" dirty="0" smtClean="0">
              <a:ln>
                <a:solidFill>
                  <a:srgbClr val="653DD5"/>
                </a:solidFill>
              </a:ln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AutoShape 6"/>
          <p:cNvSpPr>
            <a:spLocks noChangeArrowheads="1"/>
          </p:cNvSpPr>
          <p:nvPr/>
        </p:nvSpPr>
        <p:spPr bwMode="auto">
          <a:xfrm>
            <a:off x="0" y="0"/>
            <a:ext cx="8858250" cy="6572274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</p:spTree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3816" name="Group 104"/>
          <p:cNvGraphicFramePr>
            <a:graphicFrameLocks noGrp="1"/>
          </p:cNvGraphicFramePr>
          <p:nvPr>
            <p:ph type="tbl" idx="1"/>
          </p:nvPr>
        </p:nvGraphicFramePr>
        <p:xfrm>
          <a:off x="142844" y="571480"/>
          <a:ext cx="8858312" cy="5799520"/>
        </p:xfrm>
        <a:graphic>
          <a:graphicData uri="http://schemas.openxmlformats.org/drawingml/2006/table">
            <a:tbl>
              <a:tblPr/>
              <a:tblGrid>
                <a:gridCol w="2428892"/>
                <a:gridCol w="6429420"/>
              </a:tblGrid>
              <a:tr h="36036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Груп</a:t>
                      </a:r>
                      <a:r>
                        <a:rPr kumimoji="0" lang="uk-U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и</a:t>
                      </a: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uk-UA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хвори</a:t>
                      </a: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х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66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Визначення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66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</a:tr>
              <a:tr h="815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Впер</a:t>
                      </a:r>
                      <a:r>
                        <a:rPr kumimoji="0" lang="uk-UA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ше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в</a:t>
                      </a: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и</a:t>
                      </a: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явлен</a:t>
                      </a: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и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й </a:t>
                      </a:r>
                      <a:r>
                        <a:rPr kumimoji="0" lang="uk-UA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хвори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й </a:t>
                      </a: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туберкул</a:t>
                      </a:r>
                      <a:r>
                        <a:rPr kumimoji="0" lang="uk-UA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ьо</a:t>
                      </a: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зом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(«</a:t>
                      </a: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нов</a:t>
                      </a: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и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й </a:t>
                      </a: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випадок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»)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Хворий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,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що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ніколи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не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лікувався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протитуберкульозними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препаратами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або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лікувався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менше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місяця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Tahoma" pitchFamily="34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74295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Рецидив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Хворий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,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який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раніше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пройшов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ефективний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курс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хіміотерапії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, та у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якого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знову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з'явилися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ознаки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активного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туберкульозу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Tahoma" pitchFamily="34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1985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Л</a:t>
                      </a:r>
                      <a:r>
                        <a:rPr kumimoji="0" lang="uk-UA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ікування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п</a:t>
                      </a: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і</a:t>
                      </a: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сл</a:t>
                      </a: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я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не</a:t>
                      </a: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е</a:t>
                      </a: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фективного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курс</a:t>
                      </a: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у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х</a:t>
                      </a: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і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м</a:t>
                      </a: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і</a:t>
                      </a: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отерап</a:t>
                      </a:r>
                      <a:r>
                        <a:rPr kumimoji="0" lang="uk-UA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ії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Хворий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, у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якого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попередній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курс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лікування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був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неефективним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(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збереглося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або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з'явилося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бактеріовиділення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,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що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визначається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будь-яким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методом на 5-му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місяці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або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в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пізніші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терміни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лікування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,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або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неефективність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курсу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підтверджена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клініко-рентгенологічно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590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Л</a:t>
                      </a:r>
                      <a:r>
                        <a:rPr kumimoji="0" lang="uk-UA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ікування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п</a:t>
                      </a: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і</a:t>
                      </a: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сл</a:t>
                      </a: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я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п</a:t>
                      </a:r>
                      <a:r>
                        <a:rPr kumimoji="0" lang="uk-UA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ереривання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курс</a:t>
                      </a: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у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х</a:t>
                      </a: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і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м</a:t>
                      </a: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і</a:t>
                      </a: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отерап</a:t>
                      </a:r>
                      <a:r>
                        <a:rPr kumimoji="0" lang="uk-UA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ії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Хворий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,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який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відновив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курс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хіміотерапії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після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переривання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лікування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терміном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2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місяці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і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більше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Tahoma" pitchFamily="34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9763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Переведен</a:t>
                      </a: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и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й </a:t>
                      </a: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для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продо</a:t>
                      </a:r>
                      <a:r>
                        <a:rPr kumimoji="0" lang="uk-UA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вження</a:t>
                      </a: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лікування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Хворий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,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який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прибув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з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іншої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адміністративної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території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або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іншого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відомства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, де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він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розпочав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курс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хіміотерапії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,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зареєстрований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для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продовження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лікування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, та на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якого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є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відповідна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інформація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Tahoma" pitchFamily="34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75723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Інші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Хворі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,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щодо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яких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прийнято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рішення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про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проведення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курсу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хіміотерапії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,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але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які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не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відповідають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визначенням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для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інших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груп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хворих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Tahoma" pitchFamily="34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428596" y="71414"/>
            <a:ext cx="8572560" cy="446532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solidFill>
              <a:schemeClr val="accent1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r">
              <a:lnSpc>
                <a:spcPct val="70000"/>
              </a:lnSpc>
              <a:defRPr/>
            </a:pPr>
            <a:r>
              <a:rPr lang="ru-RU" sz="32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Вибір</a:t>
            </a:r>
            <a:r>
              <a:rPr lang="ru-RU" sz="3200" b="1" dirty="0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режиму </a:t>
            </a:r>
            <a:r>
              <a:rPr lang="ru-RU" sz="32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терапії</a:t>
            </a:r>
            <a:r>
              <a:rPr lang="ru-RU" sz="3200" b="1" dirty="0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66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туберкульозу</a:t>
            </a:r>
            <a:endParaRPr lang="ru-RU" sz="1600" dirty="0">
              <a:ln>
                <a:solidFill>
                  <a:srgbClr val="6600CC"/>
                </a:solidFill>
              </a:ln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AutoShape 6"/>
          <p:cNvSpPr>
            <a:spLocks noChangeArrowheads="1"/>
          </p:cNvSpPr>
          <p:nvPr/>
        </p:nvSpPr>
        <p:spPr bwMode="auto">
          <a:xfrm>
            <a:off x="0" y="71436"/>
            <a:ext cx="9001156" cy="6572274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</p:spTree>
  </p:cSld>
  <p:clrMapOvr>
    <a:masterClrMapping/>
  </p:clrMapOvr>
  <p:transition spd="med">
    <p:split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9B8C2-6060-4D92-9682-9F3B47DA127C}" type="slidenum">
              <a:rPr lang="ru-RU"/>
              <a:pPr/>
              <a:t>38</a:t>
            </a:fld>
            <a:endParaRPr lang="ru-RU"/>
          </a:p>
        </p:txBody>
      </p:sp>
      <p:sp>
        <p:nvSpPr>
          <p:cNvPr id="245762" name="Rectangle 2"/>
          <p:cNvSpPr>
            <a:spLocks noGrp="1" noChangeArrowheads="1"/>
          </p:cNvSpPr>
          <p:nvPr>
            <p:ph type="title"/>
          </p:nvPr>
        </p:nvSpPr>
        <p:spPr>
          <a:xfrm>
            <a:off x="142844" y="0"/>
            <a:ext cx="9001156" cy="720725"/>
          </a:xfrm>
          <a:solidFill>
            <a:schemeClr val="accent6">
              <a:lumMod val="60000"/>
              <a:lumOff val="40000"/>
            </a:schemeClr>
          </a:solidFill>
        </p:spPr>
        <p:txBody>
          <a:bodyPr/>
          <a:lstStyle/>
          <a:p>
            <a:r>
              <a:rPr lang="ru-RU" sz="3200" b="1" dirty="0">
                <a:solidFill>
                  <a:srgbClr val="FF0000"/>
                </a:solidFill>
              </a:rPr>
              <a:t>Режим </a:t>
            </a:r>
            <a:r>
              <a:rPr lang="ru-RU" sz="3200" b="1" dirty="0" smtClean="0">
                <a:solidFill>
                  <a:srgbClr val="FF0000"/>
                </a:solidFill>
              </a:rPr>
              <a:t>ХТ/</a:t>
            </a:r>
            <a:r>
              <a:rPr lang="ru-RU" sz="3200" b="1" dirty="0" err="1" smtClean="0">
                <a:solidFill>
                  <a:srgbClr val="FF0000"/>
                </a:solidFill>
              </a:rPr>
              <a:t>групи</a:t>
            </a:r>
            <a:r>
              <a:rPr lang="ru-RU" sz="3200" b="1" dirty="0" smtClean="0">
                <a:solidFill>
                  <a:srgbClr val="FF0000"/>
                </a:solidFill>
              </a:rPr>
              <a:t> </a:t>
            </a:r>
            <a:r>
              <a:rPr lang="ru-RU" sz="3200" b="1" dirty="0" err="1" smtClean="0">
                <a:solidFill>
                  <a:srgbClr val="FF0000"/>
                </a:solidFill>
              </a:rPr>
              <a:t>хворих</a:t>
            </a:r>
            <a:endParaRPr lang="ru-RU" sz="3200" b="1" dirty="0">
              <a:solidFill>
                <a:srgbClr val="FF0000"/>
              </a:solidFill>
            </a:endParaRPr>
          </a:p>
        </p:txBody>
      </p:sp>
      <p:graphicFrame>
        <p:nvGraphicFramePr>
          <p:cNvPr id="245836" name="Group 76"/>
          <p:cNvGraphicFramePr>
            <a:graphicFrameLocks noGrp="1"/>
          </p:cNvGraphicFramePr>
          <p:nvPr>
            <p:ph type="tbl" idx="1"/>
          </p:nvPr>
        </p:nvGraphicFramePr>
        <p:xfrm>
          <a:off x="214282" y="642918"/>
          <a:ext cx="8786874" cy="5419090"/>
        </p:xfrm>
        <a:graphic>
          <a:graphicData uri="http://schemas.openxmlformats.org/drawingml/2006/table">
            <a:tbl>
              <a:tblPr/>
              <a:tblGrid>
                <a:gridCol w="1420812"/>
                <a:gridCol w="7366062"/>
              </a:tblGrid>
              <a:tr h="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Режим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6600"/>
                        </a:solidFill>
                        <a:effectLst/>
                        <a:latin typeface="Tahoma" pitchFamily="34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Группы пациентов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996600"/>
                        </a:solidFill>
                        <a:effectLst/>
                        <a:latin typeface="Tahoma" pitchFamily="34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</a:tr>
              <a:tr h="224790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Режим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 1, 3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93700" algn="l"/>
                        </a:tabLst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Режим 1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вперше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виявленим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хворим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із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 ТБ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легень:із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позитивним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 результатом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мікроскопії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мокротиння;з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негативним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результатом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мікроскопії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мокротиння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,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але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з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поширеним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процесом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,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що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відноситься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лікарем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 до «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важких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випадків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захворювання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»;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позалегеневим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туберкульозом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,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що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 належать «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важким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захворюванням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».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93700" algn="l"/>
                        </a:tabLst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Режим 3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призначають:хворим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із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вперше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виявленим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обмеженим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, не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ускладненим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туберкульозом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легень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з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 негативною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мікроскопією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мокротиння;хворим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з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вперше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виявленим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неускладненим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позалегеневим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туберкульозом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99377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Режим 2А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Хворим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при повторному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курсі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хіміотерапії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(рецидив,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лікування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після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неефективного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курсу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хіміотерапії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,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лікування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після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переривання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курсу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хіміотерапії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,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інші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), коли у хворого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збережена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чутливість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до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препаратів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основного ряду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або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при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невисокому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ризику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наявності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лікарської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стійкості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МТ.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56832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Режим 2Б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Призначають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за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високого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ризику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наявності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лікарської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стійкості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мікобактерій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туберкульозу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до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отримання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результатів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мікробіологічного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дослідження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94615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Режим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 4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Призначають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хворим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на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туберкульоз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, у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яких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були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виявлені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мікобактерії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туберкульозу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,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стійкі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,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принаймні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, до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ізоніазиду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та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рифампіцину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одночасно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(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множинна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лікарська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стійкість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).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AutoShape 6"/>
          <p:cNvSpPr>
            <a:spLocks noChangeArrowheads="1"/>
          </p:cNvSpPr>
          <p:nvPr/>
        </p:nvSpPr>
        <p:spPr bwMode="auto">
          <a:xfrm>
            <a:off x="71438" y="0"/>
            <a:ext cx="892971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</p:spTree>
  </p:cSld>
  <p:clrMapOvr>
    <a:masterClrMapping/>
  </p:clrMapOvr>
  <p:transition spd="med">
    <p:split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Rectangle 2"/>
          <p:cNvSpPr>
            <a:spLocks noGrp="1" noChangeArrowheads="1"/>
          </p:cNvSpPr>
          <p:nvPr>
            <p:ph type="title"/>
          </p:nvPr>
        </p:nvSpPr>
        <p:spPr>
          <a:xfrm>
            <a:off x="785786" y="214290"/>
            <a:ext cx="8072494" cy="1000132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>
              <a:lnSpc>
                <a:spcPct val="70000"/>
              </a:lnSpc>
            </a:pPr>
            <a:r>
              <a:rPr lang="ru-RU" sz="36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Основні</a:t>
            </a:r>
            <a:r>
              <a:rPr lang="ru-RU" sz="3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6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протитуберкульозні</a:t>
            </a:r>
            <a:r>
              <a:rPr lang="ru-RU" sz="3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6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препарати</a:t>
            </a:r>
            <a:endParaRPr lang="ru-RU" sz="36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57198" name="Group 174"/>
          <p:cNvGraphicFramePr>
            <a:graphicFrameLocks noGrp="1"/>
          </p:cNvGraphicFramePr>
          <p:nvPr>
            <p:ph type="tbl" idx="1"/>
          </p:nvPr>
        </p:nvGraphicFramePr>
        <p:xfrm>
          <a:off x="214282" y="1142984"/>
          <a:ext cx="8675687" cy="5603758"/>
        </p:xfrm>
        <a:graphic>
          <a:graphicData uri="http://schemas.openxmlformats.org/drawingml/2006/table">
            <a:tbl>
              <a:tblPr/>
              <a:tblGrid>
                <a:gridCol w="2587364"/>
                <a:gridCol w="2484734"/>
                <a:gridCol w="1569551"/>
                <a:gridCol w="2034038"/>
              </a:tblGrid>
              <a:tr h="669446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Основн</a:t>
                      </a:r>
                      <a:r>
                        <a:rPr kumimoji="0" lang="uk-U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і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протитуберкул</a:t>
                      </a:r>
                      <a:r>
                        <a:rPr kumimoji="0" lang="uk-UA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ьозні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препарат</a:t>
                      </a:r>
                      <a:r>
                        <a:rPr kumimoji="0" lang="uk-U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и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(с</a:t>
                      </a:r>
                      <a:r>
                        <a:rPr kumimoji="0" lang="uk-UA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корочення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)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66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Механ</a:t>
                      </a:r>
                      <a:r>
                        <a:rPr kumimoji="0" lang="uk-U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і</a:t>
                      </a: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зм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д</a:t>
                      </a:r>
                      <a:r>
                        <a:rPr kumimoji="0" lang="uk-UA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ії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66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Рекоменд</a:t>
                      </a:r>
                      <a:r>
                        <a:rPr kumimoji="0" lang="uk-UA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ована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доза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(</a:t>
                      </a: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мг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/</a:t>
                      </a: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кг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)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66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4433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Щоденно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66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3 </a:t>
                      </a: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раз</a:t>
                      </a:r>
                      <a:r>
                        <a:rPr kumimoji="0" lang="uk-U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и на тиждень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66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</a:tr>
              <a:tr h="70099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І</a:t>
                      </a:r>
                      <a:r>
                        <a:rPr kumimoji="0" lang="en-US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зон</a:t>
                      </a:r>
                      <a:r>
                        <a:rPr kumimoji="0" lang="uk-UA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і</a:t>
                      </a:r>
                      <a:r>
                        <a:rPr kumimoji="0" lang="en-US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азид</a:t>
                      </a: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(</a:t>
                      </a:r>
                      <a:r>
                        <a:rPr kumimoji="0" lang="en-GB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H</a:t>
                      </a: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)</a:t>
                      </a: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                       </a:t>
                      </a: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100 мг, 300 мг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Бактерицидн</a:t>
                      </a:r>
                      <a:r>
                        <a:rPr kumimoji="0" lang="uk-U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и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й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5-10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10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(8--12)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7601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Рифамп</a:t>
                      </a:r>
                      <a:r>
                        <a:rPr kumimoji="0" lang="uk-UA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і</a:t>
                      </a:r>
                      <a:r>
                        <a:rPr kumimoji="0" lang="en-US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цин</a:t>
                      </a: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(</a:t>
                      </a:r>
                      <a:r>
                        <a:rPr kumimoji="0" lang="en-GB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R</a:t>
                      </a: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)</a:t>
                      </a: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 </a:t>
                      </a: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50 мг, 300 мг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Бактерицидн</a:t>
                      </a:r>
                      <a:r>
                        <a:rPr kumimoji="0" lang="uk-U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и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й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10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(8--12)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10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(8--12)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8192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Пираз</a:t>
                      </a:r>
                      <a:r>
                        <a:rPr kumimoji="0" lang="uk-UA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і</a:t>
                      </a:r>
                      <a:r>
                        <a:rPr kumimoji="0" lang="en-US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нам</a:t>
                      </a:r>
                      <a:r>
                        <a:rPr kumimoji="0" lang="uk-UA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і</a:t>
                      </a: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д (</a:t>
                      </a:r>
                      <a:r>
                        <a:rPr kumimoji="0" lang="en-GB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Z</a:t>
                      </a: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)</a:t>
                      </a: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400 мг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Бактерицидн</a:t>
                      </a:r>
                      <a:r>
                        <a:rPr kumimoji="0" lang="uk-U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и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й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25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(20–30)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35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(30–40)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8071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Стрептом</a:t>
                      </a:r>
                      <a:r>
                        <a:rPr kumimoji="0" lang="uk-UA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і</a:t>
                      </a:r>
                      <a:r>
                        <a:rPr kumimoji="0" lang="en-US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цин</a:t>
                      </a: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(</a:t>
                      </a:r>
                      <a:r>
                        <a:rPr kumimoji="0" lang="en-GB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S</a:t>
                      </a: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)</a:t>
                      </a: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  </a:t>
                      </a: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1,0 г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Бактерицидн</a:t>
                      </a:r>
                      <a:r>
                        <a:rPr kumimoji="0" lang="uk-U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и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й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15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(12–18)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15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(12–18)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0709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Е</a:t>
                      </a:r>
                      <a:r>
                        <a:rPr kumimoji="0" lang="en-US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тамбутол</a:t>
                      </a: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(</a:t>
                      </a:r>
                      <a:r>
                        <a:rPr kumimoji="0" lang="en-GB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E</a:t>
                      </a: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)</a:t>
                      </a: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                    </a:t>
                      </a: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100 мг, 400 мг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Бактер</a:t>
                      </a:r>
                      <a:r>
                        <a:rPr kumimoji="0" lang="uk-U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і</a:t>
                      </a:r>
                      <a:r>
                        <a:rPr kumimoji="0" lang="en-US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остати</a:t>
                      </a:r>
                      <a:r>
                        <a:rPr kumimoji="0" lang="uk-UA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чн</a:t>
                      </a:r>
                      <a:r>
                        <a:rPr kumimoji="0" lang="en-US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ий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15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(15–20)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30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(25–35)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AutoShape 6"/>
          <p:cNvSpPr>
            <a:spLocks noChangeArrowheads="1"/>
          </p:cNvSpPr>
          <p:nvPr/>
        </p:nvSpPr>
        <p:spPr bwMode="auto">
          <a:xfrm>
            <a:off x="71438" y="142874"/>
            <a:ext cx="8858250" cy="6572274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</p:spTree>
  </p:cSld>
  <p:clrMapOvr>
    <a:masterClrMapping/>
  </p:clrMapOvr>
  <p:transition spd="med">
    <p:split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CDBD4-5822-4260-832B-89766A9C6AEA}" type="slidenum">
              <a:rPr lang="ru-RU"/>
              <a:pPr/>
              <a:t>40</a:t>
            </a:fld>
            <a:endParaRPr lang="ru-RU"/>
          </a:p>
        </p:txBody>
      </p:sp>
      <p:sp>
        <p:nvSpPr>
          <p:cNvPr id="212994" name="Rectangle 2"/>
          <p:cNvSpPr>
            <a:spLocks noGrp="1" noChangeArrowheads="1"/>
          </p:cNvSpPr>
          <p:nvPr>
            <p:ph type="title"/>
          </p:nvPr>
        </p:nvSpPr>
        <p:spPr>
          <a:xfrm>
            <a:off x="214282" y="142852"/>
            <a:ext cx="8634418" cy="1223962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>
              <a:lnSpc>
                <a:spcPct val="70000"/>
              </a:lnSpc>
            </a:pPr>
            <a:r>
              <a:rPr lang="ru-RU" sz="4000" b="1" dirty="0" err="1" smtClean="0">
                <a:solidFill>
                  <a:srgbClr val="C00000"/>
                </a:solidFill>
              </a:rPr>
              <a:t>Протитуберкульозні</a:t>
            </a:r>
            <a:r>
              <a:rPr lang="ru-RU" sz="4000" b="1" dirty="0" smtClean="0">
                <a:solidFill>
                  <a:srgbClr val="C00000"/>
                </a:solidFill>
              </a:rPr>
              <a:t> </a:t>
            </a:r>
            <a:r>
              <a:rPr lang="ru-RU" sz="4000" b="1" dirty="0" err="1" smtClean="0">
                <a:solidFill>
                  <a:srgbClr val="C00000"/>
                </a:solidFill>
              </a:rPr>
              <a:t>препарати</a:t>
            </a:r>
            <a:r>
              <a:rPr lang="ru-RU" sz="4000" b="1" dirty="0" smtClean="0">
                <a:solidFill>
                  <a:srgbClr val="C00000"/>
                </a:solidFill>
              </a:rPr>
              <a:t> </a:t>
            </a:r>
            <a:br>
              <a:rPr lang="ru-RU" sz="4000" b="1" dirty="0" smtClean="0">
                <a:solidFill>
                  <a:srgbClr val="C00000"/>
                </a:solidFill>
              </a:rPr>
            </a:br>
            <a:r>
              <a:rPr lang="ru-RU" sz="4000" b="1" dirty="0" smtClean="0">
                <a:solidFill>
                  <a:srgbClr val="C00000"/>
                </a:solidFill>
              </a:rPr>
              <a:t>2-го ряду</a:t>
            </a:r>
            <a:endParaRPr lang="en-US" sz="4000" b="1" dirty="0">
              <a:solidFill>
                <a:srgbClr val="C00000"/>
              </a:solidFill>
            </a:endParaRPr>
          </a:p>
        </p:txBody>
      </p:sp>
      <p:sp>
        <p:nvSpPr>
          <p:cNvPr id="2129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4282" y="1357298"/>
            <a:ext cx="8643998" cy="5214974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>
              <a:lnSpc>
                <a:spcPct val="80000"/>
              </a:lnSpc>
              <a:spcBef>
                <a:spcPts val="0"/>
              </a:spcBef>
            </a:pPr>
            <a:r>
              <a:rPr lang="ru-RU" sz="2800" b="1" i="1" dirty="0" err="1" smtClean="0">
                <a:solidFill>
                  <a:schemeClr val="accent3">
                    <a:lumMod val="50000"/>
                  </a:schemeClr>
                </a:solidFill>
              </a:rPr>
              <a:t>менш</a:t>
            </a:r>
            <a:r>
              <a:rPr lang="ru-RU" sz="2800" b="1" i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i="1" dirty="0" err="1" smtClean="0">
                <a:solidFill>
                  <a:schemeClr val="accent3">
                    <a:lumMod val="50000"/>
                  </a:schemeClr>
                </a:solidFill>
              </a:rPr>
              <a:t>ефективні</a:t>
            </a:r>
            <a:r>
              <a:rPr lang="ru-RU" sz="2800" b="1" i="1" dirty="0" smtClean="0">
                <a:solidFill>
                  <a:schemeClr val="accent3">
                    <a:lumMod val="50000"/>
                  </a:schemeClr>
                </a:solidFill>
              </a:rPr>
              <a:t> та </a:t>
            </a:r>
            <a:r>
              <a:rPr lang="ru-RU" sz="2800" b="1" i="1" dirty="0" err="1" smtClean="0">
                <a:solidFill>
                  <a:schemeClr val="accent3">
                    <a:lumMod val="50000"/>
                  </a:schemeClr>
                </a:solidFill>
              </a:rPr>
              <a:t>дорожчі</a:t>
            </a:r>
            <a:r>
              <a:rPr lang="ru-RU" sz="2800" b="1" i="1" dirty="0" smtClean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800" b="1" i="1" dirty="0" err="1" smtClean="0">
                <a:solidFill>
                  <a:schemeClr val="accent3">
                    <a:lumMod val="50000"/>
                  </a:schemeClr>
                </a:solidFill>
              </a:rPr>
              <a:t>ніж</a:t>
            </a:r>
            <a:r>
              <a:rPr lang="ru-RU" sz="2800" b="1" i="1" dirty="0" smtClean="0">
                <a:solidFill>
                  <a:schemeClr val="accent3">
                    <a:lumMod val="50000"/>
                  </a:schemeClr>
                </a:solidFill>
              </a:rPr>
              <a:t> ПТП 1-го ряду</a:t>
            </a:r>
          </a:p>
          <a:p>
            <a:pPr>
              <a:lnSpc>
                <a:spcPct val="80000"/>
              </a:lnSpc>
              <a:spcBef>
                <a:spcPts val="0"/>
              </a:spcBef>
            </a:pPr>
            <a:r>
              <a:rPr lang="ru-RU" sz="2800" b="1" i="1" dirty="0" err="1" smtClean="0">
                <a:solidFill>
                  <a:schemeClr val="accent3">
                    <a:lumMod val="50000"/>
                  </a:schemeClr>
                </a:solidFill>
              </a:rPr>
              <a:t>більша</a:t>
            </a:r>
            <a:r>
              <a:rPr lang="ru-RU" sz="2800" b="1" i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i="1" dirty="0" err="1" smtClean="0">
                <a:solidFill>
                  <a:schemeClr val="accent3">
                    <a:lumMod val="50000"/>
                  </a:schemeClr>
                </a:solidFill>
              </a:rPr>
              <a:t>кількість</a:t>
            </a:r>
            <a:r>
              <a:rPr lang="ru-RU" sz="2800" b="1" i="1" dirty="0" smtClean="0">
                <a:solidFill>
                  <a:schemeClr val="accent3">
                    <a:lumMod val="50000"/>
                  </a:schemeClr>
                </a:solidFill>
              </a:rPr>
              <a:t> ПТП </a:t>
            </a:r>
            <a:r>
              <a:rPr lang="ru-RU" sz="2800" b="1" i="1" dirty="0" err="1" smtClean="0">
                <a:solidFill>
                  <a:schemeClr val="accent3">
                    <a:lumMod val="50000"/>
                  </a:schemeClr>
                </a:solidFill>
              </a:rPr>
              <a:t>необхідна</a:t>
            </a:r>
            <a:r>
              <a:rPr lang="ru-RU" sz="2800" b="1" i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i="1" dirty="0" err="1" smtClean="0">
                <a:solidFill>
                  <a:schemeClr val="accent3">
                    <a:lumMod val="50000"/>
                  </a:schemeClr>
                </a:solidFill>
              </a:rPr>
              <a:t>більш</a:t>
            </a:r>
            <a:r>
              <a:rPr lang="ru-RU" sz="2800" b="1" i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i="1" dirty="0" err="1" smtClean="0">
                <a:solidFill>
                  <a:schemeClr val="accent3">
                    <a:lumMod val="50000"/>
                  </a:schemeClr>
                </a:solidFill>
              </a:rPr>
              <a:t>тривалий</a:t>
            </a:r>
            <a:r>
              <a:rPr lang="ru-RU" sz="2800" b="1" i="1" dirty="0" smtClean="0">
                <a:solidFill>
                  <a:schemeClr val="accent3">
                    <a:lumMod val="50000"/>
                  </a:schemeClr>
                </a:solidFill>
              </a:rPr>
              <a:t> час</a:t>
            </a:r>
          </a:p>
          <a:p>
            <a:pPr>
              <a:lnSpc>
                <a:spcPct val="80000"/>
              </a:lnSpc>
              <a:spcBef>
                <a:spcPts val="0"/>
              </a:spcBef>
            </a:pPr>
            <a:r>
              <a:rPr lang="ru-RU" sz="2800" b="1" i="1" dirty="0" smtClean="0">
                <a:solidFill>
                  <a:schemeClr val="accent3">
                    <a:lumMod val="50000"/>
                  </a:schemeClr>
                </a:solidFill>
              </a:rPr>
              <a:t>вони </a:t>
            </a:r>
            <a:r>
              <a:rPr lang="ru-RU" sz="2800" b="1" i="1" dirty="0" err="1" smtClean="0">
                <a:solidFill>
                  <a:schemeClr val="accent3">
                    <a:lumMod val="50000"/>
                  </a:schemeClr>
                </a:solidFill>
              </a:rPr>
              <a:t>викликають</a:t>
            </a:r>
            <a:r>
              <a:rPr lang="ru-RU" sz="2800" b="1" i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i="1" dirty="0" err="1" smtClean="0">
                <a:solidFill>
                  <a:schemeClr val="accent3">
                    <a:lumMod val="50000"/>
                  </a:schemeClr>
                </a:solidFill>
              </a:rPr>
              <a:t>багато</a:t>
            </a:r>
            <a:r>
              <a:rPr lang="ru-RU" sz="2800" b="1" i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i="1" dirty="0" err="1" smtClean="0">
                <a:solidFill>
                  <a:schemeClr val="accent3">
                    <a:lumMod val="50000"/>
                  </a:schemeClr>
                </a:solidFill>
              </a:rPr>
              <a:t>побічних</a:t>
            </a:r>
            <a:r>
              <a:rPr lang="ru-RU" sz="2800" b="1" i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i="1" dirty="0" err="1" smtClean="0">
                <a:solidFill>
                  <a:schemeClr val="accent3">
                    <a:lumMod val="50000"/>
                  </a:schemeClr>
                </a:solidFill>
              </a:rPr>
              <a:t>реакцій</a:t>
            </a:r>
            <a:endParaRPr lang="ru-RU" sz="2800" b="1" i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>
              <a:lnSpc>
                <a:spcPct val="80000"/>
              </a:lnSpc>
              <a:spcBef>
                <a:spcPts val="0"/>
              </a:spcBef>
            </a:pPr>
            <a:r>
              <a:rPr lang="ru-RU" sz="2800" b="1" i="1" dirty="0" smtClean="0">
                <a:solidFill>
                  <a:schemeClr val="accent3">
                    <a:lumMod val="50000"/>
                  </a:schemeClr>
                </a:solidFill>
              </a:rPr>
              <a:t>До </a:t>
            </a:r>
            <a:r>
              <a:rPr lang="ru-RU" sz="2800" b="1" i="1" dirty="0" err="1" smtClean="0">
                <a:solidFill>
                  <a:schemeClr val="accent3">
                    <a:lumMod val="50000"/>
                  </a:schemeClr>
                </a:solidFill>
              </a:rPr>
              <a:t>препаратів</a:t>
            </a:r>
            <a:r>
              <a:rPr lang="ru-RU" sz="2800" b="1" i="1" dirty="0" smtClean="0">
                <a:solidFill>
                  <a:schemeClr val="accent3">
                    <a:lumMod val="50000"/>
                  </a:schemeClr>
                </a:solidFill>
              </a:rPr>
              <a:t> другого ряду </a:t>
            </a:r>
            <a:r>
              <a:rPr lang="ru-RU" sz="2800" b="1" i="1" dirty="0" err="1" smtClean="0">
                <a:solidFill>
                  <a:schemeClr val="accent3">
                    <a:lumMod val="50000"/>
                  </a:schemeClr>
                </a:solidFill>
              </a:rPr>
              <a:t>відносять</a:t>
            </a:r>
            <a:r>
              <a:rPr lang="ru-RU" sz="2800" b="1" i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i="1" dirty="0" err="1" smtClean="0">
                <a:solidFill>
                  <a:schemeClr val="accent3">
                    <a:lumMod val="50000"/>
                  </a:schemeClr>
                </a:solidFill>
              </a:rPr>
              <a:t>Етіонамід</a:t>
            </a:r>
            <a:r>
              <a:rPr lang="ru-RU" sz="2800" b="1" i="1" dirty="0" smtClean="0">
                <a:solidFill>
                  <a:schemeClr val="accent3">
                    <a:lumMod val="50000"/>
                  </a:schemeClr>
                </a:solidFill>
              </a:rPr>
              <a:t>,</a:t>
            </a:r>
          </a:p>
          <a:p>
            <a:pPr>
              <a:lnSpc>
                <a:spcPct val="80000"/>
              </a:lnSpc>
              <a:spcBef>
                <a:spcPts val="0"/>
              </a:spcBef>
            </a:pPr>
            <a:r>
              <a:rPr lang="ru-RU" sz="2800" b="1" i="1" dirty="0" err="1" smtClean="0">
                <a:solidFill>
                  <a:schemeClr val="accent3">
                    <a:lumMod val="50000"/>
                  </a:schemeClr>
                </a:solidFill>
              </a:rPr>
              <a:t>Капреоміцин</a:t>
            </a:r>
            <a:r>
              <a:rPr lang="ru-RU" sz="2800" b="1" i="1" dirty="0" smtClean="0">
                <a:solidFill>
                  <a:schemeClr val="accent3">
                    <a:lumMod val="50000"/>
                  </a:schemeClr>
                </a:solidFill>
              </a:rPr>
              <a:t>,</a:t>
            </a:r>
          </a:p>
          <a:p>
            <a:pPr>
              <a:lnSpc>
                <a:spcPct val="80000"/>
              </a:lnSpc>
              <a:spcBef>
                <a:spcPts val="0"/>
              </a:spcBef>
            </a:pPr>
            <a:r>
              <a:rPr lang="ru-RU" sz="2800" b="1" i="1" dirty="0" err="1" smtClean="0">
                <a:solidFill>
                  <a:schemeClr val="accent3">
                    <a:lumMod val="50000"/>
                  </a:schemeClr>
                </a:solidFill>
              </a:rPr>
              <a:t>Протионамід</a:t>
            </a:r>
            <a:r>
              <a:rPr lang="ru-RU" sz="2800" b="1" i="1" dirty="0" smtClean="0">
                <a:solidFill>
                  <a:schemeClr val="accent3">
                    <a:lumMod val="50000"/>
                  </a:schemeClr>
                </a:solidFill>
              </a:rPr>
              <a:t>,</a:t>
            </a:r>
          </a:p>
          <a:p>
            <a:pPr>
              <a:lnSpc>
                <a:spcPct val="80000"/>
              </a:lnSpc>
              <a:spcBef>
                <a:spcPts val="0"/>
              </a:spcBef>
            </a:pPr>
            <a:r>
              <a:rPr lang="ru-RU" sz="2800" b="1" i="1" dirty="0" err="1" smtClean="0">
                <a:solidFill>
                  <a:schemeClr val="accent3">
                    <a:lumMod val="50000"/>
                  </a:schemeClr>
                </a:solidFill>
              </a:rPr>
              <a:t>Канаміцин</a:t>
            </a:r>
            <a:r>
              <a:rPr lang="ru-RU" sz="2800" b="1" i="1" dirty="0" smtClean="0">
                <a:solidFill>
                  <a:schemeClr val="accent3">
                    <a:lumMod val="50000"/>
                  </a:schemeClr>
                </a:solidFill>
              </a:rPr>
              <a:t>,</a:t>
            </a:r>
          </a:p>
          <a:p>
            <a:pPr>
              <a:lnSpc>
                <a:spcPct val="80000"/>
              </a:lnSpc>
              <a:spcBef>
                <a:spcPts val="0"/>
              </a:spcBef>
            </a:pPr>
            <a:r>
              <a:rPr lang="ru-RU" sz="2800" b="1" i="1" dirty="0" smtClean="0">
                <a:solidFill>
                  <a:schemeClr val="accent3">
                    <a:lumMod val="50000"/>
                  </a:schemeClr>
                </a:solidFill>
              </a:rPr>
              <a:t>ПАСК</a:t>
            </a:r>
          </a:p>
          <a:p>
            <a:pPr>
              <a:lnSpc>
                <a:spcPct val="80000"/>
              </a:lnSpc>
              <a:spcBef>
                <a:spcPts val="0"/>
              </a:spcBef>
            </a:pPr>
            <a:r>
              <a:rPr lang="ru-RU" sz="2800" b="1" i="1" dirty="0" err="1" smtClean="0">
                <a:solidFill>
                  <a:schemeClr val="accent3">
                    <a:lumMod val="50000"/>
                  </a:schemeClr>
                </a:solidFill>
              </a:rPr>
              <a:t>Віоміцин</a:t>
            </a:r>
            <a:r>
              <a:rPr lang="ru-RU" sz="2800" b="1" i="1" dirty="0" smtClean="0">
                <a:solidFill>
                  <a:schemeClr val="accent3">
                    <a:lumMod val="50000"/>
                  </a:schemeClr>
                </a:solidFill>
              </a:rPr>
              <a:t>,</a:t>
            </a:r>
          </a:p>
          <a:p>
            <a:pPr>
              <a:lnSpc>
                <a:spcPct val="80000"/>
              </a:lnSpc>
              <a:spcBef>
                <a:spcPts val="0"/>
              </a:spcBef>
            </a:pPr>
            <a:r>
              <a:rPr lang="ru-RU" sz="2800" b="1" i="1" dirty="0" err="1" smtClean="0">
                <a:solidFill>
                  <a:schemeClr val="accent3">
                    <a:lumMod val="50000"/>
                  </a:schemeClr>
                </a:solidFill>
              </a:rPr>
              <a:t>Циклосерин</a:t>
            </a:r>
            <a:r>
              <a:rPr lang="ru-RU" sz="2800" b="1" i="1" dirty="0" smtClean="0">
                <a:solidFill>
                  <a:schemeClr val="accent3">
                    <a:lumMod val="50000"/>
                  </a:schemeClr>
                </a:solidFill>
              </a:rPr>
              <a:t>,</a:t>
            </a:r>
          </a:p>
          <a:p>
            <a:pPr>
              <a:lnSpc>
                <a:spcPct val="80000"/>
              </a:lnSpc>
              <a:spcBef>
                <a:spcPts val="0"/>
              </a:spcBef>
            </a:pPr>
            <a:r>
              <a:rPr lang="ru-RU" sz="2800" b="1" i="1" dirty="0" err="1" smtClean="0">
                <a:solidFill>
                  <a:schemeClr val="accent3">
                    <a:lumMod val="50000"/>
                  </a:schemeClr>
                </a:solidFill>
              </a:rPr>
              <a:t>Амікацин</a:t>
            </a:r>
            <a:r>
              <a:rPr lang="ru-RU" sz="2800" b="1" i="1" dirty="0" smtClean="0">
                <a:solidFill>
                  <a:schemeClr val="accent3">
                    <a:lumMod val="50000"/>
                  </a:schemeClr>
                </a:solidFill>
              </a:rPr>
              <a:t>,</a:t>
            </a:r>
          </a:p>
          <a:p>
            <a:pPr>
              <a:lnSpc>
                <a:spcPct val="80000"/>
              </a:lnSpc>
              <a:spcBef>
                <a:spcPts val="0"/>
              </a:spcBef>
            </a:pPr>
            <a:r>
              <a:rPr lang="ru-RU" sz="2800" b="1" i="1" dirty="0" err="1" smtClean="0">
                <a:solidFill>
                  <a:schemeClr val="accent3">
                    <a:lumMod val="50000"/>
                  </a:schemeClr>
                </a:solidFill>
              </a:rPr>
              <a:t>Офлоксацин</a:t>
            </a:r>
            <a:r>
              <a:rPr lang="ru-RU" sz="2800" b="1" i="1" dirty="0" smtClean="0">
                <a:solidFill>
                  <a:schemeClr val="accent3">
                    <a:lumMod val="50000"/>
                  </a:schemeClr>
                </a:solidFill>
              </a:rPr>
              <a:t>,</a:t>
            </a:r>
          </a:p>
          <a:p>
            <a:pPr>
              <a:lnSpc>
                <a:spcPct val="80000"/>
              </a:lnSpc>
              <a:spcBef>
                <a:spcPts val="0"/>
              </a:spcBef>
            </a:pPr>
            <a:r>
              <a:rPr lang="ru-RU" sz="2800" b="1" i="1" dirty="0" err="1" smtClean="0">
                <a:solidFill>
                  <a:schemeClr val="accent3">
                    <a:lumMod val="50000"/>
                  </a:schemeClr>
                </a:solidFill>
              </a:rPr>
              <a:t>Ципрофлоксацин</a:t>
            </a:r>
            <a:r>
              <a:rPr lang="ru-RU" sz="2800" b="1" i="1" dirty="0" smtClean="0">
                <a:solidFill>
                  <a:schemeClr val="accent3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5" name="AutoShape 6"/>
          <p:cNvSpPr>
            <a:spLocks noChangeArrowheads="1"/>
          </p:cNvSpPr>
          <p:nvPr/>
        </p:nvSpPr>
        <p:spPr bwMode="auto">
          <a:xfrm>
            <a:off x="71438" y="142874"/>
            <a:ext cx="8858250" cy="6572274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43306" y="3071810"/>
            <a:ext cx="5176860" cy="3500462"/>
          </a:xfrm>
          <a:prstGeom prst="rect">
            <a:avLst/>
          </a:prstGeom>
          <a:solidFill>
            <a:srgbClr val="00B050"/>
          </a:solidFill>
          <a:ln w="38100">
            <a:solidFill>
              <a:srgbClr val="0070C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CDBD4-5822-4260-832B-89766A9C6AEA}" type="slidenum">
              <a:rPr lang="ru-RU"/>
              <a:pPr/>
              <a:t>41</a:t>
            </a:fld>
            <a:endParaRPr lang="ru-RU"/>
          </a:p>
        </p:txBody>
      </p:sp>
      <p:sp>
        <p:nvSpPr>
          <p:cNvPr id="212994" name="Rectangle 2"/>
          <p:cNvSpPr>
            <a:spLocks noGrp="1" noChangeArrowheads="1"/>
          </p:cNvSpPr>
          <p:nvPr>
            <p:ph type="title"/>
          </p:nvPr>
        </p:nvSpPr>
        <p:spPr>
          <a:xfrm>
            <a:off x="214282" y="142852"/>
            <a:ext cx="8634418" cy="1071570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>
              <a:lnSpc>
                <a:spcPct val="70000"/>
              </a:lnSpc>
            </a:pPr>
            <a:r>
              <a:rPr lang="ru-RU" sz="4000" b="1" dirty="0" err="1" smtClean="0">
                <a:solidFill>
                  <a:srgbClr val="C00000"/>
                </a:solidFill>
              </a:rPr>
              <a:t>Протитуберкульозні</a:t>
            </a:r>
            <a:r>
              <a:rPr lang="ru-RU" sz="4000" b="1" dirty="0" smtClean="0">
                <a:solidFill>
                  <a:srgbClr val="C00000"/>
                </a:solidFill>
              </a:rPr>
              <a:t> </a:t>
            </a:r>
            <a:r>
              <a:rPr lang="ru-RU" sz="4000" b="1" dirty="0" err="1" smtClean="0">
                <a:solidFill>
                  <a:srgbClr val="C00000"/>
                </a:solidFill>
              </a:rPr>
              <a:t>препарати</a:t>
            </a:r>
            <a:r>
              <a:rPr lang="ru-RU" sz="4000" b="1" dirty="0" smtClean="0">
                <a:solidFill>
                  <a:srgbClr val="C00000"/>
                </a:solidFill>
              </a:rPr>
              <a:t> </a:t>
            </a:r>
            <a:br>
              <a:rPr lang="ru-RU" sz="4000" b="1" dirty="0" smtClean="0">
                <a:solidFill>
                  <a:srgbClr val="C00000"/>
                </a:solidFill>
              </a:rPr>
            </a:br>
            <a:r>
              <a:rPr lang="ru-RU" sz="4000" b="1" dirty="0" smtClean="0">
                <a:solidFill>
                  <a:srgbClr val="C00000"/>
                </a:solidFill>
              </a:rPr>
              <a:t>1-го ряду</a:t>
            </a:r>
            <a:endParaRPr lang="en-US" sz="4000" b="1" dirty="0">
              <a:solidFill>
                <a:srgbClr val="C00000"/>
              </a:solidFill>
            </a:endParaRPr>
          </a:p>
        </p:txBody>
      </p:sp>
      <p:sp>
        <p:nvSpPr>
          <p:cNvPr id="2129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4282" y="1214422"/>
            <a:ext cx="8643998" cy="5214974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marL="0" indent="0">
              <a:lnSpc>
                <a:spcPct val="80000"/>
              </a:lnSpc>
              <a:spcBef>
                <a:spcPts val="0"/>
              </a:spcBef>
              <a:buNone/>
              <a:tabLst>
                <a:tab pos="0" algn="l"/>
              </a:tabLst>
            </a:pPr>
            <a:r>
              <a:rPr lang="ru-RU" sz="2800" b="1" i="1" dirty="0" err="1" smtClean="0">
                <a:solidFill>
                  <a:srgbClr val="FF0000"/>
                </a:solidFill>
              </a:rPr>
              <a:t>Ізоніазид</a:t>
            </a:r>
            <a:r>
              <a:rPr lang="ru-RU" sz="2800" b="1" i="1" dirty="0" smtClean="0">
                <a:solidFill>
                  <a:srgbClr val="FF0000"/>
                </a:solidFill>
              </a:rPr>
              <a:t> (</a:t>
            </a:r>
            <a:r>
              <a:rPr lang="en-US" sz="2800" b="1" i="1" dirty="0" err="1" smtClean="0">
                <a:solidFill>
                  <a:srgbClr val="FF0000"/>
                </a:solidFill>
              </a:rPr>
              <a:t>Isoniazidum</a:t>
            </a:r>
            <a:r>
              <a:rPr lang="en-US" sz="2800" b="1" i="1" dirty="0" smtClean="0">
                <a:solidFill>
                  <a:srgbClr val="FF0000"/>
                </a:solidFill>
              </a:rPr>
              <a:t>) – </a:t>
            </a:r>
            <a:r>
              <a:rPr lang="ru-RU" sz="2800" b="1" i="1" dirty="0" err="1" smtClean="0">
                <a:solidFill>
                  <a:srgbClr val="FF0000"/>
                </a:solidFill>
              </a:rPr>
              <a:t>похідне</a:t>
            </a:r>
            <a:r>
              <a:rPr lang="ru-RU" sz="2800" b="1" i="1" dirty="0" smtClean="0">
                <a:solidFill>
                  <a:srgbClr val="FF0000"/>
                </a:solidFill>
              </a:rPr>
              <a:t> </a:t>
            </a:r>
            <a:r>
              <a:rPr lang="ru-RU" sz="2800" b="1" i="1" dirty="0" err="1" smtClean="0">
                <a:solidFill>
                  <a:srgbClr val="FF0000"/>
                </a:solidFill>
              </a:rPr>
              <a:t>ізонікотинової</a:t>
            </a:r>
            <a:r>
              <a:rPr lang="ru-RU" sz="2800" b="1" i="1" dirty="0" smtClean="0">
                <a:solidFill>
                  <a:srgbClr val="FF0000"/>
                </a:solidFill>
              </a:rPr>
              <a:t> </a:t>
            </a:r>
            <a:r>
              <a:rPr lang="ru-RU" sz="2800" b="1" i="1" dirty="0" err="1" smtClean="0">
                <a:solidFill>
                  <a:srgbClr val="FF0000"/>
                </a:solidFill>
              </a:rPr>
              <a:t>кислоти</a:t>
            </a:r>
            <a:r>
              <a:rPr lang="ru-RU" sz="2800" b="1" i="1" dirty="0" smtClean="0">
                <a:solidFill>
                  <a:srgbClr val="FF0000"/>
                </a:solidFill>
              </a:rPr>
              <a:t> (ГІНК).</a:t>
            </a:r>
          </a:p>
          <a:p>
            <a:pPr marL="0" indent="0">
              <a:lnSpc>
                <a:spcPct val="80000"/>
              </a:lnSpc>
              <a:spcBef>
                <a:spcPts val="0"/>
              </a:spcBef>
              <a:buNone/>
              <a:tabLst>
                <a:tab pos="0" algn="l"/>
              </a:tabLst>
            </a:pPr>
            <a:r>
              <a:rPr lang="ru-RU" sz="2800" b="1" i="1" dirty="0" smtClean="0">
                <a:solidFill>
                  <a:srgbClr val="7030A0"/>
                </a:solidFill>
              </a:rPr>
              <a:t>До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препаратів</a:t>
            </a:r>
            <a:r>
              <a:rPr lang="ru-RU" sz="2800" b="1" i="1" dirty="0" smtClean="0">
                <a:solidFill>
                  <a:srgbClr val="7030A0"/>
                </a:solidFill>
              </a:rPr>
              <a:t>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групи</a:t>
            </a:r>
            <a:r>
              <a:rPr lang="ru-RU" sz="2800" b="1" i="1" dirty="0" smtClean="0">
                <a:solidFill>
                  <a:srgbClr val="7030A0"/>
                </a:solidFill>
              </a:rPr>
              <a:t> ГІНК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відносять</a:t>
            </a:r>
            <a:r>
              <a:rPr lang="ru-RU" sz="2800" b="1" i="1" dirty="0" smtClean="0">
                <a:solidFill>
                  <a:srgbClr val="7030A0"/>
                </a:solidFill>
              </a:rPr>
              <a:t>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метазид</a:t>
            </a:r>
            <a:r>
              <a:rPr lang="ru-RU" sz="2800" b="1" i="1" dirty="0" smtClean="0">
                <a:solidFill>
                  <a:srgbClr val="7030A0"/>
                </a:solidFill>
              </a:rPr>
              <a:t>,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фтивазид</a:t>
            </a:r>
            <a:r>
              <a:rPr lang="ru-RU" sz="2800" b="1" i="1" dirty="0" smtClean="0">
                <a:solidFill>
                  <a:srgbClr val="7030A0"/>
                </a:solidFill>
              </a:rPr>
              <a:t>,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салюзид.Механізм</a:t>
            </a:r>
            <a:r>
              <a:rPr lang="ru-RU" sz="2800" b="1" i="1" dirty="0" smtClean="0">
                <a:solidFill>
                  <a:srgbClr val="7030A0"/>
                </a:solidFill>
              </a:rPr>
              <a:t>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дії</a:t>
            </a:r>
            <a:r>
              <a:rPr lang="ru-RU" sz="2800" b="1" i="1" dirty="0" smtClean="0">
                <a:solidFill>
                  <a:srgbClr val="7030A0"/>
                </a:solidFill>
              </a:rPr>
              <a:t> -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Пригнічує</a:t>
            </a:r>
            <a:r>
              <a:rPr lang="ru-RU" sz="2800" b="1" i="1" dirty="0" smtClean="0">
                <a:solidFill>
                  <a:srgbClr val="7030A0"/>
                </a:solidFill>
              </a:rPr>
              <a:t> синтез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міколевих</a:t>
            </a:r>
            <a:r>
              <a:rPr lang="ru-RU" sz="2800" b="1" i="1" dirty="0" smtClean="0">
                <a:solidFill>
                  <a:srgbClr val="7030A0"/>
                </a:solidFill>
              </a:rPr>
              <a:t> кислот,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порушує</a:t>
            </a:r>
            <a:r>
              <a:rPr lang="ru-RU" sz="2800" b="1" i="1" dirty="0" smtClean="0">
                <a:solidFill>
                  <a:srgbClr val="7030A0"/>
                </a:solidFill>
              </a:rPr>
              <a:t> структуру та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функції</a:t>
            </a:r>
            <a:r>
              <a:rPr lang="ru-RU" sz="2800" b="1" i="1" dirty="0" smtClean="0">
                <a:solidFill>
                  <a:srgbClr val="7030A0"/>
                </a:solidFill>
              </a:rPr>
              <a:t>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клітинної</a:t>
            </a:r>
            <a:r>
              <a:rPr lang="ru-RU" sz="2800" b="1" i="1" dirty="0" smtClean="0">
                <a:solidFill>
                  <a:srgbClr val="7030A0"/>
                </a:solidFill>
              </a:rPr>
              <a:t>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оболонки</a:t>
            </a:r>
            <a:r>
              <a:rPr lang="ru-RU" sz="2800" b="1" i="1" dirty="0" smtClean="0">
                <a:solidFill>
                  <a:srgbClr val="7030A0"/>
                </a:solidFill>
              </a:rPr>
              <a:t>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мікобактерій</a:t>
            </a:r>
            <a:r>
              <a:rPr lang="ru-RU" sz="2800" b="1" i="1" dirty="0" smtClean="0">
                <a:solidFill>
                  <a:srgbClr val="7030A0"/>
                </a:solidFill>
              </a:rPr>
              <a:t>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туберкульозу.Побічні</a:t>
            </a:r>
            <a:r>
              <a:rPr lang="ru-RU" sz="2800" b="1" i="1" dirty="0" smtClean="0">
                <a:solidFill>
                  <a:srgbClr val="7030A0"/>
                </a:solidFill>
              </a:rPr>
              <a:t>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діїГоловний</a:t>
            </a:r>
            <a:r>
              <a:rPr lang="ru-RU" sz="2800" b="1" i="1" dirty="0" smtClean="0">
                <a:solidFill>
                  <a:srgbClr val="7030A0"/>
                </a:solidFill>
              </a:rPr>
              <a:t>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біль</a:t>
            </a:r>
            <a:r>
              <a:rPr lang="ru-RU" sz="2800" b="1" i="1" dirty="0" smtClean="0">
                <a:solidFill>
                  <a:srgbClr val="7030A0"/>
                </a:solidFill>
              </a:rPr>
              <a:t>,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дратівливість</a:t>
            </a:r>
            <a:r>
              <a:rPr lang="ru-RU" sz="2800" b="1" i="1" dirty="0" smtClean="0">
                <a:solidFill>
                  <a:srgbClr val="7030A0"/>
                </a:solidFill>
              </a:rPr>
              <a:t>,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порушення</a:t>
            </a:r>
            <a:r>
              <a:rPr lang="ru-RU" sz="2800" b="1" i="1" dirty="0" smtClean="0">
                <a:solidFill>
                  <a:srgbClr val="7030A0"/>
                </a:solidFill>
              </a:rPr>
              <a:t> сну,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парестезії</a:t>
            </a:r>
            <a:r>
              <a:rPr lang="ru-RU" sz="2800" b="1" i="1" dirty="0" smtClean="0">
                <a:solidFill>
                  <a:srgbClr val="7030A0"/>
                </a:solidFill>
              </a:rPr>
              <a:t>,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поліневрит</a:t>
            </a:r>
            <a:r>
              <a:rPr lang="ru-RU" sz="2800" b="1" i="1" dirty="0" smtClean="0">
                <a:solidFill>
                  <a:srgbClr val="7030A0"/>
                </a:solidFill>
              </a:rPr>
              <a:t>,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психози</a:t>
            </a:r>
            <a:r>
              <a:rPr lang="ru-RU" sz="2800" b="1" i="1" dirty="0" smtClean="0">
                <a:solidFill>
                  <a:srgbClr val="7030A0"/>
                </a:solidFill>
              </a:rPr>
              <a:t>,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судомний</a:t>
            </a:r>
            <a:r>
              <a:rPr lang="ru-RU" sz="2800" b="1" i="1" dirty="0" smtClean="0">
                <a:solidFill>
                  <a:srgbClr val="7030A0"/>
                </a:solidFill>
              </a:rPr>
              <a:t> синдром,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серцебиття</a:t>
            </a:r>
            <a:r>
              <a:rPr lang="ru-RU" sz="2800" b="1" i="1" dirty="0" smtClean="0">
                <a:solidFill>
                  <a:srgbClr val="7030A0"/>
                </a:solidFill>
              </a:rPr>
              <a:t>,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стенокардія</a:t>
            </a:r>
            <a:r>
              <a:rPr lang="ru-RU" sz="2800" b="1" i="1" dirty="0" smtClean="0">
                <a:solidFill>
                  <a:srgbClr val="7030A0"/>
                </a:solidFill>
              </a:rPr>
              <a:t>,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артеріальна</a:t>
            </a:r>
            <a:r>
              <a:rPr lang="ru-RU" sz="2800" b="1" i="1" dirty="0" smtClean="0">
                <a:solidFill>
                  <a:srgbClr val="7030A0"/>
                </a:solidFill>
              </a:rPr>
              <a:t>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гіпертензія</a:t>
            </a:r>
            <a:r>
              <a:rPr lang="ru-RU" sz="2800" b="1" i="1" dirty="0" smtClean="0">
                <a:solidFill>
                  <a:srgbClr val="7030A0"/>
                </a:solidFill>
              </a:rPr>
              <a:t>,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токсичний</a:t>
            </a:r>
            <a:r>
              <a:rPr lang="ru-RU" sz="2800" b="1" i="1" dirty="0" smtClean="0">
                <a:solidFill>
                  <a:srgbClr val="7030A0"/>
                </a:solidFill>
              </a:rPr>
              <a:t> гепатит,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алерг</a:t>
            </a:r>
            <a:r>
              <a:rPr lang="ru-RU" sz="2800" b="1" i="1" dirty="0" smtClean="0">
                <a:solidFill>
                  <a:srgbClr val="7030A0"/>
                </a:solidFill>
              </a:rPr>
              <a:t>.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реак.Спосіб</a:t>
            </a:r>
            <a:r>
              <a:rPr lang="ru-RU" sz="2800" b="1" i="1" dirty="0" smtClean="0">
                <a:solidFill>
                  <a:srgbClr val="7030A0"/>
                </a:solidFill>
              </a:rPr>
              <a:t>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застосування</a:t>
            </a:r>
            <a:r>
              <a:rPr lang="ru-RU" sz="2800" b="1" i="1" dirty="0" smtClean="0">
                <a:solidFill>
                  <a:srgbClr val="7030A0"/>
                </a:solidFill>
              </a:rPr>
              <a:t> та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дозиВсередину</a:t>
            </a:r>
            <a:r>
              <a:rPr lang="ru-RU" sz="2800" b="1" i="1" dirty="0" smtClean="0">
                <a:solidFill>
                  <a:srgbClr val="7030A0"/>
                </a:solidFill>
              </a:rPr>
              <a:t>,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після</a:t>
            </a:r>
            <a:r>
              <a:rPr lang="ru-RU" sz="2800" b="1" i="1" dirty="0" smtClean="0">
                <a:solidFill>
                  <a:srgbClr val="7030A0"/>
                </a:solidFill>
              </a:rPr>
              <a:t>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їди</a:t>
            </a:r>
            <a:r>
              <a:rPr lang="ru-RU" sz="2800" b="1" i="1" dirty="0" smtClean="0">
                <a:solidFill>
                  <a:srgbClr val="7030A0"/>
                </a:solidFill>
              </a:rPr>
              <a:t>,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з</a:t>
            </a:r>
            <a:r>
              <a:rPr lang="ru-RU" sz="2800" b="1" i="1" dirty="0" smtClean="0">
                <a:solidFill>
                  <a:srgbClr val="7030A0"/>
                </a:solidFill>
              </a:rPr>
              <a:t>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розрахунку</a:t>
            </a:r>
            <a:r>
              <a:rPr lang="ru-RU" sz="2800" b="1" i="1" dirty="0" smtClean="0">
                <a:solidFill>
                  <a:srgbClr val="7030A0"/>
                </a:solidFill>
              </a:rPr>
              <a:t> 15 мг/кг/</a:t>
            </a:r>
            <a:r>
              <a:rPr lang="ru-RU" sz="2800" b="1" i="1" dirty="0" err="1" smtClean="0">
                <a:solidFill>
                  <a:srgbClr val="7030A0"/>
                </a:solidFill>
              </a:rPr>
              <a:t>сут</a:t>
            </a:r>
            <a:r>
              <a:rPr lang="ru-RU" sz="2800" b="1" i="1" dirty="0" smtClean="0">
                <a:solidFill>
                  <a:srgbClr val="7030A0"/>
                </a:solidFill>
              </a:rPr>
              <a:t> на 1–3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прийоми</a:t>
            </a:r>
            <a:r>
              <a:rPr lang="ru-RU" sz="2800" b="1" i="1" dirty="0" smtClean="0">
                <a:solidFill>
                  <a:srgbClr val="7030A0"/>
                </a:solidFill>
              </a:rPr>
              <a:t>. Для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профілактики</a:t>
            </a:r>
            <a:r>
              <a:rPr lang="ru-RU" sz="2800" b="1" i="1" dirty="0" smtClean="0">
                <a:solidFill>
                  <a:srgbClr val="7030A0"/>
                </a:solidFill>
              </a:rPr>
              <a:t> – 5–10 мг/кг/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добу</a:t>
            </a:r>
            <a:r>
              <a:rPr lang="ru-RU" sz="2800" b="1" i="1" dirty="0" smtClean="0">
                <a:solidFill>
                  <a:srgbClr val="7030A0"/>
                </a:solidFill>
              </a:rPr>
              <a:t>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протягом</a:t>
            </a:r>
            <a:r>
              <a:rPr lang="ru-RU" sz="2800" b="1" i="1" dirty="0" smtClean="0">
                <a:solidFill>
                  <a:srgbClr val="7030A0"/>
                </a:solidFill>
              </a:rPr>
              <a:t> 2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міс</a:t>
            </a:r>
            <a:r>
              <a:rPr lang="ru-RU" sz="2800" b="1" i="1" dirty="0" smtClean="0">
                <a:solidFill>
                  <a:srgbClr val="7030A0"/>
                </a:solidFill>
              </a:rPr>
              <a:t>.</a:t>
            </a:r>
          </a:p>
        </p:txBody>
      </p:sp>
      <p:sp>
        <p:nvSpPr>
          <p:cNvPr id="5" name="AutoShape 6"/>
          <p:cNvSpPr>
            <a:spLocks noChangeArrowheads="1"/>
          </p:cNvSpPr>
          <p:nvPr/>
        </p:nvSpPr>
        <p:spPr bwMode="auto">
          <a:xfrm>
            <a:off x="71438" y="142874"/>
            <a:ext cx="8858250" cy="6572274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CDBD4-5822-4260-832B-89766A9C6AEA}" type="slidenum">
              <a:rPr lang="ru-RU"/>
              <a:pPr/>
              <a:t>42</a:t>
            </a:fld>
            <a:endParaRPr lang="ru-RU"/>
          </a:p>
        </p:txBody>
      </p:sp>
      <p:sp>
        <p:nvSpPr>
          <p:cNvPr id="212994" name="Rectangle 2"/>
          <p:cNvSpPr>
            <a:spLocks noGrp="1" noChangeArrowheads="1"/>
          </p:cNvSpPr>
          <p:nvPr>
            <p:ph type="title"/>
          </p:nvPr>
        </p:nvSpPr>
        <p:spPr>
          <a:xfrm>
            <a:off x="214282" y="142852"/>
            <a:ext cx="8634418" cy="1223962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>
              <a:lnSpc>
                <a:spcPct val="70000"/>
              </a:lnSpc>
            </a:pPr>
            <a:r>
              <a:rPr lang="ru-RU" sz="4000" b="1" dirty="0" err="1" smtClean="0">
                <a:solidFill>
                  <a:srgbClr val="C00000"/>
                </a:solidFill>
              </a:rPr>
              <a:t>Протитуберкульозні</a:t>
            </a:r>
            <a:r>
              <a:rPr lang="ru-RU" sz="4000" b="1" dirty="0" smtClean="0">
                <a:solidFill>
                  <a:srgbClr val="C00000"/>
                </a:solidFill>
              </a:rPr>
              <a:t> </a:t>
            </a:r>
            <a:r>
              <a:rPr lang="ru-RU" sz="4000" b="1" dirty="0" err="1" smtClean="0">
                <a:solidFill>
                  <a:srgbClr val="C00000"/>
                </a:solidFill>
              </a:rPr>
              <a:t>препарати</a:t>
            </a:r>
            <a:r>
              <a:rPr lang="ru-RU" sz="4000" b="1" dirty="0" smtClean="0">
                <a:solidFill>
                  <a:srgbClr val="C00000"/>
                </a:solidFill>
              </a:rPr>
              <a:t> </a:t>
            </a:r>
            <a:br>
              <a:rPr lang="ru-RU" sz="4000" b="1" dirty="0" smtClean="0">
                <a:solidFill>
                  <a:srgbClr val="C00000"/>
                </a:solidFill>
              </a:rPr>
            </a:br>
            <a:r>
              <a:rPr lang="ru-RU" sz="4000" b="1" dirty="0" smtClean="0">
                <a:solidFill>
                  <a:srgbClr val="C00000"/>
                </a:solidFill>
              </a:rPr>
              <a:t>1-го ряду</a:t>
            </a:r>
            <a:endParaRPr lang="en-US" sz="4000" b="1" dirty="0">
              <a:solidFill>
                <a:srgbClr val="C00000"/>
              </a:solidFill>
            </a:endParaRPr>
          </a:p>
        </p:txBody>
      </p:sp>
      <p:sp>
        <p:nvSpPr>
          <p:cNvPr id="2129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4282" y="1142984"/>
            <a:ext cx="8643998" cy="5429288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r>
              <a:rPr lang="ru-RU" sz="2800" b="1" dirty="0" err="1" smtClean="0">
                <a:solidFill>
                  <a:srgbClr val="FF0000"/>
                </a:solidFill>
              </a:rPr>
              <a:t>Рифампіцин</a:t>
            </a:r>
            <a:r>
              <a:rPr lang="ru-RU" sz="2800" b="1" dirty="0" smtClean="0">
                <a:solidFill>
                  <a:srgbClr val="FF0000"/>
                </a:solidFill>
              </a:rPr>
              <a:t> –</a:t>
            </a:r>
          </a:p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r>
              <a:rPr lang="ru-RU" sz="2400" b="1" dirty="0" smtClean="0">
                <a:solidFill>
                  <a:srgbClr val="7030A0"/>
                </a:solidFill>
              </a:rPr>
              <a:t>А/б широкого спектра </a:t>
            </a:r>
            <a:r>
              <a:rPr lang="ru-RU" sz="2400" b="1" dirty="0" err="1" smtClean="0">
                <a:solidFill>
                  <a:srgbClr val="7030A0"/>
                </a:solidFill>
              </a:rPr>
              <a:t>дії</a:t>
            </a:r>
            <a:r>
              <a:rPr lang="ru-RU" sz="2400" b="1" dirty="0" smtClean="0">
                <a:solidFill>
                  <a:srgbClr val="7030A0"/>
                </a:solidFill>
              </a:rPr>
              <a:t>. </a:t>
            </a:r>
            <a:r>
              <a:rPr lang="ru-RU" sz="2400" b="1" dirty="0" err="1" smtClean="0">
                <a:solidFill>
                  <a:srgbClr val="7030A0"/>
                </a:solidFill>
              </a:rPr>
              <a:t>Він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 err="1" smtClean="0">
                <a:solidFill>
                  <a:srgbClr val="7030A0"/>
                </a:solidFill>
              </a:rPr>
              <a:t>активний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 err="1" smtClean="0">
                <a:solidFill>
                  <a:srgbClr val="7030A0"/>
                </a:solidFill>
              </a:rPr>
              <a:t>щодо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 err="1" smtClean="0">
                <a:solidFill>
                  <a:srgbClr val="7030A0"/>
                </a:solidFill>
              </a:rPr>
              <a:t>мікобактерій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 err="1" smtClean="0">
                <a:solidFill>
                  <a:srgbClr val="7030A0"/>
                </a:solidFill>
              </a:rPr>
              <a:t>туберкульозу</a:t>
            </a:r>
            <a:r>
              <a:rPr lang="ru-RU" sz="2400" b="1" dirty="0" smtClean="0">
                <a:solidFill>
                  <a:srgbClr val="7030A0"/>
                </a:solidFill>
              </a:rPr>
              <a:t> та </a:t>
            </a:r>
            <a:r>
              <a:rPr lang="ru-RU" sz="2400" b="1" dirty="0" err="1" smtClean="0">
                <a:solidFill>
                  <a:srgbClr val="7030A0"/>
                </a:solidFill>
              </a:rPr>
              <a:t>лепри</a:t>
            </a:r>
            <a:r>
              <a:rPr lang="ru-RU" sz="2400" b="1" dirty="0" smtClean="0">
                <a:solidFill>
                  <a:srgbClr val="7030A0"/>
                </a:solidFill>
              </a:rPr>
              <a:t>, </a:t>
            </a:r>
            <a:r>
              <a:rPr lang="ru-RU" sz="2400" b="1" dirty="0" err="1" smtClean="0">
                <a:solidFill>
                  <a:srgbClr val="7030A0"/>
                </a:solidFill>
              </a:rPr>
              <a:t>діє</a:t>
            </a:r>
            <a:r>
              <a:rPr lang="ru-RU" sz="2400" b="1" dirty="0" smtClean="0">
                <a:solidFill>
                  <a:srgbClr val="7030A0"/>
                </a:solidFill>
              </a:rPr>
              <a:t> на </a:t>
            </a:r>
            <a:r>
              <a:rPr lang="ru-RU" sz="2400" b="1" dirty="0" err="1" smtClean="0">
                <a:solidFill>
                  <a:srgbClr val="7030A0"/>
                </a:solidFill>
              </a:rPr>
              <a:t>Гр+</a:t>
            </a:r>
            <a:r>
              <a:rPr lang="ru-RU" sz="2400" b="1" dirty="0" smtClean="0">
                <a:solidFill>
                  <a:srgbClr val="7030A0"/>
                </a:solidFill>
              </a:rPr>
              <a:t> (особливо </a:t>
            </a:r>
            <a:r>
              <a:rPr lang="ru-RU" sz="2400" b="1" dirty="0" err="1" smtClean="0">
                <a:solidFill>
                  <a:srgbClr val="7030A0"/>
                </a:solidFill>
              </a:rPr>
              <a:t>стафілококи</a:t>
            </a:r>
            <a:r>
              <a:rPr lang="ru-RU" sz="2400" b="1" dirty="0" smtClean="0">
                <a:solidFill>
                  <a:srgbClr val="7030A0"/>
                </a:solidFill>
              </a:rPr>
              <a:t>) та Гр-(</a:t>
            </a:r>
            <a:r>
              <a:rPr lang="ru-RU" sz="2400" b="1" dirty="0" err="1" smtClean="0">
                <a:solidFill>
                  <a:srgbClr val="7030A0"/>
                </a:solidFill>
              </a:rPr>
              <a:t>менінгококи</a:t>
            </a:r>
            <a:r>
              <a:rPr lang="ru-RU" sz="2400" b="1" dirty="0" smtClean="0">
                <a:solidFill>
                  <a:srgbClr val="7030A0"/>
                </a:solidFill>
              </a:rPr>
              <a:t>, </a:t>
            </a:r>
            <a:r>
              <a:rPr lang="ru-RU" sz="2400" b="1" dirty="0" err="1" smtClean="0">
                <a:solidFill>
                  <a:srgbClr val="7030A0"/>
                </a:solidFill>
              </a:rPr>
              <a:t>гонококи</a:t>
            </a:r>
            <a:r>
              <a:rPr lang="ru-RU" sz="2400" b="1" dirty="0" smtClean="0">
                <a:solidFill>
                  <a:srgbClr val="7030A0"/>
                </a:solidFill>
              </a:rPr>
              <a:t>) коки, </a:t>
            </a:r>
            <a:r>
              <a:rPr lang="ru-RU" sz="2400" b="1" dirty="0" err="1" smtClean="0">
                <a:solidFill>
                  <a:srgbClr val="7030A0"/>
                </a:solidFill>
              </a:rPr>
              <a:t>менш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 err="1" smtClean="0">
                <a:solidFill>
                  <a:srgbClr val="7030A0"/>
                </a:solidFill>
              </a:rPr>
              <a:t>активний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 err="1" smtClean="0">
                <a:solidFill>
                  <a:srgbClr val="7030A0"/>
                </a:solidFill>
              </a:rPr>
              <a:t>щодо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 err="1" smtClean="0">
                <a:solidFill>
                  <a:srgbClr val="7030A0"/>
                </a:solidFill>
              </a:rPr>
              <a:t>Гр-бактерій.Фармакокінетикадобре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 err="1" smtClean="0">
                <a:solidFill>
                  <a:srgbClr val="7030A0"/>
                </a:solidFill>
              </a:rPr>
              <a:t>всмоктується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 err="1" smtClean="0">
                <a:solidFill>
                  <a:srgbClr val="7030A0"/>
                </a:solidFill>
              </a:rPr>
              <a:t>із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 err="1" smtClean="0">
                <a:solidFill>
                  <a:srgbClr val="7030A0"/>
                </a:solidFill>
              </a:rPr>
              <a:t>шлунково-кишкового</a:t>
            </a:r>
            <a:r>
              <a:rPr lang="ru-RU" sz="2400" b="1" dirty="0" smtClean="0">
                <a:solidFill>
                  <a:srgbClr val="7030A0"/>
                </a:solidFill>
              </a:rPr>
              <a:t> тракту. Максимальна </a:t>
            </a:r>
            <a:r>
              <a:rPr lang="ru-RU" sz="2400" b="1" dirty="0" err="1" smtClean="0">
                <a:solidFill>
                  <a:srgbClr val="7030A0"/>
                </a:solidFill>
              </a:rPr>
              <a:t>концентрація</a:t>
            </a:r>
            <a:r>
              <a:rPr lang="ru-RU" sz="2400" b="1" dirty="0" smtClean="0">
                <a:solidFill>
                  <a:srgbClr val="7030A0"/>
                </a:solidFill>
              </a:rPr>
              <a:t> в </a:t>
            </a:r>
            <a:r>
              <a:rPr lang="ru-RU" sz="2400" b="1" dirty="0" err="1" smtClean="0">
                <a:solidFill>
                  <a:srgbClr val="7030A0"/>
                </a:solidFill>
              </a:rPr>
              <a:t>крові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 err="1" smtClean="0">
                <a:solidFill>
                  <a:srgbClr val="7030A0"/>
                </a:solidFill>
              </a:rPr>
              <a:t>досягається</a:t>
            </a:r>
            <a:r>
              <a:rPr lang="ru-RU" sz="2400" b="1" dirty="0" smtClean="0">
                <a:solidFill>
                  <a:srgbClr val="7030A0"/>
                </a:solidFill>
              </a:rPr>
              <a:t> через 2-2'/2 </a:t>
            </a:r>
            <a:r>
              <a:rPr lang="ru-RU" sz="2400" b="1" dirty="0" err="1" smtClean="0">
                <a:solidFill>
                  <a:srgbClr val="7030A0"/>
                </a:solidFill>
              </a:rPr>
              <a:t>години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 err="1" smtClean="0">
                <a:solidFill>
                  <a:srgbClr val="7030A0"/>
                </a:solidFill>
              </a:rPr>
              <a:t>після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 err="1" smtClean="0">
                <a:solidFill>
                  <a:srgbClr val="7030A0"/>
                </a:solidFill>
              </a:rPr>
              <a:t>прийому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 err="1" smtClean="0">
                <a:solidFill>
                  <a:srgbClr val="7030A0"/>
                </a:solidFill>
              </a:rPr>
              <a:t>внутрішньо.Рифампіцин</a:t>
            </a:r>
            <a:r>
              <a:rPr lang="ru-RU" sz="2400" b="1" dirty="0" smtClean="0">
                <a:solidFill>
                  <a:srgbClr val="7030A0"/>
                </a:solidFill>
              </a:rPr>
              <a:t> добре </a:t>
            </a:r>
            <a:r>
              <a:rPr lang="ru-RU" sz="2400" b="1" dirty="0" err="1" smtClean="0">
                <a:solidFill>
                  <a:srgbClr val="7030A0"/>
                </a:solidFill>
              </a:rPr>
              <a:t>проникає</a:t>
            </a:r>
            <a:r>
              <a:rPr lang="ru-RU" sz="2400" b="1" dirty="0" smtClean="0">
                <a:solidFill>
                  <a:srgbClr val="7030A0"/>
                </a:solidFill>
              </a:rPr>
              <a:t> в </a:t>
            </a:r>
            <a:r>
              <a:rPr lang="ru-RU" sz="2400" b="1" dirty="0" err="1" smtClean="0">
                <a:solidFill>
                  <a:srgbClr val="7030A0"/>
                </a:solidFill>
              </a:rPr>
              <a:t>тканини</a:t>
            </a:r>
            <a:r>
              <a:rPr lang="ru-RU" sz="2400" b="1" dirty="0" smtClean="0">
                <a:solidFill>
                  <a:srgbClr val="7030A0"/>
                </a:solidFill>
              </a:rPr>
              <a:t> та </a:t>
            </a:r>
            <a:r>
              <a:rPr lang="ru-RU" sz="2400" b="1" dirty="0" err="1" smtClean="0">
                <a:solidFill>
                  <a:srgbClr val="7030A0"/>
                </a:solidFill>
              </a:rPr>
              <a:t>рідини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 err="1" smtClean="0">
                <a:solidFill>
                  <a:srgbClr val="7030A0"/>
                </a:solidFill>
              </a:rPr>
              <a:t>організму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 err="1" smtClean="0">
                <a:solidFill>
                  <a:srgbClr val="7030A0"/>
                </a:solidFill>
              </a:rPr>
              <a:t>і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 err="1" smtClean="0">
                <a:solidFill>
                  <a:srgbClr val="7030A0"/>
                </a:solidFill>
              </a:rPr>
              <a:t>виявляється</a:t>
            </a:r>
            <a:r>
              <a:rPr lang="ru-RU" sz="2400" b="1" dirty="0" smtClean="0">
                <a:solidFill>
                  <a:srgbClr val="7030A0"/>
                </a:solidFill>
              </a:rPr>
              <a:t> в </a:t>
            </a:r>
            <a:r>
              <a:rPr lang="ru-RU" sz="2400" b="1" dirty="0" err="1" smtClean="0">
                <a:solidFill>
                  <a:srgbClr val="7030A0"/>
                </a:solidFill>
              </a:rPr>
              <a:t>терапевтичних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 err="1" smtClean="0">
                <a:solidFill>
                  <a:srgbClr val="7030A0"/>
                </a:solidFill>
              </a:rPr>
              <a:t>концентраціях</a:t>
            </a:r>
            <a:r>
              <a:rPr lang="ru-RU" sz="2400" b="1" dirty="0" smtClean="0">
                <a:solidFill>
                  <a:srgbClr val="7030A0"/>
                </a:solidFill>
              </a:rPr>
              <a:t> у плевральному </a:t>
            </a:r>
            <a:r>
              <a:rPr lang="ru-RU" sz="2400" b="1" dirty="0" err="1" smtClean="0">
                <a:solidFill>
                  <a:srgbClr val="7030A0"/>
                </a:solidFill>
              </a:rPr>
              <a:t>ексудаті</a:t>
            </a:r>
            <a:r>
              <a:rPr lang="ru-RU" sz="2400" b="1" dirty="0" smtClean="0">
                <a:solidFill>
                  <a:srgbClr val="7030A0"/>
                </a:solidFill>
              </a:rPr>
              <a:t> (</a:t>
            </a:r>
            <a:r>
              <a:rPr lang="ru-RU" sz="2400" b="1" dirty="0" err="1" smtClean="0">
                <a:solidFill>
                  <a:srgbClr val="7030A0"/>
                </a:solidFill>
              </a:rPr>
              <a:t>накопичується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 err="1" smtClean="0">
                <a:solidFill>
                  <a:srgbClr val="7030A0"/>
                </a:solidFill>
              </a:rPr>
              <a:t>між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 err="1" smtClean="0">
                <a:solidFill>
                  <a:srgbClr val="7030A0"/>
                </a:solidFill>
              </a:rPr>
              <a:t>оболонками</a:t>
            </a:r>
            <a:r>
              <a:rPr lang="ru-RU" sz="2400" b="1" dirty="0" smtClean="0">
                <a:solidFill>
                  <a:srgbClr val="7030A0"/>
                </a:solidFill>
              </a:rPr>
              <a:t>, </a:t>
            </a:r>
            <a:r>
              <a:rPr lang="ru-RU" sz="2400" b="1" dirty="0" err="1" smtClean="0">
                <a:solidFill>
                  <a:srgbClr val="7030A0"/>
                </a:solidFill>
              </a:rPr>
              <a:t>що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 err="1" smtClean="0">
                <a:solidFill>
                  <a:srgbClr val="7030A0"/>
                </a:solidFill>
              </a:rPr>
              <a:t>оточують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 err="1" smtClean="0">
                <a:solidFill>
                  <a:srgbClr val="7030A0"/>
                </a:solidFill>
              </a:rPr>
              <a:t>легені</a:t>
            </a:r>
            <a:r>
              <a:rPr lang="ru-RU" sz="2400" b="1" dirty="0" smtClean="0">
                <a:solidFill>
                  <a:srgbClr val="7030A0"/>
                </a:solidFill>
              </a:rPr>
              <a:t>, </a:t>
            </a:r>
            <a:r>
              <a:rPr lang="ru-RU" sz="2400" b="1" dirty="0" err="1" smtClean="0">
                <a:solidFill>
                  <a:srgbClr val="7030A0"/>
                </a:solidFill>
              </a:rPr>
              <a:t>багатою</a:t>
            </a:r>
            <a:r>
              <a:rPr lang="ru-RU" sz="2400" b="1" dirty="0" smtClean="0">
                <a:solidFill>
                  <a:srgbClr val="7030A0"/>
                </a:solidFill>
              </a:rPr>
              <a:t> на </a:t>
            </a:r>
            <a:r>
              <a:rPr lang="ru-RU" sz="2400" b="1" dirty="0" err="1" smtClean="0">
                <a:solidFill>
                  <a:srgbClr val="7030A0"/>
                </a:solidFill>
              </a:rPr>
              <a:t>білок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 err="1" smtClean="0">
                <a:solidFill>
                  <a:srgbClr val="7030A0"/>
                </a:solidFill>
              </a:rPr>
              <a:t>рідини</a:t>
            </a:r>
            <a:r>
              <a:rPr lang="ru-RU" sz="2400" b="1" dirty="0" smtClean="0">
                <a:solidFill>
                  <a:srgbClr val="7030A0"/>
                </a:solidFill>
              </a:rPr>
              <a:t>), </a:t>
            </a:r>
            <a:r>
              <a:rPr lang="ru-RU" sz="2400" b="1" dirty="0" err="1" smtClean="0">
                <a:solidFill>
                  <a:srgbClr val="7030A0"/>
                </a:solidFill>
              </a:rPr>
              <a:t>мокротинні</a:t>
            </a:r>
            <a:r>
              <a:rPr lang="ru-RU" sz="2400" b="1" dirty="0" smtClean="0">
                <a:solidFill>
                  <a:srgbClr val="7030A0"/>
                </a:solidFill>
              </a:rPr>
              <a:t>, </a:t>
            </a:r>
            <a:r>
              <a:rPr lang="ru-RU" sz="2400" b="1" dirty="0" err="1" smtClean="0">
                <a:solidFill>
                  <a:srgbClr val="7030A0"/>
                </a:solidFill>
              </a:rPr>
              <a:t>вмістом</a:t>
            </a:r>
            <a:r>
              <a:rPr lang="ru-RU" sz="2400" b="1" dirty="0" smtClean="0">
                <a:solidFill>
                  <a:srgbClr val="7030A0"/>
                </a:solidFill>
              </a:rPr>
              <a:t> каверн (</a:t>
            </a:r>
            <a:r>
              <a:rPr lang="ru-RU" sz="2400" b="1" dirty="0" err="1" smtClean="0">
                <a:solidFill>
                  <a:srgbClr val="7030A0"/>
                </a:solidFill>
              </a:rPr>
              <a:t>порожнин</a:t>
            </a:r>
            <a:r>
              <a:rPr lang="ru-RU" sz="2400" b="1" dirty="0" smtClean="0">
                <a:solidFill>
                  <a:srgbClr val="7030A0"/>
                </a:solidFill>
              </a:rPr>
              <a:t> у </a:t>
            </a:r>
            <a:r>
              <a:rPr lang="ru-RU" sz="2400" b="1" dirty="0" err="1" smtClean="0">
                <a:solidFill>
                  <a:srgbClr val="7030A0"/>
                </a:solidFill>
              </a:rPr>
              <a:t>легенях</a:t>
            </a:r>
            <a:r>
              <a:rPr lang="ru-RU" sz="2400" b="1" dirty="0" smtClean="0">
                <a:solidFill>
                  <a:srgbClr val="7030A0"/>
                </a:solidFill>
              </a:rPr>
              <a:t>, </a:t>
            </a:r>
            <a:r>
              <a:rPr lang="ru-RU" sz="2400" b="1" dirty="0" err="1" smtClean="0">
                <a:solidFill>
                  <a:srgbClr val="7030A0"/>
                </a:solidFill>
              </a:rPr>
              <a:t>що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 err="1" smtClean="0">
                <a:solidFill>
                  <a:srgbClr val="7030A0"/>
                </a:solidFill>
              </a:rPr>
              <a:t>утворилися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 err="1" smtClean="0">
                <a:solidFill>
                  <a:srgbClr val="7030A0"/>
                </a:solidFill>
              </a:rPr>
              <a:t>внаслідок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 err="1" smtClean="0">
                <a:solidFill>
                  <a:srgbClr val="7030A0"/>
                </a:solidFill>
              </a:rPr>
              <a:t>омертвіння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 err="1" smtClean="0">
                <a:solidFill>
                  <a:srgbClr val="7030A0"/>
                </a:solidFill>
              </a:rPr>
              <a:t>тканини</a:t>
            </a:r>
            <a:r>
              <a:rPr lang="ru-RU" sz="2400" b="1" dirty="0" smtClean="0">
                <a:solidFill>
                  <a:srgbClr val="7030A0"/>
                </a:solidFill>
              </a:rPr>
              <a:t>), </a:t>
            </a:r>
            <a:r>
              <a:rPr lang="ru-RU" sz="2400" b="1" dirty="0" err="1" smtClean="0">
                <a:solidFill>
                  <a:srgbClr val="7030A0"/>
                </a:solidFill>
              </a:rPr>
              <a:t>кісткової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 err="1" smtClean="0">
                <a:solidFill>
                  <a:srgbClr val="7030A0"/>
                </a:solidFill>
              </a:rPr>
              <a:t>тканини</a:t>
            </a:r>
            <a:r>
              <a:rPr lang="ru-RU" sz="2400" b="1" dirty="0" smtClean="0">
                <a:solidFill>
                  <a:srgbClr val="7030A0"/>
                </a:solidFill>
              </a:rPr>
              <a:t>. </a:t>
            </a:r>
            <a:r>
              <a:rPr lang="ru-RU" sz="2400" b="1" dirty="0" err="1" smtClean="0">
                <a:solidFill>
                  <a:srgbClr val="7030A0"/>
                </a:solidFill>
              </a:rPr>
              <a:t>Найбільша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 err="1" smtClean="0">
                <a:solidFill>
                  <a:srgbClr val="7030A0"/>
                </a:solidFill>
              </a:rPr>
              <a:t>концентрація</a:t>
            </a:r>
            <a:r>
              <a:rPr lang="ru-RU" sz="2400" b="1" dirty="0" smtClean="0">
                <a:solidFill>
                  <a:srgbClr val="7030A0"/>
                </a:solidFill>
              </a:rPr>
              <a:t> препарату </a:t>
            </a:r>
            <a:r>
              <a:rPr lang="ru-RU" sz="2400" b="1" dirty="0" err="1" smtClean="0">
                <a:solidFill>
                  <a:srgbClr val="7030A0"/>
                </a:solidFill>
              </a:rPr>
              <a:t>створюється</a:t>
            </a:r>
            <a:r>
              <a:rPr lang="ru-RU" sz="2400" b="1" dirty="0" smtClean="0">
                <a:solidFill>
                  <a:srgbClr val="7030A0"/>
                </a:solidFill>
              </a:rPr>
              <a:t> у тканинах </a:t>
            </a:r>
            <a:r>
              <a:rPr lang="ru-RU" sz="2400" b="1" dirty="0" err="1" smtClean="0">
                <a:solidFill>
                  <a:srgbClr val="7030A0"/>
                </a:solidFill>
              </a:rPr>
              <a:t>печінки</a:t>
            </a:r>
            <a:r>
              <a:rPr lang="ru-RU" sz="2400" b="1" dirty="0" smtClean="0">
                <a:solidFill>
                  <a:srgbClr val="7030A0"/>
                </a:solidFill>
              </a:rPr>
              <a:t> та </a:t>
            </a:r>
            <a:r>
              <a:rPr lang="ru-RU" sz="2400" b="1" dirty="0" err="1" smtClean="0">
                <a:solidFill>
                  <a:srgbClr val="7030A0"/>
                </a:solidFill>
              </a:rPr>
              <a:t>нирок.З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 err="1" smtClean="0">
                <a:solidFill>
                  <a:srgbClr val="7030A0"/>
                </a:solidFill>
              </a:rPr>
              <a:t>організму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 err="1" smtClean="0">
                <a:solidFill>
                  <a:srgbClr val="7030A0"/>
                </a:solidFill>
              </a:rPr>
              <a:t>виводиться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 err="1" smtClean="0">
                <a:solidFill>
                  <a:srgbClr val="7030A0"/>
                </a:solidFill>
              </a:rPr>
              <a:t>із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 err="1" smtClean="0">
                <a:solidFill>
                  <a:srgbClr val="7030A0"/>
                </a:solidFill>
              </a:rPr>
              <a:t>жовчю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 err="1" smtClean="0">
                <a:solidFill>
                  <a:srgbClr val="7030A0"/>
                </a:solidFill>
              </a:rPr>
              <a:t>та</a:t>
            </a:r>
            <a:r>
              <a:rPr lang="ru-RU" sz="2400" b="1" dirty="0" smtClean="0">
                <a:solidFill>
                  <a:srgbClr val="7030A0"/>
                </a:solidFill>
              </a:rPr>
              <a:t> сечею. </a:t>
            </a:r>
          </a:p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endParaRPr lang="ru-RU" sz="2800" b="1" i="1" dirty="0" smtClean="0">
              <a:solidFill>
                <a:srgbClr val="7030A0"/>
              </a:solidFill>
            </a:endParaRPr>
          </a:p>
        </p:txBody>
      </p:sp>
      <p:sp>
        <p:nvSpPr>
          <p:cNvPr id="5" name="AutoShape 6"/>
          <p:cNvSpPr>
            <a:spLocks noChangeArrowheads="1"/>
          </p:cNvSpPr>
          <p:nvPr/>
        </p:nvSpPr>
        <p:spPr bwMode="auto">
          <a:xfrm>
            <a:off x="71438" y="142874"/>
            <a:ext cx="8858250" cy="6572274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CDBD4-5822-4260-832B-89766A9C6AEA}" type="slidenum">
              <a:rPr lang="ru-RU"/>
              <a:pPr/>
              <a:t>43</a:t>
            </a:fld>
            <a:endParaRPr lang="ru-RU"/>
          </a:p>
        </p:txBody>
      </p:sp>
      <p:sp>
        <p:nvSpPr>
          <p:cNvPr id="212994" name="Rectangle 2"/>
          <p:cNvSpPr>
            <a:spLocks noGrp="1" noChangeArrowheads="1"/>
          </p:cNvSpPr>
          <p:nvPr>
            <p:ph type="title"/>
          </p:nvPr>
        </p:nvSpPr>
        <p:spPr>
          <a:xfrm>
            <a:off x="509582" y="214290"/>
            <a:ext cx="8634418" cy="1223962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>
              <a:lnSpc>
                <a:spcPct val="70000"/>
              </a:lnSpc>
            </a:pPr>
            <a:r>
              <a:rPr lang="ru-RU" sz="4000" b="1" dirty="0" err="1" smtClean="0">
                <a:solidFill>
                  <a:srgbClr val="C00000"/>
                </a:solidFill>
              </a:rPr>
              <a:t>Протитуберкульозні</a:t>
            </a:r>
            <a:r>
              <a:rPr lang="ru-RU" sz="4000" b="1" dirty="0" smtClean="0">
                <a:solidFill>
                  <a:srgbClr val="C00000"/>
                </a:solidFill>
              </a:rPr>
              <a:t> </a:t>
            </a:r>
            <a:r>
              <a:rPr lang="ru-RU" sz="4000" b="1" dirty="0" err="1" smtClean="0">
                <a:solidFill>
                  <a:srgbClr val="C00000"/>
                </a:solidFill>
              </a:rPr>
              <a:t>препарати</a:t>
            </a:r>
            <a:r>
              <a:rPr lang="ru-RU" sz="4000" b="1" dirty="0" smtClean="0">
                <a:solidFill>
                  <a:srgbClr val="C00000"/>
                </a:solidFill>
              </a:rPr>
              <a:t> </a:t>
            </a:r>
            <a:br>
              <a:rPr lang="ru-RU" sz="4000" b="1" dirty="0" smtClean="0">
                <a:solidFill>
                  <a:srgbClr val="C00000"/>
                </a:solidFill>
              </a:rPr>
            </a:br>
            <a:r>
              <a:rPr lang="ru-RU" sz="4000" b="1" dirty="0" smtClean="0">
                <a:solidFill>
                  <a:srgbClr val="C00000"/>
                </a:solidFill>
              </a:rPr>
              <a:t>1-го ряду</a:t>
            </a:r>
            <a:endParaRPr lang="en-US" sz="4000" b="1" dirty="0">
              <a:solidFill>
                <a:srgbClr val="C00000"/>
              </a:solidFill>
            </a:endParaRPr>
          </a:p>
        </p:txBody>
      </p:sp>
      <p:sp>
        <p:nvSpPr>
          <p:cNvPr id="2129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4282" y="1142984"/>
            <a:ext cx="8643998" cy="5429288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r>
              <a:rPr lang="ru-RU" sz="2800" b="1" dirty="0" err="1" smtClean="0">
                <a:solidFill>
                  <a:srgbClr val="FF0000"/>
                </a:solidFill>
              </a:rPr>
              <a:t>Рифампіцин</a:t>
            </a:r>
            <a:r>
              <a:rPr lang="ru-RU" sz="2800" b="1" dirty="0" smtClean="0">
                <a:solidFill>
                  <a:srgbClr val="FF0000"/>
                </a:solidFill>
              </a:rPr>
              <a:t> –</a:t>
            </a:r>
          </a:p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r>
              <a:rPr lang="ru-RU" sz="2800" b="1" dirty="0" err="1" smtClean="0">
                <a:solidFill>
                  <a:srgbClr val="7030A0"/>
                </a:solidFill>
              </a:rPr>
              <a:t>Рифампіїін</a:t>
            </a:r>
            <a:r>
              <a:rPr lang="ru-RU" sz="2800" b="1" dirty="0" smtClean="0"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solidFill>
                  <a:srgbClr val="7030A0"/>
                </a:solidFill>
              </a:rPr>
              <a:t>приймають</a:t>
            </a:r>
            <a:r>
              <a:rPr lang="ru-RU" sz="2800" b="1" dirty="0" smtClean="0"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solidFill>
                  <a:srgbClr val="7030A0"/>
                </a:solidFill>
              </a:rPr>
              <a:t>внутрішньо</a:t>
            </a:r>
            <a:r>
              <a:rPr lang="ru-RU" sz="2800" b="1" dirty="0" smtClean="0"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solidFill>
                  <a:srgbClr val="7030A0"/>
                </a:solidFill>
              </a:rPr>
              <a:t>натще</a:t>
            </a:r>
            <a:r>
              <a:rPr lang="ru-RU" sz="2800" b="1" dirty="0" smtClean="0">
                <a:solidFill>
                  <a:srgbClr val="7030A0"/>
                </a:solidFill>
              </a:rPr>
              <a:t> (за '/2-1 год до </a:t>
            </a:r>
            <a:r>
              <a:rPr lang="ru-RU" sz="2800" b="1" dirty="0" err="1" smtClean="0">
                <a:solidFill>
                  <a:srgbClr val="7030A0"/>
                </a:solidFill>
              </a:rPr>
              <a:t>їди</a:t>
            </a:r>
            <a:r>
              <a:rPr lang="ru-RU" sz="2800" b="1" dirty="0" smtClean="0">
                <a:solidFill>
                  <a:srgbClr val="7030A0"/>
                </a:solidFill>
              </a:rPr>
              <a:t>) по 0,45-0,9 </a:t>
            </a:r>
            <a:r>
              <a:rPr lang="ru-RU" sz="2800" b="1" dirty="0" err="1" smtClean="0">
                <a:solidFill>
                  <a:srgbClr val="7030A0"/>
                </a:solidFill>
              </a:rPr>
              <a:t>або</a:t>
            </a:r>
            <a:r>
              <a:rPr lang="ru-RU" sz="2800" b="1" dirty="0" smtClean="0"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solidFill>
                  <a:srgbClr val="7030A0"/>
                </a:solidFill>
              </a:rPr>
              <a:t>вводять</a:t>
            </a:r>
            <a:r>
              <a:rPr lang="ru-RU" sz="2800" b="1" dirty="0" smtClean="0"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solidFill>
                  <a:srgbClr val="7030A0"/>
                </a:solidFill>
              </a:rPr>
              <a:t>внутрішньовенно</a:t>
            </a:r>
            <a:r>
              <a:rPr lang="ru-RU" sz="2800" b="1" dirty="0" smtClean="0"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solidFill>
                  <a:srgbClr val="7030A0"/>
                </a:solidFill>
              </a:rPr>
              <a:t>крапельно.Побічні</a:t>
            </a:r>
            <a:r>
              <a:rPr lang="ru-RU" sz="2800" b="1" dirty="0" smtClean="0"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solidFill>
                  <a:srgbClr val="7030A0"/>
                </a:solidFill>
              </a:rPr>
              <a:t>дії:алергічні</a:t>
            </a:r>
            <a:r>
              <a:rPr lang="ru-RU" sz="2800" b="1" dirty="0" smtClean="0"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solidFill>
                  <a:srgbClr val="7030A0"/>
                </a:solidFill>
              </a:rPr>
              <a:t>реакції</a:t>
            </a:r>
            <a:r>
              <a:rPr lang="ru-RU" sz="2800" b="1" dirty="0" smtClean="0">
                <a:solidFill>
                  <a:srgbClr val="7030A0"/>
                </a:solidFill>
              </a:rPr>
              <a:t> (</a:t>
            </a:r>
            <a:r>
              <a:rPr lang="ru-RU" sz="2800" b="1" dirty="0" err="1" smtClean="0">
                <a:solidFill>
                  <a:srgbClr val="7030A0"/>
                </a:solidFill>
              </a:rPr>
              <a:t>різного</a:t>
            </a:r>
            <a:r>
              <a:rPr lang="ru-RU" sz="2800" b="1" dirty="0" smtClean="0"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solidFill>
                  <a:srgbClr val="7030A0"/>
                </a:solidFill>
              </a:rPr>
              <a:t>ступеня</a:t>
            </a:r>
            <a:r>
              <a:rPr lang="ru-RU" sz="2800" b="1" dirty="0" smtClean="0"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solidFill>
                  <a:srgbClr val="7030A0"/>
                </a:solidFill>
              </a:rPr>
              <a:t>тяжкості</a:t>
            </a:r>
            <a:r>
              <a:rPr lang="ru-RU" sz="2800" b="1" dirty="0" smtClean="0">
                <a:solidFill>
                  <a:srgbClr val="7030A0"/>
                </a:solidFill>
              </a:rPr>
              <a:t>),</a:t>
            </a:r>
            <a:r>
              <a:rPr lang="ru-RU" sz="2800" b="1" dirty="0" err="1" smtClean="0">
                <a:solidFill>
                  <a:srgbClr val="7030A0"/>
                </a:solidFill>
              </a:rPr>
              <a:t>диспепсичні</a:t>
            </a:r>
            <a:r>
              <a:rPr lang="ru-RU" sz="2800" b="1" dirty="0" smtClean="0"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solidFill>
                  <a:srgbClr val="7030A0"/>
                </a:solidFill>
              </a:rPr>
              <a:t>явищадисфункція</a:t>
            </a:r>
            <a:r>
              <a:rPr lang="ru-RU" sz="2800" b="1" dirty="0" smtClean="0">
                <a:solidFill>
                  <a:srgbClr val="7030A0"/>
                </a:solidFill>
              </a:rPr>
              <a:t> (</a:t>
            </a:r>
            <a:r>
              <a:rPr lang="ru-RU" sz="2800" b="1" dirty="0" err="1" smtClean="0">
                <a:solidFill>
                  <a:srgbClr val="7030A0"/>
                </a:solidFill>
              </a:rPr>
              <a:t>порушення</a:t>
            </a:r>
            <a:r>
              <a:rPr lang="ru-RU" sz="2800" b="1" dirty="0" smtClean="0"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solidFill>
                  <a:srgbClr val="7030A0"/>
                </a:solidFill>
              </a:rPr>
              <a:t>функції</a:t>
            </a:r>
            <a:r>
              <a:rPr lang="ru-RU" sz="2800" b="1" dirty="0" smtClean="0">
                <a:solidFill>
                  <a:srgbClr val="7030A0"/>
                </a:solidFill>
              </a:rPr>
              <a:t>) </a:t>
            </a:r>
            <a:r>
              <a:rPr lang="ru-RU" sz="2800" b="1" dirty="0" err="1" smtClean="0">
                <a:solidFill>
                  <a:srgbClr val="7030A0"/>
                </a:solidFill>
              </a:rPr>
              <a:t>печінки</a:t>
            </a:r>
            <a:r>
              <a:rPr lang="ru-RU" sz="2800" b="1" dirty="0" smtClean="0">
                <a:solidFill>
                  <a:srgbClr val="7030A0"/>
                </a:solidFill>
              </a:rPr>
              <a:t> та </a:t>
            </a:r>
            <a:r>
              <a:rPr lang="ru-RU" sz="2800" b="1" dirty="0" err="1" smtClean="0">
                <a:solidFill>
                  <a:srgbClr val="7030A0"/>
                </a:solidFill>
              </a:rPr>
              <a:t>підшлункової</a:t>
            </a:r>
            <a:r>
              <a:rPr lang="ru-RU" sz="2800" b="1" dirty="0" smtClean="0"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solidFill>
                  <a:srgbClr val="7030A0"/>
                </a:solidFill>
              </a:rPr>
              <a:t>залозилейкопеніяможе</a:t>
            </a:r>
            <a:r>
              <a:rPr lang="ru-RU" sz="2800" b="1" dirty="0" smtClean="0"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solidFill>
                  <a:srgbClr val="7030A0"/>
                </a:solidFill>
              </a:rPr>
              <a:t>знизитися</a:t>
            </a:r>
            <a:r>
              <a:rPr lang="ru-RU" sz="2800" b="1" dirty="0" smtClean="0"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solidFill>
                  <a:srgbClr val="7030A0"/>
                </a:solidFill>
              </a:rPr>
              <a:t>артеріальний</a:t>
            </a:r>
            <a:r>
              <a:rPr lang="ru-RU" sz="2800" b="1" dirty="0" smtClean="0"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solidFill>
                  <a:srgbClr val="7030A0"/>
                </a:solidFill>
              </a:rPr>
              <a:t>тискфлебітРифампіцин</a:t>
            </a:r>
            <a:r>
              <a:rPr lang="ru-RU" sz="2800" b="1" dirty="0" smtClean="0">
                <a:solidFill>
                  <a:srgbClr val="7030A0"/>
                </a:solidFill>
              </a:rPr>
              <a:t> – </a:t>
            </a:r>
            <a:r>
              <a:rPr lang="ru-RU" sz="2800" b="1" dirty="0" err="1" smtClean="0">
                <a:solidFill>
                  <a:srgbClr val="7030A0"/>
                </a:solidFill>
              </a:rPr>
              <a:t>індуктор</a:t>
            </a:r>
            <a:r>
              <a:rPr lang="ru-RU" sz="2800" b="1" dirty="0" smtClean="0"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solidFill>
                  <a:srgbClr val="7030A0"/>
                </a:solidFill>
              </a:rPr>
              <a:t>мікросомальних</a:t>
            </a:r>
            <a:r>
              <a:rPr lang="ru-RU" sz="2800" b="1" dirty="0" smtClean="0"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solidFill>
                  <a:srgbClr val="7030A0"/>
                </a:solidFill>
              </a:rPr>
              <a:t>ферментів</a:t>
            </a:r>
            <a:r>
              <a:rPr lang="ru-RU" sz="2800" b="1" dirty="0" smtClean="0"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solidFill>
                  <a:srgbClr val="7030A0"/>
                </a:solidFill>
              </a:rPr>
              <a:t>печінки</a:t>
            </a:r>
            <a:r>
              <a:rPr lang="ru-RU" sz="2800" b="1" dirty="0" smtClean="0">
                <a:solidFill>
                  <a:srgbClr val="7030A0"/>
                </a:solidFill>
              </a:rPr>
              <a:t> – при </a:t>
            </a:r>
            <a:r>
              <a:rPr lang="ru-RU" sz="2800" b="1" dirty="0" err="1" smtClean="0">
                <a:solidFill>
                  <a:srgbClr val="7030A0"/>
                </a:solidFill>
              </a:rPr>
              <a:t>одночасному</a:t>
            </a:r>
            <a:r>
              <a:rPr lang="ru-RU" sz="2800" b="1" dirty="0" smtClean="0"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solidFill>
                  <a:srgbClr val="7030A0"/>
                </a:solidFill>
              </a:rPr>
              <a:t>прийомі</a:t>
            </a:r>
            <a:r>
              <a:rPr lang="ru-RU" sz="2800" b="1" dirty="0" smtClean="0"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solidFill>
                  <a:srgbClr val="7030A0"/>
                </a:solidFill>
              </a:rPr>
              <a:t>антикоагулянтів</a:t>
            </a:r>
            <a:r>
              <a:rPr lang="ru-RU" sz="2800" b="1" dirty="0" smtClean="0">
                <a:solidFill>
                  <a:srgbClr val="7030A0"/>
                </a:solidFill>
              </a:rPr>
              <a:t> та при </a:t>
            </a:r>
            <a:r>
              <a:rPr lang="ru-RU" sz="2800" b="1" dirty="0" err="1" smtClean="0">
                <a:solidFill>
                  <a:srgbClr val="7030A0"/>
                </a:solidFill>
              </a:rPr>
              <a:t>відміні</a:t>
            </a:r>
            <a:r>
              <a:rPr lang="ru-RU" sz="2800" b="1" dirty="0" smtClean="0"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solidFill>
                  <a:srgbClr val="7030A0"/>
                </a:solidFill>
              </a:rPr>
              <a:t>останнього</a:t>
            </a:r>
            <a:r>
              <a:rPr lang="ru-RU" sz="2800" b="1" dirty="0" smtClean="0">
                <a:solidFill>
                  <a:srgbClr val="7030A0"/>
                </a:solidFill>
              </a:rPr>
              <a:t> доза </a:t>
            </a:r>
            <a:r>
              <a:rPr lang="ru-RU" sz="2800" b="1" dirty="0" err="1" smtClean="0">
                <a:solidFill>
                  <a:srgbClr val="7030A0"/>
                </a:solidFill>
              </a:rPr>
              <a:t>антикоагулянтів</a:t>
            </a:r>
            <a:r>
              <a:rPr lang="ru-RU" sz="2800" b="1" dirty="0" smtClean="0"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solidFill>
                  <a:srgbClr val="7030A0"/>
                </a:solidFill>
              </a:rPr>
              <a:t>має</a:t>
            </a:r>
            <a:r>
              <a:rPr lang="ru-RU" sz="2800" b="1" dirty="0" smtClean="0">
                <a:solidFill>
                  <a:srgbClr val="7030A0"/>
                </a:solidFill>
              </a:rPr>
              <a:t> бути </a:t>
            </a:r>
            <a:r>
              <a:rPr lang="ru-RU" sz="2800" b="1" dirty="0" err="1" smtClean="0">
                <a:solidFill>
                  <a:srgbClr val="7030A0"/>
                </a:solidFill>
              </a:rPr>
              <a:t>зменшена.Препарат</a:t>
            </a:r>
            <a:r>
              <a:rPr lang="ru-RU" sz="2800" b="1" dirty="0" smtClean="0"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solidFill>
                  <a:srgbClr val="7030A0"/>
                </a:solidFill>
              </a:rPr>
              <a:t>має</a:t>
            </a:r>
            <a:r>
              <a:rPr lang="ru-RU" sz="2800" b="1" dirty="0" smtClean="0"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solidFill>
                  <a:srgbClr val="7030A0"/>
                </a:solidFill>
              </a:rPr>
              <a:t>яскравий</a:t>
            </a:r>
            <a:r>
              <a:rPr lang="ru-RU" sz="2800" b="1" dirty="0" smtClean="0"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solidFill>
                  <a:srgbClr val="7030A0"/>
                </a:solidFill>
              </a:rPr>
              <a:t>коричнево-червоний</a:t>
            </a:r>
            <a:r>
              <a:rPr lang="ru-RU" sz="2800" b="1" dirty="0" smtClean="0"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solidFill>
                  <a:srgbClr val="7030A0"/>
                </a:solidFill>
              </a:rPr>
              <a:t>колір</a:t>
            </a:r>
            <a:r>
              <a:rPr lang="ru-RU" sz="2800" b="1" dirty="0" smtClean="0">
                <a:solidFill>
                  <a:srgbClr val="7030A0"/>
                </a:solidFill>
              </a:rPr>
              <a:t>. </a:t>
            </a:r>
            <a:r>
              <a:rPr lang="ru-RU" sz="2800" b="1" dirty="0" err="1" smtClean="0">
                <a:solidFill>
                  <a:srgbClr val="7030A0"/>
                </a:solidFill>
              </a:rPr>
              <a:t>Він</a:t>
            </a:r>
            <a:r>
              <a:rPr lang="ru-RU" sz="2800" b="1" dirty="0" smtClean="0"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solidFill>
                  <a:srgbClr val="7030A0"/>
                </a:solidFill>
              </a:rPr>
              <a:t>забарвлює</a:t>
            </a:r>
            <a:r>
              <a:rPr lang="ru-RU" sz="2800" b="1" dirty="0" smtClean="0">
                <a:solidFill>
                  <a:srgbClr val="7030A0"/>
                </a:solidFill>
              </a:rPr>
              <a:t> (особливо на початку </a:t>
            </a:r>
            <a:r>
              <a:rPr lang="ru-RU" sz="2800" b="1" dirty="0" err="1" smtClean="0">
                <a:solidFill>
                  <a:srgbClr val="7030A0"/>
                </a:solidFill>
              </a:rPr>
              <a:t>лікування</a:t>
            </a:r>
            <a:r>
              <a:rPr lang="ru-RU" sz="2800" b="1" dirty="0" smtClean="0">
                <a:solidFill>
                  <a:srgbClr val="7030A0"/>
                </a:solidFill>
              </a:rPr>
              <a:t>) сечу, </a:t>
            </a:r>
            <a:r>
              <a:rPr lang="ru-RU" sz="2800" b="1" dirty="0" err="1" smtClean="0">
                <a:solidFill>
                  <a:srgbClr val="7030A0"/>
                </a:solidFill>
              </a:rPr>
              <a:t>мокротиння</a:t>
            </a:r>
            <a:r>
              <a:rPr lang="ru-RU" sz="2800" b="1" dirty="0" smtClean="0">
                <a:solidFill>
                  <a:srgbClr val="7030A0"/>
                </a:solidFill>
              </a:rPr>
              <a:t>, </a:t>
            </a:r>
            <a:r>
              <a:rPr lang="ru-RU" sz="2800" b="1" dirty="0" err="1" smtClean="0">
                <a:solidFill>
                  <a:srgbClr val="7030A0"/>
                </a:solidFill>
              </a:rPr>
              <a:t>слізну</a:t>
            </a:r>
            <a:r>
              <a:rPr lang="ru-RU" sz="2800" b="1" dirty="0" smtClean="0"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solidFill>
                  <a:srgbClr val="7030A0"/>
                </a:solidFill>
              </a:rPr>
              <a:t>рідину</a:t>
            </a:r>
            <a:r>
              <a:rPr lang="ru-RU" sz="2800" b="1" dirty="0" smtClean="0">
                <a:solidFill>
                  <a:srgbClr val="7030A0"/>
                </a:solidFill>
              </a:rPr>
              <a:t> в </a:t>
            </a:r>
            <a:r>
              <a:rPr lang="ru-RU" sz="2800" b="1" dirty="0" err="1" smtClean="0">
                <a:solidFill>
                  <a:srgbClr val="7030A0"/>
                </a:solidFill>
              </a:rPr>
              <a:t>оранжево-червоний</a:t>
            </a:r>
            <a:r>
              <a:rPr lang="ru-RU" sz="2800" b="1" dirty="0" smtClean="0"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solidFill>
                  <a:srgbClr val="7030A0"/>
                </a:solidFill>
              </a:rPr>
              <a:t>колір</a:t>
            </a:r>
            <a:r>
              <a:rPr lang="ru-RU" sz="2800" b="1" dirty="0" smtClean="0">
                <a:solidFill>
                  <a:srgbClr val="7030A0"/>
                </a:solidFill>
              </a:rPr>
              <a:t>.</a:t>
            </a:r>
          </a:p>
        </p:txBody>
      </p:sp>
      <p:sp>
        <p:nvSpPr>
          <p:cNvPr id="5" name="AutoShape 6"/>
          <p:cNvSpPr>
            <a:spLocks noChangeArrowheads="1"/>
          </p:cNvSpPr>
          <p:nvPr/>
        </p:nvSpPr>
        <p:spPr bwMode="auto">
          <a:xfrm>
            <a:off x="71438" y="142874"/>
            <a:ext cx="8858250" cy="6572274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CDBD4-5822-4260-832B-89766A9C6AEA}" type="slidenum">
              <a:rPr lang="ru-RU"/>
              <a:pPr/>
              <a:t>44</a:t>
            </a:fld>
            <a:endParaRPr lang="ru-RU"/>
          </a:p>
        </p:txBody>
      </p:sp>
      <p:sp>
        <p:nvSpPr>
          <p:cNvPr id="212994" name="Rectangle 2"/>
          <p:cNvSpPr>
            <a:spLocks noGrp="1" noChangeArrowheads="1"/>
          </p:cNvSpPr>
          <p:nvPr>
            <p:ph type="title"/>
          </p:nvPr>
        </p:nvSpPr>
        <p:spPr>
          <a:xfrm>
            <a:off x="214282" y="142852"/>
            <a:ext cx="8634418" cy="1223962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>
              <a:lnSpc>
                <a:spcPct val="70000"/>
              </a:lnSpc>
            </a:pPr>
            <a:r>
              <a:rPr lang="ru-RU" sz="4000" b="1" dirty="0" err="1" smtClean="0">
                <a:solidFill>
                  <a:srgbClr val="C00000"/>
                </a:solidFill>
              </a:rPr>
              <a:t>Протитуберкульозні</a:t>
            </a:r>
            <a:r>
              <a:rPr lang="ru-RU" sz="4000" b="1" dirty="0" smtClean="0">
                <a:solidFill>
                  <a:srgbClr val="C00000"/>
                </a:solidFill>
              </a:rPr>
              <a:t> </a:t>
            </a:r>
            <a:r>
              <a:rPr lang="ru-RU" sz="4000" b="1" dirty="0" err="1" smtClean="0">
                <a:solidFill>
                  <a:srgbClr val="C00000"/>
                </a:solidFill>
              </a:rPr>
              <a:t>препарати</a:t>
            </a:r>
            <a:r>
              <a:rPr lang="ru-RU" sz="4000" b="1" dirty="0" smtClean="0">
                <a:solidFill>
                  <a:srgbClr val="C00000"/>
                </a:solidFill>
              </a:rPr>
              <a:t> </a:t>
            </a:r>
            <a:br>
              <a:rPr lang="ru-RU" sz="4000" b="1" dirty="0" smtClean="0">
                <a:solidFill>
                  <a:srgbClr val="C00000"/>
                </a:solidFill>
              </a:rPr>
            </a:br>
            <a:r>
              <a:rPr lang="ru-RU" sz="4000" b="1" dirty="0" smtClean="0">
                <a:solidFill>
                  <a:srgbClr val="C00000"/>
                </a:solidFill>
              </a:rPr>
              <a:t>2-го ряду</a:t>
            </a:r>
            <a:endParaRPr lang="en-US" sz="4000" b="1" dirty="0">
              <a:solidFill>
                <a:srgbClr val="C00000"/>
              </a:solidFill>
            </a:endParaRPr>
          </a:p>
        </p:txBody>
      </p:sp>
      <p:sp>
        <p:nvSpPr>
          <p:cNvPr id="2129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4282" y="1142984"/>
            <a:ext cx="8643998" cy="5429288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r>
              <a:rPr lang="ru-RU" sz="2800" b="1" i="1" dirty="0" err="1" smtClean="0">
                <a:solidFill>
                  <a:srgbClr val="FF0000"/>
                </a:solidFill>
              </a:rPr>
              <a:t>Стрептоміцин</a:t>
            </a:r>
            <a:r>
              <a:rPr lang="ru-RU" sz="2800" b="1" i="1" dirty="0" smtClean="0">
                <a:solidFill>
                  <a:srgbClr val="FF0000"/>
                </a:solidFill>
              </a:rPr>
              <a:t> –</a:t>
            </a:r>
          </a:p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r>
              <a:rPr lang="ru-RU" sz="2800" b="1" i="1" dirty="0" smtClean="0">
                <a:solidFill>
                  <a:srgbClr val="7030A0"/>
                </a:solidFill>
              </a:rPr>
              <a:t>а/б широкого спектра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дії</a:t>
            </a:r>
            <a:r>
              <a:rPr lang="ru-RU" sz="2800" b="1" i="1" dirty="0" smtClean="0">
                <a:solidFill>
                  <a:srgbClr val="7030A0"/>
                </a:solidFill>
              </a:rPr>
              <a:t>,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є</a:t>
            </a:r>
            <a:r>
              <a:rPr lang="ru-RU" sz="2800" b="1" i="1" dirty="0" smtClean="0">
                <a:solidFill>
                  <a:srgbClr val="7030A0"/>
                </a:solidFill>
              </a:rPr>
              <a:t>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бактерицидним</a:t>
            </a:r>
            <a:r>
              <a:rPr lang="ru-RU" sz="2800" b="1" i="1" dirty="0" smtClean="0">
                <a:solidFill>
                  <a:srgbClr val="7030A0"/>
                </a:solidFill>
              </a:rPr>
              <a:t>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щодо</a:t>
            </a:r>
            <a:r>
              <a:rPr lang="ru-RU" sz="2800" b="1" i="1" dirty="0" smtClean="0">
                <a:solidFill>
                  <a:srgbClr val="7030A0"/>
                </a:solidFill>
              </a:rPr>
              <a:t> широкого спектру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Грам</a:t>
            </a:r>
            <a:r>
              <a:rPr lang="ru-RU" sz="2800" b="1" i="1" dirty="0" smtClean="0">
                <a:solidFill>
                  <a:srgbClr val="7030A0"/>
                </a:solidFill>
              </a:rPr>
              <a:t>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позитивних</a:t>
            </a:r>
            <a:r>
              <a:rPr lang="ru-RU" sz="2800" b="1" i="1" dirty="0" smtClean="0">
                <a:solidFill>
                  <a:srgbClr val="7030A0"/>
                </a:solidFill>
              </a:rPr>
              <a:t> та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Грам</a:t>
            </a:r>
            <a:r>
              <a:rPr lang="ru-RU" sz="2800" b="1" i="1" dirty="0" smtClean="0">
                <a:solidFill>
                  <a:srgbClr val="7030A0"/>
                </a:solidFill>
              </a:rPr>
              <a:t>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негативних</a:t>
            </a:r>
            <a:r>
              <a:rPr lang="ru-RU" sz="2800" b="1" i="1" dirty="0" smtClean="0">
                <a:solidFill>
                  <a:srgbClr val="7030A0"/>
                </a:solidFill>
              </a:rPr>
              <a:t>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мікроорганізмів</a:t>
            </a:r>
            <a:endParaRPr lang="ru-RU" sz="2800" b="1" i="1" dirty="0" smtClean="0">
              <a:solidFill>
                <a:srgbClr val="7030A0"/>
              </a:solidFill>
            </a:endParaRPr>
          </a:p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r>
              <a:rPr lang="ru-RU" sz="2800" b="1" i="1" dirty="0" err="1" smtClean="0">
                <a:solidFill>
                  <a:srgbClr val="FF0000"/>
                </a:solidFill>
              </a:rPr>
              <a:t>Етамбутол</a:t>
            </a:r>
            <a:r>
              <a:rPr lang="ru-RU" sz="2800" b="1" i="1" dirty="0" smtClean="0">
                <a:solidFill>
                  <a:srgbClr val="FF0000"/>
                </a:solidFill>
              </a:rPr>
              <a:t> – </a:t>
            </a:r>
          </a:p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r>
              <a:rPr lang="ru-RU" sz="2800" b="1" i="1" dirty="0" err="1" smtClean="0">
                <a:solidFill>
                  <a:srgbClr val="7030A0"/>
                </a:solidFill>
              </a:rPr>
              <a:t>Призначається</a:t>
            </a:r>
            <a:r>
              <a:rPr lang="ru-RU" sz="2800" b="1" i="1" dirty="0" smtClean="0">
                <a:solidFill>
                  <a:srgbClr val="7030A0"/>
                </a:solidFill>
              </a:rPr>
              <a:t>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всередину.синтетичний</a:t>
            </a:r>
            <a:r>
              <a:rPr lang="ru-RU" sz="2800" b="1" i="1" dirty="0" smtClean="0">
                <a:solidFill>
                  <a:srgbClr val="7030A0"/>
                </a:solidFill>
              </a:rPr>
              <a:t> препарат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з</a:t>
            </a:r>
            <a:r>
              <a:rPr lang="ru-RU" sz="2800" b="1" i="1" dirty="0" smtClean="0">
                <a:solidFill>
                  <a:srgbClr val="7030A0"/>
                </a:solidFill>
              </a:rPr>
              <a:t> активною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дією</a:t>
            </a:r>
            <a:r>
              <a:rPr lang="ru-RU" sz="2800" b="1" i="1" dirty="0" smtClean="0">
                <a:solidFill>
                  <a:srgbClr val="7030A0"/>
                </a:solidFill>
              </a:rPr>
              <a:t>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тільки</a:t>
            </a:r>
            <a:r>
              <a:rPr lang="ru-RU" sz="2800" b="1" i="1" dirty="0" smtClean="0">
                <a:solidFill>
                  <a:srgbClr val="7030A0"/>
                </a:solidFill>
              </a:rPr>
              <a:t>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щодо</a:t>
            </a:r>
            <a:r>
              <a:rPr lang="ru-RU" sz="2800" b="1" i="1" dirty="0" smtClean="0">
                <a:solidFill>
                  <a:srgbClr val="7030A0"/>
                </a:solidFill>
              </a:rPr>
              <a:t> МБТ,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бактеріостатичний</a:t>
            </a:r>
            <a:r>
              <a:rPr lang="ru-RU" sz="2800" b="1" i="1" dirty="0" smtClean="0">
                <a:solidFill>
                  <a:srgbClr val="7030A0"/>
                </a:solidFill>
              </a:rPr>
              <a:t>,</a:t>
            </a:r>
          </a:p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r>
              <a:rPr lang="ru-RU" sz="2800" b="1" i="1" dirty="0" err="1" smtClean="0">
                <a:solidFill>
                  <a:srgbClr val="7030A0"/>
                </a:solidFill>
              </a:rPr>
              <a:t>Побічні</a:t>
            </a:r>
            <a:r>
              <a:rPr lang="ru-RU" sz="2800" b="1" i="1" dirty="0" smtClean="0">
                <a:solidFill>
                  <a:srgbClr val="7030A0"/>
                </a:solidFill>
              </a:rPr>
              <a:t>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реакції:втрата</a:t>
            </a:r>
            <a:r>
              <a:rPr lang="ru-RU" sz="2800" b="1" i="1" dirty="0" smtClean="0">
                <a:solidFill>
                  <a:srgbClr val="7030A0"/>
                </a:solidFill>
              </a:rPr>
              <a:t>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зору</a:t>
            </a:r>
            <a:r>
              <a:rPr lang="ru-RU" sz="2800" b="1" i="1" dirty="0" smtClean="0">
                <a:solidFill>
                  <a:srgbClr val="7030A0"/>
                </a:solidFill>
              </a:rPr>
              <a:t> – </a:t>
            </a:r>
          </a:p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r>
              <a:rPr lang="ru-RU" sz="2800" b="1" i="1" dirty="0" err="1" smtClean="0">
                <a:solidFill>
                  <a:srgbClr val="7030A0"/>
                </a:solidFill>
              </a:rPr>
              <a:t>ретробульбарний</a:t>
            </a:r>
            <a:r>
              <a:rPr lang="ru-RU" sz="2800" b="1" i="1" dirty="0" smtClean="0">
                <a:solidFill>
                  <a:srgbClr val="7030A0"/>
                </a:solidFill>
              </a:rPr>
              <a:t> неврит</a:t>
            </a:r>
          </a:p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r>
              <a:rPr lang="ru-RU" sz="2800" b="1" i="1" dirty="0" err="1" smtClean="0">
                <a:solidFill>
                  <a:srgbClr val="7030A0"/>
                </a:solidFill>
              </a:rPr>
              <a:t>Гепатотоксичність</a:t>
            </a:r>
            <a:endParaRPr lang="ru-RU" sz="2800" b="1" i="1" dirty="0" smtClean="0">
              <a:solidFill>
                <a:srgbClr val="7030A0"/>
              </a:solidFill>
            </a:endParaRPr>
          </a:p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r>
              <a:rPr lang="ru-RU" sz="2800" b="1" i="1" dirty="0" err="1" smtClean="0">
                <a:solidFill>
                  <a:srgbClr val="7030A0"/>
                </a:solidFill>
              </a:rPr>
              <a:t>анорексія,помірна</a:t>
            </a:r>
            <a:r>
              <a:rPr lang="ru-RU" sz="2800" b="1" i="1" dirty="0" smtClean="0">
                <a:solidFill>
                  <a:srgbClr val="7030A0"/>
                </a:solidFill>
              </a:rPr>
              <a:t> лихоманка</a:t>
            </a:r>
          </a:p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r>
              <a:rPr lang="ru-RU" sz="2800" b="1" i="1" dirty="0" err="1" smtClean="0">
                <a:solidFill>
                  <a:srgbClr val="7030A0"/>
                </a:solidFill>
              </a:rPr>
              <a:t>може</a:t>
            </a:r>
            <a:r>
              <a:rPr lang="ru-RU" sz="2800" b="1" i="1" dirty="0" smtClean="0">
                <a:solidFill>
                  <a:srgbClr val="7030A0"/>
                </a:solidFill>
              </a:rPr>
              <a:t>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розвинутися</a:t>
            </a:r>
            <a:r>
              <a:rPr lang="ru-RU" sz="2800" b="1" i="1" dirty="0" smtClean="0">
                <a:solidFill>
                  <a:srgbClr val="7030A0"/>
                </a:solidFill>
              </a:rPr>
              <a:t> подагра</a:t>
            </a:r>
          </a:p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r>
              <a:rPr lang="ru-RU" sz="2800" b="1" i="1" dirty="0" err="1" smtClean="0">
                <a:solidFill>
                  <a:srgbClr val="7030A0"/>
                </a:solidFill>
              </a:rPr>
              <a:t>неврологічні</a:t>
            </a:r>
            <a:r>
              <a:rPr lang="ru-RU" sz="2800" b="1" i="1" dirty="0" smtClean="0">
                <a:solidFill>
                  <a:srgbClr val="7030A0"/>
                </a:solidFill>
              </a:rPr>
              <a:t>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розлади</a:t>
            </a:r>
            <a:r>
              <a:rPr lang="ru-RU" sz="2800" b="1" i="1" dirty="0" smtClean="0">
                <a:solidFill>
                  <a:srgbClr val="7030A0"/>
                </a:solidFill>
              </a:rPr>
              <a:t>     </a:t>
            </a:r>
          </a:p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r>
              <a:rPr lang="ru-RU" sz="2800" b="1" i="1" dirty="0" smtClean="0">
                <a:solidFill>
                  <a:srgbClr val="7030A0"/>
                </a:solidFill>
              </a:rPr>
              <a:t>(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Головний</a:t>
            </a:r>
            <a:r>
              <a:rPr lang="ru-RU" sz="2800" b="1" i="1" dirty="0" smtClean="0">
                <a:solidFill>
                  <a:srgbClr val="7030A0"/>
                </a:solidFill>
              </a:rPr>
              <a:t>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біль</a:t>
            </a:r>
            <a:r>
              <a:rPr lang="ru-RU" sz="2800" b="1" i="1" dirty="0" smtClean="0">
                <a:solidFill>
                  <a:srgbClr val="7030A0"/>
                </a:solidFill>
              </a:rPr>
              <a:t>,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епі</a:t>
            </a:r>
            <a:r>
              <a:rPr lang="ru-RU" sz="2800" b="1" i="1" dirty="0" smtClean="0">
                <a:solidFill>
                  <a:srgbClr val="7030A0"/>
                </a:solidFill>
              </a:rPr>
              <a:t>- напади)</a:t>
            </a:r>
          </a:p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r>
              <a:rPr lang="ru-RU" sz="2800" b="1" i="1" dirty="0" err="1" smtClean="0">
                <a:solidFill>
                  <a:srgbClr val="7030A0"/>
                </a:solidFill>
              </a:rPr>
              <a:t>анафілактичні</a:t>
            </a:r>
            <a:r>
              <a:rPr lang="ru-RU" sz="2800" b="1" i="1" dirty="0" smtClean="0">
                <a:solidFill>
                  <a:srgbClr val="7030A0"/>
                </a:solidFill>
              </a:rPr>
              <a:t>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реакції</a:t>
            </a:r>
            <a:endParaRPr lang="ru-RU" sz="2800" b="1" i="1" smtClean="0">
              <a:solidFill>
                <a:srgbClr val="7030A0"/>
              </a:solidFill>
            </a:endParaRPr>
          </a:p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r>
              <a:rPr lang="ru-RU" sz="2800" b="1" i="1" smtClean="0">
                <a:solidFill>
                  <a:srgbClr val="7030A0"/>
                </a:solidFill>
              </a:rPr>
              <a:t>бронхоспастичні</a:t>
            </a:r>
            <a:r>
              <a:rPr lang="ru-RU" sz="2800" b="1" i="1" dirty="0" smtClean="0">
                <a:solidFill>
                  <a:srgbClr val="7030A0"/>
                </a:solidFill>
              </a:rPr>
              <a:t>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реакції</a:t>
            </a:r>
            <a:endParaRPr lang="ru-RU" sz="2800" b="1" i="1" dirty="0" smtClean="0">
              <a:solidFill>
                <a:srgbClr val="7030A0"/>
              </a:solidFill>
            </a:endParaRPr>
          </a:p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endParaRPr lang="ru-RU" sz="2400" b="1" i="1" dirty="0" smtClean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5" name="AutoShape 6"/>
          <p:cNvSpPr>
            <a:spLocks noChangeArrowheads="1"/>
          </p:cNvSpPr>
          <p:nvPr/>
        </p:nvSpPr>
        <p:spPr bwMode="auto">
          <a:xfrm>
            <a:off x="71438" y="142874"/>
            <a:ext cx="8858250" cy="6572274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72132" y="3929066"/>
            <a:ext cx="3286148" cy="2714644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766</TotalTime>
  <Words>4140</Words>
  <PresentationFormat>Экран (4:3)</PresentationFormat>
  <Paragraphs>383</Paragraphs>
  <Slides>44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44</vt:i4>
      </vt:variant>
    </vt:vector>
  </HeadingPairs>
  <TitlesOfParts>
    <vt:vector size="45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Режим ХТ/групи хворих</vt:lpstr>
      <vt:lpstr>Основні протитуберкульозні препарати</vt:lpstr>
      <vt:lpstr>Протитуберкульозні препарати  2-го ряду</vt:lpstr>
      <vt:lpstr>Протитуберкульозні препарати  1-го ряду</vt:lpstr>
      <vt:lpstr>Протитуберкульозні препарати  1-го ряду</vt:lpstr>
      <vt:lpstr>Протитуберкульозні препарати  1-го ряду</vt:lpstr>
      <vt:lpstr>Протитуберкульозні препарати  2-го ряду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Анна</dc:creator>
  <cp:lastModifiedBy>Sergey</cp:lastModifiedBy>
  <cp:revision>69</cp:revision>
  <dcterms:created xsi:type="dcterms:W3CDTF">2013-05-17T10:05:37Z</dcterms:created>
  <dcterms:modified xsi:type="dcterms:W3CDTF">2026-04-18T17:33:01Z</dcterms:modified>
</cp:coreProperties>
</file>