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handoutMasterIdLst>
    <p:handoutMasterId r:id="rId68"/>
  </p:handoutMasterIdLst>
  <p:sldIdLst>
    <p:sldId id="257" r:id="rId2"/>
    <p:sldId id="345" r:id="rId3"/>
    <p:sldId id="259" r:id="rId4"/>
    <p:sldId id="260" r:id="rId5"/>
    <p:sldId id="261" r:id="rId6"/>
    <p:sldId id="262" r:id="rId7"/>
    <p:sldId id="263" r:id="rId8"/>
    <p:sldId id="264" r:id="rId9"/>
    <p:sldId id="267" r:id="rId10"/>
    <p:sldId id="268" r:id="rId11"/>
    <p:sldId id="271" r:id="rId12"/>
    <p:sldId id="272" r:id="rId13"/>
    <p:sldId id="275" r:id="rId14"/>
    <p:sldId id="276" r:id="rId15"/>
    <p:sldId id="274" r:id="rId16"/>
    <p:sldId id="277" r:id="rId17"/>
    <p:sldId id="278" r:id="rId18"/>
    <p:sldId id="279" r:id="rId19"/>
    <p:sldId id="280" r:id="rId20"/>
    <p:sldId id="282" r:id="rId21"/>
    <p:sldId id="284" r:id="rId22"/>
    <p:sldId id="286" r:id="rId23"/>
    <p:sldId id="288" r:id="rId24"/>
    <p:sldId id="287" r:id="rId25"/>
    <p:sldId id="289" r:id="rId26"/>
    <p:sldId id="290" r:id="rId27"/>
    <p:sldId id="293" r:id="rId28"/>
    <p:sldId id="283" r:id="rId29"/>
    <p:sldId id="281" r:id="rId30"/>
    <p:sldId id="294" r:id="rId31"/>
    <p:sldId id="295" r:id="rId32"/>
    <p:sldId id="296" r:id="rId33"/>
    <p:sldId id="298" r:id="rId34"/>
    <p:sldId id="299" r:id="rId35"/>
    <p:sldId id="323" r:id="rId36"/>
    <p:sldId id="301" r:id="rId37"/>
    <p:sldId id="324" r:id="rId38"/>
    <p:sldId id="321" r:id="rId39"/>
    <p:sldId id="334" r:id="rId40"/>
    <p:sldId id="336" r:id="rId41"/>
    <p:sldId id="335" r:id="rId42"/>
    <p:sldId id="337" r:id="rId43"/>
    <p:sldId id="325" r:id="rId44"/>
    <p:sldId id="326" r:id="rId45"/>
    <p:sldId id="328" r:id="rId46"/>
    <p:sldId id="329" r:id="rId47"/>
    <p:sldId id="330" r:id="rId48"/>
    <p:sldId id="331" r:id="rId49"/>
    <p:sldId id="338" r:id="rId50"/>
    <p:sldId id="308" r:id="rId51"/>
    <p:sldId id="311" r:id="rId52"/>
    <p:sldId id="309" r:id="rId53"/>
    <p:sldId id="333" r:id="rId54"/>
    <p:sldId id="339" r:id="rId55"/>
    <p:sldId id="340" r:id="rId56"/>
    <p:sldId id="312" r:id="rId57"/>
    <p:sldId id="310" r:id="rId58"/>
    <p:sldId id="351" r:id="rId59"/>
    <p:sldId id="342" r:id="rId60"/>
    <p:sldId id="343" r:id="rId61"/>
    <p:sldId id="344" r:id="rId62"/>
    <p:sldId id="346" r:id="rId63"/>
    <p:sldId id="347" r:id="rId64"/>
    <p:sldId id="348" r:id="rId65"/>
    <p:sldId id="349" r:id="rId6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  <a:srgbClr val="008000"/>
    <a:srgbClr val="0000FF"/>
    <a:srgbClr val="000066"/>
    <a:srgbClr val="66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3080A-AFB1-4920-B211-1F2EDA744BC2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7CA4D4-16F3-40DF-877A-EC9BF5CC4B9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B227CD-68DA-402B-9E19-78F77DB7F4D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1C7A63-4973-4FE1-80E5-DD13BC0D3BE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37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38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39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40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41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42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43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44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45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46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47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48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49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53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54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55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WordArt 4"/>
          <p:cNvSpPr>
            <a:spLocks noChangeArrowheads="1" noChangeShapeType="1" noTextEdit="1"/>
          </p:cNvSpPr>
          <p:nvPr/>
        </p:nvSpPr>
        <p:spPr bwMode="auto">
          <a:xfrm>
            <a:off x="255090" y="489548"/>
            <a:ext cx="8633820" cy="5583439"/>
          </a:xfrm>
          <a:prstGeom prst="rect">
            <a:avLst/>
          </a:prstGeom>
          <a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scene3d>
            <a:camera prst="isometricOffAxis1Right"/>
            <a:lightRig rig="threePt" dir="t">
              <a:rot lat="0" lon="0" rev="1200000"/>
            </a:lightRig>
          </a:scene3d>
          <a:sp3d contourW="12700">
            <a:bevelT w="63500" h="25400"/>
            <a:contourClr>
              <a:srgbClr val="0000CC"/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81272" tIns="40636" rIns="81272" bIns="40636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Принципи</a:t>
            </a:r>
            <a:endParaRPr lang="ru-RU" sz="3200" b="1" kern="10" dirty="0" smtClean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клініко-фармацевтичного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підходу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до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вибору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лікарських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засобів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</a:t>
            </a:r>
          </a:p>
          <a:p>
            <a:pPr algn="ctr">
              <a:defRPr/>
            </a:pP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для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лікування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захворювань</a:t>
            </a:r>
            <a:endParaRPr lang="ru-RU" sz="3200" b="1" kern="10" dirty="0" smtClean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 algn="ctr">
              <a:defRPr/>
            </a:pP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кишечника</a:t>
            </a:r>
            <a:endParaRPr lang="ru-RU" sz="3200" b="1" kern="10" dirty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4" y="71438"/>
            <a:ext cx="2000232" cy="2214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Сем</a:t>
            </a:r>
            <a:r>
              <a:rPr lang="uk-UA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отика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захворювань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кишечника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192526" y="642918"/>
            <a:ext cx="8758948" cy="5468156"/>
          </a:xfrm>
          <a:prstGeom prst="rect">
            <a:avLst/>
          </a:prstGeom>
          <a:gradFill flip="none" rotWithShape="1">
            <a:gsLst>
              <a:gs pos="0">
                <a:srgbClr val="FFFFCC"/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9525">
            <a:noFill/>
            <a:miter lim="800000"/>
            <a:headEnd/>
            <a:tailEnd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lIns="81272" tIns="40636" rIns="81272" bIns="40636" anchor="ctr">
            <a:spAutoFit/>
          </a:bodyPr>
          <a:lstStyle/>
          <a:p>
            <a:pPr indent="95946" eaLnBrk="0" hangingPunct="0">
              <a:lnSpc>
                <a:spcPts val="1991"/>
              </a:lnSpc>
              <a:defRPr/>
            </a:pP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Скарги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захворюванні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кишечника:</a:t>
            </a:r>
          </a:p>
          <a:p>
            <a:pPr indent="95946" eaLnBrk="0" hangingPunct="0">
              <a:lnSpc>
                <a:spcPts val="1991"/>
              </a:lnSpc>
              <a:defRPr/>
            </a:pP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болі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, метеоризм, запори, проноси,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кишкові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кровотечі</a:t>
            </a:r>
            <a:endParaRPr lang="ru-RU" sz="2500" b="1" dirty="0" smtClean="0">
              <a:ln>
                <a:solidFill>
                  <a:srgbClr val="FF0000"/>
                </a:solidFill>
              </a:ln>
              <a:solidFill>
                <a:srgbClr val="0000CC"/>
              </a:solidFill>
              <a:ea typeface="Times New Roman" pitchFamily="18" charset="0"/>
              <a:cs typeface="Times New Roman" pitchFamily="18" charset="0"/>
            </a:endParaRPr>
          </a:p>
          <a:p>
            <a:pPr indent="95946" eaLnBrk="0" hangingPunct="0">
              <a:lnSpc>
                <a:spcPts val="1991"/>
              </a:lnSpc>
              <a:defRPr/>
            </a:pP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Для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кишкового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болю характерно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наступне:носять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нападоподібний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характер,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починаються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закінчуються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раптово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локалізація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пупкова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область,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супроводжуються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метеоризмом,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полегшуються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після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indent="95946" eaLnBrk="0" hangingPunct="0">
              <a:lnSpc>
                <a:spcPts val="1991"/>
              </a:lnSpc>
              <a:defRPr/>
            </a:pP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відходження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газів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indent="95946" eaLnBrk="0" hangingPunct="0">
              <a:lnSpc>
                <a:spcPts val="1991"/>
              </a:lnSpc>
              <a:defRPr/>
            </a:pP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Характер болю: </a:t>
            </a:r>
          </a:p>
          <a:p>
            <a:pPr indent="95946" eaLnBrk="0" hangingPunct="0">
              <a:lnSpc>
                <a:spcPts val="1991"/>
              </a:lnSpc>
              <a:defRPr/>
            </a:pP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спастичні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болі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судомне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скорочення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indent="95946" eaLnBrk="0" hangingPunct="0">
              <a:lnSpc>
                <a:spcPts val="1991"/>
              </a:lnSpc>
              <a:defRPr/>
            </a:pP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гладкої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мускулатури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дистенсійні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болі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– </a:t>
            </a:r>
          </a:p>
          <a:p>
            <a:pPr indent="95946" eaLnBrk="0" hangingPunct="0">
              <a:lnSpc>
                <a:spcPts val="1991"/>
              </a:lnSpc>
              <a:defRPr/>
            </a:pP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виникають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від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розтягування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кишечнику </a:t>
            </a:r>
          </a:p>
          <a:p>
            <a:pPr indent="95946" eaLnBrk="0" hangingPunct="0">
              <a:lnSpc>
                <a:spcPts val="1991"/>
              </a:lnSpc>
              <a:defRPr/>
            </a:pP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газами.</a:t>
            </a:r>
          </a:p>
          <a:p>
            <a:pPr indent="95946" eaLnBrk="0" hangingPunct="0">
              <a:lnSpc>
                <a:spcPts val="1991"/>
              </a:lnSpc>
              <a:defRPr/>
            </a:pP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Болі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в кишечнику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виникають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при:</a:t>
            </a:r>
          </a:p>
          <a:p>
            <a:pPr indent="95946" eaLnBrk="0" hangingPunct="0">
              <a:lnSpc>
                <a:spcPts val="1991"/>
              </a:lnSpc>
              <a:defRPr/>
            </a:pP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непрохідності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кишечника,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апендикуляр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-</a:t>
            </a:r>
          </a:p>
          <a:p>
            <a:pPr indent="95946" eaLnBrk="0" hangingPunct="0">
              <a:lnSpc>
                <a:spcPts val="1991"/>
              </a:lnSpc>
              <a:defRPr/>
            </a:pP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ній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коліці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спочатку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локалізуються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indent="95946" eaLnBrk="0" hangingPunct="0">
              <a:lnSpc>
                <a:spcPts val="1991"/>
              </a:lnSpc>
              <a:defRPr/>
            </a:pP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навколо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пупка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надчеревній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ділянці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, </a:t>
            </a:r>
          </a:p>
          <a:p>
            <a:pPr indent="95946" eaLnBrk="0" hangingPunct="0">
              <a:lnSpc>
                <a:spcPts val="1991"/>
              </a:lnSpc>
              <a:defRPr/>
            </a:pP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а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потім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через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кілька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годин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спускаються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в праву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здухвинну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ділянку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поступово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тут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посилюючись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Тенезми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особливий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різновид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кишкової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кольки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розвиваються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подразненні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прямої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кишки та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прилеглих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неї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органів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спостерігаються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- при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дизентерії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ін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Семіотика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захворювань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кишечника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4581" name="Прямоугольник 7"/>
          <p:cNvSpPr>
            <a:spLocks noChangeArrowheads="1"/>
          </p:cNvSpPr>
          <p:nvPr/>
        </p:nvSpPr>
        <p:spPr bwMode="auto">
          <a:xfrm>
            <a:off x="317654" y="3903105"/>
            <a:ext cx="3628707" cy="290335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 indent="95946" eaLnBrk="0" hangingPunct="0">
              <a:lnSpc>
                <a:spcPts val="2200"/>
              </a:lnSpc>
              <a:defRPr/>
            </a:pPr>
            <a:r>
              <a:rPr lang="ru-RU" sz="2800" b="1" i="1" dirty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Метеоризм</a:t>
            </a:r>
            <a:endParaRPr lang="ru-RU" sz="2800" dirty="0">
              <a:ln>
                <a:solidFill>
                  <a:srgbClr val="0000CC"/>
                </a:solidFill>
              </a:ln>
              <a:solidFill>
                <a:srgbClr val="CC0000"/>
              </a:solidFill>
              <a:cs typeface="Times New Roman" pitchFamily="18" charset="0"/>
            </a:endParaRPr>
          </a:p>
          <a:p>
            <a:pPr eaLnBrk="0" hangingPunct="0">
              <a:lnSpc>
                <a:spcPts val="2200"/>
              </a:lnSpc>
              <a:defRPr/>
            </a:pP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У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хворих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із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захворюванням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кишечника часто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спостерігається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здуття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живота.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Збільшення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розміру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живота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пов'язане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з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розширенням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кишкових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петель газами</a:t>
            </a:r>
          </a:p>
        </p:txBody>
      </p:sp>
      <p:sp>
        <p:nvSpPr>
          <p:cNvPr id="24582" name="Прямоугольник 8"/>
          <p:cNvSpPr>
            <a:spLocks noChangeArrowheads="1"/>
          </p:cNvSpPr>
          <p:nvPr/>
        </p:nvSpPr>
        <p:spPr bwMode="auto">
          <a:xfrm>
            <a:off x="4259180" y="3838312"/>
            <a:ext cx="4629730" cy="233909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 indent="95946" eaLnBrk="0" hangingPunct="0">
              <a:lnSpc>
                <a:spcPts val="2200"/>
              </a:lnSpc>
              <a:defRPr/>
            </a:pPr>
            <a:r>
              <a:rPr lang="uk-UA" sz="2800" b="1" i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Бурчання</a:t>
            </a:r>
            <a:endParaRPr lang="ru-RU" sz="2800" i="1" dirty="0">
              <a:ln>
                <a:solidFill>
                  <a:srgbClr val="0000CC"/>
                </a:solidFill>
              </a:ln>
              <a:solidFill>
                <a:srgbClr val="CC0000"/>
              </a:solidFill>
              <a:cs typeface="Times New Roman" pitchFamily="18" charset="0"/>
            </a:endParaRPr>
          </a:p>
          <a:p>
            <a:pPr eaLnBrk="0" hangingPunct="0">
              <a:lnSpc>
                <a:spcPts val="2200"/>
              </a:lnSpc>
              <a:defRPr/>
            </a:pP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Під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назвою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бурчання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розуміють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шуми в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животі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,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що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походять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від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зіткнення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газів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і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рідини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при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одночасному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проходженні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через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вузьке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місце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.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Спостерігається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при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рясному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бродінні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або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рясному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заковтуванні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повітря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.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425" y="771759"/>
            <a:ext cx="3753809" cy="2917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5924" y="771759"/>
            <a:ext cx="4587988" cy="2917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Семіотика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захворювань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кишечника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2526" y="707668"/>
            <a:ext cx="8758948" cy="578875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524"/>
              </a:lnSpc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Діарея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800" b="1" dirty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(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пронос</a:t>
            </a:r>
            <a:r>
              <a:rPr lang="ru-RU" sz="2800" b="1" dirty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)</a:t>
            </a:r>
            <a:r>
              <a:rPr lang="en-US" sz="2800" b="1" i="1" dirty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(</a:t>
            </a:r>
            <a:r>
              <a:rPr lang="en-US" sz="2800" b="1" i="1" dirty="0" err="1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diarrhoea</a:t>
            </a:r>
            <a:r>
              <a:rPr lang="en-US" sz="2800" b="1" i="1" dirty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)</a:t>
            </a:r>
            <a:endParaRPr lang="ru-RU" sz="2800" b="1" dirty="0">
              <a:ln>
                <a:solidFill>
                  <a:srgbClr val="0000CC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  <a:p>
            <a:pPr>
              <a:lnSpc>
                <a:spcPts val="1991"/>
              </a:lnSpc>
              <a:defRPr/>
            </a:pP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прискорене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(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понад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2 рази на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добу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)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виділення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рідких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</a:p>
          <a:p>
            <a:pPr>
              <a:lnSpc>
                <a:spcPts val="1991"/>
              </a:lnSpc>
              <a:defRPr/>
            </a:pP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випорожнень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пов'язане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з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прискореним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проходженням</a:t>
            </a:r>
            <a:endParaRPr lang="ru-RU" sz="2100" dirty="0" smtClean="0">
              <a:ln>
                <a:solidFill>
                  <a:srgbClr val="99330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  <a:p>
            <a:pPr>
              <a:lnSpc>
                <a:spcPts val="1991"/>
              </a:lnSpc>
              <a:defRPr/>
            </a:pP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вмісту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кишечника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внаслідок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посилення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його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перисталь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-</a:t>
            </a:r>
          </a:p>
          <a:p>
            <a:pPr>
              <a:lnSpc>
                <a:spcPts val="1991"/>
              </a:lnSpc>
              <a:defRPr/>
            </a:pP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тики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з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порушенням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всмоктування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води в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товстому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</a:p>
          <a:p>
            <a:pPr>
              <a:lnSpc>
                <a:spcPts val="1991"/>
              </a:lnSpc>
              <a:defRPr/>
            </a:pP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кишечнику та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виділенням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кишкової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стінкою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значної</a:t>
            </a:r>
            <a:endParaRPr lang="ru-RU" sz="2100" dirty="0" smtClean="0">
              <a:ln>
                <a:solidFill>
                  <a:srgbClr val="99330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  <a:p>
            <a:pPr>
              <a:lnSpc>
                <a:spcPts val="1991"/>
              </a:lnSpc>
              <a:defRPr/>
            </a:pP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кількості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запального секрету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чи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транссудату, </a:t>
            </a:r>
          </a:p>
          <a:p>
            <a:pPr>
              <a:lnSpc>
                <a:spcPts val="1991"/>
              </a:lnSpc>
              <a:defRPr/>
            </a:pP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є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симптомом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гострого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чи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хронічного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коліту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ентериту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та </a:t>
            </a:r>
          </a:p>
          <a:p>
            <a:pPr>
              <a:lnSpc>
                <a:spcPts val="1991"/>
              </a:lnSpc>
              <a:defRPr/>
            </a:pP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ін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. </a:t>
            </a:r>
          </a:p>
          <a:p>
            <a:pPr>
              <a:lnSpc>
                <a:spcPts val="1991"/>
              </a:lnSpc>
              <a:defRPr/>
            </a:pP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Види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діареї</a:t>
            </a:r>
            <a:endParaRPr lang="ru-RU" sz="2100" dirty="0" smtClean="0">
              <a:ln>
                <a:solidFill>
                  <a:srgbClr val="99330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  <a:p>
            <a:pPr>
              <a:lnSpc>
                <a:spcPts val="1991"/>
              </a:lnSpc>
              <a:buFontTx/>
              <a:buChar char="-"/>
              <a:defRPr/>
            </a:pP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Інфекційні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проноси – при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дизентерії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сальмонельозах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харчових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токсикоінфекціях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вірусних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хворобах,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амебіазі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тощо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.</a:t>
            </a:r>
          </a:p>
          <a:p>
            <a:pPr>
              <a:lnSpc>
                <a:spcPts val="1991"/>
              </a:lnSpc>
              <a:buFontTx/>
              <a:buChar char="-"/>
              <a:defRPr/>
            </a:pP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Аліментарні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проноси – при неправильному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харчуванні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або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алергії</a:t>
            </a:r>
            <a:endParaRPr lang="ru-RU" sz="2100" dirty="0" smtClean="0">
              <a:ln>
                <a:solidFill>
                  <a:srgbClr val="99330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  <a:p>
            <a:pPr>
              <a:lnSpc>
                <a:spcPts val="1991"/>
              </a:lnSpc>
              <a:buFontTx/>
              <a:buChar char="-"/>
              <a:defRPr/>
            </a:pP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Диспепсичні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проноси – при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порушенні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перетравлення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харчових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мас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унаслідок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секреторної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недостатності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шлунка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підшлункової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залози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печінки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або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недостатнього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виділення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тонкою кишкою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ферментів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.</a:t>
            </a:r>
          </a:p>
          <a:p>
            <a:pPr>
              <a:lnSpc>
                <a:spcPts val="1991"/>
              </a:lnSpc>
              <a:buFontTx/>
              <a:buChar char="-"/>
              <a:defRPr/>
            </a:pP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Токсичні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проноси – при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уремії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отруєнні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ртуттю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миш'яком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.</a:t>
            </a:r>
          </a:p>
          <a:p>
            <a:pPr>
              <a:lnSpc>
                <a:spcPts val="1991"/>
              </a:lnSpc>
              <a:buFontTx/>
              <a:buChar char="-"/>
              <a:defRPr/>
            </a:pP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Медикаментозні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проноси –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наслідок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придушення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фізіологічної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флори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кишечника,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розвитку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дисбактеріозу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.</a:t>
            </a:r>
          </a:p>
          <a:p>
            <a:pPr>
              <a:lnSpc>
                <a:spcPts val="1991"/>
              </a:lnSpc>
              <a:buFontTx/>
              <a:buChar char="-"/>
              <a:defRPr/>
            </a:pP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Неврогенні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проноси – за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порушення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нервової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регуляції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моторної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діяльності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кишечника (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під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впливом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хвилювання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, страху).</a:t>
            </a:r>
          </a:p>
          <a:p>
            <a:pPr>
              <a:lnSpc>
                <a:spcPts val="1991"/>
              </a:lnSpc>
              <a:defRPr/>
            </a:pPr>
            <a:endParaRPr lang="ru-RU" sz="2100" dirty="0">
              <a:ln>
                <a:solidFill>
                  <a:srgbClr val="006600"/>
                </a:solidFill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2560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9854" y="706967"/>
            <a:ext cx="2189721" cy="21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Семіотика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захворювань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кишечника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54426" y="804191"/>
            <a:ext cx="5568853" cy="459612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lIns="81272" tIns="40636" rIns="81272" bIns="40636" anchor="ctr">
            <a:spAutoFit/>
          </a:bodyPr>
          <a:lstStyle/>
          <a:p>
            <a:pPr indent="95946" eaLnBrk="0" hangingPunct="0">
              <a:lnSpc>
                <a:spcPts val="2200"/>
              </a:lnSpc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Закреп </a:t>
            </a:r>
            <a:r>
              <a:rPr lang="ru-RU" sz="2800" b="1" i="1" dirty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(</a:t>
            </a:r>
            <a:r>
              <a:rPr lang="ru-RU" sz="2800" b="1" i="1" dirty="0" err="1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obstipatio</a:t>
            </a:r>
            <a:r>
              <a:rPr lang="ru-RU" sz="2800" b="1" i="1" dirty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)</a:t>
            </a:r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</a:p>
          <a:p>
            <a:pPr eaLnBrk="0" hangingPunct="0">
              <a:lnSpc>
                <a:spcPts val="2200"/>
              </a:lnSpc>
              <a:defRPr/>
            </a:pP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Під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цим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терміном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зазвичай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розуміють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тривалу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затримку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калу в кишечнику (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понад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48 годин)</a:t>
            </a:r>
          </a:p>
          <a:p>
            <a:pPr eaLnBrk="0" hangingPunct="0">
              <a:lnSpc>
                <a:spcPts val="2200"/>
              </a:lnSpc>
              <a:defRPr/>
            </a:pP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Запори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можуть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бути:</a:t>
            </a:r>
          </a:p>
          <a:p>
            <a:pPr eaLnBrk="0" hangingPunct="0">
              <a:lnSpc>
                <a:spcPts val="2200"/>
              </a:lnSpc>
              <a:defRPr/>
            </a:pP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-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органічні</a:t>
            </a:r>
            <a:endParaRPr lang="ru-RU" sz="2500" b="1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  <a:cs typeface="Times New Roman" pitchFamily="18" charset="0"/>
            </a:endParaRPr>
          </a:p>
          <a:p>
            <a:pPr eaLnBrk="0" hangingPunct="0">
              <a:lnSpc>
                <a:spcPts val="2200"/>
              </a:lnSpc>
              <a:defRPr/>
            </a:pP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-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функціональні</a:t>
            </a:r>
            <a:endParaRPr lang="ru-RU" sz="2500" b="1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  <a:cs typeface="Times New Roman" pitchFamily="18" charset="0"/>
            </a:endParaRPr>
          </a:p>
          <a:p>
            <a:pPr eaLnBrk="0" hangingPunct="0">
              <a:lnSpc>
                <a:spcPts val="2200"/>
              </a:lnSpc>
              <a:defRPr/>
            </a:pPr>
            <a:endParaRPr lang="ru-RU" sz="2500" b="1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  <a:cs typeface="Times New Roman" pitchFamily="18" charset="0"/>
            </a:endParaRPr>
          </a:p>
          <a:p>
            <a:pPr eaLnBrk="0" hangingPunct="0">
              <a:lnSpc>
                <a:spcPts val="2200"/>
              </a:lnSpc>
              <a:defRPr/>
            </a:pP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Органічні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можуть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бути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обумовлені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звуженням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кишки</a:t>
            </a:r>
          </a:p>
          <a:p>
            <a:pPr eaLnBrk="0" hangingPunct="0">
              <a:lnSpc>
                <a:spcPts val="2200"/>
              </a:lnSpc>
              <a:defRPr/>
            </a:pP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Функціональні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можуть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бути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обумовлені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: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слабкістю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черевного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преса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, при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харчуванні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висококалорійною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їжею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,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гіподинамією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,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інтоксикаціями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,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ураженням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ЦНС </a:t>
            </a:r>
          </a:p>
        </p:txBody>
      </p:sp>
      <p:pic>
        <p:nvPicPr>
          <p:cNvPr id="2663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98662" y="772460"/>
            <a:ext cx="2627684" cy="2980508"/>
          </a:xfrm>
          <a:prstGeom prst="rect">
            <a:avLst/>
          </a:prstGeom>
          <a:noFill/>
          <a:ln w="9525">
            <a:solidFill>
              <a:srgbClr val="006600"/>
            </a:solidFill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26630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98662" y="3493793"/>
            <a:ext cx="2627684" cy="3239682"/>
          </a:xfrm>
          <a:prstGeom prst="rect">
            <a:avLst/>
          </a:prstGeom>
          <a:noFill/>
          <a:ln w="9525">
            <a:solidFill>
              <a:srgbClr val="006600"/>
            </a:solidFill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кишечника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54426" y="772460"/>
            <a:ext cx="8634485" cy="572463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lIns="81272" tIns="40636" rIns="81272" bIns="40636" anchor="ctr">
            <a:spAutoFit/>
          </a:bodyPr>
          <a:lstStyle/>
          <a:p>
            <a:pPr>
              <a:lnSpc>
                <a:spcPts val="2169"/>
              </a:lnSpc>
              <a:defRPr/>
            </a:pP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Огляд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ротової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порожнини</a:t>
            </a:r>
            <a:endParaRPr lang="ru-RU" sz="2500" b="1" i="1" dirty="0" smtClean="0">
              <a:ln>
                <a:solidFill>
                  <a:srgbClr val="006600"/>
                </a:solidFill>
              </a:ln>
              <a:solidFill>
                <a:srgbClr val="FF0000"/>
              </a:solidFill>
            </a:endParaRPr>
          </a:p>
          <a:p>
            <a:pPr>
              <a:lnSpc>
                <a:spcPts val="2169"/>
              </a:lnSpc>
              <a:defRPr/>
            </a:pP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Визначити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наявність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запаху (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гнилисний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. </a:t>
            </a:r>
          </a:p>
          <a:p>
            <a:pPr>
              <a:lnSpc>
                <a:spcPts val="2169"/>
              </a:lnSpc>
              <a:defRPr/>
            </a:pP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аміаку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яблук,алкоголю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і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т.д.).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Визначити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</a:p>
          <a:p>
            <a:pPr>
              <a:lnSpc>
                <a:spcPts val="2169"/>
              </a:lnSpc>
              <a:defRPr/>
            </a:pP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стан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слизової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оболонки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порожнини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рота, ясен, </a:t>
            </a:r>
          </a:p>
          <a:p>
            <a:pPr>
              <a:lnSpc>
                <a:spcPts val="2169"/>
              </a:lnSpc>
              <a:defRPr/>
            </a:pP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неба,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мигдалин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язика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зубів</a:t>
            </a:r>
            <a:endParaRPr lang="ru-RU" sz="2500" b="1" i="1" dirty="0" smtClean="0">
              <a:ln>
                <a:solidFill>
                  <a:srgbClr val="0066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ts val="2169"/>
              </a:lnSpc>
              <a:defRPr/>
            </a:pP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Огляд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 живота</a:t>
            </a:r>
          </a:p>
          <a:p>
            <a:pPr>
              <a:lnSpc>
                <a:spcPts val="2169"/>
              </a:lnSpc>
              <a:defRPr/>
            </a:pP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Визначити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форму живота в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положенні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стоячи,</a:t>
            </a:r>
          </a:p>
          <a:p>
            <a:pPr>
              <a:lnSpc>
                <a:spcPts val="2169"/>
              </a:lnSpc>
              <a:defRPr/>
            </a:pP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визначити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форму живота в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положенні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лежачи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на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спині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(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втягнутий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випнуто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),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визначити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наявність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</a:p>
          <a:p>
            <a:pPr>
              <a:lnSpc>
                <a:spcPts val="2169"/>
              </a:lnSpc>
              <a:defRPr/>
            </a:pP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чи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відсутність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асиметрії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живота,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виявити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участь живота в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акті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дихання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оцінити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стан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шкіри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,</a:t>
            </a:r>
          </a:p>
          <a:p>
            <a:pPr>
              <a:lnSpc>
                <a:spcPts val="2169"/>
              </a:lnSpc>
              <a:defRPr/>
            </a:pP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оцінити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стан пупка та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наявність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венозного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судинного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малюнка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.</a:t>
            </a:r>
          </a:p>
          <a:p>
            <a:pPr>
              <a:lnSpc>
                <a:spcPts val="2169"/>
              </a:lnSpc>
              <a:defRPr/>
            </a:pP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Поверхнева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пальпація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 живота</a:t>
            </a:r>
          </a:p>
          <a:p>
            <a:pPr>
              <a:lnSpc>
                <a:spcPts val="2169"/>
              </a:lnSpc>
              <a:defRPr/>
            </a:pP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Визначити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наявність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загальної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чи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обмеженої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хворобливості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черевної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стінки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виявити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напругу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черевної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стінки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наявність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грижових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випинань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виявити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поверхнево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розташовані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пухлини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збільшені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органи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(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печінка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селезінка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)</a:t>
            </a:r>
          </a:p>
          <a:p>
            <a:pPr>
              <a:lnSpc>
                <a:spcPts val="2169"/>
              </a:lnSpc>
              <a:defRPr/>
            </a:pPr>
            <a:endParaRPr lang="ru-RU" sz="2100" dirty="0">
              <a:ln>
                <a:solidFill>
                  <a:srgbClr val="006600"/>
                </a:solidFill>
              </a:ln>
            </a:endParaRPr>
          </a:p>
        </p:txBody>
      </p:sp>
      <p:pic>
        <p:nvPicPr>
          <p:cNvPr id="2765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25996" y="2585968"/>
            <a:ext cx="992674" cy="1360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00361" y="771759"/>
            <a:ext cx="1651676" cy="1684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23457" y="642173"/>
            <a:ext cx="3816372" cy="2915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кишечника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55090" y="707667"/>
            <a:ext cx="5443725" cy="263532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lIns="81272" tIns="40636" rIns="81272" bIns="40636" anchor="ctr">
            <a:spAutoFit/>
          </a:bodyPr>
          <a:lstStyle/>
          <a:p>
            <a:pPr>
              <a:lnSpc>
                <a:spcPts val="2169"/>
              </a:lnSpc>
              <a:defRPr/>
            </a:pP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Умови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під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 час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виконання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поверхневої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пальпації</a:t>
            </a:r>
            <a:endParaRPr lang="ru-RU" sz="2500" dirty="0" smtClean="0">
              <a:ln>
                <a:solidFill>
                  <a:srgbClr val="006600"/>
                </a:solidFill>
              </a:ln>
              <a:solidFill>
                <a:srgbClr val="008000"/>
              </a:solidFill>
            </a:endParaRPr>
          </a:p>
          <a:p>
            <a:pPr>
              <a:lnSpc>
                <a:spcPts val="2169"/>
              </a:lnSpc>
              <a:defRPr/>
            </a:pP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Положення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 хворого: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хворий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лежить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 на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спині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 в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ліжку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з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низьким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узголів'ям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, руки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витягнуті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вздовж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тулуба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м'язи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розслаблені</a:t>
            </a:r>
            <a:endParaRPr lang="ru-RU" sz="2500" dirty="0" smtClean="0">
              <a:ln>
                <a:solidFill>
                  <a:srgbClr val="006600"/>
                </a:solidFill>
              </a:ln>
              <a:solidFill>
                <a:srgbClr val="008000"/>
              </a:solidFill>
            </a:endParaRPr>
          </a:p>
          <a:p>
            <a:pPr>
              <a:lnSpc>
                <a:spcPts val="2169"/>
              </a:lnSpc>
              <a:defRPr/>
            </a:pP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Положення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лікаря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: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лікар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сидить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 на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стільці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з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 правого боку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біля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ліжка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 хворого</a:t>
            </a:r>
            <a:endParaRPr lang="ru-RU" sz="2500" dirty="0">
              <a:ln>
                <a:solidFill>
                  <a:srgbClr val="006600"/>
                </a:solidFill>
              </a:ln>
              <a:solidFill>
                <a:srgbClr val="008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5090" y="3299412"/>
            <a:ext cx="8696384" cy="3185479"/>
          </a:xfrm>
          <a:prstGeom prst="rect">
            <a:avLst/>
          </a:prstGeom>
          <a:ln>
            <a:solidFill>
              <a:schemeClr val="accent1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169"/>
              </a:lnSpc>
              <a:defRPr/>
            </a:pP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Хід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дослідження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: </a:t>
            </a:r>
          </a:p>
          <a:p>
            <a:pPr>
              <a:lnSpc>
                <a:spcPts val="2169"/>
              </a:lnSpc>
              <a:defRPr/>
            </a:pP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пальпацію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починають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з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лівої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здухвинної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області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.  Праву руку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кладуть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плазом на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ліву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здухвинну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ділянку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і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роблять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слабкий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тиск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пальцями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на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черевну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стінку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.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Потім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руку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переносять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на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симетричну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ділянку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протилежної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сторони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виробляють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натиск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такої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ж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сили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.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Після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цього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лікар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переходить до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пальпації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надлобкової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області.Середній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відділ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живота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пальпується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з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лівої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потім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правої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бічної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області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нарешті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пупкової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області.Верхній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відділ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живота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пальпується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з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лівого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підребер'я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потім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область правого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підребер'я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власне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епігастральна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область.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Закінчується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поверхнева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пальпація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визначенням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грижових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випинань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по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білій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лінії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живота, в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області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пупка,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пахвинних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областях.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3534" y="3260553"/>
            <a:ext cx="2877940" cy="2436224"/>
          </a:xfrm>
          <a:prstGeom prst="rect">
            <a:avLst/>
          </a:prstGeom>
          <a:solidFill>
            <a:schemeClr val="accent2"/>
          </a:solidFill>
          <a:ln w="9525">
            <a:solidFill>
              <a:srgbClr val="7030A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КТ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192526" y="707667"/>
            <a:ext cx="5818444" cy="556510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Методична,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глибока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ковзаюча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пальпація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живота по методу </a:t>
            </a:r>
            <a:r>
              <a:rPr lang="ru-RU" sz="2800" b="1" i="1" dirty="0" err="1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Образцова-Стражеско</a:t>
            </a:r>
            <a:endParaRPr lang="ru-RU" sz="2800" b="1" i="1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Правила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глибокої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пальпації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:</a:t>
            </a:r>
          </a:p>
          <a:p>
            <a:pPr marL="457200" indent="-457200">
              <a:lnSpc>
                <a:spcPct val="70000"/>
              </a:lnSpc>
              <a:buAutoNum type="arabicPeriod"/>
              <a:defRPr/>
            </a:pP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Злегка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зігнуті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пальці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правої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руки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встановлюють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паралельно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довжині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органу,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що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пальпується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.</a:t>
            </a:r>
          </a:p>
          <a:p>
            <a:pPr marL="457200" indent="-457200">
              <a:lnSpc>
                <a:spcPct val="70000"/>
              </a:lnSpc>
              <a:buAutoNum type="arabicPeriod"/>
              <a:defRPr/>
            </a:pP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Поступово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занурюють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пальці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правої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руки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під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час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видиху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хворого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вглиб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черевної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порожнини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до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задньої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стінки</a:t>
            </a:r>
            <a:endParaRPr lang="ru-RU" sz="2500" dirty="0" smtClean="0">
              <a:ln>
                <a:solidFill>
                  <a:srgbClr val="CC00CC"/>
                </a:solidFill>
              </a:ln>
              <a:solidFill>
                <a:srgbClr val="0000CC"/>
              </a:solidFill>
            </a:endParaRPr>
          </a:p>
          <a:p>
            <a:pPr marL="457200" indent="-457200">
              <a:lnSpc>
                <a:spcPct val="70000"/>
              </a:lnSpc>
              <a:buAutoNum type="arabicPeriod"/>
              <a:defRPr/>
            </a:pP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Ковзаючі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рухи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виробляють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не на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шкірі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, а разом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з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нею</a:t>
            </a:r>
          </a:p>
          <a:p>
            <a:pPr marL="457200" indent="-457200">
              <a:lnSpc>
                <a:spcPct val="70000"/>
              </a:lnSpc>
              <a:buAutoNum type="arabicPeriod"/>
              <a:defRPr/>
            </a:pP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Послідовність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глибокої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пальпації:сигмовидна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кишка,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сліпа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кишка,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поперечно-ободова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кишка,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висхідний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та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низхідний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відділи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товстої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кишки, велика кривизна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шлунка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та привратника,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печінка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селезінка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36098" y="707666"/>
            <a:ext cx="2794503" cy="2073382"/>
          </a:xfrm>
          <a:prstGeom prst="rect">
            <a:avLst/>
          </a:prstGeom>
          <a:solidFill>
            <a:schemeClr val="accent2"/>
          </a:solidFill>
          <a:ln w="9525">
            <a:solidFill>
              <a:srgbClr val="7030A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Інструментальні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endParaRPr lang="ru-RU" sz="32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кишечника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45063" name="Прямоугольник 4"/>
          <p:cNvSpPr>
            <a:spLocks noChangeArrowheads="1"/>
          </p:cNvSpPr>
          <p:nvPr/>
        </p:nvSpPr>
        <p:spPr bwMode="auto">
          <a:xfrm>
            <a:off x="255091" y="902048"/>
            <a:ext cx="5630751" cy="1654291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Колоноскопія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>
                <a:solidFill>
                  <a:srgbClr val="FF0000"/>
                </a:solidFill>
              </a:rPr>
              <a:t>– </a:t>
            </a:r>
          </a:p>
          <a:p>
            <a:pPr>
              <a:lnSpc>
                <a:spcPct val="70000"/>
              </a:lnSpc>
              <a:spcBef>
                <a:spcPts val="533"/>
              </a:spcBef>
              <a:defRPr/>
            </a:pPr>
            <a:r>
              <a:rPr lang="ru-RU" sz="2800" b="1" i="1" dirty="0" err="1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ендоскопічне</a:t>
            </a:r>
            <a:r>
              <a:rPr lang="ru-RU" sz="2800" b="1" i="1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дослідження</a:t>
            </a:r>
            <a:r>
              <a:rPr lang="ru-RU" sz="2800" b="1" i="1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під</a:t>
            </a:r>
            <a:r>
              <a:rPr lang="ru-RU" sz="2800" b="1" i="1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 час </a:t>
            </a:r>
            <a:r>
              <a:rPr lang="ru-RU" sz="2800" b="1" i="1" dirty="0" err="1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якого</a:t>
            </a:r>
            <a:r>
              <a:rPr lang="ru-RU" sz="2800" b="1" i="1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візуально,тобто</a:t>
            </a:r>
            <a:r>
              <a:rPr lang="ru-RU" sz="2800" b="1" i="1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під</a:t>
            </a:r>
            <a:r>
              <a:rPr lang="ru-RU" sz="2800" b="1" i="1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 контролем </a:t>
            </a:r>
            <a:r>
              <a:rPr lang="ru-RU" sz="2800" b="1" i="1" dirty="0" err="1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зору</a:t>
            </a:r>
            <a:r>
              <a:rPr lang="ru-RU" sz="2800" b="1" i="1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оцінюється</a:t>
            </a:r>
            <a:r>
              <a:rPr lang="ru-RU" sz="2800" b="1" i="1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 стан </a:t>
            </a:r>
            <a:r>
              <a:rPr lang="ru-RU" sz="2800" b="1" i="1" dirty="0" err="1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усієї</a:t>
            </a:r>
            <a:r>
              <a:rPr lang="ru-RU" sz="2800" b="1" i="1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товстої</a:t>
            </a:r>
            <a:r>
              <a:rPr lang="ru-RU" sz="2800" b="1" i="1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 кишки</a:t>
            </a:r>
            <a:endParaRPr lang="ru-RU" sz="2800" b="1" i="1" dirty="0">
              <a:ln>
                <a:solidFill>
                  <a:srgbClr val="7030A0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3277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1655" y="901346"/>
            <a:ext cx="2877920" cy="2008589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sp>
        <p:nvSpPr>
          <p:cNvPr id="6" name="Прямоугольник 5"/>
          <p:cNvSpPr/>
          <p:nvPr/>
        </p:nvSpPr>
        <p:spPr>
          <a:xfrm>
            <a:off x="255090" y="3022974"/>
            <a:ext cx="8633820" cy="304441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Дослідження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виконується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гнучкими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ендоскопами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.</a:t>
            </a:r>
          </a:p>
          <a:p>
            <a:pPr>
              <a:lnSpc>
                <a:spcPct val="70000"/>
              </a:lnSpc>
              <a:defRPr/>
            </a:pP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Освітлювач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– на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галогеновій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або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ксеноновій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лампі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тобто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використовується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так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зване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"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холодне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"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світло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що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виключає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опік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слизової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оболонки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.</a:t>
            </a:r>
          </a:p>
          <a:p>
            <a:pPr>
              <a:lnSpc>
                <a:spcPct val="70000"/>
              </a:lnSpc>
              <a:defRPr/>
            </a:pP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Дозволяє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виявити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основну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масу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захворювань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товстого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кишечника.</a:t>
            </a:r>
          </a:p>
          <a:p>
            <a:pPr>
              <a:lnSpc>
                <a:spcPct val="70000"/>
              </a:lnSpc>
              <a:defRPr/>
            </a:pP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Дозволяє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виконати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біопсію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стінки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кишки та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проводити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невеликі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операції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(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видалення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поліпів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ворсинчастих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пухлин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та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ін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.).</a:t>
            </a:r>
          </a:p>
          <a:p>
            <a:pPr>
              <a:lnSpc>
                <a:spcPct val="70000"/>
              </a:lnSpc>
              <a:defRPr/>
            </a:pP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Метод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динамічного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спостереження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після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видалення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поліпів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, невеликих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пухлин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та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оперативних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втручань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на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товстій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кишці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61909" y="901346"/>
            <a:ext cx="2882091" cy="3435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Інструментальні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endParaRPr lang="ru-RU" sz="32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кишечника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2526" y="4530492"/>
            <a:ext cx="8571256" cy="225381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Показаннями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до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проведення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є:</a:t>
            </a:r>
          </a:p>
          <a:p>
            <a:pPr>
              <a:lnSpc>
                <a:spcPct val="70000"/>
              </a:lnSpc>
              <a:defRPr/>
            </a:pP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болі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в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області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заднього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проходу,виділення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70000"/>
              </a:lnSpc>
              <a:defRPr/>
            </a:pP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нього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крові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слизу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чи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гною,порушення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стільця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70000"/>
              </a:lnSpc>
              <a:defRPr/>
            </a:pP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(запори, проноси),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підозра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на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захворювання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70000"/>
              </a:lnSpc>
              <a:defRPr/>
            </a:pP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прямої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та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сигмовидної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кишки,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профілактика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злоякісних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новоутворень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прямої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кишки, людям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після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40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років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рекомендується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проводити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ректороманоскопію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один раз на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рік</a:t>
            </a:r>
            <a:endParaRPr lang="ru-RU" sz="25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33798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00362" y="4336824"/>
            <a:ext cx="1751777" cy="1295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192526" y="902048"/>
            <a:ext cx="6318955" cy="1460905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18900000" scaled="0"/>
          </a:gra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Ректороманоскопія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ректоскопія</a:t>
            </a:r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) – </a:t>
            </a:r>
          </a:p>
          <a:p>
            <a:pPr>
              <a:lnSpc>
                <a:spcPct val="70000"/>
              </a:lnSpc>
              <a:defRPr/>
            </a:pPr>
            <a:r>
              <a:rPr lang="ru-RU" sz="2500" b="1" i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метод </a:t>
            </a:r>
            <a:r>
              <a:rPr lang="ru-RU" sz="2500" b="1" i="1" dirty="0" err="1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ендоскопічного</a:t>
            </a:r>
            <a:r>
              <a:rPr lang="ru-RU" sz="2500" b="1" i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обстеження</a:t>
            </a:r>
            <a:r>
              <a:rPr lang="ru-RU" sz="2500" b="1" i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прямої</a:t>
            </a:r>
            <a:r>
              <a:rPr lang="ru-RU" sz="2500" b="1" i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 кишки та </a:t>
            </a:r>
            <a:r>
              <a:rPr lang="ru-RU" sz="2500" b="1" i="1" dirty="0" err="1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нижнього</a:t>
            </a:r>
            <a:r>
              <a:rPr lang="ru-RU" sz="2500" b="1" i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відділу</a:t>
            </a:r>
            <a:r>
              <a:rPr lang="ru-RU" sz="2500" b="1" i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сигмовидної</a:t>
            </a:r>
            <a:r>
              <a:rPr lang="ru-RU" sz="2500" b="1" i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 кишки на </a:t>
            </a:r>
            <a:r>
              <a:rPr lang="ru-RU" sz="2500" b="1" i="1" dirty="0" err="1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глибину</a:t>
            </a:r>
            <a:r>
              <a:rPr lang="ru-RU" sz="2500" b="1" i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 30-35 см </a:t>
            </a:r>
            <a:r>
              <a:rPr lang="ru-RU" sz="2500" b="1" i="1" dirty="0" err="1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від</a:t>
            </a:r>
            <a:r>
              <a:rPr lang="ru-RU" sz="2500" b="1" i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заднього</a:t>
            </a:r>
            <a:r>
              <a:rPr lang="ru-RU" sz="2500" b="1" i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 проходу.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92526" y="2466979"/>
            <a:ext cx="6318955" cy="1715205"/>
          </a:xfrm>
          <a:prstGeom prst="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18900000" scaled="1"/>
            <a:tileRect/>
          </a:gradFill>
          <a:effectLst>
            <a:glow rad="101600">
              <a:srgbClr val="FFCC99">
                <a:alpha val="60000"/>
              </a:srgbClr>
            </a:glow>
          </a:effectLst>
          <a:scene3d>
            <a:camera prst="orthographicFront"/>
            <a:lightRig rig="threePt" dir="t"/>
          </a:scene3d>
          <a:sp3d contourW="12700">
            <a:bevelT w="139700" h="139700" prst="divot"/>
            <a:contourClr>
              <a:srgbClr val="800080"/>
            </a:contourClr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Застосування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 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спеціальних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 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інструментів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 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дозволяє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 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проводити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 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різні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 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ендоскопічні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 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операції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 при 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доброякісних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 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або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 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злоякісних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 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пухлинах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 (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поліпектомія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, 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зупинка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 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кровотеч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, 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проведення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 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зондів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, 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реканалізація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 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стенозів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 та 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ін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.).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Інструментальні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endParaRPr lang="ru-RU" sz="32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200" b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</a:t>
            </a:r>
            <a:r>
              <a:rPr lang="ru-RU" sz="3200" b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КТ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55090" y="946093"/>
            <a:ext cx="8633820" cy="4606381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Рентгенологічне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дослідження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</a:p>
          <a:p>
            <a:pPr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стравоходу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шлунка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та кишечника 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–</a:t>
            </a:r>
          </a:p>
          <a:p>
            <a:pPr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дозволяє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уточнити:форму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цих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органів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,</a:t>
            </a:r>
          </a:p>
          <a:p>
            <a:pPr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їх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становище, тонус, перистальтику,</a:t>
            </a:r>
          </a:p>
          <a:p>
            <a:pPr>
              <a:lnSpc>
                <a:spcPct val="70000"/>
              </a:lnSpc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стан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рельєфу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слизової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оболонки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.</a:t>
            </a:r>
          </a:p>
          <a:p>
            <a:pPr>
              <a:lnSpc>
                <a:spcPct val="70000"/>
              </a:lnSpc>
              <a:defRPr/>
            </a:pP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Цей метод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відіграє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важливу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роль у </a:t>
            </a:r>
          </a:p>
          <a:p>
            <a:pPr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діагностиці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:</a:t>
            </a:r>
          </a:p>
          <a:p>
            <a:pPr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виразкової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хвороби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пухлин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шлунково-кишкового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тракту,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аномалій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розвитку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жовчнокам'яної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хвороби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ускладнень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(стеноз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шлунка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пенетрація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виразки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варикозне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розширення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вен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стравоходу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долихосигма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мегаколон та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ін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.),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також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оцінки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характеру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функціональних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(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моторно-евакуаторних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)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розладів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8000"/>
              </a:solidFill>
            </a:endParaRPr>
          </a:p>
        </p:txBody>
      </p:sp>
      <p:pic>
        <p:nvPicPr>
          <p:cNvPr id="3686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62417" y="966139"/>
            <a:ext cx="2160525" cy="2267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0750" y="2262003"/>
            <a:ext cx="3203250" cy="243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299" y="3402363"/>
            <a:ext cx="2911287" cy="345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uk-UA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нструментальні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метод </a:t>
            </a:r>
            <a:endParaRPr lang="ru-RU" sz="32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ШКТ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070466" y="4793967"/>
            <a:ext cx="5881008" cy="161601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80000"/>
              </a:lnSpc>
              <a:spcBef>
                <a:spcPts val="533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Іригоскопія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–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рентгендослідження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товстої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кишки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із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заповненням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її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рентгеноконтрастною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суспензією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через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задній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прохід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після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попереднього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очищення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кишечника (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барієва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клізма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)</a:t>
            </a:r>
            <a:endParaRPr lang="ru-RU" sz="2400" b="1" dirty="0">
              <a:ln>
                <a:solidFill>
                  <a:srgbClr val="800080"/>
                </a:solidFill>
              </a:ln>
              <a:solidFill>
                <a:srgbClr val="008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9962" y="902048"/>
            <a:ext cx="8758948" cy="100148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533"/>
              </a:spcBef>
              <a:defRPr/>
            </a:pP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Рентгенологічне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дослідження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ШКТ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зазвичай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проводять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із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застосуванням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контрастної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речовини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-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водної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суспензії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,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хімічно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чистого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сірчанокислого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барію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. Сильно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поглинаючи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рентгенівські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промені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,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сірчанокислий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барій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у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міру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просування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робить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видимими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всі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відділи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травної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трубки.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29962" y="2327508"/>
            <a:ext cx="5818444" cy="14459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Рентген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шлунка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дванадцятипалої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кишкиіз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застосуванням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газу та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контрастної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речовини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–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називається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дослідженням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в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умовах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подвійного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контрастування</a:t>
            </a:r>
            <a:endParaRPr lang="ru-RU" sz="2500" b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ЗАПАЛЬНІ ЗАХВОРЮВАННЯ 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КИШЕЧНИКА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1071546"/>
            <a:ext cx="8674628" cy="2861929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Запальні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захворювання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кишечника -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це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загальна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назва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двох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захворювань:неспецифічного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виразкового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коліту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(НВК),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хвороби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Крона.</a:t>
            </a:r>
          </a:p>
          <a:p>
            <a:pPr>
              <a:lnSpc>
                <a:spcPct val="70000"/>
              </a:lnSpc>
              <a:defRPr/>
            </a:pP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Захворюваність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на НВК становить 25-50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осіб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на 100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тисяч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населення</a:t>
            </a:r>
            <a:endParaRPr lang="ru-RU" sz="3200" b="1" i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Захворюваність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на хворобу Крона — 5-15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осіб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на 100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тисяч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населення</a:t>
            </a:r>
            <a:endParaRPr lang="ru-RU" sz="3200" b="1" i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4071942"/>
            <a:ext cx="8746066" cy="268534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533"/>
              </a:spcBef>
              <a:defRPr/>
            </a:pPr>
            <a:endParaRPr lang="ru-RU" sz="2500" b="1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  <a:p>
            <a:pPr>
              <a:lnSpc>
                <a:spcPct val="70000"/>
              </a:lnSpc>
              <a:spcBef>
                <a:spcPts val="533"/>
              </a:spcBef>
              <a:defRPr/>
            </a:pPr>
            <a:endParaRPr lang="ru-RU" sz="2500" b="1" dirty="0" smtClean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  <a:p>
            <a:pPr>
              <a:lnSpc>
                <a:spcPct val="70000"/>
              </a:lnSpc>
              <a:spcBef>
                <a:spcPts val="533"/>
              </a:spcBef>
              <a:defRPr/>
            </a:pPr>
            <a:endParaRPr lang="ru-RU" sz="2500" b="1" dirty="0" smtClean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  <a:p>
            <a:pPr>
              <a:lnSpc>
                <a:spcPct val="70000"/>
              </a:lnSpc>
              <a:spcBef>
                <a:spcPts val="533"/>
              </a:spcBef>
              <a:defRPr/>
            </a:pPr>
            <a:endParaRPr lang="ru-RU" sz="2500" b="1" dirty="0" smtClean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  <a:p>
            <a:pPr>
              <a:lnSpc>
                <a:spcPct val="70000"/>
              </a:lnSpc>
              <a:spcBef>
                <a:spcPts val="533"/>
              </a:spcBef>
              <a:defRPr/>
            </a:pPr>
            <a:endParaRPr lang="ru-RU" sz="2500" b="1" dirty="0" smtClean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  <a:p>
            <a:pPr>
              <a:lnSpc>
                <a:spcPct val="70000"/>
              </a:lnSpc>
              <a:spcBef>
                <a:spcPts val="533"/>
              </a:spcBef>
              <a:defRPr/>
            </a:pPr>
            <a:endParaRPr lang="ru-RU" sz="2500" b="1" dirty="0" smtClean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  <a:p>
            <a:pPr>
              <a:lnSpc>
                <a:spcPct val="70000"/>
              </a:lnSpc>
              <a:spcBef>
                <a:spcPts val="533"/>
              </a:spcBef>
              <a:defRPr/>
            </a:pPr>
            <a:endParaRPr lang="ru-RU" sz="2500" b="1" dirty="0" smtClean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  <a:p>
            <a:pPr>
              <a:lnSpc>
                <a:spcPct val="70000"/>
              </a:lnSpc>
              <a:spcBef>
                <a:spcPts val="533"/>
              </a:spcBef>
              <a:defRPr/>
            </a:pPr>
            <a:endParaRPr lang="ru-RU" sz="2500" b="1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4214818"/>
            <a:ext cx="2714634" cy="2357454"/>
          </a:xfrm>
          <a:prstGeom prst="rect">
            <a:avLst/>
          </a:prstGeom>
          <a:noFill/>
          <a:ln w="5715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ЗАПАЛЬНІ ЗАХВОРЮВАННЯ 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КИШЕЧНИКА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1071546"/>
            <a:ext cx="8674628" cy="3545771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Неспецифічний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виразковий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коліт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–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хронічне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рецидивне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захворювання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при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якому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можуть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уражатися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всі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органи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та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системи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проте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найбільші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зміни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відбуваються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у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товстій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кишці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.</a:t>
            </a:r>
          </a:p>
          <a:p>
            <a:pPr>
              <a:lnSpc>
                <a:spcPct val="70000"/>
              </a:lnSpc>
              <a:defRPr/>
            </a:pP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Встановлено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що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первинне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ураження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локалізується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у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прямій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та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сигмовидній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кишках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подальшим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поширенням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процесу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вгору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по кишечнику.</a:t>
            </a:r>
          </a:p>
          <a:p>
            <a:pPr>
              <a:lnSpc>
                <a:spcPct val="70000"/>
              </a:lnSpc>
              <a:defRPr/>
            </a:pP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НВК -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рецидивне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захворювання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неясної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етіології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що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характеризується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геморагічно-гнійним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запаленням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товстої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кишки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розвитком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місцевих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та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системних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запалень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.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Уражаються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слизова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і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підслизова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оболонки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кишкової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стінки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для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гострих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форм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захворювання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характерне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залучення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в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процес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також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м'язової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та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серозної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оболонок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83652" y="5637417"/>
            <a:ext cx="7960248" cy="100629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Захворювання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зустрічається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в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осіб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обох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статей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віком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20-50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років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Воно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реєструється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повсюдно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але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найчастіше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у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містах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ЗАХВОРЮВАННЯ КИШЕЧНИКА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55090" y="946093"/>
            <a:ext cx="8674628" cy="1736045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Крона хвороба 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(В.В. </a:t>
            </a:r>
            <a:r>
              <a:rPr lang="en-US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Crohn</a:t>
            </a:r>
            <a:r>
              <a:rPr lang="en-US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американський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лікар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народився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в 1884 р.) -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хронічне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неспецифічне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запалення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будь-якої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ділянки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шлунково-кишкового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тракту,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що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характеризується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гранулематозними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змінами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виразками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потовщенням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стінки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та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звуженням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просвіту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ураженого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відділу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утворенням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інфільтратів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та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свищів</a:t>
            </a:r>
            <a:endParaRPr lang="ru-RU" sz="2400" b="1" dirty="0" smtClean="0">
              <a:ln>
                <a:solidFill>
                  <a:srgbClr val="C00000"/>
                </a:solidFill>
              </a:ln>
              <a:solidFill>
                <a:srgbClr val="008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3000372"/>
            <a:ext cx="8715436" cy="350710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533"/>
              </a:spcBef>
              <a:defRPr/>
            </a:pP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У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переважній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більшості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випадків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уражається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тонка кишка, особливо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термінальний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відділ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здухвинної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кишки (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термінальний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ілеїт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),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дещо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рідше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-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одночасно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тонка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і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товста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кишка;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трапляється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також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ізольоване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ураження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товстої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кишки;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дуже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рідко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процес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локалізується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в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стравоході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шлунку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.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Поразки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різних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відділів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шлунково-кишкового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тракту при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хворобі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Крона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відповідно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називають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також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гранулематозним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ентеритом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гранулематозним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колітом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гранулематозним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езофагітом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гранулематозним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гастритом.</a:t>
            </a:r>
          </a:p>
          <a:p>
            <a:pPr>
              <a:lnSpc>
                <a:spcPct val="70000"/>
              </a:lnSpc>
              <a:spcBef>
                <a:spcPts val="533"/>
              </a:spcBef>
              <a:defRPr/>
            </a:pPr>
            <a:endParaRPr lang="ru-RU" sz="2600" b="1" dirty="0">
              <a:ln>
                <a:solidFill>
                  <a:sysClr val="windowText" lastClr="000000"/>
                </a:solidFill>
              </a:ln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ОЗНАКИ І СИМПТОМИ ЗАПАЛЬНИХ 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ЗАХВОРЮВАНЬ КИШЕЧНИКА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2214554"/>
            <a:ext cx="8674628" cy="3932350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Хронічна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діарея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   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  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Запалення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вражає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клітини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кишечника,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що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зумовлює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секрецію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великої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кількості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солі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та води.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Оскільки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нормальна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кишкова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абсорбція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порушена,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товстий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кишечник не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може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абсорбувати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рідину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що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звільняється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-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розвивається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діарея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800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-  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Абдомінальний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біль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та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спазми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   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  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Стінки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кишечника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стають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запаленими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згодом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в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результаті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утворення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рубців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товщають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що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блокує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просування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вмісту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кишечника в травному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тракті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може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супроводжуватися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болем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спазмами та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блюванням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8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71546"/>
            <a:ext cx="8746066" cy="100629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Неспецифічний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виразковий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коліт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та хвороба Крона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мають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багато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загальних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симптомів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які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можуть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розвиватися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поступово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чи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раптово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: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ОЗНАКИ І СИМПТОМИ ЗАПАЛЬНИХ 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ЗАХВОРЮВАНЬ КИШЕЧНИКА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2486033"/>
            <a:ext cx="8674628" cy="3630729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Зниження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апетиту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    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Іноді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біль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у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животі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спазми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запальна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реакція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в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стінках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кишечника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можуть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бути причиною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втрати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апетиту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 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Зниження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маси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тіла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      У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зв'язку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запаленням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клітин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кишечника в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повному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обсязі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корисні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речовини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що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приймаються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їжею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можуть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абсорбуватися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як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зумовлює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зниження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маси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тіла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 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Підвищена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температура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тіла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      Цей симптом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уражає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в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деяких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випадків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запальних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захворювань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кишечника.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71546"/>
            <a:ext cx="8746066" cy="100629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marL="358775" indent="-358775">
              <a:lnSpc>
                <a:spcPct val="70000"/>
              </a:lnSpc>
              <a:buFont typeface="Wingdings" pitchFamily="2" charset="2"/>
              <a:buChar char="ü"/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Кров у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калі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   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Їжа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що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просувається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по травному тракту,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може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стати причиною того,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що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запалені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клітини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почнуть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кровоточити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8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ОЗНАКИ І СИМПТОМИ ЗАПАЛЬНИХ 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ЗАХВОРЮВАНЬ КИШЕЧНИКА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3714752"/>
            <a:ext cx="8674628" cy="2972793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 marL="358775" indent="-358775">
              <a:lnSpc>
                <a:spcPct val="70000"/>
              </a:lnSpc>
              <a:spcBef>
                <a:spcPts val="600"/>
              </a:spcBef>
              <a:defRPr/>
            </a:pP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endParaRPr lang="ru-RU" sz="2100" b="1" dirty="0">
              <a:ln>
                <a:solidFill>
                  <a:srgbClr val="006600"/>
                </a:solidFill>
              </a:ln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71546"/>
            <a:ext cx="8715436" cy="21934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НВК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хвороба Крона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також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мають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ряд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ключових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відмінностей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:</a:t>
            </a:r>
          </a:p>
          <a:p>
            <a:pPr marL="358775" indent="-358775">
              <a:lnSpc>
                <a:spcPct val="70000"/>
              </a:lnSpc>
              <a:buFont typeface="Wingdings" pitchFamily="2" charset="2"/>
              <a:buChar char="Ø"/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НВК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вражає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слизову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оболонку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товстої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та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прямої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кишок;</a:t>
            </a:r>
          </a:p>
          <a:p>
            <a:pPr marL="358775" indent="-358775">
              <a:lnSpc>
                <a:spcPct val="70000"/>
              </a:lnSpc>
              <a:buFont typeface="Wingdings" pitchFamily="2" charset="2"/>
              <a:buChar char="Ø"/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хвороба Крона -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стінку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кишечника на всю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товщину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в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будь-якому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відділі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травного тракту,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але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найчастіше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здухвинну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або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товсту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кишку.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3786190"/>
            <a:ext cx="3571900" cy="2857520"/>
          </a:xfrm>
          <a:prstGeom prst="rect">
            <a:avLst/>
          </a:prstGeom>
          <a:noFill/>
          <a:ln w="57150">
            <a:solidFill>
              <a:schemeClr val="accent4">
                <a:lumMod val="75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ЕТІОЛОГІЯ І ПАТОГЕНЕЗ ЗАПАЛЬНИХ 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ЗАХВОРЮВАНЬ КИШЕЧНИКА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4214818"/>
            <a:ext cx="8715436" cy="2347301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tabLst>
                <a:tab pos="271463" algn="l"/>
              </a:tabLst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Аутоімунну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природу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захворювання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підтверджують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: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tabLst>
                <a:tab pos="271463" algn="l"/>
              </a:tabLst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часте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поєднання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НВК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хвороби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Крона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аутоімунними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захворюваннями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такими як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аутоімунний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тиреоїдит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цукровий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діабет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аутоімунний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гастрит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tabLst>
                <a:tab pos="271463" algn="l"/>
              </a:tabLst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виявлення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в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слизовій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оболонці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товстої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кишки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IgG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-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антитіл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до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епітеліальних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клітин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71546"/>
            <a:ext cx="8715436" cy="279665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Етіологія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невідома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pPr marL="514350" indent="-514350">
              <a:lnSpc>
                <a:spcPct val="70000"/>
              </a:lnSpc>
              <a:buAutoNum type="arabicPeriod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Передбачається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спадкова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схильність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, за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якої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віруси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бактерії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особливості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харчування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імунні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реакції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запускають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запальний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процес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chemeClr val="accent3">
                  <a:lumMod val="50000"/>
                </a:schemeClr>
              </a:solidFill>
            </a:endParaRPr>
          </a:p>
          <a:p>
            <a:pPr marL="514350" indent="-514350">
              <a:lnSpc>
                <a:spcPct val="70000"/>
              </a:lnSpc>
              <a:buAutoNum type="arabicPeriod"/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Як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випадку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хвороби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Крона,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існує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сімейна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схильність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chemeClr val="accent3">
                  <a:lumMod val="50000"/>
                </a:schemeClr>
              </a:solidFill>
            </a:endParaRPr>
          </a:p>
          <a:p>
            <a:pPr marL="514350" indent="-514350">
              <a:lnSpc>
                <a:spcPct val="70000"/>
              </a:lnSpc>
              <a:buAutoNum type="arabicPeriod"/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Як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фактори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ризику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розглядаються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прийом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пероральних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контрацептивів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особливості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харчування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психосоціальні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проблеми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4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ЛІКУВАННЯ ЗАПАЛЬНИХ ЗАХВОРЮВАНЬ КИШЕЧНИКА</a:t>
            </a:r>
            <a:endParaRPr lang="ru-RU" sz="24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3071810"/>
            <a:ext cx="8715436" cy="3027487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q"/>
              <a:tabLst>
                <a:tab pos="271463" algn="l"/>
              </a:tabLst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Протизапальні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засоби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сульфасалозин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месалазин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месаламін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балсалазід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кортикостероїди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). 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q"/>
              <a:tabLst>
                <a:tab pos="271463" algn="l"/>
              </a:tabLst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Супресори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імунної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системи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азатіоприн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меркаптопурин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інфліксімаб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метотрексат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циклоспорин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).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q"/>
              <a:tabLst>
                <a:tab pos="271463" algn="l"/>
              </a:tabLst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Антибактеріальні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метронідазол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ципрофлоксацин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). 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q"/>
              <a:tabLst>
                <a:tab pos="271463" algn="l"/>
              </a:tabLst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Інші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препарати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протидіарейні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проносні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знеболювальні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засоби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препарати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заліза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вітаміну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В12).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00108"/>
            <a:ext cx="8715436" cy="130791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Метою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лікування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запальних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захворювань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кишечника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усунення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запалення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яке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причиною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прояву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симптомів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Застосовують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кілька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груп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препаратів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які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контролюють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запалення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різними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механізмами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4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ЛІКУВАННЯ ЗАПАЛЬНИХ ЗАХВОРЮВАНЬ КИШЕЧНИКА</a:t>
            </a:r>
            <a:endParaRPr lang="ru-RU" sz="24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5643578"/>
            <a:ext cx="8001056" cy="1006293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 marL="358775" indent="-358775">
              <a:lnSpc>
                <a:spcPct val="70000"/>
              </a:lnSpc>
              <a:spcBef>
                <a:spcPts val="600"/>
              </a:spcBef>
              <a:tabLst>
                <a:tab pos="271463" algn="l"/>
              </a:tabLst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Спосіб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застосування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:</a:t>
            </a:r>
          </a:p>
          <a:p>
            <a:pPr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Сульфасалазин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приймають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перед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прийомом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їжі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–  3-4 рази на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добу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по 1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гр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00109"/>
            <a:ext cx="8715436" cy="3810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Сульфасалазин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– 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препарат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антимікробними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та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проти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-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запальними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властивостями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.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За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хімічною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структурою –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комбінація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сульфапіридину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та 5-аміносаліцилової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кислоти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. Молекула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діючої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речовини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розпадається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на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складові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компоненти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: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сульфапіридин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та 5-аміносаліцилову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кислоту.Протизапальна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дія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5-аміносаліцилової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кислоти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проявляється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завдяки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низькій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здатності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до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всмоктування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визначається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в основному в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стінках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товстого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кишечника.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Метаболізм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сульфапіридину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відбувається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в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печінці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швидкість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перебігу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метаболічних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перетворень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здебільшого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залежить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від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швидкості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ацетилювання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1071546"/>
            <a:ext cx="3071814" cy="1428760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4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ЛІКУВАННЯ ЗАПАЛЬНИХ ЗАХВОРЮВАНЬ КИШЕЧНИКА</a:t>
            </a:r>
            <a:endParaRPr lang="ru-RU" sz="24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00109"/>
            <a:ext cx="8715436" cy="140858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Кортикостероїди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альтернативою при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розвитку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побічних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ефектів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на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тлі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системних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кортикостероїдів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стають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топічні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місцеві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кортикостероїди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до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яких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належить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будесонід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5286388"/>
            <a:ext cx="3071834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2859297"/>
            <a:ext cx="4929222" cy="2916688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Будесонід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являє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собою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кортикостероїд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який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має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протизапальну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дію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при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всмоктуванні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пасажі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через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слизову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оболонку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шлунково-кишкового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тракту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швидко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руйнується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в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печінці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що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зменшує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вираженість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кількість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побічних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ефектів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defTabSz="980527">
              <a:lnSpc>
                <a:spcPct val="85000"/>
              </a:lnSpc>
              <a:defRPr/>
            </a:pPr>
            <a:r>
              <a:rPr lang="ru-RU" sz="24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ЛІКУВАННЯ ЗАПАЛЬНИХ ЗАХВОРЮВАНЬ</a:t>
            </a:r>
          </a:p>
          <a:p>
            <a:pPr defTabSz="980527">
              <a:lnSpc>
                <a:spcPct val="85000"/>
              </a:lnSpc>
              <a:defRPr/>
            </a:pPr>
            <a:r>
              <a:rPr lang="ru-RU" sz="24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КИШЕЧНИКА</a:t>
            </a:r>
            <a:endParaRPr lang="ru-RU" sz="24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30258"/>
            <a:ext cx="8715436" cy="155445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Циклоспорин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-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унікальний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препарат,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що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дозволяє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досягти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ремісії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у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найбільш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тяжких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хворих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у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яких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терапія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високими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дозами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системних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кортикостероїдів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не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дає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бажаного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результату.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Однак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тривале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застосування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цього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препарату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неможливе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через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значну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кількість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побічних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ефектів</a:t>
            </a:r>
            <a:endParaRPr lang="ru-RU" sz="2400" b="1" dirty="0" smtClean="0">
              <a:ln>
                <a:solidFill>
                  <a:srgbClr val="C00000"/>
                </a:solidFill>
              </a:ln>
              <a:solidFill>
                <a:srgbClr val="9900FF"/>
              </a:solidFill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3286124"/>
            <a:ext cx="8715436" cy="2816019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Фармакологічна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дія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-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имунодепресивна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.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Гальмує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розвиток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реакцій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імунітету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клітинного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типу,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гіперчутливість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уповільненого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типу,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продукцію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антитіл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залежну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від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Т-хелперів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.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Має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здатність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блокувати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активацію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лімфоцитів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у фазах 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G0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або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G1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клітинного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циклу, синтез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вивільнення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цитокінів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зростання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Т-лімфоцитів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(інтерлейкіну-2). Чинить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вибіркову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дію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не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має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пригнічуючого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ефекту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на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кровотворення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фагоцитарну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ланку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імунітету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. 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68" y="0"/>
            <a:ext cx="17145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4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ЛІКУВАННЯ ЗАПАЛЬНИХ ЗАХВОРЮВАНЬ КИШЕЧНИКА</a:t>
            </a:r>
            <a:endParaRPr lang="ru-RU" sz="24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00108"/>
            <a:ext cx="8715436" cy="426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Циклоспорин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-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1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капс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 по 25, 50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або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100 мг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1500174"/>
            <a:ext cx="8786874" cy="4914158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Побічні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ефекти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: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ЦНС: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головний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біль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парестезії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судоми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тремор,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міопатія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енцефалопатії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порушення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зору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свідомості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порушення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координації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рухів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ШКТ: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гіперплазія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кишечника,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втрата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апетиту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нудота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блювання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діарея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біль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животі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панкреатит;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порушення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функції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печінки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СВС: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порушення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функції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нирок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інтерстиціальний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фіброз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Інші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: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підвищення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артеріального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тиску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анемія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лейко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-,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тромбопенія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гінекомастія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дисменорея,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гірсутизм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акне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гіпертрофія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ясен,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набряки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ув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.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маси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тіла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;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гіперкаліємія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гіпомагніємія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ув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.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сечової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кислоти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рівня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ліпідів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крові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розвиток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інфекційних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злоякісних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лімфопроліферативних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захворювань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4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ЛІКУВАННЯ ЗАПАЛЬНИХ ЗАХВОРЮВАНЬ КИШЕЧНИКА</a:t>
            </a:r>
            <a:endParaRPr lang="ru-RU" sz="24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00108"/>
            <a:ext cx="8715436" cy="171020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Азатіоприн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і 6-меркаптопурин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Азатіоприн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після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відщеплення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імідазольного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кільця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швидко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перетворюється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на 6-меркаптопурин.Потім 6-меркаптопурин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може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залучатися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до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трьох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шляхів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метаболізму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2928934"/>
            <a:ext cx="5572164" cy="3117640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Азатіоприн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імуран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) —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синтетичне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імідазольне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похідне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6-меркаптопурину.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Введення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імідазольного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кільця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в структуру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меркаптопурину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призвело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до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посилення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специфічності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імуносупресорної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дії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препарату.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Азатіоприн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має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більшу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імунодепресивну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дію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менший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цитоксичний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ефект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4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ЛІКУВАННЯ ЗАПАЛЬНИХ ЗАХВОРЮВАНЬ КИШЕЧНИКА</a:t>
            </a:r>
            <a:endParaRPr lang="ru-RU" sz="24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00108"/>
            <a:ext cx="8715436" cy="110696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Азатіоприн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і 6-меркаптопурин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Азатіоприн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-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антиметаболітом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для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якого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мішенню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служать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клітини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що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активно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діляться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2428868"/>
            <a:ext cx="8715436" cy="4590992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Побічні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ефекти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: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лейкопенія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тромбоцитопенія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анемія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нудота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блювота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пронос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втрата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апетиту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токсичний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гепатит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алопеція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імуносупресія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нефротоксичність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2357430"/>
            <a:ext cx="4929222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4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ЛІКУВАННЯ ЗАПАЛЬНИХ ЗАХВОРЮВАНЬ КИШЕЧНИКА</a:t>
            </a:r>
            <a:endParaRPr lang="ru-RU" sz="24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00108"/>
            <a:ext cx="8715436" cy="20549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Інфліксімаб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-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блокатор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фактору некрозу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пухлини-a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Однак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слідом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за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публікаціями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про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успішне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ефективне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застосування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даного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препарату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з'явилася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ціла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серія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статей,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що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стосуються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побічних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ефектів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випадків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резистентності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  </a:t>
            </a: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3071810"/>
            <a:ext cx="8715436" cy="3378353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Побічні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ефекти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: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лейкопенія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тромбоцитопенія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анемія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підвищення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температури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грипоподібна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реакція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токсичний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гепатит,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втрата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апетиту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нудота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кардіо-легеневі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реакції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включаючи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почуття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тиску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в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грудній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клітині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зміни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артеріального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тиску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реактивація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туберкулеьозу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сепсису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імуносупресія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алергічні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реакції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04590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КИШЕЧНІ ІНФЕКЦІЇ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4143380"/>
            <a:ext cx="6357982" cy="231344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Хронічні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ентерити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–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є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збірною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групою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захворювань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із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далеко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неоднозначним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патогенезом,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багато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моментів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якого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залишаються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неясними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й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у час.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Виявляється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у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вигляді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дистрофії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запалення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чи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атрофії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слизової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763819"/>
            <a:ext cx="8715436" cy="29166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Гострі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ентерити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—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інфекційні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захворювання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які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найчастіше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розвиваються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в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результаті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харчових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отруєнь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(“хвороба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брудних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рук”) та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протікають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у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формі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гастроентериту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явищами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загальної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інтоксикації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лихоманкою та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вираженою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діареєю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 Як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збудники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такого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гастроентериту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виступають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в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більшості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випадків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мікробні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агенти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: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сальмонели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мікропаратифозна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група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вібріон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холери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та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ін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702" y="4071942"/>
            <a:ext cx="2286016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2" y="785794"/>
            <a:ext cx="6105554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04590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ЛІКУВАННЯ КИШЕЧНИХ ІНФЕКЦІЙ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763819"/>
            <a:ext cx="2928958" cy="472949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40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Дієта</a:t>
            </a:r>
            <a:endParaRPr lang="ru-RU" sz="40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6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Промивання</a:t>
            </a:r>
            <a:r>
              <a:rPr lang="ru-RU" sz="36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6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шлунка</a:t>
            </a:r>
            <a:r>
              <a:rPr lang="ru-RU" sz="36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Обов</a:t>
            </a:r>
            <a:r>
              <a:rPr lang="en-US" sz="3200" b="1" i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’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язково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!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патогенні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мікроорганізми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тривало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зберігаються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 складках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слизової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оболонки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ШКТ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04590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800" b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ЛІКУВАННЯ КИШЕЧНИХ ІНФЕКЦІЙ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714356"/>
            <a:ext cx="8715436" cy="550508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Дезінтоксикаційна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та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регідратаційна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терапія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: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-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оральна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9900FF"/>
              </a:solidFill>
            </a:endParaRPr>
          </a:p>
          <a:p>
            <a:pPr>
              <a:lnSpc>
                <a:spcPct val="70000"/>
              </a:lnSpc>
              <a:spcBef>
                <a:spcPts val="600"/>
              </a:spcBef>
              <a:buFontTx/>
              <a:buChar char="-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Внутрішньовенна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9900FF"/>
              </a:solidFill>
            </a:endParaRP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Для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внутрішньовенної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регідратації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використовують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:"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Трисоль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", "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Квартасоль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", "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Хлосоль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«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Обсяг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рідини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що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вводиться,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залежить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від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ступеня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зневоднення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маси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тіла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хворого: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при тяжкому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перебігу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хвороби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60-120 мл/кг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при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середньотяжкому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– 55–75 мл/кг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Розрізняють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два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етапи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внутрішньовенної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регідратації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: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AutoNum type="arabicParenR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первинну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регідратацію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метою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усунення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ознак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зневоднення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інтоксикації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9900FF"/>
              </a:solidFill>
            </a:endParaRP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AutoNum type="arabicParenR"/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2)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підтримуючу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терапію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метою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купірування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втрат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рідини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що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продовжуються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9900FF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785794"/>
            <a:ext cx="2719393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04590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ЛІКУВАННЯ КИШЕЧНИХ ІНФЕКЦІЙ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714356"/>
            <a:ext cx="8715436" cy="57913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 algn="ctr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Дезінтоксикаційна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та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регідратаційна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терапія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Оральна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регідратаційна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терапія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здійснюється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також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у два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етапи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З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цією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метою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використовуються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розчини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оральних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регідратаційних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солей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двох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поколінь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: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І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покоління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(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глюкосалан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цитроглюкосалан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регідрон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en-US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II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покоління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(на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злаковій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основі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Об'єм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розчинів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залежить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від:ступеня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зневодненнямаси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тіла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хворого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Швидкість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введення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становить 1-1,5 л/год.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У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випадках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превалювання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інтоксикаційного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синдрому над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дегідратаційним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показано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застосування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колоїдних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розчинів:гемодез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реополіглюкін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та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ін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04590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ЛІКУВАННЯ КИШЕЧНИХ ІНФЕКЦІЙ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763819"/>
            <a:ext cx="8715436" cy="418164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Купірування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діарейного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синдрому</a:t>
            </a: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/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Антидіарейні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препарати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    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СОРБЕНТИ: Карболен (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активоване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вугілля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) у таблетках по 0,25 г та 0,5 г. Карболен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приймають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по 2–3 таблетки 3–4 рази на день.</a:t>
            </a: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    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Активоване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вугілля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у порошку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приймають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по 1-2 г (у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воді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) 3-4 рази на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добу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.</a:t>
            </a: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     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Карболонг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- порошок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активованого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кісточкового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вугілля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- по 5-10 г на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прийом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3 рази на день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04590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ЛІКУВАННЯ КИШЕЧНИХ ІНФЕКЦІЙ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85720" y="3857628"/>
            <a:ext cx="8715436" cy="16095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Діосмектит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– 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вигляді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порошку у пакетах по 3 г,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найбільш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ефективний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сорбент,має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значну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обволікаючу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здатність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захищає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епітелій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кишкових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ворсинок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від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руйнування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.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Вміст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пакету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розчинити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в 100 мл води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приймати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3-4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пакети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(9-12 г) на день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763819"/>
            <a:ext cx="8715436" cy="26344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Купірування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діарейного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синдрому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Поліфепан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отримують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при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переробці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лігніну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– продукту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гідролізу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вуглеводних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компонентів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деревини.Випускається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вигляді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гранул 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містить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40%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поліфепану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)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або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пасти (50%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поліфепану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).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Призначають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внутрішньо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по 1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столовій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ложці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3-4 рази на день; Перед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вживанням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препарат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ретельно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розмішують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протягом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2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хв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склянці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9900FF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04590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ЛІКУВАННЯ КИШЕЧНИХ ІНФЕКЦІЙ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4643446"/>
            <a:ext cx="8715436" cy="13848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Атропінмісткі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антидіарейні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препарати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: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Ліспафен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реасек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тримебутина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малеат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знижують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 тонус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гладкої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мускулатури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рухову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активність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шлунка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та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 кишечника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714356"/>
            <a:ext cx="8715436" cy="29166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Купірування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діарейного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синдрому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Антидіарейні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препарати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які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мають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опіоїдну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дію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: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лоперамід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тримебутан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–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лопераміду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настає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швидко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продовжується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4-6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год.Його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призначають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дорослим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при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гострій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діареї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спочатку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2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капсули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потім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по 1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капсулі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після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кожного акта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дефекації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але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не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більше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6 капсул на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добу.Не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рекомендується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застосування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препарату разом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атропінмісткими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засобами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9900FF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04590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ЛІКУВАННЯ КИШЕЧНИХ ІНФЕКЦІЙ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571480"/>
            <a:ext cx="8715436" cy="55389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 algn="ctr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Етіотропне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лікування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pPr algn="ctr">
              <a:lnSpc>
                <a:spcPct val="70000"/>
              </a:lnSpc>
              <a:defRPr/>
            </a:pP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Антибіотики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інші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кишечні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антисептики: 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AutoNum type="arabicParenR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b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–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лактамні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антибіотики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:</a:t>
            </a:r>
          </a:p>
          <a:p>
            <a:pPr marL="901700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пенициліни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природні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пенициліни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полусинтетичні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інгібітори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b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–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лактамаз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</a:p>
          <a:p>
            <a:pPr marL="901700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цефалоспорини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IІ – IV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поколінь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</a:p>
          <a:p>
            <a:pPr marL="901700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карбапенеми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монобактами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pPr marL="444500" indent="-44450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2)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антибіотики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інших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класів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: </a:t>
            </a:r>
          </a:p>
          <a:p>
            <a:pPr marL="901700" indent="-4445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аміноглікозиди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</a:p>
          <a:p>
            <a:pPr marL="901700" indent="-4445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тетрацикліни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макроліди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</a:p>
          <a:p>
            <a:pPr marL="901700" indent="-4445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рифампіцини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лінкозаміни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хлорамфенікол,поліміксини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глікопептиди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; 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3)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синтетичні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антибактеріальні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засоби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: </a:t>
            </a:r>
          </a:p>
          <a:p>
            <a:pPr marL="1069975" indent="-51435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сульфаніламіди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фторхінолони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</a:p>
          <a:p>
            <a:pPr marL="1069975" indent="-51435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нітрофурани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.</a:t>
            </a:r>
            <a:endParaRPr lang="ru-RU" sz="24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04590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ЛІКУВАННЯ КИШЕЧНИХ ІНФЕКЦІЙ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642918"/>
            <a:ext cx="8715436" cy="500033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Етіотропне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лікування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Кишечні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антисептики</a:t>
            </a: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Інтетрикс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- препарат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антибактеріальною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протипротозойною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протигрибковою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дією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похідне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8-оксихіноліну</a:t>
            </a: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Ніфураксазид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фуразолідон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–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діють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переважно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просвіті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кишечника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активні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щодо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кампілобактерій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ешерихій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ентеротоксигенних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ентеропатогенних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ентероінвазивних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),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сальмонел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шигел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холерного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вібріона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ієрсиній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(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J.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enterocolitica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)</a:t>
            </a:r>
            <a:endParaRPr lang="uk-UA" sz="28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Депендал-М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-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комбінований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хіміотерапевтичний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препарат,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що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застосовується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для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лікування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кишкових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інфекцій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бактеріальної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протозойної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змішаної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природи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. До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його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основи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увійшли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добре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відомі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компоненти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-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фуразолідон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метронідазол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04590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Дисбактеріоз</a:t>
            </a:r>
            <a:endParaRPr lang="ru-RU" sz="40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642918"/>
            <a:ext cx="8715436" cy="50803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algn="ctr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Дисбактеріоз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 </a:t>
            </a:r>
            <a:r>
              <a:rPr lang="en-US" sz="32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-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зміни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складу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і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властивостей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кишечної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мікрофлори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 </a:t>
            </a:r>
            <a:endParaRPr lang="en-US" sz="3200" b="1" i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pPr marL="444500" lvl="1" indent="-444500">
              <a:buFont typeface="Wingdings" pitchFamily="2" charset="2"/>
              <a:buChar char="q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провідний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синдром при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патологічних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станах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тонкої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товстої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кишки,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характеризується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збільшенням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кількості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мікробних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тіл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тонкій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кишці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переважанням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ешерихій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клебсієл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ентерококів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лактобактерій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</a:t>
            </a:r>
          </a:p>
          <a:p>
            <a:pPr marL="444500" lvl="1" indent="-444500">
              <a:buFont typeface="Wingdings" pitchFamily="2" charset="2"/>
              <a:buChar char="q"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товстій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кишці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фекаліях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зменшується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кількість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або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повністю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зникають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лактофлора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біфідобактерії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відносно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збільшується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кількість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ешерихій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стрепто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-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стафілококів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дріжджових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грибів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клебсієл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протею.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04590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Дисбактеріоз</a:t>
            </a:r>
            <a:endParaRPr lang="ru-RU" sz="40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642918"/>
            <a:ext cx="5214974" cy="48464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marL="0" lvl="1">
              <a:lnSpc>
                <a:spcPct val="80000"/>
              </a:lnSpc>
            </a:pPr>
            <a:r>
              <a:rPr lang="ru-RU" sz="36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Класифікація</a:t>
            </a:r>
            <a:r>
              <a:rPr lang="ru-RU" sz="36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6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дисбактеріозів</a:t>
            </a:r>
            <a:endParaRPr lang="ru-RU" sz="36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pPr marL="514350" lvl="1" indent="-514350">
              <a:buAutoNum type="arabicPeriod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Дисбактеріоз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може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бути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первинним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коли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спочатку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змінюється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мікрофлора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вже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потім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приєднується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запальний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процес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слизовій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оболонці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</a:t>
            </a:r>
          </a:p>
          <a:p>
            <a:pPr marL="514350" lvl="1" indent="-514350">
              <a:buAutoNum type="arabicPeriod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Вторинний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дисбактеріоз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може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виникати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при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будь-яких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захворюваннях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ШКТ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714356"/>
            <a:ext cx="3429024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14282" y="5648197"/>
            <a:ext cx="8643998" cy="10669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 marL="0" lvl="1" algn="ctr"/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Часто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зустрічається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лікарський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ятрогенний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дисбактеріоз</a:t>
            </a:r>
            <a:endParaRPr lang="ru-RU" sz="32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04590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Дисбактеріоз</a:t>
            </a:r>
            <a:endParaRPr lang="ru-RU" sz="40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735745"/>
            <a:ext cx="5643602" cy="538197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marL="0" lvl="1">
              <a:lnSpc>
                <a:spcPct val="70000"/>
              </a:lnSpc>
            </a:pPr>
            <a:r>
              <a:rPr lang="ru-RU" sz="36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Класифікація</a:t>
            </a:r>
            <a:r>
              <a:rPr lang="ru-RU" sz="36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дисбактеріозів</a:t>
            </a:r>
            <a:endParaRPr lang="ru-RU" sz="36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lvl="1">
              <a:lnSpc>
                <a:spcPct val="70000"/>
              </a:lnSpc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ступінь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латентна фаза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проявляється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лише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зниженні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на 1-2 порядку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кількості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захисної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молочнокислої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флори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біфідобактерій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лактобацил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, 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також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повноцінних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кишкових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паличок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до 80%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загальної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кількості.У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цій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фазі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можливе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вегетування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в кишечнику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окремих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представників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умовно-патогенної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флори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кількості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103.Початкова фаза не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викликає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дисфункцій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кишечника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8000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714356"/>
            <a:ext cx="3000396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04590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Дисбактеріоз</a:t>
            </a:r>
            <a:endParaRPr lang="ru-RU" sz="40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752574"/>
            <a:ext cx="8643998" cy="454482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marL="0" lvl="1">
              <a:lnSpc>
                <a:spcPct val="70000"/>
              </a:lnSpc>
            </a:pPr>
            <a:r>
              <a:rPr lang="ru-RU" sz="36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Класифікація</a:t>
            </a:r>
            <a:r>
              <a:rPr lang="ru-RU" sz="36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дисбактеріозів</a:t>
            </a:r>
            <a:endParaRPr lang="ru-RU" sz="36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lvl="1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II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ступінь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пускова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фаза </a:t>
            </a:r>
          </a:p>
          <a:p>
            <a:pPr marL="0" lvl="1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Характеризується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вираженим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дефіцитом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біфідобактерій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тлі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нормальної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скороченої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кількості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лактобацил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їх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зниженою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кислотоутворюючою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активністю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 дисбалансом 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кількості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якості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кишкових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паличок.У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цьому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знижується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кількість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повноцінних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ешерихій.На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тлі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дефіциту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захисних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компонентів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кишкового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мікробіоценозу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відбувається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розмноження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протеїв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до 105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вище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КУО/г,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грибів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Candida.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Функціональні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розлади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травлення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виражені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невиразно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04590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Дисбактеріоз</a:t>
            </a:r>
            <a:endParaRPr lang="ru-RU" sz="40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642918"/>
            <a:ext cx="8715436" cy="48464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marL="0" lvl="1">
              <a:lnSpc>
                <a:spcPct val="70000"/>
              </a:lnSpc>
            </a:pPr>
            <a:r>
              <a:rPr lang="ru-RU" sz="36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Класифікація</a:t>
            </a:r>
            <a:r>
              <a:rPr lang="ru-RU" sz="36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дисбактеріозів</a:t>
            </a:r>
            <a:endParaRPr lang="ru-RU" sz="36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lvl="1">
              <a:lnSpc>
                <a:spcPct val="70000"/>
              </a:lnSpc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При III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ступеню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тяжкості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(фаза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агресії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дисбіоза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0" lvl="1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відзначається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значне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пригнічення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анаеробного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мікробного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компонента,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насамперед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біфідобактерій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(105,6)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лактобацил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Це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супроводжується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надмірним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розмноженням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різних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видів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умовно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патогенних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мікроорганізмів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патогенної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газоутворюючої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мікрофлори,зниженням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кількості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повноцінних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ешерихій,розмноженням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протеїв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 золотистого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стафілокока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0" lvl="1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Такі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просунуті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форми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дисбіозу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характеризують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клінічні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симптоми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кишкової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диспепсії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зниження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апетиту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 запор,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діарея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 метеоризм,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біль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04590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Дисбактеріоз</a:t>
            </a:r>
            <a:endParaRPr lang="ru-RU" sz="40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642918"/>
            <a:ext cx="6643734" cy="568359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marL="0" lvl="1">
              <a:lnSpc>
                <a:spcPct val="70000"/>
              </a:lnSpc>
            </a:pPr>
            <a:r>
              <a:rPr lang="ru-RU" sz="36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Класифікація</a:t>
            </a:r>
            <a:r>
              <a:rPr lang="ru-RU" sz="36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дисбактеріозів</a:t>
            </a:r>
            <a:endParaRPr lang="ru-RU" sz="36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lvl="1">
              <a:lnSpc>
                <a:spcPct val="70000"/>
              </a:lnSpc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IV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ступінь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дисбіоза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(фаза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асоційованого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дисбактеріоза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)  -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відсутністю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біфідобактерій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Зустрічається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при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тривалому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прийомі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антибіотиків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, на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фоні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цитостатиків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гормональної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рентгенівському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опроміненні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органів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черевної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порожнини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, малого тазу при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онкологічних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захворюваннях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хіміотерапевтичному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лікуванні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цього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профілю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0" lvl="1">
              <a:lnSpc>
                <a:spcPct val="70000"/>
              </a:lnSpc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Ця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фаза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супроводжується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функціональними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розладами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травної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системи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порушеннями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нутритивного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статусу.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86601" y="714366"/>
            <a:ext cx="2043117" cy="192881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29454" y="2643182"/>
            <a:ext cx="2000264" cy="1857388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7234251" y="4267211"/>
            <a:ext cx="1428762" cy="203835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04590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Функції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кишечної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мікрофлори</a:t>
            </a:r>
            <a:endParaRPr lang="ru-RU" sz="4000" b="1" dirty="0" smtClean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642918"/>
            <a:ext cx="8715436" cy="61144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marL="514350" lvl="1" indent="-514350">
              <a:lnSpc>
                <a:spcPct val="70000"/>
              </a:lnSpc>
              <a:buFont typeface="Wingdings" pitchFamily="2" charset="2"/>
              <a:buChar char="q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захисна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обумовлена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​​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антагоністичною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активністю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нормальної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мікрофлори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до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патогенної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чи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умовно-патогенної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9900FF"/>
              </a:solidFill>
            </a:endParaRPr>
          </a:p>
          <a:p>
            <a:pPr marL="514350" lvl="1" indent="-514350">
              <a:lnSpc>
                <a:spcPct val="70000"/>
              </a:lnSpc>
              <a:buFont typeface="Wingdings" pitchFamily="2" charset="2"/>
              <a:buChar char="q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ферментативна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що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забезпечує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розщеплення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рослинної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клітковини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крохмалю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залишків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харчових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білків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жирів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утворенням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речовин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що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всмоктуються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органічних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кислот, 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також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послаблює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подразнюючу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дію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кишкового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вмісту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на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слизову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оболонку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9900FF"/>
              </a:solidFill>
            </a:endParaRPr>
          </a:p>
          <a:p>
            <a:pPr marL="514350" lvl="1" indent="-514350">
              <a:lnSpc>
                <a:spcPct val="70000"/>
              </a:lnSpc>
              <a:buFont typeface="Wingdings" pitchFamily="2" charset="2"/>
              <a:buChar char="q"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синтетична –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70% потреби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організму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вітамінах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забезпечується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їх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утворенням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нормальною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мікрофлорою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вітаміни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групи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В, К,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нікотинова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аскорбінова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кислоти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); за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участю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еубіотичної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мікрофлори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синтезуються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амінокислоти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холестерин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інші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сполуки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9900FF"/>
              </a:solidFill>
            </a:endParaRPr>
          </a:p>
          <a:p>
            <a:pPr marL="514350" lvl="1" indent="-514350">
              <a:lnSpc>
                <a:spcPct val="70000"/>
              </a:lnSpc>
              <a:buFont typeface="Wingdings" pitchFamily="2" charset="2"/>
              <a:buChar char="q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імунна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-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під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впливом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нормальної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мікрофлори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формуються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зберігаються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компоненти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імунокомпетентної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системи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що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забезпечує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синтез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імуноглобулінів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фагоцитоз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інші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механізми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імунного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захисту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22298"/>
            <a:ext cx="8929718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Склад 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мікрофлори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</a:p>
          <a:p>
            <a:pPr algn="r" defTabSz="980527">
              <a:lnSpc>
                <a:spcPct val="80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різних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відділів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ШКТ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71546"/>
            <a:ext cx="8715436" cy="48218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marL="514350" lvl="1" indent="-514350">
              <a:buAutoNum type="arabicPeriod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Мікробний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спектр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шлунка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представлений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кислотостійкими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грампозитивними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аеробними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факультативно-анаеробними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та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бактеріями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пологів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Lactobacillus, Streptococcus, Staphylococcus, Micrococcus,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хелікобактерами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стійкими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до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кислоти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дріжджоподібними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грибами.</a:t>
            </a:r>
          </a:p>
          <a:p>
            <a:pPr marL="514350" lvl="1" indent="-514350">
              <a:buAutoNum type="arabicPeriod"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У ДПК,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тощій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кишці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та проксимальному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відділі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здухвинної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кишки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домінують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стрептококи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лактобацили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; характерною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повна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відсутність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облігатно-анаеробних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бактерій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численних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представників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сімейства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Enterobacteriacea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.</a:t>
            </a:r>
            <a:endParaRPr lang="uk-UA" sz="2800" b="1" dirty="0" smtClean="0">
              <a:ln>
                <a:solidFill>
                  <a:srgbClr val="C00000"/>
                </a:solidFill>
              </a:ln>
              <a:solidFill>
                <a:srgbClr val="9900FF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22298"/>
            <a:ext cx="8929718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Склад 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мікрофлори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</a:p>
          <a:p>
            <a:pPr algn="r" defTabSz="980527">
              <a:lnSpc>
                <a:spcPct val="80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різних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відділів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ШКТ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71546"/>
            <a:ext cx="8715436" cy="568359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marL="514350" lvl="1" indent="-514350">
              <a:buAutoNum type="arabicPeriod" startAt="3"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У дистальному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відділі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здухвинної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кишки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зростає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загальна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кількість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бактерій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;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кількість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аеробних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анаеробних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бактерій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приблизно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дорівнює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ентерококи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кишкова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паличка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бактероїди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вейлонели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біфідобактерії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).</a:t>
            </a:r>
          </a:p>
          <a:p>
            <a:pPr marL="514350" lvl="1" indent="-514350">
              <a:buAutoNum type="arabicPeriod" startAt="3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Біотопом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високим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ступенем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мікробної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обсіменіння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більше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400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видів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)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товста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кишка.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 основному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це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облігатно-анаеробні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палички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біфідобактерії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бактероїди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) – 90%;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аеробні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факультативно-анаеробні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бактерії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кишкова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паличка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лактобактерії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ентеробактерії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стрептококи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спороносні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анаероби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)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становлять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10%.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22298"/>
            <a:ext cx="9144000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Корекція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мікробіоценозу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кишечника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00108"/>
            <a:ext cx="8715436" cy="505573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marL="0" lvl="1" algn="ctr">
              <a:lnSpc>
                <a:spcPct val="80000"/>
              </a:lnSpc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Для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корекції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порушення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мікробіоценозу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кишечника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використовуються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представники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нормальної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мікрофлори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людини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pPr marL="0" lvl="1">
              <a:lnSpc>
                <a:spcPct val="80000"/>
              </a:lnSpc>
            </a:pP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Класифікація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:</a:t>
            </a:r>
          </a:p>
          <a:p>
            <a:pPr marL="0" lvl="1">
              <a:lnSpc>
                <a:spcPct val="80000"/>
              </a:lnSpc>
            </a:pP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Пробіотики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–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препарати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що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складаються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живих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мікроорганізмів</a:t>
            </a:r>
            <a:endParaRPr lang="ru-RU" sz="3200" b="1" i="1" dirty="0" smtClean="0">
              <a:ln>
                <a:solidFill>
                  <a:srgbClr val="C00000"/>
                </a:solidFill>
              </a:ln>
              <a:solidFill>
                <a:srgbClr val="9900FF"/>
              </a:solidFill>
            </a:endParaRPr>
          </a:p>
          <a:p>
            <a:pPr marL="0" lvl="1">
              <a:lnSpc>
                <a:spcPct val="80000"/>
              </a:lnSpc>
            </a:pP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Пребіотики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–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компоненти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що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сприяють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розмноженню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селективному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збільшенню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популяції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власних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корисних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мікробів</a:t>
            </a:r>
            <a:endParaRPr lang="ru-RU" sz="3200" b="1" i="1" dirty="0" smtClean="0">
              <a:ln>
                <a:solidFill>
                  <a:srgbClr val="C00000"/>
                </a:solidFill>
              </a:ln>
              <a:solidFill>
                <a:srgbClr val="9900FF"/>
              </a:solidFill>
            </a:endParaRPr>
          </a:p>
          <a:p>
            <a:pPr marL="0" lvl="1">
              <a:lnSpc>
                <a:spcPct val="80000"/>
              </a:lnSpc>
            </a:pP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Симбіотики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–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комбінація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кількох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видів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мікроорганізмів</a:t>
            </a:r>
            <a:endParaRPr lang="ru-RU" sz="3200" b="1" i="1" dirty="0" smtClean="0">
              <a:ln>
                <a:solidFill>
                  <a:srgbClr val="C00000"/>
                </a:solidFill>
              </a:ln>
              <a:solidFill>
                <a:srgbClr val="9900FF"/>
              </a:solidFill>
            </a:endParaRPr>
          </a:p>
          <a:p>
            <a:pPr marL="0" lvl="1">
              <a:lnSpc>
                <a:spcPct val="80000"/>
              </a:lnSpc>
            </a:pP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Синбіотики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-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препарати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що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включають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пре-і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пробіотики</a:t>
            </a:r>
            <a:endParaRPr lang="ru-RU" sz="3200" b="1" i="1" dirty="0" smtClean="0">
              <a:ln>
                <a:solidFill>
                  <a:srgbClr val="C00000"/>
                </a:solidFill>
              </a:ln>
              <a:solidFill>
                <a:srgbClr val="9900FF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22298"/>
            <a:ext cx="8929718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Корекція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мікробіоценозу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кишечника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00108"/>
            <a:ext cx="8715436" cy="323369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marL="542925" lvl="1" indent="-542925" algn="ctr">
              <a:lnSpc>
                <a:spcPct val="80000"/>
              </a:lnSpc>
            </a:pP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Феномен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пробіозиса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: </a:t>
            </a:r>
          </a:p>
          <a:p>
            <a:pPr marL="542925" lvl="1" indent="-542925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визначається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як "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асоціація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двох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організмів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що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стимулюють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життєві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процеси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кожного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них"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виявлено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І.І.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Мечниковим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на початку 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XX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століття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від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прийому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кислого молока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живими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лактобактеріями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</a:t>
            </a:r>
          </a:p>
          <a:p>
            <a:pPr marL="542925" lvl="1" indent="-542925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ПРОБІОТИКИ -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живі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мікроорганізми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які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при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призначенні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в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достатній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кількості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позитивно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впливають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на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здоров'я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4714884"/>
            <a:ext cx="2500330" cy="2000264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4714884"/>
            <a:ext cx="1928817" cy="2000264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488" y="4714884"/>
            <a:ext cx="3214710" cy="2000264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22298"/>
            <a:ext cx="8929718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Критерії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включення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в 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групу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пробіотиків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– 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мікроорганізмів</a:t>
            </a:r>
            <a:endParaRPr lang="ru-RU" sz="4000" b="1" dirty="0" smtClean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93104"/>
            <a:ext cx="8715436" cy="562204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marL="542925" lvl="1" indent="-542925">
              <a:lnSpc>
                <a:spcPct val="80000"/>
              </a:lnSpc>
            </a:pP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Повинні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: </a:t>
            </a:r>
          </a:p>
          <a:p>
            <a:pPr marL="542925" lvl="1" indent="-54292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виживати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при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пасируванні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через ШКТ,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що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передбачає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їх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резистентність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до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кислоти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жовчі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;</a:t>
            </a:r>
          </a:p>
          <a:p>
            <a:pPr marL="542925" lvl="1" indent="-54292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адгезуватися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на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епітеліальних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клітинах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кишечника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наступною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колонізацією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;</a:t>
            </a:r>
          </a:p>
          <a:p>
            <a:pPr marL="542925" lvl="1" indent="-54292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стабілізувати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кишкову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мікрофлору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;</a:t>
            </a:r>
          </a:p>
          <a:p>
            <a:pPr marL="542925" lvl="1" indent="-54292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зберігати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життєздатність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як 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харчових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продуктах, так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процесі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одержання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фармакопейних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ліофілізованих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препаратів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;</a:t>
            </a:r>
          </a:p>
          <a:p>
            <a:pPr marL="542925" lvl="1" indent="-54292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швидко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розмножуватися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колонізуючи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кишечник</a:t>
            </a:r>
          </a:p>
          <a:p>
            <a:pPr marL="542925" lvl="1" indent="-54292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персистувати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проявом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родових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властивостей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пробіотиків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542925" lvl="1" indent="-542925">
              <a:lnSpc>
                <a:spcPct val="80000"/>
              </a:lnSpc>
              <a:spcBef>
                <a:spcPts val="600"/>
              </a:spcBef>
            </a:pP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Не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повинні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: </a:t>
            </a:r>
          </a:p>
          <a:p>
            <a:pPr marL="542925" lvl="1" indent="-54292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мати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ознак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патогеності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22298"/>
            <a:ext cx="8929718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Види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пробіотичних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мікроорганізмів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93104"/>
            <a:ext cx="4143404" cy="48495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marL="542925" lvl="1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bifidum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42925" lvl="1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longum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42925" lvl="1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adolescentis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42925" lvl="1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infantis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42925" lvl="1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breve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	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542925" lvl="1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L. acidophilus </a:t>
            </a:r>
          </a:p>
          <a:p>
            <a:pPr marL="542925" lvl="1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delbrueckii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subsp.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bulgaricus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42925" lvl="1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fermentum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42925" lvl="1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planfarum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	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542925" lvl="1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lactis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42925" lvl="1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cremioris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	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542925" lvl="1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subtilis</a:t>
            </a:r>
            <a:endParaRPr lang="en-US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29124" y="1071546"/>
            <a:ext cx="4572000" cy="46535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marL="542925" lvl="1" indent="-54292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animalis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lactis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 </a:t>
            </a:r>
          </a:p>
          <a:p>
            <a:pPr marL="542925" lvl="1" indent="-54292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longum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42925" lvl="1" indent="-54292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bifidum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42925" lvl="1" indent="-54292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infantis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	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542925" lvl="1" indent="-54292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casei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42925" lvl="1" indent="-54292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rhamnosus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42925" lvl="1" indent="-54292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lactis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42925" lvl="1" indent="-54292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brevis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42925" lvl="1" indent="-54292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salivarius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42925" lvl="1" indent="-54292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gasseri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	   	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542925" lvl="1" indent="-54292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В. 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cereus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2" name="Rectangle 4"/>
          <p:cNvSpPr>
            <a:spLocks noChangeArrowheads="1"/>
          </p:cNvSpPr>
          <p:nvPr/>
        </p:nvSpPr>
        <p:spPr bwMode="auto">
          <a:xfrm>
            <a:off x="142844" y="71414"/>
            <a:ext cx="8858312" cy="55092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solidFill>
              <a:srgbClr val="0000FF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anchor="ctr">
            <a:spAutoFit/>
          </a:bodyPr>
          <a:lstStyle/>
          <a:p>
            <a:pPr indent="315913" algn="ctr"/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Більшість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бактерій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,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що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володіють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пробіотичними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властивостями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,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є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представниками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сімейств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en-US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Lactobacillus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і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Bifidobacterium</a:t>
            </a:r>
            <a:r>
              <a:rPr lang="en-US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, 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все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частіше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в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такій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якості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стали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використовувати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бактерії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,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що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спорообразують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,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з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роду </a:t>
            </a:r>
            <a:r>
              <a:rPr lang="en-US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Bacillus.</a:t>
            </a:r>
            <a:endParaRPr lang="uk-UA" sz="3200" b="1" dirty="0" smtClean="0">
              <a:solidFill>
                <a:schemeClr val="accent4">
                  <a:lumMod val="20000"/>
                  <a:lumOff val="80000"/>
                </a:schemeClr>
              </a:solidFill>
              <a:latin typeface="Arial" pitchFamily="34" charset="0"/>
            </a:endParaRPr>
          </a:p>
          <a:p>
            <a:pPr indent="315913" algn="ctr"/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На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сьогоднішній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день у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світі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створено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понад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50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препаратів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,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які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повністю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або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частково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складені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на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основі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спороутворюючих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бактерій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(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бактисубтил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,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біоспорин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,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бактиспорин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та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ін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.).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4" name="Rectangle 4"/>
          <p:cNvSpPr>
            <a:spLocks noChangeArrowheads="1"/>
          </p:cNvSpPr>
          <p:nvPr/>
        </p:nvSpPr>
        <p:spPr bwMode="auto">
          <a:xfrm>
            <a:off x="214282" y="1"/>
            <a:ext cx="8750331" cy="61247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3200" b="1" i="1" dirty="0">
                <a:solidFill>
                  <a:srgbClr val="FF0000"/>
                </a:solidFill>
                <a:latin typeface="Arial" pitchFamily="34" charset="0"/>
              </a:rPr>
              <a:t>Bacillus </a:t>
            </a:r>
            <a:r>
              <a:rPr lang="en-US" sz="3200" b="1" i="1" dirty="0" err="1">
                <a:solidFill>
                  <a:srgbClr val="FF0000"/>
                </a:solidFill>
                <a:latin typeface="Arial" pitchFamily="34" charset="0"/>
              </a:rPr>
              <a:t>clausii</a:t>
            </a:r>
            <a:endParaRPr lang="ru-RU" sz="3200" b="1" i="1" dirty="0">
              <a:solidFill>
                <a:srgbClr val="FF0000"/>
              </a:solidFill>
              <a:latin typeface="Arial" pitchFamily="34" charset="0"/>
            </a:endParaRPr>
          </a:p>
          <a:p>
            <a:pPr marL="271463" indent="-271463">
              <a:lnSpc>
                <a:spcPct val="70000"/>
              </a:lnSpc>
              <a:buFont typeface="Wingdings" pitchFamily="2" charset="2"/>
              <a:buChar char="Ø"/>
            </a:pP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Непатогенні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бактерії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що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входять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до складу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нормальної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мікрофлори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транзитної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кишечника;</a:t>
            </a:r>
          </a:p>
          <a:p>
            <a:pPr marL="271463" indent="-271463">
              <a:lnSpc>
                <a:spcPct val="70000"/>
              </a:lnSpc>
              <a:buFont typeface="Wingdings" pitchFamily="2" charset="2"/>
              <a:buChar char="Ø"/>
            </a:pP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Середовище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проживання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-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ґрунт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, вода,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повітря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;</a:t>
            </a:r>
          </a:p>
          <a:p>
            <a:pPr marL="271463" indent="-271463">
              <a:lnSpc>
                <a:spcPct val="70000"/>
              </a:lnSpc>
              <a:buFont typeface="Wingdings" pitchFamily="2" charset="2"/>
              <a:buChar char="Ø"/>
            </a:pP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Самостійно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елімінують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із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ШКТ;</a:t>
            </a:r>
          </a:p>
          <a:p>
            <a:pPr marL="271463" indent="-271463">
              <a:lnSpc>
                <a:spcPct val="70000"/>
              </a:lnSpc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Геном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штаму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en-US" sz="2400" b="1" dirty="0" smtClean="0">
                <a:solidFill>
                  <a:srgbClr val="0000FF"/>
                </a:solidFill>
                <a:latin typeface="Arial" pitchFamily="34" charset="0"/>
              </a:rPr>
              <a:t>Bacillus </a:t>
            </a:r>
            <a:r>
              <a:rPr lang="en-US" sz="2400" b="1" dirty="0" err="1" smtClean="0">
                <a:solidFill>
                  <a:srgbClr val="0000FF"/>
                </a:solidFill>
                <a:latin typeface="Arial" pitchFamily="34" charset="0"/>
              </a:rPr>
              <a:t>clausii</a:t>
            </a:r>
            <a:r>
              <a:rPr lang="en-US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повністю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вивчений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;</a:t>
            </a:r>
          </a:p>
          <a:p>
            <a:pPr marL="271463" indent="-271463">
              <a:lnSpc>
                <a:spcPct val="70000"/>
              </a:lnSpc>
              <a:buFont typeface="Wingdings" pitchFamily="2" charset="2"/>
              <a:buChar char="Ø"/>
            </a:pP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Утворюють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полірезистентні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спори,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здатні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виживати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під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час транзиту через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кисле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середовище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шлунка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;</a:t>
            </a:r>
          </a:p>
          <a:p>
            <a:pPr marL="271463" indent="-271463">
              <a:lnSpc>
                <a:spcPct val="70000"/>
              </a:lnSpc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Спори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після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експозиції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в кислому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середовищі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шлунка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надходять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у кишечник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трансформуються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у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вегетативну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форму;</a:t>
            </a:r>
          </a:p>
          <a:p>
            <a:pPr marL="271463" indent="-271463">
              <a:lnSpc>
                <a:spcPct val="70000"/>
              </a:lnSpc>
              <a:buFont typeface="Wingdings" pitchFamily="2" charset="2"/>
              <a:buChar char="Ø"/>
            </a:pP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Вегетативні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форми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можуть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існувати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та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розвиватися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при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значенні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рН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&gt;4,5,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зростати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в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присутності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жовчі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та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умовах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недостатньої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кількості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кисню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зберігаючи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всі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свої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властивості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пробіотика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;</a:t>
            </a:r>
          </a:p>
          <a:p>
            <a:pPr marL="271463" indent="-271463">
              <a:lnSpc>
                <a:spcPct val="70000"/>
              </a:lnSpc>
              <a:buFont typeface="Wingdings" pitchFamily="2" charset="2"/>
              <a:buChar char="Ø"/>
            </a:pP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Бактерицидна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активність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щодо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більшості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грам+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патогенних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бактерій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(</a:t>
            </a:r>
            <a:r>
              <a:rPr lang="en-US" sz="2400" b="1" dirty="0" smtClean="0">
                <a:solidFill>
                  <a:srgbClr val="0000FF"/>
                </a:solidFill>
                <a:latin typeface="Arial" pitchFamily="34" charset="0"/>
              </a:rPr>
              <a:t>Staphylococcus </a:t>
            </a:r>
            <a:r>
              <a:rPr lang="en-US" sz="2400" b="1" dirty="0" err="1" smtClean="0">
                <a:solidFill>
                  <a:srgbClr val="0000FF"/>
                </a:solidFill>
                <a:latin typeface="Arial" pitchFamily="34" charset="0"/>
              </a:rPr>
              <a:t>aureus</a:t>
            </a:r>
            <a:r>
              <a:rPr lang="en-US" sz="2400" b="1" dirty="0" smtClean="0">
                <a:solidFill>
                  <a:srgbClr val="0000FF"/>
                </a:solidFill>
                <a:latin typeface="Arial" pitchFamily="34" charset="0"/>
              </a:rPr>
              <a:t>, Clostridium </a:t>
            </a:r>
            <a:r>
              <a:rPr lang="en-US" sz="2400" b="1" dirty="0" err="1" smtClean="0">
                <a:solidFill>
                  <a:srgbClr val="0000FF"/>
                </a:solidFill>
                <a:latin typeface="Arial" pitchFamily="34" charset="0"/>
              </a:rPr>
              <a:t>difficile</a:t>
            </a:r>
            <a:r>
              <a:rPr lang="en-US" sz="2400" b="1" dirty="0" smtClean="0">
                <a:solidFill>
                  <a:srgbClr val="0000FF"/>
                </a:solidFill>
                <a:latin typeface="Arial" pitchFamily="34" charset="0"/>
              </a:rPr>
              <a:t>, </a:t>
            </a:r>
            <a:r>
              <a:rPr lang="en-US" sz="2400" b="1" dirty="0" err="1" smtClean="0">
                <a:solidFill>
                  <a:srgbClr val="0000FF"/>
                </a:solidFill>
                <a:latin typeface="Arial" pitchFamily="34" charset="0"/>
              </a:rPr>
              <a:t>Enterococcus</a:t>
            </a:r>
            <a:r>
              <a:rPr lang="en-US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Arial" pitchFamily="34" charset="0"/>
              </a:rPr>
              <a:t>feacium</a:t>
            </a:r>
            <a:r>
              <a:rPr lang="en-US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та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ін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.)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та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ротавірусів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;</a:t>
            </a:r>
          </a:p>
          <a:p>
            <a:pPr marL="271463" indent="-271463">
              <a:lnSpc>
                <a:spcPct val="70000"/>
              </a:lnSpc>
              <a:buFont typeface="Wingdings" pitchFamily="2" charset="2"/>
              <a:buChar char="Ø"/>
            </a:pP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Мають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широкий спектр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резистентності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до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антибіотиків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цефалоспорини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макроліди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пеніциліни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тетрацикліни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аміноглікозиди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хлорамфенікол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лінкосаміди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ізоніазид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рифампіцин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).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6" name="Rectangle 4"/>
          <p:cNvSpPr>
            <a:spLocks noChangeArrowheads="1"/>
          </p:cNvSpPr>
          <p:nvPr/>
        </p:nvSpPr>
        <p:spPr bwMode="auto">
          <a:xfrm>
            <a:off x="214282" y="71414"/>
            <a:ext cx="8715436" cy="954107"/>
          </a:xfrm>
          <a:prstGeom prst="rect">
            <a:avLst/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itchFamily="34" charset="0"/>
              </a:rPr>
              <a:t>Механізми</a:t>
            </a:r>
            <a:r>
              <a:rPr lang="ru-RU" sz="28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itchFamily="34" charset="0"/>
              </a:rPr>
              <a:t>лікувально-профілактичної</a:t>
            </a:r>
            <a:r>
              <a:rPr lang="ru-RU" sz="28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</a:p>
          <a:p>
            <a:pPr algn="ctr"/>
            <a:r>
              <a:rPr lang="ru-RU" sz="2800" b="1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itchFamily="34" charset="0"/>
              </a:rPr>
              <a:t>дії</a:t>
            </a:r>
            <a:r>
              <a:rPr lang="ru-RU" sz="28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itchFamily="34" charset="0"/>
              </a:rPr>
              <a:t>спороутворюючих</a:t>
            </a:r>
            <a:r>
              <a:rPr lang="ru-RU" sz="28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" pitchFamily="34" charset="0"/>
              </a:rPr>
              <a:t>пробіотиків</a:t>
            </a:r>
            <a:r>
              <a:rPr lang="ru-RU" sz="28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endParaRPr lang="ru-RU" sz="2800" dirty="0">
              <a:solidFill>
                <a:schemeClr val="tx2">
                  <a:lumMod val="20000"/>
                  <a:lumOff val="80000"/>
                </a:schemeClr>
              </a:solidFill>
              <a:latin typeface="Arial" pitchFamily="34" charset="0"/>
            </a:endParaRPr>
          </a:p>
        </p:txBody>
      </p:sp>
      <p:graphicFrame>
        <p:nvGraphicFramePr>
          <p:cNvPr id="151657" name="Group 105"/>
          <p:cNvGraphicFramePr>
            <a:graphicFrameLocks noGrp="1"/>
          </p:cNvGraphicFramePr>
          <p:nvPr/>
        </p:nvGraphicFramePr>
        <p:xfrm>
          <a:off x="139700" y="1071546"/>
          <a:ext cx="8896350" cy="5409107"/>
        </p:xfrm>
        <a:graphic>
          <a:graphicData uri="http://schemas.openxmlformats.org/drawingml/2006/table">
            <a:tbl>
              <a:tblPr/>
              <a:tblGrid>
                <a:gridCol w="2265363"/>
                <a:gridCol w="2182812"/>
                <a:gridCol w="1738313"/>
                <a:gridCol w="2709862"/>
              </a:tblGrid>
              <a:tr h="59416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Стадії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транслокації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бацил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Дія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бацил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та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їх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метаболітів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Наслідки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для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макроорганізма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077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Адаптивні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Антагоністичні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792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Проходження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шлунка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та кишечника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з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частковою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фіксацією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на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їх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слизових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Активація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та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проростання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частини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спор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із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виживанням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вегетативних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форм у кишечнику. Участь у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травленні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за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рахунок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продукції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протеаз,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амілаз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ліпаз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целюлаз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, а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також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синтезу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амінокислот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та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вітамінів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Інгібування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хвороботворних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мікроорганізмів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за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рахунок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дипіколінової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кислоти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спор,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продукції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вегетативними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клітинами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каталази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лізоциму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антибіотиків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бактеріоцинів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та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інших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метаболітів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Поліпшення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травлення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запобігання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накопиченню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продуктів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метаболізму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патогенних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мікробів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15028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Перманентна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транслокація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   в    кров,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лімфу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і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внутрішні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органи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Захист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та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зміцнення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мікробіоценозу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індукція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синтезу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інтерферону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імуноглобулінів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стимуляція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імунокомпетентних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клітин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12372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Виведення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з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організму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Розщеплення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алергенів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очищення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запальних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вогнищ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видалення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токсинів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важких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металів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4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22298"/>
            <a:ext cx="8929718" cy="834934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Показання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до </a:t>
            </a:r>
            <a:r>
              <a:rPr lang="ru-RU" sz="4000" b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застосування</a:t>
            </a:r>
            <a:endParaRPr lang="ru-RU" sz="4000" b="1" dirty="0" smtClean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  <a:p>
            <a:pPr algn="r" defTabSz="980527">
              <a:lnSpc>
                <a:spcPct val="70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пробіотиків</a:t>
            </a:r>
            <a:endParaRPr lang="ru-RU" sz="4000" b="1" dirty="0" smtClean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928670"/>
            <a:ext cx="8715436" cy="551124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marL="514350" lvl="1" indent="-514350">
              <a:lnSpc>
                <a:spcPct val="70000"/>
              </a:lnSpc>
              <a:buAutoNum type="arabicPeriod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Гострі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затяжні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кишкові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інфекції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;</a:t>
            </a:r>
          </a:p>
          <a:p>
            <a:pPr marL="514350" lvl="1" indent="-514350">
              <a:lnSpc>
                <a:spcPct val="70000"/>
              </a:lnSpc>
              <a:buAutoNum type="arabicPeriod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Запальні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захворювання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кишок</a:t>
            </a:r>
          </a:p>
          <a:p>
            <a:pPr marL="514350" lvl="1" indent="-514350">
              <a:lnSpc>
                <a:spcPct val="70000"/>
              </a:lnSpc>
              <a:buAutoNum type="arabicPeriod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Антибіотикоіндуковані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діареї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;</a:t>
            </a:r>
          </a:p>
          <a:p>
            <a:pPr marL="514350" lvl="1" indent="-514350">
              <a:lnSpc>
                <a:spcPct val="70000"/>
              </a:lnSpc>
              <a:buAutoNum type="arabicPeriod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Гастроентерологічні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захворювання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гастрити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ВХ, синдром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подразненого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кишечника);</a:t>
            </a:r>
          </a:p>
          <a:p>
            <a:pPr marL="514350" lvl="1" indent="-514350">
              <a:lnSpc>
                <a:spcPct val="70000"/>
              </a:lnSpc>
              <a:buAutoNum type="arabicPeriod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Ферментопатії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дисахаридазна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недостатність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</a:t>
            </a:r>
          </a:p>
          <a:p>
            <a:pPr marL="514350" lvl="1" indent="-514350">
              <a:lnSpc>
                <a:spcPct val="70000"/>
              </a:lnSpc>
              <a:buAutoNum type="arabicPeriod"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синдром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хронічних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запорів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;</a:t>
            </a:r>
          </a:p>
          <a:p>
            <a:pPr marL="514350" lvl="1" indent="-514350">
              <a:lnSpc>
                <a:spcPct val="70000"/>
              </a:lnSpc>
              <a:buAutoNum type="arabicPeriod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Алергічні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захворювання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у тому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числі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харчова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респіраторна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дермато-інтестинальна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полівалентна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алергія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бронхіальна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астма;</a:t>
            </a:r>
          </a:p>
          <a:p>
            <a:pPr marL="514350" lvl="1" indent="-514350">
              <a:lnSpc>
                <a:spcPct val="70000"/>
              </a:lnSpc>
              <a:buAutoNum type="arabicPeriod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Хронічні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захворювання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носоглотки та ротоглотки;</a:t>
            </a:r>
          </a:p>
          <a:p>
            <a:pPr marL="514350" lvl="1" indent="-514350">
              <a:lnSpc>
                <a:spcPct val="70000"/>
              </a:lnSpc>
              <a:buAutoNum type="arabicPeriod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Дисметаболічні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нефропатії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гіпероксалурія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); </a:t>
            </a:r>
          </a:p>
          <a:p>
            <a:pPr marL="514350" lvl="1" indent="-514350">
              <a:lnSpc>
                <a:spcPct val="70000"/>
              </a:lnSpc>
              <a:buAutoNum type="arabicPeriod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Гемато-онкологічні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захворювання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лейкози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); </a:t>
            </a:r>
          </a:p>
          <a:p>
            <a:pPr marL="514350" lvl="1" indent="-514350">
              <a:lnSpc>
                <a:spcPct val="70000"/>
              </a:lnSpc>
              <a:buAutoNum type="arabicPeriod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Стреси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; </a:t>
            </a:r>
          </a:p>
          <a:p>
            <a:pPr marL="514350" lvl="1" indent="-514350">
              <a:lnSpc>
                <a:spcPct val="70000"/>
              </a:lnSpc>
              <a:buAutoNum type="arabicPeriod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Гіпертонічна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хвороба; </a:t>
            </a:r>
          </a:p>
          <a:p>
            <a:pPr marL="514350" lvl="1" indent="-514350">
              <a:lnSpc>
                <a:spcPct val="70000"/>
              </a:lnSpc>
              <a:buAutoNum type="arabicPeriod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Урогенітальні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захворювання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вагіноз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кольпіт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уретрит,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ендоцервіцит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); </a:t>
            </a:r>
          </a:p>
          <a:p>
            <a:pPr marL="514350" lvl="1" indent="-514350">
              <a:lnSpc>
                <a:spcPct val="70000"/>
              </a:lnSpc>
              <a:buAutoNum type="arabicPeriod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гельмінтози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48" y="928670"/>
            <a:ext cx="11334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22298"/>
            <a:ext cx="8929718" cy="834934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Класиф</a:t>
            </a:r>
            <a:r>
              <a:rPr lang="uk-UA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кація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пробіотиків</a:t>
            </a:r>
            <a:endParaRPr lang="ru-RU" sz="4000" b="1" dirty="0" smtClean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928670"/>
            <a:ext cx="4714908" cy="48926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marL="514350" lvl="1" indent="-514350">
              <a:lnSpc>
                <a:spcPct val="70000"/>
              </a:lnSpc>
              <a:spcBef>
                <a:spcPts val="600"/>
              </a:spcBef>
            </a:pPr>
            <a:r>
              <a:rPr lang="en-US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I.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Монопробіотики</a:t>
            </a:r>
            <a:endParaRPr lang="ru-RU" sz="32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pPr marL="514350" lvl="1" indent="-514350">
              <a:lnSpc>
                <a:spcPct val="70000"/>
              </a:lnSpc>
              <a:spcBef>
                <a:spcPts val="600"/>
              </a:spcBef>
              <a:buAutoNum type="arabicPeriod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Біфідомісткі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(В.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Bifidum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): </a:t>
            </a:r>
          </a:p>
          <a:p>
            <a:pPr marL="514350" lvl="1" indent="-514350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Біфідумбактерин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14350" lvl="1" indent="-514350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Біфідумбактерин-форте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14350" lvl="1" indent="-514350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Пробіфор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514350" lvl="1" indent="-514350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Біфідоген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14350" lvl="1" indent="-514350">
              <a:lnSpc>
                <a:spcPct val="70000"/>
              </a:lnSpc>
              <a:spcBef>
                <a:spcPts val="600"/>
              </a:spcBef>
              <a:buAutoNum type="arabicPeriod" startAt="2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Лактомісткі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: </a:t>
            </a:r>
          </a:p>
          <a:p>
            <a:pPr marL="0" lvl="1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Лактобактерин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Plantarum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або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fermentum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 </a:t>
            </a:r>
          </a:p>
          <a:p>
            <a:pPr marL="0" lvl="1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Біобактон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 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L. Acidophilus)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0" lvl="1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Гастрофарм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bulgaricum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514350" lvl="1" indent="-514350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3.  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Колімісткі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: </a:t>
            </a:r>
          </a:p>
          <a:p>
            <a:pPr marL="514350" lvl="1" indent="-514350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Колібактерин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(Е.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coli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М-17)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929190" y="928670"/>
            <a:ext cx="4071966" cy="49613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514350" lvl="1" indent="-514350">
              <a:lnSpc>
                <a:spcPct val="70000"/>
              </a:lnSpc>
            </a:pPr>
            <a:r>
              <a:rPr lang="en-US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II.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Поліпробіотики</a:t>
            </a:r>
            <a:endParaRPr lang="en-US" sz="32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pPr marL="514350" lvl="1" indent="-514350">
              <a:lnSpc>
                <a:spcPct val="70000"/>
              </a:lnSpc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Біфідомісткі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: </a:t>
            </a:r>
          </a:p>
          <a:p>
            <a:pPr marL="514350" lvl="1" indent="-514350">
              <a:lnSpc>
                <a:spcPct val="70000"/>
              </a:lnSpc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Біфілонг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В.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bifidum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longum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14350" lvl="1" indent="-514350">
              <a:lnSpc>
                <a:spcPct val="70000"/>
              </a:lnSpc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Лактомісткі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: </a:t>
            </a:r>
          </a:p>
          <a:p>
            <a:pPr marL="514350" lvl="1" indent="-514350">
              <a:lnSpc>
                <a:spcPct val="70000"/>
              </a:lnSpc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Ацилакт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(3 штамма 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L. Acidophilus) </a:t>
            </a:r>
          </a:p>
          <a:p>
            <a:pPr marL="514350" lvl="1" indent="-514350">
              <a:lnSpc>
                <a:spcPct val="70000"/>
              </a:lnSpc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Біфідо-і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лактомісткі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: </a:t>
            </a:r>
          </a:p>
          <a:p>
            <a:pPr marL="514350" lvl="1" indent="-514350">
              <a:lnSpc>
                <a:spcPct val="70000"/>
              </a:lnSpc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Біфацид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B.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bifidum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L. Acidophilus) </a:t>
            </a:r>
          </a:p>
          <a:p>
            <a:pPr marL="514350" lvl="1" indent="-514350">
              <a:lnSpc>
                <a:spcPct val="70000"/>
              </a:lnSpc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Біфідо-і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колімісткі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: </a:t>
            </a:r>
          </a:p>
          <a:p>
            <a:pPr marL="514350" lvl="1" indent="-514350">
              <a:lnSpc>
                <a:spcPct val="70000"/>
              </a:lnSpc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Біфікол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(В.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bifidum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E. Coli M 17)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endParaRPr lang="en-US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514350" lvl="1" indent="-514350">
              <a:lnSpc>
                <a:spcPct val="70000"/>
              </a:lnSpc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Лінекс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Lactobacillus, Streptococcus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faecium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B.infantis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 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14282" y="22298"/>
            <a:ext cx="8715436" cy="834934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Класифікація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пробіотиків</a:t>
            </a:r>
            <a:endParaRPr lang="ru-RU" sz="4000" b="1" dirty="0" smtClean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928670"/>
            <a:ext cx="8715436" cy="495109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marL="514350" lvl="1" indent="-514350">
              <a:lnSpc>
                <a:spcPct val="70000"/>
              </a:lnSpc>
            </a:pP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III.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Пробіотики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-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самоелімінуючі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антагоністи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: </a:t>
            </a:r>
          </a:p>
          <a:p>
            <a:pPr marL="514350" lvl="1" indent="-514350">
              <a:lnSpc>
                <a:spcPct val="70000"/>
              </a:lnSpc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-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бацилярні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 </a:t>
            </a:r>
          </a:p>
          <a:p>
            <a:pPr marL="514350" lvl="1" indent="-514350">
              <a:lnSpc>
                <a:spcPct val="70000"/>
              </a:lnSpc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-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сахароміцетомісткі</a:t>
            </a:r>
            <a:endParaRPr lang="en-US" sz="2800" b="1" dirty="0" smtClean="0">
              <a:ln>
                <a:solidFill>
                  <a:srgbClr val="C00000"/>
                </a:solidFill>
              </a:ln>
              <a:solidFill>
                <a:srgbClr val="00B050"/>
              </a:solidFill>
            </a:endParaRPr>
          </a:p>
          <a:p>
            <a:pPr marL="514350" lvl="1" indent="-514350">
              <a:lnSpc>
                <a:spcPct val="70000"/>
              </a:lnSpc>
              <a:buFont typeface="Wingdings" pitchFamily="2" charset="2"/>
              <a:buChar char="Ø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Споробактерин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14350" lvl="1" indent="-514350">
              <a:lnSpc>
                <a:spcPct val="70000"/>
              </a:lnSpc>
              <a:buFont typeface="Wingdings" pitchFamily="2" charset="2"/>
              <a:buChar char="Ø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Бактиспорин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14350" lvl="1" indent="-514350">
              <a:lnSpc>
                <a:spcPct val="70000"/>
              </a:lnSpc>
              <a:buFont typeface="Wingdings" pitchFamily="2" charset="2"/>
              <a:buChar char="Ø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Біоспорин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14350" lvl="1" indent="-514350">
              <a:lnSpc>
                <a:spcPct val="70000"/>
              </a:lnSpc>
              <a:buFont typeface="Wingdings" pitchFamily="2" charset="2"/>
              <a:buChar char="Ø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Бактисубтил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14350" lvl="1" indent="-514350">
              <a:lnSpc>
                <a:spcPct val="70000"/>
              </a:lnSpc>
              <a:buFont typeface="Wingdings" pitchFamily="2" charset="2"/>
              <a:buChar char="Ø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Ентерол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  </a:t>
            </a:r>
          </a:p>
          <a:p>
            <a:pPr marL="514350" lvl="1" indent="-514350">
              <a:lnSpc>
                <a:spcPct val="70000"/>
              </a:lnSpc>
            </a:pP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IV.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Комбіновані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пробіотики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синбіотики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)</a:t>
            </a:r>
          </a:p>
          <a:p>
            <a:pPr marL="514350" lvl="1" indent="-514350">
              <a:lnSpc>
                <a:spcPct val="70000"/>
              </a:lnSpc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Біфідомісткі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: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Біфіформ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514350" lvl="1" indent="-514350">
              <a:lnSpc>
                <a:spcPct val="70000"/>
              </a:lnSpc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Лактомісткі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: 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Аципол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в табл. </a:t>
            </a:r>
          </a:p>
          <a:p>
            <a:pPr marL="514350" lvl="1" indent="-514350">
              <a:lnSpc>
                <a:spcPct val="70000"/>
              </a:lnSpc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Йогулакт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Lactobacillus acidophilus, Lactobacillus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rhamnosus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Streptococcus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thermophilus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Lactobacillus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delbrueckii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, ssp.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Bulgaricus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 </a:t>
            </a:r>
          </a:p>
          <a:p>
            <a:pPr marL="514350" lvl="1" indent="-514350">
              <a:lnSpc>
                <a:spcPct val="70000"/>
              </a:lnSpc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Колімісткі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: </a:t>
            </a:r>
          </a:p>
          <a:p>
            <a:pPr marL="514350" lvl="1" indent="-514350">
              <a:lnSpc>
                <a:spcPct val="70000"/>
              </a:lnSpc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Біофлор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1285860"/>
            <a:ext cx="228601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8" name="Rectangle 4"/>
          <p:cNvSpPr>
            <a:spLocks noChangeArrowheads="1"/>
          </p:cNvSpPr>
          <p:nvPr/>
        </p:nvSpPr>
        <p:spPr bwMode="auto">
          <a:xfrm>
            <a:off x="142844" y="928670"/>
            <a:ext cx="8715436" cy="56046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anchor="ctr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Біоентеросептики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–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препарати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,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дія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яких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ґрунтується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на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антагонізмі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непатогенних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та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патогенних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бактерій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.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ЕНТЕРОЖЕРМІНА -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пробіотик-біоентеросептик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</a:rPr>
              <a:t>Bacillus </a:t>
            </a:r>
            <a:r>
              <a:rPr lang="en-US" sz="2800" b="1" dirty="0" err="1" smtClean="0">
                <a:solidFill>
                  <a:srgbClr val="FF0000"/>
                </a:solidFill>
                <a:latin typeface="Arial" pitchFamily="34" charset="0"/>
              </a:rPr>
              <a:t>clausii</a:t>
            </a:r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</a:rPr>
              <a:t>,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що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входять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до складу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цього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препарату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мають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:     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природню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здатність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пригнічувати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зростання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чужих для кишечника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людини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мікроорганізмів</a:t>
            </a:r>
            <a:endParaRPr lang="ru-RU" sz="2800" b="1" dirty="0" smtClean="0">
              <a:solidFill>
                <a:srgbClr val="9900FF"/>
              </a:solidFill>
              <a:latin typeface="Arial" pitchFamily="34" charset="0"/>
            </a:endParaRP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виявляють:антибактеріальну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активність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щодо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більшості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патогенних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мікроорганізмів,забезпечують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оптимальні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умови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для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існування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основної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кишкової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мікрофлори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;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полегшують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розщеплення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та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всмоктування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компонентів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їжі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;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позитивно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впливають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на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місцевий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та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системний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імунітет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.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0" y="214290"/>
            <a:ext cx="8952138" cy="664371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14282" y="285728"/>
            <a:ext cx="8715436" cy="571504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Корекція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дисбактеріозів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0" name="Rectangle 4"/>
          <p:cNvSpPr>
            <a:spLocks noChangeArrowheads="1"/>
          </p:cNvSpPr>
          <p:nvPr/>
        </p:nvSpPr>
        <p:spPr bwMode="auto">
          <a:xfrm>
            <a:off x="214282" y="714356"/>
            <a:ext cx="8715436" cy="43088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anchor="ctr">
            <a:spAutoFit/>
          </a:bodyPr>
          <a:lstStyle/>
          <a:p>
            <a:pPr>
              <a:spcBef>
                <a:spcPts val="60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ЕНТЕРОЖЕРМІНА - СУЧАСНИЙ ПРОБІОТИК-БІОЕНТЕРОСЕПТИК (МІСТЬ 2 МЛРД СУПЕРЕЧКА ПОЛІРЕЗИСТЕНТНОГО ШТАМУ 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</a:rPr>
              <a:t>BACILLUS CLAUSII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У КОЖНОМУ ФЛАКОНІ)</a:t>
            </a:r>
          </a:p>
          <a:p>
            <a:pPr>
              <a:spcBef>
                <a:spcPts val="600"/>
              </a:spcBef>
            </a:pP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Антибіотикорезистентність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en-US" sz="2400" b="1" dirty="0" smtClean="0">
                <a:solidFill>
                  <a:srgbClr val="9900FF"/>
                </a:solidFill>
                <a:latin typeface="Arial" pitchFamily="34" charset="0"/>
              </a:rPr>
              <a:t>Bacillus </a:t>
            </a:r>
            <a:r>
              <a:rPr lang="en-US" sz="2400" b="1" dirty="0" err="1" smtClean="0">
                <a:solidFill>
                  <a:srgbClr val="9900FF"/>
                </a:solidFill>
                <a:latin typeface="Arial" pitchFamily="34" charset="0"/>
              </a:rPr>
              <a:t>clausii</a:t>
            </a:r>
            <a:r>
              <a:rPr lang="en-US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дозволяє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застосовувати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ЕНТЕРОЖЕРМІНУ для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профілактики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змін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мікрофлори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кишечника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під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час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терапії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антибіотиками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(особливо широкого спектра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дії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).</a:t>
            </a:r>
          </a:p>
          <a:p>
            <a:pPr>
              <a:spcBef>
                <a:spcPts val="600"/>
              </a:spcBef>
            </a:pP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У травному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тракті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9900FF"/>
                </a:solidFill>
                <a:latin typeface="Arial" pitchFamily="34" charset="0"/>
              </a:rPr>
              <a:t>Bacilius</a:t>
            </a:r>
            <a:r>
              <a:rPr lang="en-US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9900FF"/>
                </a:solidFill>
                <a:latin typeface="Arial" pitchFamily="34" charset="0"/>
              </a:rPr>
              <a:t>ciausii</a:t>
            </a:r>
            <a:r>
              <a:rPr lang="en-US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живуть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не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більше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30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днів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після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чого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виводяться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природним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шляхом, тому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їх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називають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антагоністами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що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самоелімінуються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.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14282" y="71414"/>
            <a:ext cx="8715436" cy="571504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Корекція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дисбактеріозів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ChangeArrowheads="1"/>
          </p:cNvSpPr>
          <p:nvPr/>
        </p:nvSpPr>
        <p:spPr bwMode="auto">
          <a:xfrm>
            <a:off x="214282" y="714357"/>
            <a:ext cx="8715436" cy="23083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anchor="ctr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Терапія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ЕНТЕРОЖЕРМІНОЇ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високофізіологічна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,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оскільки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чинить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регулюючий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вплив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на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симбіонтні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відносини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господаря та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його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мікрофлори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і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практично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зводить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до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мінімуму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можливість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побічних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ефектів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від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лікування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.</a:t>
            </a:r>
          </a:p>
          <a:p>
            <a:pPr algn="ctr"/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Протипоказань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щодо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застосування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препарату в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період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вагітності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та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годування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груддю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немає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!</a:t>
            </a:r>
            <a:endParaRPr lang="ru-RU" sz="2400" dirty="0">
              <a:solidFill>
                <a:schemeClr val="accent2"/>
              </a:solidFill>
              <a:latin typeface="Arial" pitchFamily="34" charset="0"/>
            </a:endParaRPr>
          </a:p>
        </p:txBody>
      </p:sp>
      <p:sp>
        <p:nvSpPr>
          <p:cNvPr id="162819" name="Text Box 3"/>
          <p:cNvSpPr txBox="1">
            <a:spLocks noChangeArrowheads="1"/>
          </p:cNvSpPr>
          <p:nvPr/>
        </p:nvSpPr>
        <p:spPr bwMode="auto">
          <a:xfrm>
            <a:off x="3214678" y="3500438"/>
            <a:ext cx="4352896" cy="15696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ЕНТЕРОЖЕРМІНА -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Суспензія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>
                <a:solidFill>
                  <a:srgbClr val="0000FF"/>
                </a:solidFill>
                <a:latin typeface="Arial" pitchFamily="34" charset="0"/>
              </a:rPr>
              <a:t>для </a:t>
            </a:r>
            <a:r>
              <a:rPr lang="ru-RU" sz="2400" b="1" dirty="0" err="1">
                <a:solidFill>
                  <a:srgbClr val="0000FF"/>
                </a:solidFill>
                <a:latin typeface="Arial" pitchFamily="34" charset="0"/>
              </a:rPr>
              <a:t>перорального</a:t>
            </a:r>
            <a:r>
              <a:rPr lang="ru-RU" sz="2400" b="1" dirty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застосування</a:t>
            </a:r>
            <a:endParaRPr lang="ru-RU" sz="2400" b="1" dirty="0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4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14282" y="71414"/>
            <a:ext cx="8715436" cy="571504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Корекція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дисбактеріозів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429000"/>
            <a:ext cx="2643206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1357290" y="4929198"/>
            <a:ext cx="7572428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rgbClr val="7030A0"/>
                </a:solidFill>
                <a:latin typeface="Arial" pitchFamily="34" charset="0"/>
              </a:rPr>
              <a:t>Спосіб</a:t>
            </a:r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Arial" pitchFamily="34" charset="0"/>
              </a:rPr>
              <a:t>застосування</a:t>
            </a:r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Arial" pitchFamily="34" charset="0"/>
              </a:rPr>
              <a:t>і</a:t>
            </a:r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Arial" pitchFamily="34" charset="0"/>
              </a:rPr>
              <a:t>дози</a:t>
            </a:r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</a:rPr>
              <a:t>:</a:t>
            </a:r>
          </a:p>
          <a:p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</a:rPr>
              <a:t>  </a:t>
            </a:r>
            <a:r>
              <a:rPr lang="ru-RU" sz="2800" b="1" dirty="0" err="1" smtClean="0">
                <a:solidFill>
                  <a:srgbClr val="7030A0"/>
                </a:solidFill>
                <a:latin typeface="Arial" pitchFamily="34" charset="0"/>
              </a:rPr>
              <a:t>Діти</a:t>
            </a:r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</a:rPr>
              <a:t> – по 1 флакону 1-2 рази на </a:t>
            </a:r>
            <a:r>
              <a:rPr lang="ru-RU" sz="2800" b="1" dirty="0" err="1" smtClean="0">
                <a:solidFill>
                  <a:srgbClr val="7030A0"/>
                </a:solidFill>
                <a:latin typeface="Arial" pitchFamily="34" charset="0"/>
              </a:rPr>
              <a:t>добу</a:t>
            </a:r>
            <a:endParaRPr lang="ru-RU" sz="2800" b="1" dirty="0" smtClean="0">
              <a:solidFill>
                <a:srgbClr val="7030A0"/>
              </a:solidFill>
              <a:latin typeface="Arial" pitchFamily="34" charset="0"/>
            </a:endParaRPr>
          </a:p>
          <a:p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</a:rPr>
              <a:t>  </a:t>
            </a:r>
            <a:r>
              <a:rPr lang="ru-RU" sz="2800" b="1" dirty="0" err="1" smtClean="0">
                <a:solidFill>
                  <a:srgbClr val="7030A0"/>
                </a:solidFill>
                <a:latin typeface="Arial" pitchFamily="34" charset="0"/>
              </a:rPr>
              <a:t>Дорослі</a:t>
            </a:r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</a:rPr>
              <a:t> – по 1 флакону 2-3 рази на </a:t>
            </a:r>
            <a:r>
              <a:rPr lang="ru-RU" sz="2800" b="1" dirty="0" err="1" smtClean="0">
                <a:solidFill>
                  <a:srgbClr val="7030A0"/>
                </a:solidFill>
                <a:latin typeface="Arial" pitchFamily="34" charset="0"/>
              </a:rPr>
              <a:t>добу</a:t>
            </a:r>
            <a:endParaRPr lang="ru-RU" sz="2800" b="1" dirty="0">
              <a:solidFill>
                <a:srgbClr val="7030A0"/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0" name="Rectangle 4"/>
          <p:cNvSpPr>
            <a:spLocks noChangeArrowheads="1"/>
          </p:cNvSpPr>
          <p:nvPr/>
        </p:nvSpPr>
        <p:spPr bwMode="auto">
          <a:xfrm>
            <a:off x="214282" y="714356"/>
            <a:ext cx="8715436" cy="60016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anchor="ctr">
            <a:spAutoFit/>
          </a:bodyPr>
          <a:lstStyle/>
          <a:p>
            <a:pPr marL="3941763" indent="-889000">
              <a:lnSpc>
                <a:spcPct val="80000"/>
              </a:lnSpc>
            </a:pPr>
            <a:endParaRPr lang="ru-RU" sz="2400" b="1" i="1" dirty="0" smtClean="0">
              <a:solidFill>
                <a:srgbClr val="0000FF"/>
              </a:solidFill>
              <a:latin typeface="Arial" pitchFamily="34" charset="0"/>
            </a:endParaRPr>
          </a:p>
          <a:p>
            <a:pPr marL="3941763" indent="-358775" algn="r">
              <a:lnSpc>
                <a:spcPct val="80000"/>
              </a:lnSpc>
            </a:pPr>
            <a:r>
              <a:rPr lang="ru-RU" sz="2400" b="1" i="1" dirty="0" err="1" smtClean="0">
                <a:solidFill>
                  <a:srgbClr val="0000FF"/>
                </a:solidFill>
                <a:latin typeface="Arial" pitchFamily="34" charset="0"/>
              </a:rPr>
              <a:t>Блаженний</a:t>
            </a:r>
            <a:r>
              <a:rPr lang="ru-RU" sz="2400" b="1" i="1" dirty="0" smtClean="0">
                <a:solidFill>
                  <a:srgbClr val="0000FF"/>
                </a:solidFill>
                <a:latin typeface="Arial" pitchFamily="34" charset="0"/>
              </a:rPr>
              <a:t>, </a:t>
            </a:r>
            <a:r>
              <a:rPr lang="ru-RU" sz="2400" b="1" i="1" dirty="0" err="1" smtClean="0">
                <a:solidFill>
                  <a:srgbClr val="0000FF"/>
                </a:solidFill>
                <a:latin typeface="Arial" pitchFamily="34" charset="0"/>
              </a:rPr>
              <a:t>хто</a:t>
            </a:r>
            <a:r>
              <a:rPr lang="ru-RU" sz="2400" b="1" i="1" dirty="0" smtClean="0">
                <a:solidFill>
                  <a:srgbClr val="0000FF"/>
                </a:solidFill>
                <a:latin typeface="Arial" pitchFamily="34" charset="0"/>
              </a:rPr>
              <a:t> рано </a:t>
            </a:r>
            <a:r>
              <a:rPr lang="ru-RU" sz="2400" b="1" i="1" dirty="0" err="1" smtClean="0">
                <a:solidFill>
                  <a:srgbClr val="0000FF"/>
                </a:solidFill>
                <a:latin typeface="Arial" pitchFamily="34" charset="0"/>
              </a:rPr>
              <a:t>вранці</a:t>
            </a:r>
            <a:endParaRPr lang="ru-RU" sz="2400" b="1" i="1" dirty="0" smtClean="0">
              <a:solidFill>
                <a:srgbClr val="0000FF"/>
              </a:solidFill>
              <a:latin typeface="Arial" pitchFamily="34" charset="0"/>
            </a:endParaRPr>
          </a:p>
          <a:p>
            <a:pPr marL="3941763" indent="-358775" algn="r">
              <a:lnSpc>
                <a:spcPct val="80000"/>
              </a:lnSpc>
            </a:pPr>
            <a:r>
              <a:rPr lang="ru-RU" sz="2400" b="1" i="1" dirty="0" err="1" smtClean="0">
                <a:solidFill>
                  <a:srgbClr val="0000FF"/>
                </a:solidFill>
                <a:latin typeface="Arial" pitchFamily="34" charset="0"/>
              </a:rPr>
              <a:t>Має</a:t>
            </a:r>
            <a:r>
              <a:rPr lang="ru-RU" sz="2400" b="1" i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0000FF"/>
                </a:solidFill>
                <a:latin typeface="Arial" pitchFamily="34" charset="0"/>
              </a:rPr>
              <a:t>стілець</a:t>
            </a:r>
            <a:r>
              <a:rPr lang="ru-RU" sz="2400" b="1" i="1" dirty="0" smtClean="0">
                <a:solidFill>
                  <a:srgbClr val="0000FF"/>
                </a:solidFill>
                <a:latin typeface="Arial" pitchFamily="34" charset="0"/>
              </a:rPr>
              <a:t> без примусу,</a:t>
            </a:r>
          </a:p>
          <a:p>
            <a:pPr marL="3941763" indent="-358775" algn="r">
              <a:lnSpc>
                <a:spcPct val="80000"/>
              </a:lnSpc>
            </a:pPr>
            <a:r>
              <a:rPr lang="ru-RU" sz="2400" b="1" i="1" dirty="0" smtClean="0">
                <a:solidFill>
                  <a:srgbClr val="0000FF"/>
                </a:solidFill>
                <a:latin typeface="Arial" pitchFamily="34" charset="0"/>
              </a:rPr>
              <a:t>Тому </a:t>
            </a:r>
            <a:r>
              <a:rPr lang="ru-RU" sz="2400" b="1" i="1" dirty="0" err="1" smtClean="0">
                <a:solidFill>
                  <a:srgbClr val="0000FF"/>
                </a:solidFill>
                <a:latin typeface="Arial" pitchFamily="34" charset="0"/>
              </a:rPr>
              <a:t>і</a:t>
            </a:r>
            <a:r>
              <a:rPr lang="ru-RU" sz="2400" b="1" i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0000FF"/>
                </a:solidFill>
                <a:latin typeface="Arial" pitchFamily="34" charset="0"/>
              </a:rPr>
              <a:t>їжа</a:t>
            </a:r>
            <a:r>
              <a:rPr lang="ru-RU" sz="2400" b="1" i="1" dirty="0" smtClean="0">
                <a:solidFill>
                  <a:srgbClr val="0000FF"/>
                </a:solidFill>
                <a:latin typeface="Arial" pitchFamily="34" charset="0"/>
              </a:rPr>
              <a:t> по нутру,</a:t>
            </a:r>
          </a:p>
          <a:p>
            <a:pPr marL="3941763" indent="-358775" algn="r">
              <a:lnSpc>
                <a:spcPct val="80000"/>
              </a:lnSpc>
            </a:pPr>
            <a:r>
              <a:rPr lang="ru-RU" sz="2400" b="1" i="1" dirty="0" smtClean="0">
                <a:solidFill>
                  <a:srgbClr val="0000FF"/>
                </a:solidFill>
                <a:latin typeface="Arial" pitchFamily="34" charset="0"/>
              </a:rPr>
              <a:t>І </a:t>
            </a:r>
            <a:r>
              <a:rPr lang="ru-RU" sz="2400" b="1" i="1" dirty="0" err="1" smtClean="0">
                <a:solidFill>
                  <a:srgbClr val="0000FF"/>
                </a:solidFill>
                <a:latin typeface="Arial" pitchFamily="34" charset="0"/>
              </a:rPr>
              <a:t>всі</a:t>
            </a:r>
            <a:r>
              <a:rPr lang="ru-RU" sz="2400" b="1" i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0000FF"/>
                </a:solidFill>
                <a:latin typeface="Arial" pitchFamily="34" charset="0"/>
              </a:rPr>
              <a:t>доступні</a:t>
            </a:r>
            <a:r>
              <a:rPr lang="ru-RU" sz="2400" b="1" i="1" dirty="0" smtClean="0">
                <a:solidFill>
                  <a:srgbClr val="0000FF"/>
                </a:solidFill>
                <a:latin typeface="Arial" pitchFamily="34" charset="0"/>
              </a:rPr>
              <a:t> насолоди.</a:t>
            </a:r>
          </a:p>
          <a:p>
            <a:pPr marL="3941763" indent="-358775">
              <a:lnSpc>
                <a:spcPct val="80000"/>
              </a:lnSpc>
            </a:pPr>
            <a:endParaRPr lang="ru-RU" sz="2400" b="1" i="1" dirty="0" smtClean="0">
              <a:solidFill>
                <a:srgbClr val="0000FF"/>
              </a:solidFill>
              <a:latin typeface="Arial" pitchFamily="34" charset="0"/>
            </a:endParaRPr>
          </a:p>
          <a:p>
            <a:pPr marL="531813">
              <a:lnSpc>
                <a:spcPct val="80000"/>
              </a:lnSpc>
            </a:pP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Під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закрепом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розуміють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збільшення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інтервалів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між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дефекаціями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більш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ніж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на 48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годин,і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при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цьому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напруження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займає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більше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25% часу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дефекації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.</a:t>
            </a:r>
          </a:p>
          <a:p>
            <a:pPr marL="531813">
              <a:lnSpc>
                <a:spcPct val="80000"/>
              </a:lnSpc>
            </a:pP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При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хронічному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закрепі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подібний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стан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відзначається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протягом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більше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трьох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місяців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.</a:t>
            </a:r>
          </a:p>
          <a:p>
            <a:pPr marL="531813">
              <a:lnSpc>
                <a:spcPct val="80000"/>
              </a:lnSpc>
            </a:pP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При закрепах часто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має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місце:нерегулярне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спорожнення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кишечника,занадто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тверда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консистенція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калу,почуття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неповного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спорожнення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або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мала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кількість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калових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мас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(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менше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35 г; у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нормі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100-150 г)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14282" y="71414"/>
            <a:ext cx="8715436" cy="571504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uk-UA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Закрепи</a:t>
            </a:r>
            <a:endParaRPr lang="ru-RU" sz="4000" b="1" dirty="0" smtClean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71438"/>
            <a:ext cx="1857388" cy="2071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0" name="Rectangle 4"/>
          <p:cNvSpPr>
            <a:spLocks noChangeArrowheads="1"/>
          </p:cNvSpPr>
          <p:nvPr/>
        </p:nvSpPr>
        <p:spPr bwMode="auto">
          <a:xfrm>
            <a:off x="214282" y="714356"/>
            <a:ext cx="8715436" cy="53153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anchor="ctr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800" b="1" i="1" dirty="0" smtClean="0">
                <a:solidFill>
                  <a:srgbClr val="FF0000"/>
                </a:solidFill>
                <a:latin typeface="Arial" pitchFamily="34" charset="0"/>
              </a:rPr>
              <a:t>Закрепи - актуальна проблема </a:t>
            </a:r>
            <a:r>
              <a:rPr lang="ru-RU" sz="2800" b="1" i="1" dirty="0" err="1" smtClean="0">
                <a:solidFill>
                  <a:srgbClr val="FF0000"/>
                </a:solidFill>
                <a:latin typeface="Arial" pitchFamily="34" charset="0"/>
              </a:rPr>
              <a:t>сучасної</a:t>
            </a:r>
            <a:r>
              <a:rPr lang="ru-RU" sz="2800" b="1" i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  <a:latin typeface="Arial" pitchFamily="34" charset="0"/>
              </a:rPr>
              <a:t>медицини</a:t>
            </a:r>
            <a:r>
              <a:rPr lang="ru-RU" sz="2800" b="1" i="1" dirty="0" smtClean="0">
                <a:solidFill>
                  <a:srgbClr val="FF0000"/>
                </a:solidFill>
                <a:latin typeface="Arial" pitchFamily="34" charset="0"/>
              </a:rPr>
              <a:t> та </a:t>
            </a:r>
            <a:r>
              <a:rPr lang="ru-RU" sz="2800" b="1" i="1" dirty="0" err="1" smtClean="0">
                <a:solidFill>
                  <a:srgbClr val="FF0000"/>
                </a:solidFill>
                <a:latin typeface="Arial" pitchFamily="34" charset="0"/>
              </a:rPr>
              <a:t>фармації</a:t>
            </a:r>
            <a:endParaRPr lang="ru-RU" sz="2800" b="1" i="1" dirty="0" smtClean="0">
              <a:solidFill>
                <a:srgbClr val="FF0000"/>
              </a:solidFill>
              <a:latin typeface="Arial" pitchFamily="34" charset="0"/>
            </a:endParaRP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Закрепи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діагностуються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: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у 12%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дорослого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населення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Землі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,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у 50%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населення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Великобританії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,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у 30%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населення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Німеччини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,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у 20%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населення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Франції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.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у 10%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лише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серед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дітей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шкільного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віку</a:t>
            </a:r>
            <a:endParaRPr lang="ru-RU" sz="2400" b="1" i="1" dirty="0" smtClean="0">
              <a:solidFill>
                <a:srgbClr val="9900FF"/>
              </a:solidFill>
              <a:latin typeface="Arial" pitchFamily="34" charset="0"/>
            </a:endParaRP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І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це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тільки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верхівка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айсберга, 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якщо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врахувати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що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особи,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які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страждають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на закрепи, часто 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не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звертаються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до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лікаря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, а 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займаються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самолікуванням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.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За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даними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зарубіжних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авторів,близько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75% людей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похилого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віку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займаються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самолікуванням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запорів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.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14282" y="71414"/>
            <a:ext cx="8715436" cy="571504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Закрепи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4000504"/>
            <a:ext cx="2143125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702" y="1071546"/>
            <a:ext cx="2190752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0" name="Rectangle 4"/>
          <p:cNvSpPr>
            <a:spLocks noChangeArrowheads="1"/>
          </p:cNvSpPr>
          <p:nvPr/>
        </p:nvSpPr>
        <p:spPr bwMode="auto">
          <a:xfrm>
            <a:off x="214282" y="714356"/>
            <a:ext cx="8643998" cy="50313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anchor="ctr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Ендокринні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та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метаболічні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хвороби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: 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цукровий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діабет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гіпотиреоз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гіперкальціємія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ожиріння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порфірія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.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Неврогенні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фактори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: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вегетосудинна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дистонія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.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Неврологічні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хвороби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периферичний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рівень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нейропатології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):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хвороба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Паркінсона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розсіяний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склероз,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сакроілеїт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хвороба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Гіршпрунга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.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Хвороби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ректоанальної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зони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: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стриктури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доброякісні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та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злоякісні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), проктит.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Ятрогенні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хвороби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: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спайки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після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хірургічних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операцій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променевої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терапії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прийом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лікарських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препаратів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: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атропін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симпатоміметики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дифенін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кальцію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гідрокарбонат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транквілізатори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антидепресанти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алмагель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препарати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заліза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НПЗЛЗ,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психотропні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препарати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деякі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сечогінні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протипаркін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.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Недостатня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фізична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активність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.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Харчові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фактори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: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низький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вміст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рослинної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клітковини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.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14282" y="71414"/>
            <a:ext cx="8715436" cy="571504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Основні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причини 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закрепів</a:t>
            </a:r>
            <a:endParaRPr lang="ru-RU" sz="4000" b="1" dirty="0" smtClean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0" name="Rectangle 4"/>
          <p:cNvSpPr>
            <a:spLocks noChangeArrowheads="1"/>
          </p:cNvSpPr>
          <p:nvPr/>
        </p:nvSpPr>
        <p:spPr bwMode="auto">
          <a:xfrm>
            <a:off x="214282" y="714356"/>
            <a:ext cx="8643998" cy="53029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anchor="ctr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Хронічний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запор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може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викликати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різні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ускладнення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: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вторинний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коліт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,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проктосигмоїдит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(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запалення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сигмовидної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та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прямої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кишки),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ентерит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(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рефлюкс-ентерит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)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захворювання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жовчовивідних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шляхів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: гепатит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хвороби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прямої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кишки: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геморой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,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тріщини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прямої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кишки,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запалення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навколопрямокишкової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клітковини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(парапроктит)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Тривалі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запори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іноді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стають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причиною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розширення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та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подовження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товстої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кишки (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придбаний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мегаколон),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що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робить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ще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більш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завзятими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.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Найбільш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грізним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ускладненням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тривалих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запорів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є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рак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прямої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та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товстої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кишки.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14282" y="71414"/>
            <a:ext cx="8715436" cy="571504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Ускладнення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закрепів</a:t>
            </a:r>
            <a:endParaRPr lang="ru-RU" sz="4000" b="1" dirty="0" smtClean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0" name="Rectangle 4"/>
          <p:cNvSpPr>
            <a:spLocks noChangeArrowheads="1"/>
          </p:cNvSpPr>
          <p:nvPr/>
        </p:nvSpPr>
        <p:spPr bwMode="auto">
          <a:xfrm>
            <a:off x="214282" y="714356"/>
            <a:ext cx="8643998" cy="50752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anchor="ctr">
            <a:spAutoFit/>
          </a:bodyPr>
          <a:lstStyle/>
          <a:p>
            <a:pPr marL="444500" indent="-44450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І.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Препарати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які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гальмують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абсорбцію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рідини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та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стимулюють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секрецію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подразнення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стінки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кишки):</a:t>
            </a:r>
          </a:p>
          <a:p>
            <a:pPr marL="444500" indent="-44450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1.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Антраглікозиди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сінна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, жостер,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ревінь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) </a:t>
            </a:r>
          </a:p>
          <a:p>
            <a:pPr marL="444500" indent="-44450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2.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Деривати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дифенілметану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ізофенін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, </a:t>
            </a:r>
          </a:p>
          <a:p>
            <a:pPr marL="444500" indent="-44450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бісакодил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) </a:t>
            </a:r>
          </a:p>
          <a:p>
            <a:pPr marL="444500" indent="-44450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3.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Касторова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олія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</a:p>
          <a:p>
            <a:pPr marL="444500" indent="-44450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ІІ.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Засоби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що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збільшують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обсяг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кишкового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</a:p>
          <a:p>
            <a:pPr marL="444500" indent="-44450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вмісту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</a:p>
          <a:p>
            <a:pPr marL="457200" indent="-457200">
              <a:lnSpc>
                <a:spcPct val="70000"/>
              </a:lnSpc>
              <a:spcBef>
                <a:spcPts val="600"/>
              </a:spcBef>
              <a:buAutoNum type="arabicPeriod"/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Сольові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проносні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(глауберова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сіль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карловарська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сіль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та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ін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.) </a:t>
            </a:r>
          </a:p>
          <a:p>
            <a:pPr marL="457200" indent="-457200">
              <a:lnSpc>
                <a:spcPct val="70000"/>
              </a:lnSpc>
              <a:spcBef>
                <a:spcPts val="600"/>
              </a:spcBef>
              <a:buAutoNum type="arabicPeriod"/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Макрогелі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макроголь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) </a:t>
            </a:r>
          </a:p>
          <a:p>
            <a:pPr marL="457200" indent="-457200">
              <a:lnSpc>
                <a:spcPct val="70000"/>
              </a:lnSpc>
              <a:spcBef>
                <a:spcPts val="600"/>
              </a:spcBef>
              <a:buAutoNum type="arabicPeriod"/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Рослинні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проносні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морська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капуста,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висівки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, агар-агар,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лляне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насіння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лушпиння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насіння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подорожника) </a:t>
            </a:r>
          </a:p>
          <a:p>
            <a:pPr marL="457200" indent="-457200">
              <a:lnSpc>
                <a:spcPct val="70000"/>
              </a:lnSpc>
              <a:spcBef>
                <a:spcPts val="600"/>
              </a:spcBef>
              <a:buAutoNum type="arabicPeriod"/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Сахара та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їх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похідні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сорбітол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лактіол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) </a:t>
            </a:r>
          </a:p>
          <a:p>
            <a:pPr marL="457200" indent="-457200">
              <a:lnSpc>
                <a:spcPct val="70000"/>
              </a:lnSpc>
              <a:spcBef>
                <a:spcPts val="600"/>
              </a:spcBef>
              <a:buAutoNum type="arabicPeriod"/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Лактулоза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дуфалак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)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14282" y="71414"/>
            <a:ext cx="8715436" cy="571504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Класифікація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проносних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засобів</a:t>
            </a:r>
            <a:endParaRPr lang="ru-RU" sz="3200" b="1" dirty="0" smtClean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72396" y="1428736"/>
            <a:ext cx="1428760" cy="2000264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0" name="Rectangle 4"/>
          <p:cNvSpPr>
            <a:spLocks noChangeArrowheads="1"/>
          </p:cNvSpPr>
          <p:nvPr/>
        </p:nvSpPr>
        <p:spPr bwMode="auto">
          <a:xfrm>
            <a:off x="214282" y="714356"/>
            <a:ext cx="8643998" cy="42721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anchor="ctr">
            <a:spAutoFit/>
          </a:bodyPr>
          <a:lstStyle/>
          <a:p>
            <a:pPr marL="444500" indent="-44450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ІІІ.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Засоби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що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змащують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слизову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оболонку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кишечника:</a:t>
            </a:r>
          </a:p>
          <a:p>
            <a:pPr marL="444500" indent="-44450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олії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вазелінове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мигдальне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та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ін</a:t>
            </a:r>
            <a:endParaRPr lang="ru-RU" sz="24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 marL="444500" indent="-44450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І</a:t>
            </a:r>
            <a:r>
              <a:rPr lang="en-US" sz="2400" b="1" dirty="0" smtClean="0">
                <a:solidFill>
                  <a:srgbClr val="0000FF"/>
                </a:solidFill>
                <a:latin typeface="Arial" pitchFamily="34" charset="0"/>
              </a:rPr>
              <a:t>V.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Комбіновані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засоби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 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AutoNum type="arabicPeriod"/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Гутталакс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натрію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пікосульфат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+ 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сорбіт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)  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2.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Регулакс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 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3.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Проносні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чаї</a:t>
            </a:r>
            <a:endParaRPr lang="ru-RU" sz="24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 marL="514350" indent="-514350">
              <a:lnSpc>
                <a:spcPct val="70000"/>
              </a:lnSpc>
              <a:spcBef>
                <a:spcPts val="600"/>
              </a:spcBef>
            </a:pPr>
            <a:r>
              <a:rPr lang="en-US" sz="2400" b="1" dirty="0" smtClean="0">
                <a:solidFill>
                  <a:srgbClr val="0000FF"/>
                </a:solidFill>
                <a:latin typeface="Arial" pitchFamily="34" charset="0"/>
              </a:rPr>
              <a:t>V.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Інші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засоби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 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AutoNum type="arabicPeriod"/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Ректальні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гліцеринові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свічки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докузат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натрію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та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ін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.)  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AutoNum type="arabicPeriod"/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Пробіотики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пребіотики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 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AutoNum type="arabicPeriod"/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Прокінетики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: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холінергічні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агоністи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бетанекол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),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агоністи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простагландинів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мізапростол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), 5-НТ4-агоністи (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тегасерод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)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14282" y="71414"/>
            <a:ext cx="8715436" cy="571504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Класифікація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проносних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засобів</a:t>
            </a:r>
            <a:endParaRPr lang="ru-RU" sz="3200" b="1" dirty="0" smtClean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5286398"/>
            <a:ext cx="1752600" cy="1428750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00958" y="200024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5286398"/>
            <a:ext cx="2124075" cy="1428750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9190" y="5286388"/>
            <a:ext cx="1428750" cy="1428750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15140" y="5286398"/>
            <a:ext cx="1428750" cy="1428750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14282" y="71414"/>
            <a:ext cx="8715436" cy="571504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Класифікація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по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механізму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дії</a:t>
            </a:r>
            <a:endParaRPr lang="ru-RU" sz="3200" b="1" dirty="0" smtClean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14280" y="718011"/>
          <a:ext cx="8786876" cy="5971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24"/>
                <a:gridCol w="2714644"/>
                <a:gridCol w="2000264"/>
                <a:gridCol w="2714644"/>
              </a:tblGrid>
              <a:tr h="468552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dirty="0" err="1" smtClean="0"/>
                        <a:t>Назва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групи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dirty="0" err="1" smtClean="0"/>
                        <a:t>Механізм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дії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dirty="0" err="1" smtClean="0"/>
                        <a:t>Ефективність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dirty="0" err="1" smtClean="0"/>
                        <a:t>Препарати</a:t>
                      </a:r>
                      <a:endParaRPr lang="ru-RU" dirty="0"/>
                    </a:p>
                  </a:txBody>
                  <a:tcPr/>
                </a:tc>
              </a:tr>
              <a:tr h="1575355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2000" b="1" dirty="0" smtClean="0">
                          <a:solidFill>
                            <a:srgbClr val="008000"/>
                          </a:solidFill>
                        </a:rPr>
                        <a:t>1-а </a:t>
                      </a:r>
                      <a:r>
                        <a:rPr lang="ru-RU" sz="2000" b="1" dirty="0" err="1" smtClean="0">
                          <a:solidFill>
                            <a:srgbClr val="008000"/>
                          </a:solidFill>
                        </a:rPr>
                        <a:t>група</a:t>
                      </a:r>
                      <a:r>
                        <a:rPr lang="ru-RU" sz="2000" b="1" dirty="0" smtClean="0">
                          <a:solidFill>
                            <a:srgbClr val="008000"/>
                          </a:solidFill>
                        </a:rPr>
                        <a:t> — </a:t>
                      </a:r>
                      <a:r>
                        <a:rPr lang="ru-RU" sz="2000" b="1" dirty="0" err="1" smtClean="0">
                          <a:solidFill>
                            <a:srgbClr val="008000"/>
                          </a:solidFill>
                        </a:rPr>
                        <a:t>хіміч</a:t>
                      </a:r>
                      <a:r>
                        <a:rPr lang="ru-RU" sz="2000" b="1" dirty="0" smtClean="0">
                          <a:solidFill>
                            <a:srgbClr val="008000"/>
                          </a:solidFill>
                        </a:rPr>
                        <a:t>. </a:t>
                      </a:r>
                      <a:r>
                        <a:rPr lang="ru-RU" sz="2000" b="1" dirty="0" err="1" smtClean="0">
                          <a:solidFill>
                            <a:srgbClr val="008000"/>
                          </a:solidFill>
                        </a:rPr>
                        <a:t>проносні</a:t>
                      </a:r>
                      <a:r>
                        <a:rPr lang="ru-RU" sz="2000" b="1" dirty="0" smtClean="0">
                          <a:solidFill>
                            <a:srgbClr val="008000"/>
                          </a:solidFill>
                        </a:rPr>
                        <a:t>(</a:t>
                      </a:r>
                      <a:r>
                        <a:rPr lang="ru-RU" sz="2000" b="1" dirty="0" err="1" smtClean="0">
                          <a:solidFill>
                            <a:srgbClr val="008000"/>
                          </a:solidFill>
                        </a:rPr>
                        <a:t>сурфак-танти</a:t>
                      </a:r>
                      <a:r>
                        <a:rPr lang="ru-RU" sz="2000" b="1" dirty="0" smtClean="0">
                          <a:solidFill>
                            <a:srgbClr val="008000"/>
                          </a:solidFill>
                        </a:rPr>
                        <a:t>)</a:t>
                      </a:r>
                      <a:endParaRPr lang="ru-RU" sz="20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хімічне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подразнення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рецепторного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апарату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товстої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кишки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і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таким чином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стимулюють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її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перистальтику.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діють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лише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на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рівні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товстої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кишки,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викликають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одноразову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дефекацію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через 6–10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Похідні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антрахінонів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 (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препарати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сенни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, жостеру, ревеню),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дифенілметану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 (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бісакодил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 ),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рицинова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олія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.</a:t>
                      </a:r>
                    </a:p>
                  </a:txBody>
                  <a:tcPr/>
                </a:tc>
              </a:tr>
              <a:tr h="1561839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2000" b="1" dirty="0" smtClean="0">
                          <a:solidFill>
                            <a:srgbClr val="008000"/>
                          </a:solidFill>
                        </a:rPr>
                        <a:t>2-а </a:t>
                      </a:r>
                      <a:r>
                        <a:rPr lang="ru-RU" sz="2000" b="1" dirty="0" err="1" smtClean="0">
                          <a:solidFill>
                            <a:srgbClr val="008000"/>
                          </a:solidFill>
                        </a:rPr>
                        <a:t>група</a:t>
                      </a:r>
                      <a:r>
                        <a:rPr lang="ru-RU" sz="2000" b="1" dirty="0" smtClean="0">
                          <a:solidFill>
                            <a:srgbClr val="008000"/>
                          </a:solidFill>
                        </a:rPr>
                        <a:t> — </a:t>
                      </a:r>
                      <a:r>
                        <a:rPr lang="ru-RU" sz="2000" b="1" dirty="0" err="1" smtClean="0">
                          <a:solidFill>
                            <a:srgbClr val="008000"/>
                          </a:solidFill>
                        </a:rPr>
                        <a:t>осмотич</a:t>
                      </a:r>
                      <a:r>
                        <a:rPr lang="ru-RU" sz="2000" b="1" dirty="0" smtClean="0">
                          <a:solidFill>
                            <a:srgbClr val="008000"/>
                          </a:solidFill>
                        </a:rPr>
                        <a:t>.  </a:t>
                      </a:r>
                      <a:endParaRPr lang="ru-RU" sz="20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не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всмоктуються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,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утримують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велику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кількість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води у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просвіті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кишечника,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збільшуючи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обсяг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його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вмісту</a:t>
                      </a:r>
                      <a:endParaRPr lang="ru-RU" sz="2000" dirty="0" smtClean="0">
                        <a:solidFill>
                          <a:srgbClr val="00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діють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як у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тонкій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, так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і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в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товстій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кишці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та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викликають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водну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діарею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через 3-6 годин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після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прийому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Натрію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 та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магнію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 сульфат, цитрат,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гідроксид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магнію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,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карловарська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сіль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,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неадсорбований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полісахарид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лактулоза</a:t>
                      </a:r>
                      <a:r>
                        <a:rPr lang="ru-RU" sz="2000" baseline="0" dirty="0" smtClean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(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дуфалак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)</a:t>
                      </a:r>
                    </a:p>
                  </a:txBody>
                  <a:tcPr/>
                </a:tc>
              </a:tr>
              <a:tr h="954656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2000" b="1" dirty="0" smtClean="0">
                          <a:solidFill>
                            <a:srgbClr val="008000"/>
                          </a:solidFill>
                        </a:rPr>
                        <a:t>3-я </a:t>
                      </a:r>
                      <a:r>
                        <a:rPr lang="ru-RU" sz="2000" b="1" dirty="0" err="1" smtClean="0">
                          <a:solidFill>
                            <a:srgbClr val="008000"/>
                          </a:solidFill>
                        </a:rPr>
                        <a:t>група</a:t>
                      </a:r>
                      <a:r>
                        <a:rPr lang="ru-RU" sz="2000" b="1" dirty="0" smtClean="0">
                          <a:solidFill>
                            <a:srgbClr val="008000"/>
                          </a:solidFill>
                        </a:rPr>
                        <a:t>  об</a:t>
                      </a: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’</a:t>
                      </a:r>
                      <a:r>
                        <a:rPr lang="uk-UA" sz="2000" b="1" dirty="0" smtClean="0">
                          <a:solidFill>
                            <a:srgbClr val="008000"/>
                          </a:solidFill>
                        </a:rPr>
                        <a:t>є</a:t>
                      </a:r>
                      <a:r>
                        <a:rPr lang="ru-RU" sz="2000" b="1" dirty="0" err="1" smtClean="0">
                          <a:solidFill>
                            <a:srgbClr val="008000"/>
                          </a:solidFill>
                        </a:rPr>
                        <a:t>мні</a:t>
                      </a:r>
                      <a:r>
                        <a:rPr lang="ru-RU" sz="2000" b="1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ru-RU" sz="2000" b="1" dirty="0" err="1" smtClean="0">
                          <a:solidFill>
                            <a:srgbClr val="008000"/>
                          </a:solidFill>
                        </a:rPr>
                        <a:t>або</a:t>
                      </a:r>
                      <a:r>
                        <a:rPr lang="ru-RU" sz="2000" b="1" baseline="0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ru-RU" sz="2000" b="1" dirty="0" err="1" smtClean="0">
                          <a:solidFill>
                            <a:srgbClr val="008000"/>
                          </a:solidFill>
                        </a:rPr>
                        <a:t>наповнюв</a:t>
                      </a:r>
                      <a:endParaRPr lang="ru-RU" sz="20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Сприяють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збільшенню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обсягу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вмісту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кишечника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Час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настання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послаблюючої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дії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8-10 год.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Висівки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, агар-агар,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метилцелюлоза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,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морська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 капуста та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ін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.</a:t>
                      </a:r>
                    </a:p>
                  </a:txBody>
                  <a:tcPr/>
                </a:tc>
              </a:tr>
              <a:tr h="1351592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2000" b="1" dirty="0" smtClean="0">
                          <a:solidFill>
                            <a:srgbClr val="008000"/>
                          </a:solidFill>
                        </a:rPr>
                        <a:t>4-а </a:t>
                      </a:r>
                      <a:r>
                        <a:rPr lang="ru-RU" sz="2000" b="1" dirty="0" err="1" smtClean="0">
                          <a:solidFill>
                            <a:srgbClr val="008000"/>
                          </a:solidFill>
                        </a:rPr>
                        <a:t>група</a:t>
                      </a:r>
                      <a:r>
                        <a:rPr lang="ru-RU" sz="2000" b="1" dirty="0" smtClean="0">
                          <a:solidFill>
                            <a:srgbClr val="008000"/>
                          </a:solidFill>
                        </a:rPr>
                        <a:t> — </a:t>
                      </a:r>
                      <a:r>
                        <a:rPr lang="ru-RU" sz="2000" b="1" dirty="0" err="1" smtClean="0">
                          <a:solidFill>
                            <a:srgbClr val="008000"/>
                          </a:solidFill>
                        </a:rPr>
                        <a:t>проносні</a:t>
                      </a:r>
                      <a:r>
                        <a:rPr lang="ru-RU" sz="2000" b="1" baseline="0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ru-RU" sz="2000" b="1" baseline="0" dirty="0" err="1" smtClean="0">
                          <a:solidFill>
                            <a:srgbClr val="008000"/>
                          </a:solidFill>
                        </a:rPr>
                        <a:t>олії</a:t>
                      </a:r>
                      <a:r>
                        <a:rPr lang="ru-RU" sz="2000" b="1" dirty="0" smtClean="0">
                          <a:solidFill>
                            <a:srgbClr val="008000"/>
                          </a:solidFill>
                        </a:rPr>
                        <a:t> – </a:t>
                      </a:r>
                      <a:r>
                        <a:rPr lang="ru-RU" sz="2000" b="1" dirty="0" err="1" smtClean="0">
                          <a:solidFill>
                            <a:srgbClr val="008000"/>
                          </a:solidFill>
                        </a:rPr>
                        <a:t>де-тергенти</a:t>
                      </a:r>
                      <a:endParaRPr lang="ru-RU" sz="20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Сприяють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розм'якшенню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твердих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калових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мас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та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полегшують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їх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ковзання</a:t>
                      </a:r>
                      <a:endParaRPr lang="ru-RU" sz="2000" dirty="0" smtClean="0">
                        <a:solidFill>
                          <a:srgbClr val="00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діють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лише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на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рівні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тонкої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кишки, тому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проносний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ефект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- через 4–5 год.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Вазелінова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, </a:t>
                      </a:r>
                      <a:r>
                        <a:rPr lang="ru-RU" sz="2000" smtClean="0">
                          <a:solidFill>
                            <a:srgbClr val="9900FF"/>
                          </a:solidFill>
                        </a:rPr>
                        <a:t>мигдальна,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фенхелева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олія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,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рідкий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парафін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.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1636</TotalTime>
  <Words>5273</Words>
  <PresentationFormat>Экран (4:3)</PresentationFormat>
  <Paragraphs>600</Paragraphs>
  <Slides>65</Slides>
  <Notes>26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65</vt:i4>
      </vt:variant>
    </vt:vector>
  </HeadingPairs>
  <TitlesOfParts>
    <vt:vector size="6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Sergey</cp:lastModifiedBy>
  <cp:revision>138</cp:revision>
  <dcterms:created xsi:type="dcterms:W3CDTF">2013-05-17T10:59:26Z</dcterms:created>
  <dcterms:modified xsi:type="dcterms:W3CDTF">2026-04-18T17:43:31Z</dcterms:modified>
</cp:coreProperties>
</file>