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7"/>
  </p:notesMasterIdLst>
  <p:sldIdLst>
    <p:sldId id="256" r:id="rId2"/>
    <p:sldId id="257" r:id="rId3"/>
    <p:sldId id="263" r:id="rId4"/>
    <p:sldId id="284" r:id="rId5"/>
    <p:sldId id="258" r:id="rId6"/>
    <p:sldId id="259" r:id="rId7"/>
    <p:sldId id="260" r:id="rId8"/>
    <p:sldId id="261" r:id="rId9"/>
    <p:sldId id="262" r:id="rId10"/>
    <p:sldId id="265" r:id="rId11"/>
    <p:sldId id="266" r:id="rId12"/>
    <p:sldId id="267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1" r:id="rId24"/>
    <p:sldId id="282" r:id="rId25"/>
    <p:sldId id="283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04E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4ABCD5-234B-4ABE-AFCB-E9D8CE967B83}" type="datetimeFigureOut">
              <a:rPr lang="ru-RU" smtClean="0"/>
              <a:pPr/>
              <a:t>10.08.2022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2047CA-0117-410F-9AC2-E954C3A4D9E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2047CA-0117-410F-9AC2-E954C3A4D9EA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2047CA-0117-410F-9AC2-E954C3A4D9EA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2047CA-0117-410F-9AC2-E954C3A4D9EA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2047CA-0117-410F-9AC2-E954C3A4D9EA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2047CA-0117-410F-9AC2-E954C3A4D9EA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2047CA-0117-410F-9AC2-E954C3A4D9EA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2047CA-0117-410F-9AC2-E954C3A4D9EA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2047CA-0117-410F-9AC2-E954C3A4D9EA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10.08.2022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10.08.2022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10.08.2022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10.08.2022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10.08.2022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WordArt 4"/>
          <p:cNvSpPr>
            <a:spLocks noChangeArrowheads="1" noChangeShapeType="1" noTextEdit="1"/>
          </p:cNvSpPr>
          <p:nvPr/>
        </p:nvSpPr>
        <p:spPr bwMode="auto">
          <a:xfrm>
            <a:off x="255090" y="489548"/>
            <a:ext cx="8633820" cy="5583439"/>
          </a:xfrm>
          <a:prstGeom prst="rect">
            <a:avLst/>
          </a:prstGeom>
          <a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scene3d>
            <a:camera prst="isometricOffAxis1Right"/>
            <a:lightRig rig="threePt" dir="t">
              <a:rot lat="0" lon="0" rev="1200000"/>
            </a:lightRig>
          </a:scene3d>
          <a:sp3d contourW="12700">
            <a:bevelT w="63500" h="25400"/>
            <a:contourClr>
              <a:srgbClr val="0000CC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81272" tIns="40636" rIns="81272" bIns="40636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Принципи</a:t>
            </a:r>
            <a:endParaRPr lang="ru-RU" sz="3200" b="1" kern="10" dirty="0" smtClean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клініко-фармацевтичного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endParaRPr lang="ru-RU" sz="3200" b="1" kern="10" dirty="0" smtClean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ідходу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до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вибору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лікарських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засобів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  <a:endParaRPr lang="ru-RU" sz="3200" b="1" kern="10" dirty="0" smtClean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defRPr/>
            </a:pP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для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лікування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захворювань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endParaRPr lang="ru-RU" sz="3200" b="1" kern="10" dirty="0" smtClean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ідшлункової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залози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endParaRPr lang="ru-RU" sz="3200" b="1" kern="1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-24"/>
            <a:ext cx="250033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5090" y="142852"/>
            <a:ext cx="8674628" cy="559742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80000"/>
              </a:lnSpc>
              <a:defRPr/>
            </a:pPr>
            <a:endParaRPr lang="ru-RU" sz="3200" b="1" i="1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«Як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ніжна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пантера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>
              <a:lnSpc>
                <a:spcPct val="80000"/>
              </a:lnSpc>
              <a:defRPr/>
            </a:pP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поклала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вона голову </a:t>
            </a:r>
            <a:endParaRPr lang="ru-RU" sz="3200" b="1" i="1" dirty="0" smtClean="0">
              <a:ln>
                <a:solidFill>
                  <a:srgbClr val="006600"/>
                </a:solidFill>
              </a:ln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ввигин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12-палої кишки,</a:t>
            </a:r>
          </a:p>
          <a:p>
            <a:pPr>
              <a:lnSpc>
                <a:spcPct val="80000"/>
              </a:lnSpc>
              <a:defRPr/>
            </a:pP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розпластала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тонке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80000"/>
              </a:lnSpc>
              <a:defRPr/>
            </a:pP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тіло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аорті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>
              <a:lnSpc>
                <a:spcPct val="80000"/>
              </a:lnSpc>
              <a:defRPr/>
            </a:pP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заколисує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її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мірними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80000"/>
              </a:lnSpc>
              <a:defRPr/>
            </a:pP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рухами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а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трохи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200" b="1" i="1" dirty="0" smtClean="0">
              <a:ln>
                <a:solidFill>
                  <a:srgbClr val="006600"/>
                </a:solidFill>
              </a:ln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игнутий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хвіст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безтурботно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відхилила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у ворота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селезінки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красивий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хижак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причаївся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який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несподівано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при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хворобі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може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нанести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непоправної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шкоди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так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підшлункова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залоза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- прекрасна, як ангел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небесний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як демон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підступна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та зла» </a:t>
            </a:r>
            <a:endParaRPr lang="ru-RU" sz="3200" b="1" i="1" dirty="0" smtClean="0">
              <a:ln>
                <a:solidFill>
                  <a:srgbClr val="006600"/>
                </a:solidFill>
              </a:ln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214290"/>
            <a:ext cx="364333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5090" y="142852"/>
            <a:ext cx="8674628" cy="559742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Підшлункова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залоза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3200" b="1" i="1" dirty="0" smtClean="0">
              <a:ln>
                <a:solidFill>
                  <a:srgbClr val="0066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(ПЗ) 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– один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самих</a:t>
            </a:r>
          </a:p>
          <a:p>
            <a:pPr>
              <a:lnSpc>
                <a:spcPct val="80000"/>
              </a:lnSpc>
              <a:defRPr/>
            </a:pP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загадкових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органів</a:t>
            </a:r>
            <a:endParaRPr lang="ru-RU" sz="3200" b="1" i="1" dirty="0" smtClean="0">
              <a:ln>
                <a:solidFill>
                  <a:srgbClr val="0066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шлунково-кишкового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тракту.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Досі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залишається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багато</a:t>
            </a:r>
            <a:endParaRPr lang="ru-RU" sz="3200" b="1" i="1" dirty="0" smtClean="0">
              <a:ln>
                <a:solidFill>
                  <a:srgbClr val="0066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невирішених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питань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>
              <a:lnSpc>
                <a:spcPct val="80000"/>
              </a:lnSpc>
              <a:defRPr/>
            </a:pP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пояснюється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ct val="80000"/>
              </a:lnSpc>
              <a:defRPr/>
            </a:pP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особливостями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80000"/>
              </a:lnSpc>
              <a:defRPr/>
            </a:pP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розташування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ПЗ,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неспецифічними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проявами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багатьох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її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захворювань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80000"/>
              </a:lnSpc>
              <a:defRPr/>
            </a:pP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Як казав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відомий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панкреатолог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Г.Ф.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Коротько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«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підшлункова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залоза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повільно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та неохоче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розкриває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свої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таємниці</a:t>
            </a:r>
            <a:r>
              <a:rPr lang="ru-RU" sz="32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142852"/>
            <a:ext cx="3714776" cy="3143272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25270"/>
            <a:ext cx="91439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ГОстрИй</a:t>
            </a:r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панкреатит</a:t>
            </a:r>
            <a:endParaRPr lang="ru-RU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7" name="Рисунок 6" descr="Острый панкреатит 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1844823"/>
            <a:ext cx="5040560" cy="372466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72398" y="1"/>
            <a:ext cx="877907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>
              <a:defRPr/>
            </a:pPr>
            <a:r>
              <a:rPr lang="ru-RU" sz="39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Го</a:t>
            </a:r>
            <a:r>
              <a:rPr lang="ru-RU" sz="39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стрий</a:t>
            </a:r>
            <a:r>
              <a:rPr lang="ru-RU" sz="39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9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панкреатит </a:t>
            </a:r>
            <a:endParaRPr lang="ru-RU" sz="3900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latin typeface="Times New Roman" pitchFamily="18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090" y="642873"/>
            <a:ext cx="8674628" cy="562204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ts val="2435"/>
              </a:lnSpc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Гострий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панкреатит – </a:t>
            </a:r>
            <a:endParaRPr lang="ru-RU" sz="2800" b="1" i="1" dirty="0" smtClean="0">
              <a:ln>
                <a:solidFill>
                  <a:srgbClr val="0066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435"/>
              </a:lnSpc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деструктивно-запальне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ураження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підшлункової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залози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, основу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якого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становлять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процеси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аутоферментативного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некробіозу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та некрозу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можливим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ендогенним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інфікуванням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залученням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патологічного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процесу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тканин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заочеревинного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простору,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черевної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порожнини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та систем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позачеревної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порожнини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ts val="2435"/>
              </a:lnSpc>
              <a:defRPr/>
            </a:pPr>
            <a:endParaRPr lang="ru-RU" sz="2800" b="1" i="1" dirty="0" smtClean="0">
              <a:ln>
                <a:solidFill>
                  <a:srgbClr val="006600"/>
                </a:solidFill>
              </a:ln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435"/>
              </a:lnSpc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Термін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«панкреатит»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поєднує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кілька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однорідних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за патогенезом,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але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різних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патоморфологією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клінічних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форм,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відображають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послідовні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етапи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еволюції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єдиного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патологічного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процесу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ts val="2435"/>
              </a:lnSpc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гострих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запальнихдеструктивних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станів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підшлункової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залози</a:t>
            </a:r>
            <a:endParaRPr lang="ru-RU" sz="2800" b="1" i="1" dirty="0" smtClean="0">
              <a:ln>
                <a:solidFill>
                  <a:srgbClr val="0066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72398" y="1"/>
            <a:ext cx="877907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>
              <a:defRPr/>
            </a:pPr>
            <a:r>
              <a:rPr lang="ru-RU" sz="39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Е</a:t>
            </a:r>
            <a:r>
              <a:rPr lang="ru-RU" sz="39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підеміологія</a:t>
            </a:r>
            <a:r>
              <a:rPr lang="ru-RU" sz="39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9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гострого</a:t>
            </a:r>
            <a:r>
              <a:rPr lang="ru-RU" sz="39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9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панкреатита </a:t>
            </a:r>
            <a:endParaRPr lang="ru-RU" sz="3900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latin typeface="Times New Roman" pitchFamily="18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090" y="642873"/>
            <a:ext cx="7245868" cy="592982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ts val="2435"/>
              </a:lnSpc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Гострий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панкреатит </a:t>
            </a:r>
            <a:endParaRPr lang="ru-RU" sz="2800" b="1" i="1" dirty="0" smtClean="0">
              <a:ln>
                <a:solidFill>
                  <a:srgbClr val="0066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435"/>
              </a:lnSpc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належить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до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поширених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800" b="1" i="1" dirty="0" smtClean="0">
              <a:ln>
                <a:solidFill>
                  <a:srgbClr val="0066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435"/>
              </a:lnSpc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хірургічних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захворювань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>
              <a:lnSpc>
                <a:spcPts val="2435"/>
              </a:lnSpc>
              <a:defRPr/>
            </a:pP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становить 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середньому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3-10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%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випадків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серед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невідкладних</a:t>
            </a:r>
            <a:endParaRPr lang="ru-RU" sz="2800" b="1" i="1" dirty="0" smtClean="0">
              <a:ln>
                <a:solidFill>
                  <a:srgbClr val="0066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435"/>
              </a:lnSpc>
              <a:defRPr/>
            </a:pP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захворювань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органів</a:t>
            </a:r>
            <a:endParaRPr lang="ru-RU" sz="2800" b="1" i="1" dirty="0" smtClean="0">
              <a:ln>
                <a:solidFill>
                  <a:srgbClr val="0066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435"/>
              </a:lnSpc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черевної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порожнини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ts val="2435"/>
              </a:lnSpc>
              <a:defRPr/>
            </a:pP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індустріальних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країнах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захворюваність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гострий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панкреатит за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останні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два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десятиліття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збільшилася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в 2 рази,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говорити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про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це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як про хворобу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цивілізації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ts val="2435"/>
              </a:lnSpc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Об'єктивний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прогноз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передбачає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поступове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збільшення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таких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протягом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найближчих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5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років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ts val="2435"/>
              </a:lnSpc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Вік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панкреонекрозом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становить 15-94 (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частіше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– 47)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років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928670"/>
            <a:ext cx="3286149" cy="2286016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72398" y="1"/>
            <a:ext cx="877907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>
              <a:defRPr/>
            </a:pPr>
            <a:r>
              <a:rPr lang="ru-RU" sz="39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Е</a:t>
            </a:r>
            <a:r>
              <a:rPr lang="ru-RU" sz="39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тиіологія</a:t>
            </a:r>
            <a:r>
              <a:rPr lang="ru-RU" sz="39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9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гострого</a:t>
            </a:r>
            <a:r>
              <a:rPr lang="ru-RU" sz="39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9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панкреатита </a:t>
            </a:r>
            <a:endParaRPr lang="ru-RU" sz="3900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latin typeface="Times New Roman" pitchFamily="18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090" y="642873"/>
            <a:ext cx="8603190" cy="568359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81272" tIns="40636" rIns="81272" bIns="40636">
            <a:spAutoFit/>
          </a:bodyPr>
          <a:lstStyle/>
          <a:p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Гострий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панкреатит –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поліетиологічне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. Причину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його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розвитку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вдається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чітко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визначити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у 75-80%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, в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інших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вона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залишається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невстановленою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Серед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причин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розвитку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панкреатиту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виділяють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три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тісно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взаємопов'язані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групи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ушкоджуючих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факторів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механічні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порушення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евакуації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панкреатичного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секрету за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протоковою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системою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підшлункової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залози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);</a:t>
            </a:r>
          </a:p>
          <a:p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нейрогуморальні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порушення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іннервації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метаболічних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функцій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підшлункової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залози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різної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етіології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);</a:t>
            </a:r>
          </a:p>
          <a:p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токсичні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присутність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екзо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 та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ендогенних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токсичних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метаболітів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).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72398" y="-71462"/>
            <a:ext cx="877907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>
              <a:defRPr/>
            </a:pPr>
            <a:r>
              <a:rPr lang="ru-RU" sz="39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Е</a:t>
            </a:r>
            <a:r>
              <a:rPr lang="ru-RU" sz="39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тіологія</a:t>
            </a:r>
            <a:r>
              <a:rPr lang="ru-RU" sz="39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9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гострого</a:t>
            </a:r>
            <a:r>
              <a:rPr lang="ru-RU" sz="39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9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панкреатита </a:t>
            </a:r>
            <a:endParaRPr lang="ru-RU" sz="3900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latin typeface="Times New Roman" pitchFamily="18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090" y="571480"/>
            <a:ext cx="8603190" cy="624375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</a:pP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Аліментарний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</a:t>
            </a:r>
          </a:p>
          <a:p>
            <a:pPr>
              <a:lnSpc>
                <a:spcPct val="70000"/>
              </a:lnSpc>
            </a:pP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Генетично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обумовлені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панкреатити</a:t>
            </a:r>
            <a:endParaRPr lang="ru-RU" sz="28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70000"/>
              </a:lnSpc>
            </a:pP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Лікарські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панкреатити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До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панкреатопошкоджуючих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факторів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відносять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  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Азатіоприн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   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lnSpc>
                <a:spcPct val="70000"/>
              </a:lnSpc>
              <a:buFontTx/>
              <a:buChar char="-"/>
            </a:pP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Естрогени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   </a:t>
            </a:r>
            <a:endParaRPr lang="ru-RU" sz="24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70000"/>
              </a:lnSpc>
              <a:buFontTx/>
              <a:buChar char="-"/>
            </a:pP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Глюкокортикостероїди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   </a:t>
            </a:r>
            <a:endParaRPr lang="ru-RU" sz="24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70000"/>
              </a:lnSpc>
              <a:buFontTx/>
              <a:buChar char="-"/>
            </a:pP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Сульфаніламіди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endParaRPr lang="ru-RU" sz="24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70000"/>
              </a:lnSpc>
              <a:buFontTx/>
              <a:buChar char="-"/>
            </a:pP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Нестероїдні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протизапальні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бруфен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    </a:t>
            </a:r>
            <a:endParaRPr lang="ru-RU" sz="24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70000"/>
              </a:lnSpc>
              <a:buFontTx/>
              <a:buChar char="-"/>
            </a:pP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Фуросемід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   </a:t>
            </a:r>
            <a:endParaRPr lang="ru-RU" sz="24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70000"/>
              </a:lnSpc>
              <a:buFontTx/>
              <a:buChar char="-"/>
            </a:pP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Тіазидні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діуретики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   </a:t>
            </a:r>
            <a:endParaRPr lang="ru-RU" sz="24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70000"/>
              </a:lnSpc>
              <a:buFontTx/>
              <a:buChar char="-"/>
            </a:pP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Тетрациклін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   </a:t>
            </a:r>
            <a:endParaRPr lang="ru-RU" sz="24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70000"/>
              </a:lnSpc>
              <a:buFontTx/>
              <a:buChar char="-"/>
            </a:pP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Непрямі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антикоагулянти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   </a:t>
            </a:r>
          </a:p>
          <a:p>
            <a:pPr>
              <a:lnSpc>
                <a:spcPct val="70000"/>
              </a:lnSpc>
              <a:buFontTx/>
              <a:buChar char="-"/>
            </a:pP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Метронідазол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   </a:t>
            </a:r>
            <a:endParaRPr lang="ru-RU" sz="24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70000"/>
              </a:lnSpc>
              <a:buFontTx/>
              <a:buChar char="-"/>
            </a:pP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Інгібітори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холінестерази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lnSpc>
                <a:spcPct val="70000"/>
              </a:lnSpc>
            </a:pP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Вірусна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інфекція</a:t>
            </a:r>
            <a:endParaRPr lang="ru-RU" sz="28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70000"/>
              </a:lnSpc>
            </a:pP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Дисметаболічний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панкреатит</a:t>
            </a:r>
          </a:p>
          <a:p>
            <a:pPr>
              <a:lnSpc>
                <a:spcPct val="70000"/>
              </a:lnSpc>
            </a:pP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Ідіопатичний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панкреатит</a:t>
            </a:r>
          </a:p>
          <a:p>
            <a:pPr>
              <a:lnSpc>
                <a:spcPct val="70000"/>
              </a:lnSpc>
            </a:pP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Етіологія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залишається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нерозшифрованою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20-40%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хворих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Розрізняють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ранній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ідіопатичний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панкреатит,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початком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віком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35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років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та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пізній</a:t>
            </a:r>
            <a:endParaRPr lang="ru-RU" sz="28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72398" y="-71462"/>
            <a:ext cx="877907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>
              <a:defRPr/>
            </a:pPr>
            <a:r>
              <a:rPr lang="ru-RU" sz="39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39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9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панкреатит</a:t>
            </a:r>
            <a:endParaRPr lang="ru-RU" sz="3900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latin typeface="Times New Roman" pitchFamily="18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090" y="571480"/>
            <a:ext cx="8603190" cy="503726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</a:pP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Хронічний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панкреатит (ХП) – </a:t>
            </a:r>
            <a:endParaRPr 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70000"/>
              </a:lnSpc>
            </a:pP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повільно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прогресуюче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запальне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підшлункової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залози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що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характеризується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фокальними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некрозами у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поєднанні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фіброзом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призводить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до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прогресуючого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зниження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екзо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 та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ендокринної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функції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органу.</a:t>
            </a:r>
          </a:p>
          <a:p>
            <a:pPr>
              <a:lnSpc>
                <a:spcPct val="70000"/>
              </a:lnSpc>
            </a:pP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Умовно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 ХП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говорять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коли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запальний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процес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у ПЗ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триває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понад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6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місяців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ХП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зазвичай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протікає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епізодами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загострень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ремісій</a:t>
            </a:r>
            <a:endParaRPr lang="ru-RU" sz="24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70000"/>
              </a:lnSpc>
            </a:pP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Гострий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хронічний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панкреатит –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між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ними провести грань часом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надзвичайно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складно,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оскільки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загострення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хронічного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панкреатиту за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своєю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клінічною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картиною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дуже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нагадує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ГП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а 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ГП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у свою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чергу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може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залишитися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нерозпізнаним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(60%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випадків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!),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протікаючи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під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масками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інших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хвороб ШКТ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70000"/>
              </a:lnSpc>
            </a:pP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Відомо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що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гострий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панкреатит у 10%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випадків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трансформується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у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хронічний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(а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враховуючи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нерозпізнані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епізоди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ГП 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–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набагато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частіше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9081436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42844" y="1"/>
            <a:ext cx="8929718" cy="1000107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>
              <a:defRPr/>
            </a:pPr>
            <a:r>
              <a:rPr lang="ru-RU" sz="39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39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9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панкреатит </a:t>
            </a:r>
          </a:p>
          <a:p>
            <a:pPr algn="r">
              <a:lnSpc>
                <a:spcPct val="80000"/>
              </a:lnSpc>
              <a:defRPr/>
            </a:pPr>
            <a:r>
              <a:rPr lang="ru-RU" sz="39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Класифікація</a:t>
            </a:r>
            <a:endParaRPr lang="ru-RU" sz="3900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latin typeface="Times New Roman" pitchFamily="18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1098610"/>
            <a:ext cx="6500858" cy="516037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ts val="2435"/>
              </a:lnSpc>
              <a:defRPr/>
            </a:pP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ХП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ділять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деякими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ознаками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endParaRPr lang="ru-RU" sz="2800" b="1" i="1" dirty="0" smtClean="0">
              <a:ln>
                <a:solidFill>
                  <a:srgbClr val="0066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435"/>
              </a:lnSpc>
              <a:spcBef>
                <a:spcPts val="600"/>
              </a:spcBef>
              <a:defRPr/>
            </a:pP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6104EA"/>
                </a:solidFill>
                <a:latin typeface="Arial" pitchFamily="34" charset="0"/>
                <a:cs typeface="Arial" pitchFamily="34" charset="0"/>
              </a:rPr>
              <a:t>По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6104EA"/>
                </a:solidFill>
                <a:latin typeface="Arial" pitchFamily="34" charset="0"/>
                <a:cs typeface="Arial" pitchFamily="34" charset="0"/>
              </a:rPr>
              <a:t>морфологічним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6104E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6104EA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6104EA"/>
                </a:solidFill>
                <a:latin typeface="Arial" pitchFamily="34" charset="0"/>
                <a:cs typeface="Arial" pitchFamily="34" charset="0"/>
              </a:rPr>
              <a:t>знакам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6104EA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marL="514350" indent="-514350">
              <a:lnSpc>
                <a:spcPts val="2435"/>
              </a:lnSpc>
              <a:buAutoNum type="arabicParenR"/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нтерстиціально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набряковий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 </a:t>
            </a:r>
          </a:p>
          <a:p>
            <a:pPr marL="514350" indent="-514350">
              <a:lnSpc>
                <a:spcPts val="2435"/>
              </a:lnSpc>
              <a:buAutoNum type="arabicParenR"/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паренхіматозний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 </a:t>
            </a:r>
          </a:p>
          <a:p>
            <a:pPr marL="514350" indent="-514350">
              <a:lnSpc>
                <a:spcPts val="2435"/>
              </a:lnSpc>
              <a:buAutoNum type="arabicParenR"/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фіброзно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склеротичний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ндуративний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); </a:t>
            </a:r>
          </a:p>
          <a:p>
            <a:pPr marL="514350" indent="-514350">
              <a:lnSpc>
                <a:spcPts val="2435"/>
              </a:lnSpc>
              <a:buAutoNum type="arabicParenR"/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гіперпластичний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псевдотуморозний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); </a:t>
            </a:r>
          </a:p>
          <a:p>
            <a:pPr marL="514350" indent="-514350">
              <a:lnSpc>
                <a:spcPts val="2435"/>
              </a:lnSpc>
              <a:buAutoNum type="arabicParenR"/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кістозний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ts val="2435"/>
              </a:lnSpc>
              <a:spcBef>
                <a:spcPts val="600"/>
              </a:spcBef>
              <a:defRPr/>
            </a:pP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6104EA"/>
                </a:solidFill>
                <a:latin typeface="Arial" pitchFamily="34" charset="0"/>
                <a:cs typeface="Arial" pitchFamily="34" charset="0"/>
              </a:rPr>
              <a:t>По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6104EA"/>
                </a:solidFill>
                <a:latin typeface="Arial" pitchFamily="34" charset="0"/>
                <a:cs typeface="Arial" pitchFamily="34" charset="0"/>
              </a:rPr>
              <a:t>клінічним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6104E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6104EA"/>
                </a:solidFill>
                <a:latin typeface="Arial" pitchFamily="34" charset="0"/>
                <a:cs typeface="Arial" pitchFamily="34" charset="0"/>
              </a:rPr>
              <a:t>проявам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6104EA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514350" indent="-514350">
              <a:lnSpc>
                <a:spcPts val="2435"/>
              </a:lnSpc>
              <a:buAutoNum type="arabicParenR"/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больовмй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 </a:t>
            </a:r>
          </a:p>
          <a:p>
            <a:pPr marL="514350" indent="-514350">
              <a:lnSpc>
                <a:spcPts val="2435"/>
              </a:lnSpc>
              <a:buAutoNum type="arabicParenR"/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гіпосекреторний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 </a:t>
            </a:r>
          </a:p>
          <a:p>
            <a:pPr marL="514350" indent="-514350">
              <a:lnSpc>
                <a:spcPts val="2435"/>
              </a:lnSpc>
              <a:buAutoNum type="arabicParenR"/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астеноневротичний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іпохондричний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); </a:t>
            </a:r>
          </a:p>
          <a:p>
            <a:pPr marL="514350" indent="-514350">
              <a:lnSpc>
                <a:spcPts val="2435"/>
              </a:lnSpc>
              <a:buAutoNum type="arabicParenR"/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латентний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 </a:t>
            </a:r>
          </a:p>
          <a:p>
            <a:pPr marL="514350" indent="-514350">
              <a:lnSpc>
                <a:spcPts val="2435"/>
              </a:lnSpc>
              <a:buAutoNum type="arabicParenR"/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поєднаний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endParaRPr lang="ru-RU" sz="2800" b="1" i="1" dirty="0" smtClean="0">
              <a:ln>
                <a:solidFill>
                  <a:srgbClr val="006600"/>
                </a:solidFill>
              </a:ln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6578" y="3000372"/>
            <a:ext cx="2286016" cy="1714512"/>
          </a:xfrm>
          <a:prstGeom prst="rect">
            <a:avLst/>
          </a:prstGeom>
          <a:noFill/>
          <a:ln w="76200">
            <a:solidFill>
              <a:srgbClr val="6104EA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6578" y="4786322"/>
            <a:ext cx="1428760" cy="1928826"/>
          </a:xfrm>
          <a:prstGeom prst="rect">
            <a:avLst/>
          </a:prstGeom>
          <a:noFill/>
          <a:ln w="76200">
            <a:solidFill>
              <a:srgbClr val="6104EA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29454" y="1142984"/>
            <a:ext cx="1285877" cy="1785950"/>
          </a:xfrm>
          <a:prstGeom prst="rect">
            <a:avLst/>
          </a:prstGeom>
          <a:noFill/>
          <a:ln w="76200">
            <a:solidFill>
              <a:srgbClr val="6104EA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3652" y="1071546"/>
            <a:ext cx="6174298" cy="492954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ts val="2435"/>
              </a:lnSpc>
              <a:defRPr/>
            </a:pP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ХП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ділять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деякими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ознаками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endParaRPr lang="ru-RU" sz="2800" b="1" i="1" dirty="0" smtClean="0">
              <a:ln>
                <a:solidFill>
                  <a:srgbClr val="0066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435"/>
              </a:lnSpc>
              <a:spcBef>
                <a:spcPts val="600"/>
              </a:spcBef>
              <a:defRPr/>
            </a:pP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6104EA"/>
                </a:solidFill>
                <a:latin typeface="Arial" pitchFamily="34" charset="0"/>
                <a:cs typeface="Arial" pitchFamily="34" charset="0"/>
              </a:rPr>
              <a:t>По характеру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6104EA"/>
                </a:solidFill>
                <a:latin typeface="Arial" pitchFamily="34" charset="0"/>
                <a:cs typeface="Arial" pitchFamily="34" charset="0"/>
              </a:rPr>
              <a:t>клінічного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6104E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6104EA"/>
                </a:solidFill>
                <a:latin typeface="Arial" pitchFamily="34" charset="0"/>
                <a:cs typeface="Arial" pitchFamily="34" charset="0"/>
              </a:rPr>
              <a:t>перебігу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6104EA"/>
                </a:solidFill>
                <a:latin typeface="Arial" pitchFamily="34" charset="0"/>
                <a:cs typeface="Arial" pitchFamily="34" charset="0"/>
              </a:rPr>
              <a:t>: </a:t>
            </a:r>
            <a:endParaRPr lang="ru-RU" sz="2800" b="1" i="1" dirty="0" smtClean="0">
              <a:ln>
                <a:solidFill>
                  <a:srgbClr val="006600"/>
                </a:solidFill>
              </a:ln>
              <a:solidFill>
                <a:srgbClr val="6104EA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ts val="2435"/>
              </a:lnSpc>
              <a:spcBef>
                <a:spcPts val="600"/>
              </a:spcBef>
              <a:buAutoNum type="arabicParenR"/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рідко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рецидивуючий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 </a:t>
            </a:r>
          </a:p>
          <a:p>
            <a:pPr marL="457200" indent="-457200">
              <a:lnSpc>
                <a:spcPts val="2435"/>
              </a:lnSpc>
              <a:spcBef>
                <a:spcPts val="600"/>
              </a:spcBef>
              <a:buAutoNum type="arabicParenR"/>
              <a:defRPr/>
            </a:pP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часто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рецидивуючий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 </a:t>
            </a:r>
          </a:p>
          <a:p>
            <a:pPr marL="457200" indent="-457200">
              <a:lnSpc>
                <a:spcPts val="2435"/>
              </a:lnSpc>
              <a:spcBef>
                <a:spcPts val="600"/>
              </a:spcBef>
              <a:buAutoNum type="arabicParenR"/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персистуючий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ts val="2435"/>
              </a:lnSpc>
              <a:spcBef>
                <a:spcPts val="600"/>
              </a:spcBef>
              <a:defRPr/>
            </a:pP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6104EA"/>
                </a:solidFill>
                <a:latin typeface="Arial" pitchFamily="34" charset="0"/>
                <a:cs typeface="Arial" pitchFamily="34" charset="0"/>
              </a:rPr>
              <a:t>По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6104EA"/>
                </a:solidFill>
                <a:latin typeface="Arial" pitchFamily="34" charset="0"/>
                <a:cs typeface="Arial" pitchFamily="34" charset="0"/>
              </a:rPr>
              <a:t>етіології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6104EA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2800" b="1" i="1" dirty="0" smtClean="0">
              <a:ln>
                <a:solidFill>
                  <a:srgbClr val="006600"/>
                </a:solidFill>
              </a:ln>
              <a:solidFill>
                <a:srgbClr val="6104EA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ts val="2435"/>
              </a:lnSpc>
              <a:spcBef>
                <a:spcPts val="600"/>
              </a:spcBef>
              <a:buAutoNum type="arabicParenR"/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алкогольний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 </a:t>
            </a:r>
          </a:p>
          <a:p>
            <a:pPr marL="457200" indent="-457200">
              <a:lnSpc>
                <a:spcPts val="2435"/>
              </a:lnSpc>
              <a:spcBef>
                <a:spcPts val="600"/>
              </a:spcBef>
              <a:buAutoNum type="arabicParenR"/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біліарнозалежний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 </a:t>
            </a:r>
          </a:p>
          <a:p>
            <a:pPr marL="457200" indent="-457200">
              <a:lnSpc>
                <a:spcPts val="2435"/>
              </a:lnSpc>
              <a:spcBef>
                <a:spcPts val="600"/>
              </a:spcBef>
              <a:buAutoNum type="arabicParenR"/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дисметаболічний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 </a:t>
            </a:r>
          </a:p>
          <a:p>
            <a:pPr marL="457200" indent="-457200">
              <a:lnSpc>
                <a:spcPts val="2435"/>
              </a:lnSpc>
              <a:spcBef>
                <a:spcPts val="600"/>
              </a:spcBef>
              <a:buAutoNum type="arabicParenR"/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нфекційний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 </a:t>
            </a:r>
          </a:p>
          <a:p>
            <a:pPr marL="457200" indent="-457200">
              <a:lnSpc>
                <a:spcPts val="2435"/>
              </a:lnSpc>
              <a:spcBef>
                <a:spcPts val="600"/>
              </a:spcBef>
              <a:buAutoNum type="arabicParenR"/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лікарський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 </a:t>
            </a:r>
          </a:p>
          <a:p>
            <a:pPr marL="457200" indent="-457200">
              <a:lnSpc>
                <a:spcPts val="2435"/>
              </a:lnSpc>
              <a:spcBef>
                <a:spcPts val="600"/>
              </a:spcBef>
              <a:buAutoNum type="arabicParenR"/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диопатичний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14314" y="-24"/>
            <a:ext cx="8786842" cy="1000107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>
              <a:defRPr/>
            </a:pPr>
            <a:r>
              <a:rPr lang="ru-RU" sz="39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39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9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панкреатит </a:t>
            </a:r>
          </a:p>
          <a:p>
            <a:pPr algn="r">
              <a:lnSpc>
                <a:spcPct val="80000"/>
              </a:lnSpc>
              <a:defRPr/>
            </a:pPr>
            <a:r>
              <a:rPr lang="ru-RU" sz="39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Класифікація</a:t>
            </a:r>
            <a:endParaRPr lang="ru-RU" sz="3900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latin typeface="Times New Roman" pitchFamily="18" charset="-5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38936" y="4857760"/>
            <a:ext cx="1604964" cy="1714512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00826" y="2428868"/>
            <a:ext cx="2357454" cy="2428892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00826" y="1000108"/>
            <a:ext cx="885825" cy="1428750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3652" y="1071546"/>
            <a:ext cx="7388744" cy="500649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ts val="2435"/>
              </a:lnSpc>
              <a:spcBef>
                <a:spcPts val="600"/>
              </a:spcBef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Ускладення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2800" b="1" i="1" dirty="0" smtClean="0">
              <a:ln>
                <a:solidFill>
                  <a:srgbClr val="006600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ts val="2435"/>
              </a:lnSpc>
              <a:spcBef>
                <a:spcPts val="600"/>
              </a:spcBef>
              <a:buAutoNum type="arabicParenR"/>
              <a:defRPr/>
            </a:pP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порушення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відтоку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жовчі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457200" indent="-457200">
              <a:lnSpc>
                <a:spcPts val="2435"/>
              </a:lnSpc>
              <a:spcBef>
                <a:spcPts val="600"/>
              </a:spcBef>
              <a:buAutoNum type="arabicParenR"/>
              <a:defRPr/>
            </a:pP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портальна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гіпертензія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457200" indent="-457200">
              <a:lnSpc>
                <a:spcPts val="2435"/>
              </a:lnSpc>
              <a:spcBef>
                <a:spcPts val="600"/>
              </a:spcBef>
              <a:buAutoNum type="arabicParenR"/>
              <a:defRPr/>
            </a:pP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інфекційні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холангіт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абсцеси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);</a:t>
            </a:r>
          </a:p>
          <a:p>
            <a:pPr marL="457200" indent="-457200">
              <a:lnSpc>
                <a:spcPts val="2435"/>
              </a:lnSpc>
              <a:spcBef>
                <a:spcPts val="600"/>
              </a:spcBef>
              <a:buAutoNum type="arabicParenR"/>
              <a:defRPr/>
            </a:pP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запальні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абсцес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кіста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парапанкреа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</a:p>
          <a:p>
            <a:pPr marL="457200" indent="-457200">
              <a:lnSpc>
                <a:spcPts val="2435"/>
              </a:lnSpc>
              <a:spcBef>
                <a:spcPts val="600"/>
              </a:spcBef>
              <a:defRPr/>
            </a:pP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тит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«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ферментативний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холецистит»,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ерозивний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езофагіт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);</a:t>
            </a:r>
          </a:p>
          <a:p>
            <a:pPr marL="457200" indent="-457200">
              <a:lnSpc>
                <a:spcPts val="2435"/>
              </a:lnSpc>
              <a:spcBef>
                <a:spcPts val="600"/>
              </a:spcBef>
              <a:buAutoNum type="arabicParenR" startAt="5"/>
              <a:defRPr/>
            </a:pP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гастро-дуоденальні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кровотечі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457200" indent="-457200">
              <a:lnSpc>
                <a:spcPts val="2435"/>
              </a:lnSpc>
              <a:spcBef>
                <a:spcPts val="600"/>
              </a:spcBef>
              <a:buAutoNum type="arabicParenR" startAt="5"/>
              <a:defRPr/>
            </a:pP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випотний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плеврит,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пневмонія,гострий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респіраторний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дистрес-синдром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паранефрит,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гостра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ниркова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недостатність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457200" indent="-457200">
              <a:lnSpc>
                <a:spcPts val="2435"/>
              </a:lnSpc>
              <a:spcBef>
                <a:spcPts val="600"/>
              </a:spcBef>
              <a:buAutoNum type="arabicParenR" startAt="5"/>
              <a:defRPr/>
            </a:pP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екзокринні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порушення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цукровий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діабет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гіпоглікемічні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стани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).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14314" y="-24"/>
            <a:ext cx="8786842" cy="1000107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>
              <a:defRPr/>
            </a:pPr>
            <a:r>
              <a:rPr lang="ru-RU" sz="39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39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9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панкреатит </a:t>
            </a:r>
          </a:p>
          <a:p>
            <a:pPr algn="r">
              <a:lnSpc>
                <a:spcPct val="80000"/>
              </a:lnSpc>
              <a:defRPr/>
            </a:pPr>
            <a:r>
              <a:rPr lang="ru-RU" sz="39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</a:rPr>
              <a:t>Класифікація</a:t>
            </a:r>
            <a:endParaRPr lang="ru-RU" sz="3900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latin typeface="Times New Roman" pitchFamily="18" charset="-5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3702" y="1128713"/>
            <a:ext cx="2309817" cy="2071702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0892" y="3343291"/>
            <a:ext cx="1933575" cy="2371725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4211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Панкреатит</a:t>
            </a:r>
            <a:endParaRPr lang="ru-RU" sz="6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127160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	</a:t>
            </a:r>
            <a:r>
              <a:rPr lang="ru-RU" sz="2800" dirty="0" smtClean="0"/>
              <a:t>- </a:t>
            </a:r>
            <a:r>
              <a:rPr lang="ru-RU" sz="2800" dirty="0" err="1" smtClean="0"/>
              <a:t>запалення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підшлункової</a:t>
            </a:r>
            <a:r>
              <a:rPr lang="ru-RU" sz="2800" dirty="0" smtClean="0"/>
              <a:t> </a:t>
            </a:r>
            <a:r>
              <a:rPr lang="ru-RU" sz="2800" dirty="0" err="1" smtClean="0"/>
              <a:t>залози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виникає</a:t>
            </a:r>
            <a:r>
              <a:rPr lang="ru-RU" sz="2800" dirty="0" smtClean="0"/>
              <a:t> </a:t>
            </a:r>
            <a:r>
              <a:rPr lang="ru-RU" sz="2800" dirty="0" err="1" smtClean="0"/>
              <a:t>внаслідок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захворювання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жовчовивідних</a:t>
            </a:r>
            <a:r>
              <a:rPr lang="ru-RU" sz="2800" dirty="0" smtClean="0"/>
              <a:t> </a:t>
            </a:r>
            <a:r>
              <a:rPr lang="ru-RU" sz="2800" dirty="0" err="1" smtClean="0"/>
              <a:t>шляхів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9455" y="2636696"/>
            <a:ext cx="886486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	</a:t>
            </a:r>
            <a:r>
              <a:rPr lang="ru-RU" sz="2800" dirty="0" smtClean="0"/>
              <a:t> При </a:t>
            </a:r>
            <a:r>
              <a:rPr lang="ru-RU" sz="2800" dirty="0" err="1" smtClean="0"/>
              <a:t>запаленні</a:t>
            </a:r>
            <a:r>
              <a:rPr lang="ru-RU" sz="2800" dirty="0" smtClean="0"/>
              <a:t> </a:t>
            </a:r>
            <a:r>
              <a:rPr lang="ru-RU" sz="2800" dirty="0" err="1" smtClean="0"/>
              <a:t>підшлункової</a:t>
            </a:r>
            <a:r>
              <a:rPr lang="ru-RU" sz="2800" dirty="0" smtClean="0"/>
              <a:t> </a:t>
            </a:r>
            <a:r>
              <a:rPr lang="ru-RU" sz="2800" dirty="0" err="1" smtClean="0"/>
              <a:t>залози</a:t>
            </a:r>
            <a:r>
              <a:rPr lang="ru-RU" sz="2800" dirty="0" smtClean="0"/>
              <a:t> </a:t>
            </a:r>
            <a:r>
              <a:rPr lang="ru-RU" sz="2800" dirty="0" err="1" smtClean="0"/>
              <a:t>ферменти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виділяються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залозою</a:t>
            </a:r>
            <a:r>
              <a:rPr lang="ru-RU" sz="2800" dirty="0" smtClean="0"/>
              <a:t>, не </a:t>
            </a:r>
            <a:r>
              <a:rPr lang="ru-RU" sz="2800" dirty="0" err="1" smtClean="0"/>
              <a:t>викидаються</a:t>
            </a:r>
            <a:r>
              <a:rPr lang="ru-RU" sz="2800" dirty="0" smtClean="0"/>
              <a:t> в </a:t>
            </a:r>
            <a:r>
              <a:rPr lang="ru-RU" sz="2800" dirty="0" err="1" smtClean="0"/>
              <a:t>дванадцятипалу</a:t>
            </a:r>
            <a:r>
              <a:rPr lang="ru-RU" sz="2800" dirty="0" smtClean="0"/>
              <a:t> кишку, а </a:t>
            </a:r>
            <a:r>
              <a:rPr lang="ru-RU" sz="2800" dirty="0" err="1" smtClean="0"/>
              <a:t>активізуються</a:t>
            </a:r>
            <a:r>
              <a:rPr lang="ru-RU" sz="2800" dirty="0" smtClean="0"/>
              <a:t> в </a:t>
            </a:r>
            <a:r>
              <a:rPr lang="ru-RU" sz="2800" dirty="0" err="1" smtClean="0"/>
              <a:t>самій</a:t>
            </a:r>
            <a:r>
              <a:rPr lang="ru-RU" sz="2800" dirty="0" smtClean="0"/>
              <a:t> </a:t>
            </a:r>
            <a:r>
              <a:rPr lang="ru-RU" sz="2800" dirty="0" err="1" smtClean="0"/>
              <a:t>залозі</a:t>
            </a:r>
            <a:r>
              <a:rPr lang="ru-RU" sz="2800" dirty="0" smtClean="0"/>
              <a:t> та </a:t>
            </a:r>
            <a:r>
              <a:rPr lang="ru-RU" sz="2800" dirty="0" err="1" smtClean="0"/>
              <a:t>починають</a:t>
            </a:r>
            <a:r>
              <a:rPr lang="ru-RU" sz="2800" dirty="0" smtClean="0"/>
              <a:t> </a:t>
            </a:r>
            <a:r>
              <a:rPr lang="ru-RU" sz="2800" dirty="0" err="1" smtClean="0"/>
              <a:t>руйнувати</a:t>
            </a:r>
            <a:r>
              <a:rPr lang="ru-RU" sz="2800" dirty="0" smtClean="0"/>
              <a:t> </a:t>
            </a:r>
            <a:r>
              <a:rPr lang="ru-RU" sz="2800" dirty="0" err="1" smtClean="0"/>
              <a:t>її</a:t>
            </a:r>
            <a:r>
              <a:rPr lang="ru-RU" sz="2800" dirty="0" smtClean="0"/>
              <a:t> (</a:t>
            </a:r>
            <a:r>
              <a:rPr lang="ru-RU" sz="2800" dirty="0" err="1" smtClean="0"/>
              <a:t>самоперетравлення</a:t>
            </a:r>
            <a:r>
              <a:rPr lang="ru-RU" sz="2800" dirty="0" smtClean="0"/>
              <a:t>). </a:t>
            </a:r>
            <a:r>
              <a:rPr lang="ru-RU" sz="2800" dirty="0" err="1" smtClean="0"/>
              <a:t>Ферменти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токсини</a:t>
            </a:r>
            <a:r>
              <a:rPr lang="ru-RU" sz="2800" dirty="0" smtClean="0"/>
              <a:t>, </a:t>
            </a:r>
            <a:r>
              <a:rPr lang="ru-RU" sz="2800" dirty="0" err="1" smtClean="0"/>
              <a:t>які</a:t>
            </a:r>
            <a:r>
              <a:rPr lang="ru-RU" sz="2800" dirty="0" smtClean="0"/>
              <a:t> при </a:t>
            </a:r>
            <a:r>
              <a:rPr lang="ru-RU" sz="2800" dirty="0" err="1" smtClean="0"/>
              <a:t>цьому</a:t>
            </a:r>
            <a:r>
              <a:rPr lang="ru-RU" sz="2800" dirty="0" smtClean="0"/>
              <a:t> </a:t>
            </a:r>
            <a:r>
              <a:rPr lang="ru-RU" sz="2800" dirty="0" err="1" smtClean="0"/>
              <a:t>виділяються</a:t>
            </a:r>
            <a:r>
              <a:rPr lang="ru-RU" sz="2800" dirty="0" smtClean="0"/>
              <a:t>, часто </a:t>
            </a:r>
            <a:r>
              <a:rPr lang="ru-RU" sz="2800" dirty="0" err="1" smtClean="0"/>
              <a:t>скидаються</a:t>
            </a:r>
            <a:r>
              <a:rPr lang="ru-RU" sz="2800" dirty="0" smtClean="0"/>
              <a:t> в </a:t>
            </a:r>
            <a:r>
              <a:rPr lang="ru-RU" sz="2800" dirty="0" err="1" smtClean="0"/>
              <a:t>кровотік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можуть</a:t>
            </a:r>
            <a:r>
              <a:rPr lang="ru-RU" sz="2800" dirty="0" smtClean="0"/>
              <a:t> </a:t>
            </a:r>
            <a:r>
              <a:rPr lang="ru-RU" sz="2800" dirty="0" err="1" smtClean="0"/>
              <a:t>серйозно</a:t>
            </a:r>
            <a:r>
              <a:rPr lang="ru-RU" sz="2800" dirty="0" smtClean="0"/>
              <a:t> </a:t>
            </a:r>
            <a:r>
              <a:rPr lang="ru-RU" sz="2800" dirty="0" err="1" smtClean="0"/>
              <a:t>пошкодити</a:t>
            </a:r>
            <a:r>
              <a:rPr lang="ru-RU" sz="2800" dirty="0" smtClean="0"/>
              <a:t> </a:t>
            </a:r>
            <a:r>
              <a:rPr lang="ru-RU" sz="2800" dirty="0" err="1" smtClean="0"/>
              <a:t>інші</a:t>
            </a:r>
            <a:r>
              <a:rPr lang="ru-RU" sz="2800" dirty="0" smtClean="0"/>
              <a:t> </a:t>
            </a:r>
            <a:r>
              <a:rPr lang="ru-RU" sz="2800" dirty="0" err="1" smtClean="0"/>
              <a:t>органи</a:t>
            </a:r>
            <a:r>
              <a:rPr lang="ru-RU" sz="2800" dirty="0" smtClean="0"/>
              <a:t>, </a:t>
            </a:r>
            <a:r>
              <a:rPr lang="ru-RU" sz="2800" dirty="0" err="1" smtClean="0"/>
              <a:t>такі</a:t>
            </a:r>
            <a:r>
              <a:rPr lang="ru-RU" sz="2800" dirty="0" smtClean="0"/>
              <a:t> як </a:t>
            </a:r>
            <a:r>
              <a:rPr lang="ru-RU" sz="2800" dirty="0" err="1" smtClean="0"/>
              <a:t>мозок</a:t>
            </a:r>
            <a:r>
              <a:rPr lang="ru-RU" sz="2800" dirty="0" smtClean="0"/>
              <a:t>, </a:t>
            </a:r>
            <a:r>
              <a:rPr lang="ru-RU" sz="2800" dirty="0" err="1" smtClean="0"/>
              <a:t>легені</a:t>
            </a:r>
            <a:r>
              <a:rPr lang="ru-RU" sz="2800" dirty="0" smtClean="0"/>
              <a:t>, </a:t>
            </a:r>
            <a:r>
              <a:rPr lang="ru-RU" sz="2800" dirty="0" err="1" smtClean="0"/>
              <a:t>серце</a:t>
            </a:r>
            <a:r>
              <a:rPr lang="ru-RU" sz="2800" dirty="0" smtClean="0"/>
              <a:t>, </a:t>
            </a:r>
            <a:r>
              <a:rPr lang="ru-RU" sz="2800" dirty="0" err="1" smtClean="0"/>
              <a:t>нирки</a:t>
            </a:r>
            <a:r>
              <a:rPr lang="ru-RU" sz="2800" dirty="0" smtClean="0"/>
              <a:t> та </a:t>
            </a:r>
            <a:r>
              <a:rPr lang="ru-RU" sz="2800" dirty="0" err="1" smtClean="0"/>
              <a:t>печінка</a:t>
            </a:r>
            <a:r>
              <a:rPr lang="ru-RU" sz="2800" dirty="0" smtClean="0"/>
              <a:t>. </a:t>
            </a:r>
            <a:endParaRPr lang="ru-RU" sz="2800" dirty="0" smtClean="0"/>
          </a:p>
        </p:txBody>
      </p:sp>
    </p:spTree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0849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Класифікація</a:t>
            </a:r>
            <a:endParaRPr lang="ru-RU" sz="6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4928" y="1231728"/>
            <a:ext cx="87849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	</a:t>
            </a:r>
            <a:r>
              <a:rPr lang="ru-RU" sz="2400" dirty="0" smtClean="0"/>
              <a:t> Основу </a:t>
            </a:r>
            <a:r>
              <a:rPr lang="ru-RU" sz="2400" dirty="0" err="1" smtClean="0"/>
              <a:t>клініко-морфологічної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класифікації</a:t>
            </a:r>
            <a:r>
              <a:rPr lang="ru-RU" sz="2400" dirty="0" smtClean="0"/>
              <a:t> </a:t>
            </a:r>
            <a:r>
              <a:rPr lang="ru-RU" sz="2400" dirty="0" err="1" smtClean="0"/>
              <a:t>гострого</a:t>
            </a:r>
            <a:r>
              <a:rPr lang="ru-RU" sz="2400" dirty="0" smtClean="0"/>
              <a:t> панкреатиту </a:t>
            </a:r>
            <a:r>
              <a:rPr lang="ru-RU" sz="2400" dirty="0" err="1" smtClean="0"/>
              <a:t>складають</a:t>
            </a:r>
            <a:r>
              <a:rPr lang="ru-RU" sz="2400" dirty="0" smtClean="0"/>
              <a:t> </a:t>
            </a:r>
            <a:r>
              <a:rPr lang="ru-RU" sz="2400" dirty="0" err="1" smtClean="0"/>
              <a:t>форми</a:t>
            </a:r>
            <a:r>
              <a:rPr lang="ru-RU" sz="2400" dirty="0" smtClean="0"/>
              <a:t> </a:t>
            </a:r>
            <a:r>
              <a:rPr lang="ru-RU" sz="2400" dirty="0" err="1" smtClean="0"/>
              <a:t>захворювання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внутрішньочеревні</a:t>
            </a:r>
            <a:r>
              <a:rPr lang="ru-RU" sz="2400" dirty="0" smtClean="0"/>
              <a:t> та </a:t>
            </a:r>
            <a:r>
              <a:rPr lang="ru-RU" sz="2400" dirty="0" err="1" smtClean="0"/>
              <a:t>системні</a:t>
            </a:r>
            <a:r>
              <a:rPr lang="ru-RU" sz="2400" dirty="0" smtClean="0"/>
              <a:t> </a:t>
            </a:r>
            <a:r>
              <a:rPr lang="ru-RU" sz="2400" dirty="0" err="1" smtClean="0"/>
              <a:t>ускладнення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урахуванням</a:t>
            </a:r>
            <a:r>
              <a:rPr lang="ru-RU" sz="2400" dirty="0" smtClean="0"/>
              <a:t> </a:t>
            </a:r>
            <a:r>
              <a:rPr lang="ru-RU" sz="2400" dirty="0" err="1" smtClean="0"/>
              <a:t>поширеності</a:t>
            </a:r>
            <a:r>
              <a:rPr lang="ru-RU" sz="2400" dirty="0" smtClean="0"/>
              <a:t> </a:t>
            </a:r>
            <a:r>
              <a:rPr lang="ru-RU" sz="2400" dirty="0" err="1" smtClean="0"/>
              <a:t>некротичного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ураження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підшлункової</a:t>
            </a:r>
            <a:r>
              <a:rPr lang="ru-RU" sz="2400" dirty="0" smtClean="0"/>
              <a:t> </a:t>
            </a:r>
            <a:r>
              <a:rPr lang="ru-RU" sz="2400" dirty="0" err="1" smtClean="0"/>
              <a:t>залози</a:t>
            </a:r>
            <a:r>
              <a:rPr lang="ru-RU" sz="2400" dirty="0" smtClean="0"/>
              <a:t> </a:t>
            </a:r>
            <a:r>
              <a:rPr lang="ru-RU" sz="2400" dirty="0" err="1" smtClean="0"/>
              <a:t>та</a:t>
            </a:r>
            <a:r>
              <a:rPr lang="ru-RU" sz="2400" dirty="0" smtClean="0"/>
              <a:t> </a:t>
            </a:r>
            <a:r>
              <a:rPr lang="ru-RU" sz="2400" dirty="0" err="1" smtClean="0"/>
              <a:t>різних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відділів</a:t>
            </a:r>
            <a:r>
              <a:rPr lang="ru-RU" sz="2400" dirty="0" smtClean="0"/>
              <a:t> </a:t>
            </a:r>
            <a:r>
              <a:rPr lang="ru-RU" sz="2400" dirty="0" err="1" smtClean="0"/>
              <a:t>заочеревинної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клітковини</a:t>
            </a:r>
            <a:r>
              <a:rPr lang="ru-RU" sz="2400" dirty="0" smtClean="0"/>
              <a:t>, фазового </a:t>
            </a:r>
            <a:r>
              <a:rPr lang="ru-RU" sz="2400" dirty="0" err="1" smtClean="0"/>
              <a:t>розвитку</a:t>
            </a:r>
            <a:r>
              <a:rPr lang="ru-RU" sz="2400" dirty="0" smtClean="0"/>
              <a:t> </a:t>
            </a:r>
            <a:r>
              <a:rPr lang="ru-RU" sz="2400" dirty="0" err="1" smtClean="0"/>
              <a:t>запально-некротичного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процесу</a:t>
            </a:r>
            <a:r>
              <a:rPr lang="ru-RU" sz="2400" dirty="0" smtClean="0"/>
              <a:t> </a:t>
            </a:r>
            <a:r>
              <a:rPr lang="ru-RU" sz="2400" dirty="0" err="1" smtClean="0"/>
              <a:t>від</a:t>
            </a:r>
            <a:r>
              <a:rPr lang="ru-RU" sz="2400" dirty="0" smtClean="0"/>
              <a:t> </a:t>
            </a:r>
            <a:r>
              <a:rPr lang="ru-RU" sz="2400" dirty="0" err="1" smtClean="0"/>
              <a:t>бактеріального</a:t>
            </a:r>
            <a:r>
              <a:rPr lang="ru-RU" sz="2400" dirty="0" smtClean="0"/>
              <a:t> до </a:t>
            </a:r>
            <a:r>
              <a:rPr lang="ru-RU" sz="2400" dirty="0" err="1" smtClean="0"/>
              <a:t>інфікованого</a:t>
            </a:r>
            <a:r>
              <a:rPr lang="ru-RU" sz="2400" dirty="0" smtClean="0"/>
              <a:t>. 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8124" y="208739"/>
            <a:ext cx="8784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5085184"/>
            <a:ext cx="8784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26012" y="4143380"/>
            <a:ext cx="8784976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ФОРМИ ЗАХВОРЮВАННЯ</a:t>
            </a:r>
            <a:endParaRPr lang="ru-RU" sz="2400" dirty="0" smtClean="0"/>
          </a:p>
          <a:p>
            <a:pPr marL="457200" indent="-457200">
              <a:buAutoNum type="arabicPeriod"/>
            </a:pPr>
            <a:r>
              <a:rPr lang="ru-RU" sz="2000" dirty="0" err="1" smtClean="0"/>
              <a:t>Набряковий</a:t>
            </a:r>
            <a:r>
              <a:rPr lang="ru-RU" sz="2000" dirty="0" smtClean="0"/>
              <a:t> </a:t>
            </a:r>
            <a:r>
              <a:rPr lang="ru-RU" sz="2000" dirty="0" smtClean="0"/>
              <a:t>(</a:t>
            </a:r>
            <a:r>
              <a:rPr lang="ru-RU" sz="2000" dirty="0" err="1" smtClean="0"/>
              <a:t>інтерстиціальний</a:t>
            </a:r>
            <a:r>
              <a:rPr lang="ru-RU" sz="2000" dirty="0" smtClean="0"/>
              <a:t>) панкреатит</a:t>
            </a:r>
            <a:r>
              <a:rPr lang="ru-RU" sz="2000" dirty="0" smtClean="0"/>
              <a:t>;</a:t>
            </a:r>
          </a:p>
          <a:p>
            <a:pPr marL="457200" indent="-457200">
              <a:buAutoNum type="arabicPeriod"/>
            </a:pPr>
            <a:r>
              <a:rPr lang="ru-RU" sz="2000" dirty="0" err="1" smtClean="0"/>
              <a:t>Стерильний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панкреонекроз</a:t>
            </a:r>
            <a:r>
              <a:rPr lang="ru-RU" sz="2000" dirty="0" smtClean="0"/>
              <a:t>:- за </a:t>
            </a:r>
            <a:r>
              <a:rPr lang="ru-RU" sz="2000" dirty="0" err="1" smtClean="0"/>
              <a:t>поширеністю</a:t>
            </a:r>
            <a:r>
              <a:rPr lang="ru-RU" sz="2000" dirty="0" smtClean="0"/>
              <a:t> </a:t>
            </a:r>
            <a:r>
              <a:rPr lang="ru-RU" sz="2000" dirty="0" err="1" smtClean="0"/>
              <a:t>ураження</a:t>
            </a:r>
            <a:r>
              <a:rPr lang="ru-RU" sz="2000" dirty="0" smtClean="0"/>
              <a:t>: </a:t>
            </a:r>
            <a:r>
              <a:rPr lang="ru-RU" sz="2000" dirty="0" err="1" smtClean="0"/>
              <a:t>обмежений</a:t>
            </a:r>
            <a:r>
              <a:rPr lang="ru-RU" sz="2000" dirty="0" smtClean="0"/>
              <a:t> та </a:t>
            </a:r>
            <a:r>
              <a:rPr lang="ru-RU" sz="2000" dirty="0" err="1" smtClean="0"/>
              <a:t>поширений</a:t>
            </a:r>
            <a:r>
              <a:rPr lang="ru-RU" sz="2000" dirty="0" smtClean="0"/>
              <a:t>;- За характером </a:t>
            </a:r>
            <a:r>
              <a:rPr lang="ru-RU" sz="2000" dirty="0" err="1" smtClean="0"/>
              <a:t>ураження</a:t>
            </a:r>
            <a:r>
              <a:rPr lang="ru-RU" sz="2000" dirty="0" smtClean="0"/>
              <a:t>: </a:t>
            </a:r>
            <a:r>
              <a:rPr lang="ru-RU" sz="2000" dirty="0" err="1" smtClean="0"/>
              <a:t>жировий</a:t>
            </a:r>
            <a:r>
              <a:rPr lang="ru-RU" sz="2000" dirty="0" smtClean="0"/>
              <a:t>, </a:t>
            </a:r>
            <a:r>
              <a:rPr lang="ru-RU" sz="2000" dirty="0" err="1" smtClean="0"/>
              <a:t>геморагічний</a:t>
            </a:r>
            <a:r>
              <a:rPr lang="ru-RU" sz="2000" dirty="0" smtClean="0"/>
              <a:t>, </a:t>
            </a:r>
            <a:r>
              <a:rPr lang="ru-RU" sz="2000" dirty="0" err="1" smtClean="0"/>
              <a:t>змішаний</a:t>
            </a:r>
            <a:r>
              <a:rPr lang="ru-RU" sz="2000" dirty="0" smtClean="0"/>
              <a:t>;</a:t>
            </a:r>
          </a:p>
          <a:p>
            <a:pPr marL="457200" indent="-457200">
              <a:buAutoNum type="arabicPeriod"/>
            </a:pPr>
            <a:r>
              <a:rPr lang="ru-RU" sz="2000" dirty="0" err="1" smtClean="0"/>
              <a:t>Інфікований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панкреонекроз</a:t>
            </a:r>
            <a:r>
              <a:rPr lang="ru-RU" sz="2000" dirty="0" smtClean="0"/>
              <a:t>. </a:t>
            </a:r>
            <a:endParaRPr lang="ru-RU" sz="2000" dirty="0" smtClean="0"/>
          </a:p>
        </p:txBody>
      </p:sp>
    </p:spTree>
  </p:cSld>
  <p:clrMapOvr>
    <a:masterClrMapping/>
  </p:clrMapOvr>
  <p:transition spd="med">
    <p:cover dir="l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8089" y="98474"/>
            <a:ext cx="878497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МІСЦЕВІ </a:t>
            </a:r>
            <a:r>
              <a:rPr lang="ru-RU" sz="2000" b="1" dirty="0" smtClean="0"/>
              <a:t>УСКЛАДНЕННЯ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У </a:t>
            </a:r>
            <a:r>
              <a:rPr lang="ru-RU" sz="2000" b="1" dirty="0" err="1" smtClean="0">
                <a:solidFill>
                  <a:srgbClr val="FF0000"/>
                </a:solidFill>
              </a:rPr>
              <a:t>доінфекційну</a:t>
            </a:r>
            <a:r>
              <a:rPr lang="ru-RU" sz="2000" b="1" dirty="0" smtClean="0">
                <a:solidFill>
                  <a:srgbClr val="FF0000"/>
                </a:solidFill>
              </a:rPr>
              <a:t> фазу</a:t>
            </a:r>
            <a:r>
              <a:rPr lang="ru-RU" sz="2000" b="1" dirty="0" smtClean="0">
                <a:solidFill>
                  <a:srgbClr val="FF0000"/>
                </a:solidFill>
              </a:rPr>
              <a:t>:</a:t>
            </a:r>
          </a:p>
          <a:p>
            <a:pPr marL="457200" indent="-457200" algn="just">
              <a:buAutoNum type="arabicPeriod"/>
            </a:pPr>
            <a:r>
              <a:rPr lang="ru-RU" sz="2000" b="1" dirty="0" err="1" smtClean="0"/>
              <a:t>Парапанкреатичний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інфільтрат</a:t>
            </a:r>
            <a:r>
              <a:rPr lang="ru-RU" sz="2000" b="1" dirty="0" smtClean="0"/>
              <a:t> (</a:t>
            </a:r>
            <a:r>
              <a:rPr lang="ru-RU" sz="2000" b="1" dirty="0" err="1" smtClean="0"/>
              <a:t>оментобурсит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об'ємні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рідинні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утворення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заочеревинної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локалізації</a:t>
            </a:r>
            <a:r>
              <a:rPr lang="ru-RU" sz="2000" b="1" dirty="0" smtClean="0"/>
              <a:t>);</a:t>
            </a:r>
          </a:p>
          <a:p>
            <a:pPr marL="457200" indent="-457200" algn="just">
              <a:buAutoNum type="arabicPeriod"/>
            </a:pPr>
            <a:r>
              <a:rPr lang="ru-RU" sz="2000" b="1" dirty="0" err="1" smtClean="0"/>
              <a:t>Некротична</a:t>
            </a:r>
            <a:r>
              <a:rPr lang="ru-RU" sz="2000" b="1" dirty="0" smtClean="0"/>
              <a:t> </a:t>
            </a:r>
            <a:r>
              <a:rPr lang="ru-RU" sz="2000" b="1" dirty="0" smtClean="0"/>
              <a:t>(</a:t>
            </a:r>
            <a:r>
              <a:rPr lang="ru-RU" sz="2000" b="1" dirty="0" err="1" smtClean="0"/>
              <a:t>асептична</a:t>
            </a:r>
            <a:r>
              <a:rPr lang="ru-RU" sz="2000" b="1" dirty="0" smtClean="0"/>
              <a:t>) флегмона </a:t>
            </a:r>
            <a:r>
              <a:rPr lang="ru-RU" sz="2000" b="1" dirty="0" err="1" smtClean="0"/>
              <a:t>заочеревинної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клітковини</a:t>
            </a:r>
            <a:r>
              <a:rPr lang="ru-RU" sz="2000" b="1" dirty="0" smtClean="0"/>
              <a:t> (</a:t>
            </a:r>
            <a:r>
              <a:rPr lang="ru-RU" sz="2000" b="1" dirty="0" err="1" smtClean="0"/>
              <a:t>парапанкреальної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паракольної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паранефральної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тазової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тощо</a:t>
            </a:r>
            <a:r>
              <a:rPr lang="ru-RU" sz="2000" b="1" dirty="0" smtClean="0"/>
              <a:t>);</a:t>
            </a:r>
          </a:p>
          <a:p>
            <a:pPr marL="457200" indent="-457200" algn="just">
              <a:buAutoNum type="arabicPeriod"/>
            </a:pPr>
            <a:r>
              <a:rPr lang="ru-RU" sz="2000" b="1" dirty="0" err="1" smtClean="0"/>
              <a:t>Перитоніт</a:t>
            </a:r>
            <a:r>
              <a:rPr lang="ru-RU" sz="2000" b="1" dirty="0" smtClean="0"/>
              <a:t>: </a:t>
            </a:r>
            <a:r>
              <a:rPr lang="ru-RU" sz="2000" b="1" dirty="0" err="1" smtClean="0"/>
              <a:t>ферментативний</a:t>
            </a:r>
            <a:r>
              <a:rPr lang="ru-RU" sz="2000" b="1" dirty="0" smtClean="0"/>
              <a:t> (</a:t>
            </a:r>
            <a:r>
              <a:rPr lang="ru-RU" sz="2000" b="1" dirty="0" err="1" smtClean="0"/>
              <a:t>бактеріальний</a:t>
            </a:r>
            <a:r>
              <a:rPr lang="ru-RU" sz="2000" b="1" dirty="0" smtClean="0"/>
              <a:t>);</a:t>
            </a:r>
          </a:p>
          <a:p>
            <a:pPr marL="457200" indent="-457200" algn="just">
              <a:buAutoNum type="arabicPeriod"/>
            </a:pPr>
            <a:r>
              <a:rPr lang="ru-RU" sz="2000" b="1" dirty="0" err="1" smtClean="0"/>
              <a:t>Псевдокіста</a:t>
            </a:r>
            <a:r>
              <a:rPr lang="ru-RU" sz="2000" b="1" dirty="0" smtClean="0"/>
              <a:t> </a:t>
            </a:r>
            <a:r>
              <a:rPr lang="ru-RU" sz="2000" b="1" dirty="0" smtClean="0"/>
              <a:t>(стерильна</a:t>
            </a:r>
            <a:r>
              <a:rPr lang="ru-RU" sz="2000" b="1" dirty="0" smtClean="0"/>
              <a:t>);</a:t>
            </a:r>
          </a:p>
          <a:p>
            <a:pPr marL="457200" indent="-457200" algn="just">
              <a:buAutoNum type="arabicPeriod"/>
            </a:pPr>
            <a:r>
              <a:rPr lang="ru-RU" sz="2000" b="1" dirty="0" err="1" smtClean="0"/>
              <a:t>Аррозивні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кровотечі</a:t>
            </a:r>
            <a:r>
              <a:rPr lang="ru-RU" sz="2000" b="1" dirty="0" smtClean="0"/>
              <a:t> (</a:t>
            </a:r>
            <a:r>
              <a:rPr lang="ru-RU" sz="2000" b="1" dirty="0" err="1" smtClean="0"/>
              <a:t>внутрішньочеревні</a:t>
            </a:r>
            <a:r>
              <a:rPr lang="ru-RU" sz="2000" b="1" dirty="0" smtClean="0"/>
              <a:t> та в </a:t>
            </a:r>
            <a:r>
              <a:rPr lang="ru-RU" sz="2000" b="1" dirty="0" err="1" smtClean="0"/>
              <a:t>шлунково-кишковий</a:t>
            </a:r>
            <a:r>
              <a:rPr lang="ru-RU" sz="2000" b="1" dirty="0" smtClean="0"/>
              <a:t> тракт</a:t>
            </a:r>
            <a:r>
              <a:rPr lang="ru-RU" sz="2000" b="1" dirty="0" smtClean="0"/>
              <a:t>).</a:t>
            </a:r>
          </a:p>
          <a:p>
            <a:pPr marL="457200" indent="-457200" algn="just"/>
            <a:r>
              <a:rPr lang="ru-RU" sz="2000" b="1" dirty="0" smtClean="0">
                <a:solidFill>
                  <a:srgbClr val="FF0000"/>
                </a:solidFill>
              </a:rPr>
              <a:t>У </a:t>
            </a:r>
            <a:r>
              <a:rPr lang="ru-RU" sz="2000" b="1" dirty="0" smtClean="0">
                <a:solidFill>
                  <a:srgbClr val="FF0000"/>
                </a:solidFill>
              </a:rPr>
              <a:t>фазу </a:t>
            </a:r>
            <a:r>
              <a:rPr lang="ru-RU" sz="2000" b="1" dirty="0" err="1" smtClean="0">
                <a:solidFill>
                  <a:srgbClr val="FF0000"/>
                </a:solidFill>
              </a:rPr>
              <a:t>інфікування</a:t>
            </a:r>
            <a:r>
              <a:rPr lang="ru-RU" sz="2000" b="1" dirty="0" smtClean="0">
                <a:solidFill>
                  <a:srgbClr val="FF0000"/>
                </a:solidFill>
              </a:rPr>
              <a:t>:</a:t>
            </a:r>
          </a:p>
          <a:p>
            <a:pPr marL="457200" indent="-457200" algn="just">
              <a:buAutoNum type="arabicPeriod"/>
            </a:pPr>
            <a:r>
              <a:rPr lang="ru-RU" sz="2000" b="1" dirty="0" err="1" smtClean="0"/>
              <a:t>Септична</a:t>
            </a:r>
            <a:r>
              <a:rPr lang="ru-RU" sz="2000" b="1" dirty="0" smtClean="0"/>
              <a:t> </a:t>
            </a:r>
            <a:r>
              <a:rPr lang="ru-RU" sz="2000" b="1" dirty="0" smtClean="0"/>
              <a:t>флегмона </a:t>
            </a:r>
            <a:r>
              <a:rPr lang="ru-RU" sz="2000" b="1" dirty="0" err="1" smtClean="0"/>
              <a:t>заочеревинної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клітковини</a:t>
            </a:r>
            <a:r>
              <a:rPr lang="ru-RU" sz="2000" b="1" dirty="0" smtClean="0"/>
              <a:t>: </a:t>
            </a:r>
            <a:r>
              <a:rPr lang="ru-RU" sz="2000" b="1" dirty="0" err="1" smtClean="0"/>
              <a:t>парапанкреальної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паракольної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паранефральної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тазової</a:t>
            </a:r>
            <a:r>
              <a:rPr lang="ru-RU" sz="2000" b="1" dirty="0" smtClean="0"/>
              <a:t>;</a:t>
            </a:r>
          </a:p>
          <a:p>
            <a:pPr marL="457200" indent="-457200" algn="just">
              <a:buAutoNum type="arabicPeriod"/>
            </a:pPr>
            <a:r>
              <a:rPr lang="ru-RU" sz="2000" b="1" dirty="0" err="1" smtClean="0"/>
              <a:t>панкреатогенний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абсцес</a:t>
            </a:r>
            <a:r>
              <a:rPr lang="ru-RU" sz="2000" b="1" dirty="0" smtClean="0"/>
              <a:t> (</a:t>
            </a:r>
            <a:r>
              <a:rPr lang="ru-RU" sz="2000" b="1" dirty="0" err="1" smtClean="0"/>
              <a:t>заочеревинних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клітинних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просторів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або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черевної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порожнини</a:t>
            </a:r>
            <a:r>
              <a:rPr lang="ru-RU" sz="2000" b="1" dirty="0" smtClean="0"/>
              <a:t>);</a:t>
            </a:r>
          </a:p>
          <a:p>
            <a:pPr marL="457200" indent="-457200" algn="just">
              <a:buAutoNum type="arabicPeriod"/>
            </a:pPr>
            <a:r>
              <a:rPr lang="ru-RU" sz="2000" b="1" dirty="0" err="1" smtClean="0"/>
              <a:t>Перитоніт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фібринозно-гнійний</a:t>
            </a:r>
            <a:r>
              <a:rPr lang="ru-RU" sz="2000" b="1" dirty="0" smtClean="0"/>
              <a:t> (</a:t>
            </a:r>
            <a:r>
              <a:rPr lang="ru-RU" sz="2000" b="1" dirty="0" err="1" smtClean="0"/>
              <a:t>місцевий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поширений</a:t>
            </a:r>
            <a:r>
              <a:rPr lang="ru-RU" sz="2000" b="1" dirty="0" smtClean="0"/>
              <a:t>);</a:t>
            </a:r>
          </a:p>
          <a:p>
            <a:pPr marL="457200" indent="-457200" algn="just">
              <a:buAutoNum type="arabicPeriod"/>
            </a:pPr>
            <a:r>
              <a:rPr lang="ru-RU" sz="2000" b="1" dirty="0" err="1" smtClean="0"/>
              <a:t>Псевдокіста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інфікована</a:t>
            </a:r>
            <a:r>
              <a:rPr lang="ru-RU" sz="2000" b="1" dirty="0" smtClean="0"/>
              <a:t>;</a:t>
            </a:r>
          </a:p>
          <a:p>
            <a:pPr marL="457200" indent="-457200" algn="just">
              <a:buAutoNum type="arabicPeriod"/>
            </a:pPr>
            <a:r>
              <a:rPr lang="ru-RU" sz="2000" b="1" dirty="0" err="1" smtClean="0"/>
              <a:t>Внутрішні</a:t>
            </a:r>
            <a:r>
              <a:rPr lang="ru-RU" sz="2000" b="1" dirty="0" smtClean="0"/>
              <a:t> </a:t>
            </a:r>
            <a:r>
              <a:rPr lang="ru-RU" sz="2000" b="1" dirty="0" smtClean="0"/>
              <a:t>та </a:t>
            </a:r>
            <a:r>
              <a:rPr lang="ru-RU" sz="2000" b="1" dirty="0" err="1" smtClean="0"/>
              <a:t>зовнішні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панкреатичні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шлункові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кишкові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нориці</a:t>
            </a:r>
            <a:r>
              <a:rPr lang="ru-RU" sz="2000" b="1" dirty="0" smtClean="0"/>
              <a:t>;</a:t>
            </a:r>
          </a:p>
          <a:p>
            <a:pPr marL="457200" indent="-457200" algn="just">
              <a:buAutoNum type="arabicPeriod"/>
            </a:pPr>
            <a:r>
              <a:rPr lang="ru-RU" sz="2000" b="1" dirty="0" err="1" smtClean="0"/>
              <a:t>Аррозивні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кровотечі</a:t>
            </a:r>
            <a:r>
              <a:rPr lang="ru-RU" sz="2000" b="1" dirty="0" smtClean="0"/>
              <a:t> (</a:t>
            </a:r>
            <a:r>
              <a:rPr lang="ru-RU" sz="2000" b="1" dirty="0" err="1" smtClean="0"/>
              <a:t>внутрішньочеревні</a:t>
            </a:r>
            <a:r>
              <a:rPr lang="ru-RU" sz="2000" b="1" dirty="0" smtClean="0"/>
              <a:t> та в </a:t>
            </a:r>
            <a:r>
              <a:rPr lang="ru-RU" sz="2000" b="1" dirty="0" err="1" smtClean="0"/>
              <a:t>шлунково-кишковий</a:t>
            </a:r>
            <a:r>
              <a:rPr lang="ru-RU" sz="2000" b="1" dirty="0" smtClean="0"/>
              <a:t> тракт</a:t>
            </a:r>
            <a:r>
              <a:rPr lang="ru-RU" sz="2000" b="1" dirty="0" smtClean="0"/>
              <a:t>).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2834" y="225531"/>
            <a:ext cx="87849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СИСТЕМНІ УСКЛАДНЕННЯ</a:t>
            </a:r>
            <a:endParaRPr lang="ru-RU" sz="2400" b="1" dirty="0" smtClean="0"/>
          </a:p>
          <a:p>
            <a:r>
              <a:rPr lang="ru-RU" sz="2000" dirty="0" smtClean="0"/>
              <a:t>1</a:t>
            </a:r>
            <a:r>
              <a:rPr lang="ru-RU" sz="2000" dirty="0" smtClean="0"/>
              <a:t>. </a:t>
            </a:r>
            <a:r>
              <a:rPr lang="ru-RU" sz="2000" dirty="0" err="1" smtClean="0"/>
              <a:t>Панкреатогенний</a:t>
            </a:r>
            <a:r>
              <a:rPr lang="ru-RU" sz="2000" dirty="0" smtClean="0"/>
              <a:t> шок при стерильному </a:t>
            </a:r>
            <a:r>
              <a:rPr lang="ru-RU" sz="2000" dirty="0" err="1" smtClean="0"/>
              <a:t>панкреонекрозі</a:t>
            </a:r>
            <a:r>
              <a:rPr lang="ru-RU" sz="2000" dirty="0" smtClean="0"/>
              <a:t> та </a:t>
            </a:r>
            <a:r>
              <a:rPr lang="ru-RU" sz="2000" dirty="0" err="1" smtClean="0"/>
              <a:t>його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внутрішньочеревних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ускладненнях</a:t>
            </a:r>
            <a:r>
              <a:rPr lang="ru-RU" sz="2000" dirty="0" smtClean="0"/>
              <a:t>;</a:t>
            </a:r>
          </a:p>
          <a:p>
            <a:r>
              <a:rPr lang="ru-RU" sz="2000" dirty="0" smtClean="0"/>
              <a:t>2</a:t>
            </a:r>
            <a:r>
              <a:rPr lang="ru-RU" sz="2000" dirty="0" smtClean="0"/>
              <a:t>. </a:t>
            </a:r>
            <a:r>
              <a:rPr lang="ru-RU" sz="2000" dirty="0" err="1" smtClean="0"/>
              <a:t>Септичний</a:t>
            </a:r>
            <a:r>
              <a:rPr lang="ru-RU" sz="2000" dirty="0" smtClean="0"/>
              <a:t> (</a:t>
            </a:r>
            <a:r>
              <a:rPr lang="ru-RU" sz="2000" dirty="0" err="1" smtClean="0"/>
              <a:t>інфекційно-токсичний</a:t>
            </a:r>
            <a:r>
              <a:rPr lang="ru-RU" sz="2000" dirty="0" smtClean="0"/>
              <a:t>) шок при </a:t>
            </a:r>
            <a:r>
              <a:rPr lang="ru-RU" sz="2000" dirty="0" err="1" smtClean="0"/>
              <a:t>інфікованому</a:t>
            </a:r>
            <a:r>
              <a:rPr lang="ru-RU" sz="2000" dirty="0" smtClean="0"/>
              <a:t> </a:t>
            </a:r>
            <a:r>
              <a:rPr lang="ru-RU" sz="2000" dirty="0" err="1" smtClean="0"/>
              <a:t>панкреонекроз</a:t>
            </a:r>
            <a:r>
              <a:rPr lang="ru-RU" sz="2000" dirty="0" smtClean="0"/>
              <a:t> та </a:t>
            </a:r>
            <a:r>
              <a:rPr lang="ru-RU" sz="2000" dirty="0" err="1" smtClean="0"/>
              <a:t>його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внутрішньочеревних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ускладненнях</a:t>
            </a:r>
            <a:r>
              <a:rPr lang="ru-RU" sz="2000" dirty="0" smtClean="0"/>
              <a:t>;</a:t>
            </a:r>
          </a:p>
          <a:p>
            <a:r>
              <a:rPr lang="ru-RU" sz="2000" dirty="0" smtClean="0"/>
              <a:t>3</a:t>
            </a:r>
            <a:r>
              <a:rPr lang="ru-RU" sz="2000" dirty="0" smtClean="0"/>
              <a:t>. </a:t>
            </a:r>
            <a:r>
              <a:rPr lang="ru-RU" sz="2000" dirty="0" err="1" smtClean="0"/>
              <a:t>Поліорганна</a:t>
            </a:r>
            <a:r>
              <a:rPr lang="ru-RU" sz="2000" dirty="0" smtClean="0"/>
              <a:t> </a:t>
            </a:r>
            <a:r>
              <a:rPr lang="ru-RU" sz="2000" dirty="0" err="1" smtClean="0"/>
              <a:t>недостатність</a:t>
            </a:r>
            <a:r>
              <a:rPr lang="ru-RU" sz="2000" dirty="0" smtClean="0"/>
              <a:t> як при стерильному, так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smtClean="0"/>
              <a:t>при </a:t>
            </a:r>
            <a:r>
              <a:rPr lang="ru-RU" sz="2000" dirty="0" err="1" smtClean="0"/>
              <a:t>інфікованому</a:t>
            </a:r>
            <a:r>
              <a:rPr lang="ru-RU" sz="2000" dirty="0" smtClean="0"/>
              <a:t> </a:t>
            </a:r>
            <a:r>
              <a:rPr lang="ru-RU" sz="2000" dirty="0" err="1" smtClean="0"/>
              <a:t>панкреонекрозах</a:t>
            </a:r>
            <a:r>
              <a:rPr lang="ru-RU" sz="2000" dirty="0" smtClean="0"/>
              <a:t> </a:t>
            </a:r>
            <a:r>
              <a:rPr lang="ru-RU" sz="2000" dirty="0" smtClean="0"/>
              <a:t>та </a:t>
            </a:r>
            <a:r>
              <a:rPr lang="ru-RU" sz="2000" dirty="0" err="1" smtClean="0"/>
              <a:t>їх</a:t>
            </a:r>
            <a:r>
              <a:rPr lang="ru-RU" sz="2000" dirty="0" smtClean="0"/>
              <a:t> </a:t>
            </a:r>
            <a:r>
              <a:rPr lang="ru-RU" sz="2000" dirty="0" err="1" smtClean="0"/>
              <a:t>ускладненнях</a:t>
            </a:r>
            <a:r>
              <a:rPr lang="ru-RU" sz="2000" dirty="0" smtClean="0"/>
              <a:t>.</a:t>
            </a:r>
          </a:p>
        </p:txBody>
      </p:sp>
      <p:pic>
        <p:nvPicPr>
          <p:cNvPr id="3" name="Рисунок 2" descr="pancreati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2924944"/>
            <a:ext cx="5438777" cy="30275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77" y="56271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Е</a:t>
            </a:r>
            <a:r>
              <a:rPr lang="ru-RU" sz="60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тіологія</a:t>
            </a:r>
            <a:endParaRPr lang="ru-RU" sz="6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0963" y="1054296"/>
            <a:ext cx="877495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	</a:t>
            </a:r>
            <a:r>
              <a:rPr lang="ru-RU" sz="2400" dirty="0" err="1" smtClean="0"/>
              <a:t>Гострий</a:t>
            </a:r>
            <a:r>
              <a:rPr lang="ru-RU" sz="2400" dirty="0" smtClean="0"/>
              <a:t> панкреатит </a:t>
            </a:r>
            <a:r>
              <a:rPr lang="ru-RU" sz="2400" dirty="0" err="1" smtClean="0"/>
              <a:t>вражає</a:t>
            </a:r>
            <a:r>
              <a:rPr lang="ru-RU" sz="2400" dirty="0" smtClean="0"/>
              <a:t> </a:t>
            </a:r>
            <a:r>
              <a:rPr lang="ru-RU" sz="2400" dirty="0" err="1" smtClean="0"/>
              <a:t>понад</a:t>
            </a:r>
            <a:r>
              <a:rPr lang="ru-RU" sz="2400" dirty="0" smtClean="0"/>
              <a:t> 25% людей </a:t>
            </a:r>
            <a:r>
              <a:rPr lang="ru-RU" sz="2400" dirty="0" err="1" smtClean="0"/>
              <a:t>похилого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віку</a:t>
            </a:r>
            <a:r>
              <a:rPr lang="ru-RU" sz="2400" dirty="0" smtClean="0"/>
              <a:t>. </a:t>
            </a:r>
            <a:r>
              <a:rPr lang="ru-RU" sz="2400" dirty="0" err="1" smtClean="0"/>
              <a:t>Розвитку</a:t>
            </a:r>
            <a:r>
              <a:rPr lang="ru-RU" sz="2400" dirty="0" smtClean="0"/>
              <a:t> </a:t>
            </a:r>
            <a:r>
              <a:rPr lang="ru-RU" sz="2400" dirty="0" err="1" smtClean="0"/>
              <a:t>хвороби</a:t>
            </a:r>
            <a:r>
              <a:rPr lang="ru-RU" sz="2400" dirty="0" smtClean="0"/>
              <a:t> </a:t>
            </a:r>
            <a:r>
              <a:rPr lang="ru-RU" sz="2400" dirty="0" err="1" smtClean="0"/>
              <a:t>сприяють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проблеми</a:t>
            </a:r>
            <a:r>
              <a:rPr lang="ru-RU" sz="2400" dirty="0" smtClean="0"/>
              <a:t> </a:t>
            </a:r>
            <a:r>
              <a:rPr lang="ru-RU" sz="2400" dirty="0" err="1" smtClean="0"/>
              <a:t>травної</a:t>
            </a:r>
            <a:r>
              <a:rPr lang="ru-RU" sz="2400" dirty="0" smtClean="0"/>
              <a:t> </a:t>
            </a:r>
            <a:r>
              <a:rPr lang="ru-RU" sz="2400" dirty="0" err="1" smtClean="0"/>
              <a:t>системи</a:t>
            </a:r>
            <a:r>
              <a:rPr lang="ru-RU" sz="2400" dirty="0" smtClean="0"/>
              <a:t> та </a:t>
            </a:r>
            <a:r>
              <a:rPr lang="ru-RU" sz="2400" dirty="0" err="1" smtClean="0"/>
              <a:t>насамперед</a:t>
            </a:r>
            <a:r>
              <a:rPr lang="ru-RU" sz="2400" dirty="0" smtClean="0"/>
              <a:t> </a:t>
            </a:r>
            <a:r>
              <a:rPr lang="ru-RU" sz="2400" dirty="0" err="1" smtClean="0"/>
              <a:t>жовчних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шляхів</a:t>
            </a:r>
            <a:r>
              <a:rPr lang="ru-RU" sz="2400" dirty="0" smtClean="0"/>
              <a:t>. </a:t>
            </a:r>
            <a:r>
              <a:rPr lang="ru-RU" sz="2400" dirty="0" err="1" smtClean="0"/>
              <a:t>Зміни</a:t>
            </a:r>
            <a:r>
              <a:rPr lang="ru-RU" sz="2400" dirty="0" smtClean="0"/>
              <a:t> в </a:t>
            </a:r>
            <a:r>
              <a:rPr lang="ru-RU" sz="2400" dirty="0" err="1" smtClean="0"/>
              <a:t>підшлунковій</a:t>
            </a:r>
            <a:r>
              <a:rPr lang="ru-RU" sz="2400" dirty="0" smtClean="0"/>
              <a:t> </a:t>
            </a:r>
            <a:r>
              <a:rPr lang="ru-RU" sz="2400" dirty="0" err="1" smtClean="0"/>
              <a:t>залозі</a:t>
            </a:r>
            <a:r>
              <a:rPr lang="ru-RU" sz="2400" dirty="0" smtClean="0"/>
              <a:t> у </a:t>
            </a:r>
            <a:r>
              <a:rPr lang="ru-RU" sz="2400" dirty="0" err="1" smtClean="0"/>
              <a:t>літніх</a:t>
            </a:r>
            <a:r>
              <a:rPr lang="ru-RU" sz="2400" dirty="0" smtClean="0"/>
              <a:t> </a:t>
            </a:r>
            <a:r>
              <a:rPr lang="ru-RU" sz="2400" dirty="0" err="1" smtClean="0"/>
              <a:t>хворих</a:t>
            </a:r>
            <a:r>
              <a:rPr lang="ru-RU" sz="2400" dirty="0" smtClean="0"/>
              <a:t> часто </a:t>
            </a:r>
            <a:r>
              <a:rPr lang="ru-RU" sz="2400" dirty="0" err="1" smtClean="0"/>
              <a:t>супроводжуються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крововиливами</a:t>
            </a:r>
            <a:r>
              <a:rPr lang="ru-RU" sz="2400" dirty="0" smtClean="0"/>
              <a:t> </a:t>
            </a:r>
            <a:r>
              <a:rPr lang="ru-RU" sz="2400" dirty="0" err="1" smtClean="0"/>
              <a:t>або</a:t>
            </a:r>
            <a:r>
              <a:rPr lang="ru-RU" sz="2400" dirty="0" smtClean="0"/>
              <a:t> некрозами</a:t>
            </a:r>
            <a:r>
              <a:rPr lang="ru-RU" sz="2400" dirty="0" smtClean="0"/>
              <a:t>.</a:t>
            </a:r>
          </a:p>
          <a:p>
            <a:r>
              <a:rPr lang="ru-RU" sz="2400" dirty="0" err="1" smtClean="0"/>
              <a:t>Гострий</a:t>
            </a:r>
            <a:r>
              <a:rPr lang="ru-RU" sz="2400" dirty="0" smtClean="0"/>
              <a:t> </a:t>
            </a:r>
            <a:r>
              <a:rPr lang="ru-RU" sz="2400" dirty="0" smtClean="0"/>
              <a:t>панкреатит </a:t>
            </a:r>
            <a:r>
              <a:rPr lang="ru-RU" sz="2400" dirty="0" err="1" smtClean="0"/>
              <a:t>може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протікати</a:t>
            </a:r>
            <a:r>
              <a:rPr lang="ru-RU" sz="2400" dirty="0" smtClean="0"/>
              <a:t> на </a:t>
            </a:r>
            <a:r>
              <a:rPr lang="ru-RU" sz="2400" dirty="0" err="1" smtClean="0"/>
              <a:t>тлі</a:t>
            </a:r>
            <a:r>
              <a:rPr lang="ru-RU" sz="2400" dirty="0" smtClean="0"/>
              <a:t> </a:t>
            </a:r>
            <a:r>
              <a:rPr lang="ru-RU" sz="2400" dirty="0" err="1" smtClean="0"/>
              <a:t>інших</a:t>
            </a:r>
            <a:r>
              <a:rPr lang="ru-RU" sz="2400" dirty="0" smtClean="0"/>
              <a:t> </a:t>
            </a:r>
            <a:r>
              <a:rPr lang="ru-RU" sz="2400" dirty="0" err="1" smtClean="0"/>
              <a:t>захворювань</a:t>
            </a:r>
            <a:r>
              <a:rPr lang="ru-RU" sz="2400" dirty="0" smtClean="0"/>
              <a:t> </a:t>
            </a:r>
            <a:r>
              <a:rPr lang="ru-RU" sz="2400" dirty="0" err="1" smtClean="0"/>
              <a:t>органів</a:t>
            </a:r>
            <a:r>
              <a:rPr lang="ru-RU" sz="2400" dirty="0" smtClean="0"/>
              <a:t> </a:t>
            </a:r>
            <a:r>
              <a:rPr lang="ru-RU" sz="2400" dirty="0" err="1" smtClean="0"/>
              <a:t>травлення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наприклад</a:t>
            </a:r>
            <a:r>
              <a:rPr lang="ru-RU" sz="2400" dirty="0" smtClean="0"/>
              <a:t>, у </a:t>
            </a:r>
            <a:r>
              <a:rPr lang="ru-RU" sz="2400" dirty="0" err="1" smtClean="0"/>
              <a:t>поєднанні</a:t>
            </a:r>
            <a:r>
              <a:rPr lang="ru-RU" sz="2400" dirty="0" smtClean="0"/>
              <a:t> </a:t>
            </a:r>
            <a:r>
              <a:rPr lang="ru-RU" sz="2400" dirty="0" err="1" smtClean="0"/>
              <a:t>гострого</a:t>
            </a:r>
            <a:r>
              <a:rPr lang="ru-RU" sz="2400" dirty="0" smtClean="0"/>
              <a:t> панкреатиту </a:t>
            </a:r>
            <a:r>
              <a:rPr lang="ru-RU" sz="2400" dirty="0" err="1" smtClean="0"/>
              <a:t>судинного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походження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інфарктом</a:t>
            </a:r>
            <a:r>
              <a:rPr lang="ru-RU" sz="2400" dirty="0" smtClean="0"/>
              <a:t> кишечника. Тому </a:t>
            </a:r>
            <a:r>
              <a:rPr lang="ru-RU" sz="2400" dirty="0" err="1" smtClean="0"/>
              <a:t>лікування</a:t>
            </a:r>
            <a:r>
              <a:rPr lang="ru-RU" sz="2400" dirty="0" smtClean="0"/>
              <a:t> таких </a:t>
            </a:r>
            <a:r>
              <a:rPr lang="ru-RU" sz="2400" dirty="0" err="1" smtClean="0"/>
              <a:t>хворих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проводять</a:t>
            </a:r>
            <a:r>
              <a:rPr lang="ru-RU" sz="2400" dirty="0" smtClean="0"/>
              <a:t> </a:t>
            </a:r>
            <a:r>
              <a:rPr lang="ru-RU" sz="2400" dirty="0" err="1" smtClean="0"/>
              <a:t>лише</a:t>
            </a:r>
            <a:r>
              <a:rPr lang="ru-RU" sz="2400" dirty="0" smtClean="0"/>
              <a:t> у </a:t>
            </a:r>
            <a:r>
              <a:rPr lang="ru-RU" sz="2400" dirty="0" err="1" smtClean="0"/>
              <a:t>палаті</a:t>
            </a:r>
            <a:r>
              <a:rPr lang="ru-RU" sz="2400" dirty="0" smtClean="0"/>
              <a:t> </a:t>
            </a:r>
            <a:r>
              <a:rPr lang="ru-RU" sz="2400" dirty="0" err="1" smtClean="0"/>
              <a:t>інтенсивної</a:t>
            </a:r>
            <a:r>
              <a:rPr lang="ru-RU" sz="2400" dirty="0" smtClean="0"/>
              <a:t> </a:t>
            </a:r>
            <a:r>
              <a:rPr lang="ru-RU" sz="2400" dirty="0" err="1" smtClean="0"/>
              <a:t>терапії</a:t>
            </a:r>
            <a:r>
              <a:rPr lang="ru-RU" sz="2400" dirty="0" smtClean="0"/>
              <a:t> </a:t>
            </a:r>
            <a:r>
              <a:rPr lang="ru-RU" sz="2400" dirty="0" err="1" smtClean="0"/>
              <a:t>чи</a:t>
            </a:r>
            <a:r>
              <a:rPr lang="ru-RU" sz="2400" dirty="0" smtClean="0"/>
              <a:t> </a:t>
            </a:r>
            <a:r>
              <a:rPr lang="ru-RU" sz="2400" dirty="0" err="1" smtClean="0"/>
              <a:t>реанімаційних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відділеннях</a:t>
            </a:r>
            <a:r>
              <a:rPr lang="ru-RU" sz="2400" dirty="0" smtClean="0"/>
              <a:t>. До складу комплексного </a:t>
            </a:r>
            <a:r>
              <a:rPr lang="ru-RU" sz="2400" dirty="0" err="1" smtClean="0"/>
              <a:t>лікування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обов'язково</a:t>
            </a:r>
            <a:r>
              <a:rPr lang="ru-RU" sz="2400" dirty="0" smtClean="0"/>
              <a:t> </a:t>
            </a:r>
            <a:r>
              <a:rPr lang="ru-RU" sz="2400" dirty="0" err="1" smtClean="0"/>
              <a:t>включають</a:t>
            </a:r>
            <a:r>
              <a:rPr lang="ru-RU" sz="2400" dirty="0" smtClean="0"/>
              <a:t> </a:t>
            </a:r>
            <a:r>
              <a:rPr lang="ru-RU" sz="2400" dirty="0" err="1" smtClean="0"/>
              <a:t>серцево-судинні</a:t>
            </a:r>
            <a:r>
              <a:rPr lang="ru-RU" sz="2400" dirty="0" smtClean="0"/>
              <a:t> та </a:t>
            </a:r>
            <a:r>
              <a:rPr lang="ru-RU" sz="2400" dirty="0" err="1" smtClean="0"/>
              <a:t>інші</a:t>
            </a:r>
            <a:r>
              <a:rPr lang="ru-RU" sz="2400" dirty="0" smtClean="0"/>
              <a:t> </a:t>
            </a:r>
            <a:r>
              <a:rPr lang="ru-RU" sz="2400" dirty="0" err="1" smtClean="0"/>
              <a:t>необхідні</a:t>
            </a:r>
            <a:r>
              <a:rPr lang="ru-RU" sz="2400" dirty="0" smtClean="0"/>
              <a:t> </a:t>
            </a:r>
            <a:r>
              <a:rPr lang="ru-RU" sz="2400" dirty="0" err="1" smtClean="0"/>
              <a:t>препарати</a:t>
            </a:r>
            <a:r>
              <a:rPr lang="ru-RU" sz="2400" dirty="0" smtClean="0"/>
              <a:t>.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836712"/>
            <a:ext cx="878497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	</a:t>
            </a:r>
            <a:r>
              <a:rPr lang="ru-RU" sz="2400" dirty="0" smtClean="0"/>
              <a:t>25—30% </a:t>
            </a:r>
            <a:r>
              <a:rPr lang="ru-RU" sz="2400" dirty="0" err="1" smtClean="0"/>
              <a:t>випадків</a:t>
            </a:r>
            <a:r>
              <a:rPr lang="ru-RU" sz="2400" dirty="0" smtClean="0"/>
              <a:t> — у людей </a:t>
            </a:r>
            <a:r>
              <a:rPr lang="ru-RU" sz="2400" dirty="0" err="1" smtClean="0"/>
              <a:t>із</a:t>
            </a:r>
            <a:r>
              <a:rPr lang="ru-RU" sz="2400" dirty="0" smtClean="0"/>
              <a:t> </a:t>
            </a:r>
            <a:r>
              <a:rPr lang="ru-RU" sz="2400" dirty="0" err="1" smtClean="0"/>
              <a:t>захворюваннями</a:t>
            </a:r>
            <a:r>
              <a:rPr lang="ru-RU" sz="2400" dirty="0" smtClean="0"/>
              <a:t> </a:t>
            </a:r>
            <a:r>
              <a:rPr lang="ru-RU" sz="2400" dirty="0" err="1" smtClean="0"/>
              <a:t>жовчовивідних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шляхів</a:t>
            </a:r>
            <a:r>
              <a:rPr lang="ru-RU" sz="2400" dirty="0" smtClean="0"/>
              <a:t>, у тому </a:t>
            </a:r>
            <a:r>
              <a:rPr lang="ru-RU" sz="2400" dirty="0" err="1" smtClean="0"/>
              <a:t>числі</a:t>
            </a:r>
            <a:r>
              <a:rPr lang="ru-RU" sz="2400" dirty="0" smtClean="0"/>
              <a:t> </a:t>
            </a:r>
            <a:r>
              <a:rPr lang="ru-RU" sz="2400" dirty="0" err="1" smtClean="0"/>
              <a:t>жовчнокам'яна</a:t>
            </a:r>
            <a:r>
              <a:rPr lang="ru-RU" sz="2400" dirty="0" smtClean="0"/>
              <a:t> хвороба</a:t>
            </a:r>
            <a:r>
              <a:rPr lang="ru-RU" sz="2400" dirty="0" smtClean="0"/>
              <a:t>.</a:t>
            </a:r>
          </a:p>
          <a:p>
            <a:endParaRPr lang="ru-RU" sz="2400" dirty="0" smtClean="0"/>
          </a:p>
          <a:p>
            <a:r>
              <a:rPr lang="ru-RU" sz="2400" dirty="0" smtClean="0"/>
              <a:t>70</a:t>
            </a:r>
            <a:r>
              <a:rPr lang="ru-RU" sz="2400" dirty="0" smtClean="0"/>
              <a:t>% </a:t>
            </a:r>
            <a:r>
              <a:rPr lang="ru-RU" sz="2400" dirty="0" err="1" smtClean="0"/>
              <a:t>випадків</a:t>
            </a:r>
            <a:r>
              <a:rPr lang="ru-RU" sz="2400" dirty="0" smtClean="0"/>
              <a:t> </a:t>
            </a:r>
            <a:r>
              <a:rPr lang="ru-RU" sz="2400" dirty="0" err="1" smtClean="0"/>
              <a:t>зумовлено</a:t>
            </a:r>
            <a:r>
              <a:rPr lang="ru-RU" sz="2400" dirty="0" smtClean="0"/>
              <a:t> </a:t>
            </a:r>
            <a:r>
              <a:rPr lang="ru-RU" sz="2400" dirty="0" err="1" smtClean="0"/>
              <a:t>вживанням</a:t>
            </a:r>
            <a:r>
              <a:rPr lang="ru-RU" sz="2400" dirty="0" smtClean="0"/>
              <a:t> алкоголю</a:t>
            </a:r>
            <a:r>
              <a:rPr lang="ru-RU" sz="2400" dirty="0" smtClean="0"/>
              <a:t>.</a:t>
            </a:r>
          </a:p>
          <a:p>
            <a:endParaRPr lang="ru-RU" sz="2400" dirty="0" smtClean="0"/>
          </a:p>
          <a:p>
            <a:r>
              <a:rPr lang="ru-RU" sz="2400" dirty="0" smtClean="0"/>
              <a:t>4-9</a:t>
            </a:r>
            <a:r>
              <a:rPr lang="ru-RU" sz="2400" dirty="0" smtClean="0"/>
              <a:t>% </a:t>
            </a:r>
            <a:r>
              <a:rPr lang="ru-RU" sz="2400" dirty="0" err="1" smtClean="0"/>
              <a:t>випадків</a:t>
            </a:r>
            <a:r>
              <a:rPr lang="ru-RU" sz="2400" dirty="0" smtClean="0"/>
              <a:t> - </a:t>
            </a:r>
            <a:r>
              <a:rPr lang="ru-RU" sz="2400" dirty="0" err="1" smtClean="0"/>
              <a:t>серед</a:t>
            </a:r>
            <a:r>
              <a:rPr lang="ru-RU" sz="2400" dirty="0" smtClean="0"/>
              <a:t> </a:t>
            </a:r>
            <a:r>
              <a:rPr lang="ru-RU" sz="2400" dirty="0" err="1" smtClean="0"/>
              <a:t>хворих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гострими</a:t>
            </a:r>
            <a:r>
              <a:rPr lang="ru-RU" sz="2400" dirty="0" smtClean="0"/>
              <a:t> </a:t>
            </a:r>
            <a:r>
              <a:rPr lang="ru-RU" sz="2400" dirty="0" err="1" smtClean="0"/>
              <a:t>хірургічними</a:t>
            </a:r>
            <a:r>
              <a:rPr lang="ru-RU" sz="2400" dirty="0" smtClean="0"/>
              <a:t> </a:t>
            </a:r>
            <a:r>
              <a:rPr lang="ru-RU" sz="2400" dirty="0" err="1" smtClean="0"/>
              <a:t>захворюваннями</a:t>
            </a:r>
            <a:r>
              <a:rPr lang="ru-RU" sz="2400" dirty="0" smtClean="0"/>
              <a:t> </a:t>
            </a:r>
            <a:r>
              <a:rPr lang="ru-RU" sz="2400" dirty="0" err="1" smtClean="0"/>
              <a:t>органів</a:t>
            </a:r>
            <a:r>
              <a:rPr lang="ru-RU" sz="2400" dirty="0" smtClean="0"/>
              <a:t> </a:t>
            </a:r>
            <a:r>
              <a:rPr lang="ru-RU" sz="2400" dirty="0" err="1" smtClean="0"/>
              <a:t>черевної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порожнини</a:t>
            </a:r>
            <a:r>
              <a:rPr lang="ru-RU" sz="2400" dirty="0" smtClean="0"/>
              <a:t>.</a:t>
            </a:r>
          </a:p>
          <a:p>
            <a:endParaRPr lang="ru-RU" sz="2400" dirty="0" smtClean="0"/>
          </a:p>
          <a:p>
            <a:r>
              <a:rPr lang="ru-RU" sz="2400" dirty="0" err="1" smtClean="0"/>
              <a:t>Також</a:t>
            </a:r>
            <a:r>
              <a:rPr lang="ru-RU" sz="2400" dirty="0" smtClean="0"/>
              <a:t> </a:t>
            </a:r>
            <a:r>
              <a:rPr lang="ru-RU" sz="2400" dirty="0" smtClean="0"/>
              <a:t>причинами панкреатиту </a:t>
            </a:r>
            <a:r>
              <a:rPr lang="ru-RU" sz="2400" dirty="0" err="1" smtClean="0"/>
              <a:t>можуть</a:t>
            </a:r>
            <a:r>
              <a:rPr lang="ru-RU" sz="2400" dirty="0" smtClean="0"/>
              <a:t> бути </a:t>
            </a:r>
            <a:r>
              <a:rPr lang="ru-RU" sz="2400" dirty="0" err="1" smtClean="0"/>
              <a:t>отруєння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травми</a:t>
            </a:r>
            <a:r>
              <a:rPr lang="ru-RU" sz="2400" dirty="0" smtClean="0"/>
              <a:t>, </a:t>
            </a:r>
            <a:r>
              <a:rPr lang="ru-RU" sz="2400" dirty="0" err="1" smtClean="0"/>
              <a:t>вірусні</a:t>
            </a:r>
            <a:r>
              <a:rPr lang="ru-RU" sz="2400" dirty="0" smtClean="0"/>
              <a:t> </a:t>
            </a:r>
            <a:r>
              <a:rPr lang="ru-RU" sz="2400" dirty="0" err="1" smtClean="0"/>
              <a:t>захворювання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операції</a:t>
            </a:r>
            <a:r>
              <a:rPr lang="ru-RU" sz="2400" dirty="0" smtClean="0"/>
              <a:t> та </a:t>
            </a:r>
            <a:r>
              <a:rPr lang="ru-RU" sz="2400" dirty="0" err="1" smtClean="0"/>
              <a:t>ендоскопічні</a:t>
            </a:r>
            <a:r>
              <a:rPr lang="ru-RU" sz="2400" dirty="0" smtClean="0"/>
              <a:t> </a:t>
            </a:r>
            <a:r>
              <a:rPr lang="ru-RU" sz="2400" dirty="0" err="1" smtClean="0"/>
              <a:t>маніпуляції</a:t>
            </a:r>
            <a:r>
              <a:rPr lang="ru-RU" sz="2400" dirty="0" smtClean="0"/>
              <a:t>. </a:t>
            </a:r>
            <a:endParaRPr lang="ru-RU" sz="2400" dirty="0" smtClean="0"/>
          </a:p>
          <a:p>
            <a:r>
              <a:rPr lang="ru-RU" sz="2400" dirty="0" err="1" smtClean="0"/>
              <a:t>Найчастіше</a:t>
            </a:r>
            <a:r>
              <a:rPr lang="ru-RU" sz="2400" dirty="0" smtClean="0"/>
              <a:t> </a:t>
            </a:r>
            <a:r>
              <a:rPr lang="ru-RU" sz="2400" dirty="0" smtClean="0"/>
              <a:t>у </a:t>
            </a:r>
            <a:r>
              <a:rPr lang="ru-RU" sz="2400" dirty="0" err="1" smtClean="0"/>
              <a:t>віці</a:t>
            </a:r>
            <a:r>
              <a:rPr lang="ru-RU" sz="2400" dirty="0" smtClean="0"/>
              <a:t> 30-60 </a:t>
            </a:r>
            <a:r>
              <a:rPr lang="ru-RU" sz="2400" dirty="0" err="1" smtClean="0"/>
              <a:t>років</a:t>
            </a:r>
            <a:r>
              <a:rPr lang="ru-RU" sz="2400" dirty="0" smtClean="0"/>
              <a:t>, </a:t>
            </a:r>
            <a:r>
              <a:rPr lang="ru-RU" sz="2400" dirty="0" err="1" smtClean="0"/>
              <a:t>причому</a:t>
            </a:r>
            <a:r>
              <a:rPr lang="ru-RU" sz="2400" dirty="0" smtClean="0"/>
              <a:t> у </a:t>
            </a:r>
            <a:r>
              <a:rPr lang="ru-RU" sz="2400" dirty="0" err="1" smtClean="0"/>
              <a:t>жінок</a:t>
            </a:r>
            <a:r>
              <a:rPr lang="ru-RU" sz="2400" dirty="0" smtClean="0"/>
              <a:t> </a:t>
            </a:r>
            <a:r>
              <a:rPr lang="ru-RU" sz="2400" dirty="0" err="1" smtClean="0"/>
              <a:t>у</a:t>
            </a:r>
            <a:r>
              <a:rPr lang="ru-RU" sz="2400" dirty="0" smtClean="0"/>
              <a:t> 2 рази </a:t>
            </a:r>
            <a:r>
              <a:rPr lang="ru-RU" sz="2400" dirty="0" err="1" smtClean="0"/>
              <a:t>частіше</a:t>
            </a:r>
            <a:r>
              <a:rPr lang="ru-RU" sz="2400" dirty="0" smtClean="0"/>
              <a:t>, </a:t>
            </a:r>
            <a:r>
              <a:rPr lang="ru-RU" sz="2400" dirty="0" err="1" smtClean="0"/>
              <a:t>ніж</a:t>
            </a:r>
            <a:r>
              <a:rPr lang="ru-RU" sz="2400" dirty="0" smtClean="0"/>
              <a:t> у </a:t>
            </a:r>
            <a:r>
              <a:rPr lang="ru-RU" sz="2400" dirty="0" err="1" smtClean="0"/>
              <a:t>чоловіків</a:t>
            </a:r>
            <a:r>
              <a:rPr lang="ru-RU" sz="2400" dirty="0" smtClean="0"/>
              <a:t>.</a:t>
            </a: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5852" y="2147543"/>
            <a:ext cx="878497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	</a:t>
            </a:r>
            <a:r>
              <a:rPr lang="ru-RU" sz="2000" dirty="0" err="1" smtClean="0"/>
              <a:t>Чіткої</a:t>
            </a:r>
            <a:r>
              <a:rPr lang="ru-RU" sz="2000" dirty="0" smtClean="0"/>
              <a:t> </a:t>
            </a:r>
            <a:r>
              <a:rPr lang="ru-RU" sz="2000" dirty="0" err="1" smtClean="0"/>
              <a:t>клінічної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картини</a:t>
            </a:r>
            <a:r>
              <a:rPr lang="ru-RU" sz="2000" dirty="0" smtClean="0"/>
              <a:t> </a:t>
            </a:r>
            <a:r>
              <a:rPr lang="ru-RU" sz="2000" dirty="0" err="1" smtClean="0"/>
              <a:t>немає</a:t>
            </a:r>
            <a:r>
              <a:rPr lang="ru-RU" sz="2000" dirty="0" smtClean="0"/>
              <a:t>. У </a:t>
            </a:r>
            <a:r>
              <a:rPr lang="ru-RU" sz="2000" dirty="0" err="1" smtClean="0"/>
              <a:t>зв'язку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цим</a:t>
            </a:r>
            <a:r>
              <a:rPr lang="ru-RU" sz="2000" dirty="0" smtClean="0"/>
              <a:t> для </a:t>
            </a:r>
            <a:r>
              <a:rPr lang="ru-RU" sz="2000" dirty="0" err="1" smtClean="0"/>
              <a:t>точної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діагностики</a:t>
            </a:r>
            <a:r>
              <a:rPr lang="ru-RU" sz="2000" dirty="0" smtClean="0"/>
              <a:t> </a:t>
            </a:r>
            <a:r>
              <a:rPr lang="ru-RU" sz="2000" dirty="0" err="1" smtClean="0"/>
              <a:t>гострого</a:t>
            </a:r>
            <a:r>
              <a:rPr lang="ru-RU" sz="2000" dirty="0" smtClean="0"/>
              <a:t> панкреатиту </a:t>
            </a:r>
            <a:r>
              <a:rPr lang="ru-RU" sz="2000" dirty="0" err="1" smtClean="0"/>
              <a:t>потрібна</a:t>
            </a:r>
            <a:r>
              <a:rPr lang="ru-RU" sz="2000" dirty="0" smtClean="0"/>
              <a:t> низка </a:t>
            </a:r>
            <a:r>
              <a:rPr lang="ru-RU" sz="2000" dirty="0" err="1" smtClean="0"/>
              <a:t>додаткових</a:t>
            </a:r>
            <a:r>
              <a:rPr lang="ru-RU" sz="2000" dirty="0" smtClean="0"/>
              <a:t> </a:t>
            </a:r>
            <a:r>
              <a:rPr lang="ru-RU" sz="2000" dirty="0" err="1" smtClean="0"/>
              <a:t>досліджень</a:t>
            </a:r>
            <a:r>
              <a:rPr lang="ru-RU" sz="2000" dirty="0" smtClean="0"/>
              <a:t>.</a:t>
            </a:r>
          </a:p>
          <a:p>
            <a:r>
              <a:rPr lang="ru-RU" sz="2000" dirty="0" err="1" smtClean="0"/>
              <a:t>Скарги</a:t>
            </a:r>
            <a:r>
              <a:rPr lang="ru-RU" sz="2000" dirty="0" smtClean="0"/>
              <a:t> </a:t>
            </a:r>
            <a:r>
              <a:rPr lang="ru-RU" sz="2000" dirty="0" smtClean="0"/>
              <a:t>на </a:t>
            </a:r>
            <a:r>
              <a:rPr lang="ru-RU" sz="2000" dirty="0" err="1" smtClean="0"/>
              <a:t>гострий</a:t>
            </a:r>
            <a:r>
              <a:rPr lang="ru-RU" sz="2000" dirty="0" smtClean="0"/>
              <a:t> </a:t>
            </a:r>
            <a:r>
              <a:rPr lang="ru-RU" sz="2000" dirty="0" err="1" smtClean="0"/>
              <a:t>біль</a:t>
            </a:r>
            <a:r>
              <a:rPr lang="ru-RU" sz="2000" dirty="0" smtClean="0"/>
              <a:t> у </a:t>
            </a:r>
            <a:r>
              <a:rPr lang="ru-RU" sz="2000" dirty="0" err="1" smtClean="0"/>
              <a:t>животі</a:t>
            </a:r>
            <a:r>
              <a:rPr lang="ru-RU" sz="2000" dirty="0" smtClean="0"/>
              <a:t>, </a:t>
            </a:r>
            <a:r>
              <a:rPr lang="ru-RU" sz="2000" dirty="0" err="1" smtClean="0"/>
              <a:t>нудоту</a:t>
            </a:r>
            <a:r>
              <a:rPr lang="ru-RU" sz="2000" dirty="0" smtClean="0"/>
              <a:t>, </a:t>
            </a:r>
            <a:r>
              <a:rPr lang="ru-RU" sz="2000" dirty="0" err="1" smtClean="0"/>
              <a:t>блювоту</a:t>
            </a:r>
            <a:r>
              <a:rPr lang="ru-RU" sz="2000" dirty="0" smtClean="0"/>
              <a:t> </a:t>
            </a:r>
            <a:r>
              <a:rPr lang="ru-RU" sz="2000" dirty="0" err="1" smtClean="0"/>
              <a:t>дуоденальним</a:t>
            </a:r>
            <a:r>
              <a:rPr lang="ru-RU" sz="2000" dirty="0" smtClean="0"/>
              <a:t> </a:t>
            </a:r>
            <a:r>
              <a:rPr lang="ru-RU" sz="2000" dirty="0" err="1" smtClean="0"/>
              <a:t>вмістом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не приносить </a:t>
            </a:r>
            <a:r>
              <a:rPr lang="ru-RU" sz="2000" dirty="0" err="1" smtClean="0"/>
              <a:t>полегшення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здуття</a:t>
            </a:r>
            <a:r>
              <a:rPr lang="ru-RU" sz="2000" dirty="0" smtClean="0"/>
              <a:t> живота. </a:t>
            </a:r>
            <a:endParaRPr lang="ru-RU" sz="2000" dirty="0" smtClean="0"/>
          </a:p>
          <a:p>
            <a:r>
              <a:rPr lang="ru-RU" sz="2000" dirty="0" smtClean="0"/>
              <a:t>Як </a:t>
            </a:r>
            <a:r>
              <a:rPr lang="ru-RU" sz="2000" dirty="0" smtClean="0"/>
              <a:t>правило, через </a:t>
            </a:r>
            <a:r>
              <a:rPr lang="ru-RU" sz="2000" dirty="0" err="1" smtClean="0"/>
              <a:t>інтоксикацію</a:t>
            </a:r>
            <a:r>
              <a:rPr lang="ru-RU" sz="2000" dirty="0" smtClean="0"/>
              <a:t> та </a:t>
            </a:r>
            <a:r>
              <a:rPr lang="ru-RU" sz="2000" dirty="0" err="1" smtClean="0"/>
              <a:t>блювоту</a:t>
            </a:r>
            <a:r>
              <a:rPr lang="ru-RU" sz="2000" dirty="0" smtClean="0"/>
              <a:t> </a:t>
            </a:r>
            <a:r>
              <a:rPr lang="ru-RU" sz="2000" dirty="0" err="1" smtClean="0"/>
              <a:t>настає</a:t>
            </a:r>
            <a:r>
              <a:rPr lang="ru-RU" sz="2000" dirty="0" smtClean="0"/>
              <a:t> </a:t>
            </a:r>
            <a:r>
              <a:rPr lang="ru-RU" sz="2000" dirty="0" err="1" smtClean="0"/>
              <a:t>порушення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водно-електролітного</a:t>
            </a:r>
            <a:r>
              <a:rPr lang="ru-RU" sz="2000" dirty="0" smtClean="0"/>
              <a:t> балансу, </a:t>
            </a:r>
            <a:r>
              <a:rPr lang="ru-RU" sz="2000" dirty="0" err="1" smtClean="0"/>
              <a:t>зневоднення</a:t>
            </a:r>
            <a:r>
              <a:rPr lang="ru-RU" sz="2000" dirty="0" smtClean="0"/>
              <a:t>, яке </a:t>
            </a:r>
            <a:r>
              <a:rPr lang="ru-RU" sz="2000" dirty="0" err="1" smtClean="0"/>
              <a:t>відіграє</a:t>
            </a:r>
            <a:r>
              <a:rPr lang="ru-RU" sz="2000" dirty="0" smtClean="0"/>
              <a:t> </a:t>
            </a:r>
            <a:r>
              <a:rPr lang="ru-RU" sz="2000" dirty="0" err="1" smtClean="0"/>
              <a:t>важливу</a:t>
            </a:r>
            <a:r>
              <a:rPr lang="ru-RU" sz="2000" dirty="0" smtClean="0"/>
              <a:t> роль у </a:t>
            </a:r>
            <a:r>
              <a:rPr lang="ru-RU" sz="2000" dirty="0" err="1" smtClean="0"/>
              <a:t>патогенезі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захворювання</a:t>
            </a:r>
            <a:r>
              <a:rPr lang="ru-RU" sz="2000" dirty="0" smtClean="0"/>
              <a:t>. </a:t>
            </a:r>
            <a:endParaRPr lang="ru-RU" sz="2000" dirty="0" smtClean="0"/>
          </a:p>
          <a:p>
            <a:r>
              <a:rPr lang="ru-RU" sz="2000" dirty="0" err="1" smtClean="0"/>
              <a:t>Можуть</a:t>
            </a:r>
            <a:r>
              <a:rPr lang="ru-RU" sz="2000" dirty="0" smtClean="0"/>
              <a:t> </a:t>
            </a:r>
            <a:r>
              <a:rPr lang="ru-RU" sz="2000" dirty="0" err="1" smtClean="0"/>
              <a:t>з'являтися</a:t>
            </a:r>
            <a:r>
              <a:rPr lang="ru-RU" sz="2000" dirty="0" smtClean="0"/>
              <a:t> </a:t>
            </a:r>
            <a:r>
              <a:rPr lang="ru-RU" sz="2000" dirty="0" err="1" smtClean="0"/>
              <a:t>геморагічні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синюшні</a:t>
            </a:r>
            <a:r>
              <a:rPr lang="ru-RU" sz="2000" dirty="0" smtClean="0"/>
              <a:t> </a:t>
            </a:r>
            <a:r>
              <a:rPr lang="ru-RU" sz="2000" dirty="0" err="1" smtClean="0"/>
              <a:t>плями</a:t>
            </a:r>
            <a:r>
              <a:rPr lang="ru-RU" sz="2000" dirty="0" smtClean="0"/>
              <a:t> на </a:t>
            </a:r>
            <a:r>
              <a:rPr lang="ru-RU" sz="2000" dirty="0" err="1" smtClean="0"/>
              <a:t>лівій</a:t>
            </a:r>
            <a:r>
              <a:rPr lang="ru-RU" sz="2000" dirty="0" smtClean="0"/>
              <a:t> </a:t>
            </a:r>
            <a:r>
              <a:rPr lang="ru-RU" sz="2000" dirty="0" err="1" smtClean="0"/>
              <a:t>бічній</a:t>
            </a:r>
            <a:r>
              <a:rPr lang="ru-RU" sz="2000" dirty="0" smtClean="0"/>
              <a:t> </a:t>
            </a:r>
            <a:r>
              <a:rPr lang="ru-RU" sz="2000" dirty="0" err="1" smtClean="0"/>
              <a:t>стінці</a:t>
            </a:r>
            <a:r>
              <a:rPr lang="ru-RU" sz="2000" dirty="0" smtClean="0"/>
              <a:t> живота, </a:t>
            </a:r>
            <a:r>
              <a:rPr lang="ru-RU" sz="2000" dirty="0" err="1" smtClean="0"/>
              <a:t>іноді</a:t>
            </a:r>
            <a:r>
              <a:rPr lang="ru-RU" sz="2000" dirty="0" smtClean="0"/>
              <a:t> </a:t>
            </a:r>
            <a:r>
              <a:rPr lang="ru-RU" sz="2000" dirty="0" err="1" smtClean="0"/>
              <a:t>із</a:t>
            </a:r>
            <a:r>
              <a:rPr lang="ru-RU" sz="2000" dirty="0" smtClean="0"/>
              <a:t> </a:t>
            </a:r>
            <a:r>
              <a:rPr lang="ru-RU" sz="2000" dirty="0" err="1" smtClean="0"/>
              <a:t>жовтуватим</a:t>
            </a:r>
            <a:r>
              <a:rPr lang="ru-RU" sz="2000" dirty="0" smtClean="0"/>
              <a:t> </a:t>
            </a:r>
            <a:r>
              <a:rPr lang="ru-RU" sz="2000" dirty="0" err="1" smtClean="0"/>
              <a:t>відтінком</a:t>
            </a:r>
            <a:r>
              <a:rPr lang="ru-RU" sz="2000" dirty="0" smtClean="0"/>
              <a:t> (симптом Грея Тернера). </a:t>
            </a:r>
            <a:r>
              <a:rPr lang="ru-RU" sz="2000" dirty="0" err="1" smtClean="0"/>
              <a:t>Можливе</a:t>
            </a:r>
            <a:r>
              <a:rPr lang="ru-RU" sz="2000" dirty="0" smtClean="0"/>
              <a:t> </a:t>
            </a:r>
            <a:r>
              <a:rPr lang="ru-RU" sz="2000" dirty="0" err="1" smtClean="0"/>
              <a:t>виникнення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плям</a:t>
            </a:r>
            <a:r>
              <a:rPr lang="ru-RU" sz="2000" dirty="0" smtClean="0"/>
              <a:t> у пупка (симптом </a:t>
            </a:r>
            <a:r>
              <a:rPr lang="ru-RU" sz="2000" dirty="0" err="1" smtClean="0"/>
              <a:t>Куллена</a:t>
            </a:r>
            <a:r>
              <a:rPr lang="ru-RU" sz="2000" dirty="0" smtClean="0"/>
              <a:t>).</a:t>
            </a:r>
          </a:p>
          <a:p>
            <a:r>
              <a:rPr lang="ru-RU" sz="2000" dirty="0" err="1" smtClean="0"/>
              <a:t>Виникнення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гострого</a:t>
            </a:r>
            <a:r>
              <a:rPr lang="ru-RU" sz="2000" dirty="0" smtClean="0"/>
              <a:t> панкреатиту </a:t>
            </a:r>
            <a:r>
              <a:rPr lang="ru-RU" sz="2000" dirty="0" err="1" smtClean="0"/>
              <a:t>можливе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натомість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хронічного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панкреатиту</a:t>
            </a:r>
            <a:r>
              <a:rPr lang="ru-RU" sz="2000" dirty="0" smtClean="0"/>
              <a:t>. </a:t>
            </a:r>
            <a:r>
              <a:rPr lang="ru-RU" sz="2000" dirty="0" err="1" smtClean="0"/>
              <a:t>Гострий</a:t>
            </a:r>
            <a:r>
              <a:rPr lang="ru-RU" sz="2000" dirty="0" smtClean="0"/>
              <a:t> панкреатит </a:t>
            </a:r>
            <a:r>
              <a:rPr lang="ru-RU" sz="2000" dirty="0" err="1" smtClean="0"/>
              <a:t>відрізняється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поняття</a:t>
            </a:r>
            <a:r>
              <a:rPr lang="ru-RU" sz="2000" dirty="0" smtClean="0"/>
              <a:t> "</a:t>
            </a:r>
            <a:r>
              <a:rPr lang="ru-RU" sz="2000" dirty="0" err="1" smtClean="0"/>
              <a:t>загострення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хронічного</a:t>
            </a:r>
            <a:r>
              <a:rPr lang="ru-RU" sz="2000" dirty="0" smtClean="0"/>
              <a:t> панкреатиту</a:t>
            </a:r>
            <a:r>
              <a:rPr lang="ru-RU" sz="2000" dirty="0" smtClean="0"/>
              <a:t>".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14068" y="95175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Симптоми</a:t>
            </a:r>
            <a:r>
              <a:rPr lang="ru-RU" sz="6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ru-RU" sz="60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перебіг</a:t>
            </a:r>
            <a:r>
              <a:rPr lang="ru-RU" sz="6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60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і</a:t>
            </a:r>
            <a:r>
              <a:rPr lang="ru-RU" sz="6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60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ускладненн</a:t>
            </a:r>
            <a:r>
              <a:rPr lang="ru-RU" sz="60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я</a:t>
            </a:r>
            <a:endParaRPr lang="ru-RU" sz="6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268" y="2529858"/>
            <a:ext cx="878497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	</a:t>
            </a:r>
            <a:r>
              <a:rPr lang="ru-RU" sz="2000" dirty="0" err="1" smtClean="0"/>
              <a:t>Іноді</a:t>
            </a:r>
            <a:r>
              <a:rPr lang="ru-RU" sz="2000" dirty="0" smtClean="0"/>
              <a:t> набряк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склероз в </a:t>
            </a:r>
            <a:r>
              <a:rPr lang="ru-RU" sz="2000" dirty="0" err="1" smtClean="0"/>
              <a:t>області</a:t>
            </a:r>
            <a:r>
              <a:rPr lang="ru-RU" sz="2000" dirty="0" smtClean="0"/>
              <a:t> головки </a:t>
            </a:r>
            <a:r>
              <a:rPr lang="ru-RU" sz="2000" dirty="0" err="1" smtClean="0"/>
              <a:t>підшлункової</a:t>
            </a:r>
            <a:r>
              <a:rPr lang="ru-RU" sz="2000" dirty="0" smtClean="0"/>
              <a:t> </a:t>
            </a:r>
            <a:r>
              <a:rPr lang="ru-RU" sz="2000" dirty="0" err="1" smtClean="0"/>
              <a:t>залози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призводять</a:t>
            </a:r>
            <a:r>
              <a:rPr lang="ru-RU" sz="2000" dirty="0" smtClean="0"/>
              <a:t> до </a:t>
            </a:r>
            <a:r>
              <a:rPr lang="ru-RU" sz="2000" dirty="0" err="1" smtClean="0"/>
              <a:t>клінічної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картини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нагадує</a:t>
            </a:r>
            <a:r>
              <a:rPr lang="ru-RU" sz="2000" dirty="0" smtClean="0"/>
              <a:t> </a:t>
            </a:r>
            <a:r>
              <a:rPr lang="ru-RU" sz="2000" dirty="0" err="1" smtClean="0"/>
              <a:t>здавлення</a:t>
            </a:r>
            <a:r>
              <a:rPr lang="ru-RU" sz="2000" dirty="0" smtClean="0"/>
              <a:t> проток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жовчних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шляхів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протоки </a:t>
            </a:r>
            <a:r>
              <a:rPr lang="ru-RU" sz="2000" dirty="0" err="1" smtClean="0"/>
              <a:t>підшлункової</a:t>
            </a:r>
            <a:r>
              <a:rPr lang="ru-RU" sz="2000" dirty="0" smtClean="0"/>
              <a:t> </a:t>
            </a:r>
            <a:r>
              <a:rPr lang="ru-RU" sz="2000" dirty="0" err="1" smtClean="0"/>
              <a:t>залози</a:t>
            </a:r>
            <a:r>
              <a:rPr lang="ru-RU" sz="2000" dirty="0" smtClean="0"/>
              <a:t> (</a:t>
            </a:r>
            <a:r>
              <a:rPr lang="ru-RU" sz="2000" dirty="0" err="1" smtClean="0"/>
              <a:t>Вірсунгова</a:t>
            </a:r>
            <a:r>
              <a:rPr lang="ru-RU" sz="2000" dirty="0" smtClean="0"/>
              <a:t> протока). </a:t>
            </a:r>
            <a:r>
              <a:rPr lang="ru-RU" sz="2000" dirty="0" err="1" smtClean="0"/>
              <a:t>Подібна</a:t>
            </a:r>
            <a:r>
              <a:rPr lang="ru-RU" sz="2000" dirty="0" smtClean="0"/>
              <a:t> картина </a:t>
            </a:r>
            <a:r>
              <a:rPr lang="ru-RU" sz="2000" dirty="0" err="1" smtClean="0"/>
              <a:t>спостерігається</a:t>
            </a:r>
            <a:r>
              <a:rPr lang="ru-RU" sz="2000" dirty="0" smtClean="0"/>
              <a:t> при </a:t>
            </a:r>
            <a:r>
              <a:rPr lang="ru-RU" sz="2000" dirty="0" err="1" smtClean="0"/>
              <a:t>пухлинах</a:t>
            </a:r>
            <a:r>
              <a:rPr lang="ru-RU" sz="2000" dirty="0" smtClean="0"/>
              <a:t> головки </a:t>
            </a:r>
            <a:r>
              <a:rPr lang="ru-RU" sz="2000" dirty="0" err="1" smtClean="0"/>
              <a:t>підшлункової</a:t>
            </a:r>
            <a:r>
              <a:rPr lang="ru-RU" sz="2000" dirty="0" smtClean="0"/>
              <a:t> </a:t>
            </a:r>
            <a:r>
              <a:rPr lang="ru-RU" sz="2000" dirty="0" err="1" smtClean="0"/>
              <a:t>залози</a:t>
            </a:r>
            <a:r>
              <a:rPr lang="ru-RU" sz="2000" dirty="0" smtClean="0"/>
              <a:t>, тому </a:t>
            </a:r>
            <a:r>
              <a:rPr lang="ru-RU" sz="2000" dirty="0" err="1" smtClean="0"/>
              <a:t>таку</a:t>
            </a:r>
            <a:r>
              <a:rPr lang="ru-RU" sz="2000" dirty="0" smtClean="0"/>
              <a:t> форму панкреатиту </a:t>
            </a:r>
            <a:r>
              <a:rPr lang="ru-RU" sz="2000" dirty="0" err="1" smtClean="0"/>
              <a:t>називають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псевдотуморозною</a:t>
            </a:r>
            <a:r>
              <a:rPr lang="ru-RU" sz="2000" dirty="0" smtClean="0"/>
              <a:t>. </a:t>
            </a:r>
            <a:endParaRPr lang="ru-RU" sz="2000" dirty="0" smtClean="0"/>
          </a:p>
          <a:p>
            <a:r>
              <a:rPr lang="ru-RU" sz="2000" dirty="0" smtClean="0"/>
              <a:t> </a:t>
            </a:r>
            <a:r>
              <a:rPr lang="ru-RU" sz="2000" dirty="0" smtClean="0"/>
              <a:t>             </a:t>
            </a:r>
            <a:r>
              <a:rPr lang="ru-RU" sz="2000" dirty="0" err="1" smtClean="0"/>
              <a:t>Порушення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відтоку</a:t>
            </a:r>
            <a:r>
              <a:rPr lang="ru-RU" sz="2000" dirty="0" smtClean="0"/>
              <a:t> </a:t>
            </a:r>
            <a:r>
              <a:rPr lang="ru-RU" sz="2000" dirty="0" err="1" smtClean="0"/>
              <a:t>жовчі</a:t>
            </a:r>
            <a:r>
              <a:rPr lang="ru-RU" sz="2000" dirty="0" smtClean="0"/>
              <a:t> в таких </a:t>
            </a:r>
            <a:r>
              <a:rPr lang="ru-RU" sz="2000" dirty="0" err="1" smtClean="0"/>
              <a:t>випадках</a:t>
            </a:r>
            <a:r>
              <a:rPr lang="ru-RU" sz="2000" dirty="0" smtClean="0"/>
              <a:t> </a:t>
            </a:r>
            <a:r>
              <a:rPr lang="ru-RU" sz="2000" dirty="0" err="1" smtClean="0"/>
              <a:t>може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викликати</a:t>
            </a:r>
            <a:r>
              <a:rPr lang="ru-RU" sz="2000" dirty="0" smtClean="0"/>
              <a:t> </a:t>
            </a:r>
            <a:r>
              <a:rPr lang="ru-RU" sz="2000" dirty="0" err="1" smtClean="0"/>
              <a:t>механічну</a:t>
            </a:r>
            <a:r>
              <a:rPr lang="ru-RU" sz="2000" dirty="0" smtClean="0"/>
              <a:t> </a:t>
            </a:r>
            <a:r>
              <a:rPr lang="ru-RU" sz="2000" dirty="0" err="1" smtClean="0"/>
              <a:t>жовтяницю.Найчастішою</a:t>
            </a:r>
            <a:r>
              <a:rPr lang="ru-RU" sz="2000" dirty="0" smtClean="0"/>
              <a:t> причиною </a:t>
            </a:r>
            <a:r>
              <a:rPr lang="ru-RU" sz="2000" dirty="0" err="1" smtClean="0"/>
              <a:t>загибелі</a:t>
            </a:r>
            <a:r>
              <a:rPr lang="ru-RU" sz="2000" dirty="0" smtClean="0"/>
              <a:t> </a:t>
            </a:r>
            <a:r>
              <a:rPr lang="ru-RU" sz="2000" dirty="0" err="1" smtClean="0"/>
              <a:t>хворих</a:t>
            </a:r>
            <a:r>
              <a:rPr lang="ru-RU" sz="2000" dirty="0" smtClean="0"/>
              <a:t> на </a:t>
            </a:r>
            <a:r>
              <a:rPr lang="ru-RU" sz="2000" dirty="0" err="1" smtClean="0"/>
              <a:t>гострий</a:t>
            </a:r>
            <a:r>
              <a:rPr lang="ru-RU" sz="2000" dirty="0" smtClean="0"/>
              <a:t> панкреатит у </a:t>
            </a:r>
            <a:r>
              <a:rPr lang="ru-RU" sz="2000" dirty="0" err="1" smtClean="0"/>
              <a:t>перші</a:t>
            </a:r>
            <a:r>
              <a:rPr lang="ru-RU" sz="2000" dirty="0" smtClean="0"/>
              <a:t> </a:t>
            </a:r>
            <a:r>
              <a:rPr lang="ru-RU" sz="2000" dirty="0" err="1" smtClean="0"/>
              <a:t>дні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захворювання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є</a:t>
            </a:r>
            <a:r>
              <a:rPr lang="ru-RU" sz="2000" dirty="0" smtClean="0"/>
              <a:t> </a:t>
            </a:r>
            <a:r>
              <a:rPr lang="ru-RU" sz="2000" dirty="0" err="1" smtClean="0"/>
              <a:t>ендогенна</a:t>
            </a:r>
            <a:r>
              <a:rPr lang="ru-RU" sz="2000" dirty="0" smtClean="0"/>
              <a:t> </a:t>
            </a:r>
            <a:r>
              <a:rPr lang="ru-RU" sz="2000" dirty="0" err="1" smtClean="0"/>
              <a:t>інтоксикація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супроводжується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розвитком</a:t>
            </a:r>
            <a:r>
              <a:rPr lang="ru-RU" sz="2000" dirty="0" smtClean="0"/>
              <a:t> </a:t>
            </a:r>
            <a:r>
              <a:rPr lang="ru-RU" sz="2000" dirty="0" err="1" smtClean="0"/>
              <a:t>циркуляторного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гіповолемічного</a:t>
            </a:r>
            <a:r>
              <a:rPr lang="ru-RU" sz="2000" dirty="0" smtClean="0"/>
              <a:t> шоку, </a:t>
            </a:r>
            <a:r>
              <a:rPr lang="ru-RU" sz="2000" dirty="0" err="1" smtClean="0"/>
              <a:t>набряку</a:t>
            </a:r>
            <a:r>
              <a:rPr lang="ru-RU" sz="2000" dirty="0" smtClean="0"/>
              <a:t> головного </a:t>
            </a:r>
            <a:r>
              <a:rPr lang="ru-RU" sz="2000" dirty="0" err="1" smtClean="0"/>
              <a:t>мозку</a:t>
            </a:r>
            <a:r>
              <a:rPr lang="ru-RU" sz="2000" dirty="0" smtClean="0"/>
              <a:t>, </a:t>
            </a:r>
            <a:r>
              <a:rPr lang="ru-RU" sz="2000" dirty="0" err="1" smtClean="0"/>
              <a:t>гострою</a:t>
            </a:r>
            <a:r>
              <a:rPr lang="ru-RU" sz="2000" dirty="0" smtClean="0"/>
              <a:t> </a:t>
            </a:r>
            <a:r>
              <a:rPr lang="ru-RU" sz="2000" dirty="0" err="1" smtClean="0"/>
              <a:t>нирковою</a:t>
            </a:r>
            <a:r>
              <a:rPr lang="ru-RU" sz="2000" dirty="0" smtClean="0"/>
              <a:t> </a:t>
            </a:r>
            <a:r>
              <a:rPr lang="ru-RU" sz="2000" dirty="0" err="1" smtClean="0"/>
              <a:t>недостатністю</a:t>
            </a:r>
            <a:r>
              <a:rPr lang="ru-RU" sz="2000" dirty="0" smtClean="0"/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39397" y="671730"/>
            <a:ext cx="87849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	</a:t>
            </a:r>
            <a:r>
              <a:rPr lang="ru-RU" sz="2000" dirty="0" smtClean="0"/>
              <a:t>Часто </a:t>
            </a:r>
            <a:r>
              <a:rPr lang="ru-RU" sz="2000" dirty="0" err="1" smtClean="0"/>
              <a:t>після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перенесеного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гострого</a:t>
            </a:r>
            <a:r>
              <a:rPr lang="ru-RU" sz="2000" dirty="0" smtClean="0"/>
              <a:t> панкреатиту </a:t>
            </a:r>
            <a:r>
              <a:rPr lang="ru-RU" sz="2000" dirty="0" err="1" smtClean="0"/>
              <a:t>утворюються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псевдокісти</a:t>
            </a:r>
            <a:r>
              <a:rPr lang="ru-RU" sz="2000" dirty="0" smtClean="0"/>
              <a:t> </a:t>
            </a:r>
            <a:r>
              <a:rPr lang="ru-RU" sz="2000" dirty="0" err="1" smtClean="0"/>
              <a:t>підшлункової</a:t>
            </a:r>
            <a:r>
              <a:rPr lang="ru-RU" sz="2000" dirty="0" smtClean="0"/>
              <a:t> </a:t>
            </a:r>
            <a:r>
              <a:rPr lang="ru-RU" sz="2000" dirty="0" err="1" smtClean="0"/>
              <a:t>залози</a:t>
            </a:r>
            <a:r>
              <a:rPr lang="ru-RU" sz="2000" dirty="0" smtClean="0"/>
              <a:t>. </a:t>
            </a:r>
            <a:r>
              <a:rPr lang="ru-RU" sz="2000" dirty="0" err="1" smtClean="0"/>
              <a:t>Збільшуючись</a:t>
            </a:r>
            <a:r>
              <a:rPr lang="ru-RU" sz="2000" dirty="0" smtClean="0"/>
              <a:t> у </a:t>
            </a:r>
            <a:r>
              <a:rPr lang="ru-RU" sz="2000" dirty="0" err="1" smtClean="0"/>
              <a:t>розмірах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накопичуючи</a:t>
            </a:r>
            <a:r>
              <a:rPr lang="ru-RU" sz="2000" dirty="0" smtClean="0"/>
              <a:t> </a:t>
            </a:r>
            <a:r>
              <a:rPr lang="ru-RU" sz="2000" dirty="0" err="1" smtClean="0"/>
              <a:t>патологічну</a:t>
            </a:r>
            <a:r>
              <a:rPr lang="ru-RU" sz="2000" dirty="0" smtClean="0"/>
              <a:t> </a:t>
            </a:r>
            <a:r>
              <a:rPr lang="ru-RU" sz="2000" dirty="0" err="1" smtClean="0"/>
              <a:t>рідину</a:t>
            </a:r>
            <a:r>
              <a:rPr lang="ru-RU" sz="2000" dirty="0" smtClean="0"/>
              <a:t>, </a:t>
            </a:r>
            <a:r>
              <a:rPr lang="ru-RU" sz="2000" dirty="0" err="1" smtClean="0"/>
              <a:t>псевдокіста</a:t>
            </a:r>
            <a:r>
              <a:rPr lang="ru-RU" sz="2000" dirty="0" smtClean="0"/>
              <a:t> за </a:t>
            </a:r>
            <a:r>
              <a:rPr lang="ru-RU" sz="2000" dirty="0" err="1" smtClean="0"/>
              <a:t>рахунок</a:t>
            </a:r>
            <a:r>
              <a:rPr lang="ru-RU" sz="2000" dirty="0" smtClean="0"/>
              <a:t> </a:t>
            </a:r>
            <a:r>
              <a:rPr lang="ru-RU" sz="2000" dirty="0" err="1" smtClean="0"/>
              <a:t>здавлення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оточуючих</a:t>
            </a:r>
            <a:r>
              <a:rPr lang="ru-RU" sz="2000" dirty="0" smtClean="0"/>
              <a:t> </a:t>
            </a:r>
            <a:r>
              <a:rPr lang="ru-RU" sz="2000" dirty="0" err="1" smtClean="0"/>
              <a:t>органів</a:t>
            </a:r>
            <a:r>
              <a:rPr lang="ru-RU" sz="2000" dirty="0" smtClean="0"/>
              <a:t> </a:t>
            </a:r>
            <a:r>
              <a:rPr lang="ru-RU" sz="2000" dirty="0" err="1" smtClean="0"/>
              <a:t>може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викликати</a:t>
            </a:r>
            <a:r>
              <a:rPr lang="ru-RU" sz="2000" dirty="0" smtClean="0"/>
              <a:t> </a:t>
            </a:r>
            <a:r>
              <a:rPr lang="ru-RU" sz="2000" dirty="0" err="1" smtClean="0"/>
              <a:t>болі</a:t>
            </a:r>
            <a:r>
              <a:rPr lang="ru-RU" sz="2000" dirty="0" smtClean="0"/>
              <a:t>, </a:t>
            </a:r>
            <a:r>
              <a:rPr lang="ru-RU" sz="2000" dirty="0" err="1" smtClean="0"/>
              <a:t>порушення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руху</a:t>
            </a:r>
            <a:r>
              <a:rPr lang="ru-RU" sz="2000" dirty="0" smtClean="0"/>
              <a:t> </a:t>
            </a:r>
            <a:r>
              <a:rPr lang="ru-RU" sz="2000" dirty="0" err="1" smtClean="0"/>
              <a:t>їжі</a:t>
            </a:r>
            <a:r>
              <a:rPr lang="ru-RU" sz="2000" dirty="0" smtClean="0"/>
              <a:t> в </a:t>
            </a:r>
            <a:r>
              <a:rPr lang="ru-RU" sz="2000" dirty="0" err="1" smtClean="0"/>
              <a:t>шлунку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дванадцятипалій</a:t>
            </a:r>
            <a:r>
              <a:rPr lang="ru-RU" sz="2000" dirty="0" smtClean="0"/>
              <a:t> </a:t>
            </a:r>
            <a:r>
              <a:rPr lang="ru-RU" sz="2000" dirty="0" err="1" smtClean="0"/>
              <a:t>кишці</a:t>
            </a:r>
            <a:r>
              <a:rPr lang="ru-RU" sz="2000" dirty="0" smtClean="0"/>
              <a:t>. </a:t>
            </a:r>
            <a:r>
              <a:rPr lang="ru-RU" sz="2000" dirty="0" err="1" smtClean="0"/>
              <a:t>Можливе</a:t>
            </a:r>
            <a:r>
              <a:rPr lang="ru-RU" sz="2000" dirty="0" smtClean="0"/>
              <a:t> </a:t>
            </a:r>
            <a:r>
              <a:rPr lang="ru-RU" sz="2000" dirty="0" err="1" smtClean="0"/>
              <a:t>нагноєння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псевдокісти</a:t>
            </a:r>
            <a:r>
              <a:rPr lang="ru-RU" sz="2000" dirty="0" smtClean="0"/>
              <a:t>.</a:t>
            </a:r>
            <a:r>
              <a:rPr lang="ru-RU" sz="2000" dirty="0" smtClean="0"/>
              <a:t> </a:t>
            </a:r>
            <a:endParaRPr lang="ru-RU" sz="2000" dirty="0" smtClean="0"/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119" y="128279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Лабораторна</a:t>
            </a:r>
            <a:r>
              <a:rPr lang="ru-RU" sz="4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та</a:t>
            </a:r>
            <a:r>
              <a:rPr lang="ru-RU" sz="4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4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і</a:t>
            </a:r>
            <a:r>
              <a:rPr lang="ru-RU" sz="44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нструментальна</a:t>
            </a:r>
            <a:r>
              <a:rPr lang="ru-RU" sz="4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4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діагностика</a:t>
            </a:r>
            <a:endParaRPr lang="ru-RU" sz="4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7809" y="1984818"/>
            <a:ext cx="878497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/>
              <a:t>Біохімічні</a:t>
            </a:r>
            <a:r>
              <a:rPr lang="ru-RU" sz="2400" b="1" dirty="0" smtClean="0"/>
              <a:t> </a:t>
            </a:r>
            <a:r>
              <a:rPr lang="ru-RU" sz="2400" b="1" dirty="0" smtClean="0"/>
              <a:t>тести</a:t>
            </a:r>
          </a:p>
          <a:p>
            <a:pPr algn="just"/>
            <a:r>
              <a:rPr lang="ru-RU" sz="2400" b="1" dirty="0" smtClean="0"/>
              <a:t>Для </a:t>
            </a:r>
            <a:r>
              <a:rPr lang="ru-RU" sz="2400" b="1" dirty="0" err="1" smtClean="0"/>
              <a:t>діагностики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виробляються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індикаторні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амілаза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трансамінази</a:t>
            </a:r>
            <a:r>
              <a:rPr lang="ru-RU" sz="2400" b="1" dirty="0" smtClean="0"/>
              <a:t>) та </a:t>
            </a:r>
            <a:r>
              <a:rPr lang="ru-RU" sz="2400" b="1" dirty="0" err="1" smtClean="0"/>
              <a:t>патогенетичні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ліпаза</a:t>
            </a:r>
            <a:r>
              <a:rPr lang="ru-RU" sz="2400" b="1" dirty="0" smtClean="0"/>
              <a:t>, трипсин) </a:t>
            </a:r>
            <a:r>
              <a:rPr lang="ru-RU" sz="2400" b="1" dirty="0" err="1" smtClean="0"/>
              <a:t>біохімічні</a:t>
            </a:r>
            <a:r>
              <a:rPr lang="ru-RU" sz="2400" b="1" dirty="0" smtClean="0"/>
              <a:t> тести</a:t>
            </a:r>
            <a:r>
              <a:rPr lang="ru-RU" sz="2400" b="1" dirty="0" smtClean="0"/>
              <a:t>.</a:t>
            </a:r>
          </a:p>
          <a:p>
            <a:pPr algn="just"/>
            <a:r>
              <a:rPr lang="ru-RU" sz="2400" b="1" dirty="0" err="1" smtClean="0"/>
              <a:t>Активність</a:t>
            </a:r>
            <a:r>
              <a:rPr lang="ru-RU" sz="2400" b="1" dirty="0" smtClean="0"/>
              <a:t> </a:t>
            </a:r>
            <a:r>
              <a:rPr lang="ru-RU" sz="2400" b="1" dirty="0" err="1" smtClean="0"/>
              <a:t>амілази</a:t>
            </a:r>
            <a:r>
              <a:rPr lang="ru-RU" sz="2400" b="1" dirty="0" smtClean="0"/>
              <a:t> в </a:t>
            </a:r>
            <a:r>
              <a:rPr lang="ru-RU" sz="2400" b="1" dirty="0" err="1" smtClean="0"/>
              <a:t>сечі</a:t>
            </a:r>
            <a:r>
              <a:rPr lang="ru-RU" sz="2400" b="1" dirty="0" smtClean="0"/>
              <a:t> </a:t>
            </a:r>
            <a:r>
              <a:rPr lang="ru-RU" sz="2400" b="1" dirty="0" err="1" smtClean="0"/>
              <a:t>і</a:t>
            </a:r>
            <a:r>
              <a:rPr lang="ru-RU" sz="2400" b="1" dirty="0" smtClean="0"/>
              <a:t> </a:t>
            </a:r>
            <a:r>
              <a:rPr lang="ru-RU" sz="2400" b="1" dirty="0" err="1" smtClean="0"/>
              <a:t>крові</a:t>
            </a:r>
            <a:r>
              <a:rPr lang="ru-RU" sz="2400" b="1" dirty="0" smtClean="0"/>
              <a:t> при </a:t>
            </a:r>
            <a:r>
              <a:rPr lang="ru-RU" sz="2400" b="1" dirty="0" err="1" smtClean="0"/>
              <a:t>гострому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панкреатиті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різко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підвищується.На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підставі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активності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фосфоліпази</a:t>
            </a:r>
            <a:r>
              <a:rPr lang="ru-RU" sz="2400" b="1" dirty="0" smtClean="0"/>
              <a:t> А2 у </a:t>
            </a:r>
            <a:r>
              <a:rPr lang="ru-RU" sz="2400" b="1" dirty="0" err="1" smtClean="0"/>
              <a:t>сироватці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крові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оцінюють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ступінь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захворювання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зокрема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порушення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легенях</a:t>
            </a:r>
            <a:r>
              <a:rPr lang="ru-RU" sz="2400" b="1" dirty="0" smtClean="0"/>
              <a:t>. За </a:t>
            </a:r>
            <a:r>
              <a:rPr lang="ru-RU" sz="2400" b="1" dirty="0" err="1" smtClean="0"/>
              <a:t>рівнем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сироваткової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рибонуклеази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РНАзи</a:t>
            </a:r>
            <a:r>
              <a:rPr lang="ru-RU" sz="2400" b="1" dirty="0" smtClean="0"/>
              <a:t>) </a:t>
            </a:r>
            <a:r>
              <a:rPr lang="ru-RU" sz="2400" b="1" dirty="0" err="1" smtClean="0"/>
              <a:t>оцінюють</a:t>
            </a:r>
            <a:r>
              <a:rPr lang="ru-RU" sz="2400" b="1" dirty="0" smtClean="0"/>
              <a:t> фазу </a:t>
            </a:r>
            <a:r>
              <a:rPr lang="ru-RU" sz="2400" b="1" dirty="0" err="1" smtClean="0"/>
              <a:t>гострого</a:t>
            </a:r>
            <a:r>
              <a:rPr lang="ru-RU" sz="2400" b="1" dirty="0" smtClean="0"/>
              <a:t> деструктивного панкреатиту. </a:t>
            </a:r>
            <a:r>
              <a:rPr lang="ru-RU" sz="2400" b="1" dirty="0" err="1" smtClean="0"/>
              <a:t>Підвищення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алкалінфосфату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трансамінази</a:t>
            </a:r>
            <a:r>
              <a:rPr lang="ru-RU" sz="2400" b="1" dirty="0" smtClean="0"/>
              <a:t> та </a:t>
            </a:r>
            <a:r>
              <a:rPr lang="ru-RU" sz="2400" b="1" dirty="0" err="1" smtClean="0"/>
              <a:t>білірубіну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є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діагностичними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критеріями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непрохідності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біліарного</a:t>
            </a:r>
            <a:r>
              <a:rPr lang="ru-RU" sz="2400" b="1" dirty="0" smtClean="0"/>
              <a:t> дерева</a:t>
            </a:r>
            <a:r>
              <a:rPr lang="ru-RU" sz="2400" b="1" dirty="0" smtClean="0"/>
              <a:t>.</a:t>
            </a: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8055" y="289508"/>
            <a:ext cx="878497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УЗД</a:t>
            </a:r>
            <a:endParaRPr lang="ru-RU" sz="2400" b="1" dirty="0" smtClean="0"/>
          </a:p>
          <a:p>
            <a:r>
              <a:rPr lang="ru-RU" sz="2000" dirty="0" smtClean="0"/>
              <a:t>	</a:t>
            </a:r>
            <a:r>
              <a:rPr lang="ru-RU" sz="2000" dirty="0" smtClean="0"/>
              <a:t>При ультразвуковому </a:t>
            </a:r>
            <a:r>
              <a:rPr lang="ru-RU" sz="2000" dirty="0" err="1" smtClean="0"/>
              <a:t>дослідженні</a:t>
            </a:r>
            <a:r>
              <a:rPr lang="ru-RU" sz="2000" dirty="0" smtClean="0"/>
              <a:t> </a:t>
            </a:r>
            <a:r>
              <a:rPr lang="ru-RU" sz="2000" dirty="0" err="1" smtClean="0"/>
              <a:t>виявляють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зниження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ехогенності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паренхіми</a:t>
            </a:r>
            <a:r>
              <a:rPr lang="ru-RU" sz="2000" dirty="0" smtClean="0"/>
              <a:t> </a:t>
            </a:r>
            <a:r>
              <a:rPr lang="ru-RU" sz="2000" dirty="0" err="1" smtClean="0"/>
              <a:t>залози</a:t>
            </a:r>
            <a:r>
              <a:rPr lang="ru-RU" sz="2000" dirty="0" smtClean="0"/>
              <a:t> та </a:t>
            </a:r>
            <a:r>
              <a:rPr lang="ru-RU" sz="2000" dirty="0" err="1" smtClean="0"/>
              <a:t>появу</a:t>
            </a:r>
            <a:r>
              <a:rPr lang="ru-RU" sz="2000" dirty="0" smtClean="0"/>
              <a:t> </a:t>
            </a:r>
            <a:r>
              <a:rPr lang="ru-RU" sz="2000" dirty="0" err="1" smtClean="0"/>
              <a:t>відсутнього</a:t>
            </a:r>
            <a:r>
              <a:rPr lang="ru-RU" sz="2000" dirty="0" smtClean="0"/>
              <a:t> в </a:t>
            </a:r>
            <a:r>
              <a:rPr lang="ru-RU" sz="2000" dirty="0" err="1" smtClean="0"/>
              <a:t>нормі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просвіту</a:t>
            </a:r>
            <a:r>
              <a:rPr lang="ru-RU" sz="2000" dirty="0" smtClean="0"/>
              <a:t> </a:t>
            </a:r>
            <a:r>
              <a:rPr lang="ru-RU" sz="2000" dirty="0" err="1" smtClean="0"/>
              <a:t>сальникової</a:t>
            </a:r>
            <a:r>
              <a:rPr lang="ru-RU" sz="2000" dirty="0" smtClean="0"/>
              <a:t> сумки за </a:t>
            </a:r>
            <a:r>
              <a:rPr lang="ru-RU" sz="2000" dirty="0" err="1" smtClean="0"/>
              <a:t>рахунок</a:t>
            </a:r>
            <a:r>
              <a:rPr lang="ru-RU" sz="2000" dirty="0" smtClean="0"/>
              <a:t> </a:t>
            </a:r>
            <a:r>
              <a:rPr lang="ru-RU" sz="2000" dirty="0" err="1" smtClean="0"/>
              <a:t>скупчення</a:t>
            </a:r>
            <a:r>
              <a:rPr lang="ru-RU" sz="2000" dirty="0" smtClean="0"/>
              <a:t> в </a:t>
            </a:r>
            <a:r>
              <a:rPr lang="ru-RU" sz="2000" dirty="0" err="1" smtClean="0"/>
              <a:t>ній</a:t>
            </a:r>
            <a:r>
              <a:rPr lang="ru-RU" sz="2000" dirty="0" smtClean="0"/>
              <a:t> </a:t>
            </a:r>
            <a:r>
              <a:rPr lang="ru-RU" sz="2000" dirty="0" err="1" smtClean="0"/>
              <a:t>випоту</a:t>
            </a:r>
            <a:r>
              <a:rPr lang="ru-RU" sz="2000" dirty="0" smtClean="0"/>
              <a:t> у </a:t>
            </a:r>
            <a:r>
              <a:rPr lang="ru-RU" sz="2000" dirty="0" err="1" smtClean="0"/>
              <a:t>вигляді</a:t>
            </a:r>
            <a:r>
              <a:rPr lang="ru-RU" sz="2000" dirty="0" smtClean="0"/>
              <a:t> </a:t>
            </a:r>
            <a:r>
              <a:rPr lang="ru-RU" sz="2000" dirty="0" err="1" smtClean="0"/>
              <a:t>ехопрозорої</a:t>
            </a:r>
            <a:r>
              <a:rPr lang="ru-RU" sz="2000" dirty="0" smtClean="0"/>
              <a:t> </a:t>
            </a:r>
            <a:r>
              <a:rPr lang="ru-RU" sz="2000" dirty="0" err="1" smtClean="0"/>
              <a:t>смуги</a:t>
            </a:r>
            <a:r>
              <a:rPr lang="ru-RU" sz="2000" dirty="0" smtClean="0"/>
              <a:t> </a:t>
            </a:r>
            <a:r>
              <a:rPr lang="ru-RU" sz="2000" dirty="0" err="1" smtClean="0"/>
              <a:t>між</a:t>
            </a:r>
            <a:r>
              <a:rPr lang="ru-RU" sz="2000" dirty="0" smtClean="0"/>
              <a:t> </a:t>
            </a:r>
            <a:r>
              <a:rPr lang="ru-RU" sz="2000" dirty="0" err="1" smtClean="0"/>
              <a:t>задньою</a:t>
            </a:r>
            <a:r>
              <a:rPr lang="ru-RU" sz="2000" dirty="0" smtClean="0"/>
              <a:t> </a:t>
            </a:r>
            <a:r>
              <a:rPr lang="ru-RU" sz="2000" dirty="0" err="1" smtClean="0"/>
              <a:t>стінкою</a:t>
            </a:r>
            <a:r>
              <a:rPr lang="ru-RU" sz="2000" dirty="0" smtClean="0"/>
              <a:t> </a:t>
            </a:r>
            <a:r>
              <a:rPr lang="ru-RU" sz="2000" dirty="0" err="1" smtClean="0"/>
              <a:t>шлунка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передньою</a:t>
            </a:r>
            <a:r>
              <a:rPr lang="ru-RU" sz="2000" dirty="0" smtClean="0"/>
              <a:t> </a:t>
            </a:r>
            <a:r>
              <a:rPr lang="ru-RU" sz="2000" dirty="0" err="1" smtClean="0"/>
              <a:t>поверхнею</a:t>
            </a:r>
            <a:r>
              <a:rPr lang="ru-RU" sz="2000" dirty="0" smtClean="0"/>
              <a:t> </a:t>
            </a:r>
            <a:r>
              <a:rPr lang="ru-RU" sz="2000" dirty="0" err="1" smtClean="0"/>
              <a:t>залози</a:t>
            </a:r>
            <a:r>
              <a:rPr lang="ru-RU" sz="2000" dirty="0" smtClean="0"/>
              <a:t>.</a:t>
            </a:r>
          </a:p>
          <a:p>
            <a:pPr algn="ctr"/>
            <a:r>
              <a:rPr lang="ru-RU" sz="2000" dirty="0" err="1" smtClean="0"/>
              <a:t>Рентгенографія</a:t>
            </a:r>
            <a:endParaRPr lang="ru-RU" sz="2000" dirty="0" smtClean="0"/>
          </a:p>
          <a:p>
            <a:r>
              <a:rPr lang="ru-RU" sz="2000" dirty="0" err="1" smtClean="0"/>
              <a:t>Рентгенівське</a:t>
            </a:r>
            <a:r>
              <a:rPr lang="ru-RU" sz="2000" dirty="0" smtClean="0"/>
              <a:t> </a:t>
            </a:r>
            <a:r>
              <a:rPr lang="ru-RU" sz="2000" dirty="0" err="1" smtClean="0"/>
              <a:t>дослідження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черевної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порожнини</a:t>
            </a:r>
            <a:r>
              <a:rPr lang="ru-RU" sz="2000" dirty="0" smtClean="0"/>
              <a:t> </a:t>
            </a:r>
            <a:r>
              <a:rPr lang="ru-RU" sz="2000" dirty="0" err="1" smtClean="0"/>
              <a:t>зазвичай</a:t>
            </a:r>
            <a:r>
              <a:rPr lang="ru-RU" sz="2000" dirty="0" smtClean="0"/>
              <a:t> </a:t>
            </a:r>
            <a:r>
              <a:rPr lang="ru-RU" sz="2000" dirty="0" err="1" smtClean="0"/>
              <a:t>малоінформативно</a:t>
            </a:r>
            <a:r>
              <a:rPr lang="ru-RU" sz="2000" dirty="0" smtClean="0"/>
              <a:t>, </a:t>
            </a:r>
            <a:r>
              <a:rPr lang="ru-RU" sz="2000" dirty="0" err="1" smtClean="0"/>
              <a:t>проте</a:t>
            </a:r>
            <a:r>
              <a:rPr lang="ru-RU" sz="2000" dirty="0" smtClean="0"/>
              <a:t> </a:t>
            </a:r>
            <a:r>
              <a:rPr lang="ru-RU" sz="2000" dirty="0" err="1" smtClean="0"/>
              <a:t>іноді</a:t>
            </a:r>
            <a:r>
              <a:rPr lang="ru-RU" sz="2000" dirty="0" smtClean="0"/>
              <a:t> </a:t>
            </a:r>
            <a:r>
              <a:rPr lang="ru-RU" sz="2000" dirty="0" err="1" smtClean="0"/>
              <a:t>дозволяє</a:t>
            </a:r>
            <a:r>
              <a:rPr lang="ru-RU" sz="2000" dirty="0" smtClean="0"/>
              <a:t> </a:t>
            </a:r>
            <a:r>
              <a:rPr lang="ru-RU" sz="2000" dirty="0" err="1" smtClean="0"/>
              <a:t>виявити</a:t>
            </a:r>
            <a:r>
              <a:rPr lang="ru-RU" sz="2000" dirty="0" smtClean="0"/>
              <a:t> як </a:t>
            </a:r>
            <a:r>
              <a:rPr lang="ru-RU" sz="2000" dirty="0" err="1" smtClean="0"/>
              <a:t>опосередковані</a:t>
            </a:r>
            <a:r>
              <a:rPr lang="ru-RU" sz="2000" dirty="0" smtClean="0"/>
              <a:t> </a:t>
            </a:r>
            <a:r>
              <a:rPr lang="ru-RU" sz="2000" dirty="0" err="1" smtClean="0"/>
              <a:t>ознаки</a:t>
            </a:r>
            <a:r>
              <a:rPr lang="ru-RU" sz="2000" dirty="0" smtClean="0"/>
              <a:t> запального </a:t>
            </a:r>
            <a:r>
              <a:rPr lang="ru-RU" sz="2000" dirty="0" err="1" smtClean="0"/>
              <a:t>процесу</a:t>
            </a:r>
            <a:r>
              <a:rPr lang="ru-RU" sz="2000" dirty="0" smtClean="0"/>
              <a:t> в </a:t>
            </a:r>
            <a:r>
              <a:rPr lang="ru-RU" sz="2000" dirty="0" err="1" smtClean="0"/>
              <a:t>підшлунковій</a:t>
            </a:r>
            <a:r>
              <a:rPr lang="ru-RU" sz="2000" dirty="0" smtClean="0"/>
              <a:t> </a:t>
            </a:r>
            <a:r>
              <a:rPr lang="ru-RU" sz="2000" dirty="0" err="1" smtClean="0"/>
              <a:t>залозі</a:t>
            </a:r>
            <a:r>
              <a:rPr lang="ru-RU" sz="2000" dirty="0" smtClean="0"/>
              <a:t> (симптом «</a:t>
            </a:r>
            <a:r>
              <a:rPr lang="ru-RU" sz="2000" dirty="0" err="1" smtClean="0"/>
              <a:t>сторожової</a:t>
            </a:r>
            <a:r>
              <a:rPr lang="ru-RU" sz="2000" dirty="0" smtClean="0"/>
              <a:t> </a:t>
            </a:r>
            <a:r>
              <a:rPr lang="ru-RU" sz="2000" dirty="0" err="1" smtClean="0"/>
              <a:t>петлі</a:t>
            </a:r>
            <a:r>
              <a:rPr lang="ru-RU" sz="2000" dirty="0" smtClean="0"/>
              <a:t>»), так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можливу</a:t>
            </a:r>
            <a:r>
              <a:rPr lang="ru-RU" sz="2000" dirty="0" smtClean="0"/>
              <a:t> </a:t>
            </a:r>
            <a:r>
              <a:rPr lang="ru-RU" sz="2000" dirty="0" err="1" smtClean="0"/>
              <a:t>поєднану</a:t>
            </a:r>
            <a:r>
              <a:rPr lang="ru-RU" sz="2000" dirty="0" smtClean="0"/>
              <a:t> </a:t>
            </a:r>
            <a:r>
              <a:rPr lang="ru-RU" sz="2000" dirty="0" err="1" smtClean="0"/>
              <a:t>патологію</a:t>
            </a:r>
            <a:r>
              <a:rPr lang="ru-RU" sz="2000" dirty="0" smtClean="0"/>
              <a:t> (</a:t>
            </a:r>
            <a:r>
              <a:rPr lang="ru-RU" sz="2000" dirty="0" err="1" smtClean="0"/>
              <a:t>тіні</a:t>
            </a:r>
            <a:r>
              <a:rPr lang="ru-RU" sz="2000" dirty="0" smtClean="0"/>
              <a:t> </a:t>
            </a:r>
            <a:r>
              <a:rPr lang="ru-RU" sz="2000" dirty="0" err="1" smtClean="0"/>
              <a:t>конкрементів</a:t>
            </a:r>
            <a:r>
              <a:rPr lang="ru-RU" sz="2000" dirty="0" smtClean="0"/>
              <a:t> в </a:t>
            </a:r>
            <a:r>
              <a:rPr lang="ru-RU" sz="2000" dirty="0" err="1" smtClean="0"/>
              <a:t>жовчному</a:t>
            </a:r>
            <a:r>
              <a:rPr lang="ru-RU" sz="2000" dirty="0" smtClean="0"/>
              <a:t> </a:t>
            </a:r>
            <a:r>
              <a:rPr lang="ru-RU" sz="2000" dirty="0" err="1" smtClean="0"/>
              <a:t>міхурі</a:t>
            </a:r>
            <a:r>
              <a:rPr lang="ru-RU" sz="2000" dirty="0" smtClean="0"/>
              <a:t> </a:t>
            </a:r>
            <a:r>
              <a:rPr lang="ru-RU" sz="2000" dirty="0" err="1" smtClean="0"/>
              <a:t>тощо</a:t>
            </a:r>
            <a:r>
              <a:rPr lang="ru-RU" sz="2000" dirty="0" smtClean="0"/>
              <a:t>).</a:t>
            </a:r>
          </a:p>
          <a:p>
            <a:pPr algn="ctr"/>
            <a:r>
              <a:rPr lang="ru-RU" sz="2000" dirty="0" err="1" smtClean="0"/>
              <a:t>Комп'ютерна</a:t>
            </a:r>
            <a:r>
              <a:rPr lang="ru-RU" sz="2000" dirty="0" smtClean="0"/>
              <a:t> </a:t>
            </a:r>
            <a:r>
              <a:rPr lang="ru-RU" sz="2000" dirty="0" err="1" smtClean="0"/>
              <a:t>томографія</a:t>
            </a:r>
            <a:r>
              <a:rPr lang="ru-RU" sz="2000" dirty="0" smtClean="0"/>
              <a:t> (КТ</a:t>
            </a:r>
            <a:r>
              <a:rPr lang="ru-RU" sz="2000" dirty="0" smtClean="0"/>
              <a:t>)</a:t>
            </a:r>
          </a:p>
          <a:p>
            <a:r>
              <a:rPr lang="ru-RU" sz="2000" dirty="0" smtClean="0"/>
              <a:t>КТ </a:t>
            </a:r>
            <a:r>
              <a:rPr lang="ru-RU" sz="2000" dirty="0" err="1" smtClean="0"/>
              <a:t>має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перевагу</a:t>
            </a:r>
            <a:r>
              <a:rPr lang="ru-RU" sz="2000" dirty="0" smtClean="0"/>
              <a:t> перед </a:t>
            </a:r>
            <a:r>
              <a:rPr lang="ru-RU" sz="2000" dirty="0" err="1" smtClean="0"/>
              <a:t>ультразвуковим</a:t>
            </a:r>
            <a:r>
              <a:rPr lang="ru-RU" sz="2000" dirty="0" smtClean="0"/>
              <a:t> </a:t>
            </a:r>
            <a:r>
              <a:rPr lang="ru-RU" sz="2000" dirty="0" err="1" smtClean="0"/>
              <a:t>дослідженням</a:t>
            </a:r>
            <a:r>
              <a:rPr lang="ru-RU" sz="2000" dirty="0" smtClean="0"/>
              <a:t>, </a:t>
            </a:r>
            <a:r>
              <a:rPr lang="ru-RU" sz="2000" dirty="0" err="1" smtClean="0"/>
              <a:t>оскільки</a:t>
            </a:r>
            <a:r>
              <a:rPr lang="ru-RU" sz="2000" dirty="0" smtClean="0"/>
              <a:t> </a:t>
            </a:r>
            <a:r>
              <a:rPr lang="ru-RU" sz="2000" dirty="0" err="1" smtClean="0"/>
              <a:t>забезпечує</a:t>
            </a:r>
            <a:r>
              <a:rPr lang="ru-RU" sz="2000" dirty="0" smtClean="0"/>
              <a:t> </a:t>
            </a:r>
            <a:r>
              <a:rPr lang="ru-RU" sz="2000" dirty="0" err="1" smtClean="0"/>
              <a:t>кращу</a:t>
            </a:r>
            <a:r>
              <a:rPr lang="ru-RU" sz="2000" dirty="0" smtClean="0"/>
              <a:t> </a:t>
            </a:r>
            <a:r>
              <a:rPr lang="ru-RU" sz="2000" dirty="0" err="1" smtClean="0"/>
              <a:t>специфічну</a:t>
            </a:r>
            <a:r>
              <a:rPr lang="ru-RU" sz="2000" dirty="0" smtClean="0"/>
              <a:t> </a:t>
            </a:r>
            <a:r>
              <a:rPr lang="ru-RU" sz="2000" dirty="0" err="1" smtClean="0"/>
              <a:t>візуалізацію</a:t>
            </a:r>
            <a:r>
              <a:rPr lang="ru-RU" sz="2000" dirty="0" smtClean="0"/>
              <a:t> </a:t>
            </a:r>
            <a:r>
              <a:rPr lang="ru-RU" sz="2000" dirty="0" err="1" smtClean="0"/>
              <a:t>тканини</a:t>
            </a:r>
            <a:r>
              <a:rPr lang="ru-RU" sz="2000" dirty="0" smtClean="0"/>
              <a:t> </a:t>
            </a:r>
            <a:r>
              <a:rPr lang="ru-RU" sz="2000" dirty="0" err="1" smtClean="0"/>
              <a:t>підшлункової</a:t>
            </a:r>
            <a:r>
              <a:rPr lang="ru-RU" sz="2000" dirty="0" smtClean="0"/>
              <a:t> </a:t>
            </a:r>
            <a:r>
              <a:rPr lang="ru-RU" sz="2000" dirty="0" err="1" smtClean="0"/>
              <a:t>залози</a:t>
            </a:r>
            <a:r>
              <a:rPr lang="ru-RU" sz="2000" dirty="0" smtClean="0"/>
              <a:t> та </a:t>
            </a:r>
            <a:r>
              <a:rPr lang="ru-RU" sz="2000" dirty="0" err="1" smtClean="0"/>
              <a:t>ретроперитонеальних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утворень</a:t>
            </a:r>
            <a:r>
              <a:rPr lang="ru-RU" sz="2000" dirty="0" smtClean="0"/>
              <a:t>.</a:t>
            </a:r>
          </a:p>
        </p:txBody>
      </p:sp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8301" y="474962"/>
            <a:ext cx="878497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/>
              <a:t>Лапароскопія</a:t>
            </a:r>
            <a:endParaRPr lang="ru-RU" sz="2400" b="1" dirty="0" smtClean="0"/>
          </a:p>
          <a:p>
            <a:r>
              <a:rPr lang="ru-RU" sz="2000" dirty="0" smtClean="0"/>
              <a:t>	</a:t>
            </a:r>
            <a:r>
              <a:rPr lang="ru-RU" sz="2000" dirty="0" err="1" smtClean="0"/>
              <a:t>Лапароскопія</a:t>
            </a:r>
            <a:r>
              <a:rPr lang="ru-RU" sz="2000" dirty="0" smtClean="0"/>
              <a:t> </a:t>
            </a:r>
            <a:r>
              <a:rPr lang="ru-RU" sz="2000" dirty="0" err="1" smtClean="0"/>
              <a:t>дозволяє</a:t>
            </a:r>
            <a:r>
              <a:rPr lang="ru-RU" sz="2000" dirty="0" smtClean="0"/>
              <a:t> </a:t>
            </a:r>
            <a:r>
              <a:rPr lang="ru-RU" sz="2000" dirty="0" err="1" smtClean="0"/>
              <a:t>уточнити</a:t>
            </a:r>
            <a:r>
              <a:rPr lang="ru-RU" sz="2000" dirty="0" smtClean="0"/>
              <a:t> форму </a:t>
            </a:r>
            <a:r>
              <a:rPr lang="ru-RU" sz="2000" dirty="0" err="1" smtClean="0"/>
              <a:t>і</a:t>
            </a:r>
            <a:r>
              <a:rPr lang="ru-RU" sz="2000" dirty="0" smtClean="0"/>
              <a:t> вид </a:t>
            </a:r>
            <a:r>
              <a:rPr lang="ru-RU" sz="2000" dirty="0" err="1" smtClean="0"/>
              <a:t>захворювання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діагностувати</a:t>
            </a:r>
            <a:r>
              <a:rPr lang="ru-RU" sz="2000" dirty="0" smtClean="0"/>
              <a:t> </a:t>
            </a:r>
            <a:r>
              <a:rPr lang="ru-RU" sz="2000" dirty="0" err="1" smtClean="0"/>
              <a:t>панкреатогенний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перитоніт</a:t>
            </a:r>
            <a:r>
              <a:rPr lang="ru-RU" sz="2000" dirty="0" smtClean="0"/>
              <a:t>, </a:t>
            </a:r>
            <a:r>
              <a:rPr lang="ru-RU" sz="2000" dirty="0" err="1" smtClean="0"/>
              <a:t>парапанкреатичний</a:t>
            </a:r>
            <a:r>
              <a:rPr lang="ru-RU" sz="2000" dirty="0" smtClean="0"/>
              <a:t> </a:t>
            </a:r>
            <a:r>
              <a:rPr lang="ru-RU" sz="2000" dirty="0" err="1" smtClean="0"/>
              <a:t>інфільтрат</a:t>
            </a:r>
            <a:r>
              <a:rPr lang="ru-RU" sz="2000" dirty="0" smtClean="0"/>
              <a:t>, </a:t>
            </a:r>
            <a:r>
              <a:rPr lang="ru-RU" sz="2000" dirty="0" err="1" smtClean="0"/>
              <a:t>деструктивний</a:t>
            </a:r>
            <a:r>
              <a:rPr lang="ru-RU" sz="2000" dirty="0" smtClean="0"/>
              <a:t> холецистит (як </a:t>
            </a:r>
            <a:r>
              <a:rPr lang="ru-RU" sz="2000" dirty="0" err="1" smtClean="0"/>
              <a:t>супутнє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захворювання</a:t>
            </a:r>
            <a:r>
              <a:rPr lang="ru-RU" sz="2000" dirty="0" smtClean="0"/>
              <a:t>)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знайти</a:t>
            </a:r>
            <a:r>
              <a:rPr lang="ru-RU" sz="2000" dirty="0" smtClean="0"/>
              <a:t> </a:t>
            </a:r>
            <a:r>
              <a:rPr lang="ru-RU" sz="2000" dirty="0" err="1" smtClean="0"/>
              <a:t>показання</a:t>
            </a:r>
            <a:r>
              <a:rPr lang="ru-RU" sz="2000" dirty="0" smtClean="0"/>
              <a:t> до </a:t>
            </a:r>
            <a:r>
              <a:rPr lang="ru-RU" sz="2000" dirty="0" err="1" smtClean="0"/>
              <a:t>лапаротомії</a:t>
            </a:r>
            <a:r>
              <a:rPr lang="ru-RU" sz="2000" dirty="0" smtClean="0"/>
              <a:t>. При </a:t>
            </a:r>
            <a:r>
              <a:rPr lang="ru-RU" sz="2000" dirty="0" err="1" smtClean="0"/>
              <a:t>лапароскопії</a:t>
            </a:r>
            <a:r>
              <a:rPr lang="ru-RU" sz="2000" dirty="0" smtClean="0"/>
              <a:t> </a:t>
            </a:r>
            <a:r>
              <a:rPr lang="ru-RU" sz="2000" dirty="0" err="1" smtClean="0"/>
              <a:t>можуть</a:t>
            </a:r>
            <a:r>
              <a:rPr lang="ru-RU" sz="2000" dirty="0" smtClean="0"/>
              <a:t> бути </a:t>
            </a:r>
            <a:r>
              <a:rPr lang="ru-RU" sz="2000" dirty="0" err="1" smtClean="0"/>
              <a:t>виявлені</a:t>
            </a:r>
            <a:r>
              <a:rPr lang="ru-RU" sz="2000" dirty="0" smtClean="0"/>
              <a:t> </a:t>
            </a:r>
            <a:r>
              <a:rPr lang="ru-RU" sz="2000" dirty="0" err="1" smtClean="0"/>
              <a:t>достовірні</a:t>
            </a:r>
            <a:r>
              <a:rPr lang="ru-RU" sz="2000" dirty="0" smtClean="0"/>
              <a:t> та </a:t>
            </a:r>
            <a:r>
              <a:rPr lang="ru-RU" sz="2000" dirty="0" err="1" smtClean="0"/>
              <a:t>непрямі</a:t>
            </a:r>
            <a:r>
              <a:rPr lang="ru-RU" sz="2000" dirty="0" smtClean="0"/>
              <a:t> </a:t>
            </a:r>
            <a:r>
              <a:rPr lang="ru-RU" sz="2000" dirty="0" err="1" smtClean="0"/>
              <a:t>ознаки</a:t>
            </a:r>
            <a:r>
              <a:rPr lang="ru-RU" sz="2000" dirty="0" smtClean="0"/>
              <a:t> </a:t>
            </a:r>
            <a:r>
              <a:rPr lang="ru-RU" sz="2000" dirty="0" err="1" smtClean="0"/>
              <a:t>гострого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панкреатиту.До</a:t>
            </a:r>
            <a:r>
              <a:rPr lang="ru-RU" sz="2000" dirty="0" smtClean="0"/>
              <a:t> </a:t>
            </a:r>
            <a:r>
              <a:rPr lang="ru-RU" sz="2000" dirty="0" err="1" smtClean="0"/>
              <a:t>непрямих</a:t>
            </a:r>
            <a:r>
              <a:rPr lang="ru-RU" sz="2000" dirty="0" smtClean="0"/>
              <a:t> </a:t>
            </a:r>
            <a:r>
              <a:rPr lang="ru-RU" sz="2000" dirty="0" err="1" smtClean="0"/>
              <a:t>ознак</a:t>
            </a:r>
            <a:r>
              <a:rPr lang="ru-RU" sz="2000" dirty="0" smtClean="0"/>
              <a:t> </a:t>
            </a:r>
            <a:r>
              <a:rPr lang="ru-RU" sz="2000" dirty="0" err="1" smtClean="0"/>
              <a:t>набрякового</a:t>
            </a:r>
            <a:r>
              <a:rPr lang="ru-RU" sz="2000" dirty="0" smtClean="0"/>
              <a:t> панкреатиту </a:t>
            </a:r>
            <a:r>
              <a:rPr lang="ru-RU" sz="2000" dirty="0" err="1" smtClean="0"/>
              <a:t>відносяться</a:t>
            </a:r>
            <a:r>
              <a:rPr lang="ru-RU" sz="2000" dirty="0" smtClean="0"/>
              <a:t>: набряк малого сальника та </a:t>
            </a:r>
            <a:r>
              <a:rPr lang="ru-RU" sz="2000" dirty="0" err="1" smtClean="0"/>
              <a:t>печінково-дванадцятипалої</a:t>
            </a:r>
            <a:r>
              <a:rPr lang="ru-RU" sz="2000" dirty="0" smtClean="0"/>
              <a:t> </a:t>
            </a:r>
            <a:r>
              <a:rPr lang="ru-RU" sz="2000" dirty="0" err="1" smtClean="0"/>
              <a:t>зв'язки</a:t>
            </a:r>
            <a:r>
              <a:rPr lang="ru-RU" sz="2000" dirty="0" smtClean="0"/>
              <a:t>, </a:t>
            </a:r>
            <a:r>
              <a:rPr lang="ru-RU" sz="2000" dirty="0" err="1" smtClean="0"/>
              <a:t>виривання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шлунка</a:t>
            </a:r>
            <a:r>
              <a:rPr lang="ru-RU" sz="2000" dirty="0" smtClean="0"/>
              <a:t> </a:t>
            </a:r>
            <a:r>
              <a:rPr lang="ru-RU" sz="2000" dirty="0" err="1" smtClean="0"/>
              <a:t>допереду</a:t>
            </a:r>
            <a:r>
              <a:rPr lang="ru-RU" sz="2000" dirty="0" smtClean="0"/>
              <a:t>, </a:t>
            </a:r>
            <a:r>
              <a:rPr lang="ru-RU" sz="2000" dirty="0" err="1" smtClean="0"/>
              <a:t>помірна</a:t>
            </a:r>
            <a:r>
              <a:rPr lang="ru-RU" sz="2000" dirty="0" smtClean="0"/>
              <a:t> </a:t>
            </a:r>
            <a:r>
              <a:rPr lang="ru-RU" sz="2000" dirty="0" err="1" smtClean="0"/>
              <a:t>гіперемія</a:t>
            </a:r>
            <a:r>
              <a:rPr lang="ru-RU" sz="2000" dirty="0" smtClean="0"/>
              <a:t> </a:t>
            </a:r>
            <a:r>
              <a:rPr lang="ru-RU" sz="2000" dirty="0" err="1" smtClean="0"/>
              <a:t>вісцеральної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очеревини</a:t>
            </a:r>
            <a:r>
              <a:rPr lang="ru-RU" sz="2000" dirty="0" smtClean="0"/>
              <a:t> </a:t>
            </a:r>
            <a:r>
              <a:rPr lang="ru-RU" sz="2000" dirty="0" err="1" smtClean="0"/>
              <a:t>верхніх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відділів</a:t>
            </a:r>
            <a:r>
              <a:rPr lang="ru-RU" sz="2000" dirty="0" smtClean="0"/>
              <a:t> </a:t>
            </a:r>
            <a:r>
              <a:rPr lang="ru-RU" sz="2000" dirty="0" err="1" smtClean="0"/>
              <a:t>черевної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порожнини</a:t>
            </a:r>
            <a:r>
              <a:rPr lang="ru-RU" sz="2000" dirty="0" smtClean="0"/>
              <a:t>, невеликий </a:t>
            </a:r>
            <a:r>
              <a:rPr lang="ru-RU" sz="2000" dirty="0" err="1" smtClean="0"/>
              <a:t>серозний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випіт</a:t>
            </a:r>
            <a:r>
              <a:rPr lang="ru-RU" sz="2000" dirty="0" smtClean="0"/>
              <a:t> у правому </a:t>
            </a:r>
            <a:r>
              <a:rPr lang="ru-RU" sz="2000" dirty="0" err="1" smtClean="0"/>
              <a:t>підпечінковому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просторі</a:t>
            </a:r>
            <a:r>
              <a:rPr lang="ru-RU" sz="2000" dirty="0" smtClean="0"/>
              <a:t>. </a:t>
            </a:r>
            <a:r>
              <a:rPr lang="ru-RU" sz="2000" dirty="0" err="1" smtClean="0"/>
              <a:t>Достовірною</a:t>
            </a:r>
            <a:r>
              <a:rPr lang="ru-RU" sz="2000" dirty="0" smtClean="0"/>
              <a:t> </a:t>
            </a:r>
            <a:r>
              <a:rPr lang="ru-RU" sz="2000" dirty="0" err="1" smtClean="0"/>
              <a:t>ознакою</a:t>
            </a:r>
            <a:r>
              <a:rPr lang="ru-RU" sz="2000" dirty="0" smtClean="0"/>
              <a:t> жирового </a:t>
            </a:r>
            <a:r>
              <a:rPr lang="ru-RU" sz="2000" dirty="0" err="1" smtClean="0"/>
              <a:t>панкреонекрозу</a:t>
            </a:r>
            <a:r>
              <a:rPr lang="ru-RU" sz="2000" dirty="0" smtClean="0"/>
              <a:t> </a:t>
            </a:r>
            <a:r>
              <a:rPr lang="ru-RU" sz="2000" dirty="0" err="1" smtClean="0"/>
              <a:t>є</a:t>
            </a:r>
            <a:r>
              <a:rPr lang="ru-RU" sz="2000" dirty="0" smtClean="0"/>
              <a:t> </a:t>
            </a:r>
            <a:r>
              <a:rPr lang="ru-RU" sz="2000" dirty="0" err="1" smtClean="0"/>
              <a:t>вогнища</a:t>
            </a:r>
            <a:r>
              <a:rPr lang="ru-RU" sz="2000" dirty="0" smtClean="0"/>
              <a:t> </a:t>
            </a:r>
            <a:r>
              <a:rPr lang="ru-RU" sz="2000" dirty="0" err="1" smtClean="0"/>
              <a:t>жирового</a:t>
            </a:r>
            <a:r>
              <a:rPr lang="ru-RU" sz="2000" dirty="0" smtClean="0"/>
              <a:t> некрозу на </a:t>
            </a:r>
            <a:r>
              <a:rPr lang="ru-RU" sz="2000" dirty="0" err="1" smtClean="0"/>
              <a:t>парієтальній</a:t>
            </a:r>
            <a:r>
              <a:rPr lang="ru-RU" sz="2000" dirty="0" smtClean="0"/>
              <a:t> та </a:t>
            </a:r>
            <a:r>
              <a:rPr lang="ru-RU" sz="2000" dirty="0" err="1" smtClean="0"/>
              <a:t>вісцеральній</a:t>
            </a:r>
            <a:r>
              <a:rPr lang="ru-RU" sz="2000" dirty="0" smtClean="0"/>
              <a:t> </a:t>
            </a:r>
            <a:r>
              <a:rPr lang="ru-RU" sz="2000" dirty="0" err="1" smtClean="0"/>
              <a:t>очеревині</a:t>
            </a:r>
            <a:r>
              <a:rPr lang="ru-RU" sz="2000" dirty="0" smtClean="0"/>
              <a:t>, малому та великому </a:t>
            </a:r>
            <a:r>
              <a:rPr lang="ru-RU" sz="2000" dirty="0" err="1" smtClean="0"/>
              <a:t>сальнику.Основним</a:t>
            </a:r>
            <a:r>
              <a:rPr lang="ru-RU" sz="2000" dirty="0" smtClean="0"/>
              <a:t> </a:t>
            </a:r>
            <a:r>
              <a:rPr lang="ru-RU" sz="2000" dirty="0" err="1" smtClean="0"/>
              <a:t>ендоскопічним</a:t>
            </a:r>
            <a:r>
              <a:rPr lang="ru-RU" sz="2000" dirty="0" smtClean="0"/>
              <a:t> симптомом </a:t>
            </a:r>
            <a:r>
              <a:rPr lang="ru-RU" sz="2000" dirty="0" err="1" smtClean="0"/>
              <a:t>геморагічного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панкреонекрозу</a:t>
            </a:r>
            <a:r>
              <a:rPr lang="ru-RU" sz="2000" dirty="0" smtClean="0"/>
              <a:t> </a:t>
            </a:r>
            <a:r>
              <a:rPr lang="ru-RU" sz="2000" dirty="0" err="1" smtClean="0"/>
              <a:t>є</a:t>
            </a:r>
            <a:r>
              <a:rPr lang="ru-RU" sz="2000" dirty="0" smtClean="0"/>
              <a:t> </a:t>
            </a:r>
            <a:r>
              <a:rPr lang="ru-RU" sz="2000" dirty="0" err="1" smtClean="0"/>
              <a:t>геморагічна</a:t>
            </a:r>
            <a:r>
              <a:rPr lang="ru-RU" sz="2000" dirty="0" smtClean="0"/>
              <a:t> </a:t>
            </a:r>
            <a:r>
              <a:rPr lang="ru-RU" sz="2000" dirty="0" err="1" smtClean="0"/>
              <a:t>імбібіція</a:t>
            </a:r>
            <a:r>
              <a:rPr lang="ru-RU" sz="2000" dirty="0" smtClean="0"/>
              <a:t> великого сальника та </a:t>
            </a:r>
            <a:r>
              <a:rPr lang="ru-RU" sz="2000" dirty="0" err="1" smtClean="0"/>
              <a:t>брижі</a:t>
            </a:r>
            <a:r>
              <a:rPr lang="ru-RU" sz="2000" dirty="0" smtClean="0"/>
              <a:t> </a:t>
            </a:r>
            <a:r>
              <a:rPr lang="ru-RU" sz="2000" dirty="0" err="1" smtClean="0"/>
              <a:t>поперечної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ободової</a:t>
            </a:r>
            <a:r>
              <a:rPr lang="ru-RU" sz="2000" dirty="0" smtClean="0"/>
              <a:t> кишки, та </a:t>
            </a:r>
            <a:r>
              <a:rPr lang="ru-RU" sz="2000" dirty="0" err="1" smtClean="0"/>
              <a:t>наявність</a:t>
            </a:r>
            <a:r>
              <a:rPr lang="ru-RU" sz="2000" dirty="0" smtClean="0"/>
              <a:t> у </a:t>
            </a:r>
            <a:r>
              <a:rPr lang="ru-RU" sz="2000" dirty="0" err="1" smtClean="0"/>
              <a:t>черевній</a:t>
            </a:r>
            <a:r>
              <a:rPr lang="ru-RU" sz="2000" dirty="0" smtClean="0"/>
              <a:t> </a:t>
            </a:r>
            <a:r>
              <a:rPr lang="ru-RU" sz="2000" dirty="0" err="1" smtClean="0"/>
              <a:t>порожнині</a:t>
            </a:r>
            <a:r>
              <a:rPr lang="ru-RU" sz="2000" dirty="0" smtClean="0"/>
              <a:t> </a:t>
            </a:r>
            <a:r>
              <a:rPr lang="ru-RU" sz="2000" dirty="0" err="1" smtClean="0"/>
              <a:t>випоту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геморагічним</a:t>
            </a:r>
            <a:r>
              <a:rPr lang="ru-RU" sz="2000" dirty="0" smtClean="0"/>
              <a:t> </a:t>
            </a:r>
            <a:r>
              <a:rPr lang="ru-RU" sz="2000" dirty="0" err="1" smtClean="0"/>
              <a:t>відтінком</a:t>
            </a:r>
            <a:r>
              <a:rPr lang="ru-RU" sz="2000" dirty="0" smtClean="0"/>
              <a:t>.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Лікування</a:t>
            </a:r>
            <a:endParaRPr lang="ru-RU" sz="6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5445" y="1211777"/>
            <a:ext cx="8784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 smtClean="0"/>
              <a:t>Консервативне</a:t>
            </a:r>
            <a:r>
              <a:rPr lang="ru-RU" sz="2400" dirty="0" smtClean="0"/>
              <a:t> </a:t>
            </a:r>
            <a:r>
              <a:rPr lang="ru-RU" sz="2400" dirty="0" err="1" smtClean="0"/>
              <a:t>лікування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1211" y="1746480"/>
            <a:ext cx="87849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000" dirty="0" smtClean="0"/>
              <a:t>Показано </a:t>
            </a:r>
            <a:r>
              <a:rPr lang="ru-RU" sz="2000" dirty="0" err="1" smtClean="0"/>
              <a:t>голодування</a:t>
            </a:r>
            <a:r>
              <a:rPr lang="ru-RU" sz="2000" dirty="0" smtClean="0"/>
              <a:t>.</a:t>
            </a:r>
          </a:p>
          <a:p>
            <a:pPr marL="457200" indent="-457200">
              <a:buAutoNum type="arabicPeriod"/>
            </a:pPr>
            <a:r>
              <a:rPr lang="ru-RU" sz="2000" dirty="0" err="1" smtClean="0"/>
              <a:t>Терапія</a:t>
            </a:r>
            <a:r>
              <a:rPr lang="ru-RU" sz="2000" dirty="0" smtClean="0"/>
              <a:t> </a:t>
            </a:r>
            <a:r>
              <a:rPr lang="ru-RU" sz="2000" dirty="0" smtClean="0"/>
              <a:t>повинна </a:t>
            </a:r>
            <a:r>
              <a:rPr lang="ru-RU" sz="2000" dirty="0" err="1" smtClean="0"/>
              <a:t>підбиратися</a:t>
            </a:r>
            <a:r>
              <a:rPr lang="ru-RU" sz="2000" dirty="0" smtClean="0"/>
              <a:t> строго </a:t>
            </a:r>
            <a:r>
              <a:rPr lang="ru-RU" sz="2000" dirty="0" err="1" smtClean="0"/>
              <a:t>індивідуально</a:t>
            </a:r>
            <a:r>
              <a:rPr lang="ru-RU" sz="2000" dirty="0" smtClean="0"/>
              <a:t>, </a:t>
            </a:r>
            <a:r>
              <a:rPr lang="ru-RU" sz="2000" dirty="0" err="1" smtClean="0"/>
              <a:t>залежно</a:t>
            </a:r>
            <a:r>
              <a:rPr lang="ru-RU" sz="2000" dirty="0" smtClean="0"/>
              <a:t>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патогенетичних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факторів</a:t>
            </a:r>
            <a:r>
              <a:rPr lang="ru-RU" sz="2000" dirty="0" smtClean="0"/>
              <a:t>, </a:t>
            </a:r>
            <a:r>
              <a:rPr lang="ru-RU" sz="2000" dirty="0" err="1" smtClean="0"/>
              <a:t>тієї</a:t>
            </a:r>
            <a:r>
              <a:rPr lang="ru-RU" sz="2000" dirty="0" smtClean="0"/>
              <a:t> </a:t>
            </a:r>
            <a:r>
              <a:rPr lang="ru-RU" sz="2000" dirty="0" err="1" smtClean="0"/>
              <a:t>чи</a:t>
            </a:r>
            <a:r>
              <a:rPr lang="ru-RU" sz="2000" dirty="0" smtClean="0"/>
              <a:t> </a:t>
            </a:r>
            <a:r>
              <a:rPr lang="ru-RU" sz="2000" dirty="0" err="1" smtClean="0"/>
              <a:t>іншої</a:t>
            </a:r>
            <a:r>
              <a:rPr lang="ru-RU" sz="2000" dirty="0" smtClean="0"/>
              <a:t> </a:t>
            </a:r>
            <a:r>
              <a:rPr lang="ru-RU" sz="2000" dirty="0" err="1" smtClean="0"/>
              <a:t>стадії</a:t>
            </a:r>
            <a:r>
              <a:rPr lang="ru-RU" sz="2000" dirty="0" smtClean="0"/>
              <a:t> та </a:t>
            </a:r>
            <a:r>
              <a:rPr lang="ru-RU" sz="2000" dirty="0" err="1" smtClean="0"/>
              <a:t>форми</a:t>
            </a:r>
            <a:r>
              <a:rPr lang="ru-RU" sz="2000" dirty="0" smtClean="0"/>
              <a:t> деструктивного панкреатиту</a:t>
            </a:r>
            <a:r>
              <a:rPr lang="ru-RU" sz="2000" dirty="0" smtClean="0"/>
              <a:t>.</a:t>
            </a:r>
          </a:p>
          <a:p>
            <a:pPr marL="457200" indent="-457200">
              <a:buAutoNum type="arabicPeriod"/>
            </a:pPr>
            <a:r>
              <a:rPr lang="ru-RU" sz="2000" dirty="0" err="1" smtClean="0"/>
              <a:t>Необхідно</a:t>
            </a:r>
            <a:r>
              <a:rPr lang="ru-RU" sz="2000" dirty="0" smtClean="0"/>
              <a:t> </a:t>
            </a:r>
            <a:r>
              <a:rPr lang="ru-RU" sz="2000" dirty="0" err="1" smtClean="0"/>
              <a:t>усунути</a:t>
            </a:r>
            <a:r>
              <a:rPr lang="ru-RU" sz="2000" dirty="0" smtClean="0"/>
              <a:t> спазм </a:t>
            </a:r>
            <a:r>
              <a:rPr lang="ru-RU" sz="2000" dirty="0" err="1" smtClean="0"/>
              <a:t>гладкої</a:t>
            </a:r>
            <a:r>
              <a:rPr lang="ru-RU" sz="2000" dirty="0" smtClean="0"/>
              <a:t> </a:t>
            </a:r>
            <a:r>
              <a:rPr lang="ru-RU" sz="2000" dirty="0" err="1" smtClean="0"/>
              <a:t>мускулатури</a:t>
            </a:r>
            <a:r>
              <a:rPr lang="ru-RU" sz="2000" dirty="0" smtClean="0"/>
              <a:t>.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Проводиться </a:t>
            </a:r>
            <a:r>
              <a:rPr lang="ru-RU" sz="2000" dirty="0" err="1" smtClean="0"/>
              <a:t>декомпресія</a:t>
            </a:r>
            <a:r>
              <a:rPr lang="ru-RU" sz="2000" dirty="0" smtClean="0"/>
              <a:t> </a:t>
            </a:r>
            <a:r>
              <a:rPr lang="ru-RU" sz="2000" dirty="0" err="1" smtClean="0"/>
              <a:t>шлунка</a:t>
            </a:r>
            <a:r>
              <a:rPr lang="ru-RU" sz="2000" dirty="0" smtClean="0"/>
              <a:t> шляхом </a:t>
            </a:r>
            <a:r>
              <a:rPr lang="ru-RU" sz="2000" dirty="0" err="1" smtClean="0"/>
              <a:t>встановлення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назогастрального</a:t>
            </a:r>
            <a:r>
              <a:rPr lang="ru-RU" sz="2000" dirty="0" smtClean="0"/>
              <a:t> зонда</a:t>
            </a:r>
            <a:r>
              <a:rPr lang="ru-RU" sz="2000" dirty="0" smtClean="0"/>
              <a:t>.</a:t>
            </a:r>
          </a:p>
          <a:p>
            <a:pPr marL="457200" indent="-457200">
              <a:buAutoNum type="arabicPeriod"/>
            </a:pPr>
            <a:r>
              <a:rPr lang="ru-RU" sz="2000" dirty="0" err="1" smtClean="0"/>
              <a:t>Цитостатичні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препарати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пригнічують</a:t>
            </a:r>
            <a:r>
              <a:rPr lang="ru-RU" sz="2000" dirty="0" smtClean="0"/>
              <a:t> синтез </a:t>
            </a:r>
            <a:r>
              <a:rPr lang="ru-RU" sz="2000" dirty="0" err="1" smtClean="0"/>
              <a:t>білка</a:t>
            </a:r>
            <a:r>
              <a:rPr lang="ru-RU" sz="2000" dirty="0" smtClean="0"/>
              <a:t> та, </a:t>
            </a:r>
            <a:r>
              <a:rPr lang="ru-RU" sz="2000" dirty="0" err="1" smtClean="0"/>
              <a:t>зокрема</a:t>
            </a:r>
            <a:r>
              <a:rPr lang="ru-RU" sz="2000" dirty="0" smtClean="0"/>
              <a:t>, </a:t>
            </a:r>
            <a:r>
              <a:rPr lang="ru-RU" sz="2000" dirty="0" err="1" smtClean="0"/>
              <a:t>внутрішньоклітинне</a:t>
            </a:r>
            <a:r>
              <a:rPr lang="ru-RU" sz="2000" dirty="0" smtClean="0"/>
              <a:t> </a:t>
            </a:r>
            <a:r>
              <a:rPr lang="ru-RU" sz="2000" dirty="0" err="1" smtClean="0"/>
              <a:t>утворення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ферментів</a:t>
            </a:r>
            <a:r>
              <a:rPr lang="ru-RU" sz="2000" dirty="0" smtClean="0"/>
              <a:t> (</a:t>
            </a:r>
            <a:r>
              <a:rPr lang="ru-RU" sz="2000" dirty="0" err="1" smtClean="0"/>
              <a:t>фторурацил</a:t>
            </a:r>
            <a:r>
              <a:rPr lang="ru-RU" sz="2000" dirty="0" smtClean="0"/>
              <a:t>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9478" y="4501663"/>
            <a:ext cx="83529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/>
              <a:t>Він</a:t>
            </a:r>
            <a:r>
              <a:rPr lang="ru-RU" sz="2000" dirty="0" smtClean="0"/>
              <a:t> </a:t>
            </a:r>
            <a:r>
              <a:rPr lang="ru-RU" sz="2000" dirty="0" err="1" smtClean="0"/>
              <a:t>інгібує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процес</a:t>
            </a:r>
            <a:r>
              <a:rPr lang="ru-RU" sz="2000" dirty="0" smtClean="0"/>
              <a:t> </a:t>
            </a:r>
            <a:r>
              <a:rPr lang="ru-RU" sz="2000" dirty="0" err="1" smtClean="0"/>
              <a:t>розподілу</a:t>
            </a:r>
            <a:r>
              <a:rPr lang="ru-RU" sz="2000" dirty="0" smtClean="0"/>
              <a:t> </a:t>
            </a:r>
            <a:r>
              <a:rPr lang="ru-RU" sz="2000" dirty="0" err="1" smtClean="0"/>
              <a:t>клітин</a:t>
            </a:r>
            <a:r>
              <a:rPr lang="ru-RU" sz="2000" dirty="0" smtClean="0"/>
              <a:t> шляхом </a:t>
            </a:r>
            <a:r>
              <a:rPr lang="ru-RU" sz="2000" dirty="0" err="1" smtClean="0"/>
              <a:t>блокування</a:t>
            </a:r>
            <a:r>
              <a:rPr lang="ru-RU" sz="2000" dirty="0" smtClean="0"/>
              <a:t> синтезу ДНК 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утворення</a:t>
            </a:r>
            <a:r>
              <a:rPr lang="ru-RU" sz="2000" dirty="0" smtClean="0"/>
              <a:t> структурно </a:t>
            </a:r>
            <a:r>
              <a:rPr lang="ru-RU" sz="2000" dirty="0" err="1" smtClean="0"/>
              <a:t>недосконалої</a:t>
            </a:r>
            <a:r>
              <a:rPr lang="ru-RU" sz="2000" dirty="0" smtClean="0"/>
              <a:t> РНК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Режим </a:t>
            </a:r>
            <a:r>
              <a:rPr lang="ru-RU" sz="2000" dirty="0" err="1" smtClean="0"/>
              <a:t>дозування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встановлюється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індивідуально</a:t>
            </a:r>
            <a:r>
              <a:rPr lang="ru-RU" sz="2000" dirty="0" smtClean="0"/>
              <a:t>.</a:t>
            </a:r>
            <a:endParaRPr lang="ru-RU" sz="2000" dirty="0" smtClean="0"/>
          </a:p>
          <a:p>
            <a:r>
              <a:rPr lang="ru-RU" sz="2000" u="sng" dirty="0" smtClean="0"/>
              <a:t>Режим дозирования</a:t>
            </a:r>
            <a:r>
              <a:rPr lang="ru-RU" sz="2000" dirty="0" smtClean="0"/>
              <a:t> устанавливается индивидуально</a:t>
            </a:r>
            <a:r>
              <a:rPr lang="ru-RU" sz="2000" dirty="0" smtClean="0"/>
              <a:t>.</a:t>
            </a:r>
          </a:p>
          <a:p>
            <a:r>
              <a:rPr lang="ru-RU" sz="2000" dirty="0" err="1" smtClean="0"/>
              <a:t>Протипоказання</a:t>
            </a:r>
            <a:r>
              <a:rPr lang="ru-RU" sz="2000" dirty="0" smtClean="0"/>
              <a:t>: </a:t>
            </a:r>
            <a:r>
              <a:rPr lang="ru-RU" sz="2000" dirty="0" err="1" smtClean="0"/>
              <a:t>виразкова</a:t>
            </a:r>
            <a:r>
              <a:rPr lang="ru-RU" sz="2000" dirty="0" smtClean="0"/>
              <a:t> хвороба </a:t>
            </a:r>
            <a:r>
              <a:rPr lang="ru-RU" sz="2000" dirty="0" err="1" smtClean="0"/>
              <a:t>шлунка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дванадцятипалої</a:t>
            </a:r>
            <a:r>
              <a:rPr lang="ru-RU" sz="2000" dirty="0" smtClean="0"/>
              <a:t> кишки у </a:t>
            </a:r>
            <a:r>
              <a:rPr lang="ru-RU" sz="2000" dirty="0" err="1" smtClean="0"/>
              <a:t>фазі</a:t>
            </a:r>
            <a:r>
              <a:rPr lang="ru-RU" sz="2000" dirty="0" smtClean="0"/>
              <a:t> </a:t>
            </a:r>
            <a:r>
              <a:rPr lang="ru-RU" sz="2000" dirty="0" err="1" smtClean="0"/>
              <a:t>загострення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кровотечі</a:t>
            </a:r>
            <a:r>
              <a:rPr lang="ru-RU" sz="2000" dirty="0" smtClean="0"/>
              <a:t> </a:t>
            </a:r>
            <a:r>
              <a:rPr lang="ru-RU" sz="2000" dirty="0" err="1" smtClean="0"/>
              <a:t>будь-якої</a:t>
            </a:r>
            <a:r>
              <a:rPr lang="ru-RU" sz="2000" dirty="0" smtClean="0"/>
              <a:t> </a:t>
            </a:r>
            <a:r>
              <a:rPr lang="ru-RU" sz="2000" dirty="0" err="1" smtClean="0"/>
              <a:t>локалізації</a:t>
            </a:r>
            <a:r>
              <a:rPr lang="ru-RU" sz="2000" dirty="0" smtClean="0"/>
              <a:t>, </a:t>
            </a:r>
            <a:r>
              <a:rPr lang="ru-RU" sz="2000" dirty="0" err="1" smtClean="0"/>
              <a:t>високий</a:t>
            </a:r>
            <a:r>
              <a:rPr lang="ru-RU" sz="2000" dirty="0" smtClean="0"/>
              <a:t> </a:t>
            </a:r>
            <a:r>
              <a:rPr lang="ru-RU" sz="2000" dirty="0" err="1" smtClean="0"/>
              <a:t>ступінь</a:t>
            </a:r>
            <a:r>
              <a:rPr lang="ru-RU" sz="2000" dirty="0" smtClean="0"/>
              <a:t> </a:t>
            </a:r>
            <a:r>
              <a:rPr lang="ru-RU" sz="2000" dirty="0" err="1" smtClean="0"/>
              <a:t>ризику</a:t>
            </a:r>
            <a:r>
              <a:rPr lang="ru-RU" sz="2000" dirty="0" smtClean="0"/>
              <a:t> </a:t>
            </a:r>
            <a:r>
              <a:rPr lang="ru-RU" sz="2000" dirty="0" err="1" smtClean="0"/>
              <a:t>шлунково-кишкових</a:t>
            </a:r>
            <a:r>
              <a:rPr lang="ru-RU" sz="2000" dirty="0" smtClean="0"/>
              <a:t> </a:t>
            </a:r>
            <a:r>
              <a:rPr lang="ru-RU" sz="2000" dirty="0" err="1" smtClean="0"/>
              <a:t>кровотеч</a:t>
            </a:r>
            <a:r>
              <a:rPr lang="ru-RU" sz="2000" dirty="0" smtClean="0"/>
              <a:t>; </a:t>
            </a:r>
            <a:r>
              <a:rPr lang="ru-RU" sz="2000" dirty="0" err="1" smtClean="0"/>
              <a:t>анемія</a:t>
            </a:r>
            <a:r>
              <a:rPr lang="ru-RU" sz="2000" dirty="0" smtClean="0"/>
              <a:t>, </a:t>
            </a:r>
            <a:r>
              <a:rPr lang="ru-RU" sz="2000" dirty="0" err="1" smtClean="0"/>
              <a:t>лейкопенія</a:t>
            </a:r>
            <a:r>
              <a:rPr lang="ru-RU" sz="2000" dirty="0" smtClean="0"/>
              <a:t>, </a:t>
            </a:r>
            <a:r>
              <a:rPr lang="ru-RU" sz="2000" dirty="0" err="1" smtClean="0"/>
              <a:t>тромбоцитопенія</a:t>
            </a:r>
            <a:r>
              <a:rPr lang="ru-RU" sz="2000" dirty="0" smtClean="0"/>
              <a:t>.</a:t>
            </a:r>
            <a:endParaRPr lang="ru-RU" sz="2000" dirty="0" smtClean="0"/>
          </a:p>
          <a:p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5445224"/>
            <a:ext cx="84604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u="sng" dirty="0" smtClean="0"/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6684" y="196844"/>
            <a:ext cx="87849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 startAt="6"/>
            </a:pPr>
            <a:r>
              <a:rPr lang="ru-RU" sz="2000" dirty="0" err="1" smtClean="0"/>
              <a:t>Застосування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соматостатину</a:t>
            </a:r>
            <a:r>
              <a:rPr lang="ru-RU" sz="2000" dirty="0" smtClean="0"/>
              <a:t> та </a:t>
            </a:r>
            <a:r>
              <a:rPr lang="ru-RU" sz="2000" dirty="0" err="1" smtClean="0"/>
              <a:t>його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аналогів</a:t>
            </a:r>
            <a:r>
              <a:rPr lang="ru-RU" sz="2000" dirty="0" smtClean="0"/>
              <a:t> </a:t>
            </a:r>
            <a:r>
              <a:rPr lang="ru-RU" sz="2000" dirty="0" err="1" smtClean="0"/>
              <a:t>мають</a:t>
            </a:r>
            <a:r>
              <a:rPr lang="ru-RU" sz="2000" dirty="0" smtClean="0"/>
              <a:t> хороший </a:t>
            </a:r>
            <a:r>
              <a:rPr lang="ru-RU" sz="2000" dirty="0" err="1" smtClean="0"/>
              <a:t>ефект</a:t>
            </a:r>
            <a:r>
              <a:rPr lang="ru-RU" sz="2000" dirty="0" smtClean="0"/>
              <a:t> як на </a:t>
            </a:r>
            <a:r>
              <a:rPr lang="ru-RU" sz="2000" dirty="0" err="1" smtClean="0"/>
              <a:t>процес</a:t>
            </a:r>
            <a:r>
              <a:rPr lang="ru-RU" sz="2000" dirty="0" smtClean="0"/>
              <a:t> самого </a:t>
            </a:r>
            <a:r>
              <a:rPr lang="ru-RU" sz="2000" dirty="0" err="1" smtClean="0"/>
              <a:t>захворювання</a:t>
            </a:r>
            <a:r>
              <a:rPr lang="ru-RU" sz="2000" dirty="0" smtClean="0"/>
              <a:t>, так </a:t>
            </a:r>
            <a:r>
              <a:rPr lang="ru-RU" sz="2000" dirty="0" err="1" smtClean="0"/>
              <a:t>і</a:t>
            </a:r>
            <a:r>
              <a:rPr lang="ru-RU" sz="2000" dirty="0" smtClean="0"/>
              <a:t> на </a:t>
            </a:r>
            <a:r>
              <a:rPr lang="ru-RU" sz="2000" dirty="0" err="1" smtClean="0"/>
              <a:t>його</a:t>
            </a:r>
            <a:r>
              <a:rPr lang="ru-RU" sz="2000" dirty="0" smtClean="0"/>
              <a:t> результат. </a:t>
            </a:r>
            <a:r>
              <a:rPr lang="ru-RU" sz="2000" dirty="0" err="1" smtClean="0"/>
              <a:t>Ці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препарати</a:t>
            </a:r>
            <a:r>
              <a:rPr lang="ru-RU" sz="2000" dirty="0" smtClean="0"/>
              <a:t> </a:t>
            </a:r>
            <a:r>
              <a:rPr lang="ru-RU" sz="2000" dirty="0" err="1" smtClean="0"/>
              <a:t>знижують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панкреатичну</a:t>
            </a:r>
            <a:r>
              <a:rPr lang="ru-RU" sz="2000" dirty="0" smtClean="0"/>
              <a:t> </a:t>
            </a:r>
            <a:r>
              <a:rPr lang="ru-RU" sz="2000" dirty="0" err="1" smtClean="0"/>
              <a:t>секрецію</a:t>
            </a:r>
            <a:r>
              <a:rPr lang="ru-RU" sz="2000" dirty="0" smtClean="0"/>
              <a:t>, </a:t>
            </a:r>
            <a:r>
              <a:rPr lang="ru-RU" sz="2000" dirty="0" err="1" smtClean="0"/>
              <a:t>усувають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необхідність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аналгезуючої</a:t>
            </a:r>
            <a:r>
              <a:rPr lang="ru-RU" sz="2000" dirty="0" smtClean="0"/>
              <a:t> </a:t>
            </a:r>
            <a:r>
              <a:rPr lang="ru-RU" sz="2000" dirty="0" err="1" smtClean="0"/>
              <a:t>терапії</a:t>
            </a:r>
            <a:r>
              <a:rPr lang="ru-RU" sz="2000" dirty="0" smtClean="0"/>
              <a:t>, </a:t>
            </a:r>
            <a:r>
              <a:rPr lang="ru-RU" sz="2000" dirty="0" err="1" smtClean="0"/>
              <a:t>знижують</a:t>
            </a:r>
            <a:r>
              <a:rPr lang="ru-RU" sz="2000" dirty="0" smtClean="0"/>
              <a:t> частоту </a:t>
            </a:r>
            <a:r>
              <a:rPr lang="ru-RU" sz="2000" dirty="0" err="1" smtClean="0"/>
              <a:t>ускладнень</a:t>
            </a:r>
            <a:r>
              <a:rPr lang="ru-RU" sz="2000" dirty="0" smtClean="0"/>
              <a:t> та </a:t>
            </a:r>
            <a:r>
              <a:rPr lang="ru-RU" sz="2000" dirty="0" err="1" smtClean="0"/>
              <a:t>летальність</a:t>
            </a:r>
            <a:r>
              <a:rPr lang="ru-RU" sz="2000" dirty="0" smtClean="0"/>
              <a:t>.</a:t>
            </a:r>
            <a:endParaRPr lang="ru-RU" sz="2000" smtClean="0"/>
          </a:p>
          <a:p>
            <a:pPr marL="457200" indent="-457200">
              <a:buAutoNum type="arabicPeriod" startAt="6"/>
            </a:pPr>
            <a:r>
              <a:rPr lang="ru-RU" sz="2000" smtClean="0"/>
              <a:t>Інфузія</a:t>
            </a:r>
            <a:r>
              <a:rPr lang="ru-RU" sz="2000" dirty="0" smtClean="0"/>
              <a:t> </a:t>
            </a:r>
            <a:r>
              <a:rPr lang="ru-RU" sz="2000" dirty="0" err="1" smtClean="0"/>
              <a:t>соматостатину</a:t>
            </a:r>
            <a:r>
              <a:rPr lang="ru-RU" sz="2000" dirty="0" smtClean="0"/>
              <a:t> </a:t>
            </a:r>
            <a:r>
              <a:rPr lang="ru-RU" sz="2000" dirty="0" err="1" smtClean="0"/>
              <a:t>покращує</a:t>
            </a:r>
            <a:r>
              <a:rPr lang="ru-RU" sz="2000" dirty="0" smtClean="0"/>
              <a:t> </a:t>
            </a:r>
            <a:r>
              <a:rPr lang="ru-RU" sz="2000" dirty="0" err="1" smtClean="0"/>
              <a:t>індекс</a:t>
            </a:r>
            <a:r>
              <a:rPr lang="ru-RU" sz="2000" dirty="0" smtClean="0"/>
              <a:t> </a:t>
            </a:r>
            <a:r>
              <a:rPr lang="ru-RU" sz="2000" dirty="0" err="1" smtClean="0"/>
              <a:t>клубочкової</a:t>
            </a:r>
            <a:r>
              <a:rPr lang="ru-RU" sz="2000" dirty="0" smtClean="0"/>
              <a:t> </a:t>
            </a:r>
            <a:r>
              <a:rPr lang="ru-RU" sz="2000" dirty="0" err="1" smtClean="0"/>
              <a:t>фільтрації</a:t>
            </a:r>
            <a:r>
              <a:rPr lang="ru-RU" sz="2000" dirty="0" smtClean="0"/>
              <a:t> та </a:t>
            </a:r>
            <a:r>
              <a:rPr lang="ru-RU" sz="2000" dirty="0" err="1" smtClean="0"/>
              <a:t>підвищує</a:t>
            </a:r>
            <a:r>
              <a:rPr lang="ru-RU" sz="2000" dirty="0" smtClean="0"/>
              <a:t> </a:t>
            </a:r>
            <a:r>
              <a:rPr lang="ru-RU" sz="2000" dirty="0" err="1" smtClean="0"/>
              <a:t>нирковий</a:t>
            </a:r>
            <a:r>
              <a:rPr lang="ru-RU" sz="2000" dirty="0" smtClean="0"/>
              <a:t> </a:t>
            </a:r>
            <a:r>
              <a:rPr lang="ru-RU" sz="2000" dirty="0" err="1" smtClean="0"/>
              <a:t>кровотік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важливо</a:t>
            </a:r>
            <a:r>
              <a:rPr lang="ru-RU" sz="2000" dirty="0" smtClean="0"/>
              <a:t> для </a:t>
            </a:r>
            <a:r>
              <a:rPr lang="ru-RU" sz="2000" dirty="0" err="1" smtClean="0"/>
              <a:t>профілактики</a:t>
            </a:r>
            <a:r>
              <a:rPr lang="ru-RU" sz="2000" dirty="0" smtClean="0"/>
              <a:t> </a:t>
            </a:r>
            <a:r>
              <a:rPr lang="ru-RU" sz="2000" dirty="0" err="1" smtClean="0"/>
              <a:t>ускладнень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боку </a:t>
            </a:r>
            <a:r>
              <a:rPr lang="ru-RU" sz="2000" dirty="0" err="1" smtClean="0"/>
              <a:t>нирок</a:t>
            </a:r>
            <a:r>
              <a:rPr lang="ru-RU" sz="2000" dirty="0" smtClean="0"/>
              <a:t> при </a:t>
            </a:r>
            <a:r>
              <a:rPr lang="ru-RU" sz="2000" dirty="0" err="1" smtClean="0"/>
              <a:t>деструктивних</a:t>
            </a:r>
            <a:r>
              <a:rPr lang="ru-RU" sz="2000" dirty="0" smtClean="0"/>
              <a:t> формах </a:t>
            </a:r>
            <a:r>
              <a:rPr lang="ru-RU" sz="2000" dirty="0" err="1" smtClean="0"/>
              <a:t>гострого</a:t>
            </a:r>
            <a:r>
              <a:rPr lang="ru-RU" sz="2000" dirty="0" smtClean="0"/>
              <a:t> </a:t>
            </a:r>
            <a:r>
              <a:rPr lang="ru-RU" sz="2000" dirty="0" smtClean="0"/>
              <a:t>панкреатиту.</a:t>
            </a:r>
          </a:p>
        </p:txBody>
      </p:sp>
      <p:pic>
        <p:nvPicPr>
          <p:cNvPr id="4" name="Рисунок 3" descr="podrug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6712" y="3081358"/>
            <a:ext cx="5178906" cy="3446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edg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266</TotalTime>
  <Words>1057</Words>
  <PresentationFormat>Экран (4:3)</PresentationFormat>
  <Paragraphs>191</Paragraphs>
  <Slides>25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Литейная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Sergey</cp:lastModifiedBy>
  <cp:revision>30</cp:revision>
  <dcterms:created xsi:type="dcterms:W3CDTF">2013-05-17T16:30:06Z</dcterms:created>
  <dcterms:modified xsi:type="dcterms:W3CDTF">2022-08-10T10:08:48Z</dcterms:modified>
</cp:coreProperties>
</file>