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7" r:id="rId2"/>
    <p:sldId id="278" r:id="rId3"/>
    <p:sldId id="279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260" r:id="rId49"/>
    <p:sldId id="258" r:id="rId50"/>
    <p:sldId id="261" r:id="rId51"/>
    <p:sldId id="262" r:id="rId52"/>
    <p:sldId id="263" r:id="rId53"/>
    <p:sldId id="265" r:id="rId54"/>
    <p:sldId id="264" r:id="rId55"/>
    <p:sldId id="266" r:id="rId56"/>
    <p:sldId id="267" r:id="rId57"/>
    <p:sldId id="268" r:id="rId58"/>
    <p:sldId id="269" r:id="rId59"/>
    <p:sldId id="271" r:id="rId60"/>
    <p:sldId id="270" r:id="rId61"/>
    <p:sldId id="272" r:id="rId62"/>
    <p:sldId id="274" r:id="rId63"/>
    <p:sldId id="273" r:id="rId64"/>
    <p:sldId id="275" r:id="rId65"/>
    <p:sldId id="276" r:id="rId66"/>
    <p:sldId id="326" r:id="rId67"/>
    <p:sldId id="327" r:id="rId68"/>
    <p:sldId id="328" r:id="rId69"/>
    <p:sldId id="329" r:id="rId70"/>
    <p:sldId id="330" r:id="rId71"/>
    <p:sldId id="331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3FF368A-DE3C-48D4-A26F-2DAF45C7B54E}" type="slidenum">
              <a:rPr lang="uk-UA"/>
              <a:pPr/>
              <a:t>‹#›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19.08.2022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Принципт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uk-UA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цукров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ого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діабету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ВИЗНАЧЕННЯ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Цукровий</a:t>
            </a:r>
            <a:r>
              <a:rPr lang="ru-RU" b="1" dirty="0" smtClean="0"/>
              <a:t> </a:t>
            </a:r>
            <a:r>
              <a:rPr lang="ru-RU" b="1" dirty="0" err="1" smtClean="0"/>
              <a:t>діабет</a:t>
            </a:r>
            <a:r>
              <a:rPr lang="ru-RU" b="1" dirty="0" smtClean="0"/>
              <a:t> - синдром </a:t>
            </a:r>
            <a:r>
              <a:rPr lang="ru-RU" b="1" dirty="0" err="1" smtClean="0"/>
              <a:t>хронічної</a:t>
            </a:r>
            <a:r>
              <a:rPr lang="ru-RU" b="1" dirty="0" smtClean="0"/>
              <a:t> </a:t>
            </a:r>
            <a:r>
              <a:rPr lang="ru-RU" b="1" dirty="0" err="1" smtClean="0"/>
              <a:t>гіперглікемії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розвивається</a:t>
            </a:r>
            <a:r>
              <a:rPr lang="ru-RU" b="1" dirty="0" smtClean="0"/>
              <a:t> </a:t>
            </a:r>
            <a:r>
              <a:rPr lang="ru-RU" b="1" dirty="0" err="1" smtClean="0"/>
              <a:t>внаслідок</a:t>
            </a:r>
            <a:r>
              <a:rPr lang="ru-RU" b="1" dirty="0" smtClean="0"/>
              <a:t> </a:t>
            </a:r>
            <a:r>
              <a:rPr lang="ru-RU" b="1" dirty="0" err="1" smtClean="0"/>
              <a:t>впливу</a:t>
            </a:r>
            <a:r>
              <a:rPr lang="ru-RU" b="1" dirty="0" smtClean="0"/>
              <a:t> </a:t>
            </a:r>
            <a:r>
              <a:rPr lang="ru-RU" b="1" dirty="0" err="1" smtClean="0"/>
              <a:t>генетичних</a:t>
            </a:r>
            <a:r>
              <a:rPr lang="ru-RU" b="1" dirty="0" smtClean="0"/>
              <a:t> та </a:t>
            </a:r>
            <a:r>
              <a:rPr lang="ru-RU" b="1" dirty="0" err="1" smtClean="0"/>
              <a:t>екзогенних</a:t>
            </a:r>
            <a:r>
              <a:rPr lang="ru-RU" b="1" dirty="0" smtClean="0"/>
              <a:t> </a:t>
            </a:r>
            <a:r>
              <a:rPr lang="ru-RU" b="1" dirty="0" err="1" smtClean="0"/>
              <a:t>факторів</a:t>
            </a:r>
            <a:r>
              <a:rPr lang="ru-RU" b="1" dirty="0" smtClean="0"/>
              <a:t>, </a:t>
            </a:r>
            <a:r>
              <a:rPr lang="ru-RU" b="1" dirty="0" err="1" smtClean="0"/>
              <a:t>зумовлений</a:t>
            </a:r>
            <a:r>
              <a:rPr lang="ru-RU" b="1" dirty="0" smtClean="0"/>
              <a:t> </a:t>
            </a:r>
            <a:r>
              <a:rPr lang="ru-RU" b="1" dirty="0" err="1" smtClean="0"/>
              <a:t>абсолютним</a:t>
            </a:r>
            <a:r>
              <a:rPr lang="ru-RU" b="1" dirty="0" smtClean="0"/>
              <a:t> </a:t>
            </a:r>
            <a:r>
              <a:rPr lang="ru-RU" b="1" dirty="0" err="1" smtClean="0"/>
              <a:t>чи</a:t>
            </a:r>
            <a:r>
              <a:rPr lang="ru-RU" b="1" dirty="0" smtClean="0"/>
              <a:t> </a:t>
            </a:r>
            <a:r>
              <a:rPr lang="ru-RU" b="1" dirty="0" err="1" smtClean="0"/>
              <a:t>відносним</a:t>
            </a:r>
            <a:r>
              <a:rPr lang="ru-RU" b="1" dirty="0" smtClean="0"/>
              <a:t> </a:t>
            </a:r>
            <a:r>
              <a:rPr lang="ru-RU" b="1" dirty="0" err="1" smtClean="0"/>
              <a:t>дефіцитом</a:t>
            </a:r>
            <a:r>
              <a:rPr lang="ru-RU" b="1" dirty="0" smtClean="0"/>
              <a:t> </a:t>
            </a:r>
            <a:r>
              <a:rPr lang="ru-RU" b="1" dirty="0" err="1" smtClean="0"/>
              <a:t>інсуліну</a:t>
            </a:r>
            <a:r>
              <a:rPr lang="ru-RU" b="1" dirty="0" smtClean="0"/>
              <a:t> в </a:t>
            </a:r>
            <a:r>
              <a:rPr lang="ru-RU" b="1" dirty="0" err="1" smtClean="0"/>
              <a:t>організмі</a:t>
            </a:r>
            <a:r>
              <a:rPr lang="ru-RU" b="1" dirty="0" smtClean="0"/>
              <a:t> та </a:t>
            </a:r>
            <a:r>
              <a:rPr lang="ru-RU" b="1" dirty="0" err="1" smtClean="0"/>
              <a:t>характеризується</a:t>
            </a:r>
            <a:r>
              <a:rPr lang="ru-RU" b="1" dirty="0" smtClean="0"/>
              <a:t> </a:t>
            </a:r>
            <a:r>
              <a:rPr lang="ru-RU" b="1" dirty="0" err="1" smtClean="0"/>
              <a:t>порушенням</a:t>
            </a:r>
            <a:r>
              <a:rPr lang="ru-RU" b="1" dirty="0" smtClean="0"/>
              <a:t> </a:t>
            </a:r>
            <a:r>
              <a:rPr lang="ru-RU" b="1" dirty="0" err="1" smtClean="0"/>
              <a:t>усіх</a:t>
            </a:r>
            <a:r>
              <a:rPr lang="ru-RU" b="1" dirty="0" smtClean="0"/>
              <a:t> </a:t>
            </a:r>
            <a:r>
              <a:rPr lang="ru-RU" b="1" dirty="0" err="1" smtClean="0"/>
              <a:t>видів</a:t>
            </a:r>
            <a:r>
              <a:rPr lang="ru-RU" b="1" dirty="0" smtClean="0"/>
              <a:t> </a:t>
            </a:r>
            <a:r>
              <a:rPr lang="ru-RU" b="1" dirty="0" err="1" smtClean="0"/>
              <a:t>метаболізму</a:t>
            </a:r>
            <a:r>
              <a:rPr lang="ru-RU" b="1" dirty="0" smtClean="0"/>
              <a:t>, </a:t>
            </a:r>
            <a:r>
              <a:rPr lang="ru-RU" b="1" dirty="0" err="1" smtClean="0"/>
              <a:t>і</a:t>
            </a:r>
            <a:r>
              <a:rPr lang="ru-RU" b="1" dirty="0" smtClean="0"/>
              <a:t> в першу </a:t>
            </a:r>
            <a:r>
              <a:rPr lang="ru-RU" b="1" dirty="0" err="1" smtClean="0"/>
              <a:t>чергу</a:t>
            </a:r>
            <a:r>
              <a:rPr lang="ru-RU" b="1" dirty="0" smtClean="0"/>
              <a:t> – </a:t>
            </a:r>
            <a:r>
              <a:rPr lang="ru-RU" b="1" dirty="0" err="1" smtClean="0"/>
              <a:t>обміну</a:t>
            </a:r>
            <a:r>
              <a:rPr lang="ru-RU" b="1" dirty="0" smtClean="0"/>
              <a:t> </a:t>
            </a:r>
            <a:r>
              <a:rPr lang="ru-RU" b="1" dirty="0" err="1" smtClean="0"/>
              <a:t>вуглеводів</a:t>
            </a:r>
            <a:r>
              <a:rPr lang="ru-RU" b="1" dirty="0" smtClean="0"/>
              <a:t>.</a:t>
            </a:r>
          </a:p>
          <a:p>
            <a:endParaRPr lang="uk-UA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ЕпІдемІологІя</a:t>
            </a:r>
            <a:r>
              <a:rPr lang="ru-RU" sz="4000" dirty="0" smtClean="0"/>
              <a:t> </a:t>
            </a:r>
            <a:r>
              <a:rPr lang="ru-RU" sz="4000" dirty="0" err="1" smtClean="0"/>
              <a:t>ЦУКРОВого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дІабетУ</a:t>
            </a:r>
            <a:endParaRPr lang="uk-UA" sz="4000" dirty="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- </a:t>
            </a:r>
            <a:r>
              <a:rPr lang="ru-RU" b="1" dirty="0" err="1" smtClean="0"/>
              <a:t>Захворюваність</a:t>
            </a:r>
            <a:r>
              <a:rPr lang="ru-RU" b="1" dirty="0" smtClean="0"/>
              <a:t> на </a:t>
            </a:r>
            <a:r>
              <a:rPr lang="ru-RU" b="1" dirty="0" err="1" smtClean="0"/>
              <a:t>цукровий</a:t>
            </a:r>
            <a:r>
              <a:rPr lang="ru-RU" b="1" dirty="0" smtClean="0"/>
              <a:t> </a:t>
            </a:r>
            <a:r>
              <a:rPr lang="ru-RU" b="1" dirty="0" err="1" smtClean="0"/>
              <a:t>діабет</a:t>
            </a:r>
            <a:r>
              <a:rPr lang="ru-RU" b="1" dirty="0" smtClean="0"/>
              <a:t> (ЦД) у </a:t>
            </a:r>
            <a:r>
              <a:rPr lang="ru-RU" b="1" dirty="0" err="1" smtClean="0"/>
              <a:t>середньому</a:t>
            </a:r>
            <a:r>
              <a:rPr lang="ru-RU" b="1" dirty="0" smtClean="0"/>
              <a:t> становить 1,5-4 %, у </a:t>
            </a:r>
            <a:r>
              <a:rPr lang="ru-RU" b="1" dirty="0" err="1" smtClean="0"/>
              <a:t>розвинених</a:t>
            </a:r>
            <a:r>
              <a:rPr lang="ru-RU" b="1" dirty="0" smtClean="0"/>
              <a:t> </a:t>
            </a:r>
            <a:r>
              <a:rPr lang="ru-RU" b="1" dirty="0" err="1" smtClean="0"/>
              <a:t>країнах</a:t>
            </a:r>
            <a:r>
              <a:rPr lang="ru-RU" b="1" dirty="0" smtClean="0"/>
              <a:t> </a:t>
            </a:r>
            <a:r>
              <a:rPr lang="ru-RU" b="1" dirty="0" err="1" smtClean="0"/>
              <a:t>світу</a:t>
            </a:r>
            <a:r>
              <a:rPr lang="ru-RU" b="1" dirty="0" smtClean="0"/>
              <a:t> - до 5-6 %.</a:t>
            </a:r>
          </a:p>
          <a:p>
            <a:r>
              <a:rPr lang="ru-RU" b="1" dirty="0" smtClean="0"/>
              <a:t>– </a:t>
            </a:r>
            <a:r>
              <a:rPr lang="ru-RU" b="1" dirty="0" err="1" smtClean="0"/>
              <a:t>Нині</a:t>
            </a:r>
            <a:r>
              <a:rPr lang="ru-RU" b="1" dirty="0" smtClean="0"/>
              <a:t> у </a:t>
            </a:r>
            <a:r>
              <a:rPr lang="ru-RU" b="1" dirty="0" err="1" smtClean="0"/>
              <a:t>світі</a:t>
            </a:r>
            <a:r>
              <a:rPr lang="ru-RU" b="1" dirty="0" smtClean="0"/>
              <a:t> </a:t>
            </a:r>
            <a:r>
              <a:rPr lang="ru-RU" b="1" dirty="0" err="1" smtClean="0"/>
              <a:t>налічується</a:t>
            </a:r>
            <a:r>
              <a:rPr lang="ru-RU" b="1" dirty="0" smtClean="0"/>
              <a:t> </a:t>
            </a:r>
            <a:r>
              <a:rPr lang="ru-RU" b="1" dirty="0" err="1" smtClean="0"/>
              <a:t>близько</a:t>
            </a:r>
            <a:r>
              <a:rPr lang="ru-RU" b="1" dirty="0" smtClean="0"/>
              <a:t> 400 </a:t>
            </a:r>
            <a:r>
              <a:rPr lang="ru-RU" b="1" dirty="0" err="1" smtClean="0"/>
              <a:t>млн</a:t>
            </a:r>
            <a:r>
              <a:rPr lang="ru-RU" b="1" dirty="0" smtClean="0"/>
              <a:t> </a:t>
            </a:r>
            <a:r>
              <a:rPr lang="ru-RU" b="1" dirty="0" err="1" smtClean="0"/>
              <a:t>хворих</a:t>
            </a:r>
            <a:r>
              <a:rPr lang="ru-RU" b="1" dirty="0" smtClean="0"/>
              <a:t> на ЦД, в </a:t>
            </a:r>
            <a:r>
              <a:rPr lang="ru-RU" b="1" dirty="0" err="1" smtClean="0"/>
              <a:t>Україні</a:t>
            </a:r>
            <a:r>
              <a:rPr lang="ru-RU" b="1" dirty="0" smtClean="0"/>
              <a:t> – </a:t>
            </a:r>
            <a:r>
              <a:rPr lang="ru-RU" b="1" dirty="0" err="1" smtClean="0"/>
              <a:t>близько</a:t>
            </a:r>
            <a:r>
              <a:rPr lang="ru-RU" b="1" dirty="0" smtClean="0"/>
              <a:t> 1,3 млн.</a:t>
            </a:r>
          </a:p>
          <a:p>
            <a:r>
              <a:rPr lang="ru-RU" b="1" dirty="0" smtClean="0"/>
              <a:t>– Через </a:t>
            </a:r>
            <a:r>
              <a:rPr lang="ru-RU" b="1" dirty="0" err="1" smtClean="0"/>
              <a:t>кожні</a:t>
            </a:r>
            <a:r>
              <a:rPr lang="ru-RU" b="1" dirty="0" smtClean="0"/>
              <a:t> 10-15 </a:t>
            </a:r>
            <a:r>
              <a:rPr lang="ru-RU" b="1" dirty="0" err="1" smtClean="0"/>
              <a:t>років</a:t>
            </a:r>
            <a:r>
              <a:rPr lang="ru-RU" b="1" dirty="0" smtClean="0"/>
              <a:t> </a:t>
            </a:r>
            <a:r>
              <a:rPr lang="ru-RU" b="1" dirty="0" err="1" smtClean="0"/>
              <a:t>кількість</a:t>
            </a:r>
            <a:r>
              <a:rPr lang="ru-RU" b="1" dirty="0" smtClean="0"/>
              <a:t> </a:t>
            </a:r>
            <a:r>
              <a:rPr lang="ru-RU" b="1" dirty="0" err="1" smtClean="0"/>
              <a:t>хворих</a:t>
            </a:r>
            <a:r>
              <a:rPr lang="ru-RU" b="1" dirty="0" smtClean="0"/>
              <a:t> </a:t>
            </a:r>
            <a:r>
              <a:rPr lang="ru-RU" b="1" dirty="0" err="1" smtClean="0"/>
              <a:t>подвоюється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ЕтІологІя</a:t>
            </a:r>
            <a:r>
              <a:rPr lang="ru-RU" dirty="0" smtClean="0"/>
              <a:t> </a:t>
            </a:r>
            <a:r>
              <a:rPr lang="ru-RU" dirty="0"/>
              <a:t>Ц</a:t>
            </a:r>
            <a:r>
              <a:rPr lang="uk-UA" dirty="0" smtClean="0"/>
              <a:t>Д</a:t>
            </a:r>
            <a:r>
              <a:rPr lang="ru-RU" dirty="0" smtClean="0"/>
              <a:t> </a:t>
            </a:r>
            <a:r>
              <a:rPr lang="ru-RU" dirty="0"/>
              <a:t>1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/>
              <a:t>1. </a:t>
            </a:r>
            <a:r>
              <a:rPr lang="ru-RU" sz="2800" b="1" dirty="0" err="1" smtClean="0"/>
              <a:t>Генетичні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порушення</a:t>
            </a:r>
            <a:r>
              <a:rPr lang="ru-RU" sz="2800" b="1" dirty="0" smtClean="0"/>
              <a:t>:</a:t>
            </a:r>
          </a:p>
          <a:p>
            <a:pPr>
              <a:lnSpc>
                <a:spcPct val="90000"/>
              </a:lnSpc>
            </a:pPr>
            <a:r>
              <a:rPr lang="ru-RU" sz="2800" b="1" dirty="0" smtClean="0"/>
              <a:t>- </a:t>
            </a:r>
            <a:r>
              <a:rPr lang="ru-RU" sz="2800" b="1" dirty="0" err="1" smtClean="0"/>
              <a:t>Схильність</a:t>
            </a:r>
            <a:r>
              <a:rPr lang="ru-RU" sz="2800" b="1" dirty="0" smtClean="0"/>
              <a:t> до ЦД 1 типу </a:t>
            </a:r>
            <a:r>
              <a:rPr lang="ru-RU" sz="2800" b="1" dirty="0" err="1" smtClean="0"/>
              <a:t>зумовлена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кількома</a:t>
            </a:r>
            <a:r>
              <a:rPr lang="ru-RU" sz="2800" b="1" dirty="0" smtClean="0"/>
              <a:t> генами </a:t>
            </a:r>
            <a:r>
              <a:rPr lang="ru-RU" sz="2800" b="1" dirty="0" err="1" smtClean="0"/>
              <a:t>системи</a:t>
            </a:r>
            <a:r>
              <a:rPr lang="ru-RU" sz="2800" b="1" dirty="0" smtClean="0"/>
              <a:t> </a:t>
            </a:r>
            <a:r>
              <a:rPr lang="en-US" sz="2800" b="1" dirty="0" smtClean="0"/>
              <a:t>HLA,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локалізуються</a:t>
            </a:r>
            <a:r>
              <a:rPr lang="ru-RU" sz="2800" b="1" dirty="0" smtClean="0"/>
              <a:t> в короткому </a:t>
            </a:r>
            <a:r>
              <a:rPr lang="ru-RU" sz="2800" b="1" dirty="0" err="1" smtClean="0"/>
              <a:t>плечі</a:t>
            </a:r>
            <a:r>
              <a:rPr lang="ru-RU" sz="2800" b="1" dirty="0" smtClean="0"/>
              <a:t> 6-хромосоми: </a:t>
            </a:r>
            <a:r>
              <a:rPr lang="en-US" sz="2800" b="1" dirty="0" smtClean="0"/>
              <a:t>DR3, DR4, </a:t>
            </a:r>
            <a:r>
              <a:rPr lang="ru-RU" sz="2800" b="1" dirty="0" smtClean="0"/>
              <a:t>В8, 15, </a:t>
            </a:r>
            <a:r>
              <a:rPr lang="en-US" sz="2800" b="1" dirty="0" smtClean="0"/>
              <a:t>DRW3, DRW4.</a:t>
            </a:r>
            <a:endParaRPr lang="uk-UA" sz="2800" b="1" dirty="0" smtClean="0"/>
          </a:p>
          <a:p>
            <a:pPr>
              <a:lnSpc>
                <a:spcPct val="90000"/>
              </a:lnSpc>
            </a:pPr>
            <a:r>
              <a:rPr lang="en-US" sz="2800" b="1" dirty="0" smtClean="0"/>
              <a:t>- </a:t>
            </a:r>
            <a:r>
              <a:rPr lang="ru-RU" sz="2800" b="1" dirty="0" smtClean="0"/>
              <a:t>За </a:t>
            </a:r>
            <a:r>
              <a:rPr lang="ru-RU" sz="2800" b="1" dirty="0" err="1" smtClean="0"/>
              <a:t>наявності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антигенів</a:t>
            </a:r>
            <a:r>
              <a:rPr lang="ru-RU" sz="2800" b="1" dirty="0" smtClean="0"/>
              <a:t> </a:t>
            </a:r>
            <a:r>
              <a:rPr lang="en-US" sz="2800" b="1" dirty="0" smtClean="0"/>
              <a:t>HLA-B7, A3, Dw2, DRw2 - </a:t>
            </a:r>
            <a:r>
              <a:rPr lang="ru-RU" sz="2800" b="1" dirty="0" err="1" smtClean="0"/>
              <a:t>ризик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захворіти</a:t>
            </a:r>
            <a:r>
              <a:rPr lang="ru-RU" sz="2800" b="1" dirty="0" smtClean="0"/>
              <a:t> на ЦД в 14,5 </a:t>
            </a:r>
            <a:r>
              <a:rPr lang="ru-RU" sz="2800" b="1" dirty="0" err="1" smtClean="0"/>
              <a:t>разів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нижче</a:t>
            </a:r>
            <a:r>
              <a:rPr lang="ru-RU" sz="28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800" b="1" dirty="0" smtClean="0"/>
              <a:t>У </a:t>
            </a:r>
            <a:r>
              <a:rPr lang="ru-RU" sz="2800" b="1" dirty="0" err="1" smtClean="0"/>
              <a:t>осіб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генетичною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схильністю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маса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підшлункової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залози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острівців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нижча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ніж</a:t>
            </a:r>
            <a:r>
              <a:rPr lang="ru-RU" sz="2800" b="1" dirty="0" smtClean="0"/>
              <a:t> у </a:t>
            </a:r>
            <a:r>
              <a:rPr lang="ru-RU" sz="2800" b="1" dirty="0" err="1" smtClean="0"/>
              <a:t>нормі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клітини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схильні</a:t>
            </a:r>
            <a:r>
              <a:rPr lang="ru-RU" sz="2800" b="1" dirty="0" smtClean="0"/>
              <a:t> до </a:t>
            </a:r>
            <a:r>
              <a:rPr lang="ru-RU" sz="2800" b="1" dirty="0" err="1" smtClean="0"/>
              <a:t>апоптозу</a:t>
            </a:r>
            <a:r>
              <a:rPr lang="ru-RU" sz="2800" b="1" dirty="0" smtClean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ЕтІологІя</a:t>
            </a:r>
            <a:r>
              <a:rPr lang="ru-RU" dirty="0" smtClean="0"/>
              <a:t> </a:t>
            </a:r>
            <a:r>
              <a:rPr lang="ru-RU" dirty="0"/>
              <a:t>Ц</a:t>
            </a:r>
            <a:r>
              <a:rPr lang="uk-UA" dirty="0" smtClean="0"/>
              <a:t>Д</a:t>
            </a:r>
            <a:r>
              <a:rPr lang="ru-RU" dirty="0" smtClean="0"/>
              <a:t> </a:t>
            </a:r>
            <a:r>
              <a:rPr lang="ru-RU" dirty="0"/>
              <a:t>1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1945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 dirty="0" smtClean="0"/>
              <a:t>2. </a:t>
            </a:r>
            <a:r>
              <a:rPr lang="ru-RU" b="1" dirty="0" err="1" smtClean="0"/>
              <a:t>Вірусні</a:t>
            </a:r>
            <a:r>
              <a:rPr lang="ru-RU" b="1" dirty="0" smtClean="0"/>
              <a:t> </a:t>
            </a:r>
            <a:r>
              <a:rPr lang="ru-RU" b="1" dirty="0" err="1" smtClean="0"/>
              <a:t>інфекції</a:t>
            </a:r>
            <a:r>
              <a:rPr lang="ru-RU" b="1" dirty="0" smtClean="0"/>
              <a:t>: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- </a:t>
            </a:r>
            <a:r>
              <a:rPr lang="el-GR" b="1" dirty="0" smtClean="0"/>
              <a:t>β-</a:t>
            </a:r>
            <a:r>
              <a:rPr lang="ru-RU" b="1" dirty="0" err="1" smtClean="0"/>
              <a:t>цитотропні</a:t>
            </a:r>
            <a:r>
              <a:rPr lang="ru-RU" b="1" dirty="0" smtClean="0"/>
              <a:t> </a:t>
            </a:r>
            <a:r>
              <a:rPr lang="ru-RU" b="1" dirty="0" err="1" smtClean="0"/>
              <a:t>віруси</a:t>
            </a:r>
            <a:r>
              <a:rPr lang="ru-RU" b="1" dirty="0" smtClean="0"/>
              <a:t> (</a:t>
            </a:r>
            <a:r>
              <a:rPr lang="ru-RU" b="1" dirty="0" err="1" smtClean="0"/>
              <a:t>Коксакі</a:t>
            </a:r>
            <a:r>
              <a:rPr lang="ru-RU" b="1" dirty="0" smtClean="0"/>
              <a:t> В4, краснухи, кору, </a:t>
            </a:r>
            <a:r>
              <a:rPr lang="ru-RU" b="1" dirty="0" err="1" smtClean="0"/>
              <a:t>епідемічного</a:t>
            </a:r>
            <a:r>
              <a:rPr lang="ru-RU" b="1" dirty="0" smtClean="0"/>
              <a:t> паротиту, </a:t>
            </a:r>
            <a:r>
              <a:rPr lang="ru-RU" b="1" dirty="0" err="1" smtClean="0"/>
              <a:t>цитомегаловірусу</a:t>
            </a:r>
            <a:r>
              <a:rPr lang="ru-RU" b="1" dirty="0" smtClean="0"/>
              <a:t>);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- </a:t>
            </a:r>
            <a:r>
              <a:rPr lang="ru-RU" b="1" dirty="0" err="1" smtClean="0"/>
              <a:t>віруси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викликають</a:t>
            </a:r>
            <a:r>
              <a:rPr lang="ru-RU" b="1" dirty="0" smtClean="0"/>
              <a:t> </a:t>
            </a:r>
            <a:r>
              <a:rPr lang="ru-RU" b="1" dirty="0" err="1" smtClean="0"/>
              <a:t>перехресну</a:t>
            </a:r>
            <a:r>
              <a:rPr lang="ru-RU" b="1" dirty="0" smtClean="0"/>
              <a:t> </a:t>
            </a:r>
            <a:r>
              <a:rPr lang="ru-RU" b="1" dirty="0" err="1" smtClean="0"/>
              <a:t>аутоімунну</a:t>
            </a:r>
            <a:r>
              <a:rPr lang="ru-RU" b="1" dirty="0" smtClean="0"/>
              <a:t> </a:t>
            </a:r>
            <a:r>
              <a:rPr lang="ru-RU" b="1" dirty="0" err="1" smtClean="0"/>
              <a:t>реакцію</a:t>
            </a:r>
            <a:r>
              <a:rPr lang="ru-RU" b="1" dirty="0" smtClean="0"/>
              <a:t> до </a:t>
            </a:r>
            <a:r>
              <a:rPr lang="el-GR" b="1" dirty="0" smtClean="0"/>
              <a:t>β-</a:t>
            </a:r>
            <a:r>
              <a:rPr lang="ru-RU" b="1" dirty="0" err="1" smtClean="0"/>
              <a:t>клітин</a:t>
            </a:r>
            <a:r>
              <a:rPr lang="ru-RU" b="1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- </a:t>
            </a:r>
            <a:r>
              <a:rPr lang="ru-RU" b="1" dirty="0" err="1" smtClean="0"/>
              <a:t>Порушення</a:t>
            </a:r>
            <a:r>
              <a:rPr lang="ru-RU" b="1" dirty="0" smtClean="0"/>
              <a:t> </a:t>
            </a:r>
            <a:r>
              <a:rPr lang="ru-RU" b="1" dirty="0" err="1" smtClean="0"/>
              <a:t>імунної</a:t>
            </a:r>
            <a:r>
              <a:rPr lang="ru-RU" b="1" dirty="0" smtClean="0"/>
              <a:t> </a:t>
            </a:r>
            <a:r>
              <a:rPr lang="ru-RU" b="1" dirty="0" err="1" smtClean="0"/>
              <a:t>відповіді</a:t>
            </a:r>
            <a:r>
              <a:rPr lang="ru-RU" b="1" dirty="0" smtClean="0"/>
              <a:t> на </a:t>
            </a:r>
            <a:r>
              <a:rPr lang="ru-RU" b="1" dirty="0" err="1" smtClean="0"/>
              <a:t>вірус</a:t>
            </a:r>
            <a:r>
              <a:rPr lang="ru-RU" b="1" dirty="0" smtClean="0"/>
              <a:t>, </a:t>
            </a:r>
            <a:r>
              <a:rPr lang="ru-RU" b="1" dirty="0" err="1" smtClean="0"/>
              <a:t>тропний</a:t>
            </a:r>
            <a:r>
              <a:rPr lang="ru-RU" b="1" dirty="0" smtClean="0"/>
              <a:t> до </a:t>
            </a:r>
            <a:r>
              <a:rPr lang="el-GR" b="1" dirty="0" smtClean="0"/>
              <a:t>β-</a:t>
            </a:r>
            <a:r>
              <a:rPr lang="ru-RU" b="1" dirty="0" err="1" smtClean="0"/>
              <a:t>клітин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ЕтІологІя</a:t>
            </a:r>
            <a:r>
              <a:rPr lang="ru-RU" dirty="0" smtClean="0"/>
              <a:t> </a:t>
            </a:r>
            <a:r>
              <a:rPr lang="ru-RU" dirty="0"/>
              <a:t>Ц</a:t>
            </a:r>
            <a:r>
              <a:rPr lang="uk-UA" dirty="0" smtClean="0"/>
              <a:t>Д</a:t>
            </a:r>
            <a:r>
              <a:rPr lang="ru-RU" dirty="0" smtClean="0"/>
              <a:t> </a:t>
            </a:r>
            <a:r>
              <a:rPr lang="ru-RU" dirty="0"/>
              <a:t>1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3. </a:t>
            </a:r>
            <a:r>
              <a:rPr lang="ru-RU" b="1" dirty="0" err="1" smtClean="0"/>
              <a:t>Аутоімунне</a:t>
            </a:r>
            <a:r>
              <a:rPr lang="ru-RU" b="1" dirty="0" smtClean="0"/>
              <a:t> </a:t>
            </a:r>
            <a:r>
              <a:rPr lang="ru-RU" b="1" dirty="0" err="1" smtClean="0"/>
              <a:t>ураження</a:t>
            </a:r>
            <a:r>
              <a:rPr lang="ru-RU" b="1" dirty="0" smtClean="0"/>
              <a:t> </a:t>
            </a:r>
            <a:r>
              <a:rPr lang="el-GR" b="1" dirty="0" smtClean="0"/>
              <a:t>β-</a:t>
            </a:r>
            <a:r>
              <a:rPr lang="ru-RU" b="1" dirty="0" err="1" smtClean="0"/>
              <a:t>клітин</a:t>
            </a:r>
            <a:r>
              <a:rPr lang="ru-RU" b="1" dirty="0" smtClean="0"/>
              <a:t>:</a:t>
            </a:r>
          </a:p>
          <a:p>
            <a:r>
              <a:rPr lang="ru-RU" b="1" dirty="0" smtClean="0"/>
              <a:t>- у 60-80% </a:t>
            </a:r>
            <a:r>
              <a:rPr lang="ru-RU" b="1" dirty="0" err="1" smtClean="0"/>
              <a:t>хворих</a:t>
            </a:r>
            <a:r>
              <a:rPr lang="ru-RU" b="1" dirty="0" smtClean="0"/>
              <a:t> </a:t>
            </a:r>
            <a:r>
              <a:rPr lang="ru-RU" b="1" dirty="0" err="1" smtClean="0"/>
              <a:t>виявляють</a:t>
            </a:r>
            <a:r>
              <a:rPr lang="ru-RU" b="1" dirty="0" smtClean="0"/>
              <a:t> </a:t>
            </a:r>
            <a:r>
              <a:rPr lang="ru-RU" b="1" dirty="0" err="1" smtClean="0"/>
              <a:t>антитіла</a:t>
            </a:r>
            <a:r>
              <a:rPr lang="ru-RU" b="1" dirty="0" smtClean="0"/>
              <a:t> до </a:t>
            </a:r>
            <a:r>
              <a:rPr lang="ru-RU" b="1" dirty="0" err="1" smtClean="0"/>
              <a:t>острівцевих</a:t>
            </a:r>
            <a:r>
              <a:rPr lang="ru-RU" b="1" dirty="0" smtClean="0"/>
              <a:t> </a:t>
            </a:r>
            <a:r>
              <a:rPr lang="ru-RU" b="1" dirty="0" err="1" smtClean="0"/>
              <a:t>клітин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- у 80-95% </a:t>
            </a:r>
            <a:r>
              <a:rPr lang="ru-RU" b="1" dirty="0" err="1" smtClean="0"/>
              <a:t>хворих</a:t>
            </a:r>
            <a:r>
              <a:rPr lang="ru-RU" b="1" dirty="0" smtClean="0"/>
              <a:t> </a:t>
            </a:r>
            <a:r>
              <a:rPr lang="ru-RU" b="1" dirty="0" err="1" smtClean="0"/>
              <a:t>виявляються</a:t>
            </a:r>
            <a:r>
              <a:rPr lang="ru-RU" b="1" dirty="0" smtClean="0"/>
              <a:t> </a:t>
            </a:r>
            <a:r>
              <a:rPr lang="ru-RU" b="1" dirty="0" err="1" smtClean="0"/>
              <a:t>антитіла</a:t>
            </a:r>
            <a:r>
              <a:rPr lang="ru-RU" b="1" dirty="0" smtClean="0"/>
              <a:t> до </a:t>
            </a:r>
            <a:r>
              <a:rPr lang="en-US" b="1" dirty="0" smtClean="0"/>
              <a:t>GAD-65, GAD-67 – </a:t>
            </a:r>
            <a:r>
              <a:rPr lang="ru-RU" b="1" dirty="0" err="1" smtClean="0"/>
              <a:t>ізоформ</a:t>
            </a:r>
            <a:r>
              <a:rPr lang="ru-RU" b="1" dirty="0" smtClean="0"/>
              <a:t> </a:t>
            </a:r>
            <a:r>
              <a:rPr lang="ru-RU" b="1" dirty="0" err="1" smtClean="0"/>
              <a:t>глютаматдекокарбоксилази</a:t>
            </a:r>
            <a:endParaRPr lang="ru-RU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ЕтІологІя</a:t>
            </a:r>
            <a:r>
              <a:rPr lang="ru-RU" dirty="0" smtClean="0"/>
              <a:t> </a:t>
            </a:r>
            <a:r>
              <a:rPr lang="ru-RU" dirty="0"/>
              <a:t>Ц</a:t>
            </a:r>
            <a:r>
              <a:rPr lang="uk-UA" dirty="0" smtClean="0"/>
              <a:t>Д</a:t>
            </a:r>
            <a:r>
              <a:rPr lang="ru-RU" dirty="0" smtClean="0"/>
              <a:t> </a:t>
            </a:r>
            <a:r>
              <a:rPr lang="ru-RU" dirty="0"/>
              <a:t>1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4.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та </a:t>
            </a:r>
            <a:r>
              <a:rPr lang="ru-RU" b="1" dirty="0" err="1" smtClean="0"/>
              <a:t>пошкодження</a:t>
            </a:r>
            <a:r>
              <a:rPr lang="ru-RU" b="1" dirty="0" smtClean="0"/>
              <a:t> </a:t>
            </a:r>
            <a:r>
              <a:rPr lang="ru-RU" b="1" dirty="0" err="1" smtClean="0"/>
              <a:t>підшлункової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b="1" dirty="0" smtClean="0"/>
              <a:t>: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гострі</a:t>
            </a:r>
            <a:r>
              <a:rPr lang="ru-RU" b="1" dirty="0" smtClean="0"/>
              <a:t> та </a:t>
            </a:r>
            <a:r>
              <a:rPr lang="ru-RU" b="1" dirty="0" err="1" smtClean="0"/>
              <a:t>хронічні</a:t>
            </a:r>
            <a:r>
              <a:rPr lang="ru-RU" b="1" dirty="0" smtClean="0"/>
              <a:t> </a:t>
            </a:r>
            <a:r>
              <a:rPr lang="ru-RU" b="1" dirty="0" err="1" smtClean="0"/>
              <a:t>панкреатити</a:t>
            </a:r>
            <a:r>
              <a:rPr lang="ru-RU" b="1" dirty="0" smtClean="0"/>
              <a:t>; 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пухлини</a:t>
            </a:r>
            <a:r>
              <a:rPr lang="ru-RU" b="1" dirty="0" smtClean="0"/>
              <a:t>, </a:t>
            </a:r>
            <a:r>
              <a:rPr lang="ru-RU" b="1" dirty="0" err="1" smtClean="0"/>
              <a:t>кістоподібні</a:t>
            </a:r>
            <a:r>
              <a:rPr lang="ru-RU" b="1" dirty="0" smtClean="0"/>
              <a:t> </a:t>
            </a:r>
            <a:r>
              <a:rPr lang="ru-RU" b="1" dirty="0" err="1" smtClean="0"/>
              <a:t>переродження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b="1" dirty="0" smtClean="0"/>
              <a:t>, </a:t>
            </a:r>
            <a:r>
              <a:rPr lang="ru-RU" b="1" dirty="0" err="1" smtClean="0"/>
              <a:t>кальцинуючий</a:t>
            </a:r>
            <a:r>
              <a:rPr lang="ru-RU" b="1" dirty="0" smtClean="0"/>
              <a:t> </a:t>
            </a:r>
            <a:r>
              <a:rPr lang="ru-RU" b="1" dirty="0" err="1" smtClean="0"/>
              <a:t>фіброз</a:t>
            </a:r>
            <a:r>
              <a:rPr lang="ru-RU" b="1" dirty="0" smtClean="0"/>
              <a:t>; 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гемохроматоз</a:t>
            </a:r>
            <a:r>
              <a:rPr lang="ru-RU" b="1" dirty="0" smtClean="0"/>
              <a:t>; 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панкреатектомія</a:t>
            </a:r>
            <a:r>
              <a:rPr lang="ru-RU" b="1" dirty="0" smtClean="0"/>
              <a:t> (</a:t>
            </a:r>
            <a:r>
              <a:rPr lang="ru-RU" b="1" dirty="0" err="1" smtClean="0"/>
              <a:t>повна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часткова</a:t>
            </a:r>
            <a:r>
              <a:rPr lang="ru-RU" b="1" dirty="0" smtClean="0"/>
              <a:t>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Патогенез </a:t>
            </a:r>
            <a:r>
              <a:rPr lang="ru-RU" dirty="0" smtClean="0"/>
              <a:t>ЦД </a:t>
            </a:r>
            <a:r>
              <a:rPr lang="ru-RU" dirty="0"/>
              <a:t>1 </a:t>
            </a:r>
            <a:r>
              <a:rPr lang="ru-RU" dirty="0" err="1" smtClean="0"/>
              <a:t>типУ</a:t>
            </a:r>
            <a:r>
              <a:rPr lang="ru-RU" dirty="0" smtClean="0"/>
              <a:t>:</a:t>
            </a:r>
            <a:endParaRPr lang="uk-UA" dirty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err="1" smtClean="0"/>
              <a:t>Генетична</a:t>
            </a:r>
            <a:r>
              <a:rPr lang="ru-RU" b="1" dirty="0" smtClean="0"/>
              <a:t> </a:t>
            </a:r>
            <a:r>
              <a:rPr lang="ru-RU" b="1" dirty="0" err="1" smtClean="0"/>
              <a:t>схильність</a:t>
            </a:r>
            <a:endParaRPr lang="ru-RU" b="1" dirty="0"/>
          </a:p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Дія</a:t>
            </a:r>
            <a:r>
              <a:rPr lang="ru-RU" b="1" dirty="0" smtClean="0"/>
              <a:t> </a:t>
            </a:r>
            <a:r>
              <a:rPr lang="ru-RU" b="1" dirty="0" err="1" smtClean="0"/>
              <a:t>пускових</a:t>
            </a:r>
            <a:r>
              <a:rPr lang="ru-RU" b="1" dirty="0" smtClean="0"/>
              <a:t> </a:t>
            </a:r>
            <a:r>
              <a:rPr lang="ru-RU" b="1" dirty="0" err="1" smtClean="0"/>
              <a:t>факторів</a:t>
            </a:r>
            <a:endParaRPr lang="ru-RU" b="1" dirty="0"/>
          </a:p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Розвиток</a:t>
            </a:r>
            <a:r>
              <a:rPr lang="ru-RU" b="1" dirty="0" smtClean="0"/>
              <a:t> </a:t>
            </a:r>
            <a:r>
              <a:rPr lang="ru-RU" b="1" dirty="0" err="1" smtClean="0"/>
              <a:t>аутоімунних</a:t>
            </a:r>
            <a:r>
              <a:rPr lang="ru-RU" b="1" dirty="0" smtClean="0"/>
              <a:t> </a:t>
            </a:r>
            <a:r>
              <a:rPr lang="ru-RU" b="1" dirty="0" err="1" smtClean="0"/>
              <a:t>порушень</a:t>
            </a:r>
            <a:endParaRPr lang="ru-RU" b="1" dirty="0"/>
          </a:p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Розвиток</a:t>
            </a:r>
            <a:r>
              <a:rPr lang="ru-RU" b="1" dirty="0" smtClean="0"/>
              <a:t> </a:t>
            </a:r>
            <a:r>
              <a:rPr lang="ru-RU" b="1" dirty="0" err="1" smtClean="0"/>
              <a:t>інсуліта</a:t>
            </a:r>
            <a:endParaRPr lang="ru-RU" b="1" dirty="0"/>
          </a:p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Явний</a:t>
            </a:r>
            <a:r>
              <a:rPr lang="ru-RU" b="1" dirty="0" smtClean="0"/>
              <a:t> ЦД</a:t>
            </a:r>
            <a:endParaRPr lang="uk-UA" b="1" dirty="0"/>
          </a:p>
        </p:txBody>
      </p:sp>
      <p:sp>
        <p:nvSpPr>
          <p:cNvPr id="136196" name="Line 4"/>
          <p:cNvSpPr>
            <a:spLocks noChangeShapeType="1"/>
          </p:cNvSpPr>
          <p:nvPr/>
        </p:nvSpPr>
        <p:spPr bwMode="auto">
          <a:xfrm>
            <a:off x="2700338" y="20605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197" name="Line 5"/>
          <p:cNvSpPr>
            <a:spLocks noChangeShapeType="1"/>
          </p:cNvSpPr>
          <p:nvPr/>
        </p:nvSpPr>
        <p:spPr bwMode="auto">
          <a:xfrm>
            <a:off x="2700338" y="32131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198" name="Line 6"/>
          <p:cNvSpPr>
            <a:spLocks noChangeShapeType="1"/>
          </p:cNvSpPr>
          <p:nvPr/>
        </p:nvSpPr>
        <p:spPr bwMode="auto">
          <a:xfrm>
            <a:off x="2700338" y="42926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199" name="Line 7"/>
          <p:cNvSpPr>
            <a:spLocks noChangeShapeType="1"/>
          </p:cNvSpPr>
          <p:nvPr/>
        </p:nvSpPr>
        <p:spPr bwMode="auto">
          <a:xfrm>
            <a:off x="2627313" y="537368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ЕтІологІя</a:t>
            </a:r>
            <a:r>
              <a:rPr lang="ru-RU" dirty="0" smtClean="0"/>
              <a:t> </a:t>
            </a:r>
            <a:r>
              <a:rPr lang="ru-RU" dirty="0"/>
              <a:t>Ц</a:t>
            </a:r>
            <a:r>
              <a:rPr lang="uk-UA" dirty="0" smtClean="0"/>
              <a:t>Д</a:t>
            </a:r>
            <a:r>
              <a:rPr lang="ru-RU" dirty="0" smtClean="0"/>
              <a:t> </a:t>
            </a:r>
            <a:r>
              <a:rPr lang="ru-RU" dirty="0"/>
              <a:t>2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 dirty="0" smtClean="0"/>
              <a:t>1. </a:t>
            </a:r>
            <a:r>
              <a:rPr lang="ru-RU" b="1" dirty="0" err="1" smtClean="0"/>
              <a:t>Генетичні</a:t>
            </a:r>
            <a:r>
              <a:rPr lang="ru-RU" b="1" dirty="0" smtClean="0"/>
              <a:t> </a:t>
            </a:r>
            <a:r>
              <a:rPr lang="ru-RU" b="1" dirty="0" err="1" smtClean="0"/>
              <a:t>ушкодження</a:t>
            </a:r>
            <a:r>
              <a:rPr lang="ru-RU" b="1" dirty="0" smtClean="0"/>
              <a:t>: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- у </a:t>
            </a:r>
            <a:r>
              <a:rPr lang="ru-RU" b="1" dirty="0" err="1" smtClean="0"/>
              <a:t>хворих</a:t>
            </a:r>
            <a:r>
              <a:rPr lang="ru-RU" b="1" dirty="0" smtClean="0"/>
              <a:t> на ЦД МОД</a:t>
            </a:r>
            <a:r>
              <a:rPr lang="en-US" b="1" dirty="0" smtClean="0"/>
              <a:t>Y-2 </a:t>
            </a:r>
            <a:r>
              <a:rPr lang="ru-RU" b="1" dirty="0" err="1" smtClean="0"/>
              <a:t>виявляють</a:t>
            </a:r>
            <a:r>
              <a:rPr lang="ru-RU" b="1" dirty="0" smtClean="0"/>
              <a:t> </a:t>
            </a:r>
            <a:r>
              <a:rPr lang="ru-RU" b="1" dirty="0" err="1" smtClean="0"/>
              <a:t>мутацію</a:t>
            </a:r>
            <a:r>
              <a:rPr lang="ru-RU" b="1" dirty="0" smtClean="0"/>
              <a:t> гена </a:t>
            </a:r>
            <a:r>
              <a:rPr lang="ru-RU" b="1" dirty="0" err="1" smtClean="0"/>
              <a:t>гексокінази</a:t>
            </a:r>
            <a:r>
              <a:rPr lang="ru-RU" b="1" dirty="0" smtClean="0"/>
              <a:t>, яка </a:t>
            </a:r>
            <a:r>
              <a:rPr lang="ru-RU" b="1" dirty="0" err="1" smtClean="0"/>
              <a:t>контролює</a:t>
            </a:r>
            <a:r>
              <a:rPr lang="ru-RU" b="1" dirty="0" smtClean="0"/>
              <a:t> </a:t>
            </a:r>
            <a:r>
              <a:rPr lang="ru-RU" b="1" dirty="0" err="1" smtClean="0"/>
              <a:t>глюконеогенез</a:t>
            </a:r>
            <a:r>
              <a:rPr lang="ru-RU" b="1" dirty="0" smtClean="0"/>
              <a:t> у </a:t>
            </a:r>
            <a:r>
              <a:rPr lang="ru-RU" b="1" dirty="0" err="1" smtClean="0"/>
              <a:t>печінці</a:t>
            </a:r>
            <a:r>
              <a:rPr lang="ru-RU" b="1" dirty="0" smtClean="0"/>
              <a:t> та </a:t>
            </a:r>
            <a:r>
              <a:rPr lang="ru-RU" b="1" dirty="0" err="1" smtClean="0"/>
              <a:t>секрецію</a:t>
            </a:r>
            <a:r>
              <a:rPr lang="ru-RU" b="1" dirty="0" smtClean="0"/>
              <a:t> </a:t>
            </a:r>
            <a:r>
              <a:rPr lang="ru-RU" b="1" dirty="0" err="1" smtClean="0"/>
              <a:t>інсуліну</a:t>
            </a:r>
            <a:r>
              <a:rPr lang="ru-RU" b="1" dirty="0" smtClean="0"/>
              <a:t> у </a:t>
            </a:r>
            <a:r>
              <a:rPr lang="ru-RU" b="1" dirty="0" err="1" smtClean="0"/>
              <a:t>клітинах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smtClean="0"/>
              <a:t>- ЦД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мітохондріальним</a:t>
            </a:r>
            <a:r>
              <a:rPr lang="ru-RU" b="1" dirty="0" smtClean="0"/>
              <a:t> </a:t>
            </a:r>
            <a:r>
              <a:rPr lang="ru-RU" b="1" dirty="0" err="1" smtClean="0"/>
              <a:t>наслідуванням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smtClean="0"/>
              <a:t>- </a:t>
            </a:r>
            <a:r>
              <a:rPr lang="ru-RU" b="1" dirty="0" err="1" smtClean="0"/>
              <a:t>Сімейні</a:t>
            </a:r>
            <a:r>
              <a:rPr lang="ru-RU" b="1" dirty="0" smtClean="0"/>
              <a:t> </a:t>
            </a:r>
            <a:r>
              <a:rPr lang="ru-RU" b="1" dirty="0" err="1" smtClean="0"/>
              <a:t>форми</a:t>
            </a:r>
            <a:r>
              <a:rPr lang="ru-RU" b="1" dirty="0" smtClean="0"/>
              <a:t> </a:t>
            </a:r>
            <a:r>
              <a:rPr lang="ru-RU" b="1" dirty="0" err="1" smtClean="0"/>
              <a:t>діабету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домінантним</a:t>
            </a:r>
            <a:r>
              <a:rPr lang="ru-RU" b="1" dirty="0" smtClean="0"/>
              <a:t> типом </a:t>
            </a:r>
            <a:r>
              <a:rPr lang="ru-RU" b="1" dirty="0" err="1" smtClean="0"/>
              <a:t>успадкування</a:t>
            </a:r>
            <a:r>
              <a:rPr lang="ru-RU" b="1" dirty="0" smtClean="0"/>
              <a:t>. </a:t>
            </a:r>
            <a:r>
              <a:rPr lang="ru-RU" b="1" dirty="0" err="1" smtClean="0"/>
              <a:t>Гени</a:t>
            </a:r>
            <a:r>
              <a:rPr lang="ru-RU" b="1" dirty="0" smtClean="0"/>
              <a:t> ЦД 2 типу </a:t>
            </a:r>
            <a:r>
              <a:rPr lang="ru-RU" b="1" dirty="0" err="1" smtClean="0"/>
              <a:t>локалізуються</a:t>
            </a:r>
            <a:r>
              <a:rPr lang="ru-RU" b="1" dirty="0" smtClean="0"/>
              <a:t> в 11-й </a:t>
            </a:r>
            <a:r>
              <a:rPr lang="ru-RU" b="1" dirty="0" err="1" smtClean="0"/>
              <a:t>хромосомі</a:t>
            </a:r>
            <a:endParaRPr lang="ru-RU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ЕтІологІя</a:t>
            </a:r>
            <a:r>
              <a:rPr lang="ru-RU" dirty="0" smtClean="0"/>
              <a:t> </a:t>
            </a:r>
            <a:r>
              <a:rPr lang="ru-RU" dirty="0"/>
              <a:t>Ц</a:t>
            </a:r>
            <a:r>
              <a:rPr lang="uk-UA" dirty="0" smtClean="0"/>
              <a:t>Д</a:t>
            </a:r>
            <a:r>
              <a:rPr lang="ru-RU" dirty="0" smtClean="0"/>
              <a:t> </a:t>
            </a:r>
            <a:r>
              <a:rPr lang="ru-RU" dirty="0"/>
              <a:t>2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/>
              <a:t>2. </a:t>
            </a:r>
            <a:r>
              <a:rPr lang="ru-RU" sz="2800" b="1" dirty="0" err="1" smtClean="0"/>
              <a:t>Негенетичні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фактори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інсулінорезистентності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Групи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ризику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розвитку</a:t>
            </a:r>
            <a:r>
              <a:rPr lang="ru-RU" sz="2800" b="1" dirty="0" smtClean="0"/>
              <a:t> ЦД)</a:t>
            </a:r>
          </a:p>
          <a:p>
            <a:pPr>
              <a:lnSpc>
                <a:spcPct val="90000"/>
              </a:lnSpc>
            </a:pPr>
            <a:r>
              <a:rPr lang="ru-RU" sz="2800" b="1" dirty="0" smtClean="0"/>
              <a:t>1) Особи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обтяженою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спадковою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схильністю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щодо</a:t>
            </a:r>
            <a:r>
              <a:rPr lang="ru-RU" sz="2800" b="1" dirty="0" smtClean="0"/>
              <a:t> ЦД та </a:t>
            </a:r>
            <a:r>
              <a:rPr lang="ru-RU" sz="2800" b="1" dirty="0" err="1" smtClean="0"/>
              <a:t>інших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ендокринних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захворювань</a:t>
            </a:r>
            <a:r>
              <a:rPr lang="ru-RU" sz="2800" b="1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sz="2800" b="1" dirty="0" smtClean="0"/>
              <a:t>2) Особи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аутоімунними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неендокринними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захворюваннями</a:t>
            </a:r>
            <a:r>
              <a:rPr lang="ru-RU" sz="2800" b="1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sz="2800" b="1" dirty="0" smtClean="0"/>
              <a:t>3) </a:t>
            </a:r>
            <a:r>
              <a:rPr lang="ru-RU" sz="2800" b="1" dirty="0" err="1" smtClean="0"/>
              <a:t>Страждаючі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ішемічну</a:t>
            </a:r>
            <a:r>
              <a:rPr lang="ru-RU" sz="2800" b="1" dirty="0" smtClean="0"/>
              <a:t> хворобу </a:t>
            </a:r>
            <a:r>
              <a:rPr lang="ru-RU" sz="2800" b="1" dirty="0" err="1" smtClean="0"/>
              <a:t>серця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артеріальну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гіпертензію</a:t>
            </a:r>
            <a:r>
              <a:rPr lang="ru-RU" sz="2800" b="1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sz="2800" b="1" dirty="0" smtClean="0"/>
              <a:t>4) Особи,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ведуть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малорухливе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життя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використовують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висококалорійні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продукти</a:t>
            </a:r>
            <a:r>
              <a:rPr lang="ru-RU" sz="2800" b="1" dirty="0" smtClean="0"/>
              <a:t>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ЕтІологІя</a:t>
            </a:r>
            <a:r>
              <a:rPr lang="ru-RU" dirty="0" smtClean="0"/>
              <a:t> </a:t>
            </a:r>
            <a:r>
              <a:rPr lang="ru-RU" dirty="0"/>
              <a:t>Ц</a:t>
            </a:r>
            <a:r>
              <a:rPr lang="uk-UA" dirty="0" smtClean="0"/>
              <a:t>Д</a:t>
            </a:r>
            <a:r>
              <a:rPr lang="ru-RU" dirty="0" smtClean="0"/>
              <a:t> </a:t>
            </a:r>
            <a:r>
              <a:rPr lang="ru-RU" dirty="0"/>
              <a:t>2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/>
              <a:t>5) Особи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надмірною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масою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тіла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ожирінням</a:t>
            </a:r>
            <a:r>
              <a:rPr lang="ru-RU" sz="2800" b="1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800" b="1" dirty="0" smtClean="0"/>
              <a:t>6) Особи,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великі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психоемоційні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навантаження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стресові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ситуації</a:t>
            </a:r>
            <a:r>
              <a:rPr lang="ru-RU" sz="2800" b="1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800" b="1" dirty="0" smtClean="0"/>
              <a:t>7) </a:t>
            </a:r>
            <a:r>
              <a:rPr lang="ru-RU" sz="2800" b="1" dirty="0" err="1" smtClean="0"/>
              <a:t>Жінки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часті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викидні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мертвонародження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або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народили </a:t>
            </a:r>
            <a:r>
              <a:rPr lang="ru-RU" sz="2800" b="1" dirty="0" err="1" smtClean="0"/>
              <a:t>дітей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вагою 4 кг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більше</a:t>
            </a:r>
            <a:r>
              <a:rPr lang="ru-RU" sz="2800" b="1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800" b="1" dirty="0" smtClean="0"/>
              <a:t>8) </a:t>
            </a:r>
            <a:r>
              <a:rPr lang="ru-RU" sz="2800" b="1" dirty="0" err="1" smtClean="0"/>
              <a:t>Пубертатний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вік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клімактеричний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період</a:t>
            </a:r>
            <a:r>
              <a:rPr lang="ru-RU" sz="2800" b="1" dirty="0" smtClean="0"/>
              <a:t>;</a:t>
            </a:r>
          </a:p>
          <a:p>
            <a:pPr>
              <a:lnSpc>
                <a:spcPct val="80000"/>
              </a:lnSpc>
            </a:pPr>
            <a:r>
              <a:rPr lang="ru-RU" sz="2800" b="1" dirty="0" smtClean="0"/>
              <a:t>9) Особи,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страждають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гнійничкові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захворювання</a:t>
            </a:r>
            <a:r>
              <a:rPr lang="ru-RU" sz="2800" b="1" dirty="0" smtClean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ЕтІологІя</a:t>
            </a:r>
            <a:r>
              <a:rPr lang="ru-RU" dirty="0" smtClean="0"/>
              <a:t> </a:t>
            </a:r>
            <a:r>
              <a:rPr lang="ru-RU" dirty="0"/>
              <a:t>Ц</a:t>
            </a:r>
            <a:r>
              <a:rPr lang="uk-UA" dirty="0" smtClean="0"/>
              <a:t>Д</a:t>
            </a:r>
            <a:r>
              <a:rPr lang="ru-RU" dirty="0" smtClean="0"/>
              <a:t> </a:t>
            </a:r>
            <a:r>
              <a:rPr lang="ru-RU" dirty="0"/>
              <a:t>2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202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3. </a:t>
            </a:r>
            <a:r>
              <a:rPr lang="ru-RU" b="1" dirty="0" err="1" smtClean="0"/>
              <a:t>Гіперпродукція</a:t>
            </a:r>
            <a:r>
              <a:rPr lang="ru-RU" b="1" dirty="0" smtClean="0"/>
              <a:t> </a:t>
            </a:r>
            <a:r>
              <a:rPr lang="ru-RU" b="1" dirty="0" err="1" smtClean="0"/>
              <a:t>контрінсулярних</a:t>
            </a:r>
            <a:r>
              <a:rPr lang="ru-RU" b="1" dirty="0" smtClean="0"/>
              <a:t> </a:t>
            </a:r>
            <a:r>
              <a:rPr lang="ru-RU" b="1" dirty="0" err="1" smtClean="0"/>
              <a:t>гормонів</a:t>
            </a:r>
            <a:r>
              <a:rPr lang="ru-RU" b="1" dirty="0" smtClean="0"/>
              <a:t>:</a:t>
            </a:r>
          </a:p>
          <a:p>
            <a:r>
              <a:rPr lang="ru-RU" b="1" dirty="0" smtClean="0"/>
              <a:t>-синдром </a:t>
            </a:r>
            <a:r>
              <a:rPr lang="ru-RU" b="1" dirty="0" err="1" smtClean="0"/>
              <a:t>Іценка-Кушинга</a:t>
            </a:r>
            <a:endParaRPr lang="ru-RU" b="1" dirty="0" smtClean="0"/>
          </a:p>
          <a:p>
            <a:r>
              <a:rPr lang="ru-RU" b="1" dirty="0" smtClean="0"/>
              <a:t>-</a:t>
            </a:r>
            <a:r>
              <a:rPr lang="ru-RU" b="1" dirty="0" err="1" smtClean="0"/>
              <a:t>гіпоталамічний</a:t>
            </a:r>
            <a:r>
              <a:rPr lang="ru-RU" b="1" dirty="0" smtClean="0"/>
              <a:t> синдром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акромегалія</a:t>
            </a:r>
            <a:endParaRPr lang="ru-RU" b="1" dirty="0" smtClean="0"/>
          </a:p>
          <a:p>
            <a:r>
              <a:rPr lang="ru-RU" b="1" dirty="0" smtClean="0"/>
              <a:t>-</a:t>
            </a:r>
            <a:r>
              <a:rPr lang="ru-RU" b="1" dirty="0" err="1" smtClean="0"/>
              <a:t>феохромоцитома</a:t>
            </a:r>
            <a:endParaRPr lang="ru-RU" b="1" dirty="0" smtClean="0"/>
          </a:p>
          <a:p>
            <a:r>
              <a:rPr lang="ru-RU" b="1" dirty="0" smtClean="0"/>
              <a:t>-тиреотоксикоз</a:t>
            </a:r>
          </a:p>
          <a:p>
            <a:endParaRPr lang="uk-UA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Патогенез </a:t>
            </a:r>
            <a:r>
              <a:rPr lang="ru-RU" dirty="0" smtClean="0"/>
              <a:t>ЦД </a:t>
            </a:r>
            <a:r>
              <a:rPr lang="ru-RU" dirty="0"/>
              <a:t>2 </a:t>
            </a:r>
            <a:r>
              <a:rPr lang="ru-RU" dirty="0" err="1" smtClean="0"/>
              <a:t>типУ</a:t>
            </a:r>
            <a:endParaRPr lang="uk-UA" dirty="0"/>
          </a:p>
        </p:txBody>
      </p:sp>
      <p:sp>
        <p:nvSpPr>
          <p:cNvPr id="2017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 dirty="0" err="1" smtClean="0"/>
              <a:t>Фактори</a:t>
            </a:r>
            <a:r>
              <a:rPr lang="ru-RU" b="1" dirty="0" smtClean="0"/>
              <a:t> </a:t>
            </a:r>
            <a:r>
              <a:rPr lang="ru-RU" b="1" dirty="0" err="1" smtClean="0"/>
              <a:t>ризику</a:t>
            </a:r>
            <a:r>
              <a:rPr lang="ru-RU" b="1" dirty="0" smtClean="0"/>
              <a:t>, </a:t>
            </a:r>
            <a:r>
              <a:rPr lang="ru-RU" b="1" dirty="0" err="1" smtClean="0"/>
              <a:t>генетичні</a:t>
            </a:r>
            <a:r>
              <a:rPr lang="ru-RU" b="1" dirty="0" smtClean="0"/>
              <a:t> </a:t>
            </a:r>
            <a:r>
              <a:rPr lang="ru-RU" b="1" dirty="0" err="1" smtClean="0"/>
              <a:t>фактори</a:t>
            </a:r>
            <a:endParaRPr lang="ru-RU" b="1" dirty="0"/>
          </a:p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Інсулінорезистентність</a:t>
            </a:r>
            <a:endParaRPr lang="ru-RU" b="1" dirty="0"/>
          </a:p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Гіперінсулінемія</a:t>
            </a:r>
            <a:endParaRPr lang="ru-RU" b="1" dirty="0"/>
          </a:p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/>
              <a:t>Ц</a:t>
            </a:r>
            <a:r>
              <a:rPr lang="ru-RU" b="1" dirty="0" smtClean="0"/>
              <a:t>Д </a:t>
            </a:r>
            <a:r>
              <a:rPr lang="ru-RU" b="1" dirty="0"/>
              <a:t>2 </a:t>
            </a:r>
            <a:r>
              <a:rPr lang="ru-RU" b="1" dirty="0" smtClean="0"/>
              <a:t>типу</a:t>
            </a:r>
            <a:endParaRPr lang="ru-RU" b="1" dirty="0"/>
          </a:p>
          <a:p>
            <a:pPr>
              <a:lnSpc>
                <a:spcPct val="90000"/>
              </a:lnSpc>
            </a:pP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Недостатність</a:t>
            </a:r>
            <a:r>
              <a:rPr lang="ru-RU" b="1" dirty="0" smtClean="0"/>
              <a:t> </a:t>
            </a:r>
            <a:r>
              <a:rPr lang="ru-RU" b="1" dirty="0" err="1" smtClean="0"/>
              <a:t>бета-клітин</a:t>
            </a:r>
            <a:endParaRPr lang="uk-UA" b="1" dirty="0"/>
          </a:p>
        </p:txBody>
      </p:sp>
      <p:sp>
        <p:nvSpPr>
          <p:cNvPr id="201732" name="Line 4"/>
          <p:cNvSpPr>
            <a:spLocks noChangeShapeType="1"/>
          </p:cNvSpPr>
          <p:nvPr/>
        </p:nvSpPr>
        <p:spPr bwMode="auto">
          <a:xfrm>
            <a:off x="2555875" y="21336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1733" name="Line 5"/>
          <p:cNvSpPr>
            <a:spLocks noChangeShapeType="1"/>
          </p:cNvSpPr>
          <p:nvPr/>
        </p:nvSpPr>
        <p:spPr bwMode="auto">
          <a:xfrm>
            <a:off x="2555875" y="3213100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1734" name="Line 6"/>
          <p:cNvSpPr>
            <a:spLocks noChangeShapeType="1"/>
          </p:cNvSpPr>
          <p:nvPr/>
        </p:nvSpPr>
        <p:spPr bwMode="auto">
          <a:xfrm>
            <a:off x="2195513" y="4292600"/>
            <a:ext cx="0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1735" name="Line 7"/>
          <p:cNvSpPr>
            <a:spLocks noChangeShapeType="1"/>
          </p:cNvSpPr>
          <p:nvPr/>
        </p:nvSpPr>
        <p:spPr bwMode="auto">
          <a:xfrm>
            <a:off x="2195513" y="5300663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ЕтІологІЧНА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класифІкацІя</a:t>
            </a:r>
            <a:r>
              <a:rPr lang="ru-RU" sz="4000" dirty="0" smtClean="0"/>
              <a:t> ПОРУШЕНЬ </a:t>
            </a:r>
            <a:r>
              <a:rPr lang="ru-RU" sz="4000" dirty="0" err="1" smtClean="0"/>
              <a:t>глІкемІЇ</a:t>
            </a:r>
            <a:r>
              <a:rPr lang="ru-RU" sz="4000" dirty="0" smtClean="0"/>
              <a:t>  </a:t>
            </a:r>
            <a:endParaRPr lang="uk-UA" sz="4000" dirty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І. </a:t>
            </a:r>
            <a:r>
              <a:rPr lang="ru-RU" b="1" dirty="0" err="1" smtClean="0"/>
              <a:t>Цукровий</a:t>
            </a:r>
            <a:r>
              <a:rPr lang="ru-RU" b="1" dirty="0" smtClean="0"/>
              <a:t> </a:t>
            </a:r>
            <a:r>
              <a:rPr lang="ru-RU" b="1" dirty="0" err="1" smtClean="0"/>
              <a:t>діабет</a:t>
            </a:r>
            <a:r>
              <a:rPr lang="ru-RU" b="1" dirty="0" smtClean="0"/>
              <a:t> типу 1 (</a:t>
            </a:r>
            <a:r>
              <a:rPr lang="ru-RU" b="1" dirty="0" err="1" smtClean="0"/>
              <a:t>деструкція</a:t>
            </a:r>
            <a:r>
              <a:rPr lang="ru-RU" b="1" dirty="0" smtClean="0"/>
              <a:t> </a:t>
            </a:r>
            <a:r>
              <a:rPr lang="ru-RU" b="1" dirty="0" err="1" smtClean="0"/>
              <a:t>клітин</a:t>
            </a:r>
            <a:r>
              <a:rPr lang="ru-RU" b="1" dirty="0" smtClean="0"/>
              <a:t>, яка </a:t>
            </a:r>
            <a:r>
              <a:rPr lang="ru-RU" b="1" dirty="0" err="1" smtClean="0"/>
              <a:t>зазвичай</a:t>
            </a:r>
            <a:r>
              <a:rPr lang="ru-RU" b="1" dirty="0" smtClean="0"/>
              <a:t> </a:t>
            </a:r>
            <a:r>
              <a:rPr lang="ru-RU" b="1" dirty="0" err="1" smtClean="0"/>
              <a:t>призводить</a:t>
            </a:r>
            <a:r>
              <a:rPr lang="ru-RU" b="1" dirty="0" smtClean="0"/>
              <a:t> до </a:t>
            </a:r>
            <a:r>
              <a:rPr lang="ru-RU" b="1" dirty="0" err="1" smtClean="0"/>
              <a:t>абсолютної</a:t>
            </a:r>
            <a:r>
              <a:rPr lang="ru-RU" b="1" dirty="0" smtClean="0"/>
              <a:t> </a:t>
            </a:r>
            <a:r>
              <a:rPr lang="ru-RU" b="1" dirty="0" err="1" smtClean="0"/>
              <a:t>недостатності</a:t>
            </a:r>
            <a:r>
              <a:rPr lang="ru-RU" b="1" dirty="0" smtClean="0"/>
              <a:t> </a:t>
            </a:r>
            <a:r>
              <a:rPr lang="ru-RU" b="1" dirty="0" err="1" smtClean="0"/>
              <a:t>інсуліну</a:t>
            </a:r>
            <a:r>
              <a:rPr lang="ru-RU" b="1" dirty="0" smtClean="0"/>
              <a:t>).</a:t>
            </a:r>
          </a:p>
          <a:p>
            <a:r>
              <a:rPr lang="ru-RU" b="1" dirty="0" smtClean="0"/>
              <a:t>А. </a:t>
            </a:r>
            <a:r>
              <a:rPr lang="ru-RU" b="1" dirty="0" err="1" smtClean="0"/>
              <a:t>Аутоімунний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Б. </a:t>
            </a:r>
            <a:r>
              <a:rPr lang="ru-RU" b="1" dirty="0" err="1" smtClean="0"/>
              <a:t>Ідіопатичний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ІІ. </a:t>
            </a:r>
            <a:r>
              <a:rPr lang="ru-RU" b="1" dirty="0" err="1" smtClean="0"/>
              <a:t>Цукровий</a:t>
            </a:r>
            <a:r>
              <a:rPr lang="ru-RU" b="1" dirty="0" smtClean="0"/>
              <a:t> </a:t>
            </a:r>
            <a:r>
              <a:rPr lang="ru-RU" b="1" dirty="0" err="1" smtClean="0"/>
              <a:t>діабет</a:t>
            </a:r>
            <a:r>
              <a:rPr lang="ru-RU" b="1" dirty="0" smtClean="0"/>
              <a:t> типу 2 (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резистентності</a:t>
            </a:r>
            <a:r>
              <a:rPr lang="ru-RU" b="1" dirty="0" smtClean="0"/>
              <a:t> до </a:t>
            </a:r>
            <a:r>
              <a:rPr lang="ru-RU" b="1" dirty="0" err="1" smtClean="0"/>
              <a:t>інсуліну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відносною</a:t>
            </a:r>
            <a:r>
              <a:rPr lang="ru-RU" b="1" dirty="0" smtClean="0"/>
              <a:t> </a:t>
            </a:r>
            <a:r>
              <a:rPr lang="ru-RU" b="1" dirty="0" err="1" smtClean="0"/>
              <a:t>недостатністю</a:t>
            </a:r>
            <a:r>
              <a:rPr lang="ru-RU" b="1" dirty="0" smtClean="0"/>
              <a:t> </a:t>
            </a:r>
            <a:r>
              <a:rPr lang="ru-RU" b="1" dirty="0" err="1" smtClean="0"/>
              <a:t>інсуліну</a:t>
            </a:r>
            <a:r>
              <a:rPr lang="ru-RU" b="1" dirty="0" smtClean="0"/>
              <a:t> </a:t>
            </a:r>
            <a:r>
              <a:rPr lang="ru-RU" b="1" dirty="0" err="1" smtClean="0"/>
              <a:t>до</a:t>
            </a:r>
            <a:r>
              <a:rPr lang="ru-RU" b="1" dirty="0" smtClean="0"/>
              <a:t> </a:t>
            </a:r>
            <a:r>
              <a:rPr lang="ru-RU" b="1" dirty="0" err="1" smtClean="0"/>
              <a:t>переважно</a:t>
            </a:r>
            <a:r>
              <a:rPr lang="ru-RU" b="1" dirty="0" smtClean="0"/>
              <a:t> секреторного дефекту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резистентністю</a:t>
            </a:r>
            <a:r>
              <a:rPr lang="ru-RU" b="1" dirty="0" smtClean="0"/>
              <a:t> до </a:t>
            </a:r>
            <a:r>
              <a:rPr lang="ru-RU" b="1" dirty="0" err="1" smtClean="0"/>
              <a:t>інсуліну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без </a:t>
            </a:r>
            <a:r>
              <a:rPr lang="ru-RU" b="1" dirty="0" err="1" smtClean="0"/>
              <a:t>неї</a:t>
            </a:r>
            <a:r>
              <a:rPr lang="ru-RU" b="1" dirty="0" smtClean="0"/>
              <a:t>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ІІІ. </a:t>
            </a:r>
            <a:r>
              <a:rPr lang="ru-RU" b="1" dirty="0" err="1" smtClean="0"/>
              <a:t>Інші</a:t>
            </a:r>
            <a:r>
              <a:rPr lang="ru-RU" b="1" dirty="0" smtClean="0"/>
              <a:t> </a:t>
            </a:r>
            <a:r>
              <a:rPr lang="ru-RU" b="1" dirty="0" err="1" smtClean="0"/>
              <a:t>специфічні</a:t>
            </a:r>
            <a:r>
              <a:rPr lang="ru-RU" b="1" dirty="0" smtClean="0"/>
              <a:t> </a:t>
            </a:r>
            <a:r>
              <a:rPr lang="ru-RU" b="1" dirty="0" err="1" smtClean="0"/>
              <a:t>типи</a:t>
            </a:r>
            <a:r>
              <a:rPr lang="ru-RU" b="1" dirty="0" smtClean="0"/>
              <a:t> ЦД: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А. </a:t>
            </a:r>
            <a:r>
              <a:rPr lang="ru-RU" b="1" dirty="0" err="1" smtClean="0"/>
              <a:t>Генетичні</a:t>
            </a:r>
            <a:r>
              <a:rPr lang="ru-RU" b="1" dirty="0" smtClean="0"/>
              <a:t> </a:t>
            </a:r>
            <a:r>
              <a:rPr lang="ru-RU" b="1" dirty="0" err="1" smtClean="0"/>
              <a:t>дефекти</a:t>
            </a:r>
            <a:r>
              <a:rPr lang="ru-RU" b="1" dirty="0" smtClean="0"/>
              <a:t> </a:t>
            </a:r>
            <a:r>
              <a:rPr lang="ru-RU" b="1" dirty="0" err="1" smtClean="0"/>
              <a:t>функції</a:t>
            </a:r>
            <a:r>
              <a:rPr lang="ru-RU" b="1" dirty="0" smtClean="0"/>
              <a:t> </a:t>
            </a:r>
            <a:r>
              <a:rPr lang="ru-RU" b="1" dirty="0" err="1" smtClean="0"/>
              <a:t>клітин</a:t>
            </a:r>
            <a:r>
              <a:rPr lang="ru-RU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Б. </a:t>
            </a:r>
            <a:r>
              <a:rPr lang="ru-RU" b="1" dirty="0" err="1" smtClean="0"/>
              <a:t>Генетичні</a:t>
            </a:r>
            <a:r>
              <a:rPr lang="ru-RU" b="1" dirty="0" smtClean="0"/>
              <a:t> </a:t>
            </a:r>
            <a:r>
              <a:rPr lang="ru-RU" b="1" dirty="0" err="1" smtClean="0"/>
              <a:t>дефекти</a:t>
            </a:r>
            <a:r>
              <a:rPr lang="ru-RU" b="1" dirty="0" smtClean="0"/>
              <a:t> </a:t>
            </a:r>
            <a:r>
              <a:rPr lang="ru-RU" b="1" dirty="0" err="1" smtClean="0"/>
              <a:t>дії</a:t>
            </a:r>
            <a:r>
              <a:rPr lang="ru-RU" b="1" dirty="0" smtClean="0"/>
              <a:t> </a:t>
            </a:r>
            <a:r>
              <a:rPr lang="ru-RU" b="1" dirty="0" err="1" smtClean="0"/>
              <a:t>інсуліну</a:t>
            </a:r>
            <a:r>
              <a:rPr lang="ru-RU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В. </a:t>
            </a:r>
            <a:r>
              <a:rPr lang="ru-RU" b="1" dirty="0" err="1" smtClean="0"/>
              <a:t>Хвороби</a:t>
            </a:r>
            <a:r>
              <a:rPr lang="ru-RU" b="1" dirty="0" smtClean="0"/>
              <a:t> </a:t>
            </a:r>
            <a:r>
              <a:rPr lang="ru-RU" b="1" dirty="0" err="1" smtClean="0"/>
              <a:t>екзокринної</a:t>
            </a:r>
            <a:r>
              <a:rPr lang="ru-RU" b="1" dirty="0" smtClean="0"/>
              <a:t> </a:t>
            </a:r>
            <a:r>
              <a:rPr lang="ru-RU" b="1" dirty="0" err="1" smtClean="0"/>
              <a:t>частини</a:t>
            </a:r>
            <a:r>
              <a:rPr lang="ru-RU" b="1" dirty="0" smtClean="0"/>
              <a:t> </a:t>
            </a:r>
            <a:r>
              <a:rPr lang="ru-RU" b="1" dirty="0" err="1" smtClean="0"/>
              <a:t>підшлункової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Г. </a:t>
            </a:r>
            <a:r>
              <a:rPr lang="ru-RU" b="1" dirty="0" err="1" smtClean="0"/>
              <a:t>Ендокрінопатії</a:t>
            </a:r>
            <a:r>
              <a:rPr lang="ru-RU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Д. </a:t>
            </a:r>
            <a:r>
              <a:rPr lang="ru-RU" b="1" dirty="0" err="1" smtClean="0"/>
              <a:t>Цукровий</a:t>
            </a:r>
            <a:r>
              <a:rPr lang="ru-RU" b="1" dirty="0" smtClean="0"/>
              <a:t> </a:t>
            </a:r>
            <a:r>
              <a:rPr lang="ru-RU" b="1" dirty="0" err="1" smtClean="0"/>
              <a:t>діабет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індукується</a:t>
            </a:r>
            <a:r>
              <a:rPr lang="ru-RU" b="1" dirty="0" smtClean="0"/>
              <a:t> </a:t>
            </a:r>
            <a:r>
              <a:rPr lang="ru-RU" b="1" dirty="0" err="1" smtClean="0"/>
              <a:t>лікарськими</a:t>
            </a:r>
            <a:r>
              <a:rPr lang="ru-RU" b="1" dirty="0" smtClean="0"/>
              <a:t> </a:t>
            </a:r>
            <a:r>
              <a:rPr lang="ru-RU" b="1" dirty="0" err="1" smtClean="0"/>
              <a:t>засобами</a:t>
            </a:r>
            <a:r>
              <a:rPr lang="ru-RU" b="1" dirty="0" smtClean="0"/>
              <a:t> </a:t>
            </a:r>
            <a:r>
              <a:rPr lang="ru-RU" b="1" dirty="0" err="1" smtClean="0"/>
              <a:t>чи</a:t>
            </a:r>
            <a:r>
              <a:rPr lang="ru-RU" b="1" dirty="0" smtClean="0"/>
              <a:t> </a:t>
            </a:r>
            <a:r>
              <a:rPr lang="ru-RU" b="1" dirty="0" err="1" smtClean="0"/>
              <a:t>хімічними</a:t>
            </a:r>
            <a:r>
              <a:rPr lang="ru-RU" b="1" dirty="0" smtClean="0"/>
              <a:t> </a:t>
            </a:r>
            <a:r>
              <a:rPr lang="ru-RU" b="1" dirty="0" err="1" smtClean="0"/>
              <a:t>речовинами</a:t>
            </a:r>
            <a:r>
              <a:rPr lang="ru-RU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Е. </a:t>
            </a:r>
            <a:r>
              <a:rPr lang="ru-RU" b="1" dirty="0" err="1" smtClean="0"/>
              <a:t>Інфекції</a:t>
            </a:r>
            <a:r>
              <a:rPr lang="ru-RU" b="1" dirty="0" smtClean="0"/>
              <a:t> (краснуха, </a:t>
            </a:r>
            <a:r>
              <a:rPr lang="ru-RU" b="1" dirty="0" err="1" smtClean="0"/>
              <a:t>цитомегаловірусна</a:t>
            </a:r>
            <a:r>
              <a:rPr lang="ru-RU" b="1" dirty="0" smtClean="0"/>
              <a:t> </a:t>
            </a:r>
            <a:r>
              <a:rPr lang="ru-RU" b="1" dirty="0" err="1" smtClean="0"/>
              <a:t>інфекція</a:t>
            </a:r>
            <a:r>
              <a:rPr lang="ru-RU" b="1" dirty="0" smtClean="0"/>
              <a:t> та </a:t>
            </a:r>
            <a:r>
              <a:rPr lang="ru-RU" b="1" dirty="0" err="1" smtClean="0"/>
              <a:t>ін</a:t>
            </a:r>
            <a:r>
              <a:rPr lang="ru-RU" b="1" dirty="0" smtClean="0"/>
              <a:t>.)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Ж. </a:t>
            </a:r>
            <a:r>
              <a:rPr lang="ru-RU" b="1" dirty="0" err="1" smtClean="0"/>
              <a:t>Незвичайні</a:t>
            </a:r>
            <a:r>
              <a:rPr lang="ru-RU" b="1" dirty="0" smtClean="0"/>
              <a:t> </a:t>
            </a:r>
            <a:r>
              <a:rPr lang="ru-RU" b="1" dirty="0" err="1" smtClean="0"/>
              <a:t>форми</a:t>
            </a:r>
            <a:r>
              <a:rPr lang="ru-RU" b="1" dirty="0" smtClean="0"/>
              <a:t> </a:t>
            </a:r>
            <a:r>
              <a:rPr lang="ru-RU" b="1" dirty="0" err="1" smtClean="0"/>
              <a:t>імунопосередкового</a:t>
            </a:r>
            <a:r>
              <a:rPr lang="ru-RU" b="1" dirty="0" smtClean="0"/>
              <a:t> </a:t>
            </a:r>
            <a:r>
              <a:rPr lang="ru-RU" b="1" dirty="0" err="1" smtClean="0"/>
              <a:t>цукрового</a:t>
            </a:r>
            <a:r>
              <a:rPr lang="ru-RU" b="1" dirty="0" smtClean="0"/>
              <a:t> </a:t>
            </a:r>
            <a:r>
              <a:rPr lang="ru-RU" b="1" dirty="0" err="1" smtClean="0"/>
              <a:t>діабету</a:t>
            </a:r>
            <a:r>
              <a:rPr lang="ru-RU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З. </a:t>
            </a:r>
            <a:r>
              <a:rPr lang="ru-RU" b="1" dirty="0" err="1" smtClean="0"/>
              <a:t>Інші</a:t>
            </a:r>
            <a:r>
              <a:rPr lang="ru-RU" b="1" dirty="0" smtClean="0"/>
              <a:t> </a:t>
            </a:r>
            <a:r>
              <a:rPr lang="ru-RU" b="1" dirty="0" err="1" smtClean="0"/>
              <a:t>генетичні</a:t>
            </a:r>
            <a:r>
              <a:rPr lang="ru-RU" b="1" dirty="0" smtClean="0"/>
              <a:t> </a:t>
            </a:r>
            <a:r>
              <a:rPr lang="ru-RU" b="1" dirty="0" err="1" smtClean="0"/>
              <a:t>синдроми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іноді</a:t>
            </a:r>
            <a:r>
              <a:rPr lang="ru-RU" b="1" dirty="0" smtClean="0"/>
              <a:t> </a:t>
            </a:r>
            <a:r>
              <a:rPr lang="ru-RU" b="1" dirty="0" err="1" smtClean="0"/>
              <a:t>поєднуються</a:t>
            </a:r>
            <a:r>
              <a:rPr lang="ru-RU" b="1" dirty="0" smtClean="0"/>
              <a:t>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 smtClean="0"/>
              <a:t>цукровим</a:t>
            </a:r>
            <a:r>
              <a:rPr lang="ru-RU" b="1" dirty="0" smtClean="0"/>
              <a:t> </a:t>
            </a:r>
            <a:r>
              <a:rPr lang="ru-RU" b="1" dirty="0" err="1" smtClean="0"/>
              <a:t>діабетом</a:t>
            </a:r>
            <a:r>
              <a:rPr lang="ru-RU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US" b="1" dirty="0" smtClean="0"/>
              <a:t>IV. </a:t>
            </a:r>
            <a:r>
              <a:rPr lang="ru-RU" b="1" dirty="0" err="1" smtClean="0"/>
              <a:t>Гестаційний</a:t>
            </a:r>
            <a:r>
              <a:rPr lang="ru-RU" b="1" dirty="0" smtClean="0"/>
              <a:t> ЦД.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КлІНІЧНА</a:t>
            </a:r>
            <a:r>
              <a:rPr lang="ru-RU" sz="4000" dirty="0" smtClean="0"/>
              <a:t>  </a:t>
            </a:r>
            <a:r>
              <a:rPr lang="ru-RU" sz="4000" dirty="0" err="1" smtClean="0"/>
              <a:t>класифІкацІя</a:t>
            </a:r>
            <a:r>
              <a:rPr lang="ru-RU" sz="4000" dirty="0" smtClean="0"/>
              <a:t> </a:t>
            </a:r>
            <a:r>
              <a:rPr lang="uk-UA" sz="4000" dirty="0" err="1"/>
              <a:t>манифестного</a:t>
            </a:r>
            <a:r>
              <a:rPr lang="ru-RU" sz="4000" dirty="0"/>
              <a:t> (явного) </a:t>
            </a:r>
            <a:r>
              <a:rPr lang="uk-UA" sz="4000" dirty="0" smtClean="0"/>
              <a:t>Ц</a:t>
            </a:r>
            <a:r>
              <a:rPr lang="uk-UA" sz="4000" smtClean="0"/>
              <a:t>Д</a:t>
            </a:r>
            <a:r>
              <a:rPr lang="ru-RU" sz="4000" dirty="0" smtClean="0"/>
              <a:t>                                    </a:t>
            </a:r>
            <a:endParaRPr lang="uk-UA" sz="4000" dirty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989138"/>
            <a:ext cx="8229600" cy="45259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I</a:t>
            </a:r>
            <a:r>
              <a:rPr lang="ru-RU" b="1" dirty="0"/>
              <a:t>. 	</a:t>
            </a:r>
            <a:r>
              <a:rPr lang="ru-RU" b="1" dirty="0" err="1" smtClean="0"/>
              <a:t>Клінічні</a:t>
            </a:r>
            <a:r>
              <a:rPr lang="ru-RU" b="1" dirty="0" smtClean="0"/>
              <a:t> </a:t>
            </a:r>
            <a:r>
              <a:rPr lang="ru-RU" b="1" dirty="0" err="1" smtClean="0"/>
              <a:t>форми</a:t>
            </a:r>
            <a:r>
              <a:rPr lang="ru-RU" b="1" dirty="0" smtClean="0"/>
              <a:t> </a:t>
            </a:r>
            <a:endParaRPr lang="ru-RU" b="1" dirty="0"/>
          </a:p>
          <a:p>
            <a:pPr>
              <a:lnSpc>
                <a:spcPct val="90000"/>
              </a:lnSpc>
            </a:pPr>
            <a:r>
              <a:rPr lang="ru-RU" sz="2800" b="1" dirty="0"/>
              <a:t>1. </a:t>
            </a:r>
            <a:r>
              <a:rPr lang="ru-RU" sz="2800" b="1" dirty="0" err="1" smtClean="0"/>
              <a:t>Первинний</a:t>
            </a:r>
            <a:r>
              <a:rPr lang="ru-RU" sz="2800" b="1" dirty="0" smtClean="0"/>
              <a:t> </a:t>
            </a:r>
            <a:r>
              <a:rPr lang="uk-UA" sz="2800" b="1" dirty="0"/>
              <a:t>ЦД</a:t>
            </a:r>
            <a:r>
              <a:rPr lang="ru-RU" sz="2800" b="1" dirty="0"/>
              <a:t>: а) </a:t>
            </a:r>
            <a:r>
              <a:rPr lang="ru-RU" sz="2800" b="1" dirty="0" err="1" smtClean="0"/>
              <a:t>генетичний</a:t>
            </a:r>
            <a:r>
              <a:rPr lang="ru-RU" sz="2800" b="1" dirty="0"/>
              <a:t>, б) </a:t>
            </a:r>
            <a:r>
              <a:rPr lang="ru-RU" sz="2800" b="1" dirty="0" smtClean="0"/>
              <a:t>е</a:t>
            </a:r>
            <a:r>
              <a:rPr lang="uk-UA" sz="2800" b="1" dirty="0" err="1" smtClean="0"/>
              <a:t>сенціальний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ожирінням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або</a:t>
            </a:r>
            <a:r>
              <a:rPr lang="ru-RU" sz="2800" b="1" dirty="0" smtClean="0"/>
              <a:t> </a:t>
            </a:r>
            <a:r>
              <a:rPr lang="ru-RU" sz="2800" b="1" dirty="0"/>
              <a:t>без </a:t>
            </a:r>
            <a:r>
              <a:rPr lang="ru-RU" sz="2800" b="1" dirty="0" err="1" smtClean="0"/>
              <a:t>нього</a:t>
            </a:r>
            <a:r>
              <a:rPr lang="ru-RU" sz="2800" b="1" dirty="0"/>
              <a:t>).</a:t>
            </a:r>
          </a:p>
          <a:p>
            <a:pPr>
              <a:lnSpc>
                <a:spcPct val="90000"/>
              </a:lnSpc>
            </a:pPr>
            <a:r>
              <a:rPr lang="ru-RU" sz="2800" b="1" dirty="0"/>
              <a:t>2. </a:t>
            </a:r>
            <a:r>
              <a:rPr lang="ru-RU" sz="2800" b="1" dirty="0" err="1" smtClean="0"/>
              <a:t>Вторинний</a:t>
            </a:r>
            <a:r>
              <a:rPr lang="ru-RU" sz="2800" b="1" dirty="0" smtClean="0"/>
              <a:t> </a:t>
            </a:r>
            <a:r>
              <a:rPr lang="ru-RU" sz="2800" b="1" dirty="0"/>
              <a:t>(</a:t>
            </a:r>
            <a:r>
              <a:rPr lang="ru-RU" sz="2800" b="1" dirty="0" err="1" smtClean="0"/>
              <a:t>симптоматичний</a:t>
            </a:r>
            <a:r>
              <a:rPr lang="ru-RU" sz="2800" b="1" dirty="0"/>
              <a:t>) </a:t>
            </a:r>
            <a:r>
              <a:rPr lang="uk-UA" sz="2800" b="1" dirty="0"/>
              <a:t>ЦД</a:t>
            </a:r>
            <a:r>
              <a:rPr lang="ru-RU" sz="2800" b="1" dirty="0"/>
              <a:t>: а) </a:t>
            </a:r>
            <a:r>
              <a:rPr lang="uk-UA" sz="2800" b="1" dirty="0" err="1" smtClean="0"/>
              <a:t>гіпофізарний</a:t>
            </a:r>
            <a:r>
              <a:rPr lang="ru-RU" sz="2800" b="1" dirty="0"/>
              <a:t>; б) </a:t>
            </a:r>
            <a:r>
              <a:rPr lang="ru-RU" sz="2800" b="1" dirty="0" err="1" smtClean="0"/>
              <a:t>стероїдний</a:t>
            </a:r>
            <a:r>
              <a:rPr lang="ru-RU" sz="2800" b="1" dirty="0"/>
              <a:t>; в) </a:t>
            </a:r>
            <a:r>
              <a:rPr lang="uk-UA" sz="2800" b="1" dirty="0" err="1"/>
              <a:t>тирогенний</a:t>
            </a:r>
            <a:r>
              <a:rPr lang="ru-RU" sz="2800" b="1" dirty="0"/>
              <a:t>; г) </a:t>
            </a:r>
            <a:r>
              <a:rPr lang="uk-UA" sz="2800" b="1" dirty="0" err="1"/>
              <a:t>адреналовий</a:t>
            </a:r>
            <a:r>
              <a:rPr lang="ru-RU" sz="2800" b="1" dirty="0"/>
              <a:t>; </a:t>
            </a:r>
            <a:r>
              <a:rPr lang="ru-RU" sz="2800" b="1" dirty="0" err="1"/>
              <a:t>д</a:t>
            </a:r>
            <a:r>
              <a:rPr lang="ru-RU" sz="2800" b="1" dirty="0"/>
              <a:t>) </a:t>
            </a:r>
            <a:r>
              <a:rPr lang="ru-RU" sz="2800" b="1" dirty="0" err="1" smtClean="0"/>
              <a:t>панкреатичний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запалення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підшлункової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залози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пухлинне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її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переродження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або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видалення</a:t>
            </a:r>
            <a:r>
              <a:rPr lang="ru-RU" sz="2800" b="1" dirty="0" smtClean="0"/>
              <a:t>); </a:t>
            </a:r>
            <a:r>
              <a:rPr lang="ru-RU" sz="2800" b="1" dirty="0"/>
              <a:t>е) </a:t>
            </a:r>
            <a:r>
              <a:rPr lang="ru-RU" sz="2800" b="1" dirty="0" err="1" smtClean="0"/>
              <a:t>бронзовий</a:t>
            </a:r>
            <a:r>
              <a:rPr lang="ru-RU" sz="2800" b="1" dirty="0" smtClean="0"/>
              <a:t> (у </a:t>
            </a:r>
            <a:r>
              <a:rPr lang="ru-RU" sz="2800" b="1" dirty="0" err="1" smtClean="0"/>
              <a:t>випадку</a:t>
            </a:r>
            <a:r>
              <a:rPr lang="ru-RU" sz="2800" b="1" dirty="0" smtClean="0"/>
              <a:t> </a:t>
            </a:r>
            <a:r>
              <a:rPr lang="uk-UA" sz="2800" b="1" dirty="0" err="1"/>
              <a:t>гемохроматозу</a:t>
            </a:r>
            <a:r>
              <a:rPr lang="ru-RU" sz="2800" b="1" dirty="0"/>
              <a:t>).</a:t>
            </a:r>
          </a:p>
          <a:p>
            <a:pPr>
              <a:lnSpc>
                <a:spcPct val="90000"/>
              </a:lnSpc>
            </a:pPr>
            <a:r>
              <a:rPr lang="ru-RU" sz="2800" b="1" dirty="0"/>
              <a:t>3. </a:t>
            </a:r>
            <a:r>
              <a:rPr lang="ru-RU" sz="2800" b="1" dirty="0" smtClean="0"/>
              <a:t>Ц</a:t>
            </a:r>
            <a:r>
              <a:rPr lang="uk-UA" sz="2800" b="1" dirty="0" smtClean="0"/>
              <a:t>Д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вагітних</a:t>
            </a:r>
            <a:r>
              <a:rPr lang="ru-RU" sz="2800" b="1" dirty="0" smtClean="0"/>
              <a:t> </a:t>
            </a:r>
            <a:r>
              <a:rPr lang="ru-RU" sz="2800" b="1" dirty="0"/>
              <a:t>(</a:t>
            </a:r>
            <a:r>
              <a:rPr lang="uk-UA" sz="2800" b="1" dirty="0" err="1" smtClean="0"/>
              <a:t>гестаційний</a:t>
            </a:r>
            <a:r>
              <a:rPr lang="ru-RU" sz="2800" b="1" dirty="0"/>
              <a:t>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КлІНІЧНА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класифІкацІя</a:t>
            </a:r>
            <a:r>
              <a:rPr lang="ru-RU" sz="4000" dirty="0" smtClean="0"/>
              <a:t> </a:t>
            </a:r>
            <a:r>
              <a:rPr lang="uk-UA" sz="4000" dirty="0" err="1"/>
              <a:t>манифестного</a:t>
            </a:r>
            <a:r>
              <a:rPr lang="ru-RU" sz="4000" dirty="0"/>
              <a:t> (явного) </a:t>
            </a:r>
            <a:r>
              <a:rPr lang="ru-RU" sz="4000" dirty="0" smtClean="0"/>
              <a:t>ЦД</a:t>
            </a:r>
            <a:endParaRPr lang="uk-UA" sz="4000" dirty="0"/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/>
              <a:t>ІІ. </a:t>
            </a:r>
            <a:r>
              <a:rPr lang="ru-RU" b="1" dirty="0" err="1" smtClean="0"/>
              <a:t>Типи</a:t>
            </a:r>
            <a:r>
              <a:rPr lang="ru-RU" b="1" dirty="0" smtClean="0"/>
              <a:t> </a:t>
            </a:r>
            <a:r>
              <a:rPr lang="ru-RU" b="1" dirty="0"/>
              <a:t>(характер </a:t>
            </a:r>
            <a:r>
              <a:rPr lang="uk-UA" b="1" dirty="0" smtClean="0"/>
              <a:t>перебігу</a:t>
            </a:r>
            <a:r>
              <a:rPr lang="ru-RU" b="1" dirty="0" smtClean="0"/>
              <a:t>) </a:t>
            </a:r>
            <a:r>
              <a:rPr lang="ru-RU" b="1" dirty="0"/>
              <a:t>Ц</a:t>
            </a:r>
            <a:r>
              <a:rPr lang="uk-UA" b="1" dirty="0" smtClean="0"/>
              <a:t>Д</a:t>
            </a:r>
            <a:r>
              <a:rPr lang="ru-RU" b="1" dirty="0" smtClean="0"/>
              <a:t> </a:t>
            </a:r>
            <a:endParaRPr lang="ru-RU" b="1" dirty="0"/>
          </a:p>
          <a:p>
            <a:pPr>
              <a:lnSpc>
                <a:spcPct val="80000"/>
              </a:lnSpc>
            </a:pPr>
            <a:r>
              <a:rPr lang="ru-RU" sz="2800" b="1" dirty="0"/>
              <a:t>Тип 1 - </a:t>
            </a:r>
            <a:r>
              <a:rPr lang="uk-UA" sz="2800" b="1" dirty="0" err="1" smtClean="0"/>
              <a:t>інсулінза</a:t>
            </a:r>
            <a:r>
              <a:rPr lang="ru-RU" sz="2800" b="1" dirty="0" smtClean="0"/>
              <a:t>лежни</a:t>
            </a:r>
            <a:r>
              <a:rPr lang="uk-UA" sz="2800" b="1" dirty="0" smtClean="0"/>
              <a:t>й</a:t>
            </a:r>
            <a:r>
              <a:rPr lang="ru-RU" sz="2800" b="1" dirty="0" smtClean="0"/>
              <a:t> </a:t>
            </a:r>
            <a:r>
              <a:rPr lang="ru-RU" sz="2800" b="1" dirty="0"/>
              <a:t>(</a:t>
            </a:r>
            <a:r>
              <a:rPr lang="ru-RU" sz="2800" b="1" dirty="0" err="1" smtClean="0"/>
              <a:t>лабільний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схильністю</a:t>
            </a:r>
            <a:r>
              <a:rPr lang="ru-RU" sz="2800" b="1" dirty="0" smtClean="0"/>
              <a:t> до </a:t>
            </a:r>
            <a:r>
              <a:rPr lang="ru-RU" sz="2800" b="1" dirty="0"/>
              <a:t>ацидозу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гіпоглікемії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переважно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юнацький</a:t>
            </a:r>
            <a:r>
              <a:rPr lang="ru-RU" sz="2800" b="1" dirty="0"/>
              <a:t>).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Тип 2 - </a:t>
            </a:r>
            <a:r>
              <a:rPr lang="uk-UA" sz="2800" b="1" dirty="0" err="1" smtClean="0"/>
              <a:t>інсуліннеза</a:t>
            </a:r>
            <a:r>
              <a:rPr lang="ru-RU" sz="2800" b="1" dirty="0" smtClean="0"/>
              <a:t>лежни</a:t>
            </a:r>
            <a:r>
              <a:rPr lang="uk-UA" sz="2800" b="1" dirty="0" smtClean="0"/>
              <a:t>й</a:t>
            </a:r>
            <a:r>
              <a:rPr lang="ru-RU" sz="2800" b="1" dirty="0" smtClean="0"/>
              <a:t> </a:t>
            </a:r>
            <a:r>
              <a:rPr lang="ru-RU" sz="2800" b="1" dirty="0"/>
              <a:t>(</a:t>
            </a:r>
            <a:r>
              <a:rPr lang="ru-RU" sz="2800" b="1" dirty="0" err="1" smtClean="0"/>
              <a:t>стабільний</a:t>
            </a:r>
            <a:r>
              <a:rPr lang="ru-RU" sz="2800" b="1" dirty="0"/>
              <a:t>, </a:t>
            </a:r>
            <a:r>
              <a:rPr lang="ru-RU" sz="2800" b="1" dirty="0" smtClean="0"/>
              <a:t>Ц</a:t>
            </a:r>
            <a:r>
              <a:rPr lang="uk-UA" sz="2800" b="1" dirty="0" smtClean="0"/>
              <a:t>Д</a:t>
            </a:r>
            <a:r>
              <a:rPr lang="ru-RU" sz="2800" b="1" dirty="0" smtClean="0"/>
              <a:t> </a:t>
            </a:r>
            <a:r>
              <a:rPr lang="ru-RU" sz="2800" b="1" dirty="0"/>
              <a:t>людей </a:t>
            </a:r>
            <a:r>
              <a:rPr lang="ru-RU" sz="2800" b="1" dirty="0" err="1" smtClean="0"/>
              <a:t>похилого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віку</a:t>
            </a:r>
            <a:r>
              <a:rPr lang="ru-RU" sz="2800" b="1" dirty="0" smtClean="0"/>
              <a:t>).</a:t>
            </a:r>
            <a:endParaRPr lang="ru-RU" sz="2800" b="1" dirty="0"/>
          </a:p>
          <a:p>
            <a:pPr>
              <a:lnSpc>
                <a:spcPct val="80000"/>
              </a:lnSpc>
            </a:pPr>
            <a:r>
              <a:rPr lang="ru-RU" b="1" dirty="0"/>
              <a:t>І</a:t>
            </a:r>
            <a:r>
              <a:rPr lang="en-US" b="1" dirty="0"/>
              <a:t>I</a:t>
            </a:r>
            <a:r>
              <a:rPr lang="ru-RU" b="1" dirty="0"/>
              <a:t>І. </a:t>
            </a:r>
            <a:r>
              <a:rPr lang="ru-RU" b="1" dirty="0" err="1" smtClean="0"/>
              <a:t>Ступені</a:t>
            </a:r>
            <a:r>
              <a:rPr lang="ru-RU" b="1" dirty="0" smtClean="0"/>
              <a:t> </a:t>
            </a:r>
            <a:r>
              <a:rPr lang="ru-RU" b="1" dirty="0" err="1" smtClean="0"/>
              <a:t>тяжкості</a:t>
            </a:r>
            <a:r>
              <a:rPr lang="ru-RU" b="1" dirty="0" smtClean="0"/>
              <a:t> </a:t>
            </a:r>
            <a:r>
              <a:rPr lang="uk-UA" b="1" dirty="0"/>
              <a:t>ЦД</a:t>
            </a:r>
            <a:r>
              <a:rPr lang="ru-RU" sz="2800" b="1" dirty="0"/>
              <a:t> 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1. Легкий. 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2. </a:t>
            </a:r>
            <a:r>
              <a:rPr lang="ru-RU" sz="2800" b="1" dirty="0" err="1" smtClean="0"/>
              <a:t>Середній</a:t>
            </a:r>
            <a:r>
              <a:rPr lang="ru-RU" sz="2800" b="1" dirty="0"/>
              <a:t>. 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3. </a:t>
            </a:r>
            <a:r>
              <a:rPr lang="ru-RU" sz="2800" b="1" dirty="0" smtClean="0"/>
              <a:t>Тяжкий</a:t>
            </a:r>
            <a:r>
              <a:rPr lang="ru-RU" sz="2800" b="1" dirty="0"/>
              <a:t>. </a:t>
            </a:r>
            <a:endParaRPr lang="uk-UA" sz="28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КлІнІчНА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класифІкацІя</a:t>
            </a:r>
            <a:r>
              <a:rPr lang="ru-RU" sz="4000" dirty="0" smtClean="0"/>
              <a:t> </a:t>
            </a:r>
            <a:r>
              <a:rPr lang="uk-UA" sz="4000" dirty="0" err="1"/>
              <a:t>манифестного</a:t>
            </a:r>
            <a:r>
              <a:rPr lang="ru-RU" sz="4000" dirty="0"/>
              <a:t> (явного) </a:t>
            </a:r>
            <a:r>
              <a:rPr lang="ru-RU" sz="4000" dirty="0" smtClean="0"/>
              <a:t>ЦД</a:t>
            </a:r>
            <a:endParaRPr lang="uk-UA" sz="4000" dirty="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IV. </a:t>
            </a:r>
            <a:r>
              <a:rPr lang="ru-RU" dirty="0" smtClean="0"/>
              <a:t>Стан </a:t>
            </a:r>
            <a:r>
              <a:rPr lang="ru-RU" dirty="0" err="1" smtClean="0"/>
              <a:t>компенсації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1. </a:t>
            </a:r>
            <a:r>
              <a:rPr lang="ru-RU" dirty="0" err="1" smtClean="0"/>
              <a:t>Компенсований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 smtClean="0"/>
              <a:t>Субкомпенсований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 smtClean="0"/>
              <a:t>Декомпенсований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КлІнІчНА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класифІкацІя</a:t>
            </a:r>
            <a:r>
              <a:rPr lang="ru-RU" sz="4000" dirty="0" smtClean="0"/>
              <a:t> </a:t>
            </a:r>
            <a:r>
              <a:rPr lang="uk-UA" sz="4000" dirty="0" err="1"/>
              <a:t>манифестного</a:t>
            </a:r>
            <a:r>
              <a:rPr lang="ru-RU" sz="4000" dirty="0"/>
              <a:t> (явного) </a:t>
            </a:r>
            <a:r>
              <a:rPr lang="ru-RU" sz="4000" dirty="0" smtClean="0"/>
              <a:t>ЦД</a:t>
            </a:r>
            <a:endParaRPr lang="uk-UA" sz="4000" dirty="0"/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b="1" dirty="0"/>
              <a:t>V. </a:t>
            </a:r>
            <a:r>
              <a:rPr lang="ru-RU" b="1" dirty="0" err="1" smtClean="0"/>
              <a:t>Наявність</a:t>
            </a:r>
            <a:r>
              <a:rPr lang="ru-RU" b="1" dirty="0" smtClean="0"/>
              <a:t> </a:t>
            </a:r>
            <a:r>
              <a:rPr lang="ru-RU" b="1" dirty="0" err="1" smtClean="0"/>
              <a:t>діабетичної</a:t>
            </a:r>
            <a:r>
              <a:rPr lang="ru-RU" b="1" dirty="0" smtClean="0"/>
              <a:t> </a:t>
            </a:r>
            <a:r>
              <a:rPr lang="uk-UA" b="1" dirty="0" err="1" smtClean="0"/>
              <a:t>ангіопатії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en-US" b="1" dirty="0"/>
              <a:t>I</a:t>
            </a:r>
            <a:r>
              <a:rPr lang="uk-UA" b="1" dirty="0"/>
              <a:t>-</a:t>
            </a:r>
            <a:r>
              <a:rPr lang="en-US" b="1" dirty="0"/>
              <a:t>III</a:t>
            </a:r>
            <a:r>
              <a:rPr lang="ru-RU" b="1" dirty="0"/>
              <a:t> </a:t>
            </a:r>
            <a:r>
              <a:rPr lang="ru-RU" b="1" dirty="0" err="1" smtClean="0"/>
              <a:t>стадій</a:t>
            </a:r>
            <a:r>
              <a:rPr lang="ru-RU" b="1" dirty="0"/>
              <a:t>)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невропатії</a:t>
            </a:r>
            <a:r>
              <a:rPr lang="ru-RU" b="1" dirty="0" smtClean="0"/>
              <a:t> </a:t>
            </a:r>
            <a:endParaRPr lang="ru-RU" b="1" dirty="0"/>
          </a:p>
          <a:p>
            <a:pPr>
              <a:lnSpc>
                <a:spcPct val="80000"/>
              </a:lnSpc>
            </a:pPr>
            <a:r>
              <a:rPr lang="ru-RU" sz="2800" b="1" dirty="0"/>
              <a:t>1. </a:t>
            </a:r>
            <a:r>
              <a:rPr lang="ru-RU" sz="2800" b="1" dirty="0" err="1" smtClean="0"/>
              <a:t>Мікроангіопатія</a:t>
            </a:r>
            <a:r>
              <a:rPr lang="ru-RU" sz="2800" b="1" dirty="0" smtClean="0"/>
              <a:t> </a:t>
            </a:r>
            <a:r>
              <a:rPr lang="ru-RU" sz="2800" b="1" dirty="0"/>
              <a:t>- </a:t>
            </a:r>
            <a:r>
              <a:rPr lang="uk-UA" sz="2800" b="1" dirty="0" err="1"/>
              <a:t>ретино-</a:t>
            </a:r>
            <a:r>
              <a:rPr lang="ru-RU" sz="2800" b="1" dirty="0"/>
              <a:t>, </a:t>
            </a:r>
            <a:r>
              <a:rPr lang="uk-UA" sz="2800" b="1" dirty="0" err="1"/>
              <a:t>нефро-</a:t>
            </a:r>
            <a:r>
              <a:rPr lang="ru-RU" sz="2800" b="1" dirty="0"/>
              <a:t>, </a:t>
            </a:r>
            <a:r>
              <a:rPr lang="ru-RU" sz="2800" b="1" dirty="0" err="1" smtClean="0"/>
              <a:t>капиляропатія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нижніх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кінцівок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або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іншої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локалізації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pPr>
              <a:lnSpc>
                <a:spcPct val="80000"/>
              </a:lnSpc>
            </a:pPr>
            <a:r>
              <a:rPr lang="ru-RU" sz="2800" b="1" dirty="0"/>
              <a:t>2. </a:t>
            </a:r>
            <a:r>
              <a:rPr lang="ru-RU" sz="2800" b="1" dirty="0" err="1" smtClean="0"/>
              <a:t>Макроангіопатія</a:t>
            </a:r>
            <a:r>
              <a:rPr lang="ru-RU" sz="2800" b="1" dirty="0" smtClean="0"/>
              <a:t> </a:t>
            </a:r>
            <a:r>
              <a:rPr lang="ru-RU" sz="2800" b="1" dirty="0" err="1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переважним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ураженням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судин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серця</a:t>
            </a:r>
            <a:r>
              <a:rPr lang="ru-RU" sz="2800" b="1" dirty="0" smtClean="0"/>
              <a:t>, </a:t>
            </a:r>
            <a:r>
              <a:rPr lang="ru-RU" sz="2800" b="1" dirty="0"/>
              <a:t>головного </a:t>
            </a:r>
            <a:r>
              <a:rPr lang="ru-RU" sz="2800" b="1" dirty="0" err="1" smtClean="0"/>
              <a:t>мозку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нижніх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кінцівок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іншої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локалізації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pPr>
              <a:lnSpc>
                <a:spcPct val="80000"/>
              </a:lnSpc>
            </a:pPr>
            <a:r>
              <a:rPr lang="ru-RU" sz="2800" b="1" dirty="0"/>
              <a:t>3. </a:t>
            </a:r>
            <a:r>
              <a:rPr lang="ru-RU" sz="2800" b="1" dirty="0" err="1" smtClean="0"/>
              <a:t>Універсальна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мікро</a:t>
            </a:r>
            <a:r>
              <a:rPr lang="ru-RU" sz="2800" b="1" dirty="0" smtClean="0"/>
              <a:t>-</a:t>
            </a:r>
            <a:r>
              <a:rPr lang="ru-RU" sz="2800" b="1" dirty="0"/>
              <a:t>, </a:t>
            </a:r>
            <a:r>
              <a:rPr lang="uk-UA" sz="2800" b="1" dirty="0" err="1" smtClean="0"/>
              <a:t>макроангіопатія</a:t>
            </a:r>
            <a:r>
              <a:rPr lang="ru-RU" sz="2800" b="1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4. </a:t>
            </a:r>
            <a:r>
              <a:rPr lang="ru-RU" sz="2800" b="1" dirty="0" err="1" smtClean="0"/>
              <a:t>Поліневропатія</a:t>
            </a:r>
            <a:r>
              <a:rPr lang="ru-RU" sz="2800" b="1" dirty="0" smtClean="0"/>
              <a:t> </a:t>
            </a:r>
            <a:r>
              <a:rPr lang="ru-RU" sz="2800" b="1" dirty="0"/>
              <a:t>(</a:t>
            </a:r>
            <a:r>
              <a:rPr lang="ru-RU" sz="2800" b="1" dirty="0" err="1" smtClean="0"/>
              <a:t>периферична</a:t>
            </a:r>
            <a:r>
              <a:rPr lang="ru-RU" sz="2800" b="1" dirty="0" smtClean="0"/>
              <a:t>, автономна </a:t>
            </a:r>
            <a:r>
              <a:rPr lang="ru-RU" sz="2800" b="1" dirty="0" err="1" smtClean="0"/>
              <a:t>або</a:t>
            </a:r>
            <a:r>
              <a:rPr lang="ru-RU" sz="2800" b="1" dirty="0" smtClean="0"/>
              <a:t> </a:t>
            </a:r>
            <a:r>
              <a:rPr lang="uk-UA" sz="2800" b="1" dirty="0" smtClean="0"/>
              <a:t>вісцеральна</a:t>
            </a:r>
            <a:r>
              <a:rPr lang="ru-RU" sz="2800" b="1" dirty="0" smtClean="0"/>
              <a:t>).</a:t>
            </a:r>
            <a:endParaRPr lang="ru-RU" sz="2800" b="1" dirty="0"/>
          </a:p>
          <a:p>
            <a:pPr>
              <a:lnSpc>
                <a:spcPct val="80000"/>
              </a:lnSpc>
            </a:pPr>
            <a:r>
              <a:rPr lang="ru-RU" sz="2800" b="1" dirty="0"/>
              <a:t>5. </a:t>
            </a:r>
            <a:r>
              <a:rPr lang="ru-RU" sz="2800" b="1" dirty="0" err="1" smtClean="0"/>
              <a:t>Енцефалопатія</a:t>
            </a:r>
            <a:r>
              <a:rPr lang="ru-RU" sz="2800" b="1" dirty="0"/>
              <a:t>.</a:t>
            </a:r>
            <a:endParaRPr lang="uk-UA" sz="28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КлІнІчНА</a:t>
            </a:r>
            <a:r>
              <a:rPr lang="ru-RU" sz="4000" dirty="0" smtClean="0"/>
              <a:t> </a:t>
            </a:r>
            <a:r>
              <a:rPr lang="ru-RU" sz="4000" dirty="0" err="1" smtClean="0"/>
              <a:t>класифІкацІя</a:t>
            </a:r>
            <a:r>
              <a:rPr lang="ru-RU" sz="4000" dirty="0" smtClean="0"/>
              <a:t> </a:t>
            </a:r>
            <a:r>
              <a:rPr lang="uk-UA" sz="4000" dirty="0" err="1"/>
              <a:t>манифестного</a:t>
            </a:r>
            <a:r>
              <a:rPr lang="ru-RU" sz="4000" dirty="0"/>
              <a:t> (явного) СД</a:t>
            </a:r>
            <a:endParaRPr lang="uk-UA" sz="4000" dirty="0"/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VІ. </a:t>
            </a:r>
            <a:r>
              <a:rPr lang="ru-RU" b="1" dirty="0" err="1" smtClean="0"/>
              <a:t>Ураження</a:t>
            </a:r>
            <a:r>
              <a:rPr lang="ru-RU" b="1" dirty="0" smtClean="0"/>
              <a:t> </a:t>
            </a:r>
            <a:r>
              <a:rPr lang="ru-RU" b="1" dirty="0" err="1" smtClean="0"/>
              <a:t>інших</a:t>
            </a:r>
            <a:r>
              <a:rPr lang="ru-RU" b="1" dirty="0" smtClean="0"/>
              <a:t> </a:t>
            </a:r>
            <a:r>
              <a:rPr lang="ru-RU" b="1" dirty="0" err="1" smtClean="0"/>
              <a:t>органів</a:t>
            </a:r>
            <a:r>
              <a:rPr lang="ru-RU" b="1" dirty="0" smtClean="0"/>
              <a:t> </a:t>
            </a:r>
            <a:r>
              <a:rPr lang="ru-RU" b="1" dirty="0"/>
              <a:t>і</a:t>
            </a:r>
            <a:r>
              <a:rPr lang="ru-RU" b="1" dirty="0" smtClean="0"/>
              <a:t> </a:t>
            </a:r>
            <a:r>
              <a:rPr lang="ru-RU" b="1" dirty="0"/>
              <a:t>систем </a:t>
            </a:r>
          </a:p>
          <a:p>
            <a:r>
              <a:rPr lang="ru-RU" sz="2800" b="1" dirty="0" err="1" smtClean="0"/>
              <a:t>Гепатопатія</a:t>
            </a:r>
            <a:r>
              <a:rPr lang="ru-RU" sz="2800" b="1" dirty="0"/>
              <a:t>, катаракта, </a:t>
            </a:r>
            <a:r>
              <a:rPr lang="uk-UA" sz="2800" b="1" dirty="0" err="1" smtClean="0"/>
              <a:t>дерматопатія</a:t>
            </a:r>
            <a:r>
              <a:rPr lang="ru-RU" sz="2800" b="1" dirty="0"/>
              <a:t>, </a:t>
            </a:r>
            <a:r>
              <a:rPr lang="ru-RU" sz="2800" b="1" dirty="0" err="1" smtClean="0"/>
              <a:t>остеоартропатія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ін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r>
              <a:rPr lang="ru-RU" b="1" dirty="0"/>
              <a:t>VІІ. </a:t>
            </a:r>
            <a:r>
              <a:rPr lang="ru-RU" b="1" dirty="0" err="1" smtClean="0"/>
              <a:t>Гострі</a:t>
            </a:r>
            <a:r>
              <a:rPr lang="ru-RU" b="1" dirty="0" smtClean="0"/>
              <a:t> </a:t>
            </a:r>
            <a:r>
              <a:rPr lang="ru-RU" b="1" dirty="0" err="1" smtClean="0"/>
              <a:t>ускладнення</a:t>
            </a:r>
            <a:r>
              <a:rPr lang="ru-RU" b="1" dirty="0" smtClean="0"/>
              <a:t> </a:t>
            </a:r>
            <a:r>
              <a:rPr lang="ru-RU" b="1" dirty="0"/>
              <a:t>Ц</a:t>
            </a:r>
            <a:r>
              <a:rPr lang="uk-UA" b="1" dirty="0" smtClean="0"/>
              <a:t>Д</a:t>
            </a:r>
            <a:r>
              <a:rPr lang="ru-RU" b="1" dirty="0" smtClean="0"/>
              <a:t>: Коми:</a:t>
            </a:r>
            <a:endParaRPr lang="ru-RU" b="1" dirty="0"/>
          </a:p>
          <a:p>
            <a:r>
              <a:rPr lang="ru-RU" sz="2800" b="1" dirty="0"/>
              <a:t>1. </a:t>
            </a:r>
            <a:r>
              <a:rPr lang="ru-RU" sz="2800" b="1" dirty="0" err="1" smtClean="0"/>
              <a:t>Гіперкетонемічна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r>
              <a:rPr lang="ru-RU" sz="2800" b="1" dirty="0"/>
              <a:t>2. </a:t>
            </a:r>
            <a:r>
              <a:rPr lang="ru-RU" sz="2800" b="1" dirty="0" err="1" smtClean="0"/>
              <a:t>Гіперосмолярна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r>
              <a:rPr lang="ru-RU" sz="2800" b="1" dirty="0"/>
              <a:t>3. </a:t>
            </a:r>
            <a:r>
              <a:rPr lang="ru-RU" sz="2800" b="1" dirty="0" err="1" smtClean="0"/>
              <a:t>Гіперлактацидемічна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r>
              <a:rPr lang="ru-RU" sz="2800" b="1" dirty="0"/>
              <a:t>4. </a:t>
            </a:r>
            <a:r>
              <a:rPr lang="ru-RU" sz="2800" b="1" dirty="0" err="1" smtClean="0"/>
              <a:t>Гіпоглікемічна</a:t>
            </a:r>
            <a:r>
              <a:rPr lang="ru-RU" sz="2800" b="1" dirty="0" smtClean="0"/>
              <a:t>.</a:t>
            </a:r>
            <a:endParaRPr lang="uk-UA" sz="28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/>
              <a:t>СтУпенІ</a:t>
            </a:r>
            <a:r>
              <a:rPr lang="ru-RU" sz="4000" dirty="0" smtClean="0"/>
              <a:t> </a:t>
            </a:r>
            <a:r>
              <a:rPr lang="ru-RU" sz="4000" dirty="0" err="1" smtClean="0"/>
              <a:t>тяжКОСТІ</a:t>
            </a:r>
            <a:r>
              <a:rPr lang="ru-RU" sz="4000" dirty="0" smtClean="0"/>
              <a:t> </a:t>
            </a:r>
            <a:r>
              <a:rPr lang="ru-RU" sz="4000" dirty="0" err="1" smtClean="0"/>
              <a:t>ЦУКРОВого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дІабетУ</a:t>
            </a:r>
            <a:endParaRPr lang="uk-UA" sz="4000" dirty="0"/>
          </a:p>
        </p:txBody>
      </p:sp>
      <p:sp>
        <p:nvSpPr>
          <p:cNvPr id="2109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</a:t>
            </a:r>
            <a:r>
              <a:rPr lang="ru-RU" b="1" dirty="0"/>
              <a:t>	</a:t>
            </a:r>
            <a:r>
              <a:rPr lang="ru-RU" b="1" dirty="0" smtClean="0"/>
              <a:t>Легка </a:t>
            </a:r>
            <a:r>
              <a:rPr lang="ru-RU" b="1" dirty="0" err="1" smtClean="0"/>
              <a:t>ступінь</a:t>
            </a:r>
            <a:r>
              <a:rPr lang="ru-RU" b="1" dirty="0"/>
              <a:t>. </a:t>
            </a:r>
            <a:r>
              <a:rPr lang="ru-RU" b="1" dirty="0" smtClean="0"/>
              <a:t>За </a:t>
            </a:r>
            <a:r>
              <a:rPr lang="ru-RU" b="1" dirty="0" err="1" smtClean="0"/>
              <a:t>такої</a:t>
            </a:r>
            <a:r>
              <a:rPr lang="ru-RU" b="1" dirty="0" smtClean="0"/>
              <a:t> </a:t>
            </a:r>
            <a:r>
              <a:rPr lang="ru-RU" b="1" dirty="0" err="1" smtClean="0"/>
              <a:t>форми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 smtClean="0"/>
              <a:t>рівень</a:t>
            </a:r>
            <a:r>
              <a:rPr lang="ru-RU" b="1" dirty="0" smtClean="0"/>
              <a:t> </a:t>
            </a:r>
            <a:r>
              <a:rPr lang="ru-RU" b="1" dirty="0" err="1" smtClean="0"/>
              <a:t>глікемії</a:t>
            </a:r>
            <a:r>
              <a:rPr lang="ru-RU" b="1" dirty="0" smtClean="0"/>
              <a:t> не </a:t>
            </a:r>
            <a:r>
              <a:rPr lang="ru-RU" b="1" dirty="0" err="1" smtClean="0"/>
              <a:t>перевищує</a:t>
            </a:r>
            <a:r>
              <a:rPr lang="ru-RU" b="1" dirty="0" smtClean="0"/>
              <a:t> 8,4 </a:t>
            </a:r>
            <a:r>
              <a:rPr lang="ru-RU" b="1" dirty="0" err="1" smtClean="0"/>
              <a:t>ммоль</a:t>
            </a:r>
            <a:r>
              <a:rPr lang="ru-RU" b="1" dirty="0" smtClean="0"/>
              <a:t>/л, </a:t>
            </a:r>
            <a:r>
              <a:rPr lang="ru-RU" b="1" dirty="0" err="1" smtClean="0"/>
              <a:t>глюкозурія</a:t>
            </a:r>
            <a:r>
              <a:rPr lang="ru-RU" b="1" dirty="0" smtClean="0"/>
              <a:t> не </a:t>
            </a:r>
            <a:r>
              <a:rPr lang="ru-RU" b="1" dirty="0" err="1" smtClean="0"/>
              <a:t>більше</a:t>
            </a:r>
            <a:r>
              <a:rPr lang="ru-RU" b="1" dirty="0" smtClean="0"/>
              <a:t> 20 г/л, </a:t>
            </a:r>
            <a:r>
              <a:rPr lang="ru-RU" b="1" dirty="0" err="1" smtClean="0"/>
              <a:t>можуть</a:t>
            </a:r>
            <a:r>
              <a:rPr lang="ru-RU" b="1" dirty="0" smtClean="0"/>
              <a:t> бути </a:t>
            </a:r>
            <a:r>
              <a:rPr lang="ru-RU" b="1" dirty="0" err="1" smtClean="0"/>
              <a:t>початкові</a:t>
            </a:r>
            <a:r>
              <a:rPr lang="ru-RU" b="1" dirty="0" smtClean="0"/>
              <a:t> (</a:t>
            </a:r>
            <a:r>
              <a:rPr lang="ru-RU" b="1" dirty="0" err="1" smtClean="0"/>
              <a:t>функціональні</a:t>
            </a:r>
            <a:r>
              <a:rPr lang="ru-RU" b="1" dirty="0" smtClean="0"/>
              <a:t>) </a:t>
            </a:r>
            <a:r>
              <a:rPr lang="ru-RU" b="1" dirty="0" err="1" smtClean="0"/>
              <a:t>стадії</a:t>
            </a:r>
            <a:r>
              <a:rPr lang="ru-RU" b="1" dirty="0" smtClean="0"/>
              <a:t> </a:t>
            </a:r>
            <a:r>
              <a:rPr lang="ru-RU" b="1" dirty="0" err="1" smtClean="0"/>
              <a:t>ангіопатії</a:t>
            </a:r>
            <a:r>
              <a:rPr lang="ru-RU" b="1" dirty="0" smtClean="0"/>
              <a:t>, </a:t>
            </a:r>
            <a:r>
              <a:rPr lang="ru-RU" b="1" dirty="0" err="1" smtClean="0"/>
              <a:t>працездатність</a:t>
            </a:r>
            <a:r>
              <a:rPr lang="ru-RU" b="1" dirty="0" smtClean="0"/>
              <a:t> </a:t>
            </a:r>
            <a:r>
              <a:rPr lang="ru-RU" b="1" dirty="0" err="1" smtClean="0"/>
              <a:t>збережена</a:t>
            </a:r>
            <a:r>
              <a:rPr lang="ru-RU" b="1" dirty="0" smtClean="0"/>
              <a:t>. </a:t>
            </a:r>
            <a:r>
              <a:rPr lang="ru-RU" b="1" dirty="0" err="1" smtClean="0"/>
              <a:t>Компенсація</a:t>
            </a:r>
            <a:r>
              <a:rPr lang="ru-RU" b="1" dirty="0" smtClean="0"/>
              <a:t> </a:t>
            </a:r>
            <a:r>
              <a:rPr lang="ru-RU" b="1" dirty="0" err="1" smtClean="0"/>
              <a:t>діабету</a:t>
            </a:r>
            <a:r>
              <a:rPr lang="ru-RU" b="1" dirty="0" smtClean="0"/>
              <a:t> </a:t>
            </a:r>
            <a:r>
              <a:rPr lang="ru-RU" b="1" dirty="0" err="1" smtClean="0"/>
              <a:t>досягається</a:t>
            </a:r>
            <a:r>
              <a:rPr lang="ru-RU" b="1" dirty="0" smtClean="0"/>
              <a:t> </a:t>
            </a:r>
            <a:r>
              <a:rPr lang="ru-RU" b="1" dirty="0" err="1" smtClean="0"/>
              <a:t>лише</a:t>
            </a:r>
            <a:r>
              <a:rPr lang="ru-RU" b="1" dirty="0" smtClean="0"/>
              <a:t> </a:t>
            </a:r>
            <a:r>
              <a:rPr lang="ru-RU" b="1" dirty="0" err="1" smtClean="0"/>
              <a:t>дієтою</a:t>
            </a:r>
            <a:r>
              <a:rPr lang="ru-RU" b="1" dirty="0" smtClean="0"/>
              <a:t>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СтУпенІ</a:t>
            </a:r>
            <a:r>
              <a:rPr lang="ru-RU" sz="4000" dirty="0" smtClean="0"/>
              <a:t> </a:t>
            </a:r>
            <a:r>
              <a:rPr lang="ru-RU" sz="4000" dirty="0" err="1" smtClean="0"/>
              <a:t>тяжКОСТІ</a:t>
            </a:r>
            <a:r>
              <a:rPr lang="ru-RU" sz="4000" dirty="0" smtClean="0"/>
              <a:t> </a:t>
            </a:r>
            <a:r>
              <a:rPr lang="ru-RU" sz="4000" dirty="0" err="1" smtClean="0"/>
              <a:t>ЦУКРОВого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дІабетУ</a:t>
            </a:r>
            <a:endParaRPr lang="uk-UA" sz="4000" dirty="0"/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	</a:t>
            </a:r>
            <a:r>
              <a:rPr lang="ru-RU" b="1" dirty="0" err="1" smtClean="0"/>
              <a:t>Середня</a:t>
            </a:r>
            <a:r>
              <a:rPr lang="ru-RU" b="1" dirty="0" smtClean="0"/>
              <a:t> </a:t>
            </a:r>
            <a:r>
              <a:rPr lang="ru-RU" b="1" dirty="0" err="1" smtClean="0"/>
              <a:t>ступінь</a:t>
            </a:r>
            <a:r>
              <a:rPr lang="ru-RU" b="1" dirty="0" smtClean="0"/>
              <a:t> </a:t>
            </a:r>
            <a:r>
              <a:rPr lang="ru-RU" b="1" dirty="0"/>
              <a:t>- </a:t>
            </a:r>
            <a:r>
              <a:rPr lang="ru-RU" b="1" dirty="0" err="1" smtClean="0"/>
              <a:t>рівень</a:t>
            </a:r>
            <a:r>
              <a:rPr lang="ru-RU" b="1" dirty="0" smtClean="0"/>
              <a:t> </a:t>
            </a:r>
            <a:r>
              <a:rPr lang="ru-RU" b="1" dirty="0" err="1" smtClean="0"/>
              <a:t>глікемії</a:t>
            </a:r>
            <a:r>
              <a:rPr lang="ru-RU" b="1" dirty="0" smtClean="0"/>
              <a:t> не </a:t>
            </a:r>
            <a:r>
              <a:rPr lang="ru-RU" b="1" dirty="0" err="1" smtClean="0"/>
              <a:t>перевищує</a:t>
            </a:r>
            <a:r>
              <a:rPr lang="ru-RU" b="1" dirty="0" smtClean="0"/>
              <a:t> 14 </a:t>
            </a:r>
            <a:r>
              <a:rPr lang="ru-RU" b="1" dirty="0" err="1" smtClean="0"/>
              <a:t>ммоль</a:t>
            </a:r>
            <a:r>
              <a:rPr lang="ru-RU" b="1" dirty="0" smtClean="0"/>
              <a:t>/л, </a:t>
            </a:r>
            <a:r>
              <a:rPr lang="ru-RU" b="1" dirty="0" err="1" smtClean="0"/>
              <a:t>добова</a:t>
            </a:r>
            <a:r>
              <a:rPr lang="ru-RU" b="1" dirty="0" smtClean="0"/>
              <a:t> </a:t>
            </a:r>
            <a:r>
              <a:rPr lang="ru-RU" b="1" dirty="0" err="1" smtClean="0"/>
              <a:t>глюкозурія</a:t>
            </a:r>
            <a:r>
              <a:rPr lang="ru-RU" b="1" dirty="0" smtClean="0"/>
              <a:t> 40 г/л, </a:t>
            </a:r>
            <a:r>
              <a:rPr lang="ru-RU" b="1" dirty="0" err="1" smtClean="0"/>
              <a:t>можливий</a:t>
            </a:r>
            <a:r>
              <a:rPr lang="ru-RU" b="1" dirty="0" smtClean="0"/>
              <a:t> </a:t>
            </a:r>
            <a:r>
              <a:rPr lang="ru-RU" b="1" dirty="0" err="1" smtClean="0"/>
              <a:t>епізодичний</a:t>
            </a:r>
            <a:r>
              <a:rPr lang="ru-RU" b="1" dirty="0" smtClean="0"/>
              <a:t> </a:t>
            </a:r>
            <a:r>
              <a:rPr lang="ru-RU" b="1" dirty="0" err="1" smtClean="0"/>
              <a:t>кетоз</a:t>
            </a:r>
            <a:r>
              <a:rPr lang="ru-RU" b="1" dirty="0" smtClean="0"/>
              <a:t>, </a:t>
            </a:r>
            <a:r>
              <a:rPr lang="ru-RU" b="1" dirty="0" err="1" smtClean="0"/>
              <a:t>кетоацидоз</a:t>
            </a:r>
            <a:r>
              <a:rPr lang="ru-RU" b="1" dirty="0" smtClean="0"/>
              <a:t>. При </a:t>
            </a:r>
            <a:r>
              <a:rPr lang="ru-RU" b="1" dirty="0" err="1" smtClean="0"/>
              <a:t>цій</a:t>
            </a:r>
            <a:r>
              <a:rPr lang="ru-RU" b="1" dirty="0" smtClean="0"/>
              <a:t> </a:t>
            </a:r>
            <a:r>
              <a:rPr lang="ru-RU" b="1" dirty="0" err="1" smtClean="0"/>
              <a:t>формі</a:t>
            </a:r>
            <a:r>
              <a:rPr lang="ru-RU" b="1" dirty="0" smtClean="0"/>
              <a:t> </a:t>
            </a:r>
            <a:r>
              <a:rPr lang="ru-RU" b="1" dirty="0" err="1" smtClean="0"/>
              <a:t>діагностуються</a:t>
            </a:r>
            <a:r>
              <a:rPr lang="ru-RU" b="1" dirty="0" smtClean="0"/>
              <a:t> </a:t>
            </a:r>
            <a:r>
              <a:rPr lang="ru-RU" b="1" dirty="0" err="1" smtClean="0"/>
              <a:t>ангіопатії</a:t>
            </a:r>
            <a:r>
              <a:rPr lang="ru-RU" b="1" dirty="0" smtClean="0"/>
              <a:t> І – ІІ </a:t>
            </a:r>
            <a:r>
              <a:rPr lang="ru-RU" b="1" dirty="0" err="1" smtClean="0"/>
              <a:t>стадій</a:t>
            </a:r>
            <a:r>
              <a:rPr lang="ru-RU" b="1" dirty="0" smtClean="0"/>
              <a:t>. Для </a:t>
            </a:r>
            <a:r>
              <a:rPr lang="ru-RU" b="1" dirty="0" err="1" smtClean="0"/>
              <a:t>компенсації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</a:t>
            </a:r>
            <a:r>
              <a:rPr lang="ru-RU" b="1" dirty="0" err="1" smtClean="0"/>
              <a:t>призначають</a:t>
            </a:r>
            <a:r>
              <a:rPr lang="ru-RU" b="1" dirty="0" smtClean="0"/>
              <a:t> </a:t>
            </a:r>
            <a:r>
              <a:rPr lang="ru-RU" b="1" dirty="0" err="1" smtClean="0"/>
              <a:t>пероральні</a:t>
            </a:r>
            <a:r>
              <a:rPr lang="ru-RU" b="1" dirty="0" smtClean="0"/>
              <a:t> </a:t>
            </a:r>
            <a:r>
              <a:rPr lang="ru-RU" b="1" dirty="0" err="1" smtClean="0"/>
              <a:t>цукрознижувальні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препарати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інсулін</a:t>
            </a:r>
            <a:r>
              <a:rPr lang="ru-RU" b="1" dirty="0" smtClean="0"/>
              <a:t> до 40 ОД/</a:t>
            </a:r>
            <a:r>
              <a:rPr lang="ru-RU" b="1" dirty="0" err="1" smtClean="0"/>
              <a:t>добу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СтУпенІ</a:t>
            </a:r>
            <a:r>
              <a:rPr lang="ru-RU" sz="4000" dirty="0" smtClean="0"/>
              <a:t> </a:t>
            </a:r>
            <a:r>
              <a:rPr lang="ru-RU" sz="4000" dirty="0" err="1" smtClean="0"/>
              <a:t>тяжКОСТІ</a:t>
            </a:r>
            <a:r>
              <a:rPr lang="ru-RU" sz="4000" dirty="0" smtClean="0"/>
              <a:t> </a:t>
            </a:r>
            <a:r>
              <a:rPr lang="ru-RU" sz="4000" dirty="0" err="1" smtClean="0"/>
              <a:t>ЦУКРОВого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дІабетУ</a:t>
            </a:r>
            <a:endParaRPr lang="uk-UA" sz="4000" dirty="0"/>
          </a:p>
        </p:txBody>
      </p:sp>
      <p:sp>
        <p:nvSpPr>
          <p:cNvPr id="2088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>
            <a:normAutofit/>
          </a:bodyPr>
          <a:lstStyle/>
          <a:p>
            <a:r>
              <a:rPr lang="ru-RU" sz="2800" dirty="0"/>
              <a:t>-</a:t>
            </a:r>
            <a:r>
              <a:rPr lang="ru-RU" sz="2800" b="1" dirty="0"/>
              <a:t>	</a:t>
            </a:r>
            <a:r>
              <a:rPr lang="ru-RU" sz="2800" b="1" dirty="0" smtClean="0"/>
              <a:t>Тяжка </a:t>
            </a:r>
            <a:r>
              <a:rPr lang="ru-RU" sz="2800" b="1" dirty="0" err="1" smtClean="0"/>
              <a:t>ступінь</a:t>
            </a:r>
            <a:r>
              <a:rPr lang="ru-RU" sz="2800" b="1" dirty="0" smtClean="0"/>
              <a:t> </a:t>
            </a:r>
            <a:r>
              <a:rPr lang="ru-RU" sz="2800" b="1" dirty="0"/>
              <a:t>- </a:t>
            </a:r>
            <a:r>
              <a:rPr lang="ru-RU" sz="2800" b="1" dirty="0" err="1" smtClean="0"/>
              <a:t>компенсація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досягається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рідко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відзначається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висока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стійка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гіперглікемія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вище</a:t>
            </a:r>
            <a:r>
              <a:rPr lang="ru-RU" sz="2800" b="1" dirty="0" smtClean="0"/>
              <a:t> 14 </a:t>
            </a:r>
            <a:r>
              <a:rPr lang="ru-RU" sz="2800" b="1" dirty="0" err="1" smtClean="0"/>
              <a:t>ммоль</a:t>
            </a:r>
            <a:r>
              <a:rPr lang="ru-RU" sz="2800" b="1" dirty="0" smtClean="0"/>
              <a:t>/л) та </a:t>
            </a:r>
            <a:r>
              <a:rPr lang="ru-RU" sz="2800" b="1" dirty="0" err="1" smtClean="0"/>
              <a:t>глюкозурія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вище</a:t>
            </a:r>
            <a:r>
              <a:rPr lang="ru-RU" sz="2800" b="1" dirty="0" smtClean="0"/>
              <a:t> 40 г/л, </a:t>
            </a:r>
            <a:r>
              <a:rPr lang="ru-RU" sz="2800" b="1" dirty="0" err="1" smtClean="0"/>
              <a:t>нерідко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виникають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кетоацидоз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прекоми</a:t>
            </a:r>
            <a:r>
              <a:rPr lang="ru-RU" sz="2800" b="1" dirty="0" smtClean="0"/>
              <a:t> та коми. У таких </a:t>
            </a:r>
            <a:r>
              <a:rPr lang="ru-RU" sz="2800" b="1" dirty="0" err="1" smtClean="0"/>
              <a:t>хворих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діагностують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виражені</a:t>
            </a:r>
            <a:r>
              <a:rPr lang="ru-RU" sz="2800" b="1" dirty="0" smtClean="0"/>
              <a:t> (ІІІ – </a:t>
            </a:r>
            <a:r>
              <a:rPr lang="en-US" sz="2800" b="1" dirty="0" smtClean="0"/>
              <a:t>IV </a:t>
            </a:r>
            <a:r>
              <a:rPr lang="ru-RU" sz="2800" b="1" dirty="0" err="1" smtClean="0"/>
              <a:t>стадії</a:t>
            </a:r>
            <a:r>
              <a:rPr lang="ru-RU" sz="2800" b="1" dirty="0" smtClean="0"/>
              <a:t>) </a:t>
            </a:r>
            <a:r>
              <a:rPr lang="ru-RU" sz="2800" b="1" dirty="0" err="1" smtClean="0"/>
              <a:t>ангіопатії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ведуть</a:t>
            </a:r>
            <a:r>
              <a:rPr lang="ru-RU" sz="2800" b="1" dirty="0" smtClean="0"/>
              <a:t> до </a:t>
            </a:r>
            <a:r>
              <a:rPr lang="ru-RU" sz="2800" b="1" dirty="0" err="1" smtClean="0"/>
              <a:t>значних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органічних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ушкоджень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зору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нирок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нижніх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кінцівок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серця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мозку</a:t>
            </a:r>
            <a:r>
              <a:rPr lang="ru-RU" sz="2800" b="1" dirty="0" smtClean="0"/>
              <a:t>. </a:t>
            </a:r>
            <a:r>
              <a:rPr lang="ru-RU" sz="2800" b="1" dirty="0" err="1" smtClean="0"/>
              <a:t>Працездатність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хворих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знижена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навіть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повністю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втрачена</a:t>
            </a:r>
            <a:r>
              <a:rPr lang="ru-RU" sz="2800" b="1" dirty="0" smtClean="0"/>
              <a:t>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ГлІколІзованИй</a:t>
            </a:r>
            <a:r>
              <a:rPr lang="ru-RU" sz="4000" dirty="0" smtClean="0"/>
              <a:t> </a:t>
            </a:r>
            <a:r>
              <a:rPr lang="ru-RU" sz="4000" dirty="0" err="1" smtClean="0"/>
              <a:t>гемоглобІн</a:t>
            </a:r>
            <a:r>
              <a:rPr lang="ru-RU" sz="4000" dirty="0" smtClean="0"/>
              <a:t> </a:t>
            </a:r>
            <a:r>
              <a:rPr lang="ru-RU" sz="4000" dirty="0"/>
              <a:t>-</a:t>
            </a:r>
            <a:endParaRPr lang="uk-UA" sz="4000" dirty="0"/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 dirty="0" err="1" smtClean="0"/>
              <a:t>гемоглобін</a:t>
            </a:r>
            <a:r>
              <a:rPr lang="ru-RU" b="1" dirty="0" smtClean="0"/>
              <a:t>, </a:t>
            </a:r>
            <a:r>
              <a:rPr lang="ru-RU" b="1" dirty="0" err="1" smtClean="0"/>
              <a:t>пов'язаний</a:t>
            </a:r>
            <a:r>
              <a:rPr lang="ru-RU" b="1" dirty="0" smtClean="0"/>
              <a:t> </a:t>
            </a:r>
            <a:r>
              <a:rPr lang="ru-RU" b="1" dirty="0" err="1" smtClean="0"/>
              <a:t>із</a:t>
            </a:r>
            <a:r>
              <a:rPr lang="ru-RU" b="1" dirty="0" smtClean="0"/>
              <a:t> глюкозою шляхом </a:t>
            </a:r>
            <a:r>
              <a:rPr lang="ru-RU" b="1" dirty="0" err="1" smtClean="0"/>
              <a:t>неферментативного</a:t>
            </a:r>
            <a:r>
              <a:rPr lang="ru-RU" b="1" dirty="0" smtClean="0"/>
              <a:t> </a:t>
            </a:r>
            <a:r>
              <a:rPr lang="ru-RU" b="1" dirty="0" err="1" smtClean="0"/>
              <a:t>гліколізування</a:t>
            </a:r>
            <a:r>
              <a:rPr lang="ru-RU" b="1" dirty="0" smtClean="0"/>
              <a:t>, </a:t>
            </a:r>
            <a:r>
              <a:rPr lang="ru-RU" b="1" dirty="0" err="1" smtClean="0"/>
              <a:t>цей</a:t>
            </a:r>
            <a:r>
              <a:rPr lang="ru-RU" b="1" dirty="0" smtClean="0"/>
              <a:t> </a:t>
            </a:r>
            <a:r>
              <a:rPr lang="ru-RU" b="1" dirty="0" err="1" smtClean="0"/>
              <a:t>процес</a:t>
            </a:r>
            <a:r>
              <a:rPr lang="ru-RU" b="1" dirty="0" smtClean="0"/>
              <a:t> </a:t>
            </a:r>
            <a:r>
              <a:rPr lang="ru-RU" b="1" dirty="0" err="1" smtClean="0"/>
              <a:t>нелімітований</a:t>
            </a:r>
            <a:r>
              <a:rPr lang="ru-RU" b="1" dirty="0" smtClean="0"/>
              <a:t>. </a:t>
            </a:r>
            <a:r>
              <a:rPr lang="ru-RU" b="1" dirty="0" err="1" smtClean="0"/>
              <a:t>Ступінь</a:t>
            </a:r>
            <a:r>
              <a:rPr lang="ru-RU" b="1" dirty="0" smtClean="0"/>
              <a:t> </a:t>
            </a:r>
            <a:r>
              <a:rPr lang="ru-RU" b="1" dirty="0" err="1" smtClean="0"/>
              <a:t>глікування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прямопропорційний</a:t>
            </a:r>
            <a:r>
              <a:rPr lang="ru-RU" b="1" dirty="0" smtClean="0"/>
              <a:t> до </a:t>
            </a:r>
            <a:r>
              <a:rPr lang="ru-RU" b="1" dirty="0" err="1" smtClean="0"/>
              <a:t>концентрації</a:t>
            </a:r>
            <a:r>
              <a:rPr lang="ru-RU" b="1" dirty="0" smtClean="0"/>
              <a:t> </a:t>
            </a:r>
            <a:r>
              <a:rPr lang="ru-RU" b="1" dirty="0" err="1" smtClean="0"/>
              <a:t>глюкози</a:t>
            </a:r>
            <a:r>
              <a:rPr lang="ru-RU" b="1" dirty="0" smtClean="0"/>
              <a:t>, </a:t>
            </a:r>
            <a:r>
              <a:rPr lang="ru-RU" b="1" dirty="0" err="1" smtClean="0"/>
              <a:t>необоротний</a:t>
            </a:r>
            <a:r>
              <a:rPr lang="ru-RU" b="1" dirty="0" smtClean="0"/>
              <a:t>, не </a:t>
            </a:r>
            <a:r>
              <a:rPr lang="ru-RU" b="1" dirty="0" err="1" smtClean="0"/>
              <a:t>залежить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наявності</a:t>
            </a:r>
            <a:r>
              <a:rPr lang="ru-RU" b="1" dirty="0" smtClean="0"/>
              <a:t> </a:t>
            </a:r>
            <a:r>
              <a:rPr lang="ru-RU" b="1" dirty="0" err="1" smtClean="0"/>
              <a:t>інсуліну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свідчить</a:t>
            </a:r>
            <a:r>
              <a:rPr lang="ru-RU" b="1" dirty="0" smtClean="0"/>
              <a:t> про </a:t>
            </a:r>
            <a:r>
              <a:rPr lang="ru-RU" b="1" dirty="0" err="1" smtClean="0"/>
              <a:t>ступінь</a:t>
            </a:r>
            <a:r>
              <a:rPr lang="ru-RU" b="1" dirty="0" smtClean="0"/>
              <a:t> </a:t>
            </a:r>
            <a:r>
              <a:rPr lang="ru-RU" b="1" dirty="0" err="1" smtClean="0"/>
              <a:t>компенсації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за </a:t>
            </a:r>
            <a:r>
              <a:rPr lang="ru-RU" b="1" dirty="0" err="1" smtClean="0"/>
              <a:t>останні</a:t>
            </a:r>
            <a:r>
              <a:rPr lang="ru-RU" b="1" dirty="0" smtClean="0"/>
              <a:t> 90 </a:t>
            </a:r>
            <a:r>
              <a:rPr lang="ru-RU" b="1" dirty="0" err="1" smtClean="0"/>
              <a:t>діб</a:t>
            </a:r>
            <a:r>
              <a:rPr lang="ru-RU" b="1" dirty="0" smtClean="0"/>
              <a:t>. Норма – 4 – 6 %, при </a:t>
            </a:r>
            <a:r>
              <a:rPr lang="ru-RU" b="1" dirty="0" err="1" smtClean="0"/>
              <a:t>цукровому</a:t>
            </a:r>
            <a:r>
              <a:rPr lang="ru-RU" b="1" dirty="0" smtClean="0"/>
              <a:t> </a:t>
            </a:r>
            <a:r>
              <a:rPr lang="ru-RU" b="1" dirty="0" err="1" smtClean="0"/>
              <a:t>діабеті</a:t>
            </a:r>
            <a:r>
              <a:rPr lang="ru-RU" b="1" dirty="0" smtClean="0"/>
              <a:t> – 6,0-20 %.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err="1" smtClean="0"/>
              <a:t>СтадІЇ</a:t>
            </a:r>
            <a:r>
              <a:rPr lang="ru-RU" sz="4000" dirty="0" smtClean="0"/>
              <a:t> </a:t>
            </a:r>
            <a:r>
              <a:rPr lang="ru-RU" sz="4000" dirty="0" err="1" smtClean="0"/>
              <a:t>компенсацІЇ</a:t>
            </a:r>
            <a:r>
              <a:rPr lang="ru-RU" sz="4000" dirty="0" smtClean="0"/>
              <a:t> </a:t>
            </a:r>
            <a:r>
              <a:rPr lang="ru-RU" sz="4000" dirty="0"/>
              <a:t>Ц</a:t>
            </a:r>
            <a:r>
              <a:rPr lang="ru-RU" sz="4000" dirty="0" smtClean="0"/>
              <a:t>Д</a:t>
            </a:r>
            <a:endParaRPr lang="uk-UA" sz="4000" dirty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/>
          </a:bodyPr>
          <a:lstStyle/>
          <a:p>
            <a:r>
              <a:rPr lang="ru-RU" sz="2800" b="1" dirty="0"/>
              <a:t>-	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Компенсація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діабету</a:t>
            </a:r>
            <a:r>
              <a:rPr lang="ru-RU" sz="2800" b="1" dirty="0" smtClean="0"/>
              <a:t> - </a:t>
            </a:r>
            <a:r>
              <a:rPr lang="ru-RU" sz="2800" b="1" dirty="0" err="1" smtClean="0"/>
              <a:t>хворі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скарги</a:t>
            </a:r>
            <a:r>
              <a:rPr lang="ru-RU" sz="2800" b="1" dirty="0" smtClean="0"/>
              <a:t> практично не </a:t>
            </a:r>
            <a:r>
              <a:rPr lang="ru-RU" sz="2800" b="1" dirty="0" err="1" smtClean="0"/>
              <a:t>пред'являють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не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худнуть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виняток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становлять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пацієнти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які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ожиріння</a:t>
            </a:r>
            <a:r>
              <a:rPr lang="ru-RU" sz="2800" b="1" dirty="0" smtClean="0"/>
              <a:t>), у них </a:t>
            </a:r>
            <a:r>
              <a:rPr lang="ru-RU" sz="2800" b="1" dirty="0" err="1" smtClean="0"/>
              <a:t>відсутні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гіпоглікемії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кетоацидоз</a:t>
            </a:r>
            <a:r>
              <a:rPr lang="ru-RU" sz="2800" b="1" dirty="0" smtClean="0"/>
              <a:t>. У таких </a:t>
            </a:r>
            <a:r>
              <a:rPr lang="ru-RU" sz="2800" b="1" dirty="0" err="1" smtClean="0"/>
              <a:t>хворих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послаблюються</a:t>
            </a:r>
            <a:r>
              <a:rPr lang="ru-RU" sz="2800" b="1" dirty="0" smtClean="0"/>
              <a:t> прояви </a:t>
            </a:r>
            <a:r>
              <a:rPr lang="ru-RU" sz="2800" b="1" dirty="0" err="1" smtClean="0"/>
              <a:t>ангіопатії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нормалізуються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показники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глюкози</a:t>
            </a:r>
            <a:r>
              <a:rPr lang="ru-RU" sz="2800" b="1" dirty="0" smtClean="0"/>
              <a:t> в </a:t>
            </a:r>
            <a:r>
              <a:rPr lang="ru-RU" sz="2800" b="1" dirty="0" err="1" smtClean="0"/>
              <a:t>крові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натще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або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їх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коливання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протягом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доби</a:t>
            </a:r>
            <a:r>
              <a:rPr lang="ru-RU" sz="2800" b="1" dirty="0" smtClean="0"/>
              <a:t> не </a:t>
            </a:r>
            <a:r>
              <a:rPr lang="ru-RU" sz="2800" b="1" dirty="0" err="1" smtClean="0"/>
              <a:t>перевищують</a:t>
            </a:r>
            <a:r>
              <a:rPr lang="ru-RU" sz="2800" b="1" dirty="0" smtClean="0"/>
              <a:t> 2,78 - 5,55 </a:t>
            </a:r>
            <a:r>
              <a:rPr lang="ru-RU" sz="2800" b="1" dirty="0" err="1" smtClean="0"/>
              <a:t>ммоль</a:t>
            </a:r>
            <a:r>
              <a:rPr lang="ru-RU" sz="2800" b="1" dirty="0" smtClean="0"/>
              <a:t>/л; у межах </a:t>
            </a:r>
            <a:r>
              <a:rPr lang="ru-RU" sz="2800" b="1" dirty="0" err="1" smtClean="0"/>
              <a:t>норми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також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вміст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ліпідів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кетонових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тіл</a:t>
            </a:r>
            <a:r>
              <a:rPr lang="ru-RU" sz="2800" b="1" dirty="0" smtClean="0"/>
              <a:t>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СтадІЇ</a:t>
            </a:r>
            <a:r>
              <a:rPr lang="ru-RU" dirty="0" smtClean="0"/>
              <a:t> </a:t>
            </a:r>
            <a:r>
              <a:rPr lang="ru-RU" dirty="0" err="1" smtClean="0"/>
              <a:t>компенсацІЇ</a:t>
            </a:r>
            <a:r>
              <a:rPr lang="ru-RU" dirty="0" smtClean="0"/>
              <a:t> ЦД</a:t>
            </a:r>
            <a:endParaRPr lang="uk-UA" dirty="0"/>
          </a:p>
        </p:txBody>
      </p:sp>
      <p:sp>
        <p:nvSpPr>
          <p:cNvPr id="2181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	</a:t>
            </a:r>
            <a:r>
              <a:rPr lang="ru-RU" dirty="0" smtClean="0"/>
              <a:t> </a:t>
            </a:r>
            <a:r>
              <a:rPr lang="ru-RU" b="1" dirty="0" err="1" smtClean="0"/>
              <a:t>Декомпенсація</a:t>
            </a:r>
            <a:r>
              <a:rPr lang="ru-RU" b="1" dirty="0" smtClean="0"/>
              <a:t> – </a:t>
            </a:r>
            <a:r>
              <a:rPr lang="ru-RU" b="1" dirty="0" err="1" smtClean="0"/>
              <a:t>виражені</a:t>
            </a:r>
            <a:r>
              <a:rPr lang="ru-RU" b="1" dirty="0" smtClean="0"/>
              <a:t> </a:t>
            </a:r>
            <a:r>
              <a:rPr lang="ru-RU" b="1" dirty="0" err="1" smtClean="0"/>
              <a:t>клінічні</a:t>
            </a:r>
            <a:r>
              <a:rPr lang="ru-RU" b="1" dirty="0" smtClean="0"/>
              <a:t> прояви </a:t>
            </a:r>
            <a:r>
              <a:rPr lang="ru-RU" b="1" dirty="0" err="1" smtClean="0"/>
              <a:t>діабету</a:t>
            </a:r>
            <a:r>
              <a:rPr lang="ru-RU" b="1" dirty="0" smtClean="0"/>
              <a:t> та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ускладнень</a:t>
            </a:r>
            <a:r>
              <a:rPr lang="ru-RU" b="1" dirty="0" smtClean="0"/>
              <a:t>, </a:t>
            </a:r>
            <a:r>
              <a:rPr lang="ru-RU" b="1" dirty="0" err="1" smtClean="0"/>
              <a:t>гіперглікемія</a:t>
            </a:r>
            <a:r>
              <a:rPr lang="ru-RU" b="1" dirty="0" smtClean="0"/>
              <a:t>, </a:t>
            </a:r>
            <a:r>
              <a:rPr lang="ru-RU" b="1" dirty="0" err="1" smtClean="0"/>
              <a:t>гіперліпідемія</a:t>
            </a:r>
            <a:r>
              <a:rPr lang="ru-RU" b="1" dirty="0" smtClean="0"/>
              <a:t>, </a:t>
            </a:r>
            <a:r>
              <a:rPr lang="ru-RU" b="1" dirty="0" err="1" smtClean="0"/>
              <a:t>виражені</a:t>
            </a:r>
            <a:r>
              <a:rPr lang="ru-RU" b="1" dirty="0" smtClean="0"/>
              <a:t> </a:t>
            </a:r>
            <a:r>
              <a:rPr lang="ru-RU" b="1" dirty="0" err="1" smtClean="0"/>
              <a:t>коливання</a:t>
            </a:r>
            <a:r>
              <a:rPr lang="ru-RU" b="1" dirty="0" smtClean="0"/>
              <a:t> </a:t>
            </a:r>
            <a:r>
              <a:rPr lang="ru-RU" b="1" dirty="0" err="1" smtClean="0"/>
              <a:t>глюкози</a:t>
            </a:r>
            <a:r>
              <a:rPr lang="ru-RU" b="1" dirty="0" smtClean="0"/>
              <a:t> </a:t>
            </a:r>
            <a:r>
              <a:rPr lang="ru-RU" b="1" dirty="0" err="1" smtClean="0"/>
              <a:t>крові</a:t>
            </a:r>
            <a:r>
              <a:rPr lang="ru-RU" b="1" dirty="0" smtClean="0"/>
              <a:t> </a:t>
            </a:r>
            <a:r>
              <a:rPr lang="ru-RU" b="1" dirty="0" err="1" smtClean="0"/>
              <a:t>протягом</a:t>
            </a:r>
            <a:r>
              <a:rPr lang="ru-RU" b="1" dirty="0" smtClean="0"/>
              <a:t> </a:t>
            </a:r>
            <a:r>
              <a:rPr lang="ru-RU" b="1" dirty="0" err="1" smtClean="0"/>
              <a:t>доби</a:t>
            </a:r>
            <a:r>
              <a:rPr lang="ru-RU" b="1" dirty="0" smtClean="0"/>
              <a:t>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КритерІЇ</a:t>
            </a:r>
            <a:r>
              <a:rPr lang="ru-RU" sz="4000" dirty="0" smtClean="0"/>
              <a:t> </a:t>
            </a:r>
            <a:r>
              <a:rPr lang="ru-RU" sz="4000" dirty="0" err="1" smtClean="0"/>
              <a:t>компенсацІЇ</a:t>
            </a:r>
            <a:r>
              <a:rPr lang="ru-RU" sz="4000" dirty="0" smtClean="0"/>
              <a:t> </a:t>
            </a:r>
            <a:r>
              <a:rPr lang="ru-RU" sz="4000" dirty="0" err="1" smtClean="0"/>
              <a:t>Вуглеводного</a:t>
            </a:r>
            <a:r>
              <a:rPr lang="ru-RU" sz="4000" dirty="0" smtClean="0"/>
              <a:t> </a:t>
            </a:r>
            <a:r>
              <a:rPr lang="ru-RU" sz="4000" dirty="0" err="1" smtClean="0"/>
              <a:t>обмІнУ</a:t>
            </a:r>
            <a:r>
              <a:rPr lang="ru-RU" sz="4000" dirty="0" smtClean="0"/>
              <a:t> </a:t>
            </a:r>
            <a:r>
              <a:rPr lang="ru-RU" sz="4000" dirty="0"/>
              <a:t>при </a:t>
            </a:r>
            <a:r>
              <a:rPr lang="uk-UA" sz="4000" dirty="0" smtClean="0"/>
              <a:t>ЦД</a:t>
            </a:r>
            <a:endParaRPr lang="uk-UA" sz="4000" dirty="0"/>
          </a:p>
        </p:txBody>
      </p:sp>
      <p:graphicFrame>
        <p:nvGraphicFramePr>
          <p:cNvPr id="222455" name="Group 247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311333"/>
        </p:xfrm>
        <a:graphic>
          <a:graphicData uri="http://schemas.openxmlformats.org/drawingml/2006/table">
            <a:tbl>
              <a:tblPr/>
              <a:tblGrid>
                <a:gridCol w="2746375"/>
                <a:gridCol w="1873250"/>
                <a:gridCol w="1800225"/>
                <a:gridCol w="1809750"/>
              </a:tblGrid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Показники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Компенсац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Субкомпенсац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Декомпенсац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 тип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HbA1c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6,0-7,0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7,1-7,5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Вище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7,5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кем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нат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щесерце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ммоль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/л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5,0-6,0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6,1-6,5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Вище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6,5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Глікемія ч/з 2 г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після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їжі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7,5-8,0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8,1-9,0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Вище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9,0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 тип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HbA1c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6,0-6,5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6,6-7,0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Вище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7,0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кем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нат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щесерце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ммоль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/л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5,0-5,5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5,6-6,6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Вище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6,5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Глікемія ч/з 2 г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після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їжі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Нижче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7,5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7,5-9,0</a:t>
                      </a:r>
                      <a:endParaRPr kumimoji="0" lang="uk-U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Вище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9,0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250825" y="274638"/>
            <a:ext cx="8642350" cy="1143000"/>
          </a:xfrm>
        </p:spPr>
        <p:txBody>
          <a:bodyPr>
            <a:normAutofit/>
          </a:bodyPr>
          <a:lstStyle/>
          <a:p>
            <a:r>
              <a:rPr lang="ru-RU" sz="4000" dirty="0" err="1" smtClean="0"/>
              <a:t>МетаболІЧНІ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ПОРУШЕННя</a:t>
            </a:r>
            <a:r>
              <a:rPr lang="ru-RU" sz="4000" dirty="0" smtClean="0"/>
              <a:t> </a:t>
            </a:r>
            <a:r>
              <a:rPr lang="ru-RU" sz="4000" dirty="0"/>
              <a:t>при </a:t>
            </a:r>
            <a:r>
              <a:rPr lang="ru-RU" sz="4000" dirty="0" smtClean="0"/>
              <a:t>ЦД</a:t>
            </a:r>
            <a:endParaRPr lang="uk-UA" sz="4000" dirty="0"/>
          </a:p>
        </p:txBody>
      </p:sp>
      <p:graphicFrame>
        <p:nvGraphicFramePr>
          <p:cNvPr id="229468" name="Group 92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778058"/>
        </p:xfrm>
        <a:graphic>
          <a:graphicData uri="http://schemas.openxmlformats.org/drawingml/2006/table">
            <a:tbl>
              <a:tblPr/>
              <a:tblGrid>
                <a:gridCol w="2949575"/>
                <a:gridCol w="2951163"/>
                <a:gridCol w="2328862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Метаболічні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сдвиги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Метаболічні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прояви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Клінічні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симптоми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Вуглеводів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зменшення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утилізації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збільшення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посилення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розпаду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глікогену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Гіперглікемія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Глюкозурія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Поліурія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Спрага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Свербіж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Сухість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Ліпідів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погіршення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ліпосинтезу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підсилення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ліполізу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кетогенез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Гіперліпідемія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Гіперкетонемія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Кетонурія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Кетоацидоз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Нудота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Блювота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Схуднення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Запах ацетону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6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Білків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підсилення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розпаду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білків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підсилення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глюкоге-нез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зменшення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синтезу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Гіперглікемія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Глюкозурія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Аміноацидурія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Підвищення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вмісту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сечовини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крові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Схуднення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Слабкість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Зменшення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є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язів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Схильність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інфекцій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/>
              <a:t>ПатогенетиЧНІ</a:t>
            </a:r>
            <a:r>
              <a:rPr lang="ru-RU" sz="3600" dirty="0" smtClean="0"/>
              <a:t> </a:t>
            </a:r>
            <a:r>
              <a:rPr lang="ru-RU" dirty="0" smtClean="0"/>
              <a:t>ТА</a:t>
            </a:r>
            <a:r>
              <a:rPr lang="ru-RU" sz="3600" dirty="0" smtClean="0"/>
              <a:t> </a:t>
            </a:r>
            <a:r>
              <a:rPr lang="ru-RU" sz="3600" dirty="0" err="1" smtClean="0"/>
              <a:t>клІнІчНІ</a:t>
            </a:r>
            <a:r>
              <a:rPr lang="ru-RU" sz="3600" dirty="0" smtClean="0"/>
              <a:t> ВІДМІННОСТІ </a:t>
            </a:r>
            <a:r>
              <a:rPr lang="ru-RU" dirty="0"/>
              <a:t>Ц</a:t>
            </a:r>
            <a:r>
              <a:rPr lang="ru-RU" sz="3600" dirty="0" smtClean="0"/>
              <a:t>Д </a:t>
            </a:r>
            <a:r>
              <a:rPr lang="ru-RU" sz="3600" dirty="0"/>
              <a:t>типа 1 и 2</a:t>
            </a:r>
            <a:endParaRPr lang="uk-UA" sz="3600" dirty="0"/>
          </a:p>
        </p:txBody>
      </p:sp>
      <p:graphicFrame>
        <p:nvGraphicFramePr>
          <p:cNvPr id="223466" name="Group 234"/>
          <p:cNvGraphicFramePr>
            <a:graphicFrameLocks noGrp="1"/>
          </p:cNvGraphicFramePr>
          <p:nvPr>
            <p:ph type="tbl" idx="1"/>
          </p:nvPr>
        </p:nvGraphicFramePr>
        <p:xfrm>
          <a:off x="457200" y="1357299"/>
          <a:ext cx="8229600" cy="5658499"/>
        </p:xfrm>
        <a:graphic>
          <a:graphicData uri="http://schemas.openxmlformats.org/drawingml/2006/table">
            <a:tbl>
              <a:tblPr/>
              <a:tblGrid>
                <a:gridCol w="381000"/>
                <a:gridCol w="1897063"/>
                <a:gridCol w="2655887"/>
                <a:gridCol w="3295650"/>
              </a:tblGrid>
              <a:tr h="11146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Вік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, в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якому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виникає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хвороба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Дитячий,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підлітковий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звичайно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до 35-ти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років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Середній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, старше 35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років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0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Сезонн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Осінньо-зимовий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період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має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0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Фенотип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Худі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Ожиріння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6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Генетич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ні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маркер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Поєднання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HLA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DR</a:t>
                      </a:r>
                      <a:r>
                        <a:rPr kumimoji="0" lang="uk-UA" sz="16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DR</a:t>
                      </a:r>
                      <a:r>
                        <a:rPr kumimoji="0" lang="uk-UA" sz="16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DQB</a:t>
                      </a:r>
                      <a:r>
                        <a:rPr kumimoji="0" lang="uk-UA" sz="16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систем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HLA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відрізняються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від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здорової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популяції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0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Початок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захворювання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Гострий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Поступовийй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місяці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, роки)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927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Ступені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тяжкості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середня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, тяжка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легка,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середня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і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тяжка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6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Стан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підшлункової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залози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Зменшення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кількості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бета-клітин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їх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дегрануляція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Кількість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островків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і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процентний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вміст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клітин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в межах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вікової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норми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 smtClean="0"/>
              <a:t>ПатогенетиЧНІ</a:t>
            </a:r>
            <a:r>
              <a:rPr lang="ru-RU" sz="3600" dirty="0" smtClean="0"/>
              <a:t> </a:t>
            </a:r>
            <a:r>
              <a:rPr lang="ru-RU" dirty="0"/>
              <a:t>І</a:t>
            </a:r>
            <a:r>
              <a:rPr lang="ru-RU" sz="3600" dirty="0" smtClean="0"/>
              <a:t> </a:t>
            </a:r>
            <a:r>
              <a:rPr lang="ru-RU" sz="3600" dirty="0" err="1" smtClean="0"/>
              <a:t>клІнІчНІ</a:t>
            </a:r>
            <a:r>
              <a:rPr lang="ru-RU" sz="3600" dirty="0" smtClean="0"/>
              <a:t> ВІДМІННОСТІ </a:t>
            </a:r>
            <a:r>
              <a:rPr lang="ru-RU" dirty="0"/>
              <a:t>Ц</a:t>
            </a:r>
            <a:r>
              <a:rPr lang="ru-RU" sz="3600" dirty="0" smtClean="0"/>
              <a:t>Д </a:t>
            </a:r>
            <a:r>
              <a:rPr lang="ru-RU" sz="3600" dirty="0"/>
              <a:t>типа 1 и 2</a:t>
            </a:r>
            <a:endParaRPr lang="uk-UA" sz="3600" dirty="0"/>
          </a:p>
        </p:txBody>
      </p:sp>
      <p:graphicFrame>
        <p:nvGraphicFramePr>
          <p:cNvPr id="251019" name="Group 139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827906"/>
        </p:xfrm>
        <a:graphic>
          <a:graphicData uri="http://schemas.openxmlformats.org/drawingml/2006/table">
            <a:tbl>
              <a:tblPr/>
              <a:tblGrid>
                <a:gridCol w="585788"/>
                <a:gridCol w="2016125"/>
                <a:gridCol w="2414587"/>
                <a:gridCol w="3213100"/>
              </a:tblGrid>
              <a:tr h="11049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Вираженість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клінічних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симптомів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зка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Помірна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Перебіг діабету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часті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випадків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лабільний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Стаб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льн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5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Зміни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аналізі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сечі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ацетон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Глюкоза</a:t>
                      </a:r>
                      <a:endParaRPr kumimoji="0" 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49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Вміст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інсуліну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і 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с-пептиду в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плазмі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Знижений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або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відсутній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Часто в межах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норми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5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Поздние осложнения</a:t>
                      </a:r>
                      <a:endParaRPr kumimoji="0" 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кроанг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опат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ії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Макроанг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опат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ії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 smtClean="0"/>
              <a:t>ПатогенетиЧНІ</a:t>
            </a:r>
            <a:r>
              <a:rPr lang="ru-RU" sz="3600" dirty="0" smtClean="0"/>
              <a:t> </a:t>
            </a:r>
            <a:r>
              <a:rPr lang="ru-RU" dirty="0"/>
              <a:t>І</a:t>
            </a:r>
            <a:r>
              <a:rPr lang="ru-RU" sz="3600" dirty="0" smtClean="0"/>
              <a:t> </a:t>
            </a:r>
            <a:r>
              <a:rPr lang="ru-RU" sz="3600" dirty="0" err="1" smtClean="0"/>
              <a:t>клІнІчНІ</a:t>
            </a:r>
            <a:r>
              <a:rPr lang="ru-RU" sz="3600" dirty="0" smtClean="0"/>
              <a:t> ВІДМІННОСТІ </a:t>
            </a:r>
            <a:r>
              <a:rPr lang="ru-RU" dirty="0"/>
              <a:t>Ц</a:t>
            </a:r>
            <a:r>
              <a:rPr lang="ru-RU" sz="3600" dirty="0" smtClean="0"/>
              <a:t>Д </a:t>
            </a:r>
            <a:r>
              <a:rPr lang="ru-RU" sz="3600" dirty="0"/>
              <a:t>типа 1 и 2</a:t>
            </a:r>
            <a:endParaRPr lang="uk-UA" sz="3600" dirty="0"/>
          </a:p>
        </p:txBody>
      </p:sp>
      <p:graphicFrame>
        <p:nvGraphicFramePr>
          <p:cNvPr id="253070" name="Group 142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946333"/>
        </p:xfrm>
        <a:graphic>
          <a:graphicData uri="http://schemas.openxmlformats.org/drawingml/2006/table">
            <a:tbl>
              <a:tblPr/>
              <a:tblGrid>
                <a:gridCol w="514350"/>
                <a:gridCol w="2016125"/>
                <a:gridCol w="2486025"/>
                <a:gridCol w="3213100"/>
              </a:tblGrid>
              <a:tr h="10874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Антитіла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до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бета-клітин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Присутні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у 80 - 90 %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хворих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перші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тижні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місяці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Відсутні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19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Частота ЦД у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родичів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II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ступеню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спорідненості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Менше 10 %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льше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20 %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Зустрічаємістьсть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– 20 %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– 90 %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Лікування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іє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нсул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іє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пероральні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цукро-знижуючі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препарати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рідше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інсулін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Пізні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ускладнення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Переважно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мікроангіопатії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Переважно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макроангіопатії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ПоказанНя</a:t>
            </a:r>
            <a:r>
              <a:rPr lang="ru-RU" sz="4000" dirty="0" smtClean="0"/>
              <a:t> ДО </a:t>
            </a:r>
            <a:r>
              <a:rPr lang="ru-RU" sz="4000" dirty="0" err="1" smtClean="0"/>
              <a:t>проведеННЯ</a:t>
            </a:r>
            <a:r>
              <a:rPr lang="ru-RU" sz="4000" dirty="0" smtClean="0"/>
              <a:t> </a:t>
            </a:r>
            <a:r>
              <a:rPr lang="ru-RU" sz="4000" dirty="0" err="1" smtClean="0"/>
              <a:t>тестУ</a:t>
            </a:r>
            <a:r>
              <a:rPr lang="ru-RU" sz="4000" dirty="0" smtClean="0"/>
              <a:t> </a:t>
            </a:r>
            <a:r>
              <a:rPr lang="ru-RU" sz="4000" dirty="0" err="1" smtClean="0"/>
              <a:t>толерантностІ</a:t>
            </a:r>
            <a:r>
              <a:rPr lang="ru-RU" sz="4000" dirty="0" smtClean="0"/>
              <a:t> ДО </a:t>
            </a:r>
            <a:r>
              <a:rPr lang="ru-RU" sz="4000" dirty="0" err="1" smtClean="0"/>
              <a:t>глюкозИ</a:t>
            </a:r>
            <a:r>
              <a:rPr lang="ru-RU" sz="4000" dirty="0" smtClean="0"/>
              <a:t> </a:t>
            </a:r>
            <a:endParaRPr lang="uk-UA" sz="4000" dirty="0"/>
          </a:p>
        </p:txBody>
      </p:sp>
      <p:sp>
        <p:nvSpPr>
          <p:cNvPr id="2170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1. </a:t>
            </a:r>
            <a:r>
              <a:rPr lang="ru-RU" dirty="0" err="1" smtClean="0"/>
              <a:t>Періодичні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вуглеводного</a:t>
            </a:r>
            <a:r>
              <a:rPr lang="ru-RU" dirty="0" smtClean="0"/>
              <a:t> </a:t>
            </a:r>
            <a:r>
              <a:rPr lang="ru-RU" dirty="0" err="1" smtClean="0"/>
              <a:t>обміну</a:t>
            </a:r>
            <a:r>
              <a:rPr lang="ru-RU" dirty="0" smtClean="0"/>
              <a:t>: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глюкозурія</a:t>
            </a:r>
            <a:r>
              <a:rPr lang="ru-RU" dirty="0" smtClean="0"/>
              <a:t> </a:t>
            </a:r>
            <a:r>
              <a:rPr lang="ru-RU" dirty="0" err="1" smtClean="0"/>
              <a:t>вагітних</a:t>
            </a:r>
            <a:endParaRPr lang="ru-RU" dirty="0" smtClean="0"/>
          </a:p>
          <a:p>
            <a:r>
              <a:rPr lang="ru-RU" dirty="0" smtClean="0"/>
              <a:t>-</a:t>
            </a:r>
            <a:r>
              <a:rPr lang="ru-RU" dirty="0" err="1" smtClean="0"/>
              <a:t>гіперглікемія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їжі</a:t>
            </a:r>
            <a:r>
              <a:rPr lang="ru-RU" dirty="0" smtClean="0"/>
              <a:t> до 9,9 </a:t>
            </a:r>
            <a:r>
              <a:rPr lang="ru-RU" dirty="0" err="1" smtClean="0"/>
              <a:t>ммоль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реактивна</a:t>
            </a:r>
            <a:r>
              <a:rPr lang="ru-RU" dirty="0" smtClean="0"/>
              <a:t> </a:t>
            </a:r>
            <a:r>
              <a:rPr lang="ru-RU" dirty="0" err="1" smtClean="0"/>
              <a:t>гіпоглікемія</a:t>
            </a:r>
            <a:endParaRPr lang="ru-RU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160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dirty="0"/>
              <a:t>2. </a:t>
            </a:r>
            <a:r>
              <a:rPr lang="ru-RU" sz="2400" dirty="0" err="1" smtClean="0"/>
              <a:t>Наявність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факторів</a:t>
            </a:r>
            <a:r>
              <a:rPr lang="ru-RU" sz="2400" dirty="0" smtClean="0"/>
              <a:t> </a:t>
            </a:r>
            <a:r>
              <a:rPr lang="ru-RU" sz="2400" dirty="0" err="1" smtClean="0"/>
              <a:t>ризику</a:t>
            </a:r>
            <a:r>
              <a:rPr lang="ru-RU" sz="2400" dirty="0" smtClean="0"/>
              <a:t> </a:t>
            </a:r>
            <a:r>
              <a:rPr lang="ru-RU" sz="2400" dirty="0" err="1" smtClean="0"/>
              <a:t>цукрового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діабету</a:t>
            </a:r>
            <a:r>
              <a:rPr lang="ru-RU" sz="2400" dirty="0" smtClean="0"/>
              <a:t>: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- </a:t>
            </a:r>
            <a:r>
              <a:rPr lang="ru-RU" sz="2400" dirty="0" err="1" smtClean="0"/>
              <a:t>Спадкова</a:t>
            </a:r>
            <a:r>
              <a:rPr lang="ru-RU" sz="2400" dirty="0" smtClean="0"/>
              <a:t> </a:t>
            </a:r>
            <a:r>
              <a:rPr lang="ru-RU" sz="2400" dirty="0" err="1" smtClean="0"/>
              <a:t>схильність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- </a:t>
            </a:r>
            <a:r>
              <a:rPr lang="ru-RU" sz="2400" dirty="0" err="1" smtClean="0"/>
              <a:t>надлишкова</a:t>
            </a:r>
            <a:r>
              <a:rPr lang="ru-RU" sz="2400" dirty="0" smtClean="0"/>
              <a:t> вага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- </a:t>
            </a:r>
            <a:r>
              <a:rPr lang="ru-RU" sz="2400" dirty="0" err="1" smtClean="0"/>
              <a:t>патологічна</a:t>
            </a:r>
            <a:r>
              <a:rPr lang="ru-RU" sz="2400" dirty="0" smtClean="0"/>
              <a:t> </a:t>
            </a:r>
            <a:r>
              <a:rPr lang="ru-RU" sz="2400" dirty="0" err="1" smtClean="0"/>
              <a:t>вагітність</a:t>
            </a:r>
            <a:r>
              <a:rPr lang="ru-RU" sz="2400" dirty="0" smtClean="0"/>
              <a:t> та пологи (</a:t>
            </a:r>
            <a:r>
              <a:rPr lang="ru-RU" sz="2400" dirty="0" err="1" smtClean="0"/>
              <a:t>викидні</a:t>
            </a:r>
            <a:r>
              <a:rPr lang="ru-RU" sz="2400" dirty="0" smtClean="0"/>
              <a:t>, </a:t>
            </a:r>
            <a:r>
              <a:rPr lang="ru-RU" sz="2400" dirty="0" err="1" smtClean="0"/>
              <a:t>багатоводдя</a:t>
            </a:r>
            <a:r>
              <a:rPr lang="ru-RU" sz="2400" dirty="0" smtClean="0"/>
              <a:t>, </a:t>
            </a:r>
            <a:r>
              <a:rPr lang="ru-RU" sz="2400" dirty="0" err="1" smtClean="0"/>
              <a:t>мертвонароджені</a:t>
            </a:r>
            <a:r>
              <a:rPr lang="ru-RU" sz="2400" dirty="0" smtClean="0"/>
              <a:t>, </a:t>
            </a:r>
            <a:r>
              <a:rPr lang="ru-RU" sz="2400" dirty="0" err="1" smtClean="0"/>
              <a:t>токсикозі</a:t>
            </a:r>
            <a:r>
              <a:rPr lang="ru-RU" sz="2400" dirty="0" smtClean="0"/>
              <a:t> </a:t>
            </a:r>
            <a:r>
              <a:rPr lang="ru-RU" sz="2400" dirty="0" err="1" smtClean="0"/>
              <a:t>вагітних</a:t>
            </a:r>
            <a:r>
              <a:rPr lang="ru-RU" sz="2400" dirty="0" smtClean="0"/>
              <a:t>, </a:t>
            </a:r>
            <a:r>
              <a:rPr lang="ru-RU" sz="2400" dirty="0" err="1" smtClean="0"/>
              <a:t>маса</a:t>
            </a:r>
            <a:r>
              <a:rPr lang="ru-RU" sz="2400" dirty="0" smtClean="0"/>
              <a:t> </a:t>
            </a:r>
            <a:r>
              <a:rPr lang="ru-RU" sz="2400" dirty="0" err="1" smtClean="0"/>
              <a:t>новонароджених</a:t>
            </a:r>
            <a:r>
              <a:rPr lang="ru-RU" sz="2400" dirty="0" smtClean="0"/>
              <a:t> &gt; 4,1 кг)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- </a:t>
            </a:r>
            <a:r>
              <a:rPr lang="ru-RU" sz="2400" dirty="0" err="1" smtClean="0"/>
              <a:t>ураження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периферійних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</a:t>
            </a:r>
            <a:r>
              <a:rPr lang="ru-RU" sz="2400" dirty="0" smtClean="0"/>
              <a:t>, </a:t>
            </a:r>
            <a:r>
              <a:rPr lang="ru-RU" sz="2400" dirty="0" err="1" smtClean="0"/>
              <a:t>артеріальна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гіпертензія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- </a:t>
            </a:r>
            <a:r>
              <a:rPr lang="ru-RU" sz="2400" dirty="0" err="1" smtClean="0"/>
              <a:t>хронічні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інфекції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- </a:t>
            </a:r>
            <a:r>
              <a:rPr lang="ru-RU" sz="2400" dirty="0" err="1" smtClean="0"/>
              <a:t>Дерматопатії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- </a:t>
            </a:r>
            <a:r>
              <a:rPr lang="ru-RU" sz="2400" dirty="0" err="1" smtClean="0"/>
              <a:t>гіперліпідемія</a:t>
            </a:r>
            <a:r>
              <a:rPr lang="ru-RU" sz="2400" dirty="0" smtClean="0"/>
              <a:t>, </a:t>
            </a:r>
            <a:r>
              <a:rPr lang="ru-RU" sz="2400" dirty="0" err="1" smtClean="0"/>
              <a:t>гіперурикемія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- </a:t>
            </a:r>
            <a:r>
              <a:rPr lang="ru-RU" sz="2400" dirty="0" err="1" smtClean="0"/>
              <a:t>ретинопатії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нейропатії</a:t>
            </a:r>
            <a:r>
              <a:rPr lang="ru-RU" sz="2400" dirty="0" smtClean="0"/>
              <a:t> </a:t>
            </a:r>
            <a:r>
              <a:rPr lang="ru-RU" sz="2400" dirty="0" err="1" smtClean="0"/>
              <a:t>невідомої</a:t>
            </a:r>
            <a:r>
              <a:rPr lang="ru-RU" sz="2400" dirty="0" smtClean="0"/>
              <a:t> </a:t>
            </a:r>
            <a:r>
              <a:rPr lang="ru-RU" sz="2400" dirty="0" err="1" smtClean="0"/>
              <a:t>етіології</a:t>
            </a:r>
            <a:endParaRPr lang="ru-RU" sz="2400" dirty="0" smtClean="0"/>
          </a:p>
          <a:p>
            <a:pPr>
              <a:lnSpc>
                <a:spcPct val="80000"/>
              </a:lnSpc>
            </a:pPr>
            <a:endParaRPr lang="uk-UA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УМОВИ </a:t>
            </a:r>
            <a:r>
              <a:rPr lang="ru-RU" sz="4000" dirty="0" err="1" smtClean="0"/>
              <a:t>проведенНя</a:t>
            </a:r>
            <a:r>
              <a:rPr lang="ru-RU" sz="4000" dirty="0" smtClean="0"/>
              <a:t> </a:t>
            </a:r>
            <a:r>
              <a:rPr lang="ru-RU" sz="4000" dirty="0"/>
              <a:t>стандартного </a:t>
            </a:r>
            <a:r>
              <a:rPr lang="ru-RU" sz="4000" dirty="0" err="1" smtClean="0"/>
              <a:t>тестУ</a:t>
            </a:r>
            <a:r>
              <a:rPr lang="ru-RU" sz="4000" dirty="0" smtClean="0"/>
              <a:t> </a:t>
            </a:r>
            <a:r>
              <a:rPr lang="ru-RU" sz="4000" dirty="0" err="1" smtClean="0"/>
              <a:t>толерантностІ</a:t>
            </a:r>
            <a:r>
              <a:rPr lang="ru-RU" sz="4000" dirty="0" smtClean="0"/>
              <a:t> ДО </a:t>
            </a:r>
            <a:r>
              <a:rPr lang="ru-RU" sz="4000" dirty="0" err="1" smtClean="0"/>
              <a:t>глюкозИ</a:t>
            </a:r>
            <a:endParaRPr lang="uk-UA" sz="4000" dirty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1. </a:t>
            </a:r>
            <a:r>
              <a:rPr lang="ru-RU" dirty="0" smtClean="0"/>
              <a:t>Тест не проводиться при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інтеркурентних</a:t>
            </a:r>
            <a:r>
              <a:rPr lang="ru-RU" dirty="0" smtClean="0"/>
              <a:t> </a:t>
            </a:r>
            <a:r>
              <a:rPr lang="ru-RU" dirty="0" err="1" smtClean="0"/>
              <a:t>захворюваннях</a:t>
            </a:r>
            <a:r>
              <a:rPr lang="ru-RU" dirty="0" smtClean="0"/>
              <a:t>, </a:t>
            </a:r>
            <a:r>
              <a:rPr lang="ru-RU" dirty="0" err="1" smtClean="0"/>
              <a:t>прогресуючих</a:t>
            </a:r>
            <a:r>
              <a:rPr lang="ru-RU" dirty="0" smtClean="0"/>
              <a:t> </a:t>
            </a:r>
            <a:r>
              <a:rPr lang="ru-RU" dirty="0" err="1" smtClean="0"/>
              <a:t>ураженнях</a:t>
            </a:r>
            <a:r>
              <a:rPr lang="ru-RU" dirty="0" smtClean="0"/>
              <a:t> </a:t>
            </a:r>
            <a:r>
              <a:rPr lang="ru-RU" dirty="0" err="1" smtClean="0"/>
              <a:t>печінки</a:t>
            </a:r>
            <a:r>
              <a:rPr lang="ru-RU" dirty="0" smtClean="0"/>
              <a:t> та </a:t>
            </a:r>
            <a:r>
              <a:rPr lang="ru-RU" dirty="0" err="1" smtClean="0"/>
              <a:t>нирок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Обстежуваний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3-х </a:t>
            </a:r>
            <a:r>
              <a:rPr lang="ru-RU" dirty="0" err="1" smtClean="0"/>
              <a:t>днів</a:t>
            </a:r>
            <a:r>
              <a:rPr lang="ru-RU" dirty="0" smtClean="0"/>
              <a:t> до </a:t>
            </a:r>
            <a:r>
              <a:rPr lang="ru-RU" dirty="0" err="1" smtClean="0"/>
              <a:t>проведення</a:t>
            </a:r>
            <a:r>
              <a:rPr lang="ru-RU" dirty="0" smtClean="0"/>
              <a:t> тесту </a:t>
            </a:r>
            <a:r>
              <a:rPr lang="ru-RU" dirty="0" err="1" smtClean="0"/>
              <a:t>знаходиться</a:t>
            </a:r>
            <a:r>
              <a:rPr lang="ru-RU" dirty="0" smtClean="0"/>
              <a:t> на </a:t>
            </a:r>
            <a:r>
              <a:rPr lang="ru-RU" dirty="0" err="1" smtClean="0"/>
              <a:t>звичайній</a:t>
            </a:r>
            <a:r>
              <a:rPr lang="ru-RU" dirty="0" smtClean="0"/>
              <a:t> </a:t>
            </a:r>
            <a:r>
              <a:rPr lang="ru-RU" dirty="0" err="1" smtClean="0"/>
              <a:t>дієті</a:t>
            </a:r>
            <a:r>
              <a:rPr lang="ru-RU" dirty="0" smtClean="0"/>
              <a:t> (не </a:t>
            </a:r>
            <a:r>
              <a:rPr lang="ru-RU" dirty="0" err="1" smtClean="0"/>
              <a:t>менше</a:t>
            </a:r>
            <a:r>
              <a:rPr lang="ru-RU" dirty="0" smtClean="0"/>
              <a:t> 150 г </a:t>
            </a:r>
            <a:r>
              <a:rPr lang="ru-RU" dirty="0" err="1" smtClean="0"/>
              <a:t>вуглеводів</a:t>
            </a:r>
            <a:r>
              <a:rPr lang="ru-RU" dirty="0" smtClean="0"/>
              <a:t> на </a:t>
            </a:r>
            <a:r>
              <a:rPr lang="ru-RU" dirty="0" err="1" smtClean="0"/>
              <a:t>добу</a:t>
            </a:r>
            <a:r>
              <a:rPr lang="ru-RU" dirty="0" smtClean="0"/>
              <a:t>) та </a:t>
            </a:r>
            <a:r>
              <a:rPr lang="ru-RU" dirty="0" err="1" smtClean="0"/>
              <a:t>виконує</a:t>
            </a:r>
            <a:r>
              <a:rPr lang="ru-RU" dirty="0" smtClean="0"/>
              <a:t> </a:t>
            </a:r>
            <a:r>
              <a:rPr lang="ru-RU" dirty="0" err="1" smtClean="0"/>
              <a:t>звичайну</a:t>
            </a:r>
            <a:r>
              <a:rPr lang="ru-RU" dirty="0" smtClean="0"/>
              <a:t> </a:t>
            </a:r>
            <a:r>
              <a:rPr lang="ru-RU" dirty="0" err="1" smtClean="0"/>
              <a:t>фізичну</a:t>
            </a:r>
            <a:r>
              <a:rPr lang="ru-RU" dirty="0" smtClean="0"/>
              <a:t> роботу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140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dirty="0"/>
              <a:t>3. </a:t>
            </a:r>
            <a:r>
              <a:rPr lang="ru-RU" sz="2800" dirty="0" smtClean="0"/>
              <a:t>Не </a:t>
            </a:r>
            <a:r>
              <a:rPr lang="ru-RU" sz="2800" dirty="0" err="1" smtClean="0"/>
              <a:t>менше</a:t>
            </a:r>
            <a:r>
              <a:rPr lang="ru-RU" sz="2800" dirty="0" smtClean="0"/>
              <a:t> як за три </a:t>
            </a:r>
            <a:r>
              <a:rPr lang="ru-RU" sz="2800" dirty="0" err="1" smtClean="0"/>
              <a:t>дні</a:t>
            </a:r>
            <a:r>
              <a:rPr lang="ru-RU" sz="2800" dirty="0" smtClean="0"/>
              <a:t> до тесту </a:t>
            </a:r>
            <a:r>
              <a:rPr lang="ru-RU" sz="2800" dirty="0" err="1" smtClean="0"/>
              <a:t>повинні</a:t>
            </a:r>
            <a:r>
              <a:rPr lang="ru-RU" sz="2800" dirty="0" smtClean="0"/>
              <a:t> бути </a:t>
            </a:r>
            <a:r>
              <a:rPr lang="ru-RU" sz="2800" dirty="0" err="1" smtClean="0"/>
              <a:t>скасовані</a:t>
            </a:r>
            <a:r>
              <a:rPr lang="ru-RU" sz="2800" dirty="0" smtClean="0"/>
              <a:t> </a:t>
            </a:r>
            <a:r>
              <a:rPr lang="ru-RU" sz="2800" dirty="0" err="1" smtClean="0"/>
              <a:t>ліки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впливають</a:t>
            </a:r>
            <a:r>
              <a:rPr lang="ru-RU" sz="2800" dirty="0" smtClean="0"/>
              <a:t> на </a:t>
            </a:r>
            <a:r>
              <a:rPr lang="ru-RU" sz="2800" dirty="0" err="1" smtClean="0"/>
              <a:t>результати</a:t>
            </a:r>
            <a:r>
              <a:rPr lang="ru-RU" sz="2800" dirty="0" smtClean="0"/>
              <a:t> тесту (</a:t>
            </a:r>
            <a:r>
              <a:rPr lang="ru-RU" sz="2800" dirty="0" err="1" smtClean="0"/>
              <a:t>кортикостероїди</a:t>
            </a:r>
            <a:r>
              <a:rPr lang="ru-RU" sz="2800" dirty="0" smtClean="0"/>
              <a:t>, </a:t>
            </a:r>
            <a:r>
              <a:rPr lang="ru-RU" sz="2800" dirty="0" err="1" smtClean="0"/>
              <a:t>естрогени</a:t>
            </a:r>
            <a:r>
              <a:rPr lang="ru-RU" sz="2800" dirty="0" smtClean="0"/>
              <a:t>, </a:t>
            </a:r>
            <a:r>
              <a:rPr lang="ru-RU" sz="2800" dirty="0" err="1" smtClean="0"/>
              <a:t>салуретики</a:t>
            </a:r>
            <a:r>
              <a:rPr lang="ru-RU" sz="2800" dirty="0" smtClean="0"/>
              <a:t>, </a:t>
            </a:r>
            <a:r>
              <a:rPr lang="ru-RU" sz="2800" dirty="0" err="1" smtClean="0"/>
              <a:t>саліцилати</a:t>
            </a:r>
            <a:r>
              <a:rPr lang="ru-RU" sz="2800" dirty="0" smtClean="0"/>
              <a:t>), а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</a:t>
            </a:r>
            <a:r>
              <a:rPr lang="ru-RU" sz="2800" dirty="0" err="1" smtClean="0"/>
              <a:t>цукрознижувальні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препарати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4. Тест проводиться </a:t>
            </a:r>
            <a:r>
              <a:rPr lang="ru-RU" sz="2800" dirty="0" err="1" smtClean="0"/>
              <a:t>після</a:t>
            </a:r>
            <a:r>
              <a:rPr lang="ru-RU" sz="2800" dirty="0" smtClean="0"/>
              <a:t> </a:t>
            </a:r>
            <a:r>
              <a:rPr lang="ru-RU" sz="2800" dirty="0" err="1" smtClean="0"/>
              <a:t>нічного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голодування</a:t>
            </a:r>
            <a:r>
              <a:rPr lang="ru-RU" sz="2800" dirty="0" smtClean="0"/>
              <a:t> 10-14 год, </a:t>
            </a:r>
            <a:r>
              <a:rPr lang="ru-RU" sz="2800" dirty="0" err="1" smtClean="0"/>
              <a:t>дозволяється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пити</a:t>
            </a:r>
            <a:r>
              <a:rPr lang="ru-RU" sz="2800" dirty="0" smtClean="0"/>
              <a:t> воду</a:t>
            </a:r>
          </a:p>
          <a:p>
            <a:pPr>
              <a:lnSpc>
                <a:spcPct val="90000"/>
              </a:lnSpc>
            </a:pPr>
            <a:r>
              <a:rPr lang="ru-RU" sz="2800" dirty="0" smtClean="0"/>
              <a:t>5. </a:t>
            </a:r>
            <a:r>
              <a:rPr lang="ru-RU" sz="2800" dirty="0" err="1" smtClean="0"/>
              <a:t>Проведення</a:t>
            </a:r>
            <a:r>
              <a:rPr lang="ru-RU" sz="2800" dirty="0" smtClean="0"/>
              <a:t> орального тесту </a:t>
            </a:r>
            <a:r>
              <a:rPr lang="ru-RU" sz="2800" dirty="0" err="1" smtClean="0"/>
              <a:t>толерантності</a:t>
            </a:r>
            <a:r>
              <a:rPr lang="ru-RU" sz="2800" dirty="0" smtClean="0"/>
              <a:t> до </a:t>
            </a:r>
            <a:r>
              <a:rPr lang="ru-RU" sz="2800" dirty="0" err="1" smtClean="0"/>
              <a:t>глюкози</a:t>
            </a:r>
            <a:r>
              <a:rPr lang="ru-RU" sz="2800" dirty="0" smtClean="0"/>
              <a:t> </a:t>
            </a:r>
            <a:r>
              <a:rPr lang="ru-RU" sz="2800" dirty="0" err="1" smtClean="0"/>
              <a:t>полягає</a:t>
            </a:r>
            <a:r>
              <a:rPr lang="ru-RU" sz="2800" dirty="0" smtClean="0"/>
              <a:t> в тому,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вранці</a:t>
            </a:r>
            <a:r>
              <a:rPr lang="ru-RU" sz="2800" dirty="0" smtClean="0"/>
              <a:t> </a:t>
            </a:r>
            <a:r>
              <a:rPr lang="ru-RU" sz="2800" dirty="0" err="1" smtClean="0"/>
              <a:t>натще</a:t>
            </a:r>
            <a:r>
              <a:rPr lang="ru-RU" sz="2800" dirty="0" smtClean="0"/>
              <a:t> у </a:t>
            </a:r>
            <a:r>
              <a:rPr lang="ru-RU" sz="2800" dirty="0" err="1" smtClean="0"/>
              <a:t>пацієнта</a:t>
            </a:r>
            <a:r>
              <a:rPr lang="ru-RU" sz="2800" dirty="0" smtClean="0"/>
              <a:t> </a:t>
            </a:r>
            <a:r>
              <a:rPr lang="ru-RU" sz="2800" dirty="0" err="1" smtClean="0"/>
              <a:t>беруть</a:t>
            </a:r>
            <a:r>
              <a:rPr lang="ru-RU" sz="2800" dirty="0" smtClean="0"/>
              <a:t> кров </a:t>
            </a:r>
            <a:r>
              <a:rPr lang="ru-RU" sz="2800" dirty="0" err="1" smtClean="0"/>
              <a:t>із</a:t>
            </a:r>
            <a:r>
              <a:rPr lang="ru-RU" sz="2800" dirty="0" smtClean="0"/>
              <a:t> </a:t>
            </a:r>
            <a:r>
              <a:rPr lang="ru-RU" sz="2800" dirty="0" err="1" smtClean="0"/>
              <a:t>пальця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визначення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вмісту</a:t>
            </a:r>
            <a:r>
              <a:rPr lang="ru-RU" sz="2800" dirty="0" smtClean="0"/>
              <a:t> </a:t>
            </a:r>
            <a:r>
              <a:rPr lang="ru-RU" sz="2800" dirty="0" err="1" smtClean="0"/>
              <a:t>цукру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йому</a:t>
            </a:r>
            <a:r>
              <a:rPr lang="ru-RU" dirty="0" smtClean="0"/>
              <a:t> </a:t>
            </a:r>
            <a:r>
              <a:rPr lang="ru-RU" dirty="0" err="1" smtClean="0"/>
              <a:t>дають</a:t>
            </a:r>
            <a:r>
              <a:rPr lang="ru-RU" dirty="0" smtClean="0"/>
              <a:t> </a:t>
            </a:r>
            <a:r>
              <a:rPr lang="ru-RU" dirty="0" err="1" smtClean="0"/>
              <a:t>випити</a:t>
            </a:r>
            <a:r>
              <a:rPr lang="ru-RU" dirty="0" smtClean="0"/>
              <a:t> </a:t>
            </a:r>
            <a:r>
              <a:rPr lang="ru-RU" dirty="0" err="1" smtClean="0"/>
              <a:t>заздалегідь</a:t>
            </a:r>
            <a:r>
              <a:rPr lang="ru-RU" dirty="0" smtClean="0"/>
              <a:t> приготовлений </a:t>
            </a:r>
            <a:r>
              <a:rPr lang="ru-RU" dirty="0" err="1" smtClean="0"/>
              <a:t>розчин</a:t>
            </a:r>
            <a:r>
              <a:rPr lang="ru-RU" dirty="0" smtClean="0"/>
              <a:t> 50 - 75 г </a:t>
            </a:r>
            <a:r>
              <a:rPr lang="ru-RU" dirty="0" err="1" smtClean="0"/>
              <a:t>глюкози</a:t>
            </a:r>
            <a:r>
              <a:rPr lang="ru-RU" dirty="0" smtClean="0"/>
              <a:t> (</a:t>
            </a:r>
            <a:r>
              <a:rPr lang="ru-RU" dirty="0" err="1" smtClean="0"/>
              <a:t>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ваги </a:t>
            </a:r>
            <a:r>
              <a:rPr lang="ru-RU" dirty="0" err="1" smtClean="0"/>
              <a:t>тіла</a:t>
            </a:r>
            <a:r>
              <a:rPr lang="ru-RU" dirty="0" smtClean="0"/>
              <a:t>), </a:t>
            </a:r>
            <a:r>
              <a:rPr lang="ru-RU" dirty="0" err="1" smtClean="0"/>
              <a:t>розчинені</a:t>
            </a:r>
            <a:r>
              <a:rPr lang="ru-RU" dirty="0" smtClean="0"/>
              <a:t> в 250 - 500 мл води,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випивається</a:t>
            </a:r>
            <a:r>
              <a:rPr lang="ru-RU" dirty="0" smtClean="0"/>
              <a:t> за 2 - 5 </a:t>
            </a:r>
            <a:r>
              <a:rPr lang="ru-RU" dirty="0" err="1" smtClean="0"/>
              <a:t>хвилин</a:t>
            </a:r>
            <a:r>
              <a:rPr lang="ru-RU" dirty="0" smtClean="0"/>
              <a:t>. </a:t>
            </a:r>
            <a:r>
              <a:rPr lang="ru-RU" dirty="0" err="1" smtClean="0"/>
              <a:t>Капілярна</a:t>
            </a:r>
            <a:r>
              <a:rPr lang="ru-RU" dirty="0" smtClean="0"/>
              <a:t> кров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пальця</a:t>
            </a:r>
            <a:r>
              <a:rPr lang="ru-RU" dirty="0" smtClean="0"/>
              <a:t> </a:t>
            </a:r>
            <a:r>
              <a:rPr lang="ru-RU" dirty="0" err="1" smtClean="0"/>
              <a:t>береться</a:t>
            </a:r>
            <a:r>
              <a:rPr lang="ru-RU" dirty="0" smtClean="0"/>
              <a:t> через одну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дві</a:t>
            </a:r>
            <a:r>
              <a:rPr lang="ru-RU" dirty="0" smtClean="0"/>
              <a:t> </a:t>
            </a:r>
            <a:r>
              <a:rPr lang="ru-RU" dirty="0" err="1" smtClean="0"/>
              <a:t>години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ОцІнка</a:t>
            </a:r>
            <a:r>
              <a:rPr lang="ru-RU" sz="4000" dirty="0" smtClean="0"/>
              <a:t> </a:t>
            </a:r>
            <a:r>
              <a:rPr lang="ru-RU" sz="4000" dirty="0" err="1" smtClean="0"/>
              <a:t>тестУ</a:t>
            </a:r>
            <a:r>
              <a:rPr lang="ru-RU" sz="4000" dirty="0" smtClean="0"/>
              <a:t> </a:t>
            </a:r>
            <a:r>
              <a:rPr lang="ru-RU" sz="4000" dirty="0" err="1" smtClean="0"/>
              <a:t>толерантностІ</a:t>
            </a:r>
            <a:r>
              <a:rPr lang="ru-RU" sz="4000" dirty="0" smtClean="0"/>
              <a:t> ДО </a:t>
            </a:r>
            <a:r>
              <a:rPr lang="ru-RU" sz="4000" dirty="0" err="1" smtClean="0"/>
              <a:t>глюкозИ</a:t>
            </a:r>
            <a:endParaRPr lang="uk-UA" sz="4000" dirty="0"/>
          </a:p>
        </p:txBody>
      </p:sp>
      <p:graphicFrame>
        <p:nvGraphicFramePr>
          <p:cNvPr id="231521" name="Group 97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5334000"/>
        </p:xfrm>
        <a:graphic>
          <a:graphicData uri="http://schemas.openxmlformats.org/drawingml/2006/table">
            <a:tbl>
              <a:tblPr/>
              <a:tblGrid>
                <a:gridCol w="5051425"/>
                <a:gridCol w="317817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Рівень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глюкози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капілярній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крові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Цукровий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діабет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Натщесерце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Через 2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години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після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навантаження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глюкозою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kumimoji="0" lang="uk-UA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kumimoji="0" lang="uk-UA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11,1</a:t>
                      </a:r>
                      <a:endParaRPr kumimoji="0" lang="uk-UA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толерантності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глюкози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Натщесерце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Через 2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години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після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навантаження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глюкозою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kumimoji="0" lang="uk-U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kumimoji="0" lang="uk-U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kumimoji="0" lang="uk-U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11,1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глікемії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натщесерце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Натщесерце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Через 2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години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після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навантаження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глюкозою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-6,1</a:t>
                      </a:r>
                      <a:endParaRPr kumimoji="0" lang="uk-UA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&lt;7,8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УСКЛАДНЕННЯ </a:t>
            </a:r>
            <a:r>
              <a:rPr lang="ru-RU" dirty="0" err="1" smtClean="0"/>
              <a:t>ЦУКРОВого</a:t>
            </a:r>
            <a:r>
              <a:rPr lang="ru-RU" dirty="0" smtClean="0"/>
              <a:t> </a:t>
            </a:r>
            <a:r>
              <a:rPr lang="ru-RU" dirty="0" err="1" smtClean="0"/>
              <a:t>дІабетУ</a:t>
            </a:r>
            <a:r>
              <a:rPr lang="uk-UA" dirty="0" smtClean="0"/>
              <a:t> </a:t>
            </a:r>
            <a:endParaRPr lang="uk-UA" dirty="0"/>
          </a:p>
        </p:txBody>
      </p:sp>
      <p:graphicFrame>
        <p:nvGraphicFramePr>
          <p:cNvPr id="239653" name="Group 37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450080"/>
        </p:xfrm>
        <a:graphic>
          <a:graphicData uri="http://schemas.openxmlformats.org/drawingml/2006/table">
            <a:tbl>
              <a:tblPr/>
              <a:tblGrid>
                <a:gridCol w="3178175"/>
                <a:gridCol w="505142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Мікросудинні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Макросудинні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9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Ретинопатія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uk-U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Нефропатія</a:t>
                      </a:r>
                      <a:endParaRPr kumimoji="0" lang="uk-U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Ангіопатія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нижніх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кінцівок</a:t>
                      </a:r>
                      <a:endParaRPr kumimoji="0" lang="uk-U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Аортити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uk-U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Артеріосклероз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атеросклеротичний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uk-U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вінцевих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судин</a:t>
                      </a:r>
                      <a:endParaRPr kumimoji="0" lang="uk-U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Артеріосклероз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атеросклеротичний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uk-U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церебральних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судин</a:t>
                      </a:r>
                      <a:endParaRPr kumimoji="0" lang="uk-U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Артеріосклероз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периферичних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судин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СтадІЇ</a:t>
            </a:r>
            <a:r>
              <a:rPr lang="ru-RU" sz="4000" dirty="0" smtClean="0"/>
              <a:t> </a:t>
            </a:r>
            <a:r>
              <a:rPr lang="ru-RU" sz="4000" dirty="0" err="1" smtClean="0"/>
              <a:t>рОЗВИТКУ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дІабетичНОЇ</a:t>
            </a:r>
            <a:r>
              <a:rPr lang="ru-RU" sz="4000" dirty="0" smtClean="0"/>
              <a:t> </a:t>
            </a:r>
            <a:r>
              <a:rPr lang="ru-RU" sz="4000" dirty="0" err="1" smtClean="0"/>
              <a:t>нефропатІЇ</a:t>
            </a:r>
            <a:endParaRPr lang="uk-UA" sz="4000" dirty="0"/>
          </a:p>
        </p:txBody>
      </p:sp>
      <p:graphicFrame>
        <p:nvGraphicFramePr>
          <p:cNvPr id="233545" name="Group 7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41520"/>
        </p:xfrm>
        <a:graphic>
          <a:graphicData uri="http://schemas.openxmlformats.org/drawingml/2006/table">
            <a:tbl>
              <a:tblPr/>
              <a:tblGrid>
                <a:gridCol w="1882775"/>
                <a:gridCol w="4392613"/>
                <a:gridCol w="1954212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Стадія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нефропатії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Клінічні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прояви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Терміни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розвитку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3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Гіперфункції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Повышение скорости </a:t>
                      </a: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клубоч-ковой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фильтрации (&gt;140 мл/хв);</a:t>
                      </a:r>
                      <a:endParaRPr kumimoji="0" 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-увеличение почечного крово-тока;</a:t>
                      </a:r>
                      <a:endParaRPr kumimoji="0" 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гипертрофия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почек;</a:t>
                      </a:r>
                      <a:endParaRPr kumimoji="0" 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нормоальбуминурия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(&lt;30  </a:t>
                      </a:r>
                      <a:endParaRPr kumimoji="0" lang="uk-U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мг/сутки)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Розвивається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початку ЦД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4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Початкових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структурних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змін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тканини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нирки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Потовщення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базальних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мембран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капілярів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клубочків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Розширення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мезангіуму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Збереження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підвищеної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швидкості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клубочкової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фільтрації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Нормоальбумінурія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2 - 5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початку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діабету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СтадІЇ</a:t>
            </a:r>
            <a:r>
              <a:rPr lang="ru-RU" sz="4000" dirty="0" smtClean="0"/>
              <a:t> </a:t>
            </a:r>
            <a:r>
              <a:rPr lang="ru-RU" sz="4000" dirty="0" err="1" smtClean="0"/>
              <a:t>рОЗВИТКУ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дІабетичНОЇ</a:t>
            </a:r>
            <a:r>
              <a:rPr lang="ru-RU" sz="4000" dirty="0" smtClean="0"/>
              <a:t> </a:t>
            </a:r>
            <a:r>
              <a:rPr lang="ru-RU" sz="4000" dirty="0" err="1" smtClean="0"/>
              <a:t>нефропатІЇ</a:t>
            </a:r>
            <a:endParaRPr lang="uk-UA" sz="4000" dirty="0"/>
          </a:p>
        </p:txBody>
      </p:sp>
      <p:graphicFrame>
        <p:nvGraphicFramePr>
          <p:cNvPr id="237695" name="Group 127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5029200"/>
        </p:xfrm>
        <a:graphic>
          <a:graphicData uri="http://schemas.openxmlformats.org/drawingml/2006/table">
            <a:tbl>
              <a:tblPr/>
              <a:tblGrid>
                <a:gridCol w="1666875"/>
                <a:gridCol w="4464050"/>
                <a:gridCol w="2098675"/>
              </a:tblGrid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Стадія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нефропатії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Клінічні прояви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Терміни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розвитку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Початкова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нефропатія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Микроальбуминурия (от 30 до 300 мг/сутки);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скорость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клубочковой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филь-трации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повышена или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нор-мальна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транзиторное повышение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артериального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давления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5 - 15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початку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діабету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Вражена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нефропатія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Протеинурия (&gt;500 мг/сутки);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скорость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клубочковой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филь-трации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нормальная или умеренно снижена;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стабильная артериальная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гипертензия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10 - 25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початку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діабету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Уремія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Снижение скорости клу-бочковой фильтрации (&lt;10 мл/мин);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стабильная артериальная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гипертензия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симптомы эндогенной </a:t>
                      </a: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интоксикации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більше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початку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діабету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5 - 7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появлення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протеїнурії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ДІабетичНІ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полІнейропатІЇ</a:t>
            </a:r>
            <a:endParaRPr lang="uk-UA" sz="4000" dirty="0"/>
          </a:p>
        </p:txBody>
      </p:sp>
      <p:sp>
        <p:nvSpPr>
          <p:cNvPr id="235525" name="Rectangle 5"/>
          <p:cNvSpPr>
            <a:spLocks noGrp="1" noChangeArrowheads="1"/>
          </p:cNvSpPr>
          <p:nvPr>
            <p:ph type="tbl" idx="1"/>
          </p:nvPr>
        </p:nvSpPr>
        <p:spPr>
          <a:xfrm>
            <a:off x="468313" y="1268413"/>
            <a:ext cx="8229600" cy="4525962"/>
          </a:xfrm>
        </p:spPr>
      </p:sp>
      <p:graphicFrame>
        <p:nvGraphicFramePr>
          <p:cNvPr id="235590" name="Group 70"/>
          <p:cNvGraphicFramePr>
            <a:graphicFrameLocks noGrp="1"/>
          </p:cNvGraphicFramePr>
          <p:nvPr/>
        </p:nvGraphicFramePr>
        <p:xfrm>
          <a:off x="468313" y="1341438"/>
          <a:ext cx="8280400" cy="4389120"/>
        </p:xfrm>
        <a:graphic>
          <a:graphicData uri="http://schemas.openxmlformats.org/drawingml/2006/table">
            <a:tbl>
              <a:tblPr/>
              <a:tblGrid>
                <a:gridCol w="1800225"/>
                <a:gridCol w="2714625"/>
                <a:gridCol w="3765550"/>
              </a:tblGrid>
              <a:tr h="1223963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Субклінічна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стадія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нейропатії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електродіагностич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тести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зниження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провідності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нервового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імпульсу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чутливих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рухових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периферичних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волокнах;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зниження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амплітуди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нервово-м'язових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потенціалів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індуктуються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0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тестів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чутливість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вибраційну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тактильну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теплову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холодову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0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функціональних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тестів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автономної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вегетативної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нервової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системи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42863" algn="l"/>
                          <a:tab pos="133350" algn="l"/>
                        </a:tabLst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синусного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вузла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ритму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серцевої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42863" algn="l"/>
                          <a:tab pos="133350" algn="l"/>
                        </a:tabLst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зміни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потовиділення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863" algn="l"/>
                          <a:tab pos="133350" algn="l"/>
                        </a:tabLst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зміни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зіничного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рефлексу.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ДІабетичНІ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полІнейропатІЇ</a:t>
            </a:r>
            <a:endParaRPr lang="uk-UA" sz="4000" dirty="0"/>
          </a:p>
        </p:txBody>
      </p:sp>
      <p:graphicFrame>
        <p:nvGraphicFramePr>
          <p:cNvPr id="241845" name="Group 181"/>
          <p:cNvGraphicFramePr>
            <a:graphicFrameLocks noGrp="1"/>
          </p:cNvGraphicFramePr>
          <p:nvPr>
            <p:ph type="tbl" idx="1"/>
          </p:nvPr>
        </p:nvGraphicFramePr>
        <p:xfrm>
          <a:off x="395288" y="1628775"/>
          <a:ext cx="8229600" cy="4525963"/>
        </p:xfrm>
        <a:graphic>
          <a:graphicData uri="http://schemas.openxmlformats.org/drawingml/2006/table">
            <a:tbl>
              <a:tblPr/>
              <a:tblGrid>
                <a:gridCol w="2016125"/>
                <a:gridCol w="2665412"/>
                <a:gridCol w="3548063"/>
              </a:tblGrid>
              <a:tr h="1974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Клінічна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стадія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нейропатії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Центральна: </a:t>
                      </a:r>
                      <a:endParaRPr kumimoji="0" lang="uk-UA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uk-UA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энцефалопатия</a:t>
                      </a: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  <a:endParaRPr kumimoji="0" lang="uk-UA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миелопатия.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1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uk-UA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 </a:t>
                      </a: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Периферична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дифузна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нейропатія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uk-UA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Дистальна </a:t>
                      </a: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симетрична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сенсорно-</a:t>
                      </a:r>
                      <a:r>
                        <a:rPr kumimoji="0" lang="ru-RU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рухова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полінейропатія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kumimoji="0" lang="uk-UA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Проксимальна </a:t>
                      </a:r>
                      <a:r>
                        <a:rPr kumimoji="0" lang="uk-UA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аміотрофія</a:t>
                      </a: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uk-UA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ДІабетичНІ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полІнейропатІЇ</a:t>
            </a:r>
            <a:endParaRPr lang="uk-UA" sz="4000" dirty="0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tbl" idx="1"/>
          </p:nvPr>
        </p:nvSpPr>
        <p:spPr/>
      </p:sp>
      <p:graphicFrame>
        <p:nvGraphicFramePr>
          <p:cNvPr id="243765" name="Group 53"/>
          <p:cNvGraphicFramePr>
            <a:graphicFrameLocks noGrp="1"/>
          </p:cNvGraphicFramePr>
          <p:nvPr/>
        </p:nvGraphicFramePr>
        <p:xfrm>
          <a:off x="250825" y="1484313"/>
          <a:ext cx="8497888" cy="4328160"/>
        </p:xfrm>
        <a:graphic>
          <a:graphicData uri="http://schemas.openxmlformats.org/drawingml/2006/table">
            <a:tbl>
              <a:tblPr/>
              <a:tblGrid>
                <a:gridCol w="1471613"/>
                <a:gridCol w="1554162"/>
                <a:gridCol w="5472113"/>
              </a:tblGrid>
              <a:tr h="558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Клінічна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стадія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нейропатії</a:t>
                      </a:r>
                      <a:endParaRPr kumimoji="0" lang="uk-UA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Дифузна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автономна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uk-UA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Порушений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рефлекс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зіниці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Порушення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потовиділення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Автономна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сечостатевої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системи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дисфункція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сечового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міхура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затримка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або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нетримання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сечі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та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статева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дисфункція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імпотенція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Автономна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ШКТ -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атонія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шлунка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жовчного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міхура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діарея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ентеропатія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переважає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нічний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пронос;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5) Автономна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серцево-судинної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системи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постійна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тахікардія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ортостатична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гіпотензія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6)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Безсимптомна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гіпоглікемія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Локальна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нейропатія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Мононейропатія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Множинна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мононейропатія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Плексопатія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Радикулопатія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5)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Нейропатія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черепних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краніальних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нервів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3757" name="Rectangle 45"/>
          <p:cNvSpPr>
            <a:spLocks noChangeArrowheads="1"/>
          </p:cNvSpPr>
          <p:nvPr/>
        </p:nvSpPr>
        <p:spPr bwMode="auto">
          <a:xfrm>
            <a:off x="0" y="6178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endParaRPr lang="uk-UA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Синдром </a:t>
            </a:r>
            <a:r>
              <a:rPr lang="ru-RU" dirty="0" err="1" smtClean="0"/>
              <a:t>стопИ</a:t>
            </a:r>
            <a:r>
              <a:rPr lang="ru-RU" dirty="0" smtClean="0"/>
              <a:t> </a:t>
            </a:r>
            <a:r>
              <a:rPr lang="ru-RU" dirty="0" err="1" smtClean="0"/>
              <a:t>дІабетика</a:t>
            </a:r>
            <a:endParaRPr lang="uk-UA" dirty="0"/>
          </a:p>
        </p:txBody>
      </p:sp>
      <p:sp>
        <p:nvSpPr>
          <p:cNvPr id="2048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– </a:t>
            </a:r>
            <a:r>
              <a:rPr lang="ru-RU" sz="2800" dirty="0" smtClean="0"/>
              <a:t>комплекс </a:t>
            </a:r>
            <a:r>
              <a:rPr lang="ru-RU" sz="2800" dirty="0" err="1" smtClean="0"/>
              <a:t>анатомо-функціональних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змін</a:t>
            </a:r>
            <a:r>
              <a:rPr lang="ru-RU" sz="2800" dirty="0" smtClean="0"/>
              <a:t>, </a:t>
            </a:r>
            <a:r>
              <a:rPr lang="ru-RU" sz="2800" dirty="0" err="1" smtClean="0"/>
              <a:t>зумовлених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діабетичними</a:t>
            </a:r>
            <a:r>
              <a:rPr lang="ru-RU" sz="2800" dirty="0" smtClean="0"/>
              <a:t> </a:t>
            </a:r>
            <a:r>
              <a:rPr lang="ru-RU" sz="2800" dirty="0" err="1" smtClean="0"/>
              <a:t>мікро</a:t>
            </a:r>
            <a:r>
              <a:rPr lang="ru-RU" sz="2800" dirty="0" smtClean="0"/>
              <a:t>- та </a:t>
            </a:r>
            <a:r>
              <a:rPr lang="ru-RU" sz="2800" dirty="0" err="1" smtClean="0"/>
              <a:t>макроангіопатіями</a:t>
            </a:r>
            <a:r>
              <a:rPr lang="ru-RU" sz="2800" dirty="0" smtClean="0"/>
              <a:t> </a:t>
            </a:r>
            <a:r>
              <a:rPr lang="ru-RU" sz="2800" dirty="0" err="1" smtClean="0"/>
              <a:t>та</a:t>
            </a:r>
            <a:r>
              <a:rPr lang="ru-RU" sz="2800" dirty="0" smtClean="0"/>
              <a:t> </a:t>
            </a:r>
            <a:r>
              <a:rPr lang="ru-RU" sz="2800" dirty="0" err="1" smtClean="0"/>
              <a:t>нейропатією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призводить</a:t>
            </a:r>
            <a:r>
              <a:rPr lang="ru-RU" sz="2800" dirty="0" smtClean="0"/>
              <a:t> до </a:t>
            </a:r>
            <a:r>
              <a:rPr lang="ru-RU" sz="2800" dirty="0" err="1" smtClean="0"/>
              <a:t>виразково-некротичного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ураження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м'яких</a:t>
            </a:r>
            <a:r>
              <a:rPr lang="ru-RU" sz="2800" dirty="0" smtClean="0"/>
              <a:t> тканин </a:t>
            </a:r>
            <a:r>
              <a:rPr lang="ru-RU" sz="2800" dirty="0" err="1" smtClean="0"/>
              <a:t>нижніх</a:t>
            </a:r>
            <a:r>
              <a:rPr lang="ru-RU" sz="2800" dirty="0" smtClean="0"/>
              <a:t> </a:t>
            </a:r>
            <a:r>
              <a:rPr lang="ru-RU" sz="2800" dirty="0" err="1" smtClean="0"/>
              <a:t>кінцівок</a:t>
            </a:r>
            <a:r>
              <a:rPr lang="ru-RU" sz="2800" dirty="0" smtClean="0"/>
              <a:t>.</a:t>
            </a:r>
          </a:p>
          <a:p>
            <a:r>
              <a:rPr lang="ru-RU" sz="2800" dirty="0" err="1" smtClean="0"/>
              <a:t>Форми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Нейропатична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Ішемічна</a:t>
            </a:r>
            <a:endParaRPr lang="ru-RU" sz="2800" dirty="0" smtClean="0"/>
          </a:p>
          <a:p>
            <a:r>
              <a:rPr lang="ru-RU" sz="2800" dirty="0" smtClean="0"/>
              <a:t>- </a:t>
            </a:r>
            <a:r>
              <a:rPr lang="ru-RU" sz="2800" dirty="0" err="1" smtClean="0"/>
              <a:t>Змішана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95591" name="Picture 7" descr="12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813560" y="3505200"/>
            <a:ext cx="1173480" cy="914400"/>
          </a:xfrm>
        </p:spPr>
      </p:pic>
      <p:pic>
        <p:nvPicPr>
          <p:cNvPr id="195592" name="Picture 8" descr="13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237732" y="3258312"/>
            <a:ext cx="1164336" cy="1408176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КлІНІЧНІ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Ознаки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дІабетичНОЇ</a:t>
            </a:r>
            <a:r>
              <a:rPr lang="ru-RU" sz="4000" dirty="0" smtClean="0"/>
              <a:t> </a:t>
            </a:r>
            <a:r>
              <a:rPr lang="ru-RU" sz="4000" dirty="0" err="1" smtClean="0"/>
              <a:t>стопИ</a:t>
            </a:r>
            <a:endParaRPr lang="uk-UA" sz="4000" dirty="0"/>
          </a:p>
        </p:txBody>
      </p:sp>
      <p:graphicFrame>
        <p:nvGraphicFramePr>
          <p:cNvPr id="227375" name="Group 47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82478"/>
        </p:xfrm>
        <a:graphic>
          <a:graphicData uri="http://schemas.openxmlformats.org/drawingml/2006/table">
            <a:tbl>
              <a:tblPr/>
              <a:tblGrid>
                <a:gridCol w="2170113"/>
                <a:gridCol w="3744912"/>
                <a:gridCol w="2314575"/>
              </a:tblGrid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Ознаки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Нейропатична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форма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шем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форма</a:t>
                      </a:r>
                      <a:endParaRPr kumimoji="0" lang="uk-U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97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Шкіра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на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дотик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Пульсація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Чутливість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Колір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шкіри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Тепла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Збережена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Знижена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Шкіра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рожева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Наявність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мозолів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Тріщини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Безболісні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виразки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Гангрена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пальців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Суглоби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Шарко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Гіпотрофія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міжкісткових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м'язів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Гіперкератоз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нігтів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12.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Невропатичний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набряк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Холодна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Відсутність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пульсації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Нормальна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Шкіра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бліда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Болісні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виразки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Гангрена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пальців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CYR" charset="-5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КлІнІчНІ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Ознаки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дІабетичНОЇ</a:t>
            </a:r>
            <a:r>
              <a:rPr lang="ru-RU" sz="4000" dirty="0" smtClean="0"/>
              <a:t> </a:t>
            </a:r>
            <a:r>
              <a:rPr lang="ru-RU" sz="4000" dirty="0" err="1" smtClean="0"/>
              <a:t>стопИ</a:t>
            </a:r>
            <a:endParaRPr lang="uk-UA" sz="4000" dirty="0"/>
          </a:p>
        </p:txBody>
      </p:sp>
      <p:graphicFrame>
        <p:nvGraphicFramePr>
          <p:cNvPr id="256113" name="Group 11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3291840"/>
        </p:xfrm>
        <a:graphic>
          <a:graphicData uri="http://schemas.openxmlformats.org/drawingml/2006/table">
            <a:tbl>
              <a:tblPr/>
              <a:tblGrid>
                <a:gridCol w="2243138"/>
                <a:gridCol w="3443298"/>
                <a:gridCol w="2543164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Ознаки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Нейропатична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форма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шем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форма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Локалізація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виразок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В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місцях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стиснення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або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тертя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Дистальні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ділянки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Характер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гангрени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Волога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Суха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Тактика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лікування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виразок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Розвантаження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кінцівки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Препарати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для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покращення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мікроциркуляції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1005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лежить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недолік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абсолютний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гормону,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виробляється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острівцями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підшлункової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598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Лангерганс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1869 р.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виявив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два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підшлунковій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Ацинарні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Островкові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20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встановили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Мінковські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Мерінг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спостерігали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собак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видалення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підшлункової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1921 р.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канадський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хірург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Бантінг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студент 4-го курсу Бест,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працювали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лабораторії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професора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Маклеод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Онтаріо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отримали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екстракт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підшлункової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теляти,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знижував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собак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1923 р.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відкриття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яке стало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найбільшим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досягненням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медицини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удостоєно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Нобелівської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премії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1006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розвиватися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-у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підшлункової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хворобами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ендокринної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патологія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гіпофіза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надниркових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-станами,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викликаними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хімічними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сполуками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деякими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генетичними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синдромами.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буває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спонтанним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есенціальним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Вирізняють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його:інсулінзалежний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діабет;інсуліннезалежний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складає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80%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загальної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4315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молодших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бета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підшлункової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етіології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типу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значення:аутоімунних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процесів,вірусної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генетичних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важчий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кетоацидозу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затримці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другому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літніх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нерідко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місце:ожиріння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базальна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гіперінсулінемія,у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відіграє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роль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чутливості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тканинах.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легший,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без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кетоацидозу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537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цукровому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діабеті</a:t>
            </a: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заміщення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дефіциті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посилення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секреції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деяких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формах,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зокрема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інсуліннезалежному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усунення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метаболічних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порушень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Часто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вдається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компенсувати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застосуванням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дієти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фізичного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навантаження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(особливо при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схильності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ожиріння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достатнього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ефекту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доводиться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призначати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пероральні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антидіабетичні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597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протидіабетичної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контроль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метою широко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напівкількісні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глюкозурії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кольору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смужок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паперу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періодичний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вимір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крові.Хоча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існує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кореляція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розкид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великий, тому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глюкозурія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далеко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завжди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вірогідно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відбиває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глікемію.Рівень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глюкозурії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порогу 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мінімальна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з'являється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свою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чергу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фільтрацією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клубочках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реабсорбцією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канальцях.Як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правило,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глюкозурії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175-200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мг%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(9,7-11,1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ммоль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/л),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змінюватись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широких межах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514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протидіабетичної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контроль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надійним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методом контролю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протидіабетичної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самостійне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тест-смужки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колір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нанесенні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них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краплі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інсулінового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шприца,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скарифікатора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автоматичного пристрою.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останньому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укол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майже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безболісним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Існують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портативні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апарати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глюкометри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глікемію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точністю.Під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підбору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рівень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вимірюють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7-9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час).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5157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протидіабетичної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контроль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Важливим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показником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характеризує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ступінь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компенсації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глікозильованого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гемоглобіну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HbA1c),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гемоглобіну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глікозилювання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альбуміну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гемоглобіну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колагену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йде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вищий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рівень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HbA1c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5-9%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гемоглобіну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декомпенсації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досягає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20%.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відміну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глікемії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глюкозурії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HbA1c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інтегральний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показник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інсулінотерапії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попередніх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6-8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462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поліпептид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ланцюгів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амінокислотних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залишків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ланцюг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- 21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ланцюг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 - 30).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Поліпептидні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ланцюги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з'єднані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собою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двома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дисульфідними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зв'язками.У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бичачий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свинячий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Вони,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трохи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відрізняючись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антигенами,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вироблятися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антитіла.В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інженерії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синтезується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антигенних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властивостей.Дія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клітин-мішеней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Потім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проникає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усередину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Чутливість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тканин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553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всередині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активізацією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цАМФ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цитоплазматичну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мембрану,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збільшуючи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м'язами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жировою тканиною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відкладення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жиру).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Зрештою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зводиться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завдяки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активному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поглинанню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тканинами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розпаду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глікогену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нижче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ммоль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/л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180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мг%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припиняються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глюкозурія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явища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осмотичного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діурезу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тобто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поліурія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Поряд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поліпшенням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утилізації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посилюється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амінокислот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синтез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дефіцитом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зневоднені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розпаду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кетоацидоз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інсулінзалежний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(ІЗСД)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типу, 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інсулінозалежного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</a:t>
            </a:r>
            <a:r>
              <a:rPr lang="uk-UA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1051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Рівень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ендогенного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коливається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дня, максимально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підвищуючись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їди.Інсулін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парентерально.Потрапляючи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кров,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надалі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інактивується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печінці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10%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виводиться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сечею. Т1/2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10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створює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труднощі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поповненні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вимагає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внутрішньом'язово.Були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–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протамін-цинк-інсулін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пізніше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НПХ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нейтральний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протамін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Хагедорна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ізофан-інсулін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антигенні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протаміну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розроблені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стрічці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містять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кількостях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цинк,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контролює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інсуліну.Паралельно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йшло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вивчення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існуючих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причин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алергічних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ускладнень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встановлено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роль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грає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проінсулін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препаратах,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одержуваних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методом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кристалізації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досягало 10-15%.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Крім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того,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комерційних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препаратах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виявлені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домішки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соматостатин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глюкагон,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панкреатичний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поліпептид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знижували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70-х роках за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хроматографічних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вдалося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високоочищені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монопікові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хроматограмі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реєструвався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один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Зміст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домішок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перевищував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мільйон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сучасних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монокомпонентних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(МК)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інсулінах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воно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1-3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мільйон.Протягом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60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застосовували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яловичий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свинячий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складом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дещо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відрізняються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(на 3 та 1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амінокислоти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У 1960 р.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встановлено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амінокислотний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 гормону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незабаром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синтез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лабораторних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того,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щоб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налагодити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промислове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виробництво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отримували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напівсинтетичним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методом шляхом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заміни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однієї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амінокислоти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свинячого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генно-інженерний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метод.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ген,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відповідальний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синтез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вбудовується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ДНК непатогенного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штаму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кишкової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палички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дріжджів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починають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виробляти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великих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кількостях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Перевагою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синтетичного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повна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ідентичність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природного гормону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тому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імуногенних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вважають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ефективним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засобом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інсулінзалежного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низці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повністю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практично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повністю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відмовилися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інсулінів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тваринного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Перспективним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вважають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аналогів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відрізняються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нього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хімічною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структурою.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ультракоротку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навпаки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дуже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особливості.Важливим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кроком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уперед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вдосконаленні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інсулінотерапії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стало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шприц-ручок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НовоПен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дозволяють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робити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ін'єкції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без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попередньої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Завдяки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голок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уколи практично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безболісні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шприц-ручок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випускається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балончиках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пенфілах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містять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1,5 </a:t>
            </a:r>
            <a:r>
              <a:rPr lang="ru-RU" sz="20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3,0 мл препарату.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0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485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Сучасна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інсулінів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базальний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)короткий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харчовий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імітації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нормальної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(НПХ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стрічці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гларгін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детемир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Щоб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харчові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короткий та ультракороткий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Короткий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30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ультракороткі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10-15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55579"/>
            <a:ext cx="8786874" cy="628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характеристика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інсулінів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ін'єкції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стегно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повільне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короткого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живіт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найшвидше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Прив'язка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часом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один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той же час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вранці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ввечері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Вранішню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коротким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інсуліном.Інсулін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короткої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початку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за 20-30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їжі.Їда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ін'єкції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ніяк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їжею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імітує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базальну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харчову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інсуліну.Якщо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введений короткий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хочеш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хочеш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їсти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доведеться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пропускати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Відмова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сподобалася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запропонована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ресторані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загрожує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гіпоглікемією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0"/>
            <a:ext cx="8786874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Короткі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харчові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поділяються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Короткий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(регулятор,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Короткий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підшкірному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30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(тому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30-40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2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зникає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6 годин.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Представники:Інсулін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генно-інженерний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Актрапід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Інсуран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Хумулін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Регуляр.Інсулін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напівсинтетичний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Біогулін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Хумодар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Р.Інсулін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(свинячий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монокомпонентний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Актрапід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МС,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Монодар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Моносуінсулін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МК.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181193"/>
            <a:ext cx="878687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Ультракороткий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аналоговий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Ультракороткий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15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зникають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фізіологічний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перед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їдою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(за 5-10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хвилин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відразу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Представники:Інсулін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лізпро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Хумалог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напівсинтетичний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аналог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інсуліну.Інсулін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аспарт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НовоРапід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Пенфіл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НовоРапід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ФлексПен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глулізин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Апідра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0"/>
            <a:ext cx="8786874" cy="598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базальні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два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тривалості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підшкірному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1-2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6-8 годин,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10-12 годин.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Звичайна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- 24 ОД/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2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Представники:Інсулін-ізофан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генно-інженерний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Інсуман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Базал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ГТ,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Інсуран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НПХ,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Протафан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НМ,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НПХ,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Хумулін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НПХ.Інсулін-ізофан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напівсинтетичний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Біогулін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Хумодар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Б.Інсулін-ізофан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(свинячий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монокомпонентний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Монодар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Протафан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МС.Інсулін-цинк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суспензія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складова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Монотард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МС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-80728"/>
            <a:ext cx="8786874" cy="537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базальні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два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4-8 годин,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8-18 годин,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20-30 годин.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Представники:Інсулін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гларгін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Лантус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звичайна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12 ОД/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гларгін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вивільняється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кровотік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швидкістю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тому вводиться одноразово.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1-1,5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Ніколи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гіпоглікемії.Інсулін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детемір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Левемір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Пенфіл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Левемір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ФлексПен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звичайна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20 ОД/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невеликий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добову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краще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розбивати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2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42844" y="-285776"/>
            <a:ext cx="8786874" cy="711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діабет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 типу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випускають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комбінованої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біфазні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являють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собою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готові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суміші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короткого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Вони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позначаються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дробом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25/75 (де 25%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короткий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70%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пролонгований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вигляді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суміші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 рази на день (ранок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вечір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а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сульфонілсечовини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3-ї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генерації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мікст-інсуліни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30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продиктовано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входить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короткої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Представники:Інсулін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двофазний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напівсинтетичний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Біогулін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70/30,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Хумалог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мікс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25,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Хумодар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K25.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двофазний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генно-інженерний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30Р,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Генсулін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 30,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Інсуман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25 ГТ,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Мікстард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 НМ,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Хумулін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М3.Інсулін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аспарт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двофазний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НовоМікс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Пенфілл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НовоМікс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ФлексПен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42844" y="-285776"/>
            <a:ext cx="8786874" cy="77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Класифікація пероральних </a:t>
            </a:r>
            <a:r>
              <a:rPr lang="uk-UA" sz="2800" dirty="0" err="1" smtClean="0"/>
              <a:t>цукрознижуючих</a:t>
            </a:r>
            <a:r>
              <a:rPr lang="uk-UA" sz="2800" dirty="0" smtClean="0"/>
              <a:t> ЛЗ:</a:t>
            </a:r>
          </a:p>
          <a:p>
            <a:r>
              <a:rPr lang="uk-UA" sz="2800" dirty="0" smtClean="0"/>
              <a:t>1. Похідні </a:t>
            </a:r>
            <a:r>
              <a:rPr lang="uk-UA" sz="2800" dirty="0" err="1" smtClean="0"/>
              <a:t>бігуаніду</a:t>
            </a:r>
            <a:r>
              <a:rPr lang="uk-UA" sz="2800" dirty="0" smtClean="0"/>
              <a:t> (</a:t>
            </a:r>
            <a:r>
              <a:rPr lang="uk-UA" sz="2800" dirty="0" err="1" smtClean="0"/>
              <a:t>метформін</a:t>
            </a:r>
            <a:r>
              <a:rPr lang="uk-UA" sz="2800" dirty="0" smtClean="0"/>
              <a:t>, </a:t>
            </a:r>
            <a:r>
              <a:rPr lang="uk-UA" sz="2800" dirty="0" err="1" smtClean="0"/>
              <a:t>сіофор</a:t>
            </a:r>
            <a:r>
              <a:rPr lang="uk-UA" sz="2800" dirty="0" smtClean="0"/>
              <a:t>)</a:t>
            </a:r>
          </a:p>
          <a:p>
            <a:r>
              <a:rPr lang="uk-UA" sz="2800" dirty="0" smtClean="0"/>
              <a:t>2. Похідні </a:t>
            </a:r>
            <a:r>
              <a:rPr lang="uk-UA" sz="2800" dirty="0" err="1" smtClean="0"/>
              <a:t>сульфонілсечовини</a:t>
            </a:r>
            <a:r>
              <a:rPr lang="uk-UA" sz="2800" dirty="0" smtClean="0"/>
              <a:t> (</a:t>
            </a:r>
            <a:r>
              <a:rPr lang="uk-UA" sz="2800" dirty="0" err="1" smtClean="0"/>
              <a:t>гліклазид</a:t>
            </a:r>
            <a:r>
              <a:rPr lang="uk-UA" sz="2800" dirty="0" smtClean="0"/>
              <a:t>, </a:t>
            </a:r>
            <a:r>
              <a:rPr lang="uk-UA" sz="2800" dirty="0" err="1" smtClean="0"/>
              <a:t>гліквідон</a:t>
            </a:r>
            <a:r>
              <a:rPr lang="uk-UA" sz="2800" dirty="0" smtClean="0"/>
              <a:t>, </a:t>
            </a:r>
            <a:r>
              <a:rPr lang="uk-UA" sz="2800" dirty="0" err="1" smtClean="0"/>
              <a:t>глімепірид</a:t>
            </a:r>
            <a:r>
              <a:rPr lang="uk-UA" sz="2800" dirty="0" smtClean="0"/>
              <a:t>)</a:t>
            </a:r>
          </a:p>
          <a:p>
            <a:r>
              <a:rPr lang="uk-UA" sz="2800" dirty="0" smtClean="0"/>
              <a:t>3. Інгібітори </a:t>
            </a:r>
            <a:r>
              <a:rPr lang="uk-UA" sz="2800" dirty="0" err="1" smtClean="0"/>
              <a:t>альфа-глюкозидази</a:t>
            </a:r>
            <a:r>
              <a:rPr lang="uk-UA" sz="2800" dirty="0" smtClean="0"/>
              <a:t> (</a:t>
            </a:r>
            <a:r>
              <a:rPr lang="uk-UA" sz="2800" dirty="0" err="1" smtClean="0"/>
              <a:t>акарбоза</a:t>
            </a:r>
            <a:r>
              <a:rPr lang="uk-UA" sz="2800" dirty="0" smtClean="0"/>
              <a:t>)</a:t>
            </a:r>
          </a:p>
          <a:p>
            <a:r>
              <a:rPr lang="uk-UA" sz="2800" dirty="0" smtClean="0"/>
              <a:t>4. </a:t>
            </a:r>
            <a:r>
              <a:rPr lang="uk-UA" sz="2800" dirty="0" err="1" smtClean="0"/>
              <a:t>Агоністи</a:t>
            </a:r>
            <a:r>
              <a:rPr lang="uk-UA" sz="2800" dirty="0" smtClean="0"/>
              <a:t> ядерного рецептора </a:t>
            </a:r>
            <a:r>
              <a:rPr lang="en-US" sz="2800" dirty="0" smtClean="0"/>
              <a:t>PRAR-y (</a:t>
            </a:r>
            <a:r>
              <a:rPr lang="uk-UA" sz="2800" dirty="0" err="1" smtClean="0"/>
              <a:t>піоглітазон</a:t>
            </a:r>
            <a:r>
              <a:rPr lang="uk-UA" sz="2800" dirty="0" smtClean="0"/>
              <a:t>)</a:t>
            </a:r>
          </a:p>
          <a:p>
            <a:r>
              <a:rPr lang="uk-UA" sz="2800" dirty="0" smtClean="0"/>
              <a:t>5. Інгібітори натрій-глюкозного </a:t>
            </a:r>
            <a:r>
              <a:rPr lang="uk-UA" sz="2800" dirty="0" err="1" smtClean="0"/>
              <a:t>котранспортера</a:t>
            </a:r>
            <a:r>
              <a:rPr lang="uk-UA" sz="2800" dirty="0" smtClean="0"/>
              <a:t> 2 (</a:t>
            </a:r>
            <a:r>
              <a:rPr lang="uk-UA" sz="2800" dirty="0" err="1" smtClean="0"/>
              <a:t>флозини</a:t>
            </a:r>
            <a:r>
              <a:rPr lang="uk-UA" sz="2800" dirty="0" smtClean="0"/>
              <a:t> – </a:t>
            </a:r>
            <a:r>
              <a:rPr lang="uk-UA" sz="2800" dirty="0" err="1" smtClean="0"/>
              <a:t>дапагліфозин</a:t>
            </a:r>
            <a:r>
              <a:rPr lang="uk-UA" sz="2800" dirty="0" smtClean="0"/>
              <a:t>, </a:t>
            </a:r>
            <a:r>
              <a:rPr lang="uk-UA" sz="2800" dirty="0" err="1" smtClean="0"/>
              <a:t>емпагліфозин</a:t>
            </a:r>
            <a:r>
              <a:rPr lang="uk-UA" sz="2800" dirty="0" smtClean="0"/>
              <a:t>, </a:t>
            </a:r>
            <a:r>
              <a:rPr lang="uk-UA" sz="2800" dirty="0" err="1" smtClean="0"/>
              <a:t>канагліфозин</a:t>
            </a:r>
            <a:r>
              <a:rPr lang="uk-UA" sz="2800" dirty="0" smtClean="0"/>
              <a:t>)</a:t>
            </a:r>
            <a:endParaRPr lang="ru-RU" sz="2800" dirty="0"/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42844" y="-285776"/>
            <a:ext cx="8786874" cy="77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ЦУКРОВИЙ ДІАБЕТ</a:t>
            </a:r>
            <a:endParaRPr lang="ru-RU" sz="3200" dirty="0">
              <a:latin typeface="+mn-lt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Механізм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антігіперглікемічної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дії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бігуанідів</a:t>
            </a:r>
            <a:r>
              <a:rPr lang="ru-RU" dirty="0" smtClean="0">
                <a:solidFill>
                  <a:srgbClr val="FF0000"/>
                </a:solidFill>
              </a:rPr>
              <a:t> (</a:t>
            </a:r>
            <a:r>
              <a:rPr lang="ru-RU" dirty="0" err="1" smtClean="0">
                <a:solidFill>
                  <a:srgbClr val="FF0000"/>
                </a:solidFill>
              </a:rPr>
              <a:t>метформіну</a:t>
            </a:r>
            <a:r>
              <a:rPr lang="ru-RU" dirty="0" smtClean="0">
                <a:solidFill>
                  <a:srgbClr val="FF0000"/>
                </a:solidFill>
              </a:rPr>
              <a:t>) </a:t>
            </a:r>
            <a:r>
              <a:rPr lang="ru-RU" dirty="0" err="1" smtClean="0">
                <a:solidFill>
                  <a:srgbClr val="7030A0"/>
                </a:solidFill>
              </a:rPr>
              <a:t>полягає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по-перше</a:t>
            </a:r>
            <a:r>
              <a:rPr lang="ru-RU" dirty="0" smtClean="0">
                <a:solidFill>
                  <a:srgbClr val="7030A0"/>
                </a:solidFill>
              </a:rPr>
              <a:t>, у </a:t>
            </a:r>
            <a:r>
              <a:rPr lang="ru-RU" dirty="0" err="1" smtClean="0">
                <a:solidFill>
                  <a:srgbClr val="7030A0"/>
                </a:solidFill>
              </a:rPr>
              <a:t>зменшенні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інсулінорезистентності</a:t>
            </a:r>
            <a:r>
              <a:rPr lang="ru-RU" dirty="0" smtClean="0">
                <a:solidFill>
                  <a:srgbClr val="7030A0"/>
                </a:solidFill>
              </a:rPr>
              <a:t> (ІР) на </a:t>
            </a:r>
            <a:r>
              <a:rPr lang="ru-RU" dirty="0" err="1" smtClean="0">
                <a:solidFill>
                  <a:srgbClr val="7030A0"/>
                </a:solidFill>
              </a:rPr>
              <a:t>рівні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периферичних</a:t>
            </a:r>
            <a:r>
              <a:rPr lang="ru-RU" dirty="0" smtClean="0">
                <a:solidFill>
                  <a:srgbClr val="7030A0"/>
                </a:solidFill>
              </a:rPr>
              <a:t> тканин (</a:t>
            </a:r>
            <a:r>
              <a:rPr lang="ru-RU" dirty="0" err="1" smtClean="0">
                <a:solidFill>
                  <a:srgbClr val="7030A0"/>
                </a:solidFill>
              </a:rPr>
              <a:t>жирової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м'язової</a:t>
            </a:r>
            <a:r>
              <a:rPr lang="ru-RU" dirty="0" smtClean="0">
                <a:solidFill>
                  <a:srgbClr val="7030A0"/>
                </a:solidFill>
              </a:rPr>
              <a:t>) </a:t>
            </a:r>
            <a:r>
              <a:rPr lang="ru-RU" dirty="0" err="1" smtClean="0">
                <a:solidFill>
                  <a:srgbClr val="7030A0"/>
                </a:solidFill>
              </a:rPr>
              <a:t>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печінки</a:t>
            </a:r>
            <a:r>
              <a:rPr lang="ru-RU" dirty="0" smtClean="0">
                <a:solidFill>
                  <a:srgbClr val="7030A0"/>
                </a:solidFill>
              </a:rPr>
              <a:t> за </a:t>
            </a:r>
            <a:r>
              <a:rPr lang="ru-RU" dirty="0" err="1" smtClean="0">
                <a:solidFill>
                  <a:srgbClr val="7030A0"/>
                </a:solidFill>
              </a:rPr>
              <a:t>рахунок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посилення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потенціювання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дії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інсуліну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підвищення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спорідненості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рецепторів</a:t>
            </a:r>
            <a:r>
              <a:rPr lang="ru-RU" dirty="0" smtClean="0">
                <a:solidFill>
                  <a:srgbClr val="7030A0"/>
                </a:solidFill>
              </a:rPr>
              <a:t> до </a:t>
            </a:r>
            <a:r>
              <a:rPr lang="ru-RU" dirty="0" err="1" smtClean="0">
                <a:solidFill>
                  <a:srgbClr val="7030A0"/>
                </a:solidFill>
              </a:rPr>
              <a:t>інсуліну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відновлення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порушених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пострецепторних</a:t>
            </a:r>
            <a:r>
              <a:rPr lang="ru-RU" dirty="0" smtClean="0">
                <a:solidFill>
                  <a:srgbClr val="7030A0"/>
                </a:solidFill>
              </a:rPr>
              <a:t> ланок </a:t>
            </a:r>
            <a:r>
              <a:rPr lang="ru-RU" dirty="0" err="1" smtClean="0">
                <a:solidFill>
                  <a:srgbClr val="7030A0"/>
                </a:solidFill>
              </a:rPr>
              <a:t>передачі</a:t>
            </a:r>
            <a:r>
              <a:rPr lang="ru-RU" dirty="0" smtClean="0">
                <a:solidFill>
                  <a:srgbClr val="7030A0"/>
                </a:solidFill>
              </a:rPr>
              <a:t> сигналу, </a:t>
            </a:r>
            <a:r>
              <a:rPr lang="ru-RU" dirty="0" err="1" smtClean="0">
                <a:solidFill>
                  <a:srgbClr val="7030A0"/>
                </a:solidFill>
              </a:rPr>
              <a:t>збільшення</a:t>
            </a:r>
            <a:r>
              <a:rPr lang="ru-RU" dirty="0" smtClean="0">
                <a:solidFill>
                  <a:srgbClr val="7030A0"/>
                </a:solidFill>
              </a:rPr>
              <a:t> числа </a:t>
            </a:r>
            <a:r>
              <a:rPr lang="ru-RU" dirty="0" err="1" smtClean="0">
                <a:solidFill>
                  <a:srgbClr val="7030A0"/>
                </a:solidFill>
              </a:rPr>
              <a:t>інсулінових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рецепторів</a:t>
            </a:r>
            <a:r>
              <a:rPr lang="ru-RU" dirty="0" smtClean="0">
                <a:solidFill>
                  <a:srgbClr val="7030A0"/>
                </a:solidFill>
              </a:rPr>
              <a:t> у </a:t>
            </a:r>
            <a:r>
              <a:rPr lang="ru-RU" dirty="0" err="1" smtClean="0">
                <a:solidFill>
                  <a:srgbClr val="7030A0"/>
                </a:solidFill>
              </a:rPr>
              <a:t>клітинах-мішенях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по-друге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зменшенні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продукції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глюкози</a:t>
            </a:r>
            <a:r>
              <a:rPr lang="ru-RU" dirty="0" smtClean="0">
                <a:solidFill>
                  <a:srgbClr val="7030A0"/>
                </a:solidFill>
              </a:rPr>
              <a:t> в </a:t>
            </a:r>
            <a:r>
              <a:rPr lang="ru-RU" dirty="0" err="1" smtClean="0">
                <a:solidFill>
                  <a:srgbClr val="7030A0"/>
                </a:solidFill>
              </a:rPr>
              <a:t>печінці</a:t>
            </a:r>
            <a:r>
              <a:rPr lang="ru-RU" dirty="0" smtClean="0">
                <a:solidFill>
                  <a:srgbClr val="7030A0"/>
                </a:solidFill>
              </a:rPr>
              <a:t> за </a:t>
            </a:r>
            <a:r>
              <a:rPr lang="ru-RU" dirty="0" err="1" smtClean="0">
                <a:solidFill>
                  <a:srgbClr val="7030A0"/>
                </a:solidFill>
              </a:rPr>
              <a:t>рахунок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підвищення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чутливості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клітин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печінки</a:t>
            </a:r>
            <a:r>
              <a:rPr lang="ru-RU" dirty="0" smtClean="0">
                <a:solidFill>
                  <a:srgbClr val="7030A0"/>
                </a:solidFill>
              </a:rPr>
              <a:t> до </a:t>
            </a:r>
            <a:r>
              <a:rPr lang="ru-RU" dirty="0" err="1" smtClean="0">
                <a:solidFill>
                  <a:srgbClr val="7030A0"/>
                </a:solidFill>
              </a:rPr>
              <a:t>інсуліну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підвищення</a:t>
            </a:r>
            <a:r>
              <a:rPr lang="ru-RU" dirty="0" smtClean="0">
                <a:solidFill>
                  <a:srgbClr val="7030A0"/>
                </a:solidFill>
              </a:rPr>
              <a:t> синтезу </a:t>
            </a:r>
            <a:r>
              <a:rPr lang="ru-RU" dirty="0" err="1" smtClean="0">
                <a:solidFill>
                  <a:srgbClr val="7030A0"/>
                </a:solidFill>
              </a:rPr>
              <a:t>глікогену</a:t>
            </a:r>
            <a:r>
              <a:rPr lang="ru-RU" dirty="0" smtClean="0">
                <a:solidFill>
                  <a:srgbClr val="7030A0"/>
                </a:solidFill>
              </a:rPr>
              <a:t> та </a:t>
            </a:r>
            <a:r>
              <a:rPr lang="ru-RU" dirty="0" err="1" smtClean="0">
                <a:solidFill>
                  <a:srgbClr val="7030A0"/>
                </a:solidFill>
              </a:rPr>
              <a:t>зменшення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глікогенолізу</a:t>
            </a:r>
            <a:r>
              <a:rPr lang="ru-RU" dirty="0" smtClean="0">
                <a:solidFill>
                  <a:srgbClr val="7030A0"/>
                </a:solidFill>
              </a:rPr>
              <a:t>; </a:t>
            </a:r>
            <a:r>
              <a:rPr lang="ru-RU" dirty="0" err="1" smtClean="0">
                <a:solidFill>
                  <a:srgbClr val="7030A0"/>
                </a:solidFill>
              </a:rPr>
              <a:t>зниження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глюконеогенезу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активізації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обміну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лактату</a:t>
            </a:r>
            <a:r>
              <a:rPr lang="ru-RU" dirty="0" smtClean="0">
                <a:solidFill>
                  <a:srgbClr val="7030A0"/>
                </a:solidFill>
              </a:rPr>
              <a:t>, а </a:t>
            </a:r>
            <a:r>
              <a:rPr lang="ru-RU" dirty="0" err="1" smtClean="0">
                <a:solidFill>
                  <a:srgbClr val="7030A0"/>
                </a:solidFill>
              </a:rPr>
              <a:t>також</a:t>
            </a:r>
            <a:r>
              <a:rPr lang="ru-RU" dirty="0" smtClean="0">
                <a:solidFill>
                  <a:srgbClr val="7030A0"/>
                </a:solidFill>
              </a:rPr>
              <a:t> у </a:t>
            </a:r>
            <a:r>
              <a:rPr lang="ru-RU" dirty="0" err="1" smtClean="0">
                <a:solidFill>
                  <a:srgbClr val="7030A0"/>
                </a:solidFill>
              </a:rPr>
              <a:t>підвищенні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утилізації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глюкози</a:t>
            </a:r>
            <a:r>
              <a:rPr lang="ru-RU" dirty="0" smtClean="0">
                <a:solidFill>
                  <a:srgbClr val="7030A0"/>
                </a:solidFill>
              </a:rPr>
              <a:t> в </a:t>
            </a:r>
            <a:r>
              <a:rPr lang="ru-RU" dirty="0" err="1" smtClean="0">
                <a:solidFill>
                  <a:srgbClr val="7030A0"/>
                </a:solidFill>
              </a:rPr>
              <a:t>результаті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анаеробного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гліколізу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уповільнення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абсорбції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глюкози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шлунково-кишковому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тракті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збільшення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анаеробної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утилізації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глюкози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</a:t>
            </a:r>
            <a:r>
              <a:rPr lang="ru-RU" dirty="0" smtClean="0">
                <a:solidFill>
                  <a:srgbClr val="7030A0"/>
                </a:solidFill>
              </a:rPr>
              <a:t> кишечнику.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До </a:t>
            </a:r>
            <a:r>
              <a:rPr lang="ru-RU" dirty="0" err="1" smtClean="0">
                <a:solidFill>
                  <a:srgbClr val="7030A0"/>
                </a:solidFill>
              </a:rPr>
              <a:t>додаткових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ефектів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метформіну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відносяться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гіполіпідемічний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дію</a:t>
            </a:r>
            <a:r>
              <a:rPr lang="ru-RU" dirty="0" smtClean="0">
                <a:solidFill>
                  <a:srgbClr val="7030A0"/>
                </a:solidFill>
              </a:rPr>
              <a:t> як в </a:t>
            </a:r>
            <a:r>
              <a:rPr lang="ru-RU" dirty="0" err="1" smtClean="0">
                <a:solidFill>
                  <a:srgbClr val="7030A0"/>
                </a:solidFill>
              </a:rPr>
              <a:t>осіб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з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цукровим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діабетом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II </a:t>
            </a:r>
            <a:r>
              <a:rPr lang="ru-RU" dirty="0" smtClean="0">
                <a:solidFill>
                  <a:srgbClr val="7030A0"/>
                </a:solidFill>
              </a:rPr>
              <a:t>типу, так </a:t>
            </a:r>
            <a:r>
              <a:rPr lang="ru-RU" dirty="0" err="1" smtClean="0">
                <a:solidFill>
                  <a:srgbClr val="7030A0"/>
                </a:solidFill>
              </a:rPr>
              <a:t>і</a:t>
            </a:r>
            <a:r>
              <a:rPr lang="ru-RU" dirty="0" smtClean="0">
                <a:solidFill>
                  <a:srgbClr val="7030A0"/>
                </a:solidFill>
              </a:rPr>
              <a:t> в </a:t>
            </a:r>
            <a:r>
              <a:rPr lang="ru-RU" dirty="0" err="1" smtClean="0">
                <a:solidFill>
                  <a:srgbClr val="7030A0"/>
                </a:solidFill>
              </a:rPr>
              <a:t>осіб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з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ожирінням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артеріальною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гіпертонією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дисліпідемією</a:t>
            </a:r>
            <a:r>
              <a:rPr lang="ru-RU" dirty="0" smtClean="0">
                <a:solidFill>
                  <a:srgbClr val="7030A0"/>
                </a:solidFill>
              </a:rPr>
              <a:t> (</a:t>
            </a:r>
            <a:r>
              <a:rPr lang="ru-RU" dirty="0" err="1" smtClean="0">
                <a:solidFill>
                  <a:srgbClr val="7030A0"/>
                </a:solidFill>
              </a:rPr>
              <a:t>зниження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рівня</a:t>
            </a:r>
            <a:r>
              <a:rPr lang="ru-RU" dirty="0" smtClean="0">
                <a:solidFill>
                  <a:srgbClr val="7030A0"/>
                </a:solidFill>
              </a:rPr>
              <a:t> холестерину </a:t>
            </a:r>
            <a:r>
              <a:rPr lang="ru-RU" dirty="0" err="1" smtClean="0">
                <a:solidFill>
                  <a:srgbClr val="7030A0"/>
                </a:solidFill>
              </a:rPr>
              <a:t>відбувається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внаслідок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блокування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ключових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ферментів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його</a:t>
            </a:r>
            <a:r>
              <a:rPr lang="ru-RU" dirty="0" smtClean="0">
                <a:solidFill>
                  <a:srgbClr val="7030A0"/>
                </a:solidFill>
              </a:rPr>
              <a:t> синтезу, </a:t>
            </a:r>
            <a:r>
              <a:rPr lang="ru-RU" dirty="0" err="1" smtClean="0">
                <a:solidFill>
                  <a:srgbClr val="7030A0"/>
                </a:solidFill>
              </a:rPr>
              <a:t>відзначається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зниження</a:t>
            </a:r>
            <a:r>
              <a:rPr lang="ru-RU" dirty="0" smtClean="0">
                <a:solidFill>
                  <a:srgbClr val="7030A0"/>
                </a:solidFill>
              </a:rPr>
              <a:t> ЛПНЩ у </a:t>
            </a:r>
            <a:r>
              <a:rPr lang="ru-RU" dirty="0" err="1" smtClean="0">
                <a:solidFill>
                  <a:srgbClr val="7030A0"/>
                </a:solidFill>
              </a:rPr>
              <a:t>середньому</a:t>
            </a:r>
            <a:r>
              <a:rPr lang="ru-RU" dirty="0" smtClean="0">
                <a:solidFill>
                  <a:srgbClr val="7030A0"/>
                </a:solidFill>
              </a:rPr>
              <a:t> на 28 %), </a:t>
            </a:r>
            <a:r>
              <a:rPr lang="ru-RU" dirty="0" err="1" smtClean="0">
                <a:solidFill>
                  <a:srgbClr val="7030A0"/>
                </a:solidFill>
              </a:rPr>
              <a:t>підвищення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концентрації</a:t>
            </a:r>
            <a:r>
              <a:rPr lang="ru-RU" dirty="0" smtClean="0">
                <a:solidFill>
                  <a:srgbClr val="7030A0"/>
                </a:solidFill>
              </a:rPr>
              <a:t> ЛПВЩ на 28 %, </a:t>
            </a:r>
            <a:r>
              <a:rPr lang="ru-RU" dirty="0" err="1" smtClean="0">
                <a:solidFill>
                  <a:srgbClr val="7030A0"/>
                </a:solidFill>
              </a:rPr>
              <a:t>зменшення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рівня</a:t>
            </a:r>
            <a:r>
              <a:rPr lang="ru-RU" dirty="0" smtClean="0">
                <a:solidFill>
                  <a:srgbClr val="7030A0"/>
                </a:solidFill>
              </a:rPr>
              <a:t> СЛСК, </a:t>
            </a:r>
            <a:r>
              <a:rPr lang="ru-RU" dirty="0" err="1" smtClean="0">
                <a:solidFill>
                  <a:srgbClr val="7030A0"/>
                </a:solidFill>
              </a:rPr>
              <a:t>пригнічення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ліполізу</a:t>
            </a:r>
            <a:r>
              <a:rPr lang="ru-RU" dirty="0" smtClean="0">
                <a:solidFill>
                  <a:srgbClr val="7030A0"/>
                </a:solidFill>
              </a:rPr>
              <a:t> в </a:t>
            </a:r>
            <a:r>
              <a:rPr lang="ru-RU" dirty="0" err="1" smtClean="0">
                <a:solidFill>
                  <a:srgbClr val="7030A0"/>
                </a:solidFill>
              </a:rPr>
              <a:t>жирових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м'язових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клітинах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посилення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процесів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фібринолізу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внаслідок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чого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зменшується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ризик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тромбоутворення</a:t>
            </a:r>
            <a:r>
              <a:rPr lang="ru-RU" dirty="0" smtClean="0">
                <a:solidFill>
                  <a:srgbClr val="7030A0"/>
                </a:solidFill>
              </a:rPr>
              <a:t>, а </a:t>
            </a:r>
            <a:r>
              <a:rPr lang="ru-RU" dirty="0" err="1" smtClean="0">
                <a:solidFill>
                  <a:srgbClr val="7030A0"/>
                </a:solidFill>
              </a:rPr>
              <a:t>також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зниження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маси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тіла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внаслідок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слабкої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анорексигенну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ефекту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дотримання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дієти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400" dirty="0" err="1" smtClean="0">
                <a:solidFill>
                  <a:srgbClr val="FF0000"/>
                </a:solidFill>
              </a:rPr>
              <a:t>Механізм</a:t>
            </a: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 err="1" smtClean="0">
                <a:solidFill>
                  <a:srgbClr val="FF0000"/>
                </a:solidFill>
              </a:rPr>
              <a:t>дії</a:t>
            </a: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 err="1" smtClean="0">
                <a:solidFill>
                  <a:srgbClr val="FF0000"/>
                </a:solidFill>
              </a:rPr>
              <a:t>похідних</a:t>
            </a: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 err="1" smtClean="0">
                <a:solidFill>
                  <a:srgbClr val="FF0000"/>
                </a:solidFill>
              </a:rPr>
              <a:t>сульфонілсечовини</a:t>
            </a:r>
            <a:r>
              <a:rPr lang="ru-RU" sz="1400" dirty="0" smtClean="0">
                <a:solidFill>
                  <a:srgbClr val="FF0000"/>
                </a:solidFill>
              </a:rPr>
              <a:t> (</a:t>
            </a:r>
            <a:r>
              <a:rPr lang="ru-RU" sz="1400" dirty="0" err="1" smtClean="0">
                <a:solidFill>
                  <a:srgbClr val="FF0000"/>
                </a:solidFill>
              </a:rPr>
              <a:t>хлорпропамід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толазамід</a:t>
            </a:r>
            <a:r>
              <a:rPr lang="ru-RU" sz="1400" dirty="0" smtClean="0">
                <a:solidFill>
                  <a:srgbClr val="FF0000"/>
                </a:solidFill>
              </a:rPr>
              <a:t> (</a:t>
            </a:r>
            <a:r>
              <a:rPr lang="ru-RU" sz="1400" dirty="0" err="1" smtClean="0">
                <a:solidFill>
                  <a:srgbClr val="FF0000"/>
                </a:solidFill>
              </a:rPr>
              <a:t>син</a:t>
            </a:r>
            <a:r>
              <a:rPr lang="ru-RU" sz="1400" dirty="0" smtClean="0">
                <a:solidFill>
                  <a:srgbClr val="FF0000"/>
                </a:solidFill>
              </a:rPr>
              <a:t>. </a:t>
            </a:r>
            <a:r>
              <a:rPr lang="ru-RU" sz="1400" dirty="0" err="1" smtClean="0">
                <a:solidFill>
                  <a:srgbClr val="FF0000"/>
                </a:solidFill>
              </a:rPr>
              <a:t>Толіназ</a:t>
            </a:r>
            <a:r>
              <a:rPr lang="ru-RU" sz="1400" dirty="0" smtClean="0">
                <a:solidFill>
                  <a:srgbClr val="FF0000"/>
                </a:solidFill>
              </a:rPr>
              <a:t>), </a:t>
            </a:r>
            <a:r>
              <a:rPr lang="ru-RU" sz="1400" dirty="0" err="1" smtClean="0">
                <a:solidFill>
                  <a:srgbClr val="FF0000"/>
                </a:solidFill>
              </a:rPr>
              <a:t>глибенкламід</a:t>
            </a:r>
            <a:r>
              <a:rPr lang="ru-RU" sz="1400" dirty="0" smtClean="0">
                <a:solidFill>
                  <a:srgbClr val="FF0000"/>
                </a:solidFill>
              </a:rPr>
              <a:t> (</a:t>
            </a:r>
            <a:r>
              <a:rPr lang="ru-RU" sz="1400" dirty="0" err="1" smtClean="0">
                <a:solidFill>
                  <a:srgbClr val="FF0000"/>
                </a:solidFill>
              </a:rPr>
              <a:t>син</a:t>
            </a:r>
            <a:r>
              <a:rPr lang="ru-RU" sz="1400" dirty="0" smtClean="0">
                <a:solidFill>
                  <a:srgbClr val="FF0000"/>
                </a:solidFill>
              </a:rPr>
              <a:t>. </a:t>
            </a:r>
            <a:r>
              <a:rPr lang="ru-RU" sz="1400" dirty="0" err="1" smtClean="0">
                <a:solidFill>
                  <a:srgbClr val="FF0000"/>
                </a:solidFill>
              </a:rPr>
              <a:t>амарил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антибет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апоглібурид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бетаназ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генглиб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гілемал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глемаз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глибамід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глібенкламід</a:t>
            </a: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 err="1" smtClean="0">
                <a:solidFill>
                  <a:srgbClr val="FF0000"/>
                </a:solidFill>
              </a:rPr>
              <a:t>тева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глибурид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гліданіл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глімістад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глізітол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глюко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глюко</a:t>
            </a:r>
            <a:r>
              <a:rPr lang="ru-RU" sz="1400" dirty="0" smtClean="0">
                <a:solidFill>
                  <a:srgbClr val="FF0000"/>
                </a:solidFill>
              </a:rPr>
              <a:t> , </a:t>
            </a:r>
            <a:r>
              <a:rPr lang="ru-RU" sz="1400" dirty="0" err="1" smtClean="0">
                <a:solidFill>
                  <a:srgbClr val="FF0000"/>
                </a:solidFill>
              </a:rPr>
              <a:t>еуглікон</a:t>
            </a:r>
            <a:r>
              <a:rPr lang="ru-RU" sz="1400" dirty="0" smtClean="0">
                <a:solidFill>
                  <a:srgbClr val="FF0000"/>
                </a:solidFill>
              </a:rPr>
              <a:t>), </a:t>
            </a:r>
            <a:r>
              <a:rPr lang="ru-RU" sz="1400" dirty="0" err="1" smtClean="0">
                <a:solidFill>
                  <a:srgbClr val="FF0000"/>
                </a:solidFill>
              </a:rPr>
              <a:t>толбутамід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глімепірид</a:t>
            </a:r>
            <a:r>
              <a:rPr lang="ru-RU" sz="1400" dirty="0" smtClean="0">
                <a:solidFill>
                  <a:srgbClr val="FF0000"/>
                </a:solidFill>
              </a:rPr>
              <a:t> (</a:t>
            </a:r>
            <a:r>
              <a:rPr lang="ru-RU" sz="1400" dirty="0" err="1" smtClean="0">
                <a:solidFill>
                  <a:srgbClr val="FF0000"/>
                </a:solidFill>
              </a:rPr>
              <a:t>син</a:t>
            </a:r>
            <a:r>
              <a:rPr lang="ru-RU" sz="1400" dirty="0" smtClean="0">
                <a:solidFill>
                  <a:srgbClr val="FF0000"/>
                </a:solidFill>
              </a:rPr>
              <a:t>. </a:t>
            </a:r>
            <a:r>
              <a:rPr lang="ru-RU" sz="1400" dirty="0" err="1" smtClean="0">
                <a:solidFill>
                  <a:srgbClr val="FF0000"/>
                </a:solidFill>
              </a:rPr>
              <a:t>глімепірид-тева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меглімід</a:t>
            </a:r>
            <a:r>
              <a:rPr lang="ru-RU" sz="1400" dirty="0" smtClean="0">
                <a:solidFill>
                  <a:srgbClr val="FF0000"/>
                </a:solidFill>
              </a:rPr>
              <a:t>), </a:t>
            </a:r>
            <a:r>
              <a:rPr lang="ru-RU" sz="1400" dirty="0" err="1" smtClean="0">
                <a:solidFill>
                  <a:srgbClr val="FF0000"/>
                </a:solidFill>
              </a:rPr>
              <a:t>гліклазид</a:t>
            </a:r>
            <a:r>
              <a:rPr lang="ru-RU" sz="1400" dirty="0" smtClean="0">
                <a:solidFill>
                  <a:srgbClr val="FF0000"/>
                </a:solidFill>
              </a:rPr>
              <a:t> (</a:t>
            </a:r>
            <a:r>
              <a:rPr lang="ru-RU" sz="1400" dirty="0" err="1" smtClean="0">
                <a:solidFill>
                  <a:srgbClr val="FF0000"/>
                </a:solidFill>
              </a:rPr>
              <a:t>син</a:t>
            </a:r>
            <a:r>
              <a:rPr lang="ru-RU" sz="1400" dirty="0" smtClean="0">
                <a:solidFill>
                  <a:srgbClr val="FF0000"/>
                </a:solidFill>
              </a:rPr>
              <a:t>. </a:t>
            </a:r>
            <a:r>
              <a:rPr lang="ru-RU" sz="1400" dirty="0" err="1" smtClean="0">
                <a:solidFill>
                  <a:srgbClr val="FF0000"/>
                </a:solidFill>
              </a:rPr>
              <a:t>глідіаб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діабетон</a:t>
            </a:r>
            <a:r>
              <a:rPr lang="ru-RU" sz="1400" dirty="0" smtClean="0">
                <a:solidFill>
                  <a:srgbClr val="FF0000"/>
                </a:solidFill>
              </a:rPr>
              <a:t> МВ, </a:t>
            </a:r>
            <a:r>
              <a:rPr lang="ru-RU" sz="1400" dirty="0" err="1" smtClean="0">
                <a:solidFill>
                  <a:srgbClr val="FF0000"/>
                </a:solidFill>
              </a:rPr>
              <a:t>діабінакс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діабрезид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предіан</a:t>
            </a:r>
            <a:r>
              <a:rPr lang="ru-RU" sz="1400" dirty="0" smtClean="0">
                <a:solidFill>
                  <a:srgbClr val="FF0000"/>
                </a:solidFill>
              </a:rPr>
              <a:t>, </a:t>
            </a:r>
            <a:r>
              <a:rPr lang="ru-RU" sz="1400" dirty="0" err="1" smtClean="0">
                <a:solidFill>
                  <a:srgbClr val="FF0000"/>
                </a:solidFill>
              </a:rPr>
              <a:t>реклід</a:t>
            </a:r>
            <a:r>
              <a:rPr lang="ru-RU" sz="1400" dirty="0" smtClean="0">
                <a:solidFill>
                  <a:srgbClr val="FF0000"/>
                </a:solidFill>
              </a:rPr>
              <a:t>).</a:t>
            </a:r>
          </a:p>
          <a:p>
            <a:r>
              <a:rPr lang="ru-RU" sz="1400" dirty="0" err="1" smtClean="0"/>
              <a:t>Стимулюють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бета-клітини</a:t>
            </a:r>
            <a:r>
              <a:rPr lang="ru-RU" sz="1400" dirty="0" smtClean="0"/>
              <a:t> </a:t>
            </a:r>
            <a:r>
              <a:rPr lang="ru-RU" sz="1400" dirty="0" err="1" smtClean="0"/>
              <a:t>підшлункової</a:t>
            </a:r>
            <a:r>
              <a:rPr lang="ru-RU" sz="1400" dirty="0" smtClean="0"/>
              <a:t> </a:t>
            </a:r>
            <a:r>
              <a:rPr lang="ru-RU" sz="1400" dirty="0" err="1" smtClean="0"/>
              <a:t>залози</a:t>
            </a:r>
            <a:r>
              <a:rPr lang="ru-RU" sz="1400" dirty="0" smtClean="0"/>
              <a:t> (</a:t>
            </a:r>
            <a:r>
              <a:rPr lang="ru-RU" sz="1400" dirty="0" err="1" smtClean="0"/>
              <a:t>які</a:t>
            </a:r>
            <a:r>
              <a:rPr lang="ru-RU" sz="1400" dirty="0" smtClean="0"/>
              <a:t> </a:t>
            </a:r>
            <a:r>
              <a:rPr lang="ru-RU" sz="1400" dirty="0" err="1" smtClean="0"/>
              <a:t>підтримують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рівень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 в </a:t>
            </a:r>
            <a:r>
              <a:rPr lang="ru-RU" sz="1400" dirty="0" err="1" smtClean="0"/>
              <a:t>крові</a:t>
            </a:r>
            <a:r>
              <a:rPr lang="ru-RU" sz="1400" dirty="0" smtClean="0"/>
              <a:t>, </a:t>
            </a:r>
            <a:r>
              <a:rPr lang="ru-RU" sz="1400" dirty="0" err="1" smtClean="0"/>
              <a:t>забезпечують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швидке</a:t>
            </a:r>
            <a:r>
              <a:rPr lang="ru-RU" sz="1400" dirty="0" smtClean="0"/>
              <a:t> </a:t>
            </a:r>
            <a:r>
              <a:rPr lang="ru-RU" sz="1400" dirty="0" err="1" smtClean="0"/>
              <a:t>утворення</a:t>
            </a:r>
            <a:r>
              <a:rPr lang="ru-RU" sz="1400" dirty="0" smtClean="0"/>
              <a:t> та </a:t>
            </a:r>
            <a:r>
              <a:rPr lang="ru-RU" sz="1400" dirty="0" err="1" smtClean="0"/>
              <a:t>виділення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) </a:t>
            </a:r>
            <a:r>
              <a:rPr lang="ru-RU" sz="1400" dirty="0" err="1" smtClean="0"/>
              <a:t>та</a:t>
            </a:r>
            <a:r>
              <a:rPr lang="ru-RU" sz="1400" dirty="0" smtClean="0"/>
              <a:t> </a:t>
            </a:r>
            <a:r>
              <a:rPr lang="ru-RU" sz="1400" dirty="0" err="1" smtClean="0"/>
              <a:t>підвищують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їхню</a:t>
            </a:r>
            <a:r>
              <a:rPr lang="ru-RU" sz="1400" dirty="0" smtClean="0"/>
              <a:t> </a:t>
            </a:r>
            <a:r>
              <a:rPr lang="ru-RU" sz="1400" dirty="0" err="1" smtClean="0"/>
              <a:t>чутливість</a:t>
            </a:r>
            <a:r>
              <a:rPr lang="ru-RU" sz="1400" dirty="0" smtClean="0"/>
              <a:t> до </a:t>
            </a:r>
            <a:r>
              <a:rPr lang="ru-RU" sz="1400" dirty="0" err="1" smtClean="0"/>
              <a:t>глюкози</a:t>
            </a:r>
            <a:r>
              <a:rPr lang="ru-RU" sz="1400" dirty="0" smtClean="0"/>
              <a:t>.</a:t>
            </a:r>
          </a:p>
          <a:p>
            <a:r>
              <a:rPr lang="ru-RU" sz="1400" dirty="0" err="1" smtClean="0"/>
              <a:t>Підсилюють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дію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, </a:t>
            </a:r>
            <a:r>
              <a:rPr lang="ru-RU" sz="1400" dirty="0" err="1" smtClean="0"/>
              <a:t>пригнічують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активність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 (фермент,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 smtClean="0"/>
              <a:t>розщеплює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</a:t>
            </a:r>
            <a:r>
              <a:rPr lang="ru-RU" sz="1400" dirty="0" smtClean="0"/>
              <a:t>), </a:t>
            </a:r>
            <a:r>
              <a:rPr lang="ru-RU" sz="1400" dirty="0" err="1" smtClean="0"/>
              <a:t>послаблює</a:t>
            </a:r>
            <a:r>
              <a:rPr lang="ru-RU" sz="1400" dirty="0" smtClean="0"/>
              <a:t> </a:t>
            </a:r>
            <a:r>
              <a:rPr lang="ru-RU" sz="1400" dirty="0" err="1" smtClean="0"/>
              <a:t>зв'язок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білками</a:t>
            </a:r>
            <a:r>
              <a:rPr lang="ru-RU" sz="1400" dirty="0" smtClean="0"/>
              <a:t>, </a:t>
            </a:r>
            <a:r>
              <a:rPr lang="ru-RU" sz="1400" dirty="0" err="1" smtClean="0"/>
              <a:t>зменшує</a:t>
            </a:r>
            <a:r>
              <a:rPr lang="ru-RU" sz="1400" dirty="0" smtClean="0"/>
              <a:t> </a:t>
            </a:r>
            <a:r>
              <a:rPr lang="ru-RU" sz="1400" dirty="0" err="1" smtClean="0"/>
              <a:t>зв'язування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 </a:t>
            </a:r>
            <a:r>
              <a:rPr lang="ru-RU" sz="1400" dirty="0" err="1" smtClean="0"/>
              <a:t>антитілами</a:t>
            </a:r>
            <a:r>
              <a:rPr lang="ru-RU" sz="1400" dirty="0" smtClean="0"/>
              <a:t>.</a:t>
            </a:r>
          </a:p>
          <a:p>
            <a:r>
              <a:rPr lang="ru-RU" sz="1400" dirty="0" err="1" smtClean="0"/>
              <a:t>Підвищують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чутливість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рецепторів</a:t>
            </a:r>
            <a:r>
              <a:rPr lang="ru-RU" sz="1400" dirty="0" smtClean="0"/>
              <a:t> </a:t>
            </a:r>
            <a:r>
              <a:rPr lang="ru-RU" sz="1400" dirty="0" err="1" smtClean="0"/>
              <a:t>м'язової</a:t>
            </a:r>
            <a:r>
              <a:rPr lang="ru-RU" sz="1400" dirty="0" smtClean="0"/>
              <a:t> та </a:t>
            </a:r>
            <a:r>
              <a:rPr lang="ru-RU" sz="1400" dirty="0" err="1" smtClean="0"/>
              <a:t>жирової</a:t>
            </a:r>
            <a:r>
              <a:rPr lang="ru-RU" sz="1400" dirty="0" smtClean="0"/>
              <a:t> тканин до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, </a:t>
            </a:r>
            <a:r>
              <a:rPr lang="ru-RU" sz="1400" dirty="0" err="1" smtClean="0"/>
              <a:t>збільшують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кількість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інсулінових</a:t>
            </a:r>
            <a:r>
              <a:rPr lang="ru-RU" sz="1400" dirty="0" smtClean="0"/>
              <a:t> </a:t>
            </a:r>
            <a:r>
              <a:rPr lang="ru-RU" sz="1400" dirty="0" err="1" smtClean="0"/>
              <a:t>рецепторів</a:t>
            </a:r>
            <a:r>
              <a:rPr lang="ru-RU" sz="1400" dirty="0" smtClean="0"/>
              <a:t> на мембранах тканин</a:t>
            </a:r>
            <a:r>
              <a:rPr lang="ru-RU" sz="1400" dirty="0" smtClean="0"/>
              <a:t>.</a:t>
            </a:r>
          </a:p>
          <a:p>
            <a:r>
              <a:rPr lang="ru-RU" sz="1400" dirty="0" err="1" smtClean="0"/>
              <a:t>Покращують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утилізацію</a:t>
            </a:r>
            <a:r>
              <a:rPr lang="ru-RU" sz="1400" dirty="0" smtClean="0"/>
              <a:t> </a:t>
            </a:r>
            <a:r>
              <a:rPr lang="ru-RU" sz="1400" dirty="0" err="1" smtClean="0"/>
              <a:t>глюкози</a:t>
            </a:r>
            <a:r>
              <a:rPr lang="ru-RU" sz="1400" dirty="0" smtClean="0"/>
              <a:t> у </a:t>
            </a:r>
            <a:r>
              <a:rPr lang="ru-RU" sz="1400" dirty="0" err="1" smtClean="0"/>
              <a:t>м'язах</a:t>
            </a:r>
            <a:r>
              <a:rPr lang="ru-RU" sz="1400" dirty="0" smtClean="0"/>
              <a:t> та </a:t>
            </a:r>
            <a:r>
              <a:rPr lang="ru-RU" sz="1400" dirty="0" err="1" smtClean="0"/>
              <a:t>печінці</a:t>
            </a:r>
            <a:r>
              <a:rPr lang="ru-RU" sz="1400" dirty="0" smtClean="0"/>
              <a:t> шляхом </a:t>
            </a:r>
            <a:r>
              <a:rPr lang="ru-RU" sz="1400" dirty="0" err="1" smtClean="0"/>
              <a:t>потенціювання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ендогенного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.</a:t>
            </a:r>
          </a:p>
          <a:p>
            <a:r>
              <a:rPr lang="ru-RU" sz="1400" dirty="0" err="1" smtClean="0"/>
              <a:t>Гальмують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вихід</a:t>
            </a:r>
            <a:r>
              <a:rPr lang="ru-RU" sz="1400" dirty="0" smtClean="0"/>
              <a:t> </a:t>
            </a:r>
            <a:r>
              <a:rPr lang="ru-RU" sz="1400" dirty="0" err="1" smtClean="0"/>
              <a:t>глюкози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печінки</a:t>
            </a:r>
            <a:r>
              <a:rPr lang="ru-RU" sz="1400" dirty="0" smtClean="0"/>
              <a:t>, </a:t>
            </a:r>
            <a:r>
              <a:rPr lang="ru-RU" sz="1400" dirty="0" err="1" smtClean="0"/>
              <a:t>пригнічують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глюконеогенез</a:t>
            </a:r>
            <a:r>
              <a:rPr lang="ru-RU" sz="1400" dirty="0" smtClean="0"/>
              <a:t> (</a:t>
            </a:r>
            <a:r>
              <a:rPr lang="ru-RU" sz="1400" dirty="0" err="1" smtClean="0"/>
              <a:t>утворення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глюкози</a:t>
            </a:r>
            <a:r>
              <a:rPr lang="ru-RU" sz="1400" dirty="0" smtClean="0"/>
              <a:t> в </a:t>
            </a:r>
            <a:r>
              <a:rPr lang="ru-RU" sz="1400" dirty="0" err="1" smtClean="0"/>
              <a:t>організмі</a:t>
            </a:r>
            <a:r>
              <a:rPr lang="ru-RU" sz="1400" dirty="0" smtClean="0"/>
              <a:t>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білків</a:t>
            </a:r>
            <a:r>
              <a:rPr lang="ru-RU" sz="1400" dirty="0" smtClean="0"/>
              <a:t>, </a:t>
            </a:r>
            <a:r>
              <a:rPr lang="ru-RU" sz="1400" dirty="0" err="1" smtClean="0"/>
              <a:t>жирів</a:t>
            </a:r>
            <a:r>
              <a:rPr lang="ru-RU" sz="1400" dirty="0" smtClean="0"/>
              <a:t> та </a:t>
            </a:r>
            <a:r>
              <a:rPr lang="ru-RU" sz="1400" dirty="0" err="1" smtClean="0"/>
              <a:t>ін</a:t>
            </a:r>
            <a:r>
              <a:rPr lang="ru-RU" sz="1400" dirty="0" smtClean="0"/>
              <a:t>. </a:t>
            </a:r>
            <a:r>
              <a:rPr lang="ru-RU" sz="1400" dirty="0" err="1" smtClean="0"/>
              <a:t>невуглеводних</a:t>
            </a:r>
            <a:r>
              <a:rPr lang="ru-RU" sz="1400" dirty="0" smtClean="0"/>
              <a:t> </a:t>
            </a:r>
            <a:r>
              <a:rPr lang="ru-RU" sz="1400" dirty="0" err="1" smtClean="0"/>
              <a:t>речовин</a:t>
            </a:r>
            <a:r>
              <a:rPr lang="ru-RU" sz="1400" dirty="0" smtClean="0"/>
              <a:t>), </a:t>
            </a:r>
            <a:r>
              <a:rPr lang="ru-RU" sz="1400" dirty="0" err="1" smtClean="0"/>
              <a:t>кетоз</a:t>
            </a:r>
            <a:r>
              <a:rPr lang="ru-RU" sz="1400" dirty="0" smtClean="0"/>
              <a:t> (</a:t>
            </a:r>
            <a:r>
              <a:rPr lang="ru-RU" sz="1400" dirty="0" err="1" smtClean="0"/>
              <a:t>підвищений</a:t>
            </a:r>
            <a:r>
              <a:rPr lang="ru-RU" sz="1400" dirty="0" smtClean="0"/>
              <a:t> </a:t>
            </a:r>
            <a:r>
              <a:rPr lang="ru-RU" sz="1400" dirty="0" err="1" smtClean="0"/>
              <a:t>вміст</a:t>
            </a:r>
            <a:r>
              <a:rPr lang="ru-RU" sz="1400" dirty="0" smtClean="0"/>
              <a:t> </a:t>
            </a:r>
            <a:r>
              <a:rPr lang="ru-RU" sz="1400" dirty="0" err="1" smtClean="0"/>
              <a:t>кетонових</a:t>
            </a:r>
            <a:r>
              <a:rPr lang="ru-RU" sz="1400" dirty="0" smtClean="0"/>
              <a:t> </a:t>
            </a:r>
            <a:r>
              <a:rPr lang="ru-RU" sz="1400" dirty="0" err="1" smtClean="0"/>
              <a:t>тіл</a:t>
            </a:r>
            <a:r>
              <a:rPr lang="ru-RU" sz="1400" dirty="0" smtClean="0"/>
              <a:t>) у </a:t>
            </a:r>
            <a:r>
              <a:rPr lang="ru-RU" sz="1400" dirty="0" err="1" smtClean="0"/>
              <a:t>печінці.У</a:t>
            </a:r>
            <a:r>
              <a:rPr lang="ru-RU" sz="1400" dirty="0" smtClean="0"/>
              <a:t> </a:t>
            </a:r>
            <a:r>
              <a:rPr lang="ru-RU" sz="1400" dirty="0" err="1" smtClean="0"/>
              <a:t>жировій</a:t>
            </a:r>
            <a:r>
              <a:rPr lang="ru-RU" sz="1400" dirty="0" smtClean="0"/>
              <a:t> </a:t>
            </a:r>
            <a:r>
              <a:rPr lang="ru-RU" sz="1400" dirty="0" err="1" smtClean="0"/>
              <a:t>тканині</a:t>
            </a:r>
            <a:r>
              <a:rPr lang="ru-RU" sz="1400" dirty="0" smtClean="0"/>
              <a:t>: </a:t>
            </a:r>
            <a:r>
              <a:rPr lang="ru-RU" sz="1400" dirty="0" err="1" smtClean="0"/>
              <a:t>пригнічують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ліполіз</a:t>
            </a:r>
            <a:r>
              <a:rPr lang="ru-RU" sz="1400" dirty="0" smtClean="0"/>
              <a:t> (</a:t>
            </a:r>
            <a:r>
              <a:rPr lang="ru-RU" sz="1400" dirty="0" err="1" smtClean="0"/>
              <a:t>розщеплення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жирів</a:t>
            </a:r>
            <a:r>
              <a:rPr lang="ru-RU" sz="1400" dirty="0" smtClean="0"/>
              <a:t>), </a:t>
            </a:r>
            <a:r>
              <a:rPr lang="ru-RU" sz="1400" dirty="0" err="1" smtClean="0"/>
              <a:t>активність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продукції</a:t>
            </a:r>
            <a:r>
              <a:rPr lang="ru-RU" sz="1400" dirty="0" smtClean="0"/>
              <a:t> </a:t>
            </a:r>
            <a:r>
              <a:rPr lang="ru-RU" sz="1400" dirty="0" err="1" smtClean="0"/>
              <a:t>ліпази</a:t>
            </a:r>
            <a:r>
              <a:rPr lang="ru-RU" sz="1400" dirty="0" smtClean="0"/>
              <a:t> </a:t>
            </a:r>
            <a:r>
              <a:rPr lang="ru-RU" sz="1400" dirty="0" err="1" smtClean="0"/>
              <a:t>тригліцеридів</a:t>
            </a:r>
            <a:r>
              <a:rPr lang="ru-RU" sz="1400" dirty="0" smtClean="0"/>
              <a:t> (фермент,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 smtClean="0"/>
              <a:t>розщеплює</a:t>
            </a:r>
            <a:r>
              <a:rPr lang="ru-RU" sz="1400" dirty="0" smtClean="0"/>
              <a:t> </a:t>
            </a:r>
            <a:r>
              <a:rPr lang="ru-RU" sz="1400" dirty="0" err="1" smtClean="0"/>
              <a:t>тригліцериди</a:t>
            </a:r>
            <a:r>
              <a:rPr lang="ru-RU" sz="1400" dirty="0" smtClean="0"/>
              <a:t> до </a:t>
            </a:r>
            <a:r>
              <a:rPr lang="ru-RU" sz="1400" dirty="0" err="1" smtClean="0"/>
              <a:t>гліцерину</a:t>
            </a:r>
            <a:r>
              <a:rPr lang="ru-RU" sz="1400" dirty="0" smtClean="0"/>
              <a:t> та </a:t>
            </a:r>
            <a:r>
              <a:rPr lang="ru-RU" sz="1400" dirty="0" err="1" smtClean="0"/>
              <a:t>вільних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жирних</a:t>
            </a:r>
            <a:r>
              <a:rPr lang="ru-RU" sz="1400" dirty="0" smtClean="0"/>
              <a:t> кислот), </a:t>
            </a:r>
            <a:r>
              <a:rPr lang="ru-RU" sz="1400" dirty="0" err="1" smtClean="0"/>
              <a:t>посилюють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поглинання</a:t>
            </a:r>
            <a:r>
              <a:rPr lang="ru-RU" sz="1400" dirty="0" smtClean="0"/>
              <a:t> та </a:t>
            </a:r>
            <a:r>
              <a:rPr lang="ru-RU" sz="1400" dirty="0" err="1" smtClean="0"/>
              <a:t>окислення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глюкози</a:t>
            </a:r>
            <a:r>
              <a:rPr lang="ru-RU" sz="1400" dirty="0" smtClean="0"/>
              <a:t>.</a:t>
            </a:r>
          </a:p>
          <a:p>
            <a:r>
              <a:rPr lang="ru-RU" sz="1400" dirty="0" err="1" smtClean="0"/>
              <a:t>Пригнічують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активність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альфа-клітин</a:t>
            </a:r>
            <a:r>
              <a:rPr lang="ru-RU" sz="1400" dirty="0" smtClean="0"/>
              <a:t> </a:t>
            </a:r>
            <a:r>
              <a:rPr lang="ru-RU" sz="1400" dirty="0" err="1" smtClean="0"/>
              <a:t>острівців</a:t>
            </a:r>
            <a:r>
              <a:rPr lang="ru-RU" sz="1400" dirty="0" smtClean="0"/>
              <a:t> </a:t>
            </a:r>
            <a:r>
              <a:rPr lang="ru-RU" sz="1400" dirty="0" err="1" smtClean="0"/>
              <a:t>Лангерганса</a:t>
            </a:r>
            <a:r>
              <a:rPr lang="ru-RU" sz="1400" dirty="0" smtClean="0"/>
              <a:t> (</a:t>
            </a:r>
            <a:r>
              <a:rPr lang="ru-RU" sz="1400" dirty="0" err="1" smtClean="0"/>
              <a:t>альфа-клітини</a:t>
            </a:r>
            <a:r>
              <a:rPr lang="ru-RU" sz="1400" dirty="0" smtClean="0"/>
              <a:t> </a:t>
            </a:r>
            <a:r>
              <a:rPr lang="ru-RU" sz="1400" dirty="0" err="1" smtClean="0"/>
              <a:t>виділяють</a:t>
            </a:r>
            <a:r>
              <a:rPr lang="ru-RU" sz="1400" dirty="0" smtClean="0"/>
              <a:t> глюкагон, </a:t>
            </a:r>
            <a:r>
              <a:rPr lang="ru-RU" sz="1400" dirty="0" err="1" smtClean="0"/>
              <a:t>антагоніст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).</a:t>
            </a:r>
          </a:p>
          <a:p>
            <a:r>
              <a:rPr lang="ru-RU" sz="1400" dirty="0" err="1" smtClean="0"/>
              <a:t>Пригнічують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секрецію</a:t>
            </a:r>
            <a:r>
              <a:rPr lang="ru-RU" sz="1400" dirty="0" smtClean="0"/>
              <a:t> </a:t>
            </a:r>
            <a:r>
              <a:rPr lang="ru-RU" sz="1400" dirty="0" err="1" smtClean="0"/>
              <a:t>соматостатину</a:t>
            </a:r>
            <a:r>
              <a:rPr lang="ru-RU" sz="1400" dirty="0" smtClean="0"/>
              <a:t> (</a:t>
            </a:r>
            <a:r>
              <a:rPr lang="ru-RU" sz="1400" dirty="0" err="1" smtClean="0"/>
              <a:t>соматостатин</a:t>
            </a:r>
            <a:r>
              <a:rPr lang="ru-RU" sz="1400" dirty="0" smtClean="0"/>
              <a:t> </a:t>
            </a:r>
            <a:r>
              <a:rPr lang="ru-RU" sz="1400" dirty="0" err="1" smtClean="0"/>
              <a:t>пригнічує</a:t>
            </a:r>
            <a:r>
              <a:rPr lang="ru-RU" sz="1400" dirty="0" smtClean="0"/>
              <a:t> </a:t>
            </a:r>
            <a:r>
              <a:rPr lang="ru-RU" sz="1400" dirty="0" err="1" smtClean="0"/>
              <a:t>секрецію</a:t>
            </a:r>
            <a:r>
              <a:rPr lang="ru-RU" sz="1400" dirty="0" smtClean="0"/>
              <a:t> </a:t>
            </a:r>
            <a:r>
              <a:rPr lang="ru-RU" sz="1400" dirty="0" err="1" smtClean="0"/>
              <a:t>інсуліну</a:t>
            </a:r>
            <a:r>
              <a:rPr lang="ru-RU" sz="1400" dirty="0" smtClean="0"/>
              <a:t>).</a:t>
            </a:r>
          </a:p>
          <a:p>
            <a:r>
              <a:rPr lang="ru-RU" sz="1400" dirty="0" err="1" smtClean="0"/>
              <a:t>Збільшують</a:t>
            </a:r>
            <a:r>
              <a:rPr lang="ru-RU" sz="1400" dirty="0" smtClean="0"/>
              <a:t> </a:t>
            </a:r>
            <a:r>
              <a:rPr lang="ru-RU" sz="1400" dirty="0" err="1" smtClean="0"/>
              <a:t>вміст</a:t>
            </a:r>
            <a:r>
              <a:rPr lang="ru-RU" sz="1400" dirty="0" smtClean="0"/>
              <a:t> у </a:t>
            </a:r>
            <a:r>
              <a:rPr lang="ru-RU" sz="1400" dirty="0" err="1" smtClean="0"/>
              <a:t>плазмі</a:t>
            </a:r>
            <a:r>
              <a:rPr lang="ru-RU" sz="1400" dirty="0" smtClean="0"/>
              <a:t> </a:t>
            </a:r>
            <a:r>
              <a:rPr lang="ru-RU" sz="1400" dirty="0" err="1" smtClean="0"/>
              <a:t>крові</a:t>
            </a:r>
            <a:r>
              <a:rPr lang="ru-RU" sz="1400" dirty="0" smtClean="0"/>
              <a:t> цинку, </a:t>
            </a:r>
            <a:r>
              <a:rPr lang="ru-RU" sz="1400" dirty="0" err="1" smtClean="0"/>
              <a:t>заліза</a:t>
            </a:r>
            <a:r>
              <a:rPr lang="ru-RU" sz="1400" dirty="0" smtClean="0"/>
              <a:t>, </a:t>
            </a:r>
            <a:r>
              <a:rPr lang="ru-RU" sz="1400" dirty="0" err="1" smtClean="0"/>
              <a:t>магнію</a:t>
            </a:r>
            <a:r>
              <a:rPr lang="ru-RU" sz="1400" dirty="0" smtClean="0"/>
              <a:t>.</a:t>
            </a:r>
            <a:endParaRPr lang="ru-RU" sz="14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Інгібітори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альфа-глюкозидази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(</a:t>
            </a:r>
            <a:r>
              <a:rPr lang="uk-UA" b="1" dirty="0" err="1" smtClean="0">
                <a:solidFill>
                  <a:srgbClr val="FF0000"/>
                </a:solidFill>
              </a:rPr>
              <a:t>акарбоза</a:t>
            </a:r>
            <a:r>
              <a:rPr lang="uk-UA" b="1" dirty="0" smtClean="0">
                <a:solidFill>
                  <a:srgbClr val="FF0000"/>
                </a:solidFill>
              </a:rPr>
              <a:t>) </a:t>
            </a:r>
            <a:r>
              <a:rPr lang="ru-RU" b="1" dirty="0" smtClean="0"/>
              <a:t>- </a:t>
            </a:r>
            <a:r>
              <a:rPr lang="ru-RU" b="1" dirty="0" err="1" smtClean="0"/>
              <a:t>таблетовані</a:t>
            </a:r>
            <a:r>
              <a:rPr lang="ru-RU" b="1" dirty="0" smtClean="0"/>
              <a:t> </a:t>
            </a:r>
            <a:r>
              <a:rPr lang="ru-RU" b="1" dirty="0" err="1" smtClean="0"/>
              <a:t>лікарські</a:t>
            </a:r>
            <a:r>
              <a:rPr lang="ru-RU" b="1" dirty="0" smtClean="0"/>
              <a:t> </a:t>
            </a:r>
            <a:r>
              <a:rPr lang="ru-RU" b="1" dirty="0" err="1" smtClean="0"/>
              <a:t>засоби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застосовуються</a:t>
            </a:r>
            <a:r>
              <a:rPr lang="ru-RU" b="1" dirty="0" smtClean="0"/>
              <a:t> в </a:t>
            </a:r>
            <a:r>
              <a:rPr lang="ru-RU" b="1" dirty="0" err="1" smtClean="0"/>
              <a:t>комплексній</a:t>
            </a:r>
            <a:r>
              <a:rPr lang="ru-RU" b="1" dirty="0" smtClean="0"/>
              <a:t> </a:t>
            </a:r>
            <a:r>
              <a:rPr lang="ru-RU" b="1" dirty="0" err="1" smtClean="0"/>
              <a:t>терапії</a:t>
            </a:r>
            <a:r>
              <a:rPr lang="ru-RU" b="1" dirty="0" smtClean="0"/>
              <a:t> </a:t>
            </a:r>
            <a:r>
              <a:rPr lang="ru-RU" b="1" dirty="0" err="1" smtClean="0"/>
              <a:t>цукрового</a:t>
            </a:r>
            <a:r>
              <a:rPr lang="ru-RU" b="1" dirty="0" smtClean="0"/>
              <a:t> </a:t>
            </a:r>
            <a:r>
              <a:rPr lang="ru-RU" b="1" dirty="0" err="1" smtClean="0"/>
              <a:t>діабету</a:t>
            </a:r>
            <a:r>
              <a:rPr lang="ru-RU" b="1" dirty="0" smtClean="0"/>
              <a:t> 2-го типу разом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іншими</a:t>
            </a:r>
            <a:r>
              <a:rPr lang="ru-RU" b="1" dirty="0" smtClean="0"/>
              <a:t> </a:t>
            </a:r>
            <a:r>
              <a:rPr lang="ru-RU" b="1" dirty="0" err="1" smtClean="0"/>
              <a:t>пероральними</a:t>
            </a:r>
            <a:r>
              <a:rPr lang="ru-RU" b="1" dirty="0" smtClean="0"/>
              <a:t> </a:t>
            </a:r>
            <a:r>
              <a:rPr lang="ru-RU" b="1" dirty="0" err="1" smtClean="0"/>
              <a:t>цукрознижувальними</a:t>
            </a:r>
            <a:r>
              <a:rPr lang="ru-RU" b="1" dirty="0" smtClean="0"/>
              <a:t> </a:t>
            </a:r>
            <a:r>
              <a:rPr lang="ru-RU" b="1" dirty="0" err="1" smtClean="0"/>
              <a:t>засобами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інсуліном</a:t>
            </a:r>
            <a:r>
              <a:rPr lang="ru-RU" b="1" dirty="0" smtClean="0"/>
              <a:t>. </a:t>
            </a:r>
            <a:r>
              <a:rPr lang="ru-RU" b="1" dirty="0" err="1" smtClean="0"/>
              <a:t>Антидіабетична</a:t>
            </a:r>
            <a:r>
              <a:rPr lang="ru-RU" b="1" dirty="0" smtClean="0"/>
              <a:t> </a:t>
            </a:r>
            <a:r>
              <a:rPr lang="ru-RU" b="1" dirty="0" err="1" smtClean="0"/>
              <a:t>дія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препаратів</a:t>
            </a:r>
            <a:r>
              <a:rPr lang="ru-RU" b="1" dirty="0" smtClean="0"/>
              <a:t> </a:t>
            </a:r>
            <a:r>
              <a:rPr lang="ru-RU" b="1" dirty="0" err="1" smtClean="0"/>
              <a:t>цієї</a:t>
            </a:r>
            <a:r>
              <a:rPr lang="ru-RU" b="1" dirty="0" smtClean="0"/>
              <a:t> </a:t>
            </a:r>
            <a:r>
              <a:rPr lang="ru-RU" b="1" dirty="0" err="1" smtClean="0"/>
              <a:t>групи</a:t>
            </a:r>
            <a:r>
              <a:rPr lang="ru-RU" b="1" dirty="0" smtClean="0"/>
              <a:t> </a:t>
            </a:r>
            <a:r>
              <a:rPr lang="ru-RU" b="1" dirty="0" err="1" smtClean="0"/>
              <a:t>зводиться</a:t>
            </a:r>
            <a:r>
              <a:rPr lang="ru-RU" b="1" dirty="0" smtClean="0"/>
              <a:t> до </a:t>
            </a:r>
            <a:r>
              <a:rPr lang="ru-RU" b="1" dirty="0" err="1" smtClean="0"/>
              <a:t>уповільнення</a:t>
            </a:r>
            <a:r>
              <a:rPr lang="ru-RU" b="1" dirty="0" smtClean="0"/>
              <a:t> </a:t>
            </a:r>
            <a:r>
              <a:rPr lang="ru-RU" b="1" dirty="0" err="1" smtClean="0"/>
              <a:t>всмоктування</a:t>
            </a:r>
            <a:r>
              <a:rPr lang="ru-RU" b="1" dirty="0" smtClean="0"/>
              <a:t> </a:t>
            </a:r>
            <a:r>
              <a:rPr lang="ru-RU" b="1" dirty="0" err="1" smtClean="0"/>
              <a:t>складних</a:t>
            </a:r>
            <a:r>
              <a:rPr lang="ru-RU" b="1" dirty="0" smtClean="0"/>
              <a:t> </a:t>
            </a:r>
            <a:r>
              <a:rPr lang="ru-RU" b="1" dirty="0" err="1" smtClean="0"/>
              <a:t>вуглеводів</a:t>
            </a:r>
            <a:r>
              <a:rPr lang="ru-RU" b="1" dirty="0" smtClean="0"/>
              <a:t> (у тому </a:t>
            </a:r>
            <a:r>
              <a:rPr lang="ru-RU" b="1" dirty="0" err="1" smtClean="0"/>
              <a:t>числі</a:t>
            </a:r>
            <a:r>
              <a:rPr lang="ru-RU" b="1" dirty="0" smtClean="0"/>
              <a:t> </a:t>
            </a:r>
            <a:r>
              <a:rPr lang="ru-RU" b="1" dirty="0" err="1" smtClean="0"/>
              <a:t>крохмалю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цукру</a:t>
            </a:r>
            <a:r>
              <a:rPr lang="ru-RU" b="1" dirty="0" smtClean="0"/>
              <a:t>) в тонкому </a:t>
            </a:r>
            <a:r>
              <a:rPr lang="ru-RU" b="1" dirty="0" err="1" smtClean="0"/>
              <a:t>відділі</a:t>
            </a:r>
            <a:r>
              <a:rPr lang="ru-RU" b="1" dirty="0" smtClean="0"/>
              <a:t> кишечника. Як правило, для того </a:t>
            </a:r>
            <a:r>
              <a:rPr lang="ru-RU" b="1" dirty="0" err="1" smtClean="0"/>
              <a:t>щоб</a:t>
            </a:r>
            <a:r>
              <a:rPr lang="ru-RU" b="1" dirty="0" smtClean="0"/>
              <a:t> </a:t>
            </a:r>
            <a:r>
              <a:rPr lang="ru-RU" b="1" dirty="0" err="1" smtClean="0"/>
              <a:t>подолати</a:t>
            </a:r>
            <a:r>
              <a:rPr lang="ru-RU" b="1" dirty="0" smtClean="0"/>
              <a:t> </a:t>
            </a:r>
            <a:r>
              <a:rPr lang="ru-RU" b="1" dirty="0" err="1" smtClean="0"/>
              <a:t>кишковий</a:t>
            </a:r>
            <a:r>
              <a:rPr lang="ru-RU" b="1" dirty="0" smtClean="0"/>
              <a:t> </a:t>
            </a:r>
            <a:r>
              <a:rPr lang="ru-RU" b="1" dirty="0" err="1" smtClean="0"/>
              <a:t>бар'єр</a:t>
            </a:r>
            <a:r>
              <a:rPr lang="ru-RU" b="1" dirty="0" smtClean="0"/>
              <a:t>, </a:t>
            </a:r>
            <a:r>
              <a:rPr lang="ru-RU" b="1" dirty="0" err="1" smtClean="0"/>
              <a:t>полісахаридам</a:t>
            </a:r>
            <a:r>
              <a:rPr lang="ru-RU" b="1" dirty="0" smtClean="0"/>
              <a:t> </a:t>
            </a:r>
            <a:r>
              <a:rPr lang="ru-RU" b="1" dirty="0" err="1" smtClean="0"/>
              <a:t>необхідно</a:t>
            </a:r>
            <a:r>
              <a:rPr lang="ru-RU" b="1" dirty="0" smtClean="0"/>
              <a:t> </a:t>
            </a:r>
            <a:r>
              <a:rPr lang="ru-RU" b="1" dirty="0" err="1" smtClean="0"/>
              <a:t>розпастися</a:t>
            </a:r>
            <a:r>
              <a:rPr lang="ru-RU" b="1" dirty="0" smtClean="0"/>
              <a:t> на </a:t>
            </a:r>
            <a:r>
              <a:rPr lang="ru-RU" b="1" dirty="0" err="1" smtClean="0"/>
              <a:t>прості</a:t>
            </a:r>
            <a:r>
              <a:rPr lang="ru-RU" b="1" dirty="0" smtClean="0"/>
              <a:t> </a:t>
            </a:r>
            <a:r>
              <a:rPr lang="ru-RU" b="1" dirty="0" err="1" smtClean="0"/>
              <a:t>цукру</a:t>
            </a:r>
            <a:r>
              <a:rPr lang="ru-RU" b="1" dirty="0" smtClean="0"/>
              <a:t> (</a:t>
            </a:r>
            <a:r>
              <a:rPr lang="ru-RU" b="1" dirty="0" err="1" smtClean="0"/>
              <a:t>моносахариди</a:t>
            </a:r>
            <a:r>
              <a:rPr lang="ru-RU" b="1" dirty="0" smtClean="0"/>
              <a:t>),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можуть</a:t>
            </a:r>
            <a:r>
              <a:rPr lang="ru-RU" b="1" dirty="0" smtClean="0"/>
              <a:t> </a:t>
            </a:r>
            <a:r>
              <a:rPr lang="ru-RU" b="1" dirty="0" err="1" smtClean="0"/>
              <a:t>всмоктуватися</a:t>
            </a:r>
            <a:r>
              <a:rPr lang="ru-RU" b="1" dirty="0" smtClean="0"/>
              <a:t> через </a:t>
            </a:r>
            <a:r>
              <a:rPr lang="ru-RU" b="1" dirty="0" err="1" smtClean="0"/>
              <a:t>кишкову</a:t>
            </a:r>
            <a:r>
              <a:rPr lang="ru-RU" b="1" dirty="0" smtClean="0"/>
              <a:t> </a:t>
            </a:r>
            <a:r>
              <a:rPr lang="ru-RU" b="1" dirty="0" err="1" smtClean="0"/>
              <a:t>стінку</a:t>
            </a:r>
            <a:r>
              <a:rPr lang="ru-RU" b="1" dirty="0" smtClean="0"/>
              <a:t>. Таким чином, </a:t>
            </a:r>
            <a:r>
              <a:rPr lang="ru-RU" b="1" dirty="0" err="1" smtClean="0"/>
              <a:t>інгібітори</a:t>
            </a:r>
            <a:r>
              <a:rPr lang="ru-RU" b="1" dirty="0" smtClean="0"/>
              <a:t> </a:t>
            </a:r>
            <a:r>
              <a:rPr lang="el-GR" b="1" dirty="0" smtClean="0"/>
              <a:t>α-</a:t>
            </a:r>
            <a:r>
              <a:rPr lang="ru-RU" b="1" dirty="0" err="1" smtClean="0"/>
              <a:t>глюкозидази</a:t>
            </a:r>
            <a:r>
              <a:rPr lang="ru-RU" b="1" dirty="0" smtClean="0"/>
              <a:t> </a:t>
            </a:r>
            <a:r>
              <a:rPr lang="ru-RU" b="1" dirty="0" err="1" smtClean="0"/>
              <a:t>ускладнюють</a:t>
            </a:r>
            <a:r>
              <a:rPr lang="ru-RU" b="1" dirty="0" smtClean="0"/>
              <a:t> </a:t>
            </a:r>
            <a:r>
              <a:rPr lang="ru-RU" b="1" dirty="0" err="1" smtClean="0"/>
              <a:t>проникнення</a:t>
            </a:r>
            <a:r>
              <a:rPr lang="ru-RU" b="1" dirty="0" smtClean="0"/>
              <a:t> </a:t>
            </a:r>
            <a:r>
              <a:rPr lang="ru-RU" b="1" dirty="0" err="1" smtClean="0"/>
              <a:t>вуглеводів</a:t>
            </a:r>
            <a:r>
              <a:rPr lang="ru-RU" b="1" dirty="0" smtClean="0"/>
              <a:t> у кров, </a:t>
            </a:r>
            <a:r>
              <a:rPr lang="ru-RU" b="1" dirty="0" err="1" smtClean="0"/>
              <a:t>тим</a:t>
            </a:r>
            <a:r>
              <a:rPr lang="ru-RU" b="1" dirty="0" smtClean="0"/>
              <a:t> самим </a:t>
            </a:r>
            <a:r>
              <a:rPr lang="ru-RU" b="1" dirty="0" err="1" smtClean="0"/>
              <a:t>впливаючи</a:t>
            </a:r>
            <a:r>
              <a:rPr lang="ru-RU" b="1" dirty="0" smtClean="0"/>
              <a:t> на </a:t>
            </a:r>
            <a:r>
              <a:rPr lang="ru-RU" b="1" dirty="0" err="1" smtClean="0"/>
              <a:t>рівень</a:t>
            </a:r>
            <a:r>
              <a:rPr lang="ru-RU" b="1" dirty="0" smtClean="0"/>
              <a:t> </a:t>
            </a:r>
            <a:r>
              <a:rPr lang="ru-RU" b="1" dirty="0" err="1" smtClean="0"/>
              <a:t>цукру</a:t>
            </a:r>
            <a:r>
              <a:rPr lang="ru-RU" b="1" dirty="0" smtClean="0"/>
              <a:t> в </a:t>
            </a:r>
            <a:r>
              <a:rPr lang="ru-RU" b="1" dirty="0" err="1" smtClean="0"/>
              <a:t>крові</a:t>
            </a:r>
            <a:r>
              <a:rPr lang="ru-RU" b="1" dirty="0" smtClean="0"/>
              <a:t> </a:t>
            </a:r>
            <a:r>
              <a:rPr lang="ru-RU" b="1" dirty="0" err="1" smtClean="0"/>
              <a:t>після</a:t>
            </a:r>
            <a:r>
              <a:rPr lang="ru-RU" b="1" dirty="0" smtClean="0"/>
              <a:t> </a:t>
            </a:r>
            <a:r>
              <a:rPr lang="ru-RU" b="1" dirty="0" err="1" smtClean="0"/>
              <a:t>прийому</a:t>
            </a:r>
            <a:r>
              <a:rPr lang="ru-RU" b="1" dirty="0" smtClean="0"/>
              <a:t> </a:t>
            </a:r>
            <a:r>
              <a:rPr lang="ru-RU" b="1" dirty="0" err="1" smtClean="0"/>
              <a:t>їжі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err="1" smtClean="0">
                <a:solidFill>
                  <a:srgbClr val="FF0000"/>
                </a:solidFill>
              </a:rPr>
              <a:t>Агоністи</a:t>
            </a:r>
            <a:r>
              <a:rPr lang="uk-UA" dirty="0" smtClean="0">
                <a:solidFill>
                  <a:srgbClr val="FF0000"/>
                </a:solidFill>
              </a:rPr>
              <a:t> ядерного рецептора </a:t>
            </a:r>
            <a:r>
              <a:rPr lang="en-US" dirty="0" smtClean="0">
                <a:solidFill>
                  <a:srgbClr val="FF0000"/>
                </a:solidFill>
              </a:rPr>
              <a:t>PRAR-y (</a:t>
            </a:r>
            <a:r>
              <a:rPr lang="uk-UA" dirty="0" err="1" smtClean="0">
                <a:solidFill>
                  <a:srgbClr val="FF0000"/>
                </a:solidFill>
              </a:rPr>
              <a:t>піоглітазон</a:t>
            </a:r>
            <a:r>
              <a:rPr lang="uk-UA" dirty="0" smtClean="0">
                <a:solidFill>
                  <a:srgbClr val="FF0000"/>
                </a:solidFill>
              </a:rPr>
              <a:t>) </a:t>
            </a:r>
            <a:r>
              <a:rPr lang="uk-UA" dirty="0" smtClean="0"/>
              <a:t>– </a:t>
            </a:r>
          </a:p>
          <a:p>
            <a:r>
              <a:rPr lang="uk-UA" dirty="0" smtClean="0"/>
              <a:t>д</a:t>
            </a:r>
            <a:r>
              <a:rPr lang="uk-UA" dirty="0" smtClean="0"/>
              <a:t>ія </a:t>
            </a:r>
            <a:r>
              <a:rPr lang="uk-UA" dirty="0" err="1" smtClean="0"/>
              <a:t>піоглітазону</a:t>
            </a:r>
            <a:r>
              <a:rPr lang="uk-UA" dirty="0" smtClean="0"/>
              <a:t> заснована на селективному стимулюванні рецепторів </a:t>
            </a:r>
            <a:r>
              <a:rPr lang="en-US" dirty="0" smtClean="0"/>
              <a:t>PPAR-</a:t>
            </a:r>
            <a:r>
              <a:rPr lang="el-GR" dirty="0" smtClean="0"/>
              <a:t>γ </a:t>
            </a:r>
            <a:r>
              <a:rPr lang="uk-UA" dirty="0" smtClean="0"/>
              <a:t>і меншою мірою — </a:t>
            </a:r>
            <a:r>
              <a:rPr lang="en-US" dirty="0" smtClean="0"/>
              <a:t>PPAR-</a:t>
            </a:r>
            <a:r>
              <a:rPr lang="el-GR" dirty="0" smtClean="0"/>
              <a:t>α, </a:t>
            </a:r>
            <a:r>
              <a:rPr lang="uk-UA" dirty="0" smtClean="0"/>
              <a:t>що змінює транскрипцію </a:t>
            </a:r>
            <a:r>
              <a:rPr lang="uk-UA" dirty="0" err="1" smtClean="0"/>
              <a:t>інсулінчутливих</a:t>
            </a:r>
            <a:r>
              <a:rPr lang="uk-UA" dirty="0" smtClean="0"/>
              <a:t> генів, що беруть участь у контролі метаболізму глюкози та жирів у жирових тканинах, м'язах та печінці. В результаті у пацієнта підвищується чутливість до інсуліну в печінці та периферичних тканинах, підвищується інсулін-залежна витрата глюкози, зменшується виведення глюкози з печінки, знижуються рівні глюкози, інсуліну та </a:t>
            </a:r>
            <a:r>
              <a:rPr lang="uk-UA" dirty="0" err="1" smtClean="0"/>
              <a:t>глікованого</a:t>
            </a:r>
            <a:r>
              <a:rPr lang="uk-UA" dirty="0" smtClean="0"/>
              <a:t> гемоглобіну в </a:t>
            </a:r>
            <a:r>
              <a:rPr lang="uk-UA" dirty="0" err="1" smtClean="0"/>
              <a:t>кровотоку</a:t>
            </a:r>
            <a:r>
              <a:rPr lang="uk-UA" dirty="0" smtClean="0"/>
              <a:t>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Інгібітори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натрій-глюкозного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котранспортера</a:t>
            </a:r>
            <a:r>
              <a:rPr lang="ru-RU" dirty="0" smtClean="0">
                <a:solidFill>
                  <a:srgbClr val="FF0000"/>
                </a:solidFill>
              </a:rPr>
              <a:t> 2-го типу (НГЛТ-2</a:t>
            </a:r>
            <a:r>
              <a:rPr lang="ru-RU" dirty="0" smtClean="0">
                <a:solidFill>
                  <a:srgbClr val="FF0000"/>
                </a:solidFill>
              </a:rPr>
              <a:t>) </a:t>
            </a:r>
            <a:r>
              <a:rPr lang="uk-UA" dirty="0" smtClean="0">
                <a:solidFill>
                  <a:srgbClr val="FF0000"/>
                </a:solidFill>
              </a:rPr>
              <a:t>(</a:t>
            </a:r>
            <a:r>
              <a:rPr lang="uk-UA" dirty="0" err="1" smtClean="0">
                <a:solidFill>
                  <a:srgbClr val="FF0000"/>
                </a:solidFill>
              </a:rPr>
              <a:t>флозини</a:t>
            </a:r>
            <a:r>
              <a:rPr lang="uk-UA" dirty="0" smtClean="0">
                <a:solidFill>
                  <a:srgbClr val="FF0000"/>
                </a:solidFill>
              </a:rPr>
              <a:t> – </a:t>
            </a:r>
            <a:r>
              <a:rPr lang="uk-UA" dirty="0" err="1" smtClean="0">
                <a:solidFill>
                  <a:srgbClr val="FF0000"/>
                </a:solidFill>
              </a:rPr>
              <a:t>дапагліфозин</a:t>
            </a:r>
            <a:r>
              <a:rPr lang="uk-UA" dirty="0" smtClean="0">
                <a:solidFill>
                  <a:srgbClr val="FF0000"/>
                </a:solidFill>
              </a:rPr>
              <a:t>, </a:t>
            </a:r>
            <a:r>
              <a:rPr lang="uk-UA" dirty="0" err="1" smtClean="0">
                <a:solidFill>
                  <a:srgbClr val="FF0000"/>
                </a:solidFill>
              </a:rPr>
              <a:t>емпагліфозин</a:t>
            </a:r>
            <a:r>
              <a:rPr lang="uk-UA" dirty="0" smtClean="0">
                <a:solidFill>
                  <a:srgbClr val="FF0000"/>
                </a:solidFill>
              </a:rPr>
              <a:t>, </a:t>
            </a:r>
            <a:r>
              <a:rPr lang="uk-UA" dirty="0" err="1" smtClean="0">
                <a:solidFill>
                  <a:srgbClr val="FF0000"/>
                </a:solidFill>
              </a:rPr>
              <a:t>канагліфозин</a:t>
            </a:r>
            <a:r>
              <a:rPr lang="uk-UA" dirty="0" smtClean="0">
                <a:solidFill>
                  <a:srgbClr val="FF0000"/>
                </a:solidFill>
              </a:rPr>
              <a:t>)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новий</a:t>
            </a:r>
            <a:r>
              <a:rPr lang="ru-RU" dirty="0" smtClean="0"/>
              <a:t> </a:t>
            </a:r>
            <a:r>
              <a:rPr lang="ru-RU" dirty="0" err="1" smtClean="0"/>
              <a:t>клас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в </a:t>
            </a:r>
            <a:r>
              <a:rPr lang="ru-RU" dirty="0" err="1" smtClean="0"/>
              <a:t>даний</a:t>
            </a:r>
            <a:r>
              <a:rPr lang="ru-RU" dirty="0" smtClean="0"/>
              <a:t> час </a:t>
            </a:r>
            <a:r>
              <a:rPr lang="ru-RU" dirty="0" err="1" smtClean="0"/>
              <a:t>використовуються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цукровим</a:t>
            </a:r>
            <a:r>
              <a:rPr lang="ru-RU" dirty="0" smtClean="0"/>
              <a:t> </a:t>
            </a:r>
            <a:r>
              <a:rPr lang="ru-RU" dirty="0" err="1" smtClean="0"/>
              <a:t>діабетом</a:t>
            </a:r>
            <a:r>
              <a:rPr lang="ru-RU" dirty="0" smtClean="0"/>
              <a:t> 2 типу,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серцевою</a:t>
            </a:r>
            <a:r>
              <a:rPr lang="ru-RU" dirty="0" smtClean="0"/>
              <a:t> </a:t>
            </a:r>
            <a:r>
              <a:rPr lang="ru-RU" dirty="0" err="1" smtClean="0"/>
              <a:t>недостатністю</a:t>
            </a:r>
            <a:r>
              <a:rPr lang="ru-RU" dirty="0" smtClean="0"/>
              <a:t>. </a:t>
            </a:r>
            <a:r>
              <a:rPr lang="ru-RU" dirty="0" err="1" smtClean="0"/>
              <a:t>Встановлено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вони </a:t>
            </a:r>
            <a:r>
              <a:rPr lang="ru-RU" dirty="0" err="1" smtClean="0"/>
              <a:t>знижують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серцевої</a:t>
            </a:r>
            <a:r>
              <a:rPr lang="ru-RU" dirty="0" smtClean="0"/>
              <a:t> </a:t>
            </a:r>
            <a:r>
              <a:rPr lang="ru-RU" dirty="0" err="1" smtClean="0"/>
              <a:t>недостатності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посилюється.Нещодавні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показали,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препарати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знизити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серцевої</a:t>
            </a:r>
            <a:r>
              <a:rPr lang="ru-RU" dirty="0" smtClean="0"/>
              <a:t> </a:t>
            </a:r>
            <a:r>
              <a:rPr lang="ru-RU" dirty="0" err="1" smtClean="0"/>
              <a:t>смерті</a:t>
            </a:r>
            <a:r>
              <a:rPr lang="ru-RU" dirty="0" smtClean="0"/>
              <a:t> та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серйозних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що</a:t>
            </a:r>
            <a:r>
              <a:rPr lang="ru-RU" dirty="0" smtClean="0"/>
              <a:t> вони </a:t>
            </a:r>
            <a:r>
              <a:rPr lang="ru-RU" dirty="0" err="1" smtClean="0"/>
              <a:t>безпечні</a:t>
            </a:r>
            <a:r>
              <a:rPr lang="ru-RU" dirty="0" smtClean="0"/>
              <a:t> для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серцевою</a:t>
            </a:r>
            <a:r>
              <a:rPr lang="ru-RU" dirty="0" smtClean="0"/>
              <a:t> </a:t>
            </a:r>
            <a:r>
              <a:rPr lang="ru-RU" dirty="0" err="1" smtClean="0"/>
              <a:t>недостатністю</a:t>
            </a:r>
            <a:r>
              <a:rPr lang="ru-RU" dirty="0" smtClean="0"/>
              <a:t>,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якщо</a:t>
            </a:r>
            <a:r>
              <a:rPr lang="ru-RU" dirty="0" smtClean="0"/>
              <a:t> вони не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діабету</a:t>
            </a:r>
            <a:r>
              <a:rPr lang="ru-RU" dirty="0" smtClean="0"/>
              <a:t>.</a:t>
            </a:r>
            <a:endParaRPr lang="ru-RU" smtClean="0"/>
          </a:p>
          <a:p>
            <a:r>
              <a:rPr lang="ru-RU" smtClean="0"/>
              <a:t>Механізм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: у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цукровим</a:t>
            </a:r>
            <a:r>
              <a:rPr lang="ru-RU" dirty="0" smtClean="0"/>
              <a:t> </a:t>
            </a:r>
            <a:r>
              <a:rPr lang="ru-RU" dirty="0" err="1" smtClean="0"/>
              <a:t>діабетом</a:t>
            </a:r>
            <a:r>
              <a:rPr lang="ru-RU" dirty="0" smtClean="0"/>
              <a:t> </a:t>
            </a:r>
            <a:r>
              <a:rPr lang="ru-RU" dirty="0" err="1" smtClean="0"/>
              <a:t>інгібітори</a:t>
            </a:r>
            <a:r>
              <a:rPr lang="ru-RU" dirty="0" smtClean="0"/>
              <a:t> НГЛТ-2 </a:t>
            </a:r>
            <a:r>
              <a:rPr lang="ru-RU" dirty="0" err="1" smtClean="0"/>
              <a:t>блокують</a:t>
            </a:r>
            <a:r>
              <a:rPr lang="ru-RU" dirty="0" smtClean="0"/>
              <a:t> </a:t>
            </a:r>
            <a:r>
              <a:rPr lang="ru-RU" dirty="0" err="1" smtClean="0"/>
              <a:t>реабсорбцію</a:t>
            </a:r>
            <a:r>
              <a:rPr lang="ru-RU" dirty="0" smtClean="0"/>
              <a:t> в </a:t>
            </a:r>
            <a:r>
              <a:rPr lang="ru-RU" dirty="0" err="1" smtClean="0"/>
              <a:t>нирках</a:t>
            </a:r>
            <a:r>
              <a:rPr lang="ru-RU" dirty="0" smtClean="0"/>
              <a:t> </a:t>
            </a:r>
            <a:r>
              <a:rPr lang="ru-RU" dirty="0" err="1" smtClean="0"/>
              <a:t>глюкози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міститься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цукрі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спричиняє</a:t>
            </a:r>
            <a:r>
              <a:rPr lang="ru-RU" dirty="0" smtClean="0"/>
              <a:t> </a:t>
            </a:r>
            <a:r>
              <a:rPr lang="ru-RU" dirty="0" err="1" smtClean="0"/>
              <a:t>зменшення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глюкози</a:t>
            </a:r>
            <a:r>
              <a:rPr lang="ru-RU" dirty="0" smtClean="0"/>
              <a:t> та </a:t>
            </a:r>
            <a:r>
              <a:rPr lang="ru-RU" dirty="0" err="1" smtClean="0"/>
              <a:t>незначне</a:t>
            </a:r>
            <a:r>
              <a:rPr lang="ru-RU" dirty="0" smtClean="0"/>
              <a:t> </a:t>
            </a:r>
            <a:r>
              <a:rPr lang="ru-RU" dirty="0" err="1" smtClean="0"/>
              <a:t>збільшення</a:t>
            </a:r>
            <a:r>
              <a:rPr lang="ru-RU" dirty="0" smtClean="0"/>
              <a:t> </a:t>
            </a:r>
            <a:r>
              <a:rPr lang="ru-RU" dirty="0" err="1" smtClean="0"/>
              <a:t>сечовипускання</a:t>
            </a:r>
            <a:r>
              <a:rPr lang="ru-RU" dirty="0" smtClean="0"/>
              <a:t>. В 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 err="1" smtClean="0"/>
              <a:t>інгібітори</a:t>
            </a:r>
            <a:r>
              <a:rPr lang="ru-RU" dirty="0" smtClean="0"/>
              <a:t> НГЛТ-2 </a:t>
            </a:r>
            <a:r>
              <a:rPr lang="ru-RU" dirty="0" err="1" smtClean="0"/>
              <a:t>знижують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глюкози</a:t>
            </a:r>
            <a:r>
              <a:rPr lang="ru-RU" dirty="0" smtClean="0"/>
              <a:t> в </a:t>
            </a:r>
            <a:r>
              <a:rPr lang="ru-RU" dirty="0" err="1" smtClean="0"/>
              <a:t>крові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пацієнти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трохи</a:t>
            </a:r>
            <a:r>
              <a:rPr lang="ru-RU" dirty="0" smtClean="0"/>
              <a:t> </a:t>
            </a:r>
            <a:r>
              <a:rPr lang="ru-RU" dirty="0" err="1" smtClean="0"/>
              <a:t>худнуть</a:t>
            </a:r>
            <a:r>
              <a:rPr lang="ru-RU" dirty="0" smtClean="0"/>
              <a:t> (на 2–4 кг), при </a:t>
            </a:r>
            <a:r>
              <a:rPr lang="ru-RU" dirty="0" err="1" smtClean="0"/>
              <a:t>цьому</a:t>
            </a:r>
            <a:r>
              <a:rPr lang="ru-RU" dirty="0" smtClean="0"/>
              <a:t> </a:t>
            </a:r>
            <a:r>
              <a:rPr lang="ru-RU" dirty="0" err="1" smtClean="0"/>
              <a:t>кров'яний</a:t>
            </a:r>
            <a:r>
              <a:rPr lang="ru-RU" dirty="0" smtClean="0"/>
              <a:t> </a:t>
            </a:r>
            <a:r>
              <a:rPr lang="ru-RU" dirty="0" err="1" smtClean="0"/>
              <a:t>тиск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знизитися</a:t>
            </a:r>
            <a:r>
              <a:rPr lang="ru-RU" dirty="0" smtClean="0"/>
              <a:t> до </a:t>
            </a:r>
            <a:r>
              <a:rPr lang="ru-RU" dirty="0" err="1" smtClean="0"/>
              <a:t>помірних</a:t>
            </a:r>
            <a:r>
              <a:rPr lang="ru-RU" dirty="0" smtClean="0"/>
              <a:t> </a:t>
            </a:r>
            <a:r>
              <a:rPr lang="ru-RU" dirty="0" err="1" smtClean="0"/>
              <a:t>показників.Інгібітори</a:t>
            </a:r>
            <a:r>
              <a:rPr lang="ru-RU" dirty="0" smtClean="0"/>
              <a:t> НГЛТ-2 </a:t>
            </a:r>
            <a:r>
              <a:rPr lang="ru-RU" dirty="0" err="1" smtClean="0"/>
              <a:t>надають</a:t>
            </a:r>
            <a:r>
              <a:rPr lang="ru-RU" dirty="0" smtClean="0"/>
              <a:t> </a:t>
            </a:r>
            <a:r>
              <a:rPr lang="ru-RU" dirty="0" err="1" smtClean="0"/>
              <a:t>комплексний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на </a:t>
            </a:r>
            <a:r>
              <a:rPr lang="ru-RU" dirty="0" err="1" smtClean="0"/>
              <a:t>організм</a:t>
            </a:r>
            <a:r>
              <a:rPr lang="ru-RU" dirty="0" smtClean="0"/>
              <a:t>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серцевою</a:t>
            </a:r>
            <a:r>
              <a:rPr lang="ru-RU" dirty="0" smtClean="0"/>
              <a:t> </a:t>
            </a:r>
            <a:r>
              <a:rPr lang="ru-RU" dirty="0" err="1" smtClean="0"/>
              <a:t>недостатністю</a:t>
            </a:r>
            <a:r>
              <a:rPr lang="ru-RU" dirty="0" smtClean="0"/>
              <a:t>, </a:t>
            </a:r>
            <a:r>
              <a:rPr lang="ru-RU" dirty="0" err="1" smtClean="0"/>
              <a:t>включаючи</a:t>
            </a:r>
            <a:r>
              <a:rPr lang="ru-RU" dirty="0" smtClean="0"/>
              <a:t> </a:t>
            </a:r>
            <a:r>
              <a:rPr lang="ru-RU" dirty="0" err="1" smtClean="0"/>
              <a:t>покращення</a:t>
            </a:r>
            <a:r>
              <a:rPr lang="ru-RU" dirty="0" smtClean="0"/>
              <a:t> </a:t>
            </a:r>
            <a:r>
              <a:rPr lang="ru-RU" dirty="0" err="1" smtClean="0"/>
              <a:t>обміну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у </a:t>
            </a:r>
            <a:r>
              <a:rPr lang="ru-RU" dirty="0" err="1" smtClean="0"/>
              <a:t>серці</a:t>
            </a:r>
            <a:r>
              <a:rPr lang="ru-RU" dirty="0" smtClean="0"/>
              <a:t> та </a:t>
            </a:r>
            <a:r>
              <a:rPr lang="ru-RU" dirty="0" err="1" smtClean="0"/>
              <a:t>м'язах</a:t>
            </a:r>
            <a:r>
              <a:rPr lang="ru-RU" dirty="0" smtClean="0"/>
              <a:t>, </a:t>
            </a:r>
            <a:r>
              <a:rPr lang="ru-RU" dirty="0" err="1" smtClean="0"/>
              <a:t>покращення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нирок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легкий </a:t>
            </a:r>
            <a:r>
              <a:rPr lang="ru-RU" dirty="0" err="1" smtClean="0"/>
              <a:t>діуретичний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зменшити</a:t>
            </a:r>
            <a:r>
              <a:rPr lang="ru-RU" dirty="0" smtClean="0"/>
              <a:t> </a:t>
            </a:r>
            <a:r>
              <a:rPr lang="ru-RU" dirty="0" err="1" smtClean="0"/>
              <a:t>симптоми</a:t>
            </a:r>
            <a:r>
              <a:rPr lang="ru-RU" dirty="0" smtClean="0"/>
              <a:t> застою </a:t>
            </a:r>
            <a:r>
              <a:rPr lang="ru-RU" dirty="0" err="1" smtClean="0"/>
              <a:t>рідини</a:t>
            </a:r>
            <a:r>
              <a:rPr lang="ru-RU" dirty="0" smtClean="0"/>
              <a:t> при </a:t>
            </a:r>
            <a:r>
              <a:rPr lang="ru-RU" dirty="0" err="1" smtClean="0"/>
              <a:t>серцевій</a:t>
            </a:r>
            <a:r>
              <a:rPr lang="ru-RU" dirty="0" smtClean="0"/>
              <a:t> </a:t>
            </a:r>
            <a:r>
              <a:rPr lang="ru-RU" dirty="0" err="1" smtClean="0"/>
              <a:t>недостатності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4899</Words>
  <PresentationFormat>Экран (4:3)</PresentationFormat>
  <Paragraphs>585</Paragraphs>
  <Slides>71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Трек</vt:lpstr>
      <vt:lpstr>Слайд 1</vt:lpstr>
      <vt:lpstr>ВИЗНАЧЕННЯ </vt:lpstr>
      <vt:lpstr>ЕпІдемІологІя ЦУКРОВого дІабетУ</vt:lpstr>
      <vt:lpstr>ЕтІологІя ЦД 1 типУ</vt:lpstr>
      <vt:lpstr>ЕтІологІя ЦД 1 типУ</vt:lpstr>
      <vt:lpstr>ЕтІологІя ЦД 1 типУ</vt:lpstr>
      <vt:lpstr>ЕтІологІя ЦД 1 типУ</vt:lpstr>
      <vt:lpstr>Патогенез ЦД 1 типУ:</vt:lpstr>
      <vt:lpstr>ЕтІологІя ЦД 2 типУ</vt:lpstr>
      <vt:lpstr>ЕтІологІя ЦД 2 типУ</vt:lpstr>
      <vt:lpstr>ЕтІологІя ЦД 2 типУ</vt:lpstr>
      <vt:lpstr>ЕтІологІя ЦД 2 типУ</vt:lpstr>
      <vt:lpstr>Патогенез ЦД 2 типУ</vt:lpstr>
      <vt:lpstr>ЕтІологІЧНА класифІкацІя ПОРУШЕНЬ глІкемІЇ  </vt:lpstr>
      <vt:lpstr>Слайд 15</vt:lpstr>
      <vt:lpstr>КлІНІЧНА  класифІкацІя манифестного (явного) ЦД                                    </vt:lpstr>
      <vt:lpstr>КлІНІЧНА класифІкацІя манифестного (явного) ЦД</vt:lpstr>
      <vt:lpstr>КлІнІчНА класифІкацІя манифестного (явного) ЦД</vt:lpstr>
      <vt:lpstr>КлІнІчНА класифІкацІя манифестного (явного) ЦД</vt:lpstr>
      <vt:lpstr>КлІнІчНА класифІкацІя манифестного (явного) СД</vt:lpstr>
      <vt:lpstr>СтУпенІ тяжКОСТІ ЦУКРОВого дІабетУ</vt:lpstr>
      <vt:lpstr>СтУпенІ тяжКОСТІ ЦУКРОВого дІабетУ</vt:lpstr>
      <vt:lpstr>СтУпенІ тяжКОСТІ ЦУКРОВого дІабетУ</vt:lpstr>
      <vt:lpstr>ГлІколІзованИй гемоглобІн -</vt:lpstr>
      <vt:lpstr>СтадІЇ компенсацІЇ ЦД</vt:lpstr>
      <vt:lpstr>СтадІЇ компенсацІЇ ЦД</vt:lpstr>
      <vt:lpstr>КритерІЇ компенсацІЇ Вуглеводного обмІнУ при ЦД</vt:lpstr>
      <vt:lpstr>МетаболІЧНІ ПОРУШЕННя при ЦД</vt:lpstr>
      <vt:lpstr>ПатогенетиЧНІ ТА клІнІчНІ ВІДМІННОСТІ ЦД типа 1 и 2</vt:lpstr>
      <vt:lpstr>ПатогенетиЧНІ І клІнІчНІ ВІДМІННОСТІ ЦД типа 1 и 2</vt:lpstr>
      <vt:lpstr>ПатогенетиЧНІ І клІнІчНІ ВІДМІННОСТІ ЦД типа 1 и 2</vt:lpstr>
      <vt:lpstr>ПоказанНя ДО проведеННЯ тестУ толерантностІ ДО глюкозИ </vt:lpstr>
      <vt:lpstr>Слайд 33</vt:lpstr>
      <vt:lpstr>УМОВИ проведенНя стандартного тестУ толерантностІ ДО глюкозИ</vt:lpstr>
      <vt:lpstr>Слайд 35</vt:lpstr>
      <vt:lpstr>Слайд 36</vt:lpstr>
      <vt:lpstr>ОцІнка тестУ толерантностІ ДО глюкозИ</vt:lpstr>
      <vt:lpstr>УСКЛАДНЕННЯ ЦУКРОВого дІабетУ </vt:lpstr>
      <vt:lpstr>СтадІЇ рОЗВИТКУ дІабетичНОЇ нефропатІЇ</vt:lpstr>
      <vt:lpstr>СтадІЇ рОЗВИТКУ дІабетичНОЇ нефропатІЇ</vt:lpstr>
      <vt:lpstr>ДІабетичНІ полІнейропатІЇ</vt:lpstr>
      <vt:lpstr>ДІабетичНІ полІнейропатІЇ</vt:lpstr>
      <vt:lpstr>ДІабетичНІ полІнейропатІЇ</vt:lpstr>
      <vt:lpstr>Синдром стопИ дІабетика</vt:lpstr>
      <vt:lpstr>Слайд 45</vt:lpstr>
      <vt:lpstr>КлІНІЧНІ Ознаки дІабетичНОЇ стопИ</vt:lpstr>
      <vt:lpstr>КлІнІчНІ Ознаки дІабетичНОЇ стопИ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40</cp:revision>
  <dcterms:created xsi:type="dcterms:W3CDTF">2013-05-17T16:40:32Z</dcterms:created>
  <dcterms:modified xsi:type="dcterms:W3CDTF">2022-08-19T17:03:00Z</dcterms:modified>
</cp:coreProperties>
</file>