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317" r:id="rId3"/>
    <p:sldId id="259" r:id="rId4"/>
    <p:sldId id="262" r:id="rId5"/>
    <p:sldId id="261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3" r:id="rId17"/>
    <p:sldId id="272" r:id="rId18"/>
    <p:sldId id="275" r:id="rId19"/>
    <p:sldId id="274" r:id="rId20"/>
    <p:sldId id="276" r:id="rId21"/>
    <p:sldId id="278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63" autoAdjust="0"/>
    <p:restoredTop sz="94660"/>
  </p:normalViewPr>
  <p:slideViewPr>
    <p:cSldViewPr>
      <p:cViewPr varScale="1">
        <p:scale>
          <a:sx n="82" d="100"/>
          <a:sy n="82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BC2FE5-788A-4379-AC20-E7FD73847A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щитовидної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залози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r>
              <a:rPr lang="ru-RU" sz="2800" b="1" dirty="0" err="1" smtClean="0"/>
              <a:t>Макроанатомія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щитовидної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залози</a:t>
            </a:r>
            <a:endParaRPr lang="ru-RU" sz="2800" b="1" dirty="0"/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500042"/>
            <a:ext cx="5473700" cy="5832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80157"/>
            <a:ext cx="8786874" cy="672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Синтез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гормоном (ТТГ)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тетрайодтироніну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та ТТГ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регулюється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принципом негативного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зворотного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Тироксин, 3,5,31,51-тетраіодтиронінвиробляється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фолікулами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Синтезується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шляхом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амінокислоти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тирозину та окисного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конденсування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молекул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дііодтирозину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відщепленням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аланіну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929066"/>
            <a:ext cx="800105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428604"/>
            <a:ext cx="8786874" cy="1012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Тироксин - 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інтенсивність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теплопродукцію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впливає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диференціювання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тканин.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 через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споживанням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кисню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почастішання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серцебиття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збудливості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нервової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ін.У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концентраціях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викликає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роз'єднання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окисного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фосфорилювання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енергія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потоку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дихальні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ланцюги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запасається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енергію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сполук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(АТФ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вивільняється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тепла.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ферменти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окисного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фосфорилювання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пояснюють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здатністю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іони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ферментів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Секретується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кров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тироксин,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міцно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проникає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клітини.Недостатня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щитовидною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мікседеми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виникнути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оперативного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йодом через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секретує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гормон, та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гіпоталамуса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рилізинг-фактор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9124" y="214290"/>
            <a:ext cx="4497388" cy="402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42918"/>
            <a:ext cx="8786874" cy="529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Трииодтиронін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Трииодтиронін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3, 5, 3'-трииодтиронін,утворюється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фолікулах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окислювальному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конденсуванні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молекул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моноіодтирозину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дііодтирозину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Подібно-тироксину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різноманітну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організм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диференціювання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речовиню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Секретується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кров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кількостях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тироксин,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міцно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специфічними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проникає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152779"/>
            <a:ext cx="5286412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357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щитовидною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картини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мікседеми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захворювання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виникнути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оперативного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видалення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йодом через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тиреоїдиту.У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секретує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гормон, та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гіпоталамуса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виділяє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рилізинг-фактор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599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радіоімунним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методом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гіпоталамуса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набуває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клінічній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практиці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діагностувати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уточнити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походження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відносяться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тироксин,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тетрайодтиронін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Т4)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трийодтиронін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Т3)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накопичуються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щитовидній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тиреоглобуліну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гідролізу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звільняються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надходять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кровотік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Близько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30% Т4 у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тканинах переходить у Т3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</a:t>
            </a:r>
            <a:r>
              <a:rPr lang="uk-UA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500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печінці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ними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активності.Вступаючи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кров, Т3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Т4 активно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зв'язуються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плазми.Тому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вносити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корективи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отриманих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білком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5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біологічно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активніший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Одноразово введена доза (20-25 мкг)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максимальний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24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(Т1/2 становить 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Одноразовим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тироксину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досягти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максимального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10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продовжується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2-3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(Т1/2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дорівнює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 дням).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590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Гіпофізарно-тиреоїдна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оцінюється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плазмі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Т3, Т4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гормону (ТТГ),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здатністю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реагувати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рилізинг-гормону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стимулює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ТТГ.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визначень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інформативні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тести,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ґрунтуються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вимірюванні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щитовидною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саліцилати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піразолони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(120 мкг/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гальмує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секрецію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ТТГ.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ТТГ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йоду.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щитовидна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контролюється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гормоном.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тиреотропін-рилізинг-гормону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діагностувати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гіпоталамуса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66078"/>
            <a:ext cx="8786874" cy="4400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замісної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вигляді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мікседеми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кретинізму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Потреба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стабільна.Тиреоїдин,містить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одержують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висушених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знежирених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Початкова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препарату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0,06-0,1 г/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добу.потім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усунення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домагаючись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почастішання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пульсу,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холестеринемії,після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переходять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дозу.При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100-200 мкг препарату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566078"/>
            <a:ext cx="8786874" cy="533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трийодтироніну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гідрохлорид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швидкодіючим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синтетичним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препаратом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мікседематозній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хронічному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гіпотиреозі.Поряд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повільніше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8 годин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починаючи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мкг (до 40 мкг на 1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Доза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3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наступним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переходом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одним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тиреоїдином.За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ефективністю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 мкг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0,1 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тиреоїдину.Побічна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інтенсифікацією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спровоковані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загострення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стенокардії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мерехтіння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передсердь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таких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тиреоїдином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перерване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тиждень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розпочато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477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Тиреокомб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комбінований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містить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(10 мкг),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(70 мкг) та йодид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(150 мкг).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таблетки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підвищуючи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дозу до 2 таблеток 3 рази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Тиреотом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випускають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таблетках,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містять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40 мг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120 мкг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високоефективним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препаратом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вираженого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гіпотиреоїдній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доцільним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високих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левотироксину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(400-500 мкг), 10-25 мкг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ліотироніну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внутрішньовенно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зонд 100-200 мкг 2 рази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добу.Тиреоїдні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глюкокортикоїдами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(100-300 мг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гідрокортизону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гормони</a:t>
            </a:r>
            <a:endParaRPr lang="ru-RU" sz="32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підвищенням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функції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рівня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збільшенням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посиленням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обміну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тахікардією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змінами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витрішкуватістю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так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званими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очними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симптомами,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гіпохолестеринемія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Причиною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найчастіше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Базедова хвороба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дифузний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зоб,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токсичний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багатовузловий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зоб, аденома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пов'язаний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підгострим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тиреоїдитом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причинами.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572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531813" indent="-531813"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належать: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неорганічні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йодиди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похідні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тіосечовини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 Т4,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руйнує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клітини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синтезують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тироксин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12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31813" indent="-531813"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Йодіди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гальмує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виділення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зворотного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зовсім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зрозумілий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помірні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синтезу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Великі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йодидів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резекції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531813" indent="-531813" eaLnBrk="0" hangingPunct="0">
              <a:lnSpc>
                <a:spcPct val="70000"/>
              </a:lnSpc>
              <a:spcBef>
                <a:spcPts val="600"/>
              </a:spcBef>
              <a:defRPr/>
            </a:pP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477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60 мг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1-2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максимально через 10-14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Широко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Люголя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5%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розчин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10% йодидом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0,5 мл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год.Мешканцям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місцевостей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ендемічний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зоб,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періодично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приймати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йоду.Йодиди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засіб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додають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мікстури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Органічні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сполуки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широко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контрастні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ренгенологічному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нирок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жовчного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міхура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ангіографії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бронхографії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52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Переносність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широко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варіює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йодизму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металевим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смаком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надмірною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салівацією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сльозотечею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продуктивним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кашлем,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діареєю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висипами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гіперфункція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розвинутися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йодидів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як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відхаркувальні.Введення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контрастного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обмежує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радіойоду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діагностичними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цілями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462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тіосечовини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карбімазол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мерказоліл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(Т1/2 становить 6 год)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гормонівшляхом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гальмування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до тирозину за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рахунок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пригнічення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відповідної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оксидази.При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достатній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гіпофізом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ТТГ,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супроводжується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деякою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гіперплазією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Пропілтіоурацил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гальмує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периферичні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Т4 та Т3.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Мерказоліл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метимазол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тапазол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багато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аналогічний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пропілтіоурацилу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істотно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перевершує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55338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тіосечовини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Мерказоліл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карбімазол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(табл. по 5 мг)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починаючи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мг 3 рази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становить 5-10 мг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Пропілтіоурацил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(таблетки по 50 мг)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100 мг 3 рази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 – 50-150 мг.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Можливий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препарату одноразово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добовій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Клінічне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тиждень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4-8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тижнів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переходять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підтримуючу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дозу.Оцінюють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препарату: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щодо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самопочуття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хворого,збільшення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тіла,урізання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пульсу.Оцінка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одночасному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призначенні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адреноблокаторів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432118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тіомочевини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Побічна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тіомочевини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spcBef>
                <a:spcPts val="12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алергічними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реакціями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перш за все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висипом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шкірі,лімфаденопатією,лейкопенією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аж до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агранулоцитозу,апластичною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анемією.Зміни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боку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найімовірніші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великими дозами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агранулоцитоз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розвинутись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гостро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лактації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вони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накопичуються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молоці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вагітності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вживати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обережністю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мінімальних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дозах.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487518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Перхлорат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порушує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поглинання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йоду щитовидною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залозою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чином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перешкоджає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синтезу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гормонів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рідше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призначають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діагностичними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цілями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спричинити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апластичну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анемію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практично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Пропранолол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тахікардії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тиреоїдному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вводять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вену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пропранолол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- 5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мг,йодиди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(йодиду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1-2 г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симптоматичні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засоби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корекції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серцевої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гіперпірексії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гідрокортизон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хлорпромазин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70000"/>
              </a:lnSpc>
              <a:defRPr/>
            </a:pP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671546"/>
            <a:ext cx="8786874" cy="560717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Радіоактивний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йод (131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I), </a:t>
            </a:r>
            <a:endParaRPr lang="uk-UA" sz="2800" b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прийнятий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внутрішньо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накопичується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щитовидній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b-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яке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проникає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0,5 мм у тканину,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терапевтичну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дію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не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пошкоджуючи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навколишні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тканини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зокрема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паращитовидні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напіврозпаду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131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становить 8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днів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комбінації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хірургічним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втручанням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зокрема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раку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щитовидної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метастази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зменшуватись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131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I.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гіпертиреозі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ефект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одноразової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дози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131</a:t>
            </a:r>
            <a:r>
              <a:rPr lang="en-US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1-3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першого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року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лікування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15%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відзначають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гіпотиреозу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надалі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таких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хворих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зростає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зв'язку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радіойодом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пацієнти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бути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постійно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наглядом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лікаря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1438" y="142875"/>
            <a:ext cx="8858250" cy="657225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42852"/>
            <a:ext cx="623528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Антитиреоїдні</a:t>
            </a:r>
            <a:r>
              <a:rPr lang="ru-RU" sz="3200" b="1" dirty="0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>
                  <a:solidFill>
                    <a:srgbClr val="0000CC"/>
                  </a:solidFill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препарати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Фасции шеи. Кровоснабжение щитовидной железы.</a:t>
            </a:r>
          </a:p>
        </p:txBody>
      </p:sp>
      <p:pic>
        <p:nvPicPr>
          <p:cNvPr id="71684" name="Picture 4" descr="Кровоснабжение щит железы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237" y="530225"/>
            <a:ext cx="4089563" cy="4187825"/>
          </a:xfrm>
          <a:noFill/>
          <a:ln/>
        </p:spPr>
      </p:pic>
      <p:pic>
        <p:nvPicPr>
          <p:cNvPr id="71685" name="Picture 5" descr="Попереч срез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628775"/>
            <a:ext cx="45005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err="1" smtClean="0"/>
              <a:t>Гормони</a:t>
            </a:r>
            <a:r>
              <a:rPr lang="ru-RU" sz="4000" dirty="0" smtClean="0"/>
              <a:t>, </a:t>
            </a:r>
            <a:r>
              <a:rPr lang="ru-RU" sz="4000" dirty="0" err="1" smtClean="0"/>
              <a:t>які</a:t>
            </a:r>
            <a:r>
              <a:rPr lang="ru-RU" sz="4000" dirty="0" smtClean="0"/>
              <a:t> </a:t>
            </a:r>
            <a:r>
              <a:rPr lang="ru-RU" sz="4000" dirty="0" err="1" smtClean="0"/>
              <a:t>синтезуються</a:t>
            </a:r>
            <a:r>
              <a:rPr lang="ru-RU" sz="4000" dirty="0" smtClean="0"/>
              <a:t> </a:t>
            </a:r>
            <a:r>
              <a:rPr lang="ru-RU" sz="4000" dirty="0" err="1" smtClean="0"/>
              <a:t>тиреоцитами</a:t>
            </a:r>
            <a:endParaRPr lang="ru-RU" sz="4000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1) </a:t>
            </a:r>
            <a:r>
              <a:rPr lang="ru-RU" dirty="0" err="1" smtClean="0"/>
              <a:t>гормони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 smtClean="0"/>
              <a:t>тетрайодтиронін</a:t>
            </a:r>
            <a:r>
              <a:rPr lang="ru-RU" dirty="0" smtClean="0"/>
              <a:t> </a:t>
            </a:r>
            <a:r>
              <a:rPr lang="ru-RU" dirty="0"/>
              <a:t>(тироксин, Т4); </a:t>
            </a:r>
            <a:r>
              <a:rPr lang="ru-RU" dirty="0" err="1" smtClean="0"/>
              <a:t>трийодтиронін</a:t>
            </a:r>
            <a:r>
              <a:rPr lang="ru-RU" dirty="0" smtClean="0"/>
              <a:t> </a:t>
            </a:r>
            <a:r>
              <a:rPr lang="ru-RU" dirty="0"/>
              <a:t>(Т3), </a:t>
            </a:r>
            <a:r>
              <a:rPr lang="ru-RU" dirty="0" err="1" smtClean="0"/>
              <a:t>реверсивний</a:t>
            </a:r>
            <a:r>
              <a:rPr lang="ru-RU" dirty="0" smtClean="0"/>
              <a:t> </a:t>
            </a:r>
            <a:r>
              <a:rPr lang="ru-RU" dirty="0" err="1" smtClean="0"/>
              <a:t>трийодтиронін</a:t>
            </a:r>
            <a:r>
              <a:rPr lang="ru-RU" dirty="0" smtClean="0"/>
              <a:t> </a:t>
            </a:r>
            <a:r>
              <a:rPr lang="ru-RU" dirty="0"/>
              <a:t>(р-Т3), </a:t>
            </a:r>
            <a:r>
              <a:rPr lang="ru-RU" dirty="0" err="1"/>
              <a:t>дийодтирозин</a:t>
            </a:r>
            <a:r>
              <a:rPr lang="ru-RU" dirty="0"/>
              <a:t> (ДИТ)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/>
              <a:t>монойодтирозин</a:t>
            </a:r>
            <a:r>
              <a:rPr lang="ru-RU" dirty="0"/>
              <a:t> (МИТ);</a:t>
            </a:r>
          </a:p>
          <a:p>
            <a:pPr>
              <a:lnSpc>
                <a:spcPct val="90000"/>
              </a:lnSpc>
            </a:pPr>
            <a:r>
              <a:rPr lang="ru-RU" dirty="0"/>
              <a:t>2) </a:t>
            </a:r>
            <a:r>
              <a:rPr lang="ru-RU" dirty="0" err="1" smtClean="0"/>
              <a:t>білкові</a:t>
            </a:r>
            <a:r>
              <a:rPr lang="ru-RU" dirty="0" smtClean="0"/>
              <a:t> </a:t>
            </a:r>
            <a:r>
              <a:rPr lang="ru-RU" dirty="0" err="1" smtClean="0"/>
              <a:t>сполуки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 smtClean="0"/>
              <a:t>тиреоглобуліни</a:t>
            </a:r>
            <a:r>
              <a:rPr lang="ru-RU" dirty="0" smtClean="0"/>
              <a:t>.</a:t>
            </a:r>
            <a:endParaRPr lang="ru-RU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err="1" smtClean="0"/>
              <a:t>Попередником</a:t>
            </a:r>
            <a:r>
              <a:rPr lang="ru-RU" dirty="0" smtClean="0"/>
              <a:t> </a:t>
            </a:r>
            <a:r>
              <a:rPr lang="ru-RU" dirty="0"/>
              <a:t>Т3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/>
              <a:t>т4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амінокислота</a:t>
            </a:r>
            <a:r>
              <a:rPr lang="ru-RU" dirty="0" smtClean="0"/>
              <a:t> </a:t>
            </a:r>
            <a:r>
              <a:rPr lang="en-US" dirty="0"/>
              <a:t>L</a:t>
            </a:r>
            <a:r>
              <a:rPr lang="ru-RU" dirty="0"/>
              <a:t>-тирозин.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0" name="Rectangle 10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23900"/>
          </a:xfrm>
        </p:spPr>
        <p:txBody>
          <a:bodyPr/>
          <a:lstStyle/>
          <a:p>
            <a:r>
              <a:rPr lang="ru-RU" sz="2800" b="1" dirty="0" err="1" smtClean="0"/>
              <a:t>Функція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йодмістких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гормонів</a:t>
            </a:r>
            <a:r>
              <a:rPr lang="ru-RU" sz="2800" b="1" dirty="0"/>
              <a:t>: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idx="1"/>
          </p:nvPr>
        </p:nvSpPr>
        <p:spPr>
          <a:xfrm>
            <a:off x="0" y="836613"/>
            <a:ext cx="9144000" cy="5616575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1.Активують </a:t>
            </a:r>
            <a:r>
              <a:rPr lang="ru-RU" b="1" dirty="0" err="1" smtClean="0"/>
              <a:t>процеси</a:t>
            </a:r>
            <a:r>
              <a:rPr lang="ru-RU" b="1" dirty="0" smtClean="0"/>
              <a:t> </a:t>
            </a:r>
            <a:r>
              <a:rPr lang="ru-RU" b="1" dirty="0" err="1" smtClean="0"/>
              <a:t>вироблення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енергії</a:t>
            </a:r>
            <a:r>
              <a:rPr lang="ru-RU" b="1" dirty="0" smtClean="0"/>
              <a:t>, </a:t>
            </a:r>
            <a:r>
              <a:rPr lang="ru-RU" b="1" dirty="0" err="1" smtClean="0"/>
              <a:t>прискорюють</a:t>
            </a:r>
            <a:r>
              <a:rPr lang="ru-RU" b="1" dirty="0" smtClean="0"/>
              <a:t> </a:t>
            </a:r>
            <a:r>
              <a:rPr lang="ru-RU" b="1" dirty="0" err="1" smtClean="0"/>
              <a:t>катаболізм</a:t>
            </a:r>
            <a:r>
              <a:rPr lang="ru-RU" b="1" dirty="0" smtClean="0"/>
              <a:t> </a:t>
            </a:r>
            <a:r>
              <a:rPr lang="ru-RU" b="1" dirty="0" err="1" smtClean="0"/>
              <a:t>білків</a:t>
            </a:r>
            <a:r>
              <a:rPr lang="ru-RU" b="1" dirty="0" smtClean="0"/>
              <a:t>, </a:t>
            </a:r>
            <a:r>
              <a:rPr lang="ru-RU" b="1" dirty="0" err="1" smtClean="0"/>
              <a:t>жирів</a:t>
            </a:r>
            <a:r>
              <a:rPr lang="ru-RU" b="1" dirty="0" smtClean="0"/>
              <a:t> та </a:t>
            </a:r>
            <a:r>
              <a:rPr lang="ru-RU" b="1" dirty="0" err="1" smtClean="0"/>
              <a:t>вуглеводів</a:t>
            </a:r>
            <a:r>
              <a:rPr lang="ru-RU" b="1" dirty="0" smtClean="0"/>
              <a:t> (</a:t>
            </a:r>
            <a:r>
              <a:rPr lang="ru-RU" b="1" dirty="0" err="1" smtClean="0"/>
              <a:t>зростає</a:t>
            </a:r>
            <a:r>
              <a:rPr lang="ru-RU" b="1" dirty="0" smtClean="0"/>
              <a:t> </a:t>
            </a:r>
            <a:r>
              <a:rPr lang="ru-RU" b="1" dirty="0" err="1" smtClean="0"/>
              <a:t>основний</a:t>
            </a:r>
            <a:r>
              <a:rPr lang="ru-RU" b="1" dirty="0" smtClean="0"/>
              <a:t> </a:t>
            </a:r>
            <a:r>
              <a:rPr lang="ru-RU" b="1" dirty="0" err="1" smtClean="0"/>
              <a:t>обмін</a:t>
            </a:r>
            <a:r>
              <a:rPr lang="ru-RU" b="1" dirty="0" smtClean="0"/>
              <a:t> </a:t>
            </a:r>
            <a:r>
              <a:rPr lang="ru-RU" b="1" dirty="0" err="1" smtClean="0"/>
              <a:t>та</a:t>
            </a:r>
            <a:r>
              <a:rPr lang="ru-RU" b="1" dirty="0" smtClean="0"/>
              <a:t> </a:t>
            </a:r>
            <a:r>
              <a:rPr lang="ru-RU" b="1" dirty="0" err="1" smtClean="0"/>
              <a:t>споживання</a:t>
            </a:r>
            <a:r>
              <a:rPr lang="ru-RU" b="1" dirty="0" smtClean="0"/>
              <a:t> О2, </a:t>
            </a:r>
            <a:r>
              <a:rPr lang="ru-RU" b="1" dirty="0" err="1" smtClean="0"/>
              <a:t>стимулюється</a:t>
            </a:r>
            <a:r>
              <a:rPr lang="ru-RU" b="1" dirty="0" smtClean="0"/>
              <a:t> синтез </a:t>
            </a:r>
            <a:r>
              <a:rPr lang="ru-RU" b="1" dirty="0" err="1" smtClean="0"/>
              <a:t>білків</a:t>
            </a:r>
            <a:r>
              <a:rPr lang="ru-RU" b="1" dirty="0" smtClean="0"/>
              <a:t> та </a:t>
            </a:r>
            <a:r>
              <a:rPr lang="ru-RU" b="1" dirty="0" err="1" smtClean="0"/>
              <a:t>активність</a:t>
            </a:r>
            <a:r>
              <a:rPr lang="ru-RU" b="1" dirty="0" smtClean="0"/>
              <a:t> </a:t>
            </a:r>
            <a:r>
              <a:rPr lang="en-US" b="1" dirty="0" smtClean="0"/>
              <a:t>Na*, </a:t>
            </a:r>
            <a:r>
              <a:rPr lang="ru-RU" b="1" dirty="0" smtClean="0"/>
              <a:t>К*, </a:t>
            </a:r>
            <a:r>
              <a:rPr lang="ru-RU" b="1" dirty="0" err="1" smtClean="0"/>
              <a:t>АТФази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2. </a:t>
            </a:r>
            <a:r>
              <a:rPr lang="ru-RU" b="1" dirty="0" err="1" smtClean="0"/>
              <a:t>Підсилюють</a:t>
            </a:r>
            <a:r>
              <a:rPr lang="ru-RU" b="1" dirty="0" smtClean="0"/>
              <a:t> </a:t>
            </a:r>
            <a:r>
              <a:rPr lang="ru-RU" b="1" dirty="0" err="1" smtClean="0"/>
              <a:t>глікогеноліз</a:t>
            </a:r>
            <a:r>
              <a:rPr lang="ru-RU" b="1" dirty="0" smtClean="0"/>
              <a:t> (</a:t>
            </a:r>
            <a:r>
              <a:rPr lang="ru-RU" b="1" dirty="0" err="1" smtClean="0"/>
              <a:t>підвищується</a:t>
            </a:r>
            <a:r>
              <a:rPr lang="ru-RU" b="1" dirty="0" smtClean="0"/>
              <a:t>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цукру</a:t>
            </a:r>
            <a:r>
              <a:rPr lang="ru-RU" b="1" dirty="0" smtClean="0"/>
              <a:t> в </a:t>
            </a:r>
            <a:r>
              <a:rPr lang="ru-RU" b="1" dirty="0" err="1" smtClean="0"/>
              <a:t>крові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3.Посилюють </a:t>
            </a:r>
            <a:r>
              <a:rPr lang="ru-RU" b="1" dirty="0" err="1" smtClean="0"/>
              <a:t>дію</a:t>
            </a:r>
            <a:r>
              <a:rPr lang="ru-RU" b="1" dirty="0" smtClean="0"/>
              <a:t> </a:t>
            </a:r>
            <a:r>
              <a:rPr lang="ru-RU" b="1" dirty="0" err="1" smtClean="0"/>
              <a:t>катехоламінів</a:t>
            </a:r>
            <a:r>
              <a:rPr lang="ru-RU" b="1" dirty="0" smtClean="0"/>
              <a:t> (</a:t>
            </a:r>
            <a:r>
              <a:rPr lang="ru-RU" b="1" dirty="0" err="1" smtClean="0"/>
              <a:t>збільшується</a:t>
            </a:r>
            <a:r>
              <a:rPr lang="ru-RU" b="1" dirty="0" smtClean="0"/>
              <a:t> ЧСС та </a:t>
            </a:r>
            <a:r>
              <a:rPr lang="ru-RU" b="1" dirty="0" err="1" smtClean="0"/>
              <a:t>серцевий</a:t>
            </a:r>
            <a:r>
              <a:rPr lang="ru-RU" b="1" dirty="0" smtClean="0"/>
              <a:t> </a:t>
            </a:r>
            <a:r>
              <a:rPr lang="ru-RU" b="1" dirty="0" err="1" smtClean="0"/>
              <a:t>викид</a:t>
            </a:r>
            <a:r>
              <a:rPr lang="ru-RU" b="1" dirty="0" smtClean="0"/>
              <a:t>, </a:t>
            </a:r>
            <a:r>
              <a:rPr lang="ru-RU" b="1" dirty="0" err="1" smtClean="0"/>
              <a:t>з'являється</a:t>
            </a:r>
            <a:r>
              <a:rPr lang="ru-RU" b="1" dirty="0" smtClean="0"/>
              <a:t> </a:t>
            </a:r>
            <a:r>
              <a:rPr lang="ru-RU" b="1" dirty="0" err="1" smtClean="0"/>
              <a:t>нервозність</a:t>
            </a:r>
            <a:r>
              <a:rPr lang="ru-RU" b="1" dirty="0" smtClean="0"/>
              <a:t>, </a:t>
            </a:r>
            <a:r>
              <a:rPr lang="ru-RU" b="1" dirty="0" err="1" smtClean="0"/>
              <a:t>дратівливість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м'язовий</a:t>
            </a:r>
            <a:r>
              <a:rPr lang="ru-RU" b="1" dirty="0" smtClean="0"/>
              <a:t> тремор та </a:t>
            </a:r>
            <a:r>
              <a:rPr lang="ru-RU" b="1" dirty="0" err="1" smtClean="0"/>
              <a:t>виникає</a:t>
            </a:r>
            <a:r>
              <a:rPr lang="ru-RU" b="1" dirty="0" smtClean="0"/>
              <a:t> </a:t>
            </a:r>
            <a:r>
              <a:rPr lang="ru-RU" b="1" dirty="0" err="1" smtClean="0"/>
              <a:t>гіпотрофія</a:t>
            </a:r>
            <a:r>
              <a:rPr lang="ru-RU" b="1" dirty="0" smtClean="0"/>
              <a:t> </a:t>
            </a:r>
            <a:r>
              <a:rPr lang="ru-RU" b="1" dirty="0" err="1" smtClean="0"/>
              <a:t>м'язів</a:t>
            </a:r>
            <a:r>
              <a:rPr lang="ru-RU" b="1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92163"/>
          </a:xfrm>
        </p:spPr>
        <p:txBody>
          <a:bodyPr>
            <a:normAutofit fontScale="90000"/>
          </a:bodyPr>
          <a:lstStyle/>
          <a:p>
            <a:r>
              <a:rPr lang="ru-RU" sz="2800" b="1" dirty="0" err="1" smtClean="0"/>
              <a:t>Механізм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регуляції</a:t>
            </a:r>
            <a:r>
              <a:rPr lang="ru-RU" sz="2800" b="1" dirty="0" smtClean="0"/>
              <a:t> синтезу </a:t>
            </a:r>
            <a:r>
              <a:rPr lang="ru-RU" sz="2800" b="1" dirty="0" err="1" smtClean="0"/>
              <a:t>гормонів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щитовидної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залози</a:t>
            </a:r>
            <a:endParaRPr lang="ru-RU" sz="4000" dirty="0"/>
          </a:p>
        </p:txBody>
      </p:sp>
      <p:pic>
        <p:nvPicPr>
          <p:cNvPr id="26628" name="Picture 4" descr="Регуляция гипер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928688"/>
            <a:ext cx="8642350" cy="5619750"/>
          </a:xfrm>
          <a:noFill/>
          <a:ln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Основні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симптоми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які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характеризують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гіпофункцію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щитовидної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залози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err="1" smtClean="0"/>
              <a:t>Апатія</a:t>
            </a:r>
            <a:r>
              <a:rPr lang="ru-RU" sz="2800" dirty="0" smtClean="0"/>
              <a:t> </a:t>
            </a:r>
            <a:r>
              <a:rPr lang="ru-RU" dirty="0" err="1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сонливість</a:t>
            </a:r>
            <a:endParaRPr lang="ru-RU" sz="2800" dirty="0"/>
          </a:p>
          <a:p>
            <a:r>
              <a:rPr lang="ru-RU" dirty="0" err="1" smtClean="0"/>
              <a:t>Зниження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пам</a:t>
            </a:r>
            <a:r>
              <a:rPr lang="en-US" sz="2800" dirty="0" smtClean="0"/>
              <a:t>’</a:t>
            </a:r>
            <a:r>
              <a:rPr lang="ru-RU" sz="2800" dirty="0" err="1" smtClean="0"/>
              <a:t>яті</a:t>
            </a:r>
            <a:endParaRPr lang="ru-RU" sz="2800" dirty="0"/>
          </a:p>
          <a:p>
            <a:r>
              <a:rPr lang="ru-RU" dirty="0" err="1" smtClean="0"/>
              <a:t>Мерзлякуватість</a:t>
            </a:r>
            <a:r>
              <a:rPr lang="ru-RU" sz="2800" dirty="0" smtClean="0"/>
              <a:t> </a:t>
            </a:r>
            <a:r>
              <a:rPr lang="ru-RU" dirty="0" err="1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погана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переносимість</a:t>
            </a:r>
            <a:r>
              <a:rPr lang="ru-RU" sz="2800" dirty="0" smtClean="0"/>
              <a:t> холоду</a:t>
            </a:r>
            <a:endParaRPr lang="ru-RU" sz="2800" dirty="0"/>
          </a:p>
          <a:p>
            <a:r>
              <a:rPr lang="ru-RU" sz="2800" dirty="0" err="1" smtClean="0"/>
              <a:t>Підвищення</a:t>
            </a:r>
            <a:r>
              <a:rPr lang="ru-RU" sz="2800" dirty="0" smtClean="0"/>
              <a:t> ваги </a:t>
            </a:r>
            <a:r>
              <a:rPr lang="ru-RU" sz="2800" dirty="0" err="1" smtClean="0"/>
              <a:t>тіла</a:t>
            </a:r>
            <a:r>
              <a:rPr lang="ru-RU" sz="2800" dirty="0" smtClean="0"/>
              <a:t> </a:t>
            </a:r>
            <a:r>
              <a:rPr lang="ru-RU" sz="2800" dirty="0"/>
              <a:t>при </a:t>
            </a:r>
            <a:r>
              <a:rPr lang="ru-RU" dirty="0" err="1" smtClean="0"/>
              <a:t>зниженому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апетиті</a:t>
            </a:r>
            <a:endParaRPr lang="ru-RU" sz="2800" dirty="0"/>
          </a:p>
          <a:p>
            <a:r>
              <a:rPr lang="ru-RU" sz="2800" dirty="0" err="1" smtClean="0"/>
              <a:t>Болі</a:t>
            </a:r>
            <a:r>
              <a:rPr lang="ru-RU" sz="2800" dirty="0" smtClean="0"/>
              <a:t> </a:t>
            </a:r>
            <a:r>
              <a:rPr lang="ru-RU" sz="2800" dirty="0"/>
              <a:t>в </a:t>
            </a:r>
            <a:r>
              <a:rPr lang="ru-RU" sz="2800" dirty="0" smtClean="0"/>
              <a:t>м</a:t>
            </a:r>
            <a:r>
              <a:rPr lang="en-US" sz="2800" dirty="0" smtClean="0"/>
              <a:t>’</a:t>
            </a:r>
            <a:r>
              <a:rPr lang="uk-UA" sz="2800" dirty="0" smtClean="0"/>
              <a:t>яз</a:t>
            </a:r>
            <a:r>
              <a:rPr lang="ru-RU" sz="2800" dirty="0" smtClean="0"/>
              <a:t>ах</a:t>
            </a:r>
            <a:endParaRPr lang="ru-RU" sz="2800" dirty="0"/>
          </a:p>
          <a:p>
            <a:r>
              <a:rPr lang="ru-RU" dirty="0" err="1" smtClean="0"/>
              <a:t>Набря</a:t>
            </a:r>
            <a:r>
              <a:rPr lang="ru-RU" sz="2800" dirty="0" err="1" smtClean="0"/>
              <a:t>ки</a:t>
            </a:r>
            <a:r>
              <a:rPr lang="ru-RU" sz="2800" dirty="0" smtClean="0"/>
              <a:t> </a:t>
            </a:r>
            <a:r>
              <a:rPr lang="ru-RU" sz="2800" dirty="0" err="1" smtClean="0"/>
              <a:t>обличчя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кінцівок</a:t>
            </a:r>
            <a:endParaRPr lang="ru-RU" sz="2800" dirty="0"/>
          </a:p>
          <a:p>
            <a:r>
              <a:rPr lang="ru-RU" sz="2800" dirty="0" err="1" smtClean="0"/>
              <a:t>Випадання</a:t>
            </a:r>
            <a:r>
              <a:rPr lang="ru-RU" sz="2800" dirty="0" smtClean="0"/>
              <a:t> </a:t>
            </a:r>
            <a:r>
              <a:rPr lang="ru-RU" sz="2800" dirty="0"/>
              <a:t>волос, </a:t>
            </a:r>
            <a:r>
              <a:rPr lang="ru-RU" sz="2800" dirty="0" err="1" smtClean="0"/>
              <a:t>ломкість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нігтів</a:t>
            </a:r>
            <a:endParaRPr lang="ru-RU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</a:rPr>
              <a:t>Основні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симптоми</a:t>
            </a:r>
            <a:r>
              <a:rPr lang="ru-RU" sz="2800" b="1" dirty="0" smtClean="0">
                <a:solidFill>
                  <a:srgbClr val="FFFF00"/>
                </a:solidFill>
              </a:rPr>
              <a:t>, </a:t>
            </a:r>
            <a:r>
              <a:rPr lang="ru-RU" sz="2800" b="1" dirty="0" err="1" smtClean="0">
                <a:solidFill>
                  <a:srgbClr val="FFFF00"/>
                </a:solidFill>
              </a:rPr>
              <a:t>які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характеризують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гіперфункцію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щитовидної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залози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Плаксивість</a:t>
            </a:r>
            <a:r>
              <a:rPr lang="ru-RU" dirty="0" smtClean="0"/>
              <a:t> </a:t>
            </a:r>
            <a:r>
              <a:rPr lang="ru-RU" dirty="0" err="1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дратівливість</a:t>
            </a:r>
            <a:endParaRPr lang="ru-RU" dirty="0"/>
          </a:p>
          <a:p>
            <a:r>
              <a:rPr lang="ru-RU" dirty="0" err="1" smtClean="0"/>
              <a:t>Почуття</a:t>
            </a:r>
            <a:r>
              <a:rPr lang="ru-RU" dirty="0" smtClean="0"/>
              <a:t> жару </a:t>
            </a:r>
            <a:r>
              <a:rPr lang="ru-RU" dirty="0" err="1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погана</a:t>
            </a:r>
            <a:r>
              <a:rPr lang="ru-RU" dirty="0" smtClean="0"/>
              <a:t> </a:t>
            </a:r>
            <a:r>
              <a:rPr lang="ru-RU" dirty="0" err="1" smtClean="0"/>
              <a:t>переносимість</a:t>
            </a:r>
            <a:r>
              <a:rPr lang="ru-RU" dirty="0" smtClean="0"/>
              <a:t> спеки</a:t>
            </a:r>
            <a:endParaRPr lang="ru-RU" dirty="0"/>
          </a:p>
          <a:p>
            <a:r>
              <a:rPr lang="ru-RU" dirty="0" err="1" smtClean="0"/>
              <a:t>Зниження</a:t>
            </a:r>
            <a:r>
              <a:rPr lang="ru-RU" dirty="0" smtClean="0"/>
              <a:t> ваги </a:t>
            </a:r>
            <a:r>
              <a:rPr lang="ru-RU" dirty="0" err="1" smtClean="0"/>
              <a:t>тіла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 smtClean="0"/>
              <a:t>підвищенному</a:t>
            </a:r>
            <a:r>
              <a:rPr lang="ru-RU" dirty="0" smtClean="0"/>
              <a:t> </a:t>
            </a:r>
            <a:r>
              <a:rPr lang="ru-RU" dirty="0" err="1" smtClean="0"/>
              <a:t>апетиті</a:t>
            </a:r>
            <a:endParaRPr lang="ru-RU" dirty="0"/>
          </a:p>
          <a:p>
            <a:r>
              <a:rPr lang="ru-RU" dirty="0" err="1" smtClean="0"/>
              <a:t>Пітливість</a:t>
            </a:r>
            <a:r>
              <a:rPr lang="ru-RU" dirty="0"/>
              <a:t>, </a:t>
            </a:r>
            <a:r>
              <a:rPr lang="ru-RU" dirty="0" err="1" smtClean="0"/>
              <a:t>серцебиття</a:t>
            </a:r>
            <a:r>
              <a:rPr lang="ru-RU" dirty="0" smtClean="0"/>
              <a:t>, проноси</a:t>
            </a:r>
            <a:endParaRPr lang="ru-RU" dirty="0"/>
          </a:p>
          <a:p>
            <a:r>
              <a:rPr lang="ru-RU" dirty="0" err="1" smtClean="0"/>
              <a:t>Тахікардія</a:t>
            </a:r>
            <a:r>
              <a:rPr lang="ru-RU" dirty="0"/>
              <a:t>, тремор, </a:t>
            </a:r>
            <a:r>
              <a:rPr lang="ru-RU" dirty="0" err="1" smtClean="0"/>
              <a:t>очні</a:t>
            </a:r>
            <a:r>
              <a:rPr lang="ru-RU" dirty="0" smtClean="0"/>
              <a:t> </a:t>
            </a:r>
            <a:r>
              <a:rPr lang="ru-RU" dirty="0" err="1" smtClean="0"/>
              <a:t>симтоми</a:t>
            </a:r>
            <a:r>
              <a:rPr lang="ru-RU" dirty="0" smtClean="0"/>
              <a:t> </a:t>
            </a:r>
            <a:r>
              <a:rPr lang="ru-RU" dirty="0"/>
              <a:t>і</a:t>
            </a:r>
            <a:r>
              <a:rPr lang="ru-RU" dirty="0" smtClean="0"/>
              <a:t> </a:t>
            </a:r>
            <a:r>
              <a:rPr lang="ru-RU" dirty="0"/>
              <a:t>зоб.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 smtClean="0"/>
              <a:t>Діагностика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захворювань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щитовидної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залози</a:t>
            </a:r>
            <a:endParaRPr lang="ru-RU" sz="28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400" b="1" dirty="0" err="1" smtClean="0"/>
              <a:t>Огляд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пальпація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pic>
        <p:nvPicPr>
          <p:cNvPr id="27652" name="Picture 4" descr="P10100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276475"/>
            <a:ext cx="4249738" cy="3529013"/>
          </a:xfrm>
          <a:noFill/>
          <a:ln/>
        </p:spPr>
      </p:pic>
      <p:pic>
        <p:nvPicPr>
          <p:cNvPr id="27654" name="Picture 6" descr="P101001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463" y="2276475"/>
            <a:ext cx="4248150" cy="3529013"/>
          </a:xfrm>
          <a:noFill/>
          <a:ln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371600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Радіоізотопне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сканування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ru-RU" sz="2800" b="1" dirty="0" err="1" smtClean="0"/>
              <a:t>сцинтиграфія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щитовидної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залози</a:t>
            </a:r>
            <a:r>
              <a:rPr lang="ru-RU" sz="2800" b="1" dirty="0" smtClean="0"/>
              <a:t>)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(</a:t>
            </a:r>
            <a:r>
              <a:rPr lang="ru-RU" sz="2400" b="1" dirty="0"/>
              <a:t>йод-131, </a:t>
            </a:r>
            <a:r>
              <a:rPr lang="ru-RU" sz="2400" b="1" dirty="0" err="1" smtClean="0"/>
              <a:t>переважніше</a:t>
            </a:r>
            <a:r>
              <a:rPr lang="ru-RU" sz="2400" b="1" dirty="0" smtClean="0"/>
              <a:t> </a:t>
            </a:r>
            <a:r>
              <a:rPr lang="ru-RU" sz="2400" b="1" dirty="0"/>
              <a:t>йод-123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/>
              <a:t>технеций-99)</a:t>
            </a:r>
          </a:p>
        </p:txBody>
      </p:sp>
      <p:pic>
        <p:nvPicPr>
          <p:cNvPr id="307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55875" y="1500175"/>
            <a:ext cx="3840163" cy="4357717"/>
          </a:xfrm>
          <a:noFill/>
          <a:ln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Радиоизотопное исследование щитовидной железы</a:t>
            </a:r>
          </a:p>
        </p:txBody>
      </p:sp>
      <p:pic>
        <p:nvPicPr>
          <p:cNvPr id="75780" name="Picture 4" descr="Сцинтиграфия схем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454150"/>
            <a:ext cx="8569325" cy="5259388"/>
          </a:xfrm>
          <a:noFill/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864225"/>
          </a:xfrm>
        </p:spPr>
        <p:txBody>
          <a:bodyPr/>
          <a:lstStyle/>
          <a:p>
            <a:pPr algn="l"/>
            <a:r>
              <a:rPr lang="ru-RU" sz="3200" b="1" dirty="0"/>
              <a:t>   </a:t>
            </a:r>
            <a:r>
              <a:rPr lang="ru-RU" sz="3200" b="1" u="sng" dirty="0" err="1" smtClean="0"/>
              <a:t>Ультразвукове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дослідження</a:t>
            </a:r>
            <a:r>
              <a:rPr lang="ru-RU" sz="3200" b="1" dirty="0" smtClean="0"/>
              <a:t> </a:t>
            </a:r>
            <a:r>
              <a:rPr lang="ru-RU" sz="3200" b="1" dirty="0"/>
              <a:t>(</a:t>
            </a:r>
            <a:r>
              <a:rPr lang="ru-RU" sz="3200" b="1" dirty="0" err="1" smtClean="0"/>
              <a:t>розмір</a:t>
            </a:r>
            <a:r>
              <a:rPr lang="ru-RU" sz="3200" b="1" dirty="0"/>
              <a:t>, </a:t>
            </a:r>
            <a:r>
              <a:rPr lang="ru-RU" sz="3200" b="1" dirty="0" smtClean="0"/>
              <a:t>об</a:t>
            </a:r>
            <a:r>
              <a:rPr lang="en-US" sz="3200" b="1" dirty="0" smtClean="0"/>
              <a:t>’</a:t>
            </a:r>
            <a:r>
              <a:rPr lang="uk-UA" sz="3200" b="1" dirty="0" smtClean="0"/>
              <a:t>є</a:t>
            </a:r>
            <a:r>
              <a:rPr lang="ru-RU" sz="3200" b="1" dirty="0" smtClean="0"/>
              <a:t>м </a:t>
            </a:r>
            <a:r>
              <a:rPr lang="ru-RU" sz="3200" dirty="0" err="1" smtClean="0"/>
              <a:t>часток</a:t>
            </a:r>
            <a:r>
              <a:rPr lang="ru-RU" sz="3200" b="1" dirty="0" smtClean="0"/>
              <a:t>, </a:t>
            </a:r>
            <a:r>
              <a:rPr lang="ru-RU" sz="3200" dirty="0" err="1"/>
              <a:t>е</a:t>
            </a:r>
            <a:r>
              <a:rPr lang="ru-RU" sz="3200" b="1" dirty="0" err="1" smtClean="0"/>
              <a:t>хоструктура</a:t>
            </a:r>
            <a:r>
              <a:rPr lang="ru-RU" sz="3200" b="1" dirty="0"/>
              <a:t>)</a:t>
            </a:r>
            <a:br>
              <a:rPr lang="ru-RU" sz="3200" b="1" dirty="0"/>
            </a:br>
            <a:r>
              <a:rPr lang="ru-RU" sz="3200" b="1" dirty="0"/>
              <a:t>   </a:t>
            </a:r>
            <a:r>
              <a:rPr lang="ru-RU" sz="3200" b="1" u="sng" dirty="0" err="1" smtClean="0"/>
              <a:t>Рентген-дослідження</a:t>
            </a:r>
            <a:r>
              <a:rPr lang="ru-RU" sz="3200" b="1" u="sng" dirty="0" smtClean="0"/>
              <a:t> </a:t>
            </a:r>
            <a:r>
              <a:rPr lang="ru-RU" sz="3200" b="1" dirty="0"/>
              <a:t>– </a:t>
            </a:r>
            <a:r>
              <a:rPr lang="ru-RU" sz="3200" b="1" dirty="0" err="1" smtClean="0"/>
              <a:t>м</a:t>
            </a:r>
            <a:r>
              <a:rPr lang="en-US" sz="3200" b="1" dirty="0" smtClean="0"/>
              <a:t>’</a:t>
            </a:r>
            <a:r>
              <a:rPr lang="ru-RU" sz="3200" b="1" dirty="0" err="1" smtClean="0"/>
              <a:t>якотканинна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рентегнографія</a:t>
            </a:r>
            <a:r>
              <a:rPr lang="ru-RU" sz="3200" b="1" dirty="0" smtClean="0"/>
              <a:t> </a:t>
            </a:r>
            <a:r>
              <a:rPr lang="ru-RU" sz="3200" dirty="0"/>
              <a:t>і</a:t>
            </a:r>
            <a:r>
              <a:rPr lang="ru-RU" sz="3200" b="1" dirty="0" smtClean="0"/>
              <a:t> </a:t>
            </a:r>
            <a:r>
              <a:rPr lang="ru-RU" sz="3200" b="1" dirty="0"/>
              <a:t>КТ </a:t>
            </a:r>
            <a:r>
              <a:rPr lang="ru-RU" sz="3200" b="1" dirty="0" err="1" smtClean="0"/>
              <a:t>шийного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відділу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трахеї</a:t>
            </a:r>
            <a:r>
              <a:rPr lang="ru-RU" sz="3200" b="1" dirty="0" smtClean="0"/>
              <a:t> (</a:t>
            </a:r>
            <a:r>
              <a:rPr lang="ru-RU" sz="3200" dirty="0" err="1" smtClean="0"/>
              <a:t>зміщення</a:t>
            </a:r>
            <a:r>
              <a:rPr lang="ru-RU" sz="3200" b="1" dirty="0" smtClean="0"/>
              <a:t>,  </a:t>
            </a:r>
            <a:r>
              <a:rPr lang="ru-RU" sz="3200" b="1" dirty="0" err="1" smtClean="0"/>
              <a:t>звуження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трахеї</a:t>
            </a:r>
            <a:r>
              <a:rPr lang="ru-RU" sz="3200" b="1" dirty="0" smtClean="0"/>
              <a:t> </a:t>
            </a:r>
            <a:r>
              <a:rPr lang="ru-RU" sz="3200" dirty="0" err="1"/>
              <a:t>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стравоходу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загрудинний</a:t>
            </a:r>
            <a:r>
              <a:rPr lang="ru-RU" sz="3200" b="1" dirty="0" smtClean="0"/>
              <a:t> </a:t>
            </a:r>
            <a:r>
              <a:rPr lang="ru-RU" sz="3200" b="1" dirty="0"/>
              <a:t>зоб)</a:t>
            </a:r>
            <a:br>
              <a:rPr lang="ru-RU" sz="3200" b="1" dirty="0"/>
            </a:br>
            <a:r>
              <a:rPr lang="ru-RU" sz="3200" b="1" dirty="0"/>
              <a:t>  </a:t>
            </a:r>
            <a:r>
              <a:rPr lang="ru-RU" sz="3200" b="1" u="sng" dirty="0" err="1" smtClean="0"/>
              <a:t>Біопсія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щитовидної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залози</a:t>
            </a:r>
            <a:r>
              <a:rPr lang="ru-RU" sz="3200" b="1" dirty="0" smtClean="0"/>
              <a:t> 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(</a:t>
            </a:r>
            <a:r>
              <a:rPr lang="ru-RU" sz="3200" b="1" dirty="0" err="1" smtClean="0"/>
              <a:t>тонкоголкова</a:t>
            </a:r>
            <a:r>
              <a:rPr lang="ru-RU" sz="3200" b="1" dirty="0" smtClean="0"/>
              <a:t>, </a:t>
            </a:r>
            <a:r>
              <a:rPr lang="ru-RU" sz="3200" b="1" dirty="0" err="1" smtClean="0"/>
              <a:t>трепан-біопсія</a:t>
            </a:r>
            <a:r>
              <a:rPr lang="ru-RU" sz="3200" b="1" dirty="0"/>
              <a:t>) </a:t>
            </a:r>
            <a:r>
              <a:rPr lang="ru-RU" sz="3200" b="1" dirty="0" err="1" smtClean="0"/>
              <a:t>під</a:t>
            </a:r>
            <a:r>
              <a:rPr lang="ru-RU" sz="3200" b="1" dirty="0" smtClean="0"/>
              <a:t> </a:t>
            </a:r>
            <a:r>
              <a:rPr lang="ru-RU" sz="3200" b="1" dirty="0"/>
              <a:t>контролем </a:t>
            </a:r>
            <a:r>
              <a:rPr lang="ru-RU" sz="3200" b="1" dirty="0" smtClean="0"/>
              <a:t>УЗД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8013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УЗД </a:t>
            </a:r>
            <a:r>
              <a:rPr lang="ru-RU" sz="4000" dirty="0" err="1" smtClean="0"/>
              <a:t>щитовидної</a:t>
            </a:r>
            <a:r>
              <a:rPr lang="ru-RU" sz="4000" dirty="0" smtClean="0"/>
              <a:t> </a:t>
            </a:r>
            <a:r>
              <a:rPr lang="ru-RU" sz="4000" dirty="0" err="1" smtClean="0"/>
              <a:t>залози</a:t>
            </a:r>
            <a:endParaRPr lang="ru-RU" sz="4000" dirty="0"/>
          </a:p>
        </p:txBody>
      </p:sp>
      <p:pic>
        <p:nvPicPr>
          <p:cNvPr id="74756" name="Picture 4" descr="DEC18-0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003300"/>
            <a:ext cx="5076825" cy="3913188"/>
          </a:xfrm>
          <a:noFill/>
          <a:ln/>
        </p:spPr>
      </p:pic>
      <p:pic>
        <p:nvPicPr>
          <p:cNvPr id="74757" name="Picture 5" descr="JAN17-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852738"/>
            <a:ext cx="4787900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Дослідження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функціональної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активності</a:t>
            </a:r>
            <a:r>
              <a:rPr lang="ru-RU" sz="2800" b="1" dirty="0" smtClean="0"/>
              <a:t> ЩЗ</a:t>
            </a:r>
            <a:endParaRPr lang="ru-RU" sz="40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692150"/>
            <a:ext cx="8893175" cy="5832475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Основні</a:t>
            </a:r>
            <a:r>
              <a:rPr lang="ru-RU" b="1" dirty="0" smtClean="0"/>
              <a:t> </a:t>
            </a:r>
            <a:r>
              <a:rPr lang="ru-RU" b="1" dirty="0" err="1" smtClean="0"/>
              <a:t>маркери</a:t>
            </a:r>
            <a:r>
              <a:rPr lang="ru-RU" b="1" dirty="0" smtClean="0"/>
              <a:t>:     </a:t>
            </a:r>
            <a:r>
              <a:rPr lang="ru-RU" b="1" dirty="0" err="1" smtClean="0"/>
              <a:t>загальний</a:t>
            </a:r>
            <a:r>
              <a:rPr lang="ru-RU" b="1" dirty="0" smtClean="0"/>
              <a:t> та </a:t>
            </a:r>
            <a:r>
              <a:rPr lang="ru-RU" b="1" dirty="0" err="1" smtClean="0"/>
              <a:t>вільний</a:t>
            </a:r>
            <a:r>
              <a:rPr lang="ru-RU" b="1" dirty="0" smtClean="0"/>
              <a:t> тироксин (Т4</a:t>
            </a:r>
            <a:r>
              <a:rPr lang="ru-RU" b="1" dirty="0" smtClean="0"/>
              <a:t>),     </a:t>
            </a:r>
            <a:r>
              <a:rPr lang="ru-RU" b="1" dirty="0" err="1" smtClean="0"/>
              <a:t>загальний</a:t>
            </a:r>
            <a:r>
              <a:rPr lang="ru-RU" b="1" dirty="0" smtClean="0"/>
              <a:t> та </a:t>
            </a:r>
            <a:r>
              <a:rPr lang="ru-RU" b="1" dirty="0" err="1" smtClean="0"/>
              <a:t>вільний</a:t>
            </a:r>
            <a:r>
              <a:rPr lang="ru-RU" b="1" dirty="0" smtClean="0"/>
              <a:t> </a:t>
            </a:r>
            <a:r>
              <a:rPr lang="ru-RU" b="1" dirty="0" err="1" smtClean="0"/>
              <a:t>трийодтиронін</a:t>
            </a:r>
            <a:r>
              <a:rPr lang="ru-RU" b="1" dirty="0" smtClean="0"/>
              <a:t> (Т3</a:t>
            </a:r>
            <a:r>
              <a:rPr lang="ru-RU" b="1" dirty="0" smtClean="0"/>
              <a:t>),     </a:t>
            </a:r>
            <a:r>
              <a:rPr lang="ru-RU" b="1" dirty="0" err="1" smtClean="0"/>
              <a:t>тиреотропний</a:t>
            </a:r>
            <a:r>
              <a:rPr lang="ru-RU" b="1" dirty="0" smtClean="0"/>
              <a:t> гормон </a:t>
            </a:r>
            <a:r>
              <a:rPr lang="ru-RU" b="1" dirty="0" err="1" smtClean="0"/>
              <a:t>гіпофіза</a:t>
            </a:r>
            <a:r>
              <a:rPr lang="ru-RU" b="1" dirty="0" smtClean="0"/>
              <a:t> (ТТГ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При </a:t>
            </a:r>
            <a:r>
              <a:rPr lang="ru-RU" b="1" dirty="0" err="1" smtClean="0"/>
              <a:t>захворюваннях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латентно </a:t>
            </a:r>
            <a:r>
              <a:rPr lang="ru-RU" b="1" dirty="0" err="1" smtClean="0"/>
              <a:t>протікають</a:t>
            </a:r>
            <a:r>
              <a:rPr lang="ru-RU" b="1" dirty="0" smtClean="0"/>
              <a:t>, </a:t>
            </a:r>
            <a:r>
              <a:rPr lang="ru-RU" b="1" dirty="0" err="1" smtClean="0"/>
              <a:t>спеціальні</a:t>
            </a:r>
            <a:r>
              <a:rPr lang="ru-RU" b="1" dirty="0" smtClean="0"/>
              <a:t> </a:t>
            </a:r>
            <a:r>
              <a:rPr lang="ru-RU" b="1" dirty="0" err="1" smtClean="0"/>
              <a:t>функції</a:t>
            </a:r>
            <a:r>
              <a:rPr lang="ru-RU" b="1" dirty="0" smtClean="0"/>
              <a:t>: </a:t>
            </a:r>
            <a:r>
              <a:rPr lang="ru-RU" b="1" dirty="0" err="1" smtClean="0"/>
              <a:t>проби</a:t>
            </a:r>
            <a:r>
              <a:rPr lang="ru-RU" b="1" dirty="0" smtClean="0"/>
              <a:t> (</a:t>
            </a:r>
            <a:r>
              <a:rPr lang="ru-RU" b="1" dirty="0" err="1" smtClean="0"/>
              <a:t>стимулююча</a:t>
            </a:r>
            <a:r>
              <a:rPr lang="ru-RU" b="1" dirty="0" smtClean="0"/>
              <a:t> проба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тироліберином</a:t>
            </a:r>
            <a:r>
              <a:rPr lang="ru-RU" b="1" dirty="0" smtClean="0"/>
              <a:t>, </a:t>
            </a:r>
            <a:r>
              <a:rPr lang="ru-RU" b="1" dirty="0" err="1" smtClean="0"/>
              <a:t>проба</a:t>
            </a:r>
            <a:r>
              <a:rPr lang="ru-RU" b="1" dirty="0" smtClean="0"/>
              <a:t> </a:t>
            </a:r>
            <a:r>
              <a:rPr lang="ru-RU" b="1" dirty="0" err="1" smtClean="0"/>
              <a:t>пригнічення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використанням</a:t>
            </a:r>
            <a:r>
              <a:rPr lang="ru-RU" b="1" dirty="0" smtClean="0"/>
              <a:t> </a:t>
            </a:r>
            <a:r>
              <a:rPr lang="ru-RU" b="1" dirty="0" err="1" smtClean="0"/>
              <a:t>трийодтироніну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Досягнення</a:t>
            </a:r>
            <a:r>
              <a:rPr lang="ru-RU" b="1" dirty="0" smtClean="0"/>
              <a:t> </a:t>
            </a:r>
            <a:r>
              <a:rPr lang="ru-RU" b="1" dirty="0" err="1" smtClean="0"/>
              <a:t>останніх</a:t>
            </a:r>
            <a:r>
              <a:rPr lang="ru-RU" b="1" dirty="0" smtClean="0"/>
              <a:t> </a:t>
            </a:r>
            <a:r>
              <a:rPr lang="ru-RU" b="1" dirty="0" err="1" smtClean="0"/>
              <a:t>років</a:t>
            </a:r>
            <a:r>
              <a:rPr lang="ru-RU" b="1" dirty="0" smtClean="0"/>
              <a:t> - </a:t>
            </a:r>
            <a:r>
              <a:rPr lang="ru-RU" b="1" dirty="0" err="1" smtClean="0"/>
              <a:t>більш</a:t>
            </a:r>
            <a:r>
              <a:rPr lang="ru-RU" b="1" dirty="0" smtClean="0"/>
              <a:t> </a:t>
            </a:r>
            <a:r>
              <a:rPr lang="ru-RU" b="1" dirty="0" err="1" smtClean="0"/>
              <a:t>чутливі</a:t>
            </a:r>
            <a:r>
              <a:rPr lang="ru-RU" b="1" dirty="0" smtClean="0"/>
              <a:t> </a:t>
            </a:r>
            <a:r>
              <a:rPr lang="ru-RU" b="1" dirty="0" err="1" smtClean="0"/>
              <a:t>неізотопні</a:t>
            </a:r>
            <a:r>
              <a:rPr lang="ru-RU" b="1" dirty="0" smtClean="0"/>
              <a:t> </a:t>
            </a:r>
            <a:r>
              <a:rPr lang="ru-RU" b="1" dirty="0" err="1" smtClean="0"/>
              <a:t>технології</a:t>
            </a:r>
            <a:r>
              <a:rPr lang="ru-RU" b="1" dirty="0" smtClean="0"/>
              <a:t> гормонального </a:t>
            </a:r>
            <a:r>
              <a:rPr lang="ru-RU" b="1" dirty="0" err="1" smtClean="0"/>
              <a:t>імуноаналізу</a:t>
            </a:r>
            <a:endParaRPr lang="ru-RU" b="1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r>
              <a:rPr lang="ru-RU" sz="4000" b="1" dirty="0" err="1" smtClean="0"/>
              <a:t>Класифікація</a:t>
            </a:r>
            <a:endParaRPr lang="ru-RU" sz="4000" b="1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0" y="765175"/>
            <a:ext cx="9324975" cy="583247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700" b="1" dirty="0" smtClean="0"/>
              <a:t>I. </a:t>
            </a:r>
            <a:r>
              <a:rPr lang="ru-RU" sz="2700" b="1" dirty="0" err="1" smtClean="0"/>
              <a:t>Вроджені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аномалії</a:t>
            </a:r>
            <a:r>
              <a:rPr lang="ru-RU" sz="2700" b="1" dirty="0" smtClean="0"/>
              <a:t>: </a:t>
            </a:r>
            <a:endParaRPr lang="ru-RU" sz="2700" b="1" dirty="0" smtClean="0"/>
          </a:p>
          <a:p>
            <a:pPr>
              <a:lnSpc>
                <a:spcPct val="90000"/>
              </a:lnSpc>
            </a:pPr>
            <a:r>
              <a:rPr lang="ru-RU" sz="2700" b="1" dirty="0" smtClean="0"/>
              <a:t>а)</a:t>
            </a:r>
            <a:r>
              <a:rPr lang="ru-RU" sz="2700" b="1" dirty="0" err="1" smtClean="0"/>
              <a:t>аплазія</a:t>
            </a:r>
            <a:r>
              <a:rPr lang="ru-RU" sz="2700" b="1" dirty="0" smtClean="0"/>
              <a:t> </a:t>
            </a:r>
            <a:r>
              <a:rPr lang="ru-RU" sz="2700" b="1" dirty="0" smtClean="0"/>
              <a:t>та </a:t>
            </a:r>
            <a:r>
              <a:rPr lang="ru-RU" sz="2700" b="1" dirty="0" err="1" smtClean="0"/>
              <a:t>гіпоплазія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з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гіпотиреозом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або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міксидемою</a:t>
            </a:r>
            <a:r>
              <a:rPr lang="ru-RU" sz="2700" b="1" dirty="0" smtClean="0"/>
              <a:t>);</a:t>
            </a:r>
          </a:p>
          <a:p>
            <a:pPr>
              <a:lnSpc>
                <a:spcPct val="90000"/>
              </a:lnSpc>
            </a:pPr>
            <a:r>
              <a:rPr lang="ru-RU" sz="2700" b="1" dirty="0" smtClean="0"/>
              <a:t>б</a:t>
            </a:r>
            <a:r>
              <a:rPr lang="ru-RU" sz="2700" b="1" dirty="0" smtClean="0"/>
              <a:t>) </a:t>
            </a:r>
            <a:r>
              <a:rPr lang="ru-RU" sz="2700" b="1" dirty="0" err="1" smtClean="0"/>
              <a:t>ектопія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тканини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залози</a:t>
            </a:r>
            <a:r>
              <a:rPr lang="ru-RU" sz="2700" b="1" dirty="0" smtClean="0"/>
              <a:t> (</a:t>
            </a:r>
            <a:r>
              <a:rPr lang="ru-RU" sz="2700" b="1" dirty="0" err="1" smtClean="0"/>
              <a:t>абберантні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форми</a:t>
            </a:r>
            <a:r>
              <a:rPr lang="ru-RU" sz="2700" b="1" dirty="0" smtClean="0"/>
              <a:t>         зоба)     </a:t>
            </a:r>
            <a:endParaRPr lang="ru-RU" sz="2700" b="1" dirty="0" smtClean="0"/>
          </a:p>
          <a:p>
            <a:pPr>
              <a:lnSpc>
                <a:spcPct val="90000"/>
              </a:lnSpc>
            </a:pPr>
            <a:r>
              <a:rPr lang="ru-RU" sz="2700" b="1" dirty="0" smtClean="0"/>
              <a:t> </a:t>
            </a:r>
            <a:r>
              <a:rPr lang="ru-RU" sz="2700" b="1" dirty="0" smtClean="0"/>
              <a:t>в) </a:t>
            </a:r>
            <a:r>
              <a:rPr lang="ru-RU" sz="2700" b="1" dirty="0" err="1" smtClean="0"/>
              <a:t>незарощення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язично-щитовидної</a:t>
            </a:r>
            <a:r>
              <a:rPr lang="ru-RU" sz="2700" b="1" dirty="0" smtClean="0"/>
              <a:t> протоки (</a:t>
            </a:r>
            <a:r>
              <a:rPr lang="ru-RU" sz="2700" b="1" dirty="0" err="1" smtClean="0"/>
              <a:t>серединні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кісти</a:t>
            </a:r>
            <a:r>
              <a:rPr lang="ru-RU" sz="2700" b="1" dirty="0" smtClean="0"/>
              <a:t> та </a:t>
            </a:r>
            <a:r>
              <a:rPr lang="ru-RU" sz="2700" b="1" dirty="0" err="1" smtClean="0"/>
              <a:t>нориці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шиї</a:t>
            </a:r>
            <a:r>
              <a:rPr lang="ru-RU" sz="2700" b="1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ru-RU" sz="2700" b="1" dirty="0" smtClean="0"/>
              <a:t>ІІ</a:t>
            </a:r>
            <a:r>
              <a:rPr lang="ru-RU" sz="2700" b="1" dirty="0" smtClean="0"/>
              <a:t>. </a:t>
            </a:r>
            <a:r>
              <a:rPr lang="ru-RU" sz="2700" b="1" dirty="0" err="1" smtClean="0"/>
              <a:t>Ендемічний</a:t>
            </a:r>
            <a:r>
              <a:rPr lang="ru-RU" sz="2700" b="1" dirty="0" smtClean="0"/>
              <a:t> зоб: </a:t>
            </a:r>
            <a:endParaRPr lang="ru-RU" sz="2700" b="1" dirty="0" smtClean="0"/>
          </a:p>
          <a:p>
            <a:pPr>
              <a:lnSpc>
                <a:spcPct val="90000"/>
              </a:lnSpc>
            </a:pPr>
            <a:r>
              <a:rPr lang="ru-RU" sz="2700" b="1" dirty="0" smtClean="0"/>
              <a:t>а</a:t>
            </a:r>
            <a:r>
              <a:rPr lang="ru-RU" sz="2700" b="1" dirty="0" smtClean="0"/>
              <a:t>) 0, </a:t>
            </a:r>
            <a:r>
              <a:rPr lang="en-US" sz="2700" b="1" dirty="0" smtClean="0"/>
              <a:t>I, II </a:t>
            </a:r>
            <a:r>
              <a:rPr lang="ru-RU" sz="2700" b="1" dirty="0" smtClean="0"/>
              <a:t>ст. </a:t>
            </a:r>
            <a:r>
              <a:rPr lang="ru-RU" sz="2700" b="1" dirty="0" err="1" smtClean="0"/>
              <a:t>збільшення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залози</a:t>
            </a:r>
            <a:r>
              <a:rPr lang="ru-RU" sz="2700" b="1" dirty="0" smtClean="0"/>
              <a:t>          </a:t>
            </a:r>
            <a:endParaRPr lang="ru-RU" sz="2700" b="1" dirty="0" smtClean="0"/>
          </a:p>
          <a:p>
            <a:pPr>
              <a:lnSpc>
                <a:spcPct val="90000"/>
              </a:lnSpc>
            </a:pPr>
            <a:r>
              <a:rPr lang="ru-RU" sz="2700" b="1" dirty="0" smtClean="0"/>
              <a:t> </a:t>
            </a:r>
            <a:r>
              <a:rPr lang="ru-RU" sz="2700" b="1" dirty="0" smtClean="0"/>
              <a:t>б) за формою: </a:t>
            </a:r>
            <a:r>
              <a:rPr lang="ru-RU" sz="2700" b="1" dirty="0" err="1" smtClean="0"/>
              <a:t>дифузний</a:t>
            </a:r>
            <a:r>
              <a:rPr lang="ru-RU" sz="2700" b="1" dirty="0" smtClean="0"/>
              <a:t>, </a:t>
            </a:r>
            <a:r>
              <a:rPr lang="ru-RU" sz="2700" b="1" dirty="0" err="1" smtClean="0"/>
              <a:t>вузловий</a:t>
            </a:r>
            <a:r>
              <a:rPr lang="ru-RU" sz="2700" b="1" dirty="0" smtClean="0"/>
              <a:t>, </a:t>
            </a:r>
            <a:r>
              <a:rPr lang="ru-RU" sz="2700" b="1" dirty="0" err="1" smtClean="0"/>
              <a:t>змішаний</a:t>
            </a:r>
            <a:r>
              <a:rPr lang="ru-RU" sz="2700" b="1" dirty="0" smtClean="0"/>
              <a:t>           </a:t>
            </a:r>
            <a:endParaRPr lang="ru-RU" sz="2700" b="1" dirty="0" smtClean="0"/>
          </a:p>
          <a:p>
            <a:pPr>
              <a:lnSpc>
                <a:spcPct val="90000"/>
              </a:lnSpc>
            </a:pPr>
            <a:r>
              <a:rPr lang="ru-RU" sz="2700" b="1" dirty="0" smtClean="0"/>
              <a:t>в</a:t>
            </a:r>
            <a:r>
              <a:rPr lang="ru-RU" sz="2700" b="1" dirty="0" smtClean="0"/>
              <a:t>) за </a:t>
            </a:r>
            <a:r>
              <a:rPr lang="ru-RU" sz="2700" b="1" dirty="0" err="1" smtClean="0"/>
              <a:t>функціональними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проявами</a:t>
            </a:r>
            <a:r>
              <a:rPr lang="ru-RU" sz="2700" b="1" dirty="0" smtClean="0"/>
              <a:t>: </a:t>
            </a:r>
            <a:r>
              <a:rPr lang="ru-RU" sz="2700" b="1" dirty="0" err="1" smtClean="0"/>
              <a:t>еутиреоїдний</a:t>
            </a:r>
            <a:r>
              <a:rPr lang="ru-RU" sz="2700" b="1" dirty="0" smtClean="0"/>
              <a:t>, </a:t>
            </a:r>
            <a:r>
              <a:rPr lang="ru-RU" sz="2700" b="1" dirty="0" err="1" smtClean="0"/>
              <a:t>гіпертиреоїдний</a:t>
            </a:r>
            <a:r>
              <a:rPr lang="ru-RU" sz="2700" b="1" dirty="0" smtClean="0"/>
              <a:t>, </a:t>
            </a:r>
            <a:r>
              <a:rPr lang="ru-RU" sz="2700" b="1" dirty="0" err="1" smtClean="0"/>
              <a:t>гіпотиреоїдний</a:t>
            </a:r>
            <a:endParaRPr lang="ru-RU" sz="2700" b="1" dirty="0" smtClean="0"/>
          </a:p>
          <a:p>
            <a:pPr>
              <a:lnSpc>
                <a:spcPct val="90000"/>
              </a:lnSpc>
            </a:pPr>
            <a:r>
              <a:rPr lang="ru-RU" sz="2700" b="1" dirty="0" smtClean="0"/>
              <a:t>ІІІ</a:t>
            </a:r>
            <a:r>
              <a:rPr lang="ru-RU" sz="2700" b="1" dirty="0" smtClean="0"/>
              <a:t>. </a:t>
            </a:r>
            <a:r>
              <a:rPr lang="ru-RU" sz="2700" b="1" dirty="0" err="1" smtClean="0"/>
              <a:t>Спорадичний</a:t>
            </a:r>
            <a:r>
              <a:rPr lang="ru-RU" sz="2700" b="1" dirty="0" smtClean="0"/>
              <a:t> зоб </a:t>
            </a:r>
            <a:r>
              <a:rPr lang="ru-RU" sz="2700" b="1" dirty="0" err="1" smtClean="0"/>
              <a:t>з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поділом</a:t>
            </a:r>
            <a:r>
              <a:rPr lang="ru-RU" sz="2700" b="1" dirty="0" smtClean="0"/>
              <a:t> за </a:t>
            </a:r>
            <a:r>
              <a:rPr lang="ru-RU" sz="2700" b="1" dirty="0" err="1" smtClean="0"/>
              <a:t>тими</a:t>
            </a:r>
            <a:r>
              <a:rPr lang="ru-RU" sz="2700" b="1" dirty="0" smtClean="0"/>
              <a:t> ж параметрами, </a:t>
            </a:r>
            <a:r>
              <a:rPr lang="ru-RU" sz="2700" b="1" dirty="0" err="1" smtClean="0"/>
              <a:t>що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й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ендемічний</a:t>
            </a:r>
            <a:endParaRPr lang="ru-RU" sz="2700" b="1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79450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Класифікація</a:t>
            </a:r>
            <a:r>
              <a:rPr lang="ru-RU" sz="3600" b="1" dirty="0" smtClean="0"/>
              <a:t> </a:t>
            </a:r>
            <a:r>
              <a:rPr lang="ru-RU" sz="3600" b="1" dirty="0"/>
              <a:t>(</a:t>
            </a:r>
            <a:r>
              <a:rPr lang="ru-RU" sz="3600" b="1" dirty="0" err="1" smtClean="0"/>
              <a:t>продовження</a:t>
            </a:r>
            <a:r>
              <a:rPr lang="ru-RU" sz="3600" b="1" dirty="0" smtClean="0"/>
              <a:t>)</a:t>
            </a:r>
            <a:endParaRPr lang="ru-RU" sz="3600" b="1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765175"/>
            <a:ext cx="8713788" cy="58324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b="1" dirty="0" smtClean="0"/>
              <a:t>IV. </a:t>
            </a:r>
            <a:r>
              <a:rPr lang="ru-RU" sz="2400" b="1" dirty="0" err="1" smtClean="0"/>
              <a:t>Дифузний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токсичний</a:t>
            </a:r>
            <a:r>
              <a:rPr lang="ru-RU" sz="2400" b="1" dirty="0" smtClean="0"/>
              <a:t> зоб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поділом</a:t>
            </a:r>
            <a:r>
              <a:rPr lang="ru-RU" sz="2400" b="1" dirty="0" smtClean="0"/>
              <a:t> по </a:t>
            </a:r>
            <a:r>
              <a:rPr lang="ru-RU" sz="2400" b="1" dirty="0" err="1" smtClean="0"/>
              <a:t>тяжкості</a:t>
            </a:r>
            <a:r>
              <a:rPr lang="ru-RU" sz="2400" b="1" dirty="0" smtClean="0"/>
              <a:t> форм:          </a:t>
            </a:r>
            <a:endParaRPr lang="ru-RU" sz="2400" b="1" dirty="0" smtClean="0"/>
          </a:p>
          <a:p>
            <a:pPr>
              <a:lnSpc>
                <a:spcPct val="80000"/>
              </a:lnSpc>
            </a:pPr>
            <a:r>
              <a:rPr lang="ru-RU" sz="2400" b="1" dirty="0" smtClean="0"/>
              <a:t> </a:t>
            </a:r>
            <a:r>
              <a:rPr lang="ru-RU" sz="2400" b="1" dirty="0" smtClean="0"/>
              <a:t>а) легка, б) </a:t>
            </a:r>
            <a:r>
              <a:rPr lang="ru-RU" sz="2400" b="1" dirty="0" err="1" smtClean="0"/>
              <a:t>середня</a:t>
            </a:r>
            <a:r>
              <a:rPr lang="ru-RU" sz="2400" b="1" dirty="0" smtClean="0"/>
              <a:t>, в) </a:t>
            </a:r>
            <a:r>
              <a:rPr lang="ru-RU" sz="2400" b="1" dirty="0" err="1" smtClean="0"/>
              <a:t>важка</a:t>
            </a:r>
            <a:r>
              <a:rPr lang="ru-RU" sz="2400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sz="2400" b="1" dirty="0" smtClean="0"/>
              <a:t>V</a:t>
            </a:r>
            <a:r>
              <a:rPr lang="en-US" sz="2400" b="1" dirty="0" smtClean="0"/>
              <a:t>. </a:t>
            </a:r>
            <a:r>
              <a:rPr lang="ru-RU" sz="2400" b="1" dirty="0" err="1" smtClean="0"/>
              <a:t>Гіпотиреоз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поділом</a:t>
            </a:r>
            <a:r>
              <a:rPr lang="ru-RU" sz="2400" b="1" dirty="0" smtClean="0"/>
              <a:t> по </a:t>
            </a:r>
            <a:r>
              <a:rPr lang="ru-RU" sz="2400" b="1" dirty="0" err="1" smtClean="0"/>
              <a:t>тяжкості</a:t>
            </a:r>
            <a:r>
              <a:rPr lang="ru-RU" sz="2400" b="1" dirty="0" smtClean="0"/>
              <a:t>:         </a:t>
            </a:r>
            <a:endParaRPr lang="ru-RU" sz="2400" b="1" dirty="0" smtClean="0"/>
          </a:p>
          <a:p>
            <a:pPr>
              <a:lnSpc>
                <a:spcPct val="80000"/>
              </a:lnSpc>
            </a:pPr>
            <a:r>
              <a:rPr lang="ru-RU" sz="2400" b="1" dirty="0" smtClean="0"/>
              <a:t> </a:t>
            </a:r>
            <a:r>
              <a:rPr lang="ru-RU" sz="2400" b="1" dirty="0" smtClean="0"/>
              <a:t>а) легкий, б) </a:t>
            </a:r>
            <a:r>
              <a:rPr lang="ru-RU" sz="2400" b="1" dirty="0" err="1" smtClean="0"/>
              <a:t>середній</a:t>
            </a:r>
            <a:r>
              <a:rPr lang="ru-RU" sz="2400" b="1" dirty="0" smtClean="0"/>
              <a:t>, в) </a:t>
            </a:r>
            <a:r>
              <a:rPr lang="ru-RU" sz="2400" b="1" dirty="0" err="1" smtClean="0"/>
              <a:t>важкий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мікседема</a:t>
            </a:r>
            <a:r>
              <a:rPr lang="ru-RU" sz="2400" b="1" dirty="0" smtClean="0"/>
              <a:t>).</a:t>
            </a:r>
          </a:p>
          <a:p>
            <a:pPr>
              <a:lnSpc>
                <a:spcPct val="80000"/>
              </a:lnSpc>
            </a:pPr>
            <a:r>
              <a:rPr lang="en-US" sz="2400" b="1" dirty="0" smtClean="0"/>
              <a:t>VI</a:t>
            </a:r>
            <a:r>
              <a:rPr lang="en-US" sz="2400" b="1" dirty="0" smtClean="0"/>
              <a:t>. </a:t>
            </a:r>
            <a:r>
              <a:rPr lang="ru-RU" sz="2400" b="1" dirty="0" err="1" smtClean="0"/>
              <a:t>Запальні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захворювання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щитовидної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залози</a:t>
            </a:r>
            <a:r>
              <a:rPr lang="ru-RU" sz="2400" b="1" dirty="0" smtClean="0"/>
              <a:t>:      </a:t>
            </a:r>
            <a:endParaRPr lang="ru-RU" sz="2400" b="1" dirty="0" smtClean="0"/>
          </a:p>
          <a:p>
            <a:pPr>
              <a:lnSpc>
                <a:spcPct val="80000"/>
              </a:lnSpc>
            </a:pPr>
            <a:r>
              <a:rPr lang="ru-RU" sz="2400" b="1" dirty="0" smtClean="0"/>
              <a:t>а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гострий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тиреоїдит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струміт</a:t>
            </a:r>
            <a:r>
              <a:rPr lang="ru-RU" sz="2400" b="1" dirty="0" smtClean="0"/>
              <a:t>; б</a:t>
            </a:r>
            <a:r>
              <a:rPr lang="ru-RU" sz="2400" b="1" dirty="0" smtClean="0"/>
              <a:t>) </a:t>
            </a:r>
            <a:r>
              <a:rPr lang="ru-RU" sz="2400" b="1" dirty="0" err="1" smtClean="0"/>
              <a:t>підгострий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тиреоїдит</a:t>
            </a:r>
            <a:r>
              <a:rPr lang="ru-RU" sz="2400" b="1" dirty="0" smtClean="0"/>
              <a:t> (де </a:t>
            </a:r>
            <a:r>
              <a:rPr lang="ru-RU" sz="2400" b="1" dirty="0" err="1" smtClean="0"/>
              <a:t>Кервена</a:t>
            </a:r>
            <a:r>
              <a:rPr lang="ru-RU" sz="2400" b="1" dirty="0" smtClean="0"/>
              <a:t>);в) </a:t>
            </a:r>
            <a:r>
              <a:rPr lang="ru-RU" sz="2400" b="1" dirty="0" err="1" smtClean="0"/>
              <a:t>хронічний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тиреоїдит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фіброзний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Ріделя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лімфоматозний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Хашимото</a:t>
            </a:r>
            <a:r>
              <a:rPr lang="ru-RU" sz="2400" b="1" dirty="0" smtClean="0"/>
              <a:t>);г)</a:t>
            </a:r>
            <a:r>
              <a:rPr lang="ru-RU" sz="2400" b="1" dirty="0" err="1" smtClean="0"/>
              <a:t>специфічні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туберкульоз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сифіліс</a:t>
            </a:r>
            <a:r>
              <a:rPr lang="ru-RU" sz="2400" b="1" dirty="0" smtClean="0"/>
              <a:t>), </a:t>
            </a:r>
            <a:r>
              <a:rPr lang="ru-RU" sz="2400" b="1" dirty="0" err="1" smtClean="0"/>
              <a:t>грибкові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паразитарні</a:t>
            </a:r>
            <a:endParaRPr lang="ru-RU" sz="2400" b="1" dirty="0" smtClean="0"/>
          </a:p>
          <a:p>
            <a:pPr>
              <a:lnSpc>
                <a:spcPct val="80000"/>
              </a:lnSpc>
            </a:pPr>
            <a:r>
              <a:rPr lang="en-US" sz="2400" b="1" dirty="0" smtClean="0"/>
              <a:t>VII</a:t>
            </a:r>
            <a:r>
              <a:rPr lang="en-US" sz="2400" b="1" dirty="0" smtClean="0"/>
              <a:t>. </a:t>
            </a:r>
            <a:r>
              <a:rPr lang="ru-RU" sz="2400" b="1" dirty="0" err="1" smtClean="0"/>
              <a:t>Ушкодження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залози</a:t>
            </a:r>
            <a:r>
              <a:rPr lang="ru-RU" sz="2400" b="1" dirty="0" smtClean="0"/>
              <a:t>: а) </a:t>
            </a:r>
            <a:r>
              <a:rPr lang="ru-RU" sz="2400" b="1" dirty="0" err="1" smtClean="0"/>
              <a:t>відкриті</a:t>
            </a:r>
            <a:r>
              <a:rPr lang="ru-RU" sz="2400" b="1" dirty="0" smtClean="0"/>
              <a:t>, б) </a:t>
            </a:r>
            <a:r>
              <a:rPr lang="ru-RU" sz="2400" b="1" dirty="0" err="1" smtClean="0"/>
              <a:t>закриті</a:t>
            </a:r>
            <a:r>
              <a:rPr lang="ru-RU" sz="2400" b="1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sz="2400" b="1" dirty="0" smtClean="0"/>
              <a:t>VIII</a:t>
            </a:r>
            <a:r>
              <a:rPr lang="en-US" sz="2400" b="1" dirty="0" smtClean="0"/>
              <a:t>. </a:t>
            </a:r>
            <a:r>
              <a:rPr lang="ru-RU" sz="2400" b="1" dirty="0" err="1" smtClean="0"/>
              <a:t>Злоякісні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пухлини</a:t>
            </a:r>
            <a:r>
              <a:rPr lang="ru-RU" sz="2400" b="1" dirty="0" smtClean="0"/>
              <a:t>.</a:t>
            </a:r>
          </a:p>
          <a:p>
            <a:pPr>
              <a:lnSpc>
                <a:spcPct val="80000"/>
              </a:lnSpc>
            </a:pPr>
            <a:endParaRPr lang="ru-RU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19137"/>
          </a:xfrm>
        </p:spPr>
        <p:txBody>
          <a:bodyPr/>
          <a:lstStyle/>
          <a:p>
            <a:r>
              <a:rPr lang="ru-RU" sz="4000" b="1"/>
              <a:t>Зоб</a:t>
            </a:r>
            <a:r>
              <a:rPr lang="ru-RU" sz="400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0" y="765175"/>
            <a:ext cx="9144000" cy="56880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sz="3600" b="1" i="1" u="sng" dirty="0" smtClean="0"/>
              <a:t>Зобом </a:t>
            </a:r>
            <a:r>
              <a:rPr lang="ru-RU" sz="3600" b="1" dirty="0" err="1" smtClean="0"/>
              <a:t>прийнято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називати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збільшення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щитовидної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залози</a:t>
            </a:r>
            <a:r>
              <a:rPr lang="ru-RU" sz="3600" b="1" dirty="0" smtClean="0"/>
              <a:t> за </a:t>
            </a:r>
            <a:r>
              <a:rPr lang="ru-RU" sz="3600" b="1" dirty="0" err="1" smtClean="0"/>
              <a:t>рахунок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розростання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її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тканини</a:t>
            </a:r>
            <a:r>
              <a:rPr lang="ru-RU" sz="3600" b="1" dirty="0" smtClean="0"/>
              <a:t>, не </a:t>
            </a:r>
            <a:r>
              <a:rPr lang="ru-RU" sz="3600" b="1" dirty="0" err="1" smtClean="0"/>
              <a:t>пов'язаного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із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запаленням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крововиливом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чи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злоякісним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зростанням</a:t>
            </a:r>
            <a:r>
              <a:rPr lang="ru-RU" sz="36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3600" b="1" dirty="0" err="1" smtClean="0"/>
              <a:t>Виникнення</a:t>
            </a:r>
            <a:r>
              <a:rPr lang="ru-RU" sz="3600" b="1" dirty="0" smtClean="0"/>
              <a:t> </a:t>
            </a:r>
            <a:r>
              <a:rPr lang="ru-RU" sz="3600" b="1" dirty="0" smtClean="0"/>
              <a:t>зоба </a:t>
            </a:r>
            <a:r>
              <a:rPr lang="ru-RU" sz="3600" b="1" dirty="0" err="1" smtClean="0"/>
              <a:t>є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компенсаторно</a:t>
            </a:r>
            <a:r>
              <a:rPr lang="ru-RU" sz="3600" b="1" dirty="0" smtClean="0"/>
              <a:t> - </a:t>
            </a:r>
            <a:r>
              <a:rPr lang="ru-RU" sz="3600" b="1" dirty="0" err="1" smtClean="0"/>
              <a:t>пристосовною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реакцією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організму</a:t>
            </a:r>
            <a:r>
              <a:rPr lang="ru-RU" sz="3600" b="1" dirty="0" smtClean="0"/>
              <a:t> до </a:t>
            </a:r>
            <a:r>
              <a:rPr lang="ru-RU" sz="3600" b="1" dirty="0" err="1" smtClean="0"/>
              <a:t>специфічних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особливостей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навколишнього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середовища</a:t>
            </a:r>
            <a:r>
              <a:rPr lang="ru-RU" sz="3600" b="1" dirty="0" smtClean="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893175" cy="692150"/>
          </a:xfrm>
        </p:spPr>
        <p:txBody>
          <a:bodyPr>
            <a:normAutofit fontScale="90000"/>
          </a:bodyPr>
          <a:lstStyle/>
          <a:p>
            <a:r>
              <a:rPr lang="ru-RU" sz="2800" b="1" dirty="0" err="1" smtClean="0"/>
              <a:t>Класифікація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збільшення</a:t>
            </a:r>
            <a:r>
              <a:rPr lang="ru-RU" sz="2800" b="1" dirty="0" smtClean="0"/>
              <a:t> ЩЗ</a:t>
            </a:r>
            <a:r>
              <a:rPr lang="ru-RU" sz="4000" dirty="0" smtClean="0"/>
              <a:t>  </a:t>
            </a:r>
            <a:endParaRPr lang="ru-RU" sz="40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765175"/>
            <a:ext cx="8713788" cy="568801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dirty="0"/>
              <a:t>                        </a:t>
            </a:r>
            <a:endParaRPr lang="ru-RU" b="1" u="sng" dirty="0"/>
          </a:p>
          <a:p>
            <a:pPr>
              <a:buFontTx/>
              <a:buNone/>
            </a:pPr>
            <a:r>
              <a:rPr lang="ru-RU" b="1" dirty="0"/>
              <a:t>   О ст. - зоба </a:t>
            </a:r>
            <a:r>
              <a:rPr lang="ru-RU" b="1" dirty="0" err="1" smtClean="0"/>
              <a:t>немає</a:t>
            </a:r>
            <a:r>
              <a:rPr lang="ru-RU" b="1" dirty="0" smtClean="0"/>
              <a:t> </a:t>
            </a:r>
            <a:endParaRPr lang="ru-RU" b="1" dirty="0"/>
          </a:p>
          <a:p>
            <a:pPr>
              <a:buFontTx/>
              <a:buNone/>
            </a:pPr>
            <a:r>
              <a:rPr lang="ru-RU" b="1" dirty="0"/>
              <a:t>   </a:t>
            </a:r>
            <a:r>
              <a:rPr lang="ru-RU" b="1" dirty="0" smtClean="0"/>
              <a:t>І ст. - </a:t>
            </a:r>
            <a:r>
              <a:rPr lang="ru-RU" b="1" dirty="0" err="1" smtClean="0"/>
              <a:t>розміри</a:t>
            </a:r>
            <a:r>
              <a:rPr lang="ru-RU" b="1" dirty="0" smtClean="0"/>
              <a:t> </a:t>
            </a:r>
            <a:r>
              <a:rPr lang="ru-RU" b="1" dirty="0" err="1" smtClean="0"/>
              <a:t>більші</a:t>
            </a:r>
            <a:r>
              <a:rPr lang="ru-RU" b="1" dirty="0" smtClean="0"/>
              <a:t> за </a:t>
            </a:r>
            <a:r>
              <a:rPr lang="ru-RU" b="1" dirty="0" err="1" smtClean="0"/>
              <a:t>дистальну</a:t>
            </a:r>
            <a:r>
              <a:rPr lang="ru-RU" b="1" dirty="0" smtClean="0"/>
              <a:t> фалангу великого </a:t>
            </a:r>
            <a:r>
              <a:rPr lang="ru-RU" b="1" dirty="0" err="1" smtClean="0"/>
              <a:t>пальця</a:t>
            </a:r>
            <a:r>
              <a:rPr lang="ru-RU" b="1" dirty="0" smtClean="0"/>
              <a:t>, зоб </a:t>
            </a:r>
            <a:r>
              <a:rPr lang="ru-RU" b="1" dirty="0" err="1" smtClean="0"/>
              <a:t>пальпується</a:t>
            </a:r>
            <a:r>
              <a:rPr lang="ru-RU" b="1" dirty="0" smtClean="0"/>
              <a:t>, </a:t>
            </a:r>
            <a:r>
              <a:rPr lang="ru-RU" b="1" dirty="0" err="1" smtClean="0"/>
              <a:t>але</a:t>
            </a:r>
            <a:r>
              <a:rPr lang="ru-RU" b="1" dirty="0" smtClean="0"/>
              <a:t> не видно    </a:t>
            </a:r>
            <a:endParaRPr lang="ru-RU" b="1" dirty="0" smtClean="0"/>
          </a:p>
          <a:p>
            <a:pPr>
              <a:buFontTx/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ІІ </a:t>
            </a:r>
            <a:r>
              <a:rPr lang="ru-RU" b="1" dirty="0" smtClean="0"/>
              <a:t>ст. - зоб </a:t>
            </a:r>
            <a:r>
              <a:rPr lang="ru-RU" b="1" dirty="0" err="1" smtClean="0"/>
              <a:t>пальпується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видно   </a:t>
            </a:r>
            <a:endParaRPr lang="ru-RU" b="1" dirty="0" smtClean="0"/>
          </a:p>
          <a:p>
            <a:pPr>
              <a:buFontTx/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УЗД</a:t>
            </a:r>
            <a:r>
              <a:rPr lang="ru-RU" b="1" dirty="0" smtClean="0"/>
              <a:t>: </a:t>
            </a:r>
            <a:r>
              <a:rPr lang="ru-RU" b="1" dirty="0" smtClean="0"/>
              <a:t>об</a:t>
            </a:r>
            <a:r>
              <a:rPr lang="en-US" b="1" dirty="0" smtClean="0"/>
              <a:t>’</a:t>
            </a:r>
            <a:r>
              <a:rPr lang="uk-UA" b="1" dirty="0" err="1" smtClean="0"/>
              <a:t>єм</a:t>
            </a:r>
            <a:r>
              <a:rPr lang="ru-RU" b="1" dirty="0" smtClean="0"/>
              <a:t> </a:t>
            </a:r>
            <a:r>
              <a:rPr lang="ru-RU" b="1" dirty="0" err="1" smtClean="0"/>
              <a:t>щитовидної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 у </a:t>
            </a:r>
            <a:r>
              <a:rPr lang="ru-RU" b="1" dirty="0" err="1" smtClean="0"/>
              <a:t>жінок</a:t>
            </a:r>
            <a:r>
              <a:rPr lang="ru-RU" b="1" dirty="0" smtClean="0"/>
              <a:t> </a:t>
            </a:r>
            <a:r>
              <a:rPr lang="ru-RU" b="1" dirty="0" err="1" smtClean="0"/>
              <a:t>більше</a:t>
            </a:r>
            <a:r>
              <a:rPr lang="ru-RU" b="1" dirty="0" smtClean="0"/>
              <a:t> 18 мл, а у </a:t>
            </a:r>
            <a:r>
              <a:rPr lang="ru-RU" b="1" dirty="0" err="1" smtClean="0"/>
              <a:t>чоловіків</a:t>
            </a:r>
            <a:r>
              <a:rPr lang="ru-RU" b="1" dirty="0" smtClean="0"/>
              <a:t> </a:t>
            </a:r>
            <a:r>
              <a:rPr lang="ru-RU" b="1" dirty="0" err="1" smtClean="0"/>
              <a:t>більше</a:t>
            </a:r>
            <a:r>
              <a:rPr lang="ru-RU" b="1" dirty="0" smtClean="0"/>
              <a:t> 25 мл - </a:t>
            </a:r>
            <a:r>
              <a:rPr lang="ru-RU" b="1" dirty="0" err="1" smtClean="0"/>
              <a:t>діагностується</a:t>
            </a:r>
            <a:r>
              <a:rPr lang="ru-RU" b="1" dirty="0" smtClean="0"/>
              <a:t> </a:t>
            </a:r>
            <a:r>
              <a:rPr lang="ru-RU" b="1" dirty="0" smtClean="0"/>
              <a:t>зоб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76250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Е</a:t>
            </a:r>
            <a:r>
              <a:rPr lang="ru-RU" sz="4000" b="1" dirty="0" err="1" smtClean="0"/>
              <a:t>ндемічний</a:t>
            </a:r>
            <a:r>
              <a:rPr lang="ru-RU" sz="4000" b="1" dirty="0" smtClean="0"/>
              <a:t> </a:t>
            </a:r>
            <a:r>
              <a:rPr lang="ru-RU" sz="4000" b="1" dirty="0"/>
              <a:t>зоб</a:t>
            </a:r>
            <a:r>
              <a:rPr lang="ru-RU" sz="4000" dirty="0"/>
              <a:t>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620713"/>
            <a:ext cx="8642350" cy="590391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За </a:t>
            </a:r>
            <a:r>
              <a:rPr lang="ru-RU" sz="3600" b="1" dirty="0" err="1" smtClean="0"/>
              <a:t>даними</a:t>
            </a:r>
            <a:r>
              <a:rPr lang="ru-RU" sz="3600" b="1" dirty="0" smtClean="0"/>
              <a:t> ВООЗ - </a:t>
            </a:r>
            <a:r>
              <a:rPr lang="ru-RU" sz="3600" b="1" dirty="0" err="1" smtClean="0"/>
              <a:t>близько</a:t>
            </a:r>
            <a:r>
              <a:rPr lang="ru-RU" sz="3600" b="1" dirty="0" smtClean="0"/>
              <a:t> 1 млрд. </a:t>
            </a:r>
            <a:r>
              <a:rPr lang="ru-RU" sz="3600" b="1" dirty="0" smtClean="0"/>
              <a:t>людей</a:t>
            </a:r>
            <a:r>
              <a:rPr lang="uk-UA" sz="3600" b="1" dirty="0" smtClean="0"/>
              <a:t> </a:t>
            </a:r>
            <a:r>
              <a:rPr lang="ru-RU" sz="3600" b="1" dirty="0" err="1" smtClean="0"/>
              <a:t>проживає</a:t>
            </a:r>
            <a:r>
              <a:rPr lang="ru-RU" sz="3600" b="1" dirty="0" smtClean="0"/>
              <a:t> </a:t>
            </a:r>
            <a:r>
              <a:rPr lang="ru-RU" sz="3600" b="1" dirty="0" smtClean="0"/>
              <a:t>в </a:t>
            </a:r>
            <a:r>
              <a:rPr lang="ru-RU" sz="3600" b="1" dirty="0" err="1" smtClean="0"/>
              <a:t>ендемічній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місцевості</a:t>
            </a:r>
            <a:endParaRPr lang="ru-RU" sz="3600" b="1" dirty="0" smtClean="0"/>
          </a:p>
          <a:p>
            <a:r>
              <a:rPr lang="ru-RU" sz="3600" b="1" dirty="0" err="1" smtClean="0"/>
              <a:t>Близько</a:t>
            </a:r>
            <a:r>
              <a:rPr lang="ru-RU" sz="3600" b="1" dirty="0" smtClean="0"/>
              <a:t> </a:t>
            </a:r>
            <a:r>
              <a:rPr lang="ru-RU" sz="3600" b="1" dirty="0" smtClean="0"/>
              <a:t>7% </a:t>
            </a:r>
            <a:r>
              <a:rPr lang="ru-RU" sz="3600" b="1" dirty="0" err="1" smtClean="0"/>
              <a:t>населення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земної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кулі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страждає</a:t>
            </a:r>
            <a:r>
              <a:rPr lang="ru-RU" sz="3600" b="1" dirty="0" smtClean="0"/>
              <a:t> на </a:t>
            </a:r>
            <a:r>
              <a:rPr lang="ru-RU" sz="3600" b="1" dirty="0" err="1" smtClean="0"/>
              <a:t>ендемічний</a:t>
            </a:r>
            <a:r>
              <a:rPr lang="ru-RU" sz="3600" b="1" dirty="0" smtClean="0"/>
              <a:t> </a:t>
            </a:r>
            <a:r>
              <a:rPr lang="ru-RU" sz="3600" b="1" dirty="0" smtClean="0"/>
              <a:t>зоб</a:t>
            </a:r>
          </a:p>
          <a:p>
            <a:r>
              <a:rPr lang="ru-RU" sz="3600" b="1" dirty="0" err="1" smtClean="0"/>
              <a:t>Ендемічні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місцевості</a:t>
            </a:r>
            <a:r>
              <a:rPr lang="ru-RU" sz="3600" b="1" dirty="0" smtClean="0"/>
              <a:t> в </a:t>
            </a:r>
            <a:r>
              <a:rPr lang="ru-RU" sz="3600" b="1" dirty="0" err="1" smtClean="0"/>
              <a:t>Україні</a:t>
            </a:r>
            <a:r>
              <a:rPr lang="ru-RU" sz="3600" b="1" dirty="0" smtClean="0"/>
              <a:t>: </a:t>
            </a:r>
            <a:r>
              <a:rPr lang="ru-RU" sz="3600" b="1" dirty="0" err="1" smtClean="0"/>
              <a:t>Західна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частина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країни</a:t>
            </a:r>
            <a:endParaRPr lang="ru-RU" sz="3600" b="1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404813"/>
          </a:xfrm>
        </p:spPr>
        <p:txBody>
          <a:bodyPr>
            <a:normAutofit fontScale="90000"/>
          </a:bodyPr>
          <a:lstStyle/>
          <a:p>
            <a:r>
              <a:rPr lang="ru-RU" sz="3200" dirty="0" err="1" smtClean="0"/>
              <a:t>Е</a:t>
            </a:r>
            <a:r>
              <a:rPr lang="ru-RU" sz="3200" b="1" dirty="0" err="1" smtClean="0"/>
              <a:t>тіологія</a:t>
            </a:r>
            <a:r>
              <a:rPr lang="ru-RU" sz="3200" b="1" dirty="0" smtClean="0"/>
              <a:t> </a:t>
            </a:r>
            <a:r>
              <a:rPr lang="ru-RU" sz="3200" dirty="0"/>
              <a:t>і</a:t>
            </a:r>
            <a:r>
              <a:rPr lang="ru-RU" sz="3200" b="1" dirty="0" smtClean="0"/>
              <a:t> </a:t>
            </a:r>
            <a:r>
              <a:rPr lang="ru-RU" sz="3200" b="1" dirty="0"/>
              <a:t>патогенез</a:t>
            </a:r>
            <a:r>
              <a:rPr lang="ru-RU" sz="4000" dirty="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25525"/>
            <a:ext cx="9144000" cy="5832475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Основна</a:t>
            </a:r>
            <a:r>
              <a:rPr lang="ru-RU" b="1" dirty="0" smtClean="0"/>
              <a:t> причина - </a:t>
            </a:r>
            <a:r>
              <a:rPr lang="ru-RU" b="1" dirty="0" err="1" smtClean="0"/>
              <a:t>дефіцит</a:t>
            </a:r>
            <a:r>
              <a:rPr lang="ru-RU" b="1" dirty="0" smtClean="0"/>
              <a:t> йоду </a:t>
            </a:r>
            <a:r>
              <a:rPr lang="ru-RU" b="1" dirty="0" err="1" smtClean="0"/>
              <a:t>Споживання</a:t>
            </a:r>
            <a:r>
              <a:rPr lang="ru-RU" b="1" dirty="0" smtClean="0"/>
              <a:t> </a:t>
            </a:r>
            <a:r>
              <a:rPr lang="ru-RU" b="1" dirty="0" err="1" smtClean="0"/>
              <a:t>менше</a:t>
            </a:r>
            <a:r>
              <a:rPr lang="ru-RU" b="1" dirty="0" smtClean="0"/>
              <a:t> 150-300 мкг на </a:t>
            </a:r>
            <a:r>
              <a:rPr lang="ru-RU" b="1" dirty="0" err="1" smtClean="0"/>
              <a:t>добу</a:t>
            </a:r>
            <a:r>
              <a:rPr lang="ru-RU" b="1" dirty="0" smtClean="0"/>
              <a:t> </a:t>
            </a:r>
            <a:r>
              <a:rPr lang="ru-RU" b="1" dirty="0" err="1" smtClean="0"/>
              <a:t>призводить</a:t>
            </a:r>
            <a:r>
              <a:rPr lang="ru-RU" b="1" dirty="0" smtClean="0"/>
              <a:t> до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вироблення</a:t>
            </a:r>
            <a:r>
              <a:rPr lang="ru-RU" b="1" dirty="0" smtClean="0"/>
              <a:t> </a:t>
            </a:r>
            <a:r>
              <a:rPr lang="ru-RU" b="1" dirty="0" err="1" smtClean="0"/>
              <a:t>тиреоїдних</a:t>
            </a:r>
            <a:r>
              <a:rPr lang="ru-RU" b="1" dirty="0" smtClean="0"/>
              <a:t> </a:t>
            </a:r>
            <a:r>
              <a:rPr lang="ru-RU" b="1" dirty="0" err="1" smtClean="0"/>
              <a:t>гормонів</a:t>
            </a:r>
            <a:endParaRPr lang="ru-RU" b="1" dirty="0" smtClean="0"/>
          </a:p>
          <a:p>
            <a:r>
              <a:rPr lang="ru-RU" b="1" dirty="0" smtClean="0"/>
              <a:t>Принцип - </a:t>
            </a:r>
            <a:r>
              <a:rPr lang="ru-RU" b="1" dirty="0" err="1" smtClean="0"/>
              <a:t>зворотний</a:t>
            </a:r>
            <a:r>
              <a:rPr lang="ru-RU" b="1" dirty="0" smtClean="0"/>
              <a:t> </a:t>
            </a:r>
            <a:r>
              <a:rPr lang="ru-RU" b="1" dirty="0" err="1" smtClean="0"/>
              <a:t>зв'язок</a:t>
            </a:r>
            <a:r>
              <a:rPr lang="ru-RU" b="1" dirty="0" smtClean="0"/>
              <a:t> </a:t>
            </a:r>
            <a:r>
              <a:rPr lang="ru-RU" b="1" dirty="0" err="1" smtClean="0"/>
              <a:t>викликає</a:t>
            </a:r>
            <a:r>
              <a:rPr lang="ru-RU" b="1" dirty="0" smtClean="0"/>
              <a:t> </a:t>
            </a:r>
            <a:r>
              <a:rPr lang="ru-RU" b="1" dirty="0" err="1" smtClean="0"/>
              <a:t>підвищення</a:t>
            </a:r>
            <a:r>
              <a:rPr lang="ru-RU" b="1" dirty="0" smtClean="0"/>
              <a:t> </a:t>
            </a:r>
            <a:r>
              <a:rPr lang="ru-RU" b="1" dirty="0" err="1" smtClean="0"/>
              <a:t>секреції</a:t>
            </a:r>
            <a:r>
              <a:rPr lang="ru-RU" b="1" dirty="0" smtClean="0"/>
              <a:t> </a:t>
            </a:r>
            <a:r>
              <a:rPr lang="ru-RU" b="1" dirty="0" smtClean="0"/>
              <a:t>ТТГ</a:t>
            </a:r>
          </a:p>
          <a:p>
            <a:r>
              <a:rPr lang="ru-RU" b="1" dirty="0" err="1" smtClean="0"/>
              <a:t>Стимулюється</a:t>
            </a:r>
            <a:r>
              <a:rPr lang="ru-RU" b="1" dirty="0" smtClean="0"/>
              <a:t> </a:t>
            </a:r>
            <a:r>
              <a:rPr lang="ru-RU" b="1" dirty="0" err="1" smtClean="0"/>
              <a:t>проліферація</a:t>
            </a:r>
            <a:r>
              <a:rPr lang="ru-RU" b="1" dirty="0" smtClean="0"/>
              <a:t> </a:t>
            </a:r>
            <a:r>
              <a:rPr lang="ru-RU" b="1" dirty="0" err="1" smtClean="0"/>
              <a:t>тиреоїдного</a:t>
            </a:r>
            <a:r>
              <a:rPr lang="ru-RU" b="1" dirty="0" smtClean="0"/>
              <a:t> </a:t>
            </a:r>
            <a:r>
              <a:rPr lang="ru-RU" b="1" dirty="0" err="1" smtClean="0"/>
              <a:t>епітелію</a:t>
            </a:r>
            <a:r>
              <a:rPr lang="ru-RU" b="1" dirty="0" smtClean="0"/>
              <a:t> (для </a:t>
            </a:r>
            <a:r>
              <a:rPr lang="ru-RU" b="1" dirty="0" err="1" smtClean="0"/>
              <a:t>забезпечення</a:t>
            </a:r>
            <a:r>
              <a:rPr lang="ru-RU" b="1" dirty="0" smtClean="0"/>
              <a:t> </a:t>
            </a:r>
            <a:r>
              <a:rPr lang="ru-RU" b="1" dirty="0" err="1" smtClean="0"/>
              <a:t>необхідного</a:t>
            </a:r>
            <a:r>
              <a:rPr lang="ru-RU" b="1" dirty="0" smtClean="0"/>
              <a:t> </a:t>
            </a:r>
            <a:r>
              <a:rPr lang="ru-RU" b="1" dirty="0" err="1" smtClean="0"/>
              <a:t>рівня</a:t>
            </a:r>
            <a:r>
              <a:rPr lang="ru-RU" b="1" dirty="0" smtClean="0"/>
              <a:t> </a:t>
            </a:r>
            <a:r>
              <a:rPr lang="ru-RU" b="1" dirty="0" err="1" smtClean="0"/>
              <a:t>секреції</a:t>
            </a:r>
            <a:r>
              <a:rPr lang="ru-RU" b="1" dirty="0" smtClean="0"/>
              <a:t> </a:t>
            </a:r>
            <a:r>
              <a:rPr lang="ru-RU" b="1" dirty="0" err="1" smtClean="0"/>
              <a:t>тиреоїдних</a:t>
            </a:r>
            <a:r>
              <a:rPr lang="ru-RU" b="1" dirty="0" smtClean="0"/>
              <a:t> </a:t>
            </a:r>
            <a:r>
              <a:rPr lang="ru-RU" b="1" dirty="0" err="1" smtClean="0"/>
              <a:t>гормонів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Компенсаторно</a:t>
            </a:r>
            <a:r>
              <a:rPr lang="ru-RU" b="1" dirty="0" smtClean="0"/>
              <a:t> </a:t>
            </a:r>
            <a:r>
              <a:rPr lang="ru-RU" b="1" dirty="0" err="1" smtClean="0"/>
              <a:t>збільшується</a:t>
            </a:r>
            <a:r>
              <a:rPr lang="ru-RU" b="1" dirty="0" smtClean="0"/>
              <a:t> </a:t>
            </a:r>
            <a:r>
              <a:rPr lang="ru-RU" b="1" dirty="0" err="1" smtClean="0"/>
              <a:t>маса</a:t>
            </a:r>
            <a:r>
              <a:rPr lang="ru-RU" b="1" dirty="0" smtClean="0"/>
              <a:t> </a:t>
            </a:r>
            <a:r>
              <a:rPr lang="ru-RU" b="1" dirty="0" smtClean="0"/>
              <a:t>ЩЗ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080125"/>
          </a:xfrm>
        </p:spPr>
        <p:txBody>
          <a:bodyPr>
            <a:normAutofit/>
          </a:bodyPr>
          <a:lstStyle/>
          <a:p>
            <a:r>
              <a:rPr lang="ru-RU" sz="2800" b="1" dirty="0"/>
              <a:t>                               </a:t>
            </a:r>
            <a:r>
              <a:rPr lang="ru-RU" sz="4000" b="1" u="sng" dirty="0" err="1" smtClean="0"/>
              <a:t>Морфологія</a:t>
            </a:r>
            <a:r>
              <a:rPr lang="ru-RU" sz="4000" b="1" u="sng" dirty="0"/>
              <a:t/>
            </a:r>
            <a:br>
              <a:rPr lang="ru-RU" sz="4000" b="1" u="sng" dirty="0"/>
            </a:br>
            <a:r>
              <a:rPr lang="ru-RU" sz="4000" b="1" u="sng" dirty="0"/>
              <a:t/>
            </a:r>
            <a:br>
              <a:rPr lang="ru-RU" sz="4000" b="1" u="sng" dirty="0"/>
            </a:br>
            <a:r>
              <a:rPr lang="ru-RU" sz="2800" b="1" dirty="0"/>
              <a:t> </a:t>
            </a:r>
            <a:r>
              <a:rPr lang="ru-RU" sz="2800" dirty="0" smtClean="0"/>
              <a:t>Три </a:t>
            </a:r>
            <a:r>
              <a:rPr lang="ru-RU" sz="2800" dirty="0" err="1" smtClean="0"/>
              <a:t>форми</a:t>
            </a:r>
            <a:r>
              <a:rPr lang="ru-RU" sz="2800" dirty="0" smtClean="0"/>
              <a:t> </a:t>
            </a:r>
            <a:r>
              <a:rPr lang="ru-RU" sz="2800" dirty="0" err="1" smtClean="0"/>
              <a:t>ендемічного</a:t>
            </a:r>
            <a:r>
              <a:rPr lang="ru-RU" sz="2800" dirty="0" smtClean="0"/>
              <a:t> зоба: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дифузна</a:t>
            </a:r>
            <a:r>
              <a:rPr lang="ru-RU" sz="2800" dirty="0" smtClean="0"/>
              <a:t>,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вузлова</a:t>
            </a:r>
            <a:r>
              <a:rPr lang="ru-RU" sz="2800" dirty="0" smtClean="0"/>
              <a:t> </a:t>
            </a:r>
            <a:r>
              <a:rPr lang="ru-RU" sz="2800" dirty="0" smtClean="0"/>
              <a:t>(</a:t>
            </a:r>
            <a:r>
              <a:rPr lang="ru-RU" sz="2800" dirty="0" err="1" smtClean="0"/>
              <a:t>аденоматозна</a:t>
            </a:r>
            <a:r>
              <a:rPr lang="ru-RU" sz="2800" dirty="0" smtClean="0"/>
              <a:t>)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змішана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err="1" smtClean="0"/>
              <a:t>Гістологічно</a:t>
            </a:r>
            <a:r>
              <a:rPr lang="ru-RU" sz="2800" dirty="0" smtClean="0"/>
              <a:t> </a:t>
            </a:r>
            <a:r>
              <a:rPr lang="ru-RU" sz="2800" dirty="0" smtClean="0"/>
              <a:t>- </a:t>
            </a:r>
            <a:r>
              <a:rPr lang="ru-RU" sz="2800" dirty="0" err="1" smtClean="0"/>
              <a:t>дифузний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мікро</a:t>
            </a:r>
            <a:r>
              <a:rPr lang="ru-RU" sz="2800" dirty="0" smtClean="0"/>
              <a:t> -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макрофолікулярний</a:t>
            </a:r>
            <a:r>
              <a:rPr lang="ru-RU" sz="2800" dirty="0" smtClean="0"/>
              <a:t> зоб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Колоїдний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err="1" smtClean="0"/>
              <a:t>Васкулярний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endParaRPr lang="ru-RU" sz="3600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/>
              <a:t>Клініка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713"/>
            <a:ext cx="9144000" cy="5832475"/>
          </a:xfrm>
        </p:spPr>
        <p:txBody>
          <a:bodyPr>
            <a:normAutofit/>
          </a:bodyPr>
          <a:lstStyle/>
          <a:p>
            <a:r>
              <a:rPr lang="ru-RU" sz="4000" b="1" u="sng" dirty="0" err="1" smtClean="0"/>
              <a:t>Визначається</a:t>
            </a:r>
            <a:r>
              <a:rPr lang="ru-RU" sz="4000" b="1" u="sng" dirty="0" smtClean="0"/>
              <a:t>:</a:t>
            </a:r>
          </a:p>
          <a:p>
            <a:r>
              <a:rPr lang="ru-RU" sz="4000" b="1" dirty="0" err="1" smtClean="0"/>
              <a:t>Функціональним</a:t>
            </a:r>
            <a:r>
              <a:rPr lang="ru-RU" sz="4000" b="1" dirty="0" smtClean="0"/>
              <a:t> </a:t>
            </a:r>
            <a:r>
              <a:rPr lang="ru-RU" sz="4000" b="1" dirty="0" smtClean="0"/>
              <a:t>станом </a:t>
            </a:r>
            <a:r>
              <a:rPr lang="ru-RU" sz="4000" b="1" dirty="0" err="1" smtClean="0"/>
              <a:t>щитовидної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залози</a:t>
            </a:r>
            <a:endParaRPr lang="ru-RU" sz="4000" b="1" dirty="0" smtClean="0"/>
          </a:p>
          <a:p>
            <a:r>
              <a:rPr lang="ru-RU" sz="4000" b="1" dirty="0" smtClean="0"/>
              <a:t>Величиною зоба</a:t>
            </a:r>
          </a:p>
          <a:p>
            <a:r>
              <a:rPr lang="ru-RU" sz="4000" b="1" dirty="0" err="1" smtClean="0"/>
              <a:t>Локалізацією</a:t>
            </a:r>
            <a:r>
              <a:rPr lang="ru-RU" sz="4000" b="1" dirty="0" smtClean="0"/>
              <a:t>    </a:t>
            </a:r>
            <a:r>
              <a:rPr lang="ru-RU" sz="4000" b="1" dirty="0" smtClean="0"/>
              <a:t>(</a:t>
            </a:r>
            <a:r>
              <a:rPr lang="ru-RU" sz="4000" b="1" dirty="0" err="1" smtClean="0"/>
              <a:t>Немає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кореляції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між</a:t>
            </a:r>
            <a:r>
              <a:rPr lang="ru-RU" sz="4000" b="1" dirty="0" smtClean="0"/>
              <a:t> величиною зоба та </a:t>
            </a:r>
            <a:r>
              <a:rPr lang="ru-RU" sz="4000" b="1" dirty="0" err="1" smtClean="0"/>
              <a:t>ступенем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функціональних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змін</a:t>
            </a:r>
            <a:r>
              <a:rPr lang="ru-RU" sz="4000" b="1" dirty="0" smtClean="0"/>
              <a:t>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4143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/>
              <a:t>При </a:t>
            </a:r>
            <a:r>
              <a:rPr lang="ru-RU" sz="2800" b="1" dirty="0" err="1" smtClean="0"/>
              <a:t>значному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дефіциті</a:t>
            </a:r>
            <a:r>
              <a:rPr lang="ru-RU" sz="2800" b="1" dirty="0" smtClean="0"/>
              <a:t> </a:t>
            </a:r>
            <a:r>
              <a:rPr lang="ru-RU" sz="2800" b="1" dirty="0"/>
              <a:t>йода </a:t>
            </a:r>
            <a:r>
              <a:rPr lang="ru-RU" sz="2800" dirty="0" err="1" smtClean="0"/>
              <a:t>з</a:t>
            </a:r>
            <a:r>
              <a:rPr lang="en-US" sz="2800" dirty="0" smtClean="0"/>
              <a:t>’</a:t>
            </a:r>
            <a:r>
              <a:rPr lang="ru-RU" sz="2800" b="1" dirty="0" err="1" smtClean="0"/>
              <a:t>являється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гіпотиреоз</a:t>
            </a:r>
            <a:r>
              <a:rPr lang="ru-RU" sz="2800" b="1" dirty="0" smtClean="0"/>
              <a:t> </a:t>
            </a:r>
            <a:r>
              <a:rPr lang="ru-RU" sz="2800" b="1" dirty="0"/>
              <a:t>(</a:t>
            </a:r>
            <a:r>
              <a:rPr lang="ru-RU" sz="2800" b="1" dirty="0" err="1" smtClean="0"/>
              <a:t>захворювання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розвивається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поступово</a:t>
            </a:r>
            <a:r>
              <a:rPr lang="ru-RU" sz="2800" b="1" dirty="0"/>
              <a:t>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341438"/>
            <a:ext cx="9144000" cy="518477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b="1" u="sng" dirty="0" err="1" smtClean="0"/>
              <a:t>Скарги</a:t>
            </a:r>
            <a:r>
              <a:rPr lang="ru-RU" b="1" u="sng" dirty="0" smtClean="0"/>
              <a:t>:     </a:t>
            </a:r>
            <a:r>
              <a:rPr lang="ru-RU" b="1" dirty="0" err="1" smtClean="0"/>
              <a:t>млявість</a:t>
            </a:r>
            <a:r>
              <a:rPr lang="ru-RU" b="1" dirty="0" smtClean="0"/>
              <a:t>, </a:t>
            </a:r>
            <a:r>
              <a:rPr lang="ru-RU" b="1" dirty="0" err="1" smtClean="0"/>
              <a:t>сонливість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апатія</a:t>
            </a:r>
            <a:r>
              <a:rPr lang="ru-RU" b="1" dirty="0" smtClean="0"/>
              <a:t>, </a:t>
            </a:r>
            <a:r>
              <a:rPr lang="ru-RU" b="1" dirty="0" err="1" smtClean="0"/>
              <a:t>повільність</a:t>
            </a:r>
            <a:r>
              <a:rPr lang="ru-RU" b="1" dirty="0" smtClean="0"/>
              <a:t>,     </a:t>
            </a:r>
            <a:r>
              <a:rPr lang="ru-RU" b="1" dirty="0" err="1" smtClean="0"/>
              <a:t>мерзлякуватість</a:t>
            </a:r>
            <a:r>
              <a:rPr lang="ru-RU" b="1" dirty="0" smtClean="0"/>
              <a:t>, </a:t>
            </a:r>
            <a:r>
              <a:rPr lang="ru-RU" b="1" dirty="0" err="1" smtClean="0"/>
              <a:t>ослаблення</a:t>
            </a:r>
            <a:r>
              <a:rPr lang="ru-RU" b="1" dirty="0" smtClean="0"/>
              <a:t> </a:t>
            </a:r>
            <a:r>
              <a:rPr lang="ru-RU" b="1" dirty="0" err="1" smtClean="0"/>
              <a:t>пам'яті</a:t>
            </a:r>
            <a:r>
              <a:rPr lang="ru-RU" b="1" dirty="0" smtClean="0"/>
              <a:t>, </a:t>
            </a:r>
            <a:r>
              <a:rPr lang="ru-RU" b="1" dirty="0" smtClean="0"/>
              <a:t>запори</a:t>
            </a:r>
          </a:p>
          <a:p>
            <a:pPr>
              <a:lnSpc>
                <a:spcPct val="90000"/>
              </a:lnSpc>
            </a:pPr>
            <a:r>
              <a:rPr lang="ru-RU" b="1" u="sng" dirty="0" err="1" smtClean="0"/>
              <a:t>Під</a:t>
            </a:r>
            <a:r>
              <a:rPr lang="ru-RU" b="1" u="sng" dirty="0" smtClean="0"/>
              <a:t> </a:t>
            </a:r>
            <a:r>
              <a:rPr lang="ru-RU" b="1" u="sng" dirty="0" smtClean="0"/>
              <a:t>час </a:t>
            </a:r>
            <a:r>
              <a:rPr lang="ru-RU" b="1" u="sng" dirty="0" err="1" smtClean="0"/>
              <a:t>огляду</a:t>
            </a:r>
            <a:r>
              <a:rPr lang="ru-RU" b="1" u="sng" dirty="0" smtClean="0"/>
              <a:t>:   </a:t>
            </a:r>
            <a:endParaRPr lang="ru-RU" b="1" u="sng" dirty="0" smtClean="0"/>
          </a:p>
          <a:p>
            <a:pPr>
              <a:lnSpc>
                <a:spcPct val="90000"/>
              </a:lnSpc>
            </a:pPr>
            <a:r>
              <a:rPr lang="ru-RU" b="1" dirty="0" smtClean="0"/>
              <a:t>«</a:t>
            </a:r>
            <a:r>
              <a:rPr lang="ru-RU" b="1" dirty="0" err="1" smtClean="0"/>
              <a:t>Одутлуватість</a:t>
            </a:r>
            <a:r>
              <a:rPr lang="ru-RU" b="1" dirty="0" smtClean="0"/>
              <a:t>» </a:t>
            </a:r>
            <a:r>
              <a:rPr lang="ru-RU" b="1" dirty="0" err="1" smtClean="0"/>
              <a:t>обличчя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бідною</a:t>
            </a:r>
            <a:r>
              <a:rPr lang="ru-RU" b="1" dirty="0" smtClean="0"/>
              <a:t> </a:t>
            </a:r>
            <a:r>
              <a:rPr lang="ru-RU" b="1" dirty="0" err="1" smtClean="0"/>
              <a:t>мімікою</a:t>
            </a:r>
            <a:r>
              <a:rPr lang="ru-RU" b="1" dirty="0" smtClean="0"/>
              <a:t>    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Набряки</a:t>
            </a:r>
            <a:r>
              <a:rPr lang="ru-RU" b="1" dirty="0" smtClean="0"/>
              <a:t> </a:t>
            </a:r>
            <a:r>
              <a:rPr lang="ru-RU" b="1" dirty="0" smtClean="0"/>
              <a:t>на </a:t>
            </a:r>
            <a:r>
              <a:rPr lang="ru-RU" b="1" dirty="0" err="1" smtClean="0"/>
              <a:t>тілі</a:t>
            </a:r>
            <a:r>
              <a:rPr lang="ru-RU" b="1" dirty="0" smtClean="0"/>
              <a:t> та </a:t>
            </a:r>
            <a:r>
              <a:rPr lang="ru-RU" b="1" dirty="0" err="1" smtClean="0"/>
              <a:t>кінцівках</a:t>
            </a:r>
            <a:r>
              <a:rPr lang="ru-RU" b="1" dirty="0" smtClean="0"/>
              <a:t>    </a:t>
            </a:r>
            <a:r>
              <a:rPr lang="ru-RU" b="1" dirty="0" err="1" smtClean="0"/>
              <a:t>Брадикардія</a:t>
            </a:r>
            <a:r>
              <a:rPr lang="ru-RU" b="1" dirty="0" smtClean="0"/>
              <a:t>,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артеріального</a:t>
            </a:r>
            <a:r>
              <a:rPr lang="ru-RU" b="1" dirty="0" smtClean="0"/>
              <a:t> </a:t>
            </a:r>
            <a:r>
              <a:rPr lang="ru-RU" b="1" dirty="0" err="1" smtClean="0"/>
              <a:t>тиску</a:t>
            </a:r>
            <a:r>
              <a:rPr lang="ru-RU" b="1" dirty="0" smtClean="0"/>
              <a:t>    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Пригнічення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r>
              <a:rPr lang="ru-RU" b="1" dirty="0" smtClean="0"/>
              <a:t> </a:t>
            </a:r>
            <a:r>
              <a:rPr lang="ru-RU" b="1" dirty="0" err="1" smtClean="0"/>
              <a:t>неспецифічного</a:t>
            </a:r>
            <a:r>
              <a:rPr lang="ru-RU" b="1" dirty="0" smtClean="0"/>
              <a:t> </a:t>
            </a:r>
            <a:r>
              <a:rPr lang="ru-RU" b="1" dirty="0" err="1" smtClean="0"/>
              <a:t>захисту</a:t>
            </a:r>
            <a:r>
              <a:rPr lang="ru-RU" b="1" dirty="0" smtClean="0"/>
              <a:t> (</a:t>
            </a:r>
            <a:r>
              <a:rPr lang="ru-RU" b="1" dirty="0" err="1" smtClean="0"/>
              <a:t>гіпотиреоз</a:t>
            </a:r>
            <a:r>
              <a:rPr lang="ru-RU" b="1" dirty="0" smtClean="0"/>
              <a:t> у </a:t>
            </a:r>
            <a:r>
              <a:rPr lang="ru-RU" b="1" dirty="0" err="1" smtClean="0"/>
              <a:t>ранньому</a:t>
            </a:r>
            <a:r>
              <a:rPr lang="ru-RU" b="1" dirty="0" smtClean="0"/>
              <a:t> </a:t>
            </a:r>
            <a:r>
              <a:rPr lang="ru-RU" b="1" dirty="0" err="1" smtClean="0"/>
              <a:t>дитячому</a:t>
            </a:r>
            <a:r>
              <a:rPr lang="ru-RU" b="1" dirty="0" smtClean="0"/>
              <a:t> </a:t>
            </a:r>
            <a:r>
              <a:rPr lang="ru-RU" b="1" dirty="0" err="1" smtClean="0"/>
              <a:t>віці</a:t>
            </a:r>
            <a:r>
              <a:rPr lang="ru-RU" b="1" dirty="0" smtClean="0"/>
              <a:t> </a:t>
            </a:r>
            <a:r>
              <a:rPr lang="ru-RU" b="1" dirty="0" err="1" smtClean="0"/>
              <a:t>може</a:t>
            </a:r>
            <a:r>
              <a:rPr lang="ru-RU" b="1" dirty="0" smtClean="0"/>
              <a:t> </a:t>
            </a:r>
            <a:r>
              <a:rPr lang="ru-RU" b="1" dirty="0" err="1" smtClean="0"/>
              <a:t>призвести</a:t>
            </a:r>
            <a:r>
              <a:rPr lang="ru-RU" b="1" dirty="0" smtClean="0"/>
              <a:t> до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розумового</a:t>
            </a:r>
            <a:r>
              <a:rPr lang="ru-RU" b="1" dirty="0" smtClean="0"/>
              <a:t>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аж до </a:t>
            </a:r>
            <a:r>
              <a:rPr lang="ru-RU" b="1" dirty="0" err="1" smtClean="0"/>
              <a:t>кретинізму</a:t>
            </a:r>
            <a:r>
              <a:rPr lang="ru-RU" b="1" dirty="0" smtClean="0"/>
              <a:t>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/>
              <a:t>Діагностика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08050"/>
            <a:ext cx="8713788" cy="54737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Особи, </a:t>
            </a:r>
            <a:r>
              <a:rPr lang="ru-RU" sz="3600" b="1" dirty="0" err="1" smtClean="0"/>
              <a:t>я</a:t>
            </a:r>
            <a:r>
              <a:rPr lang="ru-RU" sz="3600" b="1" dirty="0" err="1" smtClean="0"/>
              <a:t>кі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проживають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або</a:t>
            </a:r>
            <a:r>
              <a:rPr lang="ru-RU" sz="3600" b="1" dirty="0" smtClean="0"/>
              <a:t> проживали в районах йодного </a:t>
            </a:r>
            <a:r>
              <a:rPr lang="ru-RU" sz="3600" b="1" dirty="0" err="1" smtClean="0"/>
              <a:t>дефіциту</a:t>
            </a:r>
            <a:endParaRPr lang="ru-RU" sz="3600" b="1" dirty="0" smtClean="0"/>
          </a:p>
          <a:p>
            <a:r>
              <a:rPr lang="ru-RU" sz="3600" b="1" dirty="0" smtClean="0"/>
              <a:t>При </a:t>
            </a:r>
            <a:r>
              <a:rPr lang="ru-RU" sz="3600" b="1" dirty="0" err="1" smtClean="0"/>
              <a:t>первинному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гіпотиреозі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рівень</a:t>
            </a:r>
            <a:r>
              <a:rPr lang="ru-RU" sz="3600" b="1" dirty="0" smtClean="0"/>
              <a:t> ТТГ </a:t>
            </a:r>
            <a:r>
              <a:rPr lang="ru-RU" sz="3600" b="1" dirty="0" err="1" smtClean="0"/>
              <a:t>підвищений</a:t>
            </a:r>
            <a:endParaRPr lang="ru-RU" sz="3600" b="1" dirty="0" smtClean="0"/>
          </a:p>
          <a:p>
            <a:r>
              <a:rPr lang="ru-RU" sz="3600" b="1" dirty="0" err="1" smtClean="0"/>
              <a:t>Зміст</a:t>
            </a:r>
            <a:r>
              <a:rPr lang="ru-RU" sz="3600" b="1" dirty="0" smtClean="0"/>
              <a:t> </a:t>
            </a:r>
            <a:r>
              <a:rPr lang="ru-RU" sz="3600" b="1" dirty="0" smtClean="0"/>
              <a:t>Т3 та Т4 </a:t>
            </a:r>
            <a:r>
              <a:rPr lang="ru-RU" sz="3600" b="1" dirty="0" err="1" smtClean="0"/>
              <a:t>знижено</a:t>
            </a:r>
            <a:endParaRPr lang="ru-RU" sz="3600" b="1" dirty="0" smtClean="0"/>
          </a:p>
          <a:p>
            <a:r>
              <a:rPr lang="ru-RU" sz="3600" b="1" dirty="0" smtClean="0"/>
              <a:t>Проба </a:t>
            </a:r>
            <a:r>
              <a:rPr lang="ru-RU" sz="3600" b="1" dirty="0" err="1" smtClean="0"/>
              <a:t>з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тироліберином</a:t>
            </a:r>
            <a:r>
              <a:rPr lang="ru-RU" sz="3600" b="1" dirty="0" smtClean="0"/>
              <a:t> </a:t>
            </a:r>
            <a:r>
              <a:rPr lang="ru-RU" sz="3600" b="1" dirty="0" smtClean="0"/>
              <a:t>позитивна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620713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/>
              <a:t>Лікування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0" y="954088"/>
            <a:ext cx="9144000" cy="5903912"/>
          </a:xfrm>
        </p:spPr>
        <p:txBody>
          <a:bodyPr>
            <a:normAutofit/>
          </a:bodyPr>
          <a:lstStyle/>
          <a:p>
            <a:r>
              <a:rPr lang="ru-RU" sz="3000" b="1" dirty="0" err="1" smtClean="0"/>
              <a:t>Методи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лікування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залежать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від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величини</a:t>
            </a:r>
            <a:r>
              <a:rPr lang="ru-RU" sz="3000" b="1" dirty="0" smtClean="0"/>
              <a:t>, </a:t>
            </a:r>
            <a:r>
              <a:rPr lang="ru-RU" sz="3000" b="1" dirty="0" err="1" smtClean="0"/>
              <a:t>морфологічних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змін</a:t>
            </a:r>
            <a:r>
              <a:rPr lang="ru-RU" sz="3000" b="1" dirty="0" smtClean="0"/>
              <a:t> та </a:t>
            </a:r>
            <a:r>
              <a:rPr lang="ru-RU" sz="3000" b="1" dirty="0" err="1" smtClean="0"/>
              <a:t>функціонального</a:t>
            </a:r>
            <a:r>
              <a:rPr lang="ru-RU" sz="3000" b="1" dirty="0" smtClean="0"/>
              <a:t> стану </a:t>
            </a:r>
            <a:r>
              <a:rPr lang="ru-RU" sz="3000" b="1" dirty="0" smtClean="0"/>
              <a:t>ЩЗ</a:t>
            </a:r>
          </a:p>
          <a:p>
            <a:r>
              <a:rPr lang="ru-RU" sz="3000" b="1" dirty="0" err="1" smtClean="0"/>
              <a:t>Дифузний</a:t>
            </a:r>
            <a:r>
              <a:rPr lang="ru-RU" sz="3000" b="1" dirty="0" smtClean="0"/>
              <a:t> </a:t>
            </a:r>
            <a:r>
              <a:rPr lang="ru-RU" sz="3000" b="1" dirty="0" smtClean="0"/>
              <a:t>зоб – </a:t>
            </a:r>
            <a:r>
              <a:rPr lang="ru-RU" sz="3000" b="1" dirty="0" err="1" smtClean="0"/>
              <a:t>консервативне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лікування</a:t>
            </a:r>
            <a:r>
              <a:rPr lang="ru-RU" sz="3000" b="1" dirty="0" smtClean="0"/>
              <a:t> (</a:t>
            </a:r>
            <a:r>
              <a:rPr lang="ru-RU" sz="3000" b="1" dirty="0" err="1" smtClean="0"/>
              <a:t>тиреоїдин</a:t>
            </a:r>
            <a:r>
              <a:rPr lang="ru-RU" sz="3000" b="1" dirty="0" smtClean="0"/>
              <a:t>, </a:t>
            </a:r>
            <a:r>
              <a:rPr lang="ru-RU" sz="3000" b="1" dirty="0" err="1" smtClean="0"/>
              <a:t>трийодтиронін</a:t>
            </a:r>
            <a:r>
              <a:rPr lang="ru-RU" sz="3000" b="1" dirty="0" smtClean="0"/>
              <a:t>)</a:t>
            </a:r>
          </a:p>
          <a:p>
            <a:r>
              <a:rPr lang="ru-RU" sz="3000" b="1" dirty="0" err="1" smtClean="0"/>
              <a:t>Оперативне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лікування</a:t>
            </a:r>
            <a:r>
              <a:rPr lang="ru-RU" sz="3000" b="1" dirty="0" smtClean="0"/>
              <a:t>:     </a:t>
            </a:r>
            <a:endParaRPr lang="ru-RU" sz="3000" b="1" dirty="0" smtClean="0"/>
          </a:p>
          <a:p>
            <a:r>
              <a:rPr lang="ru-RU" sz="3000" b="1" dirty="0" err="1" smtClean="0"/>
              <a:t>Вузловий</a:t>
            </a:r>
            <a:r>
              <a:rPr lang="ru-RU" sz="3000" b="1" dirty="0" smtClean="0"/>
              <a:t> </a:t>
            </a:r>
            <a:r>
              <a:rPr lang="ru-RU" sz="3000" b="1" dirty="0" smtClean="0"/>
              <a:t>та </a:t>
            </a:r>
            <a:r>
              <a:rPr lang="ru-RU" sz="3000" b="1" dirty="0" err="1" smtClean="0"/>
              <a:t>змішаний</a:t>
            </a:r>
            <a:r>
              <a:rPr lang="ru-RU" sz="3000" b="1" dirty="0" smtClean="0"/>
              <a:t> зоб (велика величина, </a:t>
            </a:r>
            <a:r>
              <a:rPr lang="ru-RU" sz="3000" b="1" dirty="0" err="1" smtClean="0"/>
              <a:t>порушення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функції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сусідніх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органів</a:t>
            </a:r>
            <a:r>
              <a:rPr lang="ru-RU" sz="3000" b="1" dirty="0" smtClean="0"/>
              <a:t>) – </a:t>
            </a:r>
            <a:r>
              <a:rPr lang="ru-RU" sz="3000" b="1" dirty="0" err="1" smtClean="0"/>
              <a:t>гемітиреоїдектомія</a:t>
            </a:r>
            <a:endParaRPr lang="ru-RU" sz="3000" b="1" dirty="0" smtClean="0"/>
          </a:p>
          <a:p>
            <a:r>
              <a:rPr lang="ru-RU" sz="3000" b="1" dirty="0" err="1" smtClean="0"/>
              <a:t>Багатовузловий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або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змішаний</a:t>
            </a:r>
            <a:r>
              <a:rPr lang="ru-RU" sz="3000" b="1" dirty="0" smtClean="0"/>
              <a:t> зоб – </a:t>
            </a:r>
            <a:r>
              <a:rPr lang="ru-RU" sz="3000" b="1" dirty="0" err="1" smtClean="0"/>
              <a:t>субтотальна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резекція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щитовидної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залози</a:t>
            </a:r>
            <a:r>
              <a:rPr lang="ru-RU" sz="3000" b="1" dirty="0" smtClean="0"/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49275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/>
              <a:t>Спорадичний</a:t>
            </a:r>
            <a:r>
              <a:rPr lang="ru-RU" sz="2400" b="1" dirty="0" smtClean="0"/>
              <a:t> </a:t>
            </a:r>
            <a:r>
              <a:rPr lang="ru-RU" sz="2400" b="1" dirty="0"/>
              <a:t>зоб</a:t>
            </a:r>
            <a:r>
              <a:rPr lang="ru-RU" sz="4000" dirty="0"/>
              <a:t>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0" y="549275"/>
            <a:ext cx="9144000" cy="6048375"/>
          </a:xfrm>
        </p:spPr>
        <p:txBody>
          <a:bodyPr>
            <a:normAutofit/>
          </a:bodyPr>
          <a:lstStyle/>
          <a:p>
            <a:r>
              <a:rPr lang="ru-RU" b="1" u="sng" dirty="0" err="1" smtClean="0"/>
              <a:t>Етіологія</a:t>
            </a:r>
            <a:r>
              <a:rPr lang="ru-RU" b="1" u="sng" dirty="0" smtClean="0"/>
              <a:t> </a:t>
            </a:r>
            <a:r>
              <a:rPr lang="ru-RU" b="1" dirty="0" smtClean="0"/>
              <a:t>остаточно не </a:t>
            </a:r>
            <a:r>
              <a:rPr lang="ru-RU" b="1" dirty="0" err="1" smtClean="0"/>
              <a:t>встановлена</a:t>
            </a:r>
            <a:r>
              <a:rPr lang="ru-RU" b="1" dirty="0" smtClean="0"/>
              <a:t> (</a:t>
            </a:r>
            <a:r>
              <a:rPr lang="ru-RU" b="1" dirty="0" err="1" smtClean="0"/>
              <a:t>розподіл</a:t>
            </a:r>
            <a:r>
              <a:rPr lang="ru-RU" b="1" dirty="0" smtClean="0"/>
              <a:t> </a:t>
            </a:r>
            <a:r>
              <a:rPr lang="ru-RU" b="1" dirty="0" smtClean="0"/>
              <a:t>спорадичного та </a:t>
            </a:r>
            <a:r>
              <a:rPr lang="ru-RU" b="1" dirty="0" err="1" smtClean="0"/>
              <a:t>ендемічного</a:t>
            </a:r>
            <a:r>
              <a:rPr lang="ru-RU" b="1" dirty="0" smtClean="0"/>
              <a:t> </a:t>
            </a:r>
            <a:r>
              <a:rPr lang="ru-RU" b="1" dirty="0" err="1" smtClean="0"/>
              <a:t>умовно</a:t>
            </a:r>
            <a:r>
              <a:rPr lang="ru-RU" b="1" dirty="0" smtClean="0"/>
              <a:t>)</a:t>
            </a:r>
          </a:p>
          <a:p>
            <a:r>
              <a:rPr lang="ru-RU" b="1" u="sng" dirty="0" err="1" smtClean="0"/>
              <a:t>Передбачається</a:t>
            </a:r>
            <a:r>
              <a:rPr lang="ru-RU" b="1" dirty="0" smtClean="0"/>
              <a:t>:      </a:t>
            </a:r>
            <a:endParaRPr lang="ru-RU" b="1" dirty="0" smtClean="0"/>
          </a:p>
          <a:p>
            <a:r>
              <a:rPr lang="ru-RU" b="1" dirty="0" smtClean="0"/>
              <a:t>1.Ряд </a:t>
            </a:r>
            <a:r>
              <a:rPr lang="ru-RU" b="1" dirty="0" err="1" smtClean="0"/>
              <a:t>генетичних</a:t>
            </a:r>
            <a:r>
              <a:rPr lang="ru-RU" b="1" dirty="0" smtClean="0"/>
              <a:t> </a:t>
            </a:r>
            <a:r>
              <a:rPr lang="ru-RU" b="1" dirty="0" err="1" smtClean="0"/>
              <a:t>факторів</a:t>
            </a:r>
            <a:r>
              <a:rPr lang="ru-RU" b="1" dirty="0" smtClean="0"/>
              <a:t> </a:t>
            </a:r>
            <a:r>
              <a:rPr lang="ru-RU" b="1" dirty="0" err="1" smtClean="0"/>
              <a:t>призводить</a:t>
            </a:r>
            <a:r>
              <a:rPr lang="ru-RU" b="1" dirty="0" smtClean="0"/>
              <a:t> до        </a:t>
            </a:r>
            <a:r>
              <a:rPr lang="ru-RU" b="1" dirty="0" err="1" smtClean="0"/>
              <a:t>дефіциту</a:t>
            </a:r>
            <a:r>
              <a:rPr lang="ru-RU" b="1" dirty="0" smtClean="0"/>
              <a:t> ТГ      </a:t>
            </a:r>
            <a:endParaRPr lang="ru-RU" b="1" dirty="0" smtClean="0"/>
          </a:p>
          <a:p>
            <a:r>
              <a:rPr lang="ru-RU" b="1" dirty="0" smtClean="0"/>
              <a:t>2</a:t>
            </a:r>
            <a:r>
              <a:rPr lang="ru-RU" b="1" dirty="0" smtClean="0"/>
              <a:t>. </a:t>
            </a:r>
            <a:r>
              <a:rPr lang="ru-RU" b="1" dirty="0" err="1" smtClean="0"/>
              <a:t>Сприяє</a:t>
            </a:r>
            <a:r>
              <a:rPr lang="ru-RU" b="1" dirty="0" smtClean="0"/>
              <a:t> </a:t>
            </a:r>
            <a:r>
              <a:rPr lang="ru-RU" b="1" dirty="0" err="1" smtClean="0"/>
              <a:t>їжа</a:t>
            </a:r>
            <a:r>
              <a:rPr lang="ru-RU" b="1" dirty="0" smtClean="0"/>
              <a:t> </a:t>
            </a:r>
            <a:r>
              <a:rPr lang="ru-RU" b="1" dirty="0" err="1" smtClean="0"/>
              <a:t>багата</a:t>
            </a:r>
            <a:r>
              <a:rPr lang="ru-RU" b="1" dirty="0" smtClean="0"/>
              <a:t> </a:t>
            </a:r>
            <a:r>
              <a:rPr lang="ru-RU" b="1" dirty="0" err="1" smtClean="0"/>
              <a:t>струмогенами</a:t>
            </a:r>
            <a:r>
              <a:rPr lang="ru-RU" b="1" dirty="0" smtClean="0"/>
              <a:t>-      </a:t>
            </a:r>
            <a:r>
              <a:rPr lang="ru-RU" b="1" dirty="0" err="1" smtClean="0"/>
              <a:t>тіоціонатами</a:t>
            </a:r>
            <a:r>
              <a:rPr lang="ru-RU" b="1" dirty="0" smtClean="0"/>
              <a:t> (капуста, </a:t>
            </a:r>
            <a:r>
              <a:rPr lang="ru-RU" b="1" dirty="0" err="1" smtClean="0"/>
              <a:t>ріпа</a:t>
            </a:r>
            <a:r>
              <a:rPr lang="ru-RU" b="1" dirty="0" smtClean="0"/>
              <a:t>, соя та </a:t>
            </a:r>
            <a:r>
              <a:rPr lang="ru-RU" b="1" dirty="0" err="1" smtClean="0"/>
              <a:t>ін</a:t>
            </a:r>
            <a:r>
              <a:rPr lang="ru-RU" b="1" dirty="0" smtClean="0"/>
              <a:t>) -      </a:t>
            </a:r>
            <a:r>
              <a:rPr lang="ru-RU" b="1" dirty="0" err="1" smtClean="0"/>
              <a:t>зменшується</a:t>
            </a:r>
            <a:r>
              <a:rPr lang="ru-RU" b="1" dirty="0" smtClean="0"/>
              <a:t> </a:t>
            </a:r>
            <a:r>
              <a:rPr lang="ru-RU" b="1" dirty="0" err="1" smtClean="0"/>
              <a:t>вміст</a:t>
            </a:r>
            <a:r>
              <a:rPr lang="ru-RU" b="1" dirty="0" smtClean="0"/>
              <a:t> йоду та синтез </a:t>
            </a:r>
            <a:r>
              <a:rPr lang="ru-RU" b="1" dirty="0" smtClean="0"/>
              <a:t>ТГ</a:t>
            </a:r>
          </a:p>
          <a:p>
            <a:r>
              <a:rPr lang="ru-RU" b="1" dirty="0" err="1" smtClean="0"/>
              <a:t>Недолік</a:t>
            </a:r>
            <a:r>
              <a:rPr lang="ru-RU" b="1" dirty="0" smtClean="0"/>
              <a:t> </a:t>
            </a:r>
            <a:r>
              <a:rPr lang="ru-RU" b="1" dirty="0" smtClean="0"/>
              <a:t>ТГ </a:t>
            </a:r>
            <a:r>
              <a:rPr lang="ru-RU" b="1" dirty="0" err="1" smtClean="0"/>
              <a:t>включає</a:t>
            </a:r>
            <a:r>
              <a:rPr lang="ru-RU" b="1" dirty="0" smtClean="0"/>
              <a:t> той </a:t>
            </a:r>
            <a:r>
              <a:rPr lang="ru-RU" b="1" dirty="0" err="1" smtClean="0"/>
              <a:t>самий</a:t>
            </a:r>
            <a:r>
              <a:rPr lang="ru-RU" b="1" dirty="0" smtClean="0"/>
              <a:t> </a:t>
            </a:r>
            <a:r>
              <a:rPr lang="ru-RU" b="1" dirty="0" err="1" smtClean="0"/>
              <a:t>механізм</a:t>
            </a:r>
            <a:r>
              <a:rPr lang="ru-RU" b="1" dirty="0" smtClean="0"/>
              <a:t>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</a:t>
            </a:r>
            <a:r>
              <a:rPr lang="ru-RU" b="1" dirty="0" err="1" smtClean="0"/>
              <a:t>гіперплазії</a:t>
            </a:r>
            <a:r>
              <a:rPr lang="ru-RU" b="1" dirty="0" smtClean="0"/>
              <a:t> ЩЗ,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при </a:t>
            </a:r>
            <a:r>
              <a:rPr lang="ru-RU" b="1" dirty="0" err="1" smtClean="0"/>
              <a:t>ендемічному</a:t>
            </a:r>
            <a:r>
              <a:rPr lang="ru-RU" b="1" dirty="0" smtClean="0"/>
              <a:t> </a:t>
            </a:r>
            <a:r>
              <a:rPr lang="ru-RU" b="1" dirty="0" err="1" smtClean="0"/>
              <a:t>зобі</a:t>
            </a:r>
            <a:endParaRPr lang="ru-RU" b="1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35975" cy="549275"/>
          </a:xfrm>
        </p:spPr>
        <p:txBody>
          <a:bodyPr>
            <a:normAutofit fontScale="90000"/>
          </a:bodyPr>
          <a:lstStyle/>
          <a:p>
            <a:r>
              <a:rPr lang="ru-RU" sz="3200" b="1" dirty="0" err="1" smtClean="0"/>
              <a:t>Діагностика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25538"/>
            <a:ext cx="8785225" cy="532765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Збільшена</a:t>
            </a:r>
            <a:r>
              <a:rPr lang="ru-RU" b="1" dirty="0" smtClean="0"/>
              <a:t> ЩЗ (</a:t>
            </a:r>
            <a:r>
              <a:rPr lang="ru-RU" b="1" dirty="0" err="1" smtClean="0"/>
              <a:t>наявність</a:t>
            </a:r>
            <a:r>
              <a:rPr lang="ru-RU" b="1" dirty="0" smtClean="0"/>
              <a:t> </a:t>
            </a:r>
            <a:r>
              <a:rPr lang="ru-RU" b="1" dirty="0" err="1" smtClean="0"/>
              <a:t>вузла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Пальпаторні</a:t>
            </a:r>
            <a:r>
              <a:rPr lang="ru-RU" b="1" dirty="0" smtClean="0"/>
              <a:t> </a:t>
            </a:r>
            <a:r>
              <a:rPr lang="ru-RU" b="1" dirty="0" err="1" smtClean="0"/>
              <a:t>дані</a:t>
            </a:r>
            <a:endParaRPr lang="ru-RU" b="1" dirty="0" smtClean="0"/>
          </a:p>
          <a:p>
            <a:r>
              <a:rPr lang="ru-RU" b="1" dirty="0" err="1" smtClean="0"/>
              <a:t>Пункція</a:t>
            </a:r>
            <a:r>
              <a:rPr lang="ru-RU" b="1" dirty="0" smtClean="0"/>
              <a:t> </a:t>
            </a:r>
            <a:r>
              <a:rPr lang="ru-RU" b="1" dirty="0" smtClean="0"/>
              <a:t>при </a:t>
            </a:r>
            <a:r>
              <a:rPr lang="ru-RU" b="1" dirty="0" err="1" smtClean="0"/>
              <a:t>вузловому</a:t>
            </a:r>
            <a:r>
              <a:rPr lang="ru-RU" b="1" dirty="0" smtClean="0"/>
              <a:t> </a:t>
            </a:r>
            <a:r>
              <a:rPr lang="ru-RU" b="1" dirty="0" err="1" smtClean="0"/>
              <a:t>зобі</a:t>
            </a:r>
            <a:endParaRPr lang="ru-RU" b="1" dirty="0" smtClean="0"/>
          </a:p>
          <a:p>
            <a:r>
              <a:rPr lang="ru-RU" b="1" dirty="0" err="1" smtClean="0"/>
              <a:t>Додатково</a:t>
            </a:r>
            <a:r>
              <a:rPr lang="ru-RU" b="1" dirty="0" smtClean="0"/>
              <a:t>          </a:t>
            </a:r>
            <a:r>
              <a:rPr lang="ru-RU" b="1" dirty="0" err="1" smtClean="0"/>
              <a:t>Функціональний</a:t>
            </a:r>
            <a:r>
              <a:rPr lang="ru-RU" b="1" dirty="0" smtClean="0"/>
              <a:t> стан (Т3, Т4, ТТГ)          </a:t>
            </a:r>
            <a:r>
              <a:rPr lang="ru-RU" b="1" dirty="0" err="1" smtClean="0"/>
              <a:t>Якщо</a:t>
            </a:r>
            <a:r>
              <a:rPr lang="ru-RU" b="1" dirty="0" smtClean="0"/>
              <a:t> при </a:t>
            </a:r>
            <a:r>
              <a:rPr lang="ru-RU" b="1" dirty="0" err="1" smtClean="0"/>
              <a:t>пальпації</a:t>
            </a:r>
            <a:r>
              <a:rPr lang="ru-RU" b="1" dirty="0" smtClean="0"/>
              <a:t> </a:t>
            </a:r>
            <a:r>
              <a:rPr lang="ru-RU" b="1" dirty="0" smtClean="0"/>
              <a:t>не </a:t>
            </a:r>
            <a:r>
              <a:rPr lang="ru-RU" b="1" dirty="0" err="1" smtClean="0"/>
              <a:t>вдається</a:t>
            </a:r>
            <a:r>
              <a:rPr lang="ru-RU" b="1" dirty="0" smtClean="0"/>
              <a:t> </a:t>
            </a:r>
            <a:r>
              <a:rPr lang="ru-RU" b="1" dirty="0" err="1" smtClean="0"/>
              <a:t>виявити</a:t>
            </a:r>
            <a:r>
              <a:rPr lang="ru-RU" b="1" dirty="0" smtClean="0"/>
              <a:t>          </a:t>
            </a:r>
            <a:r>
              <a:rPr lang="ru-RU" b="1" dirty="0" err="1" smtClean="0"/>
              <a:t>місцезнаходження</a:t>
            </a:r>
            <a:r>
              <a:rPr lang="ru-RU" b="1" dirty="0" smtClean="0"/>
              <a:t> ЩЗ у типовому </a:t>
            </a:r>
            <a:r>
              <a:rPr lang="ru-RU" b="1" dirty="0" err="1" smtClean="0"/>
              <a:t>місці</a:t>
            </a:r>
            <a:r>
              <a:rPr lang="ru-RU" b="1" dirty="0" smtClean="0"/>
              <a:t>         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відзначається</a:t>
            </a:r>
            <a:r>
              <a:rPr lang="ru-RU" b="1" dirty="0" smtClean="0"/>
              <a:t> </a:t>
            </a:r>
            <a:r>
              <a:rPr lang="ru-RU" b="1" dirty="0" err="1" smtClean="0"/>
              <a:t>її</a:t>
            </a:r>
            <a:r>
              <a:rPr lang="ru-RU" b="1" dirty="0" smtClean="0"/>
              <a:t> </a:t>
            </a:r>
            <a:r>
              <a:rPr lang="ru-RU" b="1" dirty="0" err="1" smtClean="0"/>
              <a:t>незвичайне</a:t>
            </a:r>
            <a:r>
              <a:rPr lang="ru-RU" b="1" dirty="0" smtClean="0"/>
              <a:t> </a:t>
            </a:r>
            <a:r>
              <a:rPr lang="ru-RU" b="1" dirty="0" err="1" smtClean="0"/>
              <a:t>зростання</a:t>
            </a:r>
            <a:r>
              <a:rPr lang="ru-RU" b="1" dirty="0" smtClean="0"/>
              <a:t> - УЗД,          КТ, </a:t>
            </a:r>
            <a:r>
              <a:rPr lang="ru-RU" b="1" dirty="0" err="1" smtClean="0"/>
              <a:t>ізотопне</a:t>
            </a:r>
            <a:r>
              <a:rPr lang="ru-RU" b="1" dirty="0" smtClean="0"/>
              <a:t> </a:t>
            </a:r>
            <a:r>
              <a:rPr lang="ru-RU" b="1" dirty="0" err="1" smtClean="0"/>
              <a:t>дослідження</a:t>
            </a:r>
            <a:endParaRPr lang="ru-RU" b="1" dirty="0" smtClean="0"/>
          </a:p>
          <a:p>
            <a:pPr>
              <a:buFontTx/>
              <a:buNone/>
            </a:pPr>
            <a:r>
              <a:rPr lang="ru-RU" sz="2800" b="1" dirty="0" smtClean="0"/>
              <a:t> </a:t>
            </a:r>
            <a:endParaRPr lang="ru-RU" sz="28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r>
              <a:rPr lang="ru-RU" sz="2800" b="1" dirty="0" err="1" smtClean="0"/>
              <a:t>Лікування</a:t>
            </a:r>
            <a:endParaRPr lang="ru-RU" sz="2800" b="1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0" y="908050"/>
            <a:ext cx="9144000" cy="5329238"/>
          </a:xfrm>
        </p:spPr>
        <p:txBody>
          <a:bodyPr/>
          <a:lstStyle/>
          <a:p>
            <a:r>
              <a:rPr lang="ru-RU" b="1" dirty="0" err="1" smtClean="0"/>
              <a:t>Принципи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спорадичного зоба не </a:t>
            </a:r>
            <a:r>
              <a:rPr lang="ru-RU" b="1" dirty="0" err="1" smtClean="0"/>
              <a:t>відрізняються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принципів</a:t>
            </a:r>
            <a:r>
              <a:rPr lang="ru-RU" b="1" dirty="0" smtClean="0"/>
              <a:t> </a:t>
            </a:r>
            <a:r>
              <a:rPr lang="ru-RU" b="1" dirty="0" err="1" smtClean="0"/>
              <a:t>лікування</a:t>
            </a:r>
            <a:r>
              <a:rPr lang="ru-RU" b="1" dirty="0" smtClean="0"/>
              <a:t> </a:t>
            </a:r>
            <a:r>
              <a:rPr lang="ru-RU" b="1" dirty="0" err="1" smtClean="0"/>
              <a:t>ендемічного</a:t>
            </a:r>
            <a:r>
              <a:rPr lang="ru-RU" b="1" dirty="0" smtClean="0"/>
              <a:t> </a:t>
            </a:r>
            <a:r>
              <a:rPr lang="ru-RU" b="1" dirty="0" smtClean="0"/>
              <a:t>зобу</a:t>
            </a:r>
          </a:p>
          <a:p>
            <a:r>
              <a:rPr lang="ru-RU" b="1" dirty="0" smtClean="0"/>
              <a:t>Максимально </a:t>
            </a:r>
            <a:r>
              <a:rPr lang="ru-RU" b="1" dirty="0" err="1" smtClean="0"/>
              <a:t>зберігається</a:t>
            </a:r>
            <a:r>
              <a:rPr lang="ru-RU" b="1" dirty="0" smtClean="0"/>
              <a:t> </a:t>
            </a:r>
            <a:r>
              <a:rPr lang="ru-RU" b="1" dirty="0" err="1" smtClean="0"/>
              <a:t>незмінена</a:t>
            </a:r>
            <a:r>
              <a:rPr lang="ru-RU" b="1" dirty="0" smtClean="0"/>
              <a:t> тканина </a:t>
            </a:r>
            <a:r>
              <a:rPr lang="ru-RU" b="1" dirty="0" err="1" smtClean="0"/>
              <a:t>щитовидної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endParaRPr lang="ru-RU" b="1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ru-RU" sz="2400" b="1"/>
              <a:t>Синдром тиреотоксикоза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0" y="692150"/>
            <a:ext cx="9144000" cy="56165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b="1" u="sng" dirty="0" err="1" smtClean="0"/>
              <a:t>Терміном</a:t>
            </a:r>
            <a:r>
              <a:rPr lang="ru-RU" sz="2400" b="1" u="sng" dirty="0" smtClean="0"/>
              <a:t> тиреотоксикоз </a:t>
            </a:r>
            <a:r>
              <a:rPr lang="ru-RU" sz="2400" b="1" dirty="0" err="1" smtClean="0"/>
              <a:t>позначають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стійку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гіперфункцію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щитовидної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залози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пов'язану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гіперпродукцією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тиреоїдних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гормонів</a:t>
            </a:r>
            <a:r>
              <a:rPr lang="ru-RU" sz="2400" b="1" dirty="0" smtClean="0"/>
              <a:t> (Т4 та Т3) та </a:t>
            </a:r>
            <a:r>
              <a:rPr lang="ru-RU" sz="2400" b="1" dirty="0" err="1" smtClean="0"/>
              <a:t>ендогенною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інтоксикацією</a:t>
            </a:r>
            <a:r>
              <a:rPr lang="ru-RU" sz="2400" b="1" dirty="0" smtClean="0"/>
              <a:t>. </a:t>
            </a:r>
            <a:endParaRPr lang="ru-RU" sz="2400" b="1" dirty="0" smtClean="0"/>
          </a:p>
          <a:p>
            <a:pPr>
              <a:lnSpc>
                <a:spcPct val="90000"/>
              </a:lnSpc>
            </a:pPr>
            <a:r>
              <a:rPr lang="ru-RU" sz="2400" b="1" dirty="0" smtClean="0"/>
              <a:t>Причини тиреотоксикозу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1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Дифузний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токсичний</a:t>
            </a:r>
            <a:r>
              <a:rPr lang="ru-RU" sz="2400" b="1" dirty="0" smtClean="0"/>
              <a:t> зоб, як один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       </a:t>
            </a:r>
            <a:r>
              <a:rPr lang="ru-RU" sz="2400" b="1" dirty="0" err="1" smtClean="0"/>
              <a:t>проявів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хвороби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Греєвса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Базедовий</a:t>
            </a:r>
            <a:r>
              <a:rPr lang="ru-RU" sz="2400" b="1" dirty="0" smtClean="0"/>
              <a:t> зоб)        (1835 - хвороба описана </a:t>
            </a:r>
            <a:r>
              <a:rPr lang="ru-RU" sz="2400" b="1" dirty="0" err="1" smtClean="0"/>
              <a:t>Греєвсом</a:t>
            </a:r>
            <a:r>
              <a:rPr lang="ru-RU" sz="2400" b="1" dirty="0" smtClean="0"/>
              <a:t>; 1821 - </a:t>
            </a:r>
            <a:r>
              <a:rPr lang="ru-RU" sz="2400" b="1" dirty="0" err="1" smtClean="0"/>
              <a:t>Пері</a:t>
            </a:r>
            <a:r>
              <a:rPr lang="ru-RU" sz="2400" b="1" dirty="0" smtClean="0"/>
              <a:t>;       1840 р. – Карл Базедов</a:t>
            </a:r>
            <a:r>
              <a:rPr lang="ru-RU" sz="2400" b="1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2</a:t>
            </a:r>
            <a:r>
              <a:rPr lang="ru-RU" sz="2400" b="1" dirty="0" smtClean="0"/>
              <a:t>. Токсична аденома </a:t>
            </a:r>
            <a:r>
              <a:rPr lang="ru-RU" sz="2400" b="1" dirty="0" err="1" smtClean="0"/>
              <a:t>щитовидної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залози</a:t>
            </a:r>
            <a:r>
              <a:rPr lang="ru-RU" sz="2400" b="1" dirty="0" smtClean="0"/>
              <a:t> – хвороба         </a:t>
            </a:r>
            <a:r>
              <a:rPr lang="ru-RU" sz="2400" b="1" dirty="0" err="1" smtClean="0"/>
              <a:t>Плюмера</a:t>
            </a:r>
            <a:r>
              <a:rPr lang="ru-RU" sz="24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/>
              <a:t>3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Багатовузловий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токсичний</a:t>
            </a:r>
            <a:r>
              <a:rPr lang="ru-RU" sz="2400" b="1" dirty="0" smtClean="0"/>
              <a:t> зоб (Хвороба </a:t>
            </a:r>
            <a:r>
              <a:rPr lang="ru-RU" sz="2400" b="1" dirty="0" err="1" smtClean="0"/>
              <a:t>Греєвса</a:t>
            </a:r>
            <a:r>
              <a:rPr lang="ru-RU" sz="2400" b="1" dirty="0" smtClean="0"/>
              <a:t>) - </a:t>
            </a:r>
            <a:r>
              <a:rPr lang="ru-RU" sz="2400" b="1" dirty="0" err="1" smtClean="0"/>
              <a:t>багатосистемне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аутоімунне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захворювання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протікає</a:t>
            </a:r>
            <a:r>
              <a:rPr lang="ru-RU" sz="2400" b="1" dirty="0" smtClean="0"/>
              <a:t> за типом </a:t>
            </a:r>
            <a:r>
              <a:rPr lang="ru-RU" sz="2400" b="1" dirty="0" err="1" smtClean="0"/>
              <a:t>гіперчутливості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уповільненого</a:t>
            </a:r>
            <a:r>
              <a:rPr lang="ru-RU" sz="2400" b="1" dirty="0" smtClean="0"/>
              <a:t> типу</a:t>
            </a:r>
            <a:r>
              <a:rPr lang="ru-RU" sz="2400" b="1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 smtClean="0"/>
              <a:t>     </a:t>
            </a:r>
            <a:endParaRPr lang="ru-RU" sz="24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ru-RU" sz="2800" b="1" dirty="0" err="1" smtClean="0"/>
              <a:t>Дифузний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токсичний</a:t>
            </a:r>
            <a:r>
              <a:rPr lang="ru-RU" sz="2800" b="1" dirty="0" smtClean="0"/>
              <a:t> </a:t>
            </a:r>
            <a:r>
              <a:rPr lang="ru-RU" sz="2800" b="1" dirty="0"/>
              <a:t>зоб</a:t>
            </a:r>
            <a:r>
              <a:rPr lang="ru-RU" sz="4000" dirty="0"/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713"/>
            <a:ext cx="9144000" cy="5761037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/>
              <a:t>Зустрічається</a:t>
            </a:r>
            <a:r>
              <a:rPr lang="ru-RU" b="1" dirty="0" smtClean="0"/>
              <a:t> </a:t>
            </a:r>
            <a:r>
              <a:rPr lang="ru-RU" b="1" dirty="0" err="1" smtClean="0"/>
              <a:t>повсюдно</a:t>
            </a:r>
            <a:endParaRPr lang="ru-RU" b="1" dirty="0" smtClean="0"/>
          </a:p>
          <a:p>
            <a:r>
              <a:rPr lang="ru-RU" b="1" dirty="0" err="1" smtClean="0"/>
              <a:t>Вражає</a:t>
            </a:r>
            <a:r>
              <a:rPr lang="ru-RU" b="1" dirty="0" smtClean="0"/>
              <a:t>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 </a:t>
            </a:r>
            <a:r>
              <a:rPr lang="ru-RU" b="1" dirty="0" err="1" smtClean="0"/>
              <a:t>жінок</a:t>
            </a:r>
            <a:r>
              <a:rPr lang="ru-RU" b="1" dirty="0" smtClean="0"/>
              <a:t> (</a:t>
            </a:r>
            <a:r>
              <a:rPr lang="ru-RU" b="1" dirty="0" err="1" smtClean="0"/>
              <a:t>співвідношення</a:t>
            </a:r>
            <a:r>
              <a:rPr lang="ru-RU" b="1" dirty="0" smtClean="0"/>
              <a:t> </a:t>
            </a:r>
            <a:r>
              <a:rPr lang="ru-RU" b="1" dirty="0" err="1" smtClean="0"/>
              <a:t>жінок</a:t>
            </a:r>
            <a:r>
              <a:rPr lang="ru-RU" b="1" dirty="0" smtClean="0"/>
              <a:t> та </a:t>
            </a:r>
            <a:r>
              <a:rPr lang="ru-RU" b="1" dirty="0" err="1" smtClean="0"/>
              <a:t>чоловіків</a:t>
            </a:r>
            <a:r>
              <a:rPr lang="ru-RU" b="1" dirty="0" smtClean="0"/>
              <a:t> 10:1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Вік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20 до 50 </a:t>
            </a:r>
            <a:r>
              <a:rPr lang="ru-RU" b="1" dirty="0" err="1" smtClean="0"/>
              <a:t>років</a:t>
            </a:r>
            <a:endParaRPr lang="ru-RU" b="1" dirty="0" smtClean="0"/>
          </a:p>
          <a:p>
            <a:r>
              <a:rPr lang="ru-RU" b="1" dirty="0" err="1" smtClean="0"/>
              <a:t>Аутоімунне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(</a:t>
            </a:r>
            <a:r>
              <a:rPr lang="ru-RU" b="1" dirty="0" err="1" smtClean="0"/>
              <a:t>виникає</a:t>
            </a:r>
            <a:r>
              <a:rPr lang="ru-RU" b="1" dirty="0" smtClean="0"/>
              <a:t> в </a:t>
            </a:r>
            <a:r>
              <a:rPr lang="ru-RU" b="1" dirty="0" err="1" smtClean="0"/>
              <a:t>осіб</a:t>
            </a:r>
            <a:r>
              <a:rPr lang="ru-RU" b="1" dirty="0" smtClean="0"/>
              <a:t>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вродженим</a:t>
            </a:r>
            <a:r>
              <a:rPr lang="ru-RU" b="1" dirty="0" smtClean="0"/>
              <a:t> дефектом </a:t>
            </a:r>
            <a:r>
              <a:rPr lang="ru-RU" b="1" dirty="0" err="1" smtClean="0"/>
              <a:t>імуноконтролю</a:t>
            </a:r>
            <a:r>
              <a:rPr lang="ru-RU" b="1" dirty="0" smtClean="0"/>
              <a:t> – </a:t>
            </a:r>
            <a:r>
              <a:rPr lang="ru-RU" b="1" dirty="0" err="1" smtClean="0"/>
              <a:t>успадкованого</a:t>
            </a:r>
            <a:r>
              <a:rPr lang="ru-RU" b="1" dirty="0" smtClean="0"/>
              <a:t> особливого </a:t>
            </a:r>
            <a:r>
              <a:rPr lang="ru-RU" b="1" dirty="0" err="1" smtClean="0"/>
              <a:t>рецесивного</a:t>
            </a:r>
            <a:r>
              <a:rPr lang="ru-RU" b="1" dirty="0" smtClean="0"/>
              <a:t> гена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В </a:t>
            </a:r>
            <a:r>
              <a:rPr lang="ru-RU" b="1" dirty="0" err="1" smtClean="0"/>
              <a:t>основі</a:t>
            </a:r>
            <a:r>
              <a:rPr lang="ru-RU" b="1" dirty="0" smtClean="0"/>
              <a:t> </a:t>
            </a:r>
            <a:r>
              <a:rPr lang="ru-RU" b="1" dirty="0" err="1" smtClean="0"/>
              <a:t>захворювання</a:t>
            </a:r>
            <a:r>
              <a:rPr lang="ru-RU" b="1" dirty="0" smtClean="0"/>
              <a:t> – дефект </a:t>
            </a:r>
            <a:r>
              <a:rPr lang="ru-RU" b="1" dirty="0" err="1" smtClean="0"/>
              <a:t>Т-супресорів</a:t>
            </a:r>
            <a:endParaRPr lang="ru-RU" b="1" dirty="0" smtClean="0"/>
          </a:p>
          <a:p>
            <a:r>
              <a:rPr lang="ru-RU" b="1" dirty="0" smtClean="0"/>
              <a:t>Причини</a:t>
            </a:r>
            <a:r>
              <a:rPr lang="ru-RU" b="1" dirty="0" smtClean="0"/>
              <a:t>: </a:t>
            </a:r>
            <a:r>
              <a:rPr lang="ru-RU" b="1" dirty="0" err="1" smtClean="0"/>
              <a:t>інфекція</a:t>
            </a:r>
            <a:r>
              <a:rPr lang="ru-RU" b="1" dirty="0" smtClean="0"/>
              <a:t>, </a:t>
            </a:r>
            <a:r>
              <a:rPr lang="ru-RU" b="1" dirty="0" err="1" smtClean="0"/>
              <a:t>інсоляція</a:t>
            </a:r>
            <a:r>
              <a:rPr lang="ru-RU" b="1" dirty="0" smtClean="0"/>
              <a:t>, тяжкий </a:t>
            </a:r>
            <a:r>
              <a:rPr lang="ru-RU" b="1" dirty="0" err="1" smtClean="0"/>
              <a:t>емоційний</a:t>
            </a:r>
            <a:r>
              <a:rPr lang="ru-RU" b="1" dirty="0" smtClean="0"/>
              <a:t> </a:t>
            </a:r>
            <a:r>
              <a:rPr lang="ru-RU" b="1" dirty="0" err="1" smtClean="0"/>
              <a:t>стрес</a:t>
            </a:r>
            <a:endParaRPr lang="ru-RU" b="1" dirty="0" smtClean="0"/>
          </a:p>
          <a:p>
            <a:pPr>
              <a:buFontTx/>
              <a:buNone/>
            </a:pPr>
            <a:r>
              <a:rPr lang="ru-RU" sz="2800" b="1" dirty="0" smtClean="0"/>
              <a:t> </a:t>
            </a:r>
            <a:endParaRPr lang="ru-RU" sz="28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2624138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 </a:t>
            </a:r>
            <a:r>
              <a:rPr lang="ru-RU" sz="2800" dirty="0" err="1" smtClean="0"/>
              <a:t>Т-хелпери</a:t>
            </a:r>
            <a:r>
              <a:rPr lang="ru-RU" sz="2800" dirty="0" smtClean="0"/>
              <a:t> </a:t>
            </a:r>
            <a:r>
              <a:rPr lang="ru-RU" sz="2800" dirty="0" err="1" smtClean="0"/>
              <a:t>стимулюють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В-клітини</a:t>
            </a:r>
            <a:r>
              <a:rPr lang="ru-RU" sz="2800" dirty="0" smtClean="0"/>
              <a:t>, </a:t>
            </a:r>
            <a:r>
              <a:rPr lang="ru-RU" sz="2800" dirty="0" err="1" smtClean="0"/>
              <a:t>виробляються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тиреостимулюючі</a:t>
            </a:r>
            <a:r>
              <a:rPr lang="ru-RU" sz="2800" dirty="0" smtClean="0"/>
              <a:t> </a:t>
            </a:r>
            <a:r>
              <a:rPr lang="ru-RU" sz="2800" dirty="0" err="1" smtClean="0"/>
              <a:t>антитіла</a:t>
            </a:r>
            <a:r>
              <a:rPr lang="ru-RU" sz="2800" dirty="0" smtClean="0"/>
              <a:t> (</a:t>
            </a:r>
            <a:r>
              <a:rPr lang="ru-RU" sz="2800" dirty="0" err="1" smtClean="0"/>
              <a:t>TSaB</a:t>
            </a:r>
            <a:r>
              <a:rPr lang="ru-RU" sz="2800" dirty="0" smtClean="0"/>
              <a:t>)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При </a:t>
            </a:r>
            <a:r>
              <a:rPr lang="ru-RU" sz="2800" dirty="0" err="1" smtClean="0"/>
              <a:t>надлишку</a:t>
            </a:r>
            <a:r>
              <a:rPr lang="ru-RU" sz="2800" dirty="0" smtClean="0"/>
              <a:t> кортизолу </a:t>
            </a:r>
            <a:r>
              <a:rPr lang="ru-RU" sz="2800" dirty="0" err="1" smtClean="0"/>
              <a:t>порушується</a:t>
            </a:r>
            <a:r>
              <a:rPr lang="ru-RU" sz="2800" dirty="0" smtClean="0"/>
              <a:t> контроль </a:t>
            </a:r>
            <a:r>
              <a:rPr lang="ru-RU" sz="2800" dirty="0" err="1" smtClean="0"/>
              <a:t>Т-супресорів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3068638"/>
            <a:ext cx="8642350" cy="3027362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TSaB</a:t>
            </a:r>
            <a:r>
              <a:rPr lang="en-US" b="1" dirty="0" smtClean="0"/>
              <a:t> "</a:t>
            </a:r>
            <a:r>
              <a:rPr lang="ru-RU" b="1" dirty="0" err="1" smtClean="0"/>
              <a:t>сідають</a:t>
            </a:r>
            <a:r>
              <a:rPr lang="ru-RU" b="1" dirty="0" smtClean="0"/>
              <a:t>" на </a:t>
            </a:r>
            <a:r>
              <a:rPr lang="ru-RU" b="1" dirty="0" err="1" smtClean="0"/>
              <a:t>рецептори</a:t>
            </a:r>
            <a:r>
              <a:rPr lang="ru-RU" b="1" dirty="0" smtClean="0"/>
              <a:t>, </a:t>
            </a:r>
            <a:r>
              <a:rPr lang="ru-RU" b="1" dirty="0" err="1" smtClean="0"/>
              <a:t>заліза</a:t>
            </a:r>
            <a:r>
              <a:rPr lang="ru-RU" b="1" dirty="0" smtClean="0"/>
              <a:t> </a:t>
            </a:r>
            <a:r>
              <a:rPr lang="ru-RU" b="1" dirty="0" err="1" smtClean="0"/>
              <a:t>стає</a:t>
            </a:r>
            <a:r>
              <a:rPr lang="ru-RU" b="1" dirty="0" smtClean="0"/>
              <a:t> </a:t>
            </a:r>
            <a:r>
              <a:rPr lang="ru-RU" b="1" dirty="0" err="1" smtClean="0"/>
              <a:t>підконтрольна</a:t>
            </a:r>
            <a:r>
              <a:rPr lang="ru-RU" b="1" dirty="0" smtClean="0"/>
              <a:t> </a:t>
            </a:r>
            <a:r>
              <a:rPr lang="ru-RU" b="1" dirty="0" err="1" smtClean="0"/>
              <a:t>антитілам</a:t>
            </a:r>
            <a:endParaRPr lang="ru-RU" b="1" dirty="0" smtClean="0"/>
          </a:p>
          <a:p>
            <a:r>
              <a:rPr lang="ru-RU" b="1" dirty="0" err="1" smtClean="0"/>
              <a:t>Стимулюється</a:t>
            </a:r>
            <a:r>
              <a:rPr lang="ru-RU" b="1" dirty="0" smtClean="0"/>
              <a:t> </a:t>
            </a:r>
            <a:r>
              <a:rPr lang="ru-RU" b="1" dirty="0" err="1" smtClean="0"/>
              <a:t>зростання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endParaRPr lang="ru-RU" b="1" dirty="0" smtClean="0"/>
          </a:p>
          <a:p>
            <a:r>
              <a:rPr lang="ru-RU" b="1" dirty="0" err="1" smtClean="0"/>
              <a:t>Виробляється</a:t>
            </a:r>
            <a:r>
              <a:rPr lang="ru-RU" b="1" dirty="0" smtClean="0"/>
              <a:t> </a:t>
            </a:r>
            <a:r>
              <a:rPr lang="ru-RU" b="1" dirty="0" err="1" smtClean="0"/>
              <a:t>більше</a:t>
            </a:r>
            <a:r>
              <a:rPr lang="ru-RU" b="1" dirty="0" smtClean="0"/>
              <a:t> Т3 та </a:t>
            </a:r>
            <a:r>
              <a:rPr lang="ru-RU" b="1" dirty="0" smtClean="0"/>
              <a:t>Т4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ru-RU" sz="2800" b="1" dirty="0" err="1" smtClean="0"/>
              <a:t>Клініка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765175"/>
            <a:ext cx="8893175" cy="5688013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Клінічна</a:t>
            </a:r>
            <a:r>
              <a:rPr lang="ru-RU" b="1" dirty="0" smtClean="0"/>
              <a:t> картина </a:t>
            </a:r>
            <a:r>
              <a:rPr lang="ru-RU" b="1" dirty="0" err="1" smtClean="0"/>
              <a:t>дифузного</a:t>
            </a:r>
            <a:r>
              <a:rPr lang="ru-RU" b="1" dirty="0" smtClean="0"/>
              <a:t> токсичного зоба </a:t>
            </a:r>
            <a:r>
              <a:rPr lang="ru-RU" b="1" dirty="0" err="1" smtClean="0"/>
              <a:t>різноманітна</a:t>
            </a:r>
            <a:endParaRPr lang="ru-RU" b="1" dirty="0" smtClean="0"/>
          </a:p>
          <a:p>
            <a:r>
              <a:rPr lang="ru-RU" b="1" dirty="0" err="1" smtClean="0"/>
              <a:t>Визначається</a:t>
            </a:r>
            <a:r>
              <a:rPr lang="ru-RU" b="1" dirty="0" smtClean="0"/>
              <a:t> </a:t>
            </a:r>
            <a:r>
              <a:rPr lang="ru-RU" b="1" dirty="0" err="1" smtClean="0"/>
              <a:t>тяжкістю</a:t>
            </a:r>
            <a:r>
              <a:rPr lang="ru-RU" b="1" dirty="0" smtClean="0"/>
              <a:t> </a:t>
            </a:r>
            <a:r>
              <a:rPr lang="ru-RU" b="1" dirty="0" smtClean="0"/>
              <a:t>тиреотоксикозу</a:t>
            </a:r>
          </a:p>
          <a:p>
            <a:endParaRPr lang="ru-RU" b="1" dirty="0" smtClean="0"/>
          </a:p>
          <a:p>
            <a:r>
              <a:rPr lang="ru-RU" b="1" dirty="0" err="1" smtClean="0"/>
              <a:t>Класична</a:t>
            </a:r>
            <a:r>
              <a:rPr lang="ru-RU" b="1" dirty="0" smtClean="0"/>
              <a:t> </a:t>
            </a:r>
            <a:r>
              <a:rPr lang="ru-RU" b="1" dirty="0" smtClean="0"/>
              <a:t>базедова </a:t>
            </a:r>
            <a:r>
              <a:rPr lang="ru-RU" b="1" dirty="0" err="1" smtClean="0"/>
              <a:t>тріада</a:t>
            </a:r>
            <a:r>
              <a:rPr lang="ru-RU" b="1" dirty="0" smtClean="0"/>
              <a:t>: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</a:t>
            </a:r>
            <a:r>
              <a:rPr lang="ru-RU" b="1" dirty="0" err="1" smtClean="0"/>
              <a:t>екзофтальм</a:t>
            </a:r>
            <a:r>
              <a:rPr lang="ru-RU" b="1" dirty="0" smtClean="0"/>
              <a:t>, </a:t>
            </a:r>
            <a:r>
              <a:rPr lang="ru-RU" b="1" dirty="0" err="1" smtClean="0"/>
              <a:t>тахікардія</a:t>
            </a:r>
            <a:r>
              <a:rPr lang="ru-RU" b="1" dirty="0" smtClean="0"/>
              <a:t>, </a:t>
            </a:r>
            <a:r>
              <a:rPr lang="ru-RU" b="1" dirty="0" smtClean="0"/>
              <a:t>зоб</a:t>
            </a:r>
          </a:p>
          <a:p>
            <a:pPr algn="ctr">
              <a:buFontTx/>
              <a:buNone/>
            </a:pPr>
            <a:r>
              <a:rPr lang="ru-RU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ru-RU" sz="2800" b="1" dirty="0" err="1" smtClean="0"/>
              <a:t>Ступені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тяжкості</a:t>
            </a:r>
            <a:r>
              <a:rPr lang="ru-RU" sz="2800" b="1" dirty="0" smtClean="0"/>
              <a:t> тиреотоксикозу</a:t>
            </a:r>
            <a:endParaRPr lang="ru-RU" sz="2800" b="1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620713"/>
            <a:ext cx="8893175" cy="5903912"/>
          </a:xfrm>
        </p:spPr>
        <p:txBody>
          <a:bodyPr>
            <a:normAutofit/>
          </a:bodyPr>
          <a:lstStyle/>
          <a:p>
            <a:r>
              <a:rPr lang="ru-RU" b="1" dirty="0" smtClean="0"/>
              <a:t>Легка форма: </a:t>
            </a:r>
            <a:endParaRPr lang="ru-RU" b="1" dirty="0" smtClean="0"/>
          </a:p>
          <a:p>
            <a:r>
              <a:rPr lang="ru-RU" b="1" dirty="0" err="1" smtClean="0"/>
              <a:t>помірне</a:t>
            </a:r>
            <a:r>
              <a:rPr lang="ru-RU" b="1" dirty="0" smtClean="0"/>
              <a:t> </a:t>
            </a:r>
            <a:r>
              <a:rPr lang="ru-RU" b="1" dirty="0" err="1" smtClean="0"/>
              <a:t>схуднення</a:t>
            </a:r>
            <a:r>
              <a:rPr lang="ru-RU" b="1" dirty="0" smtClean="0"/>
              <a:t> (на 10-15%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маси</a:t>
            </a:r>
            <a:r>
              <a:rPr lang="ru-RU" b="1" dirty="0" smtClean="0"/>
              <a:t> </a:t>
            </a:r>
            <a:r>
              <a:rPr lang="ru-RU" b="1" dirty="0" err="1" smtClean="0"/>
              <a:t>тіла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Нервова</a:t>
            </a:r>
            <a:r>
              <a:rPr lang="ru-RU" b="1" dirty="0" smtClean="0"/>
              <a:t> </a:t>
            </a:r>
            <a:r>
              <a:rPr lang="ru-RU" b="1" dirty="0" err="1" smtClean="0"/>
              <a:t>збудливість</a:t>
            </a:r>
            <a:endParaRPr lang="ru-RU" b="1" dirty="0" smtClean="0"/>
          </a:p>
          <a:p>
            <a:r>
              <a:rPr lang="ru-RU" b="1" dirty="0" smtClean="0"/>
              <a:t>Пульс </a:t>
            </a:r>
            <a:r>
              <a:rPr lang="ru-RU" b="1" dirty="0" smtClean="0"/>
              <a:t>не </a:t>
            </a:r>
            <a:r>
              <a:rPr lang="ru-RU" b="1" dirty="0" err="1" smtClean="0"/>
              <a:t>більше</a:t>
            </a:r>
            <a:r>
              <a:rPr lang="ru-RU" b="1" dirty="0" smtClean="0"/>
              <a:t> 100 </a:t>
            </a:r>
            <a:r>
              <a:rPr lang="ru-RU" b="1" dirty="0" err="1" smtClean="0"/>
              <a:t>уд.в</a:t>
            </a:r>
            <a:r>
              <a:rPr lang="ru-RU" b="1" dirty="0" smtClean="0"/>
              <a:t> 1хв без </a:t>
            </a:r>
            <a:r>
              <a:rPr lang="ru-RU" b="1" dirty="0" err="1" smtClean="0"/>
              <a:t>порушення</a:t>
            </a:r>
            <a:r>
              <a:rPr lang="ru-RU" b="1" dirty="0" smtClean="0"/>
              <a:t> ритму та </a:t>
            </a:r>
            <a:r>
              <a:rPr lang="ru-RU" b="1" dirty="0" err="1" smtClean="0"/>
              <a:t>функції</a:t>
            </a:r>
            <a:r>
              <a:rPr lang="ru-RU" b="1" dirty="0" smtClean="0"/>
              <a:t> </a:t>
            </a:r>
            <a:r>
              <a:rPr lang="ru-RU" b="1" dirty="0" err="1" smtClean="0"/>
              <a:t>інших</a:t>
            </a:r>
            <a:r>
              <a:rPr lang="ru-RU" b="1" dirty="0" smtClean="0"/>
              <a:t> </a:t>
            </a:r>
            <a:r>
              <a:rPr lang="ru-RU" b="1" dirty="0" err="1" smtClean="0"/>
              <a:t>органів</a:t>
            </a:r>
            <a:r>
              <a:rPr lang="ru-RU" b="1" dirty="0" smtClean="0"/>
              <a:t> </a:t>
            </a:r>
            <a:r>
              <a:rPr lang="ru-RU" b="1" dirty="0" err="1" smtClean="0"/>
              <a:t>та</a:t>
            </a:r>
            <a:r>
              <a:rPr lang="ru-RU" b="1" dirty="0" smtClean="0"/>
              <a:t> </a:t>
            </a:r>
            <a:r>
              <a:rPr lang="ru-RU" b="1" dirty="0" smtClean="0"/>
              <a:t>систем</a:t>
            </a:r>
          </a:p>
          <a:p>
            <a:r>
              <a:rPr lang="ru-RU" b="1" dirty="0" err="1" smtClean="0"/>
              <a:t>Основний</a:t>
            </a:r>
            <a:r>
              <a:rPr lang="ru-RU" b="1" dirty="0" smtClean="0"/>
              <a:t> </a:t>
            </a:r>
            <a:r>
              <a:rPr lang="ru-RU" b="1" dirty="0" err="1" smtClean="0"/>
              <a:t>обмін</a:t>
            </a:r>
            <a:r>
              <a:rPr lang="ru-RU" b="1" dirty="0" smtClean="0"/>
              <a:t> не </a:t>
            </a:r>
            <a:r>
              <a:rPr lang="ru-RU" b="1" dirty="0" err="1" smtClean="0"/>
              <a:t>перевищує</a:t>
            </a:r>
            <a:r>
              <a:rPr lang="ru-RU" b="1" dirty="0" smtClean="0"/>
              <a:t> + 30</a:t>
            </a:r>
            <a:r>
              <a:rPr lang="ru-RU" b="1" dirty="0" smtClean="0"/>
              <a:t>%</a:t>
            </a:r>
          </a:p>
          <a:p>
            <a:r>
              <a:rPr lang="ru-RU" b="1" dirty="0" err="1" smtClean="0"/>
              <a:t>Деяке</a:t>
            </a:r>
            <a:r>
              <a:rPr lang="ru-RU" b="1" dirty="0" smtClean="0"/>
              <a:t>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працездатності</a:t>
            </a:r>
            <a:endParaRPr lang="ru-RU" b="1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r>
              <a:rPr lang="ru-RU" sz="2800" b="1" dirty="0"/>
              <a:t>Тиреотоксикоз </a:t>
            </a:r>
            <a:r>
              <a:rPr lang="ru-RU" sz="2800" b="1" dirty="0" err="1" smtClean="0"/>
              <a:t>середньої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тяжкості</a:t>
            </a:r>
            <a:endParaRPr lang="ru-RU" sz="2800" b="1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836613"/>
            <a:ext cx="8713787" cy="54721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 err="1" smtClean="0"/>
              <a:t>Схуднення</a:t>
            </a:r>
            <a:r>
              <a:rPr lang="ru-RU" b="1" dirty="0" smtClean="0"/>
              <a:t> </a:t>
            </a:r>
            <a:r>
              <a:rPr lang="ru-RU" b="1" dirty="0" err="1" smtClean="0"/>
              <a:t>більш</a:t>
            </a:r>
            <a:r>
              <a:rPr lang="ru-RU" b="1" dirty="0" smtClean="0"/>
              <a:t> </a:t>
            </a:r>
            <a:r>
              <a:rPr lang="ru-RU" b="1" dirty="0" err="1" smtClean="0"/>
              <a:t>значне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Підвищена</a:t>
            </a:r>
            <a:r>
              <a:rPr lang="ru-RU" b="1" dirty="0" smtClean="0"/>
              <a:t> </a:t>
            </a:r>
            <a:r>
              <a:rPr lang="ru-RU" b="1" dirty="0" err="1" smtClean="0"/>
              <a:t>нервова</a:t>
            </a:r>
            <a:r>
              <a:rPr lang="ru-RU" b="1" dirty="0" smtClean="0"/>
              <a:t> </a:t>
            </a:r>
            <a:r>
              <a:rPr lang="ru-RU" b="1" dirty="0" err="1" smtClean="0"/>
              <a:t>збудливість</a:t>
            </a:r>
            <a:r>
              <a:rPr lang="ru-RU" b="1" dirty="0" smtClean="0"/>
              <a:t> (легка </a:t>
            </a:r>
            <a:r>
              <a:rPr lang="ru-RU" b="1" dirty="0" err="1" smtClean="0"/>
              <a:t>дратівливість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плаксивість</a:t>
            </a:r>
            <a:r>
              <a:rPr lang="ru-RU" b="1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Тахікардія</a:t>
            </a:r>
            <a:r>
              <a:rPr lang="ru-RU" b="1" dirty="0" smtClean="0"/>
              <a:t> </a:t>
            </a:r>
            <a:r>
              <a:rPr lang="ru-RU" b="1" dirty="0" smtClean="0"/>
              <a:t>до 100-120 уд</a:t>
            </a:r>
            <a:r>
              <a:rPr lang="ru-RU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Короткочасні</a:t>
            </a:r>
            <a:r>
              <a:rPr lang="ru-RU" b="1" dirty="0" smtClean="0"/>
              <a:t> </a:t>
            </a:r>
            <a:r>
              <a:rPr lang="ru-RU" b="1" dirty="0" err="1" smtClean="0"/>
              <a:t>порушення</a:t>
            </a:r>
            <a:r>
              <a:rPr lang="ru-RU" b="1" dirty="0" smtClean="0"/>
              <a:t> </a:t>
            </a:r>
            <a:r>
              <a:rPr lang="ru-RU" b="1" dirty="0" smtClean="0"/>
              <a:t>ритму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Підвищений</a:t>
            </a:r>
            <a:r>
              <a:rPr lang="ru-RU" b="1" dirty="0" smtClean="0"/>
              <a:t> </a:t>
            </a:r>
            <a:r>
              <a:rPr lang="ru-RU" b="1" dirty="0" err="1" smtClean="0"/>
              <a:t>систолічний</a:t>
            </a:r>
            <a:r>
              <a:rPr lang="ru-RU" b="1" dirty="0" smtClean="0"/>
              <a:t> </a:t>
            </a:r>
            <a:r>
              <a:rPr lang="ru-RU" b="1" dirty="0" smtClean="0"/>
              <a:t>АТ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Зміни</a:t>
            </a:r>
            <a:r>
              <a:rPr lang="ru-RU" b="1" dirty="0" smtClean="0"/>
              <a:t> </a:t>
            </a:r>
            <a:r>
              <a:rPr lang="ru-RU" b="1" dirty="0" smtClean="0"/>
              <a:t>у </a:t>
            </a:r>
            <a:r>
              <a:rPr lang="ru-RU" b="1" dirty="0" err="1" smtClean="0"/>
              <a:t>вуглеводному</a:t>
            </a:r>
            <a:r>
              <a:rPr lang="ru-RU" b="1" dirty="0" smtClean="0"/>
              <a:t> </a:t>
            </a:r>
            <a:r>
              <a:rPr lang="ru-RU" b="1" dirty="0" err="1" smtClean="0"/>
              <a:t>обміні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Шлунково-кишкові</a:t>
            </a:r>
            <a:r>
              <a:rPr lang="ru-RU" b="1" dirty="0" smtClean="0"/>
              <a:t> </a:t>
            </a:r>
            <a:r>
              <a:rPr lang="ru-RU" b="1" dirty="0" err="1" smtClean="0"/>
              <a:t>розлади</a:t>
            </a:r>
            <a:r>
              <a:rPr lang="ru-RU" b="1" dirty="0" smtClean="0"/>
              <a:t> (</a:t>
            </a:r>
            <a:r>
              <a:rPr lang="ru-RU" b="1" dirty="0" err="1" smtClean="0"/>
              <a:t>частий</a:t>
            </a:r>
            <a:r>
              <a:rPr lang="ru-RU" b="1" dirty="0" smtClean="0"/>
              <a:t> </a:t>
            </a:r>
            <a:r>
              <a:rPr lang="ru-RU" b="1" dirty="0" err="1" smtClean="0"/>
              <a:t>рідкий</a:t>
            </a:r>
            <a:r>
              <a:rPr lang="ru-RU" b="1" dirty="0" smtClean="0"/>
              <a:t> </a:t>
            </a:r>
            <a:r>
              <a:rPr lang="ru-RU" b="1" dirty="0" smtClean="0"/>
              <a:t>стул)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Основний</a:t>
            </a:r>
            <a:r>
              <a:rPr lang="ru-RU" b="1" dirty="0" smtClean="0"/>
              <a:t> </a:t>
            </a:r>
            <a:r>
              <a:rPr lang="ru-RU" b="1" dirty="0" err="1" smtClean="0"/>
              <a:t>обмін</a:t>
            </a:r>
            <a:r>
              <a:rPr lang="ru-RU" b="1" dirty="0" smtClean="0"/>
              <a:t> </a:t>
            </a:r>
            <a:r>
              <a:rPr lang="ru-RU" b="1" dirty="0" err="1" smtClean="0"/>
              <a:t>підвищено</a:t>
            </a:r>
            <a:r>
              <a:rPr lang="ru-RU" b="1" dirty="0" smtClean="0"/>
              <a:t> до +60</a:t>
            </a:r>
            <a:r>
              <a:rPr lang="ru-RU" b="1" dirty="0" smtClean="0"/>
              <a:t>%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Істотне</a:t>
            </a:r>
            <a:r>
              <a:rPr lang="ru-RU" b="1" dirty="0" smtClean="0"/>
              <a:t>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працездатності</a:t>
            </a:r>
            <a:endParaRPr lang="ru-RU" b="1" dirty="0" smtClean="0"/>
          </a:p>
          <a:p>
            <a:pPr>
              <a:lnSpc>
                <a:spcPct val="90000"/>
              </a:lnSpc>
            </a:pPr>
            <a:endParaRPr lang="ru-RU" b="1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Тяжка </a:t>
            </a:r>
            <a:r>
              <a:rPr lang="ru-RU" sz="2800" b="1" dirty="0"/>
              <a:t>(</a:t>
            </a:r>
            <a:r>
              <a:rPr lang="ru-RU" sz="2800" b="1" dirty="0" err="1" smtClean="0"/>
              <a:t>висцеропатична</a:t>
            </a:r>
            <a:r>
              <a:rPr lang="ru-RU" sz="2800" b="1" dirty="0" smtClean="0"/>
              <a:t>) </a:t>
            </a:r>
            <a:r>
              <a:rPr lang="ru-RU" sz="2800" b="1" dirty="0"/>
              <a:t>форма тиреотоксикоза</a:t>
            </a:r>
            <a:endParaRPr lang="ru-RU" sz="40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908050"/>
            <a:ext cx="8964612" cy="54006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 err="1" smtClean="0"/>
              <a:t>Різко</a:t>
            </a:r>
            <a:r>
              <a:rPr lang="ru-RU" b="1" dirty="0" smtClean="0"/>
              <a:t> </a:t>
            </a:r>
            <a:r>
              <a:rPr lang="ru-RU" b="1" dirty="0" err="1" smtClean="0"/>
              <a:t>підвищена</a:t>
            </a:r>
            <a:r>
              <a:rPr lang="ru-RU" b="1" dirty="0" smtClean="0"/>
              <a:t> </a:t>
            </a:r>
            <a:r>
              <a:rPr lang="ru-RU" b="1" dirty="0" err="1" smtClean="0"/>
              <a:t>нервова</a:t>
            </a:r>
            <a:r>
              <a:rPr lang="ru-RU" b="1" dirty="0" smtClean="0"/>
              <a:t> </a:t>
            </a:r>
            <a:r>
              <a:rPr lang="ru-RU" b="1" dirty="0" err="1" smtClean="0"/>
              <a:t>збудливість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Значна</a:t>
            </a:r>
            <a:r>
              <a:rPr lang="ru-RU" b="1" dirty="0" smtClean="0"/>
              <a:t> </a:t>
            </a:r>
            <a:r>
              <a:rPr lang="ru-RU" b="1" dirty="0" err="1" smtClean="0"/>
              <a:t>втрата</a:t>
            </a:r>
            <a:r>
              <a:rPr lang="ru-RU" b="1" dirty="0" smtClean="0"/>
              <a:t> </a:t>
            </a:r>
            <a:r>
              <a:rPr lang="ru-RU" b="1" dirty="0" err="1" smtClean="0"/>
              <a:t>маси</a:t>
            </a:r>
            <a:r>
              <a:rPr lang="ru-RU" b="1" dirty="0" smtClean="0"/>
              <a:t> </a:t>
            </a:r>
            <a:r>
              <a:rPr lang="ru-RU" b="1" dirty="0" err="1" smtClean="0"/>
              <a:t>тіла</a:t>
            </a:r>
            <a:r>
              <a:rPr lang="ru-RU" b="1" dirty="0" smtClean="0"/>
              <a:t> аж до </a:t>
            </a:r>
            <a:r>
              <a:rPr lang="ru-RU" b="1" dirty="0" err="1" smtClean="0"/>
              <a:t>кахексії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Тахікардія</a:t>
            </a:r>
            <a:r>
              <a:rPr lang="ru-RU" b="1" dirty="0" smtClean="0"/>
              <a:t> </a:t>
            </a:r>
            <a:r>
              <a:rPr lang="ru-RU" b="1" dirty="0" err="1" smtClean="0"/>
              <a:t>понад</a:t>
            </a:r>
            <a:r>
              <a:rPr lang="ru-RU" b="1" dirty="0" smtClean="0"/>
              <a:t> 120 уд. 1 </a:t>
            </a:r>
            <a:r>
              <a:rPr lang="ru-RU" b="1" dirty="0" err="1" smtClean="0"/>
              <a:t>хв</a:t>
            </a:r>
            <a:r>
              <a:rPr lang="ru-RU" b="1" dirty="0" smtClean="0"/>
              <a:t>, </a:t>
            </a:r>
            <a:r>
              <a:rPr lang="ru-RU" b="1" dirty="0" err="1" smtClean="0"/>
              <a:t>миготлива</a:t>
            </a:r>
            <a:r>
              <a:rPr lang="ru-RU" b="1" dirty="0" smtClean="0"/>
              <a:t> </a:t>
            </a:r>
            <a:r>
              <a:rPr lang="ru-RU" b="1" dirty="0" err="1" smtClean="0"/>
              <a:t>аритмія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Серцева</a:t>
            </a:r>
            <a:r>
              <a:rPr lang="ru-RU" b="1" dirty="0" smtClean="0"/>
              <a:t> </a:t>
            </a:r>
            <a:r>
              <a:rPr lang="ru-RU" b="1" dirty="0" err="1" smtClean="0"/>
              <a:t>недостатність</a:t>
            </a:r>
            <a:r>
              <a:rPr lang="ru-RU" b="1" dirty="0" smtClean="0"/>
              <a:t>, НК-</a:t>
            </a:r>
            <a:r>
              <a:rPr lang="en-US" b="1" dirty="0" smtClean="0"/>
              <a:t>II-III</a:t>
            </a:r>
            <a:endParaRPr lang="uk-UA" b="1" dirty="0" smtClean="0"/>
          </a:p>
          <a:p>
            <a:pPr>
              <a:lnSpc>
                <a:spcPct val="90000"/>
              </a:lnSpc>
            </a:pPr>
            <a:r>
              <a:rPr lang="ru-RU" b="1" dirty="0" err="1" smtClean="0"/>
              <a:t>Основний</a:t>
            </a:r>
            <a:r>
              <a:rPr lang="ru-RU" b="1" dirty="0" smtClean="0"/>
              <a:t> </a:t>
            </a:r>
            <a:r>
              <a:rPr lang="ru-RU" b="1" dirty="0" err="1" smtClean="0"/>
              <a:t>обмін</a:t>
            </a:r>
            <a:r>
              <a:rPr lang="ru-RU" b="1" dirty="0" smtClean="0"/>
              <a:t> </a:t>
            </a:r>
            <a:r>
              <a:rPr lang="ru-RU" b="1" dirty="0" err="1" smtClean="0"/>
              <a:t>перевищено</a:t>
            </a:r>
            <a:r>
              <a:rPr lang="ru-RU" b="1" dirty="0" smtClean="0"/>
              <a:t> до +60</a:t>
            </a:r>
            <a:r>
              <a:rPr lang="ru-RU" b="1" dirty="0" smtClean="0"/>
              <a:t>%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Маніфестують</a:t>
            </a:r>
            <a:r>
              <a:rPr lang="ru-RU" b="1" dirty="0" smtClean="0"/>
              <a:t> </a:t>
            </a:r>
            <a:r>
              <a:rPr lang="ru-RU" b="1" dirty="0" err="1" smtClean="0"/>
              <a:t>зміни</a:t>
            </a:r>
            <a:r>
              <a:rPr lang="ru-RU" b="1" dirty="0" smtClean="0"/>
              <a:t> у </a:t>
            </a:r>
            <a:r>
              <a:rPr lang="ru-RU" b="1" dirty="0" err="1" smtClean="0"/>
              <a:t>серцево-судинній</a:t>
            </a:r>
            <a:r>
              <a:rPr lang="ru-RU" b="1" dirty="0" smtClean="0"/>
              <a:t> та </a:t>
            </a:r>
            <a:r>
              <a:rPr lang="ru-RU" b="1" dirty="0" err="1" smtClean="0"/>
              <a:t>нервовій</a:t>
            </a:r>
            <a:r>
              <a:rPr lang="ru-RU" b="1" dirty="0" smtClean="0"/>
              <a:t> </a:t>
            </a:r>
            <a:r>
              <a:rPr lang="ru-RU" b="1" dirty="0" smtClean="0"/>
              <a:t>системах</a:t>
            </a:r>
          </a:p>
          <a:p>
            <a:pPr>
              <a:lnSpc>
                <a:spcPct val="90000"/>
              </a:lnSpc>
            </a:pPr>
            <a:r>
              <a:rPr lang="ru-RU" b="1" dirty="0" err="1" smtClean="0"/>
              <a:t>Повна</a:t>
            </a:r>
            <a:r>
              <a:rPr lang="ru-RU" b="1" dirty="0" smtClean="0"/>
              <a:t> </a:t>
            </a:r>
            <a:r>
              <a:rPr lang="ru-RU" b="1" dirty="0" err="1" smtClean="0"/>
              <a:t>втрата</a:t>
            </a:r>
            <a:r>
              <a:rPr lang="ru-RU" b="1" dirty="0" smtClean="0"/>
              <a:t> </a:t>
            </a:r>
            <a:r>
              <a:rPr lang="ru-RU" b="1" dirty="0" err="1" smtClean="0"/>
              <a:t>працездатності</a:t>
            </a:r>
            <a:r>
              <a:rPr lang="ru-RU" b="1" dirty="0" smtClean="0"/>
              <a:t> </a:t>
            </a: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/>
              <a:t> </a:t>
            </a:r>
            <a:endParaRPr lang="ru-RU" sz="280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2875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800" b="1" dirty="0" err="1" smtClean="0"/>
              <a:t>Основні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клінічні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прояи</a:t>
            </a:r>
            <a:r>
              <a:rPr lang="ru-RU" sz="2800" b="1" dirty="0" smtClean="0"/>
              <a:t> </a:t>
            </a:r>
            <a:r>
              <a:rPr lang="ru-RU" sz="2800" b="1" dirty="0"/>
              <a:t>тиреотоксикоза</a:t>
            </a:r>
            <a:endParaRPr lang="ru-RU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484313"/>
            <a:ext cx="9144000" cy="4824412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Скарги</a:t>
            </a:r>
            <a:r>
              <a:rPr lang="ru-RU" b="1" dirty="0" smtClean="0"/>
              <a:t> на: </a:t>
            </a:r>
            <a:r>
              <a:rPr lang="ru-RU" b="1" dirty="0" err="1" smtClean="0"/>
              <a:t>почуття</a:t>
            </a:r>
            <a:r>
              <a:rPr lang="ru-RU" b="1" dirty="0" smtClean="0"/>
              <a:t> жару (</a:t>
            </a:r>
            <a:r>
              <a:rPr lang="ru-RU" b="1" dirty="0" err="1" smtClean="0"/>
              <a:t>утворюється</a:t>
            </a:r>
            <a:r>
              <a:rPr lang="ru-RU" b="1" dirty="0" smtClean="0"/>
              <a:t> </a:t>
            </a:r>
            <a:r>
              <a:rPr lang="ru-RU" b="1" dirty="0" err="1" smtClean="0"/>
              <a:t>багато</a:t>
            </a:r>
            <a:r>
              <a:rPr lang="ru-RU" b="1" dirty="0" smtClean="0"/>
              <a:t> </a:t>
            </a:r>
            <a:r>
              <a:rPr lang="ru-RU" b="1" dirty="0" err="1" smtClean="0"/>
              <a:t>теплової</a:t>
            </a:r>
            <a:r>
              <a:rPr lang="ru-RU" b="1" dirty="0" smtClean="0"/>
              <a:t> </a:t>
            </a:r>
            <a:r>
              <a:rPr lang="ru-RU" b="1" dirty="0" err="1" smtClean="0"/>
              <a:t>енергії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Пітливість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шкіра</a:t>
            </a:r>
            <a:r>
              <a:rPr lang="ru-RU" b="1" dirty="0" smtClean="0"/>
              <a:t> </a:t>
            </a:r>
            <a:r>
              <a:rPr lang="ru-RU" b="1" dirty="0" err="1" smtClean="0"/>
              <a:t>гаряча</a:t>
            </a:r>
            <a:r>
              <a:rPr lang="ru-RU" b="1" dirty="0" smtClean="0"/>
              <a:t>, </a:t>
            </a:r>
            <a:r>
              <a:rPr lang="ru-RU" b="1" dirty="0" err="1" smtClean="0"/>
              <a:t>волога</a:t>
            </a:r>
            <a:endParaRPr lang="ru-RU" b="1" dirty="0" smtClean="0"/>
          </a:p>
          <a:p>
            <a:r>
              <a:rPr lang="ru-RU" b="1" dirty="0" err="1" smtClean="0"/>
              <a:t>Почуття</a:t>
            </a:r>
            <a:r>
              <a:rPr lang="ru-RU" b="1" dirty="0" smtClean="0"/>
              <a:t> </a:t>
            </a:r>
            <a:r>
              <a:rPr lang="ru-RU" b="1" dirty="0" err="1" smtClean="0"/>
              <a:t>внутрішнього</a:t>
            </a:r>
            <a:r>
              <a:rPr lang="ru-RU" b="1" dirty="0" smtClean="0"/>
              <a:t> </a:t>
            </a:r>
            <a:r>
              <a:rPr lang="ru-RU" b="1" dirty="0" err="1" smtClean="0"/>
              <a:t>тремтіння</a:t>
            </a:r>
            <a:r>
              <a:rPr lang="ru-RU" b="1" dirty="0" smtClean="0"/>
              <a:t>, </a:t>
            </a:r>
            <a:r>
              <a:rPr lang="ru-RU" b="1" dirty="0" err="1" smtClean="0"/>
              <a:t>тремтіння</a:t>
            </a:r>
            <a:r>
              <a:rPr lang="ru-RU" b="1" dirty="0" smtClean="0"/>
              <a:t> рук (</a:t>
            </a:r>
            <a:r>
              <a:rPr lang="ru-RU" b="1" dirty="0" err="1" smtClean="0"/>
              <a:t>характерний</a:t>
            </a:r>
            <a:r>
              <a:rPr lang="ru-RU" b="1" dirty="0" smtClean="0"/>
              <a:t> </a:t>
            </a:r>
            <a:r>
              <a:rPr lang="ru-RU" b="1" dirty="0" err="1" smtClean="0"/>
              <a:t>дрібний</a:t>
            </a:r>
            <a:r>
              <a:rPr lang="ru-RU" b="1" dirty="0" smtClean="0"/>
              <a:t> тремор </a:t>
            </a:r>
            <a:r>
              <a:rPr lang="ru-RU" b="1" dirty="0" err="1" smtClean="0"/>
              <a:t>витягнутих</a:t>
            </a:r>
            <a:r>
              <a:rPr lang="ru-RU" b="1" dirty="0" smtClean="0"/>
              <a:t> рук, </a:t>
            </a:r>
            <a:r>
              <a:rPr lang="ru-RU" b="1" dirty="0" err="1" smtClean="0"/>
              <a:t>повік</a:t>
            </a:r>
            <a:r>
              <a:rPr lang="ru-RU" b="1" dirty="0" smtClean="0"/>
              <a:t> при </a:t>
            </a:r>
            <a:r>
              <a:rPr lang="ru-RU" b="1" dirty="0" err="1" smtClean="0"/>
              <a:t>закритих</a:t>
            </a:r>
            <a:r>
              <a:rPr lang="ru-RU" b="1" dirty="0" smtClean="0"/>
              <a:t> очах</a:t>
            </a:r>
            <a:r>
              <a:rPr lang="ru-RU" b="1" dirty="0" smtClean="0"/>
              <a:t>)</a:t>
            </a:r>
          </a:p>
          <a:p>
            <a:r>
              <a:rPr lang="ru-RU" b="1" dirty="0" err="1" smtClean="0"/>
              <a:t>Метушність</a:t>
            </a:r>
            <a:r>
              <a:rPr lang="ru-RU" b="1" dirty="0" smtClean="0"/>
              <a:t>, </a:t>
            </a:r>
            <a:r>
              <a:rPr lang="ru-RU" b="1" dirty="0" err="1" smtClean="0"/>
              <a:t>неспокій</a:t>
            </a:r>
            <a:r>
              <a:rPr lang="ru-RU" b="1" dirty="0" smtClean="0"/>
              <a:t>, </a:t>
            </a:r>
            <a:r>
              <a:rPr lang="ru-RU" b="1" dirty="0" err="1" smtClean="0"/>
              <a:t>швидка</a:t>
            </a:r>
            <a:r>
              <a:rPr lang="ru-RU" b="1" dirty="0" smtClean="0"/>
              <a:t> </a:t>
            </a:r>
            <a:r>
              <a:rPr lang="ru-RU" b="1" dirty="0" err="1" smtClean="0"/>
              <a:t>мова</a:t>
            </a:r>
            <a:r>
              <a:rPr lang="ru-RU" b="1" dirty="0" smtClean="0"/>
              <a:t>, </a:t>
            </a:r>
            <a:r>
              <a:rPr lang="ru-RU" b="1" dirty="0" err="1" smtClean="0"/>
              <a:t>дратівливість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уразливість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плаксивість</a:t>
            </a:r>
            <a:r>
              <a:rPr lang="ru-RU" b="1" dirty="0" smtClean="0"/>
              <a:t>, </a:t>
            </a:r>
            <a:r>
              <a:rPr lang="ru-RU" b="1" dirty="0" err="1" smtClean="0"/>
              <a:t>поганий</a:t>
            </a:r>
            <a:r>
              <a:rPr lang="ru-RU" b="1" dirty="0" smtClean="0"/>
              <a:t> </a:t>
            </a:r>
            <a:r>
              <a:rPr lang="ru-RU" b="1" dirty="0" smtClean="0"/>
              <a:t>сон</a:t>
            </a:r>
          </a:p>
          <a:p>
            <a:pPr>
              <a:buFontTx/>
              <a:buNone/>
            </a:pPr>
            <a:endParaRPr lang="ru-RU" b="1" dirty="0"/>
          </a:p>
          <a:p>
            <a:pPr>
              <a:buFontTx/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Зміни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серцево-судинної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системи</a:t>
            </a:r>
            <a:r>
              <a:rPr lang="ru-RU" sz="2800" b="1" dirty="0" smtClean="0"/>
              <a:t>: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0" y="908050"/>
            <a:ext cx="8686800" cy="518795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Тахікардія</a:t>
            </a:r>
            <a:endParaRPr lang="ru-RU" b="1" dirty="0" smtClean="0"/>
          </a:p>
          <a:p>
            <a:r>
              <a:rPr lang="ru-RU" b="1" dirty="0" err="1" smtClean="0"/>
              <a:t>Збільшення</a:t>
            </a:r>
            <a:r>
              <a:rPr lang="ru-RU" b="1" dirty="0" smtClean="0"/>
              <a:t> </a:t>
            </a:r>
            <a:r>
              <a:rPr lang="ru-RU" b="1" dirty="0" err="1" smtClean="0"/>
              <a:t>систолічного</a:t>
            </a:r>
            <a:r>
              <a:rPr lang="ru-RU" b="1" dirty="0" smtClean="0"/>
              <a:t> та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діастолічного</a:t>
            </a:r>
            <a:r>
              <a:rPr lang="ru-RU" b="1" dirty="0" smtClean="0"/>
              <a:t> </a:t>
            </a:r>
            <a:r>
              <a:rPr lang="ru-RU" b="1" dirty="0" smtClean="0"/>
              <a:t>АТ</a:t>
            </a:r>
          </a:p>
          <a:p>
            <a:r>
              <a:rPr lang="ru-RU" b="1" dirty="0" err="1" smtClean="0"/>
              <a:t>Гіпертрофія</a:t>
            </a:r>
            <a:r>
              <a:rPr lang="ru-RU" b="1" dirty="0" smtClean="0"/>
              <a:t> </a:t>
            </a:r>
            <a:r>
              <a:rPr lang="ru-RU" b="1" dirty="0" err="1" smtClean="0"/>
              <a:t>лівого</a:t>
            </a:r>
            <a:r>
              <a:rPr lang="ru-RU" b="1" dirty="0" smtClean="0"/>
              <a:t> </a:t>
            </a:r>
            <a:r>
              <a:rPr lang="ru-RU" b="1" dirty="0" err="1" smtClean="0"/>
              <a:t>шлуночка</a:t>
            </a:r>
            <a:endParaRPr lang="ru-RU" b="1" dirty="0" smtClean="0"/>
          </a:p>
          <a:p>
            <a:r>
              <a:rPr lang="ru-RU" b="1" dirty="0" err="1" smtClean="0"/>
              <a:t>Миготлива</a:t>
            </a:r>
            <a:r>
              <a:rPr lang="ru-RU" b="1" dirty="0" smtClean="0"/>
              <a:t> </a:t>
            </a:r>
            <a:r>
              <a:rPr lang="ru-RU" b="1" dirty="0" err="1" smtClean="0"/>
              <a:t>аритмія</a:t>
            </a:r>
            <a:r>
              <a:rPr lang="ru-RU" b="1" dirty="0" smtClean="0"/>
              <a:t> 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err="1" smtClean="0"/>
              <a:t>Очні</a:t>
            </a:r>
            <a:r>
              <a:rPr lang="ru-RU" b="1" dirty="0" smtClean="0"/>
              <a:t> </a:t>
            </a:r>
            <a:r>
              <a:rPr lang="ru-RU" b="1" dirty="0" err="1" smtClean="0"/>
              <a:t>симптоми</a:t>
            </a:r>
            <a:r>
              <a:rPr lang="ru-RU" b="1" dirty="0" smtClean="0"/>
              <a:t>: </a:t>
            </a:r>
            <a:r>
              <a:rPr lang="ru-RU" b="1" dirty="0" err="1" smtClean="0"/>
              <a:t>екзофтальм</a:t>
            </a:r>
            <a:r>
              <a:rPr lang="ru-RU" b="1" dirty="0" smtClean="0"/>
              <a:t>, </a:t>
            </a:r>
            <a:r>
              <a:rPr lang="ru-RU" b="1" dirty="0" err="1" smtClean="0"/>
              <a:t>с-м</a:t>
            </a:r>
            <a:r>
              <a:rPr lang="ru-RU" b="1" dirty="0" smtClean="0"/>
              <a:t> </a:t>
            </a:r>
            <a:r>
              <a:rPr lang="ru-RU" b="1" dirty="0" err="1" smtClean="0"/>
              <a:t>Штельвага</a:t>
            </a:r>
            <a:r>
              <a:rPr lang="ru-RU" b="1" dirty="0" smtClean="0"/>
              <a:t>, </a:t>
            </a:r>
            <a:r>
              <a:rPr lang="ru-RU" b="1" dirty="0" err="1" smtClean="0"/>
              <a:t>Дальрімпля</a:t>
            </a:r>
            <a:r>
              <a:rPr lang="ru-RU" b="1" dirty="0" smtClean="0"/>
              <a:t>, </a:t>
            </a:r>
            <a:r>
              <a:rPr lang="ru-RU" b="1" dirty="0" err="1" smtClean="0"/>
              <a:t>Крауса</a:t>
            </a:r>
            <a:r>
              <a:rPr lang="ru-RU" b="1" dirty="0" smtClean="0"/>
              <a:t>, </a:t>
            </a:r>
            <a:r>
              <a:rPr lang="ru-RU" b="1" dirty="0" err="1" smtClean="0"/>
              <a:t>Грефе</a:t>
            </a:r>
            <a:r>
              <a:rPr lang="ru-RU" b="1" dirty="0" smtClean="0"/>
              <a:t>, </a:t>
            </a:r>
            <a:r>
              <a:rPr lang="ru-RU" b="1" dirty="0" err="1" smtClean="0"/>
              <a:t>Кохера</a:t>
            </a:r>
            <a:r>
              <a:rPr lang="ru-RU" b="1" dirty="0" smtClean="0"/>
              <a:t>, </a:t>
            </a:r>
            <a:r>
              <a:rPr lang="ru-RU" b="1" dirty="0" err="1" smtClean="0"/>
              <a:t>Мебіуса</a:t>
            </a:r>
            <a:r>
              <a:rPr lang="ru-RU" b="1" dirty="0" smtClean="0"/>
              <a:t> (</a:t>
            </a:r>
            <a:r>
              <a:rPr lang="ru-RU" b="1" dirty="0" err="1" smtClean="0"/>
              <a:t>ураження</a:t>
            </a:r>
            <a:r>
              <a:rPr lang="ru-RU" b="1" dirty="0" smtClean="0"/>
              <a:t> </a:t>
            </a:r>
            <a:r>
              <a:rPr lang="ru-RU" b="1" dirty="0" err="1" smtClean="0"/>
              <a:t>ретробольбубарної</a:t>
            </a:r>
            <a:r>
              <a:rPr lang="ru-RU" b="1" dirty="0" smtClean="0"/>
              <a:t> </a:t>
            </a:r>
            <a:r>
              <a:rPr lang="ru-RU" b="1" dirty="0" err="1" smtClean="0"/>
              <a:t>клітковини</a:t>
            </a:r>
            <a:r>
              <a:rPr lang="ru-RU" b="1" dirty="0" smtClean="0"/>
              <a:t>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ru-RU" sz="3200" b="1" dirty="0" err="1" smtClean="0"/>
              <a:t>Критерії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діагностики</a:t>
            </a:r>
            <a:r>
              <a:rPr lang="ru-RU" sz="3200" b="1" dirty="0" smtClean="0"/>
              <a:t> </a:t>
            </a:r>
            <a:r>
              <a:rPr lang="ru-RU" sz="3200" b="1" dirty="0"/>
              <a:t>«</a:t>
            </a:r>
            <a:r>
              <a:rPr lang="ru-RU" sz="3200" b="1" dirty="0" err="1" smtClean="0"/>
              <a:t>дифузного</a:t>
            </a:r>
            <a:r>
              <a:rPr lang="ru-RU" sz="3200" b="1" dirty="0" smtClean="0"/>
              <a:t> токсичного </a:t>
            </a:r>
            <a:r>
              <a:rPr lang="ru-RU" sz="3200" b="1" dirty="0"/>
              <a:t>зоба» : </a:t>
            </a:r>
            <a:endParaRPr lang="ru-RU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484313"/>
            <a:ext cx="9144000" cy="475297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1.Високий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тиреоїдних</a:t>
            </a:r>
            <a:r>
              <a:rPr lang="ru-RU" b="1" dirty="0" smtClean="0"/>
              <a:t> </a:t>
            </a:r>
            <a:r>
              <a:rPr lang="ru-RU" b="1" dirty="0" err="1" smtClean="0"/>
              <a:t>гормонів</a:t>
            </a:r>
            <a:r>
              <a:rPr lang="ru-RU" b="1" dirty="0" smtClean="0"/>
              <a:t> та </a:t>
            </a:r>
            <a:r>
              <a:rPr lang="ru-RU" b="1" dirty="0" err="1" smtClean="0"/>
              <a:t>нормальний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знижений</a:t>
            </a:r>
            <a:r>
              <a:rPr lang="ru-RU" b="1" dirty="0" smtClean="0"/>
              <a:t> </a:t>
            </a:r>
            <a:r>
              <a:rPr lang="ru-RU" b="1" dirty="0" err="1" smtClean="0"/>
              <a:t>вміст</a:t>
            </a:r>
            <a:r>
              <a:rPr lang="ru-RU" b="1" dirty="0" smtClean="0"/>
              <a:t> </a:t>
            </a:r>
            <a:r>
              <a:rPr lang="ru-RU" b="1" dirty="0" err="1" smtClean="0"/>
              <a:t>тиреотропіну</a:t>
            </a:r>
            <a:r>
              <a:rPr lang="ru-RU" b="1" dirty="0" smtClean="0"/>
              <a:t> в </a:t>
            </a:r>
            <a:r>
              <a:rPr lang="ru-RU" b="1" dirty="0" err="1" smtClean="0"/>
              <a:t>крові</a:t>
            </a:r>
            <a:endParaRPr lang="ru-RU" b="1" dirty="0" smtClean="0"/>
          </a:p>
          <a:p>
            <a:r>
              <a:rPr lang="ru-RU" b="1" dirty="0" smtClean="0"/>
              <a:t>2.Наявність </a:t>
            </a:r>
            <a:r>
              <a:rPr lang="ru-RU" b="1" dirty="0" err="1" smtClean="0"/>
              <a:t>тиреостимулюючих</a:t>
            </a:r>
            <a:r>
              <a:rPr lang="ru-RU" b="1" dirty="0" smtClean="0"/>
              <a:t> </a:t>
            </a:r>
            <a:r>
              <a:rPr lang="ru-RU" b="1" dirty="0" err="1" smtClean="0"/>
              <a:t>антитіл</a:t>
            </a:r>
            <a:r>
              <a:rPr lang="ru-RU" b="1" dirty="0" smtClean="0"/>
              <a:t> та </a:t>
            </a:r>
            <a:r>
              <a:rPr lang="ru-RU" b="1" dirty="0" err="1" smtClean="0"/>
              <a:t>антитіл</a:t>
            </a:r>
            <a:r>
              <a:rPr lang="ru-RU" b="1" dirty="0" smtClean="0"/>
              <a:t> до </a:t>
            </a:r>
            <a:r>
              <a:rPr lang="ru-RU" b="1" dirty="0" err="1" smtClean="0"/>
              <a:t>тиреоглобуліну</a:t>
            </a:r>
            <a:r>
              <a:rPr lang="ru-RU" b="1" dirty="0" smtClean="0"/>
              <a:t> та </a:t>
            </a:r>
            <a:r>
              <a:rPr lang="ru-RU" b="1" dirty="0" err="1" smtClean="0"/>
              <a:t>мікросомальної</a:t>
            </a:r>
            <a:r>
              <a:rPr lang="ru-RU" b="1" dirty="0" smtClean="0"/>
              <a:t> </a:t>
            </a:r>
            <a:r>
              <a:rPr lang="ru-RU" b="1" dirty="0" err="1" smtClean="0"/>
              <a:t>фракції</a:t>
            </a:r>
            <a:r>
              <a:rPr lang="ru-RU" b="1" dirty="0" smtClean="0"/>
              <a:t> </a:t>
            </a:r>
            <a:r>
              <a:rPr lang="ru-RU" b="1" dirty="0" err="1" smtClean="0"/>
              <a:t>щитовидної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 в </a:t>
            </a:r>
            <a:r>
              <a:rPr lang="ru-RU" b="1" dirty="0" err="1" smtClean="0"/>
              <a:t>крові</a:t>
            </a:r>
            <a:endParaRPr lang="ru-RU" b="1" dirty="0" smtClean="0"/>
          </a:p>
          <a:p>
            <a:r>
              <a:rPr lang="ru-RU" b="1" dirty="0" smtClean="0"/>
              <a:t>3</a:t>
            </a:r>
            <a:r>
              <a:rPr lang="ru-RU" b="1" dirty="0" smtClean="0"/>
              <a:t>. </a:t>
            </a:r>
            <a:r>
              <a:rPr lang="ru-RU" b="1" dirty="0" err="1" smtClean="0"/>
              <a:t>Дифузне</a:t>
            </a:r>
            <a:r>
              <a:rPr lang="ru-RU" b="1" dirty="0" smtClean="0"/>
              <a:t> </a:t>
            </a:r>
            <a:r>
              <a:rPr lang="ru-RU" b="1" dirty="0" err="1" smtClean="0"/>
              <a:t>збільшення</a:t>
            </a:r>
            <a:r>
              <a:rPr lang="ru-RU" b="1" dirty="0" smtClean="0"/>
              <a:t> </a:t>
            </a:r>
            <a:r>
              <a:rPr lang="ru-RU" b="1" dirty="0" err="1" smtClean="0"/>
              <a:t>щитовидної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визначається</a:t>
            </a:r>
            <a:r>
              <a:rPr lang="ru-RU" b="1" dirty="0" smtClean="0"/>
              <a:t> при </a:t>
            </a:r>
            <a:r>
              <a:rPr lang="ru-RU" b="1" dirty="0" err="1" smtClean="0"/>
              <a:t>пальпації</a:t>
            </a:r>
            <a:endParaRPr lang="ru-RU" b="1" dirty="0" smtClean="0"/>
          </a:p>
          <a:p>
            <a:r>
              <a:rPr lang="ru-RU" b="1" dirty="0" smtClean="0"/>
              <a:t>4.Збільшення об</a:t>
            </a:r>
            <a:r>
              <a:rPr lang="en-US" b="1" dirty="0" smtClean="0"/>
              <a:t>’</a:t>
            </a:r>
            <a:r>
              <a:rPr lang="uk-UA" b="1" smtClean="0"/>
              <a:t>єм</a:t>
            </a:r>
            <a:r>
              <a:rPr lang="ru-RU" b="1" smtClean="0"/>
              <a:t>у </a:t>
            </a:r>
            <a:r>
              <a:rPr lang="ru-RU" b="1" dirty="0" smtClean="0"/>
              <a:t>та </a:t>
            </a:r>
            <a:r>
              <a:rPr lang="ru-RU" b="1" dirty="0" err="1" smtClean="0"/>
              <a:t>дифузне</a:t>
            </a:r>
            <a:r>
              <a:rPr lang="ru-RU" b="1" dirty="0" smtClean="0"/>
              <a:t> </a:t>
            </a:r>
            <a:r>
              <a:rPr lang="ru-RU" b="1" dirty="0" err="1" smtClean="0"/>
              <a:t>зниження</a:t>
            </a:r>
            <a:r>
              <a:rPr lang="ru-RU" b="1" dirty="0" smtClean="0"/>
              <a:t> </a:t>
            </a:r>
            <a:r>
              <a:rPr lang="ru-RU" b="1" dirty="0" err="1" smtClean="0"/>
              <a:t>ехогенності</a:t>
            </a:r>
            <a:r>
              <a:rPr lang="ru-RU" b="1" dirty="0" smtClean="0"/>
              <a:t> </a:t>
            </a:r>
            <a:r>
              <a:rPr lang="ru-RU" b="1" dirty="0" err="1" smtClean="0"/>
              <a:t>тканини</a:t>
            </a:r>
            <a:r>
              <a:rPr lang="ru-RU" b="1" dirty="0" smtClean="0"/>
              <a:t> </a:t>
            </a:r>
            <a:r>
              <a:rPr lang="ru-RU" b="1" dirty="0" err="1" smtClean="0"/>
              <a:t>щитовидної</a:t>
            </a:r>
            <a:r>
              <a:rPr lang="ru-RU" b="1" dirty="0" smtClean="0"/>
              <a:t> </a:t>
            </a:r>
            <a:r>
              <a:rPr lang="ru-RU" b="1" dirty="0" err="1" smtClean="0"/>
              <a:t>залози</a:t>
            </a:r>
            <a:r>
              <a:rPr lang="ru-RU" b="1" dirty="0" smtClean="0"/>
              <a:t> при </a:t>
            </a:r>
            <a:r>
              <a:rPr lang="ru-RU" b="1" dirty="0" smtClean="0"/>
              <a:t>УЗД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298</TotalTime>
  <Words>3248</Words>
  <PresentationFormat>Экран (4:3)</PresentationFormat>
  <Paragraphs>295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Аспект</vt:lpstr>
      <vt:lpstr>Слайд 1</vt:lpstr>
      <vt:lpstr>Макроанатомія щитовидної залози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Фасции шеи. Кровоснабжение щитовидной железы.</vt:lpstr>
      <vt:lpstr>Гормони, які синтезуються тиреоцитами</vt:lpstr>
      <vt:lpstr>Функція йодмістких гормонів:</vt:lpstr>
      <vt:lpstr>Механізм регуляції синтезу гормонів щитовидної залози</vt:lpstr>
      <vt:lpstr>Основні симптоми, які характеризують гіпофункцію щитовидної залози</vt:lpstr>
      <vt:lpstr>Основні симптоми, які характеризують гіперфункцію щитовидної залози</vt:lpstr>
      <vt:lpstr>Діагностика захворювань щитовидної залози</vt:lpstr>
      <vt:lpstr>Радіоізотопне сканування (сцинтиграфія щитовидної залози) (йод-131, переважніше йод-123 і технеций-99)</vt:lpstr>
      <vt:lpstr>Радиоизотопное исследование щитовидной железы</vt:lpstr>
      <vt:lpstr>   Ультразвукове дослідження (розмір, об’єм часток, ехоструктура)    Рентген-дослідження – м’якотканинна рентегнографія і КТ шийного відділу трахеї (зміщення,  звуження трахеї і стравоходу, загрудинний зоб)   Біопсія щитовидної залози  (тонкоголкова, трепан-біопсія) під контролем УЗД </vt:lpstr>
      <vt:lpstr>УЗД щитовидної залози</vt:lpstr>
      <vt:lpstr>Дослідження функціональної активності ЩЗ</vt:lpstr>
      <vt:lpstr>Класифікація</vt:lpstr>
      <vt:lpstr>Класифікація (продовження)</vt:lpstr>
      <vt:lpstr>Зоб </vt:lpstr>
      <vt:lpstr>Класифікація збільшення ЩЗ  </vt:lpstr>
      <vt:lpstr>Ендемічний зоб </vt:lpstr>
      <vt:lpstr>Етіологія і патогенез </vt:lpstr>
      <vt:lpstr>                               Морфологія   Три форми ендемічного зоба:  дифузна,  вузлова (аденоматозна) і  змішана  Гістологічно - дифузний мікро - або макрофолікулярний зоб  Колоїдний  Васкулярний  </vt:lpstr>
      <vt:lpstr>Клініка </vt:lpstr>
      <vt:lpstr>При значному дефіциті йода з’являється гіпотиреоз (захворювання розвивається поступово)</vt:lpstr>
      <vt:lpstr>Діагностика </vt:lpstr>
      <vt:lpstr>Лікування </vt:lpstr>
      <vt:lpstr>Спорадичний зоб </vt:lpstr>
      <vt:lpstr>Діагностика </vt:lpstr>
      <vt:lpstr>Лікування</vt:lpstr>
      <vt:lpstr>Синдром тиреотоксикоза</vt:lpstr>
      <vt:lpstr>Дифузний токсичний зоб </vt:lpstr>
      <vt:lpstr> Т-хелпери стимулюють В-клітини, виробляються тиреостимулюючі антитіла (TSaB)  При надлишку кортизолу порушується контроль Т-супресорів </vt:lpstr>
      <vt:lpstr>Клініка </vt:lpstr>
      <vt:lpstr>Ступені тяжкості тиреотоксикозу</vt:lpstr>
      <vt:lpstr>Тиреотоксикоз середньої тяжкості</vt:lpstr>
      <vt:lpstr>Тяжка (висцеропатична) форма тиреотоксикоза</vt:lpstr>
      <vt:lpstr> Основні клінічні прояи тиреотоксикоза</vt:lpstr>
      <vt:lpstr>Зміни серцево-судинної системи: </vt:lpstr>
      <vt:lpstr>Критерії діагностики «дифузного токсичного зоба»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26</cp:revision>
  <dcterms:created xsi:type="dcterms:W3CDTF">2013-05-17T16:40:53Z</dcterms:created>
  <dcterms:modified xsi:type="dcterms:W3CDTF">2022-08-21T09:23:40Z</dcterms:modified>
</cp:coreProperties>
</file>