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78"/>
  </p:notesMasterIdLst>
  <p:sldIdLst>
    <p:sldId id="298" r:id="rId2"/>
    <p:sldId id="342" r:id="rId3"/>
    <p:sldId id="258" r:id="rId4"/>
    <p:sldId id="292" r:id="rId5"/>
    <p:sldId id="293" r:id="rId6"/>
    <p:sldId id="294" r:id="rId7"/>
    <p:sldId id="295" r:id="rId8"/>
    <p:sldId id="296" r:id="rId9"/>
    <p:sldId id="297" r:id="rId10"/>
    <p:sldId id="259" r:id="rId11"/>
    <p:sldId id="261" r:id="rId12"/>
    <p:sldId id="262" r:id="rId13"/>
    <p:sldId id="291" r:id="rId14"/>
    <p:sldId id="263" r:id="rId15"/>
    <p:sldId id="264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8" r:id="rId28"/>
    <p:sldId id="279" r:id="rId29"/>
    <p:sldId id="280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DDE9A9-11BC-484D-9F76-3C939CBFEA62}" type="doc">
      <dgm:prSet loTypeId="urn:microsoft.com/office/officeart/2005/8/layout/process2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4F4B845-B751-47C6-A5FE-A2B4C1DE60D8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ІМУНОЛОГІЧНА</a:t>
          </a:r>
          <a:endParaRPr lang="ru-RU" b="1" dirty="0">
            <a:solidFill>
              <a:srgbClr val="FF0000"/>
            </a:solidFill>
          </a:endParaRPr>
        </a:p>
      </dgm:t>
    </dgm:pt>
    <dgm:pt modelId="{9D62301E-08FE-471C-BE66-977C0414C580}" type="parTrans" cxnId="{E2BED644-78CF-455B-BBC8-EADA8BBC1897}">
      <dgm:prSet/>
      <dgm:spPr/>
      <dgm:t>
        <a:bodyPr/>
        <a:lstStyle/>
        <a:p>
          <a:endParaRPr lang="ru-RU"/>
        </a:p>
      </dgm:t>
    </dgm:pt>
    <dgm:pt modelId="{BB3DD311-B23F-4317-AD02-3233BA44B759}" type="sibTrans" cxnId="{E2BED644-78CF-455B-BBC8-EADA8BBC1897}">
      <dgm:prSet/>
      <dgm:spPr/>
      <dgm:t>
        <a:bodyPr/>
        <a:lstStyle/>
        <a:p>
          <a:endParaRPr lang="ru-RU"/>
        </a:p>
      </dgm:t>
    </dgm:pt>
    <dgm:pt modelId="{B6514BA4-93C3-4C3A-A30B-25EFC0628863}">
      <dgm:prSet phldrT="[Текст]"/>
      <dgm:spPr/>
      <dgm:t>
        <a:bodyPr/>
        <a:lstStyle/>
        <a:p>
          <a:pPr algn="l"/>
          <a:r>
            <a:rPr lang="ru-RU" dirty="0" smtClean="0">
              <a:solidFill>
                <a:srgbClr val="FF0000"/>
              </a:solidFill>
            </a:rPr>
            <a:t>1. </a:t>
          </a:r>
          <a:r>
            <a:rPr lang="ru-RU" dirty="0" smtClean="0">
              <a:solidFill>
                <a:srgbClr val="FF0000"/>
              </a:solidFill>
            </a:rPr>
            <a:t>ВЗАЄМОДІЯ  ЛІМФОЦИТА  З  НОВИМИ  </a:t>
          </a:r>
          <a:r>
            <a:rPr lang="ru-RU" dirty="0" smtClean="0">
              <a:solidFill>
                <a:srgbClr val="FF0000"/>
              </a:solidFill>
            </a:rPr>
            <a:t>АНТИГЕНАМИ</a:t>
          </a:r>
          <a:endParaRPr lang="ru-RU" dirty="0">
            <a:solidFill>
              <a:srgbClr val="FF0000"/>
            </a:solidFill>
          </a:endParaRPr>
        </a:p>
      </dgm:t>
    </dgm:pt>
    <dgm:pt modelId="{FBF42805-D670-41CB-BD9E-31AA061CE54E}" type="parTrans" cxnId="{48ED9AB7-96E9-48A4-88E8-15804393A69F}">
      <dgm:prSet/>
      <dgm:spPr/>
      <dgm:t>
        <a:bodyPr/>
        <a:lstStyle/>
        <a:p>
          <a:endParaRPr lang="ru-RU"/>
        </a:p>
      </dgm:t>
    </dgm:pt>
    <dgm:pt modelId="{BDB2EE92-51F5-4AEC-84BB-30C4D0FD8854}" type="sibTrans" cxnId="{48ED9AB7-96E9-48A4-88E8-15804393A69F}">
      <dgm:prSet/>
      <dgm:spPr/>
      <dgm:t>
        <a:bodyPr/>
        <a:lstStyle/>
        <a:p>
          <a:endParaRPr lang="ru-RU"/>
        </a:p>
      </dgm:t>
    </dgm:pt>
    <dgm:pt modelId="{E268BDB5-B987-45B1-9847-AE355BF544F0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ПАТОХІМІЧНА</a:t>
          </a:r>
          <a:endParaRPr lang="ru-RU" b="1" dirty="0">
            <a:solidFill>
              <a:srgbClr val="FF0000"/>
            </a:solidFill>
          </a:endParaRPr>
        </a:p>
      </dgm:t>
    </dgm:pt>
    <dgm:pt modelId="{5FED52A3-B3DF-46B2-92C1-A4CA460EDAA0}" type="parTrans" cxnId="{EF165F6F-468C-4E26-A539-6D71602D3029}">
      <dgm:prSet/>
      <dgm:spPr/>
      <dgm:t>
        <a:bodyPr/>
        <a:lstStyle/>
        <a:p>
          <a:endParaRPr lang="ru-RU"/>
        </a:p>
      </dgm:t>
    </dgm:pt>
    <dgm:pt modelId="{30185DE3-E1C5-4299-8358-E0506866175B}" type="sibTrans" cxnId="{EF165F6F-468C-4E26-A539-6D71602D3029}">
      <dgm:prSet/>
      <dgm:spPr/>
      <dgm:t>
        <a:bodyPr/>
        <a:lstStyle/>
        <a:p>
          <a:endParaRPr lang="ru-RU"/>
        </a:p>
      </dgm:t>
    </dgm:pt>
    <dgm:pt modelId="{37D8E316-7054-49BB-99D8-6D3A59F0FBE9}">
      <dgm:prSet phldrT="[Текст]"/>
      <dgm:spPr/>
      <dgm:t>
        <a:bodyPr/>
        <a:lstStyle/>
        <a:p>
          <a:pPr algn="l"/>
          <a:r>
            <a:rPr lang="ru-RU" dirty="0" smtClean="0">
              <a:solidFill>
                <a:srgbClr val="FF0000"/>
              </a:solidFill>
            </a:rPr>
            <a:t>1. </a:t>
          </a:r>
          <a:r>
            <a:rPr lang="ru-RU" b="0" dirty="0" smtClean="0">
              <a:solidFill>
                <a:srgbClr val="FF0000"/>
              </a:solidFill>
            </a:rPr>
            <a:t>ВЗАЄМОДІЯ АНТИТІЛ З </a:t>
          </a:r>
          <a:r>
            <a:rPr lang="ru-RU" b="0" dirty="0" smtClean="0">
              <a:solidFill>
                <a:srgbClr val="FF0000"/>
              </a:solidFill>
            </a:rPr>
            <a:t>ПОВТОРНО </a:t>
          </a:r>
          <a:r>
            <a:rPr lang="ru-RU" b="0" dirty="0" smtClean="0">
              <a:solidFill>
                <a:srgbClr val="FF0000"/>
              </a:solidFill>
            </a:rPr>
            <a:t>ПОТРАПИВШИМ </a:t>
          </a:r>
          <a:r>
            <a:rPr lang="ru-RU" b="0" dirty="0" smtClean="0">
              <a:solidFill>
                <a:srgbClr val="FF0000"/>
              </a:solidFill>
            </a:rPr>
            <a:t>В </a:t>
          </a:r>
          <a:r>
            <a:rPr lang="ru-RU" b="0" dirty="0" smtClean="0">
              <a:solidFill>
                <a:srgbClr val="FF0000"/>
              </a:solidFill>
            </a:rPr>
            <a:t>ОРГАНІЗМ </a:t>
          </a:r>
          <a:r>
            <a:rPr lang="ru-RU" b="0" dirty="0" smtClean="0">
              <a:solidFill>
                <a:srgbClr val="FF0000"/>
              </a:solidFill>
            </a:rPr>
            <a:t>АНТИГЕНОМ</a:t>
          </a:r>
          <a:endParaRPr lang="ru-RU" b="0" dirty="0">
            <a:solidFill>
              <a:srgbClr val="FF0000"/>
            </a:solidFill>
          </a:endParaRPr>
        </a:p>
      </dgm:t>
    </dgm:pt>
    <dgm:pt modelId="{BF574EFD-FD11-44CD-9B20-1E5F5263A9CD}" type="parTrans" cxnId="{22CB1240-E199-4898-9BAB-FF91C13E50D5}">
      <dgm:prSet/>
      <dgm:spPr/>
      <dgm:t>
        <a:bodyPr/>
        <a:lstStyle/>
        <a:p>
          <a:endParaRPr lang="ru-RU"/>
        </a:p>
      </dgm:t>
    </dgm:pt>
    <dgm:pt modelId="{326B1AE4-76CD-4F95-A2AD-877A80D0BE05}" type="sibTrans" cxnId="{22CB1240-E199-4898-9BAB-FF91C13E50D5}">
      <dgm:prSet/>
      <dgm:spPr/>
      <dgm:t>
        <a:bodyPr/>
        <a:lstStyle/>
        <a:p>
          <a:endParaRPr lang="ru-RU"/>
        </a:p>
      </dgm:t>
    </dgm:pt>
    <dgm:pt modelId="{E1ADA76F-F981-42B5-9FC6-086126A1D0A7}">
      <dgm:prSet phldrT="[Текст]"/>
      <dgm:spPr/>
      <dgm:t>
        <a:bodyPr/>
        <a:lstStyle/>
        <a:p>
          <a:pPr algn="l"/>
          <a:r>
            <a:rPr lang="ru-RU" b="0" dirty="0" smtClean="0">
              <a:solidFill>
                <a:srgbClr val="FF0000"/>
              </a:solidFill>
            </a:rPr>
            <a:t>2. </a:t>
          </a:r>
          <a:r>
            <a:rPr lang="ru-RU" b="0" dirty="0" smtClean="0">
              <a:solidFill>
                <a:srgbClr val="FF0000"/>
              </a:solidFill>
            </a:rPr>
            <a:t>РУЙНУВАННЯ ОПАСИСТОЇ КЛІТИНИ І ВИКИД МЕДІАТОРІВ </a:t>
          </a:r>
          <a:r>
            <a:rPr lang="ru-RU" b="0" dirty="0" smtClean="0">
              <a:solidFill>
                <a:srgbClr val="FF0000"/>
              </a:solidFill>
            </a:rPr>
            <a:t>(</a:t>
          </a:r>
          <a:r>
            <a:rPr lang="ru-RU" b="0" dirty="0" smtClean="0">
              <a:solidFill>
                <a:srgbClr val="FF0000"/>
              </a:solidFill>
            </a:rPr>
            <a:t>ГІСТАМІН ТА ІН.)</a:t>
          </a:r>
          <a:endParaRPr lang="ru-RU" b="0" dirty="0">
            <a:solidFill>
              <a:srgbClr val="FF0000"/>
            </a:solidFill>
          </a:endParaRPr>
        </a:p>
      </dgm:t>
    </dgm:pt>
    <dgm:pt modelId="{BF269C9A-5B73-43A5-95A2-6004BBE69AC6}" type="parTrans" cxnId="{8E3EC9DF-A6D4-4A54-86FD-7230805296F4}">
      <dgm:prSet/>
      <dgm:spPr/>
      <dgm:t>
        <a:bodyPr/>
        <a:lstStyle/>
        <a:p>
          <a:endParaRPr lang="ru-RU"/>
        </a:p>
      </dgm:t>
    </dgm:pt>
    <dgm:pt modelId="{CFE77C9C-DECD-405A-8F41-74C9BD510810}" type="sibTrans" cxnId="{8E3EC9DF-A6D4-4A54-86FD-7230805296F4}">
      <dgm:prSet/>
      <dgm:spPr/>
      <dgm:t>
        <a:bodyPr/>
        <a:lstStyle/>
        <a:p>
          <a:endParaRPr lang="ru-RU"/>
        </a:p>
      </dgm:t>
    </dgm:pt>
    <dgm:pt modelId="{D668128F-00C6-4DCB-9732-84AFE8A0D839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ПАТОФІЗІОЛОГІЧНА</a:t>
          </a:r>
          <a:endParaRPr lang="ru-RU" b="1" dirty="0">
            <a:solidFill>
              <a:srgbClr val="FF0000"/>
            </a:solidFill>
          </a:endParaRPr>
        </a:p>
      </dgm:t>
    </dgm:pt>
    <dgm:pt modelId="{1D11852E-24CE-42D8-B7A2-CDE36F24CD45}" type="parTrans" cxnId="{EF5EFCA5-5765-4E5C-BE66-53C6F88EC84C}">
      <dgm:prSet/>
      <dgm:spPr/>
      <dgm:t>
        <a:bodyPr/>
        <a:lstStyle/>
        <a:p>
          <a:endParaRPr lang="ru-RU"/>
        </a:p>
      </dgm:t>
    </dgm:pt>
    <dgm:pt modelId="{A2208FE0-50BF-4F68-A086-C746A73AAD0B}" type="sibTrans" cxnId="{EF5EFCA5-5765-4E5C-BE66-53C6F88EC84C}">
      <dgm:prSet/>
      <dgm:spPr/>
      <dgm:t>
        <a:bodyPr/>
        <a:lstStyle/>
        <a:p>
          <a:endParaRPr lang="ru-RU"/>
        </a:p>
      </dgm:t>
    </dgm:pt>
    <dgm:pt modelId="{4AC5B7E6-92E2-45A3-890D-AA891841B4B8}">
      <dgm:prSet phldrT="[Текст]"/>
      <dgm:spPr/>
      <dgm:t>
        <a:bodyPr/>
        <a:lstStyle/>
        <a:p>
          <a:pPr algn="l"/>
          <a:r>
            <a:rPr lang="ru-RU" i="0" dirty="0" smtClean="0">
              <a:solidFill>
                <a:srgbClr val="FF0000"/>
              </a:solidFill>
            </a:rPr>
            <a:t>РОЗВИТОК ЗАГАЛЬНИХ І МІСЦЕВИХ ПРОЯВІВ АЛЕРГІЇ </a:t>
          </a:r>
          <a:r>
            <a:rPr lang="ru-RU" dirty="0" smtClean="0">
              <a:solidFill>
                <a:srgbClr val="FF0000"/>
              </a:solidFill>
            </a:rPr>
            <a:t>(</a:t>
          </a:r>
          <a:r>
            <a:rPr lang="ru-RU" dirty="0" err="1" smtClean="0">
              <a:solidFill>
                <a:srgbClr val="FF0000"/>
              </a:solidFill>
            </a:rPr>
            <a:t>гіперемія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шкіри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свербіж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шкірні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висипи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почуття</a:t>
          </a:r>
          <a:r>
            <a:rPr lang="ru-RU" dirty="0" smtClean="0">
              <a:solidFill>
                <a:srgbClr val="FF0000"/>
              </a:solidFill>
            </a:rPr>
            <a:t> жару, </a:t>
          </a:r>
          <a:r>
            <a:rPr lang="ru-RU" dirty="0" err="1" smtClean="0">
              <a:solidFill>
                <a:srgbClr val="FF0000"/>
              </a:solidFill>
            </a:rPr>
            <a:t>головний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біль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утруднення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дихання</a:t>
          </a:r>
          <a:r>
            <a:rPr lang="ru-RU" dirty="0" smtClean="0">
              <a:solidFill>
                <a:srgbClr val="FF0000"/>
              </a:solidFill>
            </a:rPr>
            <a:t> та </a:t>
          </a:r>
          <a:r>
            <a:rPr lang="ru-RU" dirty="0" err="1" smtClean="0">
              <a:solidFill>
                <a:srgbClr val="FF0000"/>
              </a:solidFill>
            </a:rPr>
            <a:t>ін</a:t>
          </a:r>
          <a:r>
            <a:rPr lang="ru-RU" dirty="0" smtClean="0">
              <a:solidFill>
                <a:srgbClr val="FF0000"/>
              </a:solidFill>
            </a:rPr>
            <a:t>.) </a:t>
          </a:r>
          <a:endParaRPr lang="ru-RU" i="0" dirty="0">
            <a:solidFill>
              <a:srgbClr val="FF0000"/>
            </a:solidFill>
          </a:endParaRPr>
        </a:p>
      </dgm:t>
    </dgm:pt>
    <dgm:pt modelId="{151D31AC-B49B-4E1A-A7B9-6EECB420733D}" type="parTrans" cxnId="{C7993C1B-CAC5-4A50-84B8-AD38D5635902}">
      <dgm:prSet/>
      <dgm:spPr/>
      <dgm:t>
        <a:bodyPr/>
        <a:lstStyle/>
        <a:p>
          <a:endParaRPr lang="ru-RU"/>
        </a:p>
      </dgm:t>
    </dgm:pt>
    <dgm:pt modelId="{C33EF8CF-3CDE-4595-90D3-C57370E2CA39}" type="sibTrans" cxnId="{C7993C1B-CAC5-4A50-84B8-AD38D5635902}">
      <dgm:prSet/>
      <dgm:spPr/>
      <dgm:t>
        <a:bodyPr/>
        <a:lstStyle/>
        <a:p>
          <a:endParaRPr lang="ru-RU"/>
        </a:p>
      </dgm:t>
    </dgm:pt>
    <dgm:pt modelId="{4221DC3E-BFA4-4C39-95E4-1B78A9F0A312}">
      <dgm:prSet phldrT="[Текст]"/>
      <dgm:spPr/>
      <dgm:t>
        <a:bodyPr/>
        <a:lstStyle/>
        <a:p>
          <a:pPr algn="l"/>
          <a:r>
            <a:rPr lang="ru-RU" dirty="0" smtClean="0">
              <a:solidFill>
                <a:srgbClr val="FF0000"/>
              </a:solidFill>
            </a:rPr>
            <a:t>2. </a:t>
          </a:r>
          <a:r>
            <a:rPr lang="ru-RU" dirty="0" smtClean="0">
              <a:solidFill>
                <a:srgbClr val="FF0000"/>
              </a:solidFill>
            </a:rPr>
            <a:t>ПЕРЕТВОРЕННЯ ЛІМФОЦИТА </a:t>
          </a:r>
          <a:r>
            <a:rPr lang="ru-RU" dirty="0" smtClean="0">
              <a:solidFill>
                <a:srgbClr val="FF0000"/>
              </a:solidFill>
            </a:rPr>
            <a:t>В ПЛАЗМОЦИТ </a:t>
          </a:r>
          <a:r>
            <a:rPr lang="ru-RU" dirty="0" smtClean="0">
              <a:solidFill>
                <a:srgbClr val="FF0000"/>
              </a:solidFill>
            </a:rPr>
            <a:t>І </a:t>
          </a:r>
          <a:r>
            <a:rPr lang="ru-RU" dirty="0" smtClean="0">
              <a:solidFill>
                <a:srgbClr val="FF0000"/>
              </a:solidFill>
            </a:rPr>
            <a:t>СИНТЕЗ </a:t>
          </a:r>
          <a:r>
            <a:rPr lang="ru-RU" dirty="0" smtClean="0">
              <a:solidFill>
                <a:srgbClr val="FF0000"/>
              </a:solidFill>
            </a:rPr>
            <a:t>АНТИТІЛ</a:t>
          </a:r>
          <a:endParaRPr lang="ru-RU" dirty="0">
            <a:solidFill>
              <a:srgbClr val="FF0000"/>
            </a:solidFill>
          </a:endParaRPr>
        </a:p>
      </dgm:t>
    </dgm:pt>
    <dgm:pt modelId="{3D22908B-C4EF-47DC-81F6-1298B29A4C4C}" type="parTrans" cxnId="{B551D5FB-B600-42C6-AE3C-689034A3ED68}">
      <dgm:prSet/>
      <dgm:spPr/>
      <dgm:t>
        <a:bodyPr/>
        <a:lstStyle/>
        <a:p>
          <a:endParaRPr lang="ru-RU"/>
        </a:p>
      </dgm:t>
    </dgm:pt>
    <dgm:pt modelId="{E0DCB189-8F65-4659-A1C2-77456A289EF7}" type="sibTrans" cxnId="{B551D5FB-B600-42C6-AE3C-689034A3ED68}">
      <dgm:prSet/>
      <dgm:spPr/>
      <dgm:t>
        <a:bodyPr/>
        <a:lstStyle/>
        <a:p>
          <a:endParaRPr lang="ru-RU"/>
        </a:p>
      </dgm:t>
    </dgm:pt>
    <dgm:pt modelId="{46B95FB7-CF54-4FCC-8155-0A2C60E4670E}">
      <dgm:prSet phldrT="[Текст]"/>
      <dgm:spPr/>
      <dgm:t>
        <a:bodyPr/>
        <a:lstStyle/>
        <a:p>
          <a:pPr algn="l"/>
          <a:r>
            <a:rPr lang="ru-RU" dirty="0" smtClean="0">
              <a:solidFill>
                <a:srgbClr val="FF0000"/>
              </a:solidFill>
            </a:rPr>
            <a:t>3. </a:t>
          </a:r>
          <a:r>
            <a:rPr lang="ru-RU" dirty="0" smtClean="0">
              <a:solidFill>
                <a:srgbClr val="FF0000"/>
              </a:solidFill>
            </a:rPr>
            <a:t>ФІКСАЦІЯ АНТИТІЛ </a:t>
          </a:r>
          <a:r>
            <a:rPr lang="ru-RU" dirty="0" smtClean="0">
              <a:solidFill>
                <a:srgbClr val="FF0000"/>
              </a:solidFill>
            </a:rPr>
            <a:t>НА </a:t>
          </a:r>
          <a:r>
            <a:rPr lang="ru-RU" dirty="0" smtClean="0">
              <a:solidFill>
                <a:srgbClr val="FF0000"/>
              </a:solidFill>
            </a:rPr>
            <a:t>ОПАСИСТИХ КЛІТИНАХ</a:t>
          </a:r>
          <a:endParaRPr lang="ru-RU" dirty="0">
            <a:solidFill>
              <a:srgbClr val="FF0000"/>
            </a:solidFill>
          </a:endParaRPr>
        </a:p>
      </dgm:t>
    </dgm:pt>
    <dgm:pt modelId="{9924D0FB-BBC3-4803-AFF8-D025909DDC21}" type="parTrans" cxnId="{547326AC-7AF9-4DCC-B2EC-977CE2AF478E}">
      <dgm:prSet/>
      <dgm:spPr/>
      <dgm:t>
        <a:bodyPr/>
        <a:lstStyle/>
        <a:p>
          <a:endParaRPr lang="ru-RU"/>
        </a:p>
      </dgm:t>
    </dgm:pt>
    <dgm:pt modelId="{508575FB-BE87-44DC-AE1A-A3E96E035AD5}" type="sibTrans" cxnId="{547326AC-7AF9-4DCC-B2EC-977CE2AF478E}">
      <dgm:prSet/>
      <dgm:spPr/>
      <dgm:t>
        <a:bodyPr/>
        <a:lstStyle/>
        <a:p>
          <a:endParaRPr lang="ru-RU"/>
        </a:p>
      </dgm:t>
    </dgm:pt>
    <dgm:pt modelId="{38D6A834-418A-49F8-AA32-AAB34676BCCC}" type="pres">
      <dgm:prSet presAssocID="{F1DDE9A9-11BC-484D-9F76-3C939CBFEA6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3B767A-C4D8-4BCF-8655-9D9802AE2BDB}" type="pres">
      <dgm:prSet presAssocID="{04F4B845-B751-47C6-A5FE-A2B4C1DE60D8}" presName="node" presStyleLbl="node1" presStyleIdx="0" presStyleCnt="3" custScaleX="192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22F11-F982-44F4-976E-4EB0C8EFA95E}" type="pres">
      <dgm:prSet presAssocID="{BB3DD311-B23F-4317-AD02-3233BA44B759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58764CF-99E7-4BC2-82D2-985B83B584A0}" type="pres">
      <dgm:prSet presAssocID="{BB3DD311-B23F-4317-AD02-3233BA44B759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8651CE3C-868B-4EC7-8C7D-3E7985EBD617}" type="pres">
      <dgm:prSet presAssocID="{E268BDB5-B987-45B1-9847-AE355BF544F0}" presName="node" presStyleLbl="node1" presStyleIdx="1" presStyleCnt="3" custScaleX="191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F898B-84A5-4DA4-9099-3725AD655B35}" type="pres">
      <dgm:prSet presAssocID="{30185DE3-E1C5-4299-8358-E0506866175B}" presName="sibTrans" presStyleLbl="sibTrans2D1" presStyleIdx="1" presStyleCnt="2"/>
      <dgm:spPr/>
      <dgm:t>
        <a:bodyPr/>
        <a:lstStyle/>
        <a:p>
          <a:endParaRPr lang="ru-RU"/>
        </a:p>
      </dgm:t>
    </dgm:pt>
    <dgm:pt modelId="{3AD99A88-2EB5-4540-8549-97E09621592A}" type="pres">
      <dgm:prSet presAssocID="{30185DE3-E1C5-4299-8358-E0506866175B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C0C98E0-0C3E-4BD6-A78A-0F57C998EDDB}" type="pres">
      <dgm:prSet presAssocID="{D668128F-00C6-4DCB-9732-84AFE8A0D839}" presName="node" presStyleLbl="node1" presStyleIdx="2" presStyleCnt="3" custScaleX="188532" custLinFactNeighborX="0" custLinFactNeighborY="-125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5EFCA5-5765-4E5C-BE66-53C6F88EC84C}" srcId="{F1DDE9A9-11BC-484D-9F76-3C939CBFEA62}" destId="{D668128F-00C6-4DCB-9732-84AFE8A0D839}" srcOrd="2" destOrd="0" parTransId="{1D11852E-24CE-42D8-B7A2-CDE36F24CD45}" sibTransId="{A2208FE0-50BF-4F68-A086-C746A73AAD0B}"/>
    <dgm:cxn modelId="{8E3EC9DF-A6D4-4A54-86FD-7230805296F4}" srcId="{E268BDB5-B987-45B1-9847-AE355BF544F0}" destId="{E1ADA76F-F981-42B5-9FC6-086126A1D0A7}" srcOrd="1" destOrd="0" parTransId="{BF269C9A-5B73-43A5-95A2-6004BBE69AC6}" sibTransId="{CFE77C9C-DECD-405A-8F41-74C9BD510810}"/>
    <dgm:cxn modelId="{C7993C1B-CAC5-4A50-84B8-AD38D5635902}" srcId="{D668128F-00C6-4DCB-9732-84AFE8A0D839}" destId="{4AC5B7E6-92E2-45A3-890D-AA891841B4B8}" srcOrd="0" destOrd="0" parTransId="{151D31AC-B49B-4E1A-A7B9-6EECB420733D}" sibTransId="{C33EF8CF-3CDE-4595-90D3-C57370E2CA39}"/>
    <dgm:cxn modelId="{48ED9AB7-96E9-48A4-88E8-15804393A69F}" srcId="{04F4B845-B751-47C6-A5FE-A2B4C1DE60D8}" destId="{B6514BA4-93C3-4C3A-A30B-25EFC0628863}" srcOrd="0" destOrd="0" parTransId="{FBF42805-D670-41CB-BD9E-31AA061CE54E}" sibTransId="{BDB2EE92-51F5-4AEC-84BB-30C4D0FD8854}"/>
    <dgm:cxn modelId="{B551D5FB-B600-42C6-AE3C-689034A3ED68}" srcId="{04F4B845-B751-47C6-A5FE-A2B4C1DE60D8}" destId="{4221DC3E-BFA4-4C39-95E4-1B78A9F0A312}" srcOrd="1" destOrd="0" parTransId="{3D22908B-C4EF-47DC-81F6-1298B29A4C4C}" sibTransId="{E0DCB189-8F65-4659-A1C2-77456A289EF7}"/>
    <dgm:cxn modelId="{34976906-014C-4F50-A168-B1C46D262566}" type="presOf" srcId="{BB3DD311-B23F-4317-AD02-3233BA44B759}" destId="{958764CF-99E7-4BC2-82D2-985B83B584A0}" srcOrd="1" destOrd="0" presId="urn:microsoft.com/office/officeart/2005/8/layout/process2"/>
    <dgm:cxn modelId="{22CB1240-E199-4898-9BAB-FF91C13E50D5}" srcId="{E268BDB5-B987-45B1-9847-AE355BF544F0}" destId="{37D8E316-7054-49BB-99D8-6D3A59F0FBE9}" srcOrd="0" destOrd="0" parTransId="{BF574EFD-FD11-44CD-9B20-1E5F5263A9CD}" sibTransId="{326B1AE4-76CD-4F95-A2AD-877A80D0BE05}"/>
    <dgm:cxn modelId="{BF7A7FB0-F88F-458A-ACCD-2517C547E65F}" type="presOf" srcId="{37D8E316-7054-49BB-99D8-6D3A59F0FBE9}" destId="{8651CE3C-868B-4EC7-8C7D-3E7985EBD617}" srcOrd="0" destOrd="1" presId="urn:microsoft.com/office/officeart/2005/8/layout/process2"/>
    <dgm:cxn modelId="{E2BED644-78CF-455B-BBC8-EADA8BBC1897}" srcId="{F1DDE9A9-11BC-484D-9F76-3C939CBFEA62}" destId="{04F4B845-B751-47C6-A5FE-A2B4C1DE60D8}" srcOrd="0" destOrd="0" parTransId="{9D62301E-08FE-471C-BE66-977C0414C580}" sibTransId="{BB3DD311-B23F-4317-AD02-3233BA44B759}"/>
    <dgm:cxn modelId="{B50A924B-1F6D-4C92-9545-0EB8BBDDB053}" type="presOf" srcId="{F1DDE9A9-11BC-484D-9F76-3C939CBFEA62}" destId="{38D6A834-418A-49F8-AA32-AAB34676BCCC}" srcOrd="0" destOrd="0" presId="urn:microsoft.com/office/officeart/2005/8/layout/process2"/>
    <dgm:cxn modelId="{1C5B28A0-A79F-4C47-B87B-A9BD9E253C1F}" type="presOf" srcId="{D668128F-00C6-4DCB-9732-84AFE8A0D839}" destId="{5C0C98E0-0C3E-4BD6-A78A-0F57C998EDDB}" srcOrd="0" destOrd="0" presId="urn:microsoft.com/office/officeart/2005/8/layout/process2"/>
    <dgm:cxn modelId="{D4715CC5-EBA4-4CC2-A129-FE083B03DB9F}" type="presOf" srcId="{30185DE3-E1C5-4299-8358-E0506866175B}" destId="{3AD99A88-2EB5-4540-8549-97E09621592A}" srcOrd="1" destOrd="0" presId="urn:microsoft.com/office/officeart/2005/8/layout/process2"/>
    <dgm:cxn modelId="{773B057D-AF3D-44EF-B979-7327057C69E5}" type="presOf" srcId="{E268BDB5-B987-45B1-9847-AE355BF544F0}" destId="{8651CE3C-868B-4EC7-8C7D-3E7985EBD617}" srcOrd="0" destOrd="0" presId="urn:microsoft.com/office/officeart/2005/8/layout/process2"/>
    <dgm:cxn modelId="{9A923AB1-5DB5-4965-8EE3-507C24F77DB1}" type="presOf" srcId="{04F4B845-B751-47C6-A5FE-A2B4C1DE60D8}" destId="{D93B767A-C4D8-4BCF-8655-9D9802AE2BDB}" srcOrd="0" destOrd="0" presId="urn:microsoft.com/office/officeart/2005/8/layout/process2"/>
    <dgm:cxn modelId="{547326AC-7AF9-4DCC-B2EC-977CE2AF478E}" srcId="{04F4B845-B751-47C6-A5FE-A2B4C1DE60D8}" destId="{46B95FB7-CF54-4FCC-8155-0A2C60E4670E}" srcOrd="2" destOrd="0" parTransId="{9924D0FB-BBC3-4803-AFF8-D025909DDC21}" sibTransId="{508575FB-BE87-44DC-AE1A-A3E96E035AD5}"/>
    <dgm:cxn modelId="{0D6600F1-9127-4D43-A348-6145B98FCA71}" type="presOf" srcId="{46B95FB7-CF54-4FCC-8155-0A2C60E4670E}" destId="{D93B767A-C4D8-4BCF-8655-9D9802AE2BDB}" srcOrd="0" destOrd="3" presId="urn:microsoft.com/office/officeart/2005/8/layout/process2"/>
    <dgm:cxn modelId="{4D6B9419-0867-4BE4-869C-2D50A1F3EA73}" type="presOf" srcId="{B6514BA4-93C3-4C3A-A30B-25EFC0628863}" destId="{D93B767A-C4D8-4BCF-8655-9D9802AE2BDB}" srcOrd="0" destOrd="1" presId="urn:microsoft.com/office/officeart/2005/8/layout/process2"/>
    <dgm:cxn modelId="{EF165F6F-468C-4E26-A539-6D71602D3029}" srcId="{F1DDE9A9-11BC-484D-9F76-3C939CBFEA62}" destId="{E268BDB5-B987-45B1-9847-AE355BF544F0}" srcOrd="1" destOrd="0" parTransId="{5FED52A3-B3DF-46B2-92C1-A4CA460EDAA0}" sibTransId="{30185DE3-E1C5-4299-8358-E0506866175B}"/>
    <dgm:cxn modelId="{DAF199BE-5DB3-4C3D-B42F-8DE075057B07}" type="presOf" srcId="{BB3DD311-B23F-4317-AD02-3233BA44B759}" destId="{EC522F11-F982-44F4-976E-4EB0C8EFA95E}" srcOrd="0" destOrd="0" presId="urn:microsoft.com/office/officeart/2005/8/layout/process2"/>
    <dgm:cxn modelId="{603DBEAE-F244-43C3-8C00-C994AC959100}" type="presOf" srcId="{4AC5B7E6-92E2-45A3-890D-AA891841B4B8}" destId="{5C0C98E0-0C3E-4BD6-A78A-0F57C998EDDB}" srcOrd="0" destOrd="1" presId="urn:microsoft.com/office/officeart/2005/8/layout/process2"/>
    <dgm:cxn modelId="{ABA363B6-14EC-4461-9A05-932D9BBFBFD7}" type="presOf" srcId="{4221DC3E-BFA4-4C39-95E4-1B78A9F0A312}" destId="{D93B767A-C4D8-4BCF-8655-9D9802AE2BDB}" srcOrd="0" destOrd="2" presId="urn:microsoft.com/office/officeart/2005/8/layout/process2"/>
    <dgm:cxn modelId="{958DF40D-74FB-4A85-819E-035CEF11E872}" type="presOf" srcId="{30185DE3-E1C5-4299-8358-E0506866175B}" destId="{15BF898B-84A5-4DA4-9099-3725AD655B35}" srcOrd="0" destOrd="0" presId="urn:microsoft.com/office/officeart/2005/8/layout/process2"/>
    <dgm:cxn modelId="{5C938623-1234-486E-9F8D-3DF16FABB630}" type="presOf" srcId="{E1ADA76F-F981-42B5-9FC6-086126A1D0A7}" destId="{8651CE3C-868B-4EC7-8C7D-3E7985EBD617}" srcOrd="0" destOrd="2" presId="urn:microsoft.com/office/officeart/2005/8/layout/process2"/>
    <dgm:cxn modelId="{529B4284-CDC5-4DD7-8985-DAE47F385BE9}" type="presParOf" srcId="{38D6A834-418A-49F8-AA32-AAB34676BCCC}" destId="{D93B767A-C4D8-4BCF-8655-9D9802AE2BDB}" srcOrd="0" destOrd="0" presId="urn:microsoft.com/office/officeart/2005/8/layout/process2"/>
    <dgm:cxn modelId="{DDA7D155-AC8F-402B-8EBC-8C338E64FCEC}" type="presParOf" srcId="{38D6A834-418A-49F8-AA32-AAB34676BCCC}" destId="{EC522F11-F982-44F4-976E-4EB0C8EFA95E}" srcOrd="1" destOrd="0" presId="urn:microsoft.com/office/officeart/2005/8/layout/process2"/>
    <dgm:cxn modelId="{683E185A-B62B-4CE8-8BBF-FF0EDA0D210D}" type="presParOf" srcId="{EC522F11-F982-44F4-976E-4EB0C8EFA95E}" destId="{958764CF-99E7-4BC2-82D2-985B83B584A0}" srcOrd="0" destOrd="0" presId="urn:microsoft.com/office/officeart/2005/8/layout/process2"/>
    <dgm:cxn modelId="{CEAC2311-EEAF-4B34-8C7C-ABF88F8AB271}" type="presParOf" srcId="{38D6A834-418A-49F8-AA32-AAB34676BCCC}" destId="{8651CE3C-868B-4EC7-8C7D-3E7985EBD617}" srcOrd="2" destOrd="0" presId="urn:microsoft.com/office/officeart/2005/8/layout/process2"/>
    <dgm:cxn modelId="{31ACAD87-279F-43D6-B164-FF0ECD24BB8C}" type="presParOf" srcId="{38D6A834-418A-49F8-AA32-AAB34676BCCC}" destId="{15BF898B-84A5-4DA4-9099-3725AD655B35}" srcOrd="3" destOrd="0" presId="urn:microsoft.com/office/officeart/2005/8/layout/process2"/>
    <dgm:cxn modelId="{F01FEF5B-CB22-429E-9190-522255E04EAF}" type="presParOf" srcId="{15BF898B-84A5-4DA4-9099-3725AD655B35}" destId="{3AD99A88-2EB5-4540-8549-97E09621592A}" srcOrd="0" destOrd="0" presId="urn:microsoft.com/office/officeart/2005/8/layout/process2"/>
    <dgm:cxn modelId="{68DD0F2D-31B2-429E-8E5D-77E393407EA1}" type="presParOf" srcId="{38D6A834-418A-49F8-AA32-AAB34676BCCC}" destId="{5C0C98E0-0C3E-4BD6-A78A-0F57C998EDDB}" srcOrd="4" destOrd="0" presId="urn:microsoft.com/office/officeart/2005/8/layout/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84C6F-0A1C-4F13-B89C-204C681F9CA8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02804-B999-4863-B3A6-1A52DA561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CF1F9-C767-49D9-8528-DC4BC0FA8E75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CF1F9-C767-49D9-8528-DC4BC0FA8E75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067" y="685800"/>
            <a:ext cx="7721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24656" y="2438400"/>
            <a:ext cx="3379611" cy="365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9733" y="2438400"/>
            <a:ext cx="3381022" cy="365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067" y="685800"/>
            <a:ext cx="7721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24656" y="2438400"/>
            <a:ext cx="3379611" cy="3651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39733" y="2438401"/>
            <a:ext cx="3381022" cy="1749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39733" y="4340226"/>
            <a:ext cx="3381022" cy="1749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142844" y="428625"/>
            <a:ext cx="8501122" cy="58578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70C0"/>
            </a:solidFill>
          </a:ln>
          <a:scene3d>
            <a:camera prst="perspectiveLef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Принцип</a:t>
            </a:r>
            <a:r>
              <a:rPr lang="uk-UA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и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алергічних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захворювань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23850" y="282575"/>
            <a:ext cx="8496300" cy="6173788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90513" y="309563"/>
            <a:ext cx="8496300" cy="6175375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142852"/>
            <a:ext cx="88583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АЛЕРГІЯ - ПОМСТА ЛЮДИНІ ЗА ЙОГО НЕРОЗУМНІСТЬ</a:t>
            </a:r>
          </a:p>
          <a:p>
            <a:endParaRPr lang="ru-RU" b="1" dirty="0" smtClean="0"/>
          </a:p>
          <a:p>
            <a:r>
              <a:rPr lang="ru-RU" b="1" dirty="0" err="1" smtClean="0"/>
              <a:t>Ця</a:t>
            </a:r>
            <a:r>
              <a:rPr lang="ru-RU" b="1" dirty="0" smtClean="0"/>
              <a:t> хвороба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однією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найпоширеніших</a:t>
            </a:r>
            <a:r>
              <a:rPr lang="ru-RU" b="1" dirty="0" smtClean="0"/>
              <a:t> на </a:t>
            </a:r>
            <a:r>
              <a:rPr lang="ru-RU" b="1" dirty="0" err="1" smtClean="0"/>
              <a:t>Землі</a:t>
            </a:r>
            <a:r>
              <a:rPr lang="ru-RU" b="1" dirty="0" smtClean="0"/>
              <a:t>. </a:t>
            </a:r>
          </a:p>
          <a:p>
            <a:r>
              <a:rPr lang="ru-RU" b="1" dirty="0" smtClean="0"/>
              <a:t>За статистикою, </a:t>
            </a:r>
            <a:r>
              <a:rPr lang="ru-RU" b="1" dirty="0" err="1" smtClean="0"/>
              <a:t>вже</a:t>
            </a:r>
            <a:r>
              <a:rPr lang="ru-RU" b="1" dirty="0" smtClean="0"/>
              <a:t> </a:t>
            </a:r>
            <a:r>
              <a:rPr lang="ru-RU" b="1" dirty="0" err="1" smtClean="0"/>
              <a:t>сьогодні</a:t>
            </a:r>
            <a:r>
              <a:rPr lang="ru-RU" b="1" dirty="0" smtClean="0"/>
              <a:t> на </a:t>
            </a:r>
            <a:r>
              <a:rPr lang="ru-RU" b="1" dirty="0" err="1" smtClean="0"/>
              <a:t>неї</a:t>
            </a:r>
            <a:r>
              <a:rPr lang="ru-RU" b="1" dirty="0" smtClean="0"/>
              <a:t> </a:t>
            </a:r>
            <a:r>
              <a:rPr lang="ru-RU" b="1" dirty="0" err="1" smtClean="0"/>
              <a:t>страждає</a:t>
            </a:r>
            <a:r>
              <a:rPr lang="ru-RU" b="1" dirty="0" smtClean="0"/>
              <a:t> </a:t>
            </a:r>
            <a:r>
              <a:rPr lang="ru-RU" b="1" dirty="0" err="1" smtClean="0"/>
              <a:t>кожен</a:t>
            </a:r>
            <a:r>
              <a:rPr lang="ru-RU" b="1" dirty="0" smtClean="0"/>
              <a:t> </a:t>
            </a:r>
            <a:r>
              <a:rPr lang="ru-RU" b="1" dirty="0" err="1" smtClean="0"/>
              <a:t>п'ятий</a:t>
            </a:r>
            <a:r>
              <a:rPr lang="ru-RU" b="1" dirty="0" smtClean="0"/>
              <a:t> житель </a:t>
            </a:r>
            <a:r>
              <a:rPr lang="ru-RU" b="1" dirty="0" err="1" smtClean="0"/>
              <a:t>нашої</a:t>
            </a:r>
            <a:r>
              <a:rPr lang="ru-RU" b="1" dirty="0" smtClean="0"/>
              <a:t> </a:t>
            </a:r>
            <a:r>
              <a:rPr lang="ru-RU" b="1" dirty="0" err="1" smtClean="0"/>
              <a:t>планети:кожен</a:t>
            </a:r>
            <a:r>
              <a:rPr lang="ru-RU" b="1" dirty="0" smtClean="0"/>
              <a:t> </a:t>
            </a:r>
            <a:r>
              <a:rPr lang="ru-RU" b="1" dirty="0" err="1" smtClean="0"/>
              <a:t>шостий</a:t>
            </a:r>
            <a:r>
              <a:rPr lang="ru-RU" b="1" dirty="0" smtClean="0"/>
              <a:t> </a:t>
            </a:r>
            <a:r>
              <a:rPr lang="ru-RU" b="1" dirty="0" err="1" smtClean="0"/>
              <a:t>американець,кожен</a:t>
            </a:r>
            <a:r>
              <a:rPr lang="ru-RU" b="1" dirty="0" smtClean="0"/>
              <a:t> </a:t>
            </a:r>
            <a:r>
              <a:rPr lang="ru-RU" b="1" dirty="0" err="1" smtClean="0"/>
              <a:t>четвертий</a:t>
            </a:r>
            <a:r>
              <a:rPr lang="ru-RU" b="1" dirty="0" smtClean="0"/>
              <a:t> </a:t>
            </a:r>
            <a:r>
              <a:rPr lang="ru-RU" b="1" dirty="0" err="1" smtClean="0"/>
              <a:t>німець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І </a:t>
            </a:r>
            <a:r>
              <a:rPr lang="ru-RU" b="1" dirty="0" err="1" smtClean="0"/>
              <a:t>якщо</a:t>
            </a:r>
            <a:r>
              <a:rPr lang="ru-RU" b="1" dirty="0" smtClean="0"/>
              <a:t> </a:t>
            </a:r>
            <a:r>
              <a:rPr lang="en-US" b="1" dirty="0" smtClean="0"/>
              <a:t>XX </a:t>
            </a:r>
            <a:r>
              <a:rPr lang="ru-RU" b="1" dirty="0" err="1" smtClean="0"/>
              <a:t>століття</a:t>
            </a:r>
            <a:r>
              <a:rPr lang="ru-RU" b="1" dirty="0" smtClean="0"/>
              <a:t> </a:t>
            </a:r>
            <a:r>
              <a:rPr lang="ru-RU" b="1" dirty="0" err="1" smtClean="0"/>
              <a:t>було</a:t>
            </a:r>
            <a:r>
              <a:rPr lang="ru-RU" b="1" dirty="0" smtClean="0"/>
              <a:t> </a:t>
            </a:r>
            <a:r>
              <a:rPr lang="ru-RU" b="1" dirty="0" err="1" smtClean="0"/>
              <a:t>століттям</a:t>
            </a:r>
            <a:r>
              <a:rPr lang="ru-RU" b="1" dirty="0" smtClean="0"/>
              <a:t> </a:t>
            </a:r>
            <a:r>
              <a:rPr lang="ru-RU" b="1" dirty="0" err="1" smtClean="0"/>
              <a:t>серцево-судинних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захворювань</a:t>
            </a:r>
            <a:r>
              <a:rPr lang="ru-RU" b="1" dirty="0" smtClean="0"/>
              <a:t>, то </a:t>
            </a:r>
            <a:r>
              <a:rPr lang="en-US" b="1" dirty="0" smtClean="0"/>
              <a:t>XXI </a:t>
            </a:r>
            <a:r>
              <a:rPr lang="ru-RU" b="1" dirty="0" smtClean="0"/>
              <a:t>за прогнозами ВООЗ стане </a:t>
            </a:r>
            <a:r>
              <a:rPr lang="ru-RU" b="1" dirty="0" err="1" smtClean="0"/>
              <a:t>віком</a:t>
            </a:r>
            <a:r>
              <a:rPr lang="ru-RU" b="1" dirty="0" smtClean="0"/>
              <a:t> </a:t>
            </a:r>
            <a:r>
              <a:rPr lang="ru-RU" b="1" dirty="0" err="1" smtClean="0"/>
              <a:t>алергії</a:t>
            </a:r>
            <a:r>
              <a:rPr lang="ru-RU" b="1" dirty="0" smtClean="0"/>
              <a:t>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Цьому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сприяють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фактори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посилення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алергенного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навантаження</a:t>
            </a:r>
            <a:r>
              <a:rPr lang="ru-RU" b="1" dirty="0" smtClean="0">
                <a:solidFill>
                  <a:srgbClr val="FF0000"/>
                </a:solidFill>
              </a:rPr>
              <a:t> на </a:t>
            </a:r>
            <a:r>
              <a:rPr lang="ru-RU" b="1" dirty="0" err="1" smtClean="0">
                <a:solidFill>
                  <a:srgbClr val="FF0000"/>
                </a:solidFill>
              </a:rPr>
              <a:t>людину,зміна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його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здатності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реагувати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це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навантаження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Екологічна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ситуація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що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погіршується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, як </a:t>
            </a:r>
            <a:r>
              <a:rPr lang="ru-RU" b="1" dirty="0" err="1" smtClean="0">
                <a:solidFill>
                  <a:srgbClr val="FF0000"/>
                </a:solidFill>
              </a:rPr>
              <a:t>наслідок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підвищена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проникність</a:t>
            </a:r>
            <a:r>
              <a:rPr lang="ru-RU" b="1" dirty="0" smtClean="0">
                <a:solidFill>
                  <a:srgbClr val="FF0000"/>
                </a:solidFill>
              </a:rPr>
              <a:t> для </a:t>
            </a:r>
            <a:r>
              <a:rPr lang="ru-RU" b="1" dirty="0" err="1" smtClean="0">
                <a:solidFill>
                  <a:srgbClr val="FF0000"/>
                </a:solidFill>
              </a:rPr>
              <a:t>алергенів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бар'єрних</a:t>
            </a:r>
            <a:r>
              <a:rPr lang="ru-RU" b="1" dirty="0" smtClean="0">
                <a:solidFill>
                  <a:srgbClr val="FF0000"/>
                </a:solidFill>
              </a:rPr>
              <a:t> тканин,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нераціональне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харчування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неадекватна </a:t>
            </a:r>
            <a:r>
              <a:rPr lang="ru-RU" b="1" dirty="0" err="1" smtClean="0">
                <a:solidFill>
                  <a:srgbClr val="FF0000"/>
                </a:solidFill>
              </a:rPr>
              <a:t>лікарська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терапія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безконтрольне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використання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антибіотиків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зрослі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стресові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навантаження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малорухливий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спосіб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життя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FF0000"/>
                </a:solidFill>
              </a:rPr>
              <a:t>зміни</a:t>
            </a:r>
            <a:r>
              <a:rPr lang="ru-RU" b="1" dirty="0" smtClean="0">
                <a:solidFill>
                  <a:srgbClr val="FF0000"/>
                </a:solidFill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</a:rPr>
              <a:t>кліматі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призводять</a:t>
            </a:r>
            <a:r>
              <a:rPr lang="ru-RU" b="1" dirty="0" smtClean="0">
                <a:solidFill>
                  <a:srgbClr val="FF0000"/>
                </a:solidFill>
              </a:rPr>
              <a:t> до того, </a:t>
            </a:r>
            <a:r>
              <a:rPr lang="ru-RU" b="1" dirty="0" err="1" smtClean="0">
                <a:solidFill>
                  <a:srgbClr val="FF0000"/>
                </a:solidFill>
              </a:rPr>
              <a:t>що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схильність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організму</a:t>
            </a:r>
            <a:r>
              <a:rPr lang="ru-RU" b="1" dirty="0" smtClean="0">
                <a:solidFill>
                  <a:srgbClr val="FF0000"/>
                </a:solidFill>
              </a:rPr>
              <a:t> , </a:t>
            </a:r>
            <a:r>
              <a:rPr lang="ru-RU" b="1" dirty="0" err="1" smtClean="0">
                <a:solidFill>
                  <a:srgbClr val="FF0000"/>
                </a:solidFill>
              </a:rPr>
              <a:t>які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існували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завжди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значно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підвищується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/>
              <a:t>       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/>
              <a:t>       </a:t>
            </a:r>
            <a:r>
              <a:rPr lang="ru-RU" sz="2400" dirty="0" err="1" smtClean="0"/>
              <a:t>Відповідно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поняття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алергія</a:t>
            </a:r>
            <a:r>
              <a:rPr lang="ru-RU" sz="2400" dirty="0" smtClean="0"/>
              <a:t>, </a:t>
            </a:r>
            <a:r>
              <a:rPr lang="ru-RU" sz="2400" dirty="0" err="1" smtClean="0"/>
              <a:t>до</a:t>
            </a:r>
            <a:r>
              <a:rPr lang="ru-RU" sz="2400" dirty="0" smtClean="0"/>
              <a:t> </a:t>
            </a:r>
            <a:r>
              <a:rPr lang="ru-RU" sz="2400" dirty="0" err="1" smtClean="0"/>
              <a:t>групи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відносяться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такі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механізм</a:t>
            </a:r>
            <a:r>
              <a:rPr lang="ru-RU" sz="2400" dirty="0" smtClean="0"/>
              <a:t> </a:t>
            </a:r>
            <a:r>
              <a:rPr lang="ru-RU" sz="2400" dirty="0" err="1" smtClean="0"/>
              <a:t>ушкоджуючої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дії</a:t>
            </a:r>
            <a:r>
              <a:rPr lang="ru-RU" sz="2400" dirty="0" smtClean="0"/>
              <a:t>, при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пов'язаний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ГНТ, ГЗТ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поєднаннями</a:t>
            </a:r>
            <a:r>
              <a:rPr lang="ru-RU" sz="2400" dirty="0" smtClean="0"/>
              <a:t>.       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До </a:t>
            </a:r>
            <a:r>
              <a:rPr lang="ru-RU" sz="2400" dirty="0" err="1" smtClean="0">
                <a:solidFill>
                  <a:srgbClr val="FF0000"/>
                </a:solidFill>
              </a:rPr>
              <a:t>групи</a:t>
            </a:r>
            <a:r>
              <a:rPr lang="ru-RU" sz="2400" dirty="0" smtClean="0">
                <a:solidFill>
                  <a:srgbClr val="FF0000"/>
                </a:solidFill>
              </a:rPr>
              <a:t> ГНТ </a:t>
            </a:r>
            <a:r>
              <a:rPr lang="ru-RU" sz="2400" dirty="0" smtClean="0"/>
              <a:t>(</a:t>
            </a:r>
            <a:r>
              <a:rPr lang="en-US" sz="2400" dirty="0" err="1" smtClean="0"/>
              <a:t>IgE</a:t>
            </a:r>
            <a:r>
              <a:rPr lang="en-US" sz="2400" dirty="0" smtClean="0"/>
              <a:t>-</a:t>
            </a:r>
            <a:r>
              <a:rPr lang="ru-RU" sz="2400" dirty="0" err="1" smtClean="0"/>
              <a:t>реагіни</a:t>
            </a:r>
            <a:r>
              <a:rPr lang="ru-RU" sz="2400" dirty="0" smtClean="0"/>
              <a:t>) </a:t>
            </a:r>
            <a:r>
              <a:rPr lang="ru-RU" sz="2400" dirty="0" err="1" smtClean="0"/>
              <a:t>відносяться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такі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: </a:t>
            </a:r>
            <a:r>
              <a:rPr lang="ru-RU" sz="2400" dirty="0" err="1" smtClean="0"/>
              <a:t>атопічна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бронхіальна</a:t>
            </a:r>
            <a:r>
              <a:rPr lang="ru-RU" sz="2400" dirty="0" smtClean="0"/>
              <a:t> астма, </a:t>
            </a:r>
            <a:r>
              <a:rPr lang="ru-RU" sz="2400" dirty="0" err="1" smtClean="0"/>
              <a:t>інфекційно-алергічна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бронхіальна</a:t>
            </a:r>
            <a:r>
              <a:rPr lang="ru-RU" sz="2400" dirty="0" smtClean="0"/>
              <a:t> астма у </a:t>
            </a:r>
            <a:r>
              <a:rPr lang="ru-RU" sz="2400" dirty="0" err="1" smtClean="0"/>
              <a:t>дітей</a:t>
            </a:r>
            <a:r>
              <a:rPr lang="ru-RU" sz="2400" dirty="0" smtClean="0"/>
              <a:t>, </a:t>
            </a:r>
            <a:r>
              <a:rPr lang="ru-RU" sz="2400" dirty="0" err="1" smtClean="0"/>
              <a:t>анафілактичний</a:t>
            </a:r>
            <a:r>
              <a:rPr lang="ru-RU" sz="2400" dirty="0" smtClean="0"/>
              <a:t> шок, </a:t>
            </a:r>
            <a:r>
              <a:rPr lang="ru-RU" sz="2400" dirty="0" err="1" smtClean="0"/>
              <a:t>полінози</a:t>
            </a:r>
            <a:r>
              <a:rPr lang="ru-RU" sz="2400" dirty="0" smtClean="0"/>
              <a:t>, </a:t>
            </a:r>
            <a:r>
              <a:rPr lang="ru-RU" sz="2400" dirty="0" err="1" smtClean="0"/>
              <a:t>кропив'янка</a:t>
            </a:r>
            <a:r>
              <a:rPr lang="ru-RU" sz="2400" dirty="0" smtClean="0"/>
              <a:t>, набряк </a:t>
            </a:r>
            <a:r>
              <a:rPr lang="ru-RU" sz="2400" dirty="0" err="1" smtClean="0"/>
              <a:t>Квінке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алергічні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риніти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кон'юнктивіти</a:t>
            </a:r>
            <a:r>
              <a:rPr lang="ru-RU" sz="2400" dirty="0" smtClean="0"/>
              <a:t>, </a:t>
            </a:r>
            <a:r>
              <a:rPr lang="ru-RU" sz="2400" dirty="0" err="1" smtClean="0"/>
              <a:t>значна</a:t>
            </a:r>
            <a:r>
              <a:rPr lang="ru-RU" sz="2400" dirty="0" smtClean="0"/>
              <a:t> </a:t>
            </a:r>
            <a:r>
              <a:rPr lang="ru-RU" sz="2400" dirty="0" err="1" smtClean="0"/>
              <a:t>частина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харчової</a:t>
            </a:r>
            <a:r>
              <a:rPr lang="ru-RU" sz="2400" dirty="0" smtClean="0"/>
              <a:t>.       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До </a:t>
            </a:r>
            <a:r>
              <a:rPr lang="ru-RU" sz="2400" dirty="0" err="1" smtClean="0">
                <a:solidFill>
                  <a:srgbClr val="FF0000"/>
                </a:solidFill>
              </a:rPr>
              <a:t>групи</a:t>
            </a:r>
            <a:r>
              <a:rPr lang="ru-RU" sz="2400" dirty="0" smtClean="0">
                <a:solidFill>
                  <a:srgbClr val="FF0000"/>
                </a:solidFill>
              </a:rPr>
              <a:t> ГПТ </a:t>
            </a:r>
            <a:r>
              <a:rPr lang="ru-RU" sz="2400" dirty="0" smtClean="0"/>
              <a:t>(Тх1-реагіни) </a:t>
            </a:r>
            <a:r>
              <a:rPr lang="ru-RU" sz="2400" dirty="0" err="1" smtClean="0"/>
              <a:t>відносяться</a:t>
            </a:r>
            <a:r>
              <a:rPr lang="ru-RU" sz="2400" dirty="0" smtClean="0"/>
              <a:t>: </a:t>
            </a:r>
            <a:r>
              <a:rPr lang="ru-RU" sz="2400" dirty="0" err="1" smtClean="0"/>
              <a:t>алергічний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контактний</a:t>
            </a:r>
            <a:r>
              <a:rPr lang="ru-RU" sz="2400" dirty="0" smtClean="0"/>
              <a:t> дерматит, </a:t>
            </a:r>
            <a:r>
              <a:rPr lang="ru-RU" sz="2400" dirty="0" err="1" smtClean="0"/>
              <a:t>інфекційно-алергічна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бронхіальна</a:t>
            </a:r>
            <a:r>
              <a:rPr lang="ru-RU" sz="2400" dirty="0" smtClean="0"/>
              <a:t> астма у </a:t>
            </a:r>
            <a:r>
              <a:rPr lang="ru-RU" sz="2400" dirty="0" err="1" smtClean="0"/>
              <a:t>дорослих</a:t>
            </a:r>
            <a:r>
              <a:rPr lang="ru-RU" sz="2400" dirty="0" smtClean="0"/>
              <a:t>, </a:t>
            </a:r>
            <a:r>
              <a:rPr lang="ru-RU" sz="2400" dirty="0" err="1" smtClean="0"/>
              <a:t>деякі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форми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лікарської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харчової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алергії</a:t>
            </a:r>
            <a:r>
              <a:rPr lang="ru-RU" sz="2400" dirty="0" smtClean="0"/>
              <a:t>; </a:t>
            </a:r>
            <a:r>
              <a:rPr lang="ru-RU" sz="2400" dirty="0" err="1" smtClean="0"/>
              <a:t>ГЗТ-опосередковані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гранулематозні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процеси</a:t>
            </a:r>
            <a:r>
              <a:rPr lang="ru-RU" sz="2400" dirty="0" smtClean="0"/>
              <a:t>: проказа, </a:t>
            </a:r>
            <a:r>
              <a:rPr lang="ru-RU" sz="2400" dirty="0" err="1" smtClean="0"/>
              <a:t>туберкульоз</a:t>
            </a:r>
            <a:r>
              <a:rPr lang="ru-RU" sz="2400" dirty="0" smtClean="0"/>
              <a:t>, </a:t>
            </a:r>
            <a:r>
              <a:rPr lang="ru-RU" sz="2400" dirty="0" err="1" smtClean="0"/>
              <a:t>бруцельоз</a:t>
            </a:r>
            <a:r>
              <a:rPr lang="ru-RU" sz="2400" dirty="0" smtClean="0"/>
              <a:t>, </a:t>
            </a:r>
            <a:r>
              <a:rPr lang="ru-RU" sz="2400" dirty="0" err="1" smtClean="0"/>
              <a:t>туляремія</a:t>
            </a:r>
            <a:r>
              <a:rPr lang="ru-RU" sz="2400" dirty="0" smtClean="0"/>
              <a:t>, </a:t>
            </a:r>
            <a:r>
              <a:rPr lang="ru-RU" sz="2400" dirty="0" err="1" smtClean="0"/>
              <a:t>єрсиніоз</a:t>
            </a:r>
            <a:r>
              <a:rPr lang="ru-RU" sz="2400" dirty="0" smtClean="0"/>
              <a:t>, </a:t>
            </a:r>
            <a:r>
              <a:rPr lang="ru-RU" sz="2400" dirty="0" err="1" smtClean="0"/>
              <a:t>псевдотуберкульоз</a:t>
            </a:r>
            <a:r>
              <a:rPr lang="ru-RU" sz="2400" dirty="0" smtClean="0"/>
              <a:t>, </a:t>
            </a:r>
            <a:r>
              <a:rPr lang="ru-RU" sz="2400" dirty="0" err="1" smtClean="0"/>
              <a:t>саркоїдоз</a:t>
            </a:r>
            <a:r>
              <a:rPr lang="ru-RU" sz="2400" dirty="0" smtClean="0"/>
              <a:t>, хвороба Крона, </a:t>
            </a:r>
            <a:r>
              <a:rPr lang="ru-RU" sz="2400" dirty="0" err="1" smtClean="0"/>
              <a:t>лейшманіоз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8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08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08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08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i="1" dirty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Атопічний</a:t>
            </a:r>
            <a:r>
              <a:rPr lang="ru-RU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 </a:t>
            </a:r>
            <a:r>
              <a:rPr lang="ru-RU" sz="54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дерматит</a:t>
            </a:r>
          </a:p>
        </p:txBody>
      </p:sp>
      <p:pic>
        <p:nvPicPr>
          <p:cNvPr id="7174" name="Picture 6" descr="2738883_f5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2924175"/>
            <a:ext cx="56165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0" y="908050"/>
            <a:ext cx="91440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–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хронічне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алергічне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захворювання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шкіри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,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розвиток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якого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пов'язаний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як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зі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спадковою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схильністю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, так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і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з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впливом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цілого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ряду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несприятливих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факторів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зовнішнього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Book Antiqua" pitchFamily="18" charset="0"/>
              </a:rPr>
              <a:t>середовища</a:t>
            </a:r>
            <a:r>
              <a:rPr lang="ru-RU" sz="2800" b="1" i="1" dirty="0" smtClean="0">
                <a:solidFill>
                  <a:schemeClr val="tx2"/>
                </a:solidFill>
                <a:latin typeface="Book Antiqua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ru-RU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2" grpId="1"/>
      <p:bldP spid="7176" grpId="0"/>
      <p:bldP spid="717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068638"/>
          </a:xfrm>
        </p:spPr>
        <p:txBody>
          <a:bodyPr>
            <a:normAutofit fontScale="90000"/>
          </a:bodyPr>
          <a:lstStyle/>
          <a:p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Алергічний</a:t>
            </a:r>
            <a:r>
              <a:rPr lang="ru-RU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 </a:t>
            </a:r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риніт</a:t>
            </a:r>
            <a:r>
              <a:rPr lang="ru-RU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Для </a:t>
            </a:r>
            <a:r>
              <a:rPr lang="ru-RU" sz="4000" dirty="0" err="1" smtClean="0"/>
              <a:t>алергічного</a:t>
            </a:r>
            <a:r>
              <a:rPr lang="ru-RU" sz="4000" dirty="0" smtClean="0"/>
              <a:t> </a:t>
            </a:r>
            <a:r>
              <a:rPr lang="ru-RU" sz="4000" dirty="0" err="1" smtClean="0"/>
              <a:t>риніту</a:t>
            </a:r>
            <a:r>
              <a:rPr lang="ru-RU" sz="4000" dirty="0" smtClean="0"/>
              <a:t> </a:t>
            </a:r>
            <a:r>
              <a:rPr lang="ru-RU" sz="4000" dirty="0" err="1" smtClean="0"/>
              <a:t>характерні</a:t>
            </a:r>
            <a:r>
              <a:rPr lang="ru-RU" sz="4000" dirty="0" smtClean="0"/>
              <a:t> </a:t>
            </a:r>
            <a:r>
              <a:rPr lang="ru-RU" sz="4000" dirty="0" err="1" smtClean="0"/>
              <a:t>рідкі</a:t>
            </a:r>
            <a:r>
              <a:rPr lang="ru-RU" sz="4000" dirty="0" smtClean="0"/>
              <a:t> </a:t>
            </a:r>
            <a:r>
              <a:rPr lang="ru-RU" sz="4000" dirty="0" err="1" smtClean="0"/>
              <a:t>виділення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з</a:t>
            </a:r>
            <a:r>
              <a:rPr lang="ru-RU" sz="4000" dirty="0" smtClean="0"/>
              <a:t> носа, </a:t>
            </a:r>
            <a:r>
              <a:rPr lang="ru-RU" sz="4000" dirty="0" err="1" smtClean="0"/>
              <a:t>утруднення</a:t>
            </a:r>
            <a:r>
              <a:rPr lang="ru-RU" sz="4000" dirty="0" smtClean="0"/>
              <a:t> носового </a:t>
            </a:r>
            <a:r>
              <a:rPr lang="ru-RU" sz="4000" dirty="0" err="1" smtClean="0"/>
              <a:t>дихання</a:t>
            </a:r>
            <a:r>
              <a:rPr lang="ru-RU" sz="4000" dirty="0" smtClean="0"/>
              <a:t>, </a:t>
            </a:r>
            <a:r>
              <a:rPr lang="ru-RU" sz="4000" dirty="0" err="1" smtClean="0"/>
              <a:t>чхання</a:t>
            </a:r>
            <a:r>
              <a:rPr lang="ru-RU" sz="4000" dirty="0" smtClean="0"/>
              <a:t>, </a:t>
            </a:r>
            <a:r>
              <a:rPr lang="ru-RU" sz="4000" dirty="0" err="1" smtClean="0"/>
              <a:t>свербіж</a:t>
            </a:r>
            <a:r>
              <a:rPr lang="ru-RU" sz="4000" dirty="0" smtClean="0"/>
              <a:t> в </a:t>
            </a:r>
            <a:r>
              <a:rPr lang="ru-RU" sz="4000" dirty="0" err="1" smtClean="0"/>
              <a:t>ділянці</a:t>
            </a:r>
            <a:r>
              <a:rPr lang="ru-RU" sz="4000" dirty="0" smtClean="0"/>
              <a:t> носа, </a:t>
            </a:r>
            <a:r>
              <a:rPr lang="ru-RU" sz="4000" dirty="0" err="1" smtClean="0"/>
              <a:t>зниження</a:t>
            </a:r>
            <a:r>
              <a:rPr lang="ru-RU" sz="4000" dirty="0" smtClean="0"/>
              <a:t> нюху </a:t>
            </a:r>
            <a:br>
              <a:rPr lang="ru-RU" sz="4000" dirty="0" smtClean="0"/>
            </a:br>
            <a:r>
              <a:rPr lang="ru-RU" sz="2800" b="1" i="1" dirty="0" smtClean="0">
                <a:latin typeface="Book Antiqua" pitchFamily="18" charset="0"/>
              </a:rPr>
              <a:t>.</a:t>
            </a:r>
            <a:r>
              <a:rPr lang="ru-RU" sz="4000" dirty="0" smtClean="0"/>
              <a:t> </a:t>
            </a:r>
          </a:p>
        </p:txBody>
      </p:sp>
      <p:pic>
        <p:nvPicPr>
          <p:cNvPr id="8196" name="Picture 4" descr="nos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068638"/>
            <a:ext cx="4824412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852738"/>
          </a:xfrm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Алергічний</a:t>
            </a:r>
            <a:r>
              <a:rPr lang="ru-RU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 кон</a:t>
            </a:r>
            <a:r>
              <a:rPr lang="en-US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’</a:t>
            </a:r>
            <a:r>
              <a:rPr lang="ru-RU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юнктивіт</a:t>
            </a:r>
            <a:r>
              <a:rPr lang="ru-RU" b="1" i="1" dirty="0" smtClean="0">
                <a:latin typeface="Book Antiqua" pitchFamily="18" charset="0"/>
              </a:rPr>
              <a:t>.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3100" i="1" dirty="0" smtClean="0"/>
              <a:t>До </a:t>
            </a:r>
            <a:r>
              <a:rPr lang="ru-RU" sz="3100" i="1" dirty="0" err="1" smtClean="0"/>
              <a:t>основних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проявів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алергічного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кон'юнктивіту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відносяться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свербіж</a:t>
            </a:r>
            <a:r>
              <a:rPr lang="ru-RU" sz="3100" i="1" dirty="0" smtClean="0"/>
              <a:t> в </a:t>
            </a:r>
            <a:r>
              <a:rPr lang="ru-RU" sz="3100" i="1" dirty="0" err="1" smtClean="0"/>
              <a:t>області</a:t>
            </a:r>
            <a:r>
              <a:rPr lang="ru-RU" sz="3100" i="1" dirty="0" smtClean="0"/>
              <a:t> очей, </a:t>
            </a:r>
            <a:r>
              <a:rPr lang="ru-RU" sz="3100" i="1" dirty="0" err="1" smtClean="0"/>
              <a:t>відчуття</a:t>
            </a:r>
            <a:r>
              <a:rPr lang="ru-RU" sz="3100" i="1" dirty="0" smtClean="0"/>
              <a:t> «</a:t>
            </a:r>
            <a:r>
              <a:rPr lang="ru-RU" sz="3100" i="1" dirty="0" err="1" smtClean="0"/>
              <a:t>піску</a:t>
            </a:r>
            <a:r>
              <a:rPr lang="ru-RU" sz="3100" i="1" dirty="0" smtClean="0"/>
              <a:t>» в очах, </a:t>
            </a:r>
            <a:r>
              <a:rPr lang="ru-RU" sz="3100" i="1" dirty="0" err="1" smtClean="0"/>
              <a:t>сльозотеча</a:t>
            </a:r>
            <a:r>
              <a:rPr lang="ru-RU" sz="3100" i="1" dirty="0" smtClean="0"/>
              <a:t>, </a:t>
            </a:r>
            <a:r>
              <a:rPr lang="ru-RU" sz="3100" i="1" dirty="0" err="1" smtClean="0"/>
              <a:t>світлобоязнь</a:t>
            </a:r>
            <a:r>
              <a:rPr lang="ru-RU" sz="3100" i="1" dirty="0" smtClean="0"/>
              <a:t>, </a:t>
            </a:r>
            <a:r>
              <a:rPr lang="ru-RU" sz="3100" i="1" dirty="0" err="1" smtClean="0"/>
              <a:t>печіння</a:t>
            </a:r>
            <a:r>
              <a:rPr lang="ru-RU" sz="3100" i="1" dirty="0" smtClean="0"/>
              <a:t> очей, </a:t>
            </a:r>
            <a:r>
              <a:rPr lang="ru-RU" sz="3100" i="1" dirty="0" err="1" smtClean="0"/>
              <a:t>почервоніння</a:t>
            </a:r>
            <a:r>
              <a:rPr lang="ru-RU" sz="3100" i="1" dirty="0" smtClean="0"/>
              <a:t> та набряк </a:t>
            </a:r>
            <a:r>
              <a:rPr lang="ru-RU" sz="3100" i="1" dirty="0" err="1" smtClean="0"/>
              <a:t>повік</a:t>
            </a:r>
            <a:r>
              <a:rPr lang="ru-RU" sz="3100" i="1" dirty="0" smtClean="0"/>
              <a:t>.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800" b="1" i="1" dirty="0" smtClean="0">
                <a:latin typeface="Book Antiqua" pitchFamily="18" charset="0"/>
              </a:rPr>
              <a:t>.</a:t>
            </a:r>
            <a:r>
              <a:rPr lang="ru-RU" sz="4000" dirty="0" smtClean="0"/>
              <a:t> </a:t>
            </a:r>
          </a:p>
        </p:txBody>
      </p:sp>
      <p:pic>
        <p:nvPicPr>
          <p:cNvPr id="9222" name="Picture 6" descr="k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997200"/>
            <a:ext cx="496887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964613" cy="2952750"/>
          </a:xfrm>
        </p:spPr>
        <p:txBody>
          <a:bodyPr>
            <a:normAutofit fontScale="90000"/>
          </a:bodyPr>
          <a:lstStyle/>
          <a:p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Поліноз</a:t>
            </a:r>
            <a:r>
              <a:rPr lang="ru-RU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3100" i="1" dirty="0" err="1" smtClean="0"/>
              <a:t>Назва</a:t>
            </a:r>
            <a:r>
              <a:rPr lang="ru-RU" sz="3100" i="1" dirty="0" smtClean="0"/>
              <a:t> «</a:t>
            </a:r>
            <a:r>
              <a:rPr lang="ru-RU" sz="3100" i="1" dirty="0" err="1" smtClean="0"/>
              <a:t>поліноз</a:t>
            </a:r>
            <a:r>
              <a:rPr lang="ru-RU" sz="3100" i="1" dirty="0" smtClean="0"/>
              <a:t>» походить </a:t>
            </a:r>
            <a:r>
              <a:rPr lang="ru-RU" sz="3100" i="1" dirty="0" err="1" smtClean="0"/>
              <a:t>від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латинського</a:t>
            </a:r>
            <a:r>
              <a:rPr lang="ru-RU" sz="3100" i="1" dirty="0" smtClean="0"/>
              <a:t> слова </a:t>
            </a:r>
            <a:r>
              <a:rPr lang="en-US" sz="3100" i="1" dirty="0" smtClean="0"/>
              <a:t>pollen – </a:t>
            </a:r>
            <a:r>
              <a:rPr lang="ru-RU" sz="3100" i="1" dirty="0" smtClean="0"/>
              <a:t>пилок, </a:t>
            </a:r>
            <a:r>
              <a:rPr lang="ru-RU" sz="3100" i="1" dirty="0" err="1" smtClean="0"/>
              <a:t>оскільки</a:t>
            </a:r>
            <a:r>
              <a:rPr lang="ru-RU" sz="3100" i="1" dirty="0" smtClean="0"/>
              <a:t> хвороба </a:t>
            </a:r>
            <a:r>
              <a:rPr lang="ru-RU" sz="3100" i="1" dirty="0" err="1" smtClean="0"/>
              <a:t>викликає</a:t>
            </a:r>
            <a:r>
              <a:rPr lang="ru-RU" sz="3100" i="1" dirty="0" smtClean="0"/>
              <a:t> пилок </a:t>
            </a:r>
            <a:r>
              <a:rPr lang="ru-RU" sz="3100" i="1" dirty="0" err="1" smtClean="0"/>
              <a:t>рослин</a:t>
            </a:r>
            <a:r>
              <a:rPr lang="ru-RU" sz="3100" i="1" dirty="0" smtClean="0"/>
              <a:t>. Колись </a:t>
            </a:r>
            <a:r>
              <a:rPr lang="ru-RU" sz="3100" i="1" dirty="0" err="1" smtClean="0"/>
              <a:t>поліноз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називали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сінною</a:t>
            </a:r>
            <a:r>
              <a:rPr lang="ru-RU" sz="3100" i="1" dirty="0" smtClean="0"/>
              <a:t> лихоманкою, </a:t>
            </a:r>
            <a:r>
              <a:rPr lang="ru-RU" sz="3100" i="1" dirty="0" err="1" smtClean="0"/>
              <a:t>вважаючи</a:t>
            </a:r>
            <a:r>
              <a:rPr lang="ru-RU" sz="3100" i="1" dirty="0" smtClean="0"/>
              <a:t>, </a:t>
            </a:r>
            <a:r>
              <a:rPr lang="ru-RU" sz="3100" i="1" dirty="0" err="1" smtClean="0"/>
              <a:t>що</a:t>
            </a:r>
            <a:r>
              <a:rPr lang="ru-RU" sz="3100" i="1" dirty="0" smtClean="0"/>
              <a:t> причиною </a:t>
            </a:r>
            <a:r>
              <a:rPr lang="ru-RU" sz="3100" i="1" dirty="0" err="1" smtClean="0"/>
              <a:t>розвитку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захворювання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є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сіно</a:t>
            </a:r>
            <a:r>
              <a:rPr lang="ru-RU" sz="3100" i="1" dirty="0" smtClean="0"/>
              <a:t>. </a:t>
            </a:r>
          </a:p>
        </p:txBody>
      </p:sp>
      <p:pic>
        <p:nvPicPr>
          <p:cNvPr id="10247" name="Picture 7" descr="439714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429000"/>
            <a:ext cx="32400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708275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Кропив</a:t>
            </a:r>
            <a:r>
              <a:rPr lang="en-US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’</a:t>
            </a:r>
            <a:r>
              <a:rPr lang="uk-UA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янка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2700" i="1" dirty="0" err="1" smtClean="0"/>
              <a:t>Ця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поява</a:t>
            </a:r>
            <a:r>
              <a:rPr lang="ru-RU" sz="2700" i="1" dirty="0" smtClean="0"/>
              <a:t> на </a:t>
            </a:r>
            <a:r>
              <a:rPr lang="ru-RU" sz="2700" i="1" dirty="0" err="1" smtClean="0"/>
              <a:t>шкірі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пухирів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різного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розміру</a:t>
            </a:r>
            <a:r>
              <a:rPr lang="ru-RU" sz="2700" i="1" dirty="0" smtClean="0"/>
              <a:t>, схожих на </a:t>
            </a:r>
            <a:r>
              <a:rPr lang="ru-RU" sz="2700" i="1" dirty="0" err="1" smtClean="0"/>
              <a:t>висипання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після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опіку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кропивою</a:t>
            </a:r>
            <a:r>
              <a:rPr lang="ru-RU" sz="2700" i="1" dirty="0" smtClean="0"/>
              <a:t>, </a:t>
            </a:r>
            <a:r>
              <a:rPr lang="ru-RU" sz="2700" i="1" dirty="0" err="1" smtClean="0"/>
              <a:t>що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супроводжуються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свербінням</a:t>
            </a:r>
            <a:r>
              <a:rPr lang="ru-RU" sz="2700" i="1" dirty="0" smtClean="0"/>
              <a:t> </a:t>
            </a:r>
            <a:r>
              <a:rPr lang="ru-RU" sz="2700" i="1" dirty="0" err="1" smtClean="0"/>
              <a:t>шкіри</a:t>
            </a:r>
            <a:r>
              <a:rPr lang="ru-RU" sz="2700" i="1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1268" name="Picture 4" descr="SpidInfo-212-Krapivn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2781300"/>
            <a:ext cx="432117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009900"/>
          </a:xfrm>
        </p:spPr>
        <p:txBody>
          <a:bodyPr>
            <a:normAutofit fontScale="90000"/>
          </a:bodyPr>
          <a:lstStyle/>
          <a:p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Харчова</a:t>
            </a:r>
            <a:r>
              <a:rPr lang="ru-RU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 </a:t>
            </a:r>
            <a:r>
              <a:rPr lang="ru-RU" sz="5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алергія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100" i="1" dirty="0" smtClean="0"/>
              <a:t>У людей </a:t>
            </a:r>
            <a:r>
              <a:rPr lang="ru-RU" sz="3100" i="1" dirty="0" err="1" smtClean="0"/>
              <a:t>з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харчовою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алергією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виникає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погіршення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самопочуття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після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вживання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певних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продуктів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харчування</a:t>
            </a:r>
            <a:r>
              <a:rPr lang="ru-RU" sz="3100" i="1" dirty="0" smtClean="0"/>
              <a:t>, </a:t>
            </a:r>
            <a:r>
              <a:rPr lang="ru-RU" sz="3100" i="1" dirty="0" err="1" smtClean="0"/>
              <a:t>які</a:t>
            </a:r>
            <a:r>
              <a:rPr lang="ru-RU" sz="3100" i="1" dirty="0" smtClean="0"/>
              <a:t> в </a:t>
            </a:r>
            <a:r>
              <a:rPr lang="ru-RU" sz="3100" i="1" dirty="0" err="1" smtClean="0"/>
              <a:t>інших</a:t>
            </a:r>
            <a:r>
              <a:rPr lang="ru-RU" sz="3100" i="1" dirty="0" smtClean="0"/>
              <a:t> не </a:t>
            </a:r>
            <a:r>
              <a:rPr lang="ru-RU" sz="3100" i="1" dirty="0" err="1" smtClean="0"/>
              <a:t>викликають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негативних</a:t>
            </a:r>
            <a:r>
              <a:rPr lang="ru-RU" sz="3100" i="1" dirty="0" smtClean="0"/>
              <a:t> </a:t>
            </a:r>
            <a:r>
              <a:rPr lang="ru-RU" sz="3100" i="1" dirty="0" err="1" smtClean="0"/>
              <a:t>реакцій</a:t>
            </a:r>
            <a:r>
              <a:rPr lang="ru-RU" sz="3100" i="1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2292" name="Picture 4" descr="33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3068638"/>
            <a:ext cx="3455987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116190" y="0"/>
            <a:ext cx="7676444" cy="2565400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000"/>
              <a:t>       </a:t>
            </a:r>
            <a:r>
              <a:rPr lang="ru-RU" sz="1800"/>
              <a:t> 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/>
              <a:t>       Иммуногенетические исследования подвели базу под  наследственную предрасположенность к аллергическим заболеваниям (атопию). Доказано существование генетической системы неспецифической регуляции уровня IgE, осуществляемой генами избыточного иммунного ответа Ih-генами (immune hyperresponse). Эти гены ассоциированы с антигенами главного комплекса гистосовместимости А1, А3, В7, В8, Dw2, Dw3 и высокий уровень IgE связан с гаплотипами А3, В7, Dw2 (Marsh D.C. et al., 1982).</a:t>
            </a:r>
          </a:p>
          <a:p>
            <a:pPr marL="609600" indent="-609600">
              <a:buFont typeface="Monotype Sorts" pitchFamily="2" charset="2"/>
              <a:buNone/>
            </a:pPr>
            <a:endParaRPr lang="ru-RU" sz="2400"/>
          </a:p>
          <a:p>
            <a:pPr marL="609600" indent="-609600">
              <a:buFont typeface="Monotype Sorts" pitchFamily="2" charset="2"/>
              <a:buNone/>
            </a:pPr>
            <a:r>
              <a:rPr lang="ru-RU" sz="1800"/>
              <a:t>         </a:t>
            </a:r>
          </a:p>
        </p:txBody>
      </p:sp>
      <p:pic>
        <p:nvPicPr>
          <p:cNvPr id="510984" name="Picture 8" descr="microscop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83634" y="549276"/>
            <a:ext cx="1073855" cy="2016125"/>
          </a:xfrm>
          <a:solidFill>
            <a:srgbClr val="FFFFFF"/>
          </a:solidFill>
          <a:ln/>
          <a:effectLst/>
        </p:spPr>
      </p:pic>
      <p:sp>
        <p:nvSpPr>
          <p:cNvPr id="510982" name="Text Box 6"/>
          <p:cNvSpPr txBox="1">
            <a:spLocks noChangeArrowheads="1"/>
          </p:cNvSpPr>
          <p:nvPr/>
        </p:nvSpPr>
        <p:spPr bwMode="auto">
          <a:xfrm>
            <a:off x="283634" y="3500438"/>
            <a:ext cx="8860366" cy="1640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Имеются данные о предрасположенности к конкретным аллергическим заболеваниям, причем эта предрасположенность курируется разными антигенами системы HLA в зависимости от национальной принадлежности. Так, например, высокая предрасположенность к поллинозам у европейцев связана с антигеном HLA-B12; у казахов – с HLA-DR7; у азербайджанцев – с HLA-B21 (И. И. Балаболкин, 1998). Вместе с тем, иммуногенетические исследования при аллергических заболеваниях еще не могут быть конкретными ориентирами для клиницистов и требуют дальнейшего развития.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0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0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109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1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8" grpId="0" build="p"/>
      <p:bldP spid="5109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400" dirty="0"/>
              <a:t> </a:t>
            </a:r>
            <a:r>
              <a:rPr lang="ru-RU" sz="2400" dirty="0" smtClean="0"/>
              <a:t>За </a:t>
            </a:r>
            <a:r>
              <a:rPr lang="ru-RU" sz="2400" dirty="0" err="1" smtClean="0"/>
              <a:t>даними</a:t>
            </a:r>
            <a:r>
              <a:rPr lang="ru-RU" sz="2400" dirty="0" smtClean="0"/>
              <a:t> М. Я. </a:t>
            </a:r>
            <a:r>
              <a:rPr lang="ru-RU" sz="2400" dirty="0" err="1" smtClean="0"/>
              <a:t>Студенікіна</a:t>
            </a:r>
            <a:r>
              <a:rPr lang="ru-RU" sz="2400" dirty="0" smtClean="0"/>
              <a:t> та І. І. </a:t>
            </a:r>
            <a:r>
              <a:rPr lang="ru-RU" sz="2400" dirty="0" err="1" smtClean="0"/>
              <a:t>Балаболкіна</a:t>
            </a:r>
            <a:r>
              <a:rPr lang="ru-RU" sz="2400" dirty="0" smtClean="0"/>
              <a:t> (1998) </a:t>
            </a:r>
            <a:r>
              <a:rPr lang="ru-RU" sz="2400" dirty="0" err="1" smtClean="0"/>
              <a:t>можлива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перехресна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алергія</a:t>
            </a:r>
            <a:r>
              <a:rPr lang="ru-RU" sz="2400" dirty="0" smtClean="0"/>
              <a:t> в межах одного </a:t>
            </a:r>
            <a:r>
              <a:rPr lang="ru-RU" sz="2400" dirty="0" err="1" smtClean="0"/>
              <a:t>ботанічного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сімейства</a:t>
            </a:r>
            <a:r>
              <a:rPr lang="ru-RU" sz="2400" dirty="0" smtClean="0"/>
              <a:t>: </a:t>
            </a:r>
            <a:r>
              <a:rPr lang="ru-RU" sz="2400" dirty="0" err="1" smtClean="0"/>
              <a:t>цитрусових</a:t>
            </a:r>
            <a:r>
              <a:rPr lang="ru-RU" sz="2400" dirty="0" smtClean="0"/>
              <a:t> (</a:t>
            </a:r>
            <a:r>
              <a:rPr lang="ru-RU" sz="2400" dirty="0" err="1" smtClean="0"/>
              <a:t>апельсини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лимони</a:t>
            </a:r>
            <a:r>
              <a:rPr lang="ru-RU" sz="2400" dirty="0" smtClean="0"/>
              <a:t>, </a:t>
            </a:r>
            <a:r>
              <a:rPr lang="ru-RU" sz="2400" dirty="0" err="1" smtClean="0"/>
              <a:t>грейпфрути</a:t>
            </a:r>
            <a:r>
              <a:rPr lang="ru-RU" sz="2400" dirty="0" smtClean="0"/>
              <a:t>); </a:t>
            </a:r>
            <a:r>
              <a:rPr lang="ru-RU" sz="2400" dirty="0" err="1" smtClean="0"/>
              <a:t>гарбузових</a:t>
            </a:r>
            <a:r>
              <a:rPr lang="ru-RU" sz="2400" dirty="0" smtClean="0"/>
              <a:t> (</a:t>
            </a:r>
            <a:r>
              <a:rPr lang="ru-RU" sz="2400" dirty="0" err="1" smtClean="0"/>
              <a:t>дині</a:t>
            </a:r>
            <a:r>
              <a:rPr lang="ru-RU" sz="2400" dirty="0" smtClean="0"/>
              <a:t>, </a:t>
            </a:r>
            <a:r>
              <a:rPr lang="ru-RU" sz="2400" dirty="0" err="1" smtClean="0"/>
              <a:t>огірки</a:t>
            </a:r>
            <a:r>
              <a:rPr lang="ru-RU" sz="2400" dirty="0" smtClean="0"/>
              <a:t>, кабачки, </a:t>
            </a:r>
            <a:r>
              <a:rPr lang="ru-RU" sz="2400" dirty="0" err="1" smtClean="0"/>
              <a:t>гарбузи</a:t>
            </a:r>
            <a:r>
              <a:rPr lang="ru-RU" sz="2400" dirty="0" smtClean="0"/>
              <a:t>); </a:t>
            </a:r>
            <a:r>
              <a:rPr lang="ru-RU" sz="2400" dirty="0" err="1" smtClean="0"/>
              <a:t>гірчицієвих</a:t>
            </a:r>
            <a:r>
              <a:rPr lang="ru-RU" sz="2400" dirty="0" smtClean="0"/>
              <a:t> (капуста, </a:t>
            </a:r>
            <a:r>
              <a:rPr lang="ru-RU" sz="2400" dirty="0" err="1" smtClean="0"/>
              <a:t>гірчиця</a:t>
            </a:r>
            <a:r>
              <a:rPr lang="ru-RU" sz="2400" dirty="0" smtClean="0"/>
              <a:t>, </a:t>
            </a:r>
            <a:r>
              <a:rPr lang="ru-RU" sz="2400" dirty="0" err="1" smtClean="0"/>
              <a:t>цвітна</a:t>
            </a:r>
            <a:r>
              <a:rPr lang="ru-RU" sz="2400" dirty="0" smtClean="0"/>
              <a:t> капуста, </a:t>
            </a:r>
            <a:r>
              <a:rPr lang="ru-RU" sz="2400" dirty="0" err="1" smtClean="0"/>
              <a:t>брюссельська</a:t>
            </a:r>
            <a:r>
              <a:rPr lang="ru-RU" sz="2400" dirty="0" smtClean="0"/>
              <a:t> капуста); </a:t>
            </a:r>
            <a:r>
              <a:rPr lang="ru-RU" sz="2400" dirty="0" err="1" smtClean="0"/>
              <a:t>пасльонових</a:t>
            </a:r>
            <a:r>
              <a:rPr lang="ru-RU" sz="2400" dirty="0" smtClean="0"/>
              <a:t> (</a:t>
            </a:r>
            <a:r>
              <a:rPr lang="ru-RU" sz="2400" dirty="0" err="1" smtClean="0"/>
              <a:t>томати</a:t>
            </a:r>
            <a:r>
              <a:rPr lang="ru-RU" sz="2400" dirty="0" smtClean="0"/>
              <a:t>, </a:t>
            </a:r>
            <a:r>
              <a:rPr lang="ru-RU" sz="2400" dirty="0" err="1" smtClean="0"/>
              <a:t>картопля</a:t>
            </a:r>
            <a:r>
              <a:rPr lang="ru-RU" sz="2400" dirty="0" smtClean="0"/>
              <a:t>); </a:t>
            </a:r>
            <a:r>
              <a:rPr lang="ru-RU" sz="2400" dirty="0" err="1" smtClean="0"/>
              <a:t>рожевих</a:t>
            </a:r>
            <a:r>
              <a:rPr lang="ru-RU" sz="2400" dirty="0" smtClean="0"/>
              <a:t> (</a:t>
            </a:r>
            <a:r>
              <a:rPr lang="ru-RU" sz="2400" dirty="0" err="1" smtClean="0"/>
              <a:t>суниця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полуниця</a:t>
            </a:r>
            <a:r>
              <a:rPr lang="ru-RU" sz="2400" dirty="0" smtClean="0"/>
              <a:t>, малина); </a:t>
            </a:r>
            <a:r>
              <a:rPr lang="ru-RU" sz="2400" dirty="0" err="1" smtClean="0"/>
              <a:t>сливових</a:t>
            </a:r>
            <a:r>
              <a:rPr lang="ru-RU" sz="2400" dirty="0" smtClean="0"/>
              <a:t> (сливу, персики, </a:t>
            </a:r>
            <a:r>
              <a:rPr lang="ru-RU" sz="2400" dirty="0" err="1" smtClean="0"/>
              <a:t>абрикоси</a:t>
            </a:r>
            <a:r>
              <a:rPr lang="ru-RU" sz="2400" dirty="0" smtClean="0"/>
              <a:t>, </a:t>
            </a:r>
            <a:r>
              <a:rPr lang="ru-RU" sz="2400" dirty="0" err="1" smtClean="0"/>
              <a:t>мигдаль</a:t>
            </a:r>
            <a:r>
              <a:rPr lang="ru-RU" sz="2400" dirty="0" smtClean="0"/>
              <a:t>)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 </a:t>
            </a:r>
            <a:r>
              <a:rPr lang="ru-RU" sz="2400" dirty="0" err="1" smtClean="0"/>
              <a:t>Слід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зупинитися</a:t>
            </a:r>
            <a:r>
              <a:rPr lang="ru-RU" sz="2400" dirty="0" smtClean="0"/>
              <a:t> на </a:t>
            </a:r>
            <a:r>
              <a:rPr lang="ru-RU" sz="2400" dirty="0" err="1" smtClean="0"/>
              <a:t>м'ясних</a:t>
            </a:r>
            <a:r>
              <a:rPr lang="ru-RU" sz="2400" dirty="0" smtClean="0"/>
              <a:t> продуктах, особливо на </a:t>
            </a:r>
            <a:r>
              <a:rPr lang="ru-RU" sz="2400" dirty="0" err="1" smtClean="0"/>
              <a:t>м'ясі</a:t>
            </a:r>
            <a:r>
              <a:rPr lang="ru-RU" sz="2400" dirty="0" smtClean="0"/>
              <a:t> </a:t>
            </a:r>
            <a:r>
              <a:rPr lang="ru-RU" sz="2400" dirty="0" err="1" smtClean="0"/>
              <a:t>птиці</a:t>
            </a:r>
            <a:r>
              <a:rPr lang="ru-RU" sz="2400" dirty="0" smtClean="0"/>
              <a:t>. </a:t>
            </a:r>
            <a:r>
              <a:rPr lang="ru-RU" sz="2400" dirty="0" err="1" smtClean="0"/>
              <a:t>Хоча</a:t>
            </a:r>
            <a:r>
              <a:rPr lang="ru-RU" sz="2400" dirty="0" smtClean="0"/>
              <a:t>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продукти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не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великої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активності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сенсибілізує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проте</a:t>
            </a:r>
            <a:r>
              <a:rPr lang="ru-RU" sz="2400" dirty="0" smtClean="0"/>
              <a:t>, в </a:t>
            </a:r>
            <a:r>
              <a:rPr lang="ru-RU" sz="2400" dirty="0" err="1" smtClean="0"/>
              <a:t>раціон</a:t>
            </a:r>
            <a:r>
              <a:rPr lang="ru-RU" sz="2400" dirty="0" smtClean="0"/>
              <a:t> </a:t>
            </a:r>
            <a:r>
              <a:rPr lang="ru-RU" sz="2400" dirty="0" err="1" smtClean="0"/>
              <a:t>птахів</a:t>
            </a:r>
            <a:r>
              <a:rPr lang="ru-RU" sz="2400" dirty="0" smtClean="0"/>
              <a:t> перед </a:t>
            </a:r>
            <a:r>
              <a:rPr lang="ru-RU" sz="2400" dirty="0" err="1" smtClean="0"/>
              <a:t>вибоєм</a:t>
            </a:r>
            <a:r>
              <a:rPr lang="ru-RU" sz="2400" dirty="0" smtClean="0"/>
              <a:t> </a:t>
            </a:r>
            <a:r>
              <a:rPr lang="ru-RU" sz="2400" dirty="0" err="1" smtClean="0"/>
              <a:t>включаються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антибіотики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саме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викликати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пов'язані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вже</a:t>
            </a:r>
            <a:r>
              <a:rPr lang="ru-RU" sz="2400" dirty="0" smtClean="0"/>
              <a:t> не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харчовою</a:t>
            </a:r>
            <a:r>
              <a:rPr lang="ru-RU" sz="2400" dirty="0" smtClean="0"/>
              <a:t>, а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лікарською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алергією</a:t>
            </a:r>
            <a:r>
              <a:rPr lang="ru-RU" sz="2400" dirty="0" smtClean="0"/>
              <a:t>.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стосується</a:t>
            </a:r>
            <a:r>
              <a:rPr lang="ru-RU" sz="2400" dirty="0" smtClean="0"/>
              <a:t> муки, то </a:t>
            </a:r>
            <a:r>
              <a:rPr lang="ru-RU" sz="2400" dirty="0" err="1" smtClean="0"/>
              <a:t>частіше</a:t>
            </a:r>
            <a:r>
              <a:rPr lang="ru-RU" sz="2400" dirty="0" smtClean="0"/>
              <a:t> мука </a:t>
            </a:r>
            <a:r>
              <a:rPr lang="ru-RU" sz="2400" dirty="0" err="1" smtClean="0"/>
              <a:t>стає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алергеном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вдиханні</a:t>
            </a:r>
            <a:r>
              <a:rPr lang="ru-RU" sz="2400" dirty="0" smtClean="0"/>
              <a:t>, а не при </a:t>
            </a:r>
            <a:r>
              <a:rPr lang="ru-RU" sz="2400" dirty="0" err="1" smtClean="0"/>
              <a:t>попаданні</a:t>
            </a:r>
            <a:r>
              <a:rPr lang="ru-RU" sz="2400" dirty="0" smtClean="0"/>
              <a:t> через рот.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565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idx="1"/>
          </p:nvPr>
        </p:nvSpPr>
        <p:spPr>
          <a:xfrm>
            <a:off x="-292100" y="0"/>
            <a:ext cx="9436100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400" dirty="0"/>
              <a:t>         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домашнього</a:t>
            </a:r>
            <a:r>
              <a:rPr lang="ru-RU" sz="2400" dirty="0" smtClean="0"/>
              <a:t> пилу.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значущими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алергічних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зокрема</a:t>
            </a:r>
            <a:r>
              <a:rPr lang="ru-RU" sz="2400" dirty="0" smtClean="0"/>
              <a:t>, </a:t>
            </a:r>
            <a:r>
              <a:rPr lang="ru-RU" sz="2400" dirty="0" err="1" smtClean="0"/>
              <a:t>бронхіальної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астми</a:t>
            </a:r>
            <a:r>
              <a:rPr lang="ru-RU" sz="2400" dirty="0" smtClean="0"/>
              <a:t>.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err="1" smtClean="0"/>
              <a:t>Основними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алергенами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домашнього</a:t>
            </a:r>
            <a:r>
              <a:rPr lang="ru-RU" sz="2400" dirty="0" smtClean="0"/>
              <a:t> пилу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хітиновий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покрив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продукти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життєдіяльності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домашніх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кліщів</a:t>
            </a:r>
            <a:r>
              <a:rPr lang="ru-RU" sz="2400" dirty="0" smtClean="0"/>
              <a:t> </a:t>
            </a:r>
            <a:r>
              <a:rPr lang="en-US" sz="2400" dirty="0" err="1" smtClean="0"/>
              <a:t>Dermatophagoides</a:t>
            </a:r>
            <a:r>
              <a:rPr lang="en-US" sz="2400" dirty="0" smtClean="0"/>
              <a:t> </a:t>
            </a:r>
            <a:r>
              <a:rPr lang="en-US" sz="2400" dirty="0" err="1" smtClean="0"/>
              <a:t>pteronyssimus</a:t>
            </a:r>
            <a:r>
              <a:rPr lang="en-US" sz="2400" dirty="0" smtClean="0"/>
              <a:t> </a:t>
            </a:r>
            <a:r>
              <a:rPr lang="ru-RU" sz="2400" dirty="0" smtClean="0"/>
              <a:t>та </a:t>
            </a:r>
            <a:r>
              <a:rPr lang="en-US" sz="2400" dirty="0" err="1" smtClean="0"/>
              <a:t>Derm</a:t>
            </a:r>
            <a:r>
              <a:rPr lang="en-US" sz="2400" dirty="0" smtClean="0"/>
              <a:t>. </a:t>
            </a:r>
            <a:r>
              <a:rPr lang="en-US" sz="2400" dirty="0" err="1" smtClean="0"/>
              <a:t>Farinae</a:t>
            </a:r>
            <a:r>
              <a:rPr lang="en-US" sz="2400" dirty="0" smtClean="0"/>
              <a:t>.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кліщі</a:t>
            </a:r>
            <a:r>
              <a:rPr lang="ru-RU" sz="2400" dirty="0" smtClean="0"/>
              <a:t> широко </a:t>
            </a:r>
            <a:r>
              <a:rPr lang="ru-RU" sz="2400" dirty="0" err="1" smtClean="0"/>
              <a:t>поширені</a:t>
            </a:r>
            <a:r>
              <a:rPr lang="ru-RU" sz="2400" dirty="0" smtClean="0"/>
              <a:t> в </a:t>
            </a:r>
            <a:r>
              <a:rPr lang="ru-RU" sz="2400" dirty="0" err="1" smtClean="0"/>
              <a:t>ліжках</a:t>
            </a:r>
            <a:r>
              <a:rPr lang="ru-RU" sz="2400" dirty="0" smtClean="0"/>
              <a:t>, килимах, </a:t>
            </a:r>
            <a:r>
              <a:rPr lang="ru-RU" sz="2400" dirty="0" err="1" smtClean="0"/>
              <a:t>м'яких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меблів</a:t>
            </a:r>
            <a:r>
              <a:rPr lang="ru-RU" sz="2400" dirty="0" smtClean="0"/>
              <a:t>, особливо в </a:t>
            </a:r>
            <a:r>
              <a:rPr lang="ru-RU" sz="2400" dirty="0" err="1" smtClean="0"/>
              <a:t>старих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будинках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старих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постільних</a:t>
            </a:r>
            <a:r>
              <a:rPr lang="ru-RU" sz="2400" dirty="0" smtClean="0"/>
              <a:t> речах. 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smtClean="0"/>
              <a:t>Другими за </a:t>
            </a:r>
            <a:r>
              <a:rPr lang="ru-RU" sz="2400" dirty="0" err="1" smtClean="0"/>
              <a:t>значимістю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алергенами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домашнього</a:t>
            </a:r>
            <a:r>
              <a:rPr lang="ru-RU" sz="2400" dirty="0" smtClean="0"/>
              <a:t> пилу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цвілевих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грибів</a:t>
            </a:r>
            <a:r>
              <a:rPr lang="ru-RU" sz="2400" dirty="0" smtClean="0"/>
              <a:t> (</a:t>
            </a:r>
            <a:r>
              <a:rPr lang="ru-RU" sz="2400" dirty="0" err="1" smtClean="0"/>
              <a:t>частіше</a:t>
            </a:r>
            <a:r>
              <a:rPr lang="ru-RU" sz="2400" dirty="0" smtClean="0"/>
              <a:t> </a:t>
            </a:r>
            <a:r>
              <a:rPr lang="en-US" sz="2400" dirty="0" err="1" smtClean="0"/>
              <a:t>Aspergillus</a:t>
            </a:r>
            <a:r>
              <a:rPr lang="en-US" sz="2400" dirty="0" smtClean="0"/>
              <a:t>, </a:t>
            </a:r>
            <a:r>
              <a:rPr lang="en-US" sz="2400" dirty="0" err="1" smtClean="0"/>
              <a:t>Alternaria</a:t>
            </a:r>
            <a:r>
              <a:rPr lang="en-US" sz="2400" dirty="0" smtClean="0"/>
              <a:t>, </a:t>
            </a:r>
            <a:r>
              <a:rPr lang="en-US" sz="2400" dirty="0" err="1" smtClean="0"/>
              <a:t>Penicillium</a:t>
            </a:r>
            <a:r>
              <a:rPr lang="en-US" sz="2400" dirty="0" smtClean="0"/>
              <a:t>, Candida).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найчастіше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пов'язані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сирими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непровітрюваними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приміщеннями</a:t>
            </a:r>
            <a:r>
              <a:rPr lang="ru-RU" sz="2400" dirty="0" smtClean="0"/>
              <a:t> та теплою порою року (</a:t>
            </a:r>
            <a:r>
              <a:rPr lang="ru-RU" sz="2400" dirty="0" err="1" smtClean="0"/>
              <a:t>квітень</a:t>
            </a:r>
            <a:r>
              <a:rPr lang="ru-RU" sz="2400" dirty="0" smtClean="0"/>
              <a:t> – листопад); вони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складовою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бібліотечного</a:t>
            </a:r>
            <a:r>
              <a:rPr lang="ru-RU" sz="2400" dirty="0" smtClean="0"/>
              <a:t> пилу. 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err="1" smtClean="0"/>
              <a:t>Третіми</a:t>
            </a:r>
            <a:r>
              <a:rPr lang="ru-RU" sz="2400" dirty="0" smtClean="0"/>
              <a:t> за </a:t>
            </a:r>
            <a:r>
              <a:rPr lang="ru-RU" sz="2400" dirty="0" err="1" smtClean="0"/>
              <a:t>значимістю</a:t>
            </a:r>
            <a:r>
              <a:rPr lang="ru-RU" sz="2400" dirty="0" smtClean="0"/>
              <a:t> в </a:t>
            </a:r>
            <a:r>
              <a:rPr lang="ru-RU" sz="2400" dirty="0" err="1" smtClean="0"/>
              <a:t>цій</a:t>
            </a:r>
            <a:r>
              <a:rPr lang="ru-RU" sz="2400" dirty="0" smtClean="0"/>
              <a:t> </a:t>
            </a:r>
            <a:r>
              <a:rPr lang="ru-RU" sz="2400" dirty="0" err="1" smtClean="0"/>
              <a:t>групі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домашніх</a:t>
            </a:r>
            <a:r>
              <a:rPr lang="ru-RU" sz="2400" dirty="0" smtClean="0"/>
              <a:t> </a:t>
            </a:r>
            <a:r>
              <a:rPr lang="ru-RU" sz="2400" dirty="0" err="1" smtClean="0"/>
              <a:t>тварин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причому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найбільшу</a:t>
            </a:r>
            <a:r>
              <a:rPr lang="ru-RU" sz="2400" dirty="0" smtClean="0"/>
              <a:t> </a:t>
            </a:r>
            <a:r>
              <a:rPr lang="ru-RU" sz="2400" dirty="0" err="1" smtClean="0"/>
              <a:t>сенсибілізуючу</a:t>
            </a:r>
            <a:r>
              <a:rPr lang="ru-RU" sz="2400" dirty="0" smtClean="0"/>
              <a:t> </a:t>
            </a:r>
            <a:r>
              <a:rPr lang="ru-RU" sz="2400" dirty="0" err="1" smtClean="0"/>
              <a:t>здатність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 </a:t>
            </a:r>
            <a:r>
              <a:rPr lang="ru-RU" sz="2400" dirty="0" err="1" smtClean="0"/>
              <a:t>кішок</a:t>
            </a:r>
            <a:r>
              <a:rPr lang="ru-RU" sz="2400" dirty="0" smtClean="0"/>
              <a:t> (лупа, шерсть, </a:t>
            </a:r>
            <a:r>
              <a:rPr lang="ru-RU" sz="2400" dirty="0" err="1" smtClean="0"/>
              <a:t>слина</a:t>
            </a:r>
            <a:r>
              <a:rPr lang="ru-RU" sz="2400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67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67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67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67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604250" cy="576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5400" b="1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Алергени</a:t>
            </a:r>
            <a:endParaRPr lang="ru-RU" sz="5400" b="1" i="1" dirty="0" smtClean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5124" name="Picture 4" descr="big_36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2708275"/>
            <a:ext cx="6337300" cy="380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981075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–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чужорідні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речовини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які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надходячи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 в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організм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,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стають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 основною причиною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алергічних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реакцій</a:t>
            </a: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.</a:t>
            </a:r>
            <a:endParaRPr lang="ru-RU" sz="2800" b="1" i="1" dirty="0">
              <a:solidFill>
                <a:schemeClr val="accent3">
                  <a:lumMod val="20000"/>
                  <a:lumOff val="8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decel="100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decel="100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decel="100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decel="100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2" grpId="1"/>
      <p:bldP spid="5126" grpId="0"/>
      <p:bldP spid="512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396067" y="0"/>
            <a:ext cx="6747933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400" dirty="0"/>
              <a:t>          </a:t>
            </a:r>
            <a:r>
              <a:rPr lang="ru-RU" sz="2400" dirty="0" err="1" smtClean="0"/>
              <a:t>Рослинні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алергени</a:t>
            </a:r>
            <a:r>
              <a:rPr lang="ru-RU" sz="2400" dirty="0" smtClean="0"/>
              <a:t>. Вони, перш за все, </a:t>
            </a:r>
            <a:r>
              <a:rPr lang="ru-RU" sz="2400" dirty="0" err="1" smtClean="0"/>
              <a:t>пов'язані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полінозами</a:t>
            </a:r>
            <a:r>
              <a:rPr lang="ru-RU" sz="2400" dirty="0" smtClean="0"/>
              <a:t>,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основне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місце</a:t>
            </a:r>
            <a:r>
              <a:rPr lang="ru-RU" sz="2400" dirty="0" smtClean="0"/>
              <a:t> тут </a:t>
            </a:r>
            <a:r>
              <a:rPr lang="ru-RU" sz="2400" dirty="0" err="1" smtClean="0"/>
              <a:t>належить</a:t>
            </a:r>
            <a:r>
              <a:rPr lang="ru-RU" sz="2400" dirty="0" smtClean="0"/>
              <a:t> пилку, </a:t>
            </a:r>
            <a:r>
              <a:rPr lang="ru-RU" sz="2400" dirty="0" err="1" smtClean="0"/>
              <a:t>причому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найчастіше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етіологічним</a:t>
            </a:r>
            <a:r>
              <a:rPr lang="ru-RU" sz="2400" dirty="0" smtClean="0"/>
              <a:t> фактором </a:t>
            </a:r>
            <a:r>
              <a:rPr lang="ru-RU" sz="2400" dirty="0" err="1" smtClean="0"/>
              <a:t>полінозів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пилок </a:t>
            </a:r>
            <a:r>
              <a:rPr lang="ru-RU" sz="2400" dirty="0" err="1" smtClean="0"/>
              <a:t>амброзії</a:t>
            </a:r>
            <a:r>
              <a:rPr lang="ru-RU" sz="2400" dirty="0" smtClean="0"/>
              <a:t>, </a:t>
            </a:r>
            <a:r>
              <a:rPr lang="ru-RU" sz="2400" dirty="0" err="1" smtClean="0"/>
              <a:t>полину</a:t>
            </a:r>
            <a:r>
              <a:rPr lang="ru-RU" sz="2400" dirty="0" smtClean="0"/>
              <a:t>, </a:t>
            </a:r>
            <a:r>
              <a:rPr lang="ru-RU" sz="2400" dirty="0" err="1" smtClean="0"/>
              <a:t>лободи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коноплі</a:t>
            </a:r>
            <a:r>
              <a:rPr lang="ru-RU" sz="2400" dirty="0" smtClean="0"/>
              <a:t>, </a:t>
            </a:r>
            <a:r>
              <a:rPr lang="ru-RU" sz="2400" dirty="0" err="1" smtClean="0"/>
              <a:t>тимофіївки</a:t>
            </a:r>
            <a:r>
              <a:rPr lang="ru-RU" sz="2400" dirty="0" smtClean="0"/>
              <a:t>, жита, подорожника, </a:t>
            </a:r>
            <a:r>
              <a:rPr lang="ru-RU" sz="2400" dirty="0" err="1" smtClean="0"/>
              <a:t>берези</a:t>
            </a:r>
            <a:r>
              <a:rPr lang="ru-RU" sz="2400" dirty="0" smtClean="0"/>
              <a:t>, </a:t>
            </a:r>
            <a:r>
              <a:rPr lang="ru-RU" sz="2400" dirty="0" err="1" smtClean="0"/>
              <a:t>вільхи</a:t>
            </a:r>
            <a:r>
              <a:rPr lang="ru-RU" sz="2400" dirty="0" smtClean="0"/>
              <a:t>, </a:t>
            </a:r>
            <a:r>
              <a:rPr lang="ru-RU" sz="2400" dirty="0" err="1" smtClean="0"/>
              <a:t>тополі</a:t>
            </a:r>
            <a:r>
              <a:rPr lang="ru-RU" sz="2400" dirty="0" smtClean="0"/>
              <a:t>, </a:t>
            </a:r>
            <a:r>
              <a:rPr lang="ru-RU" sz="2400" dirty="0" err="1" smtClean="0"/>
              <a:t>ліщини</a:t>
            </a:r>
            <a:r>
              <a:rPr lang="ru-RU" sz="2400" dirty="0" smtClean="0"/>
              <a:t>.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smtClean="0"/>
              <a:t> За </a:t>
            </a:r>
            <a:r>
              <a:rPr lang="ru-RU" sz="2400" dirty="0" err="1" smtClean="0"/>
              <a:t>даними</a:t>
            </a:r>
            <a:r>
              <a:rPr lang="ru-RU" sz="2400" dirty="0" smtClean="0"/>
              <a:t> М. Я. </a:t>
            </a:r>
            <a:r>
              <a:rPr lang="ru-RU" sz="2400" dirty="0" err="1" smtClean="0"/>
              <a:t>Студенікіна</a:t>
            </a:r>
            <a:r>
              <a:rPr lang="ru-RU" sz="2400" dirty="0" smtClean="0"/>
              <a:t> та І. І. </a:t>
            </a:r>
            <a:r>
              <a:rPr lang="ru-RU" sz="2400" dirty="0" err="1" smtClean="0"/>
              <a:t>Балаболкіна</a:t>
            </a:r>
            <a:r>
              <a:rPr lang="ru-RU" sz="2400" dirty="0" smtClean="0"/>
              <a:t> (1998) </a:t>
            </a:r>
            <a:r>
              <a:rPr lang="ru-RU" sz="2400" dirty="0" err="1" smtClean="0"/>
              <a:t>загальними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антигенними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властивостями</a:t>
            </a:r>
            <a:r>
              <a:rPr lang="ru-RU" sz="2400" dirty="0" smtClean="0"/>
              <a:t> (</a:t>
            </a:r>
            <a:r>
              <a:rPr lang="ru-RU" sz="2400" dirty="0" err="1" smtClean="0"/>
              <a:t>перехресна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алергія</a:t>
            </a:r>
            <a:r>
              <a:rPr lang="ru-RU" sz="2400" dirty="0" smtClean="0"/>
              <a:t>) </a:t>
            </a:r>
            <a:r>
              <a:rPr lang="ru-RU" sz="2400" dirty="0" err="1" smtClean="0"/>
              <a:t>володіє</a:t>
            </a:r>
            <a:r>
              <a:rPr lang="ru-RU" sz="2400" dirty="0" smtClean="0"/>
              <a:t> пилок </a:t>
            </a:r>
            <a:r>
              <a:rPr lang="ru-RU" sz="2400" dirty="0" err="1" smtClean="0"/>
              <a:t>злакових</a:t>
            </a:r>
            <a:r>
              <a:rPr lang="ru-RU" sz="2400" dirty="0" smtClean="0"/>
              <a:t>, </a:t>
            </a:r>
            <a:r>
              <a:rPr lang="ru-RU" sz="2400" dirty="0" err="1" smtClean="0"/>
              <a:t>мальвових</a:t>
            </a:r>
            <a:r>
              <a:rPr lang="ru-RU" sz="2400" dirty="0" smtClean="0"/>
              <a:t>, полином, </a:t>
            </a:r>
            <a:r>
              <a:rPr lang="ru-RU" sz="2400" dirty="0" err="1" smtClean="0"/>
              <a:t>амброзії</a:t>
            </a:r>
            <a:r>
              <a:rPr lang="ru-RU" sz="2400" dirty="0" smtClean="0"/>
              <a:t>, </a:t>
            </a:r>
            <a:r>
              <a:rPr lang="ru-RU" sz="2400" dirty="0" err="1" smtClean="0"/>
              <a:t>соняшника</a:t>
            </a:r>
            <a:r>
              <a:rPr lang="ru-RU" sz="2400" dirty="0" smtClean="0"/>
              <a:t>; пилок </a:t>
            </a:r>
            <a:r>
              <a:rPr lang="ru-RU" sz="2400" dirty="0" err="1" smtClean="0"/>
              <a:t>берези</a:t>
            </a:r>
            <a:r>
              <a:rPr lang="ru-RU" sz="2400" dirty="0" smtClean="0"/>
              <a:t>, </a:t>
            </a:r>
            <a:r>
              <a:rPr lang="ru-RU" sz="2400" dirty="0" err="1" smtClean="0"/>
              <a:t>вільхи</a:t>
            </a:r>
            <a:r>
              <a:rPr lang="ru-RU" sz="2400" dirty="0" smtClean="0"/>
              <a:t>, </a:t>
            </a:r>
            <a:r>
              <a:rPr lang="ru-RU" sz="2400" dirty="0" err="1" smtClean="0"/>
              <a:t>ліщини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тополі</a:t>
            </a:r>
            <a:r>
              <a:rPr lang="ru-RU" sz="2400" dirty="0" smtClean="0"/>
              <a:t>, </a:t>
            </a:r>
            <a:r>
              <a:rPr lang="ru-RU" sz="2400" dirty="0" err="1" smtClean="0"/>
              <a:t>осики</a:t>
            </a:r>
            <a:r>
              <a:rPr lang="ru-RU" sz="2400" dirty="0" smtClean="0"/>
              <a:t>.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автори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відзначають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антигенну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спорідненість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між</a:t>
            </a:r>
            <a:r>
              <a:rPr lang="ru-RU" sz="2400" dirty="0" smtClean="0"/>
              <a:t> </a:t>
            </a:r>
            <a:r>
              <a:rPr lang="ru-RU" sz="2400" dirty="0" err="1" smtClean="0"/>
              <a:t>пилком</a:t>
            </a:r>
            <a:r>
              <a:rPr lang="ru-RU" sz="2400" dirty="0" smtClean="0"/>
              <a:t> </a:t>
            </a:r>
            <a:r>
              <a:rPr lang="ru-RU" sz="2400" dirty="0" err="1" smtClean="0"/>
              <a:t>берези</a:t>
            </a:r>
            <a:r>
              <a:rPr lang="ru-RU" sz="2400" dirty="0" smtClean="0"/>
              <a:t>, </a:t>
            </a:r>
            <a:r>
              <a:rPr lang="ru-RU" sz="2400" dirty="0" err="1" smtClean="0"/>
              <a:t>злакових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яблук</a:t>
            </a:r>
            <a:r>
              <a:rPr lang="ru-RU" sz="2400" dirty="0" smtClean="0"/>
              <a:t>.</a:t>
            </a:r>
          </a:p>
        </p:txBody>
      </p:sp>
      <p:pic>
        <p:nvPicPr>
          <p:cNvPr id="569354" name="Picture 10" descr="paperart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3956" y="3465514"/>
            <a:ext cx="1792111" cy="2016125"/>
          </a:xfrm>
          <a:noFill/>
          <a:ln/>
          <a:effectLst/>
        </p:spPr>
      </p:pic>
      <p:pic>
        <p:nvPicPr>
          <p:cNvPr id="569357" name="Picture 13" descr="ico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3956" y="333376"/>
            <a:ext cx="1543756" cy="2308225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69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69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idx="1"/>
          </p:nvPr>
        </p:nvSpPr>
        <p:spPr>
          <a:xfrm>
            <a:off x="-165100" y="0"/>
            <a:ext cx="9309100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000" dirty="0"/>
              <a:t>          </a:t>
            </a:r>
            <a:r>
              <a:rPr lang="ru-RU" sz="2000" dirty="0" err="1" smtClean="0"/>
              <a:t>Оскільки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, як правило, </a:t>
            </a:r>
            <a:r>
              <a:rPr lang="ru-RU" sz="2000" dirty="0" err="1" smtClean="0"/>
              <a:t>відносно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хімічні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сполуки</a:t>
            </a:r>
            <a:r>
              <a:rPr lang="ru-RU" sz="2000" dirty="0" smtClean="0"/>
              <a:t>, вони </a:t>
            </a:r>
            <a:r>
              <a:rPr lang="ru-RU" sz="2000" dirty="0" err="1" smtClean="0"/>
              <a:t>виступають</a:t>
            </a:r>
            <a:r>
              <a:rPr lang="ru-RU" sz="2000" dirty="0" smtClean="0"/>
              <a:t> у </a:t>
            </a:r>
            <a:r>
              <a:rPr lang="ru-RU" sz="2000" dirty="0" err="1" smtClean="0"/>
              <a:t>ролі</a:t>
            </a:r>
            <a:r>
              <a:rPr lang="ru-RU" sz="2000" dirty="0" smtClean="0"/>
              <a:t> </a:t>
            </a:r>
            <a:r>
              <a:rPr lang="ru-RU" sz="2000" dirty="0" err="1" smtClean="0"/>
              <a:t>гаптенів</a:t>
            </a:r>
            <a:r>
              <a:rPr lang="ru-RU" sz="2000" dirty="0" smtClean="0"/>
              <a:t>, </a:t>
            </a:r>
            <a:r>
              <a:rPr lang="ru-RU" sz="2000" dirty="0" err="1" smtClean="0"/>
              <a:t>поєднуючись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організму</a:t>
            </a:r>
            <a:r>
              <a:rPr lang="ru-RU" sz="2000" dirty="0" smtClean="0"/>
              <a:t> до </a:t>
            </a:r>
            <a:r>
              <a:rPr lang="ru-RU" sz="2000" dirty="0" err="1" smtClean="0"/>
              <a:t>повного</a:t>
            </a:r>
            <a:r>
              <a:rPr lang="ru-RU" sz="2000" dirty="0" smtClean="0"/>
              <a:t> антигену. У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цим</a:t>
            </a:r>
            <a:r>
              <a:rPr lang="ru-RU" sz="2000" dirty="0" smtClean="0"/>
              <a:t> </a:t>
            </a:r>
            <a:r>
              <a:rPr lang="ru-RU" sz="2000" dirty="0" err="1" smtClean="0"/>
              <a:t>алергенність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залежить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низки умов:        1) </a:t>
            </a:r>
            <a:r>
              <a:rPr lang="ru-RU" sz="2000" dirty="0" err="1" smtClean="0"/>
              <a:t>здатність</a:t>
            </a:r>
            <a:r>
              <a:rPr lang="ru-RU" sz="2000" dirty="0" smtClean="0"/>
              <a:t> препарату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метаболітів</a:t>
            </a:r>
            <a:r>
              <a:rPr lang="ru-RU" sz="2000" dirty="0" smtClean="0"/>
              <a:t> до </a:t>
            </a:r>
            <a:r>
              <a:rPr lang="ru-RU" sz="2000" dirty="0" err="1" smtClean="0"/>
              <a:t>кон'югації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білком</a:t>
            </a:r>
            <a:r>
              <a:rPr lang="ru-RU" sz="2000" dirty="0" smtClean="0"/>
              <a:t>,        2) </a:t>
            </a:r>
            <a:r>
              <a:rPr lang="ru-RU" sz="2000" dirty="0" err="1" smtClean="0"/>
              <a:t>утворення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міцного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(</a:t>
            </a:r>
            <a:r>
              <a:rPr lang="ru-RU" sz="2000" dirty="0" err="1" smtClean="0"/>
              <a:t>кон'югату</a:t>
            </a:r>
            <a:r>
              <a:rPr lang="ru-RU" sz="2000" dirty="0" smtClean="0"/>
              <a:t>)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білком</a:t>
            </a:r>
            <a:r>
              <a:rPr lang="ru-RU" sz="2000" dirty="0" smtClean="0"/>
              <a:t>, </a:t>
            </a:r>
            <a:r>
              <a:rPr lang="ru-RU" sz="2000" dirty="0" err="1" smtClean="0"/>
              <a:t>наслідком</a:t>
            </a:r>
            <a:r>
              <a:rPr lang="ru-RU" sz="2000" dirty="0" smtClean="0"/>
              <a:t> </a:t>
            </a:r>
            <a:r>
              <a:rPr lang="ru-RU" sz="2000" dirty="0" err="1" smtClean="0"/>
              <a:t>чого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повного</a:t>
            </a:r>
            <a:r>
              <a:rPr lang="ru-RU" sz="2000" dirty="0" smtClean="0"/>
              <a:t> антигену.         </a:t>
            </a:r>
            <a:r>
              <a:rPr lang="ru-RU" sz="2000" dirty="0" err="1" smtClean="0"/>
              <a:t>Саме</a:t>
            </a:r>
            <a:r>
              <a:rPr lang="ru-RU" sz="2000" dirty="0" smtClean="0"/>
              <a:t> </a:t>
            </a:r>
            <a:r>
              <a:rPr lang="ru-RU" sz="2000" dirty="0" err="1" smtClean="0"/>
              <a:t>ця</a:t>
            </a:r>
            <a:r>
              <a:rPr lang="ru-RU" sz="2000" dirty="0" smtClean="0"/>
              <a:t> </a:t>
            </a:r>
            <a:r>
              <a:rPr lang="ru-RU" sz="2000" dirty="0" err="1" smtClean="0"/>
              <a:t>обставина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визначає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досить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часту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перехресну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сенсибілізацію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.  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000" dirty="0" smtClean="0"/>
              <a:t> Л. В. </a:t>
            </a:r>
            <a:r>
              <a:rPr lang="ru-RU" sz="2000" dirty="0" err="1" smtClean="0"/>
              <a:t>Лусс</a:t>
            </a:r>
            <a:r>
              <a:rPr lang="ru-RU" sz="2000" dirty="0" smtClean="0"/>
              <a:t> (1999) наводить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dirty="0" err="1" smtClean="0"/>
              <a:t>дані</a:t>
            </a:r>
            <a:r>
              <a:rPr lang="ru-RU" sz="2000" dirty="0" smtClean="0"/>
              <a:t>: </a:t>
            </a:r>
            <a:r>
              <a:rPr lang="ru-RU" sz="2000" dirty="0" err="1" smtClean="0"/>
              <a:t>пеніцилін</a:t>
            </a:r>
            <a:r>
              <a:rPr lang="ru-RU" sz="2000" dirty="0" smtClean="0"/>
              <a:t> </a:t>
            </a:r>
            <a:r>
              <a:rPr lang="ru-RU" sz="2000" dirty="0" err="1" smtClean="0"/>
              <a:t>дає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перехресні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усіма</a:t>
            </a:r>
            <a:r>
              <a:rPr lang="ru-RU" sz="2000" dirty="0" smtClean="0"/>
              <a:t> препаратами </a:t>
            </a:r>
            <a:r>
              <a:rPr lang="ru-RU" sz="2000" dirty="0" err="1" smtClean="0"/>
              <a:t>пеніцилінового</a:t>
            </a:r>
            <a:r>
              <a:rPr lang="ru-RU" sz="2000" dirty="0" smtClean="0"/>
              <a:t> ряду, </a:t>
            </a:r>
            <a:r>
              <a:rPr lang="ru-RU" sz="2000" dirty="0" err="1" smtClean="0"/>
              <a:t>цефалоспоринами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сультаміциліном</a:t>
            </a:r>
            <a:r>
              <a:rPr lang="ru-RU" sz="2000" dirty="0" smtClean="0"/>
              <a:t>, </a:t>
            </a:r>
            <a:r>
              <a:rPr lang="ru-RU" sz="2000" dirty="0" err="1" smtClean="0"/>
              <a:t>нуклеїнатом</a:t>
            </a:r>
            <a:r>
              <a:rPr lang="ru-RU" sz="2000" dirty="0" smtClean="0"/>
              <a:t> </a:t>
            </a:r>
            <a:r>
              <a:rPr lang="ru-RU" sz="2000" dirty="0" err="1" smtClean="0"/>
              <a:t>натрію</a:t>
            </a:r>
            <a:r>
              <a:rPr lang="ru-RU" sz="2000" dirty="0" smtClean="0"/>
              <a:t>, </a:t>
            </a:r>
            <a:r>
              <a:rPr lang="ru-RU" sz="2000" dirty="0" err="1" smtClean="0"/>
              <a:t>ферментними</a:t>
            </a:r>
            <a:r>
              <a:rPr lang="ru-RU" sz="2000" dirty="0" smtClean="0"/>
              <a:t> препаратами, рядом </a:t>
            </a:r>
            <a:r>
              <a:rPr lang="ru-RU" sz="2000" dirty="0" err="1" smtClean="0"/>
              <a:t>харчових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продуктів</a:t>
            </a:r>
            <a:r>
              <a:rPr lang="ru-RU" sz="2000" dirty="0" smtClean="0"/>
              <a:t> (</a:t>
            </a:r>
            <a:r>
              <a:rPr lang="ru-RU" sz="2000" dirty="0" err="1" smtClean="0"/>
              <a:t>гриби</a:t>
            </a:r>
            <a:r>
              <a:rPr lang="ru-RU" sz="2000" dirty="0" smtClean="0"/>
              <a:t>, </a:t>
            </a:r>
            <a:r>
              <a:rPr lang="ru-RU" sz="2000" dirty="0" err="1" smtClean="0"/>
              <a:t>дріжджі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продукти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дріжджовій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основі</a:t>
            </a:r>
            <a:r>
              <a:rPr lang="ru-RU" sz="2000" dirty="0" smtClean="0"/>
              <a:t>, </a:t>
            </a:r>
            <a:r>
              <a:rPr lang="ru-RU" sz="2000" dirty="0" err="1" smtClean="0"/>
              <a:t>кефір</a:t>
            </a:r>
            <a:r>
              <a:rPr lang="ru-RU" sz="2000" dirty="0" smtClean="0"/>
              <a:t> ); </a:t>
            </a:r>
            <a:r>
              <a:rPr lang="ru-RU" sz="2000" dirty="0" err="1" smtClean="0"/>
              <a:t>сульфаніламіди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перехресно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реагують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новокаїном</a:t>
            </a:r>
            <a:r>
              <a:rPr lang="ru-RU" sz="2000" dirty="0" smtClean="0"/>
              <a:t>, </a:t>
            </a:r>
            <a:r>
              <a:rPr lang="ru-RU" sz="2000" dirty="0" err="1" smtClean="0"/>
              <a:t>ультракаїном</a:t>
            </a:r>
            <a:r>
              <a:rPr lang="ru-RU" sz="2000" dirty="0" smtClean="0"/>
              <a:t>, анестезином, </a:t>
            </a:r>
            <a:r>
              <a:rPr lang="ru-RU" sz="2000" dirty="0" err="1" smtClean="0"/>
              <a:t>антидіабетичними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засобами</a:t>
            </a:r>
            <a:r>
              <a:rPr lang="ru-RU" sz="2000" dirty="0" smtClean="0"/>
              <a:t> (</a:t>
            </a:r>
            <a:r>
              <a:rPr lang="ru-RU" sz="2000" dirty="0" err="1" smtClean="0"/>
              <a:t>антидіаб</a:t>
            </a:r>
            <a:r>
              <a:rPr lang="ru-RU" sz="2000" dirty="0" smtClean="0"/>
              <a:t>, </a:t>
            </a:r>
            <a:r>
              <a:rPr lang="ru-RU" sz="2000" dirty="0" err="1" smtClean="0"/>
              <a:t>антибет</a:t>
            </a:r>
            <a:r>
              <a:rPr lang="ru-RU" sz="2000" dirty="0" smtClean="0"/>
              <a:t>, </a:t>
            </a:r>
            <a:r>
              <a:rPr lang="ru-RU" sz="2000" dirty="0" err="1" smtClean="0"/>
              <a:t>діабетон</a:t>
            </a:r>
            <a:r>
              <a:rPr lang="ru-RU" sz="2000" dirty="0" smtClean="0"/>
              <a:t>), </a:t>
            </a:r>
            <a:r>
              <a:rPr lang="ru-RU" sz="2000" dirty="0" err="1" smtClean="0"/>
              <a:t>тріампуром</a:t>
            </a:r>
            <a:r>
              <a:rPr lang="ru-RU" sz="2000" dirty="0" smtClean="0"/>
              <a:t>, </a:t>
            </a:r>
            <a:r>
              <a:rPr lang="ru-RU" sz="2000" dirty="0" err="1" smtClean="0"/>
              <a:t>параамінобензойною</a:t>
            </a:r>
            <a:r>
              <a:rPr lang="ru-RU" sz="2000" dirty="0" smtClean="0"/>
              <a:t> кислотою; </a:t>
            </a:r>
            <a:r>
              <a:rPr lang="ru-RU" sz="2000" dirty="0" err="1" smtClean="0"/>
              <a:t>анальгін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перехресно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реагує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нестероїдними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протизапальними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похідними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ацетилсаліцилової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кислоти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саліцилатами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харчовими</a:t>
            </a:r>
            <a:r>
              <a:rPr lang="ru-RU" sz="2000" dirty="0" smtClean="0"/>
              <a:t> продуктами,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містять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тартразин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73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73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idx="1"/>
          </p:nvPr>
        </p:nvSpPr>
        <p:spPr>
          <a:xfrm>
            <a:off x="-292100" y="1"/>
            <a:ext cx="9436100" cy="5516563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b="0" dirty="0"/>
              <a:t>     </a:t>
            </a:r>
            <a:r>
              <a:rPr lang="ru-RU" dirty="0" err="1" smtClean="0"/>
              <a:t>Видається</a:t>
            </a:r>
            <a:r>
              <a:rPr lang="ru-RU" dirty="0" smtClean="0"/>
              <a:t> </a:t>
            </a:r>
            <a:r>
              <a:rPr lang="ru-RU" dirty="0" err="1" smtClean="0"/>
              <a:t>важливим</a:t>
            </a:r>
            <a:r>
              <a:rPr lang="ru-RU" dirty="0" smtClean="0"/>
              <a:t>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клінічні</a:t>
            </a:r>
            <a:r>
              <a:rPr lang="ru-RU" dirty="0" smtClean="0"/>
              <a:t> </a:t>
            </a:r>
            <a:r>
              <a:rPr lang="ru-RU" dirty="0" err="1" smtClean="0"/>
              <a:t>орієнтири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дозволяють</a:t>
            </a:r>
            <a:r>
              <a:rPr lang="ru-RU" dirty="0" smtClean="0"/>
              <a:t> провести </a:t>
            </a:r>
            <a:r>
              <a:rPr lang="ru-RU" dirty="0" err="1" smtClean="0"/>
              <a:t>диференціальну</a:t>
            </a:r>
            <a:r>
              <a:rPr lang="ru-RU" dirty="0" smtClean="0"/>
              <a:t> </a:t>
            </a:r>
            <a:r>
              <a:rPr lang="ru-RU" dirty="0" err="1" smtClean="0"/>
              <a:t>діагностику</a:t>
            </a:r>
            <a:r>
              <a:rPr lang="ru-RU" dirty="0" smtClean="0"/>
              <a:t> </a:t>
            </a:r>
            <a:r>
              <a:rPr lang="ru-RU" dirty="0" err="1" smtClean="0"/>
              <a:t>лікарської</a:t>
            </a:r>
            <a:r>
              <a:rPr lang="ru-RU" dirty="0" smtClean="0"/>
              <a:t> </a:t>
            </a:r>
            <a:r>
              <a:rPr lang="ru-RU" dirty="0" err="1" smtClean="0"/>
              <a:t>алергії</a:t>
            </a:r>
            <a:r>
              <a:rPr lang="ru-RU" dirty="0" smtClean="0"/>
              <a:t> та </a:t>
            </a:r>
            <a:r>
              <a:rPr lang="ru-RU" dirty="0" err="1" smtClean="0"/>
              <a:t>псевдоалергії</a:t>
            </a:r>
            <a:r>
              <a:rPr lang="ru-RU" dirty="0" smtClean="0"/>
              <a:t>.       </a:t>
            </a:r>
            <a:r>
              <a:rPr lang="ru-RU" dirty="0" err="1" smtClean="0"/>
              <a:t>Псевдоалергія</a:t>
            </a:r>
            <a:r>
              <a:rPr lang="ru-RU" dirty="0" smtClean="0"/>
              <a:t>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40 </a:t>
            </a:r>
            <a:r>
              <a:rPr lang="ru-RU" dirty="0" err="1" smtClean="0"/>
              <a:t>років</a:t>
            </a:r>
            <a:r>
              <a:rPr lang="ru-RU" dirty="0" smtClean="0"/>
              <a:t> на </a:t>
            </a:r>
            <a:r>
              <a:rPr lang="ru-RU" dirty="0" err="1" smtClean="0"/>
              <a:t>тлі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порушують</a:t>
            </a:r>
            <a:r>
              <a:rPr lang="ru-RU" dirty="0" smtClean="0"/>
              <a:t> </a:t>
            </a:r>
            <a:r>
              <a:rPr lang="ru-RU" dirty="0" err="1" smtClean="0"/>
              <a:t>метаболізм</a:t>
            </a:r>
            <a:r>
              <a:rPr lang="ru-RU" dirty="0" smtClean="0"/>
              <a:t> </a:t>
            </a:r>
            <a:r>
              <a:rPr lang="ru-RU" dirty="0" err="1" smtClean="0"/>
              <a:t>гістаміну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чутливість</a:t>
            </a:r>
            <a:r>
              <a:rPr lang="ru-RU" dirty="0" smtClean="0"/>
              <a:t> </a:t>
            </a:r>
            <a:r>
              <a:rPr lang="ru-RU" dirty="0" err="1" smtClean="0"/>
              <a:t>рецепторів</a:t>
            </a:r>
            <a:r>
              <a:rPr lang="ru-RU" dirty="0" smtClean="0"/>
              <a:t> до БАВ (</a:t>
            </a:r>
            <a:r>
              <a:rPr lang="ru-RU" dirty="0" err="1" smtClean="0"/>
              <a:t>патологія</a:t>
            </a:r>
            <a:r>
              <a:rPr lang="ru-RU" dirty="0" smtClean="0"/>
              <a:t> </a:t>
            </a:r>
            <a:r>
              <a:rPr lang="ru-RU" dirty="0" err="1" smtClean="0"/>
              <a:t>печінки</a:t>
            </a:r>
            <a:r>
              <a:rPr lang="ru-RU" dirty="0" smtClean="0"/>
              <a:t> та </a:t>
            </a:r>
            <a:r>
              <a:rPr lang="ru-RU" dirty="0" err="1" smtClean="0"/>
              <a:t>жовчовивідних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</a:t>
            </a:r>
            <a:r>
              <a:rPr lang="ru-RU" dirty="0" err="1" smtClean="0"/>
              <a:t>шлунково-кишкового</a:t>
            </a:r>
            <a:r>
              <a:rPr lang="ru-RU" dirty="0" smtClean="0"/>
              <a:t> тракту, </a:t>
            </a:r>
            <a:r>
              <a:rPr lang="ru-RU" dirty="0" err="1" smtClean="0"/>
              <a:t>нейроендокринної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).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dirty="0" smtClean="0"/>
              <a:t>Фоном для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псевдоалергії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поліпрагмазія</a:t>
            </a:r>
            <a:r>
              <a:rPr lang="ru-RU" dirty="0" smtClean="0"/>
              <a:t>, </a:t>
            </a:r>
            <a:r>
              <a:rPr lang="ru-RU" dirty="0" err="1" smtClean="0"/>
              <a:t>пероральне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 при </a:t>
            </a:r>
            <a:r>
              <a:rPr lang="ru-RU" dirty="0" err="1" smtClean="0"/>
              <a:t>виразковому</a:t>
            </a:r>
            <a:r>
              <a:rPr lang="ru-RU" dirty="0" smtClean="0"/>
              <a:t>, </a:t>
            </a:r>
            <a:r>
              <a:rPr lang="ru-RU" dirty="0" err="1" smtClean="0"/>
              <a:t>ерозивному</a:t>
            </a:r>
            <a:r>
              <a:rPr lang="ru-RU" dirty="0" smtClean="0"/>
              <a:t>, </a:t>
            </a:r>
            <a:r>
              <a:rPr lang="ru-RU" dirty="0" err="1" smtClean="0"/>
              <a:t>геморагічному</a:t>
            </a:r>
            <a:r>
              <a:rPr lang="ru-RU" dirty="0" smtClean="0"/>
              <a:t> </a:t>
            </a:r>
            <a:r>
              <a:rPr lang="ru-RU" dirty="0" err="1" smtClean="0"/>
              <a:t>процесах</a:t>
            </a:r>
            <a:r>
              <a:rPr lang="ru-RU" dirty="0" smtClean="0"/>
              <a:t> у </a:t>
            </a:r>
            <a:r>
              <a:rPr lang="ru-RU" dirty="0" err="1" smtClean="0"/>
              <a:t>слизовій</a:t>
            </a:r>
            <a:r>
              <a:rPr lang="ru-RU" dirty="0" smtClean="0"/>
              <a:t> </a:t>
            </a:r>
            <a:r>
              <a:rPr lang="ru-RU" dirty="0" err="1" smtClean="0"/>
              <a:t>оболонці</a:t>
            </a:r>
            <a:r>
              <a:rPr lang="ru-RU" dirty="0" smtClean="0"/>
              <a:t> </a:t>
            </a:r>
            <a:r>
              <a:rPr lang="ru-RU" dirty="0" err="1" smtClean="0"/>
              <a:t>шлунково-кишкового</a:t>
            </a:r>
            <a:r>
              <a:rPr lang="ru-RU" dirty="0" smtClean="0"/>
              <a:t> тракту; доза препарату,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вазі</a:t>
            </a:r>
            <a:r>
              <a:rPr lang="ru-RU" dirty="0" smtClean="0"/>
              <a:t> хворого, неадекватна </a:t>
            </a:r>
            <a:r>
              <a:rPr lang="ru-RU" dirty="0" err="1" smtClean="0"/>
              <a:t>терапія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приводу поточного </a:t>
            </a:r>
            <a:r>
              <a:rPr lang="ru-RU" dirty="0" err="1" smtClean="0"/>
              <a:t>захворювання</a:t>
            </a:r>
            <a:r>
              <a:rPr lang="ru-RU" dirty="0" smtClean="0"/>
              <a:t>,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рН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та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розчинів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вводяться</a:t>
            </a:r>
            <a:r>
              <a:rPr lang="ru-RU" dirty="0" smtClean="0"/>
              <a:t> </a:t>
            </a:r>
            <a:r>
              <a:rPr lang="ru-RU" dirty="0" err="1" smtClean="0"/>
              <a:t>парентерально</a:t>
            </a:r>
            <a:r>
              <a:rPr lang="ru-RU" dirty="0" smtClean="0"/>
              <a:t>, </a:t>
            </a:r>
            <a:r>
              <a:rPr lang="ru-RU" dirty="0" err="1" smtClean="0"/>
              <a:t>одночасне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несумісних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 (Л.В. </a:t>
            </a:r>
            <a:r>
              <a:rPr lang="ru-RU" dirty="0" err="1" smtClean="0"/>
              <a:t>Лусс</a:t>
            </a:r>
            <a:r>
              <a:rPr lang="ru-RU" dirty="0" smtClean="0"/>
              <a:t>, 1999).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8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86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91923" y="333376"/>
            <a:ext cx="7296855" cy="5256213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800" dirty="0" err="1" smtClean="0"/>
              <a:t>Характерними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клінічними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ознаками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псевдоалергії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розвиток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ефекту</a:t>
            </a:r>
            <a:r>
              <a:rPr lang="ru-RU" sz="2800" dirty="0" smtClean="0"/>
              <a:t> </a:t>
            </a:r>
            <a:r>
              <a:rPr lang="ru-RU" sz="2800" dirty="0" err="1" smtClean="0"/>
              <a:t>після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первинного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 препарату, </a:t>
            </a:r>
            <a:r>
              <a:rPr lang="ru-RU" sz="2800" dirty="0" err="1" smtClean="0"/>
              <a:t>залежність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тяжкості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клінічних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проявів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дози</a:t>
            </a:r>
            <a:r>
              <a:rPr lang="ru-RU" sz="2800" dirty="0" smtClean="0"/>
              <a:t> та способу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досить</a:t>
            </a:r>
            <a:r>
              <a:rPr lang="ru-RU" sz="2800" dirty="0" smtClean="0"/>
              <a:t> часта </a:t>
            </a:r>
            <a:r>
              <a:rPr lang="ru-RU" sz="2800" dirty="0" err="1" smtClean="0"/>
              <a:t>відсутність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клінічних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проявів</a:t>
            </a:r>
            <a:r>
              <a:rPr lang="ru-RU" sz="2800" dirty="0" smtClean="0"/>
              <a:t> при повторному </a:t>
            </a:r>
            <a:r>
              <a:rPr lang="ru-RU" sz="2800" dirty="0" err="1" smtClean="0"/>
              <a:t>введенні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цього</a:t>
            </a:r>
            <a:r>
              <a:rPr lang="ru-RU" sz="2800" dirty="0" smtClean="0"/>
              <a:t> ж препарату, </a:t>
            </a:r>
            <a:r>
              <a:rPr lang="ru-RU" sz="2800" dirty="0" err="1" smtClean="0"/>
              <a:t>відсутність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еозинофілії</a:t>
            </a:r>
            <a:r>
              <a:rPr lang="ru-RU" sz="2800" dirty="0" smtClean="0"/>
              <a:t>. </a:t>
            </a:r>
          </a:p>
        </p:txBody>
      </p:sp>
      <p:pic>
        <p:nvPicPr>
          <p:cNvPr id="576518" name="Picture 6" descr="sign_atten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3956" y="549275"/>
            <a:ext cx="575733" cy="647700"/>
          </a:xfr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76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idx="1"/>
          </p:nvPr>
        </p:nvSpPr>
        <p:spPr>
          <a:xfrm>
            <a:off x="-228600" y="0"/>
            <a:ext cx="9372600" cy="68580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b="0" dirty="0"/>
              <a:t>       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/>
              <a:t>       </a:t>
            </a:r>
            <a:r>
              <a:rPr lang="ru-RU" sz="2400" dirty="0" err="1" smtClean="0"/>
              <a:t>Раніше</a:t>
            </a:r>
            <a:r>
              <a:rPr lang="ru-RU" sz="2400" dirty="0" smtClean="0"/>
              <a:t> </a:t>
            </a:r>
            <a:r>
              <a:rPr lang="ru-RU" sz="2400" dirty="0" err="1" smtClean="0"/>
              <a:t>бактеріальну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алергію</a:t>
            </a:r>
            <a:r>
              <a:rPr lang="ru-RU" sz="2400" dirty="0" smtClean="0"/>
              <a:t> </a:t>
            </a:r>
            <a:r>
              <a:rPr lang="ru-RU" sz="2400" dirty="0" err="1" smtClean="0"/>
              <a:t>асоціювали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гіперчутливістю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уповільненого</a:t>
            </a:r>
            <a:r>
              <a:rPr lang="ru-RU" sz="2400" dirty="0" smtClean="0"/>
              <a:t> типу, </a:t>
            </a:r>
            <a:r>
              <a:rPr lang="ru-RU" sz="2400" dirty="0" err="1" smtClean="0"/>
              <a:t>оскільки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було</a:t>
            </a:r>
            <a:r>
              <a:rPr lang="ru-RU" sz="2400" dirty="0" smtClean="0"/>
              <a:t> </a:t>
            </a:r>
            <a:r>
              <a:rPr lang="ru-RU" sz="2400" dirty="0" err="1" smtClean="0"/>
              <a:t>встановлено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високу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алергійну</a:t>
            </a:r>
            <a:r>
              <a:rPr lang="ru-RU" sz="2400" dirty="0" smtClean="0"/>
              <a:t> </a:t>
            </a:r>
            <a:r>
              <a:rPr lang="ru-RU" sz="2400" dirty="0" err="1" smtClean="0"/>
              <a:t>активність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нуклеопротеїнових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фракцій</a:t>
            </a:r>
            <a:r>
              <a:rPr lang="ru-RU" sz="2400" dirty="0" smtClean="0"/>
              <a:t> </a:t>
            </a:r>
            <a:r>
              <a:rPr lang="ru-RU" sz="2400" dirty="0" err="1" smtClean="0"/>
              <a:t>мікробної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клітини</a:t>
            </a:r>
            <a:r>
              <a:rPr lang="ru-RU" sz="2400" dirty="0" smtClean="0"/>
              <a:t>.       </a:t>
            </a:r>
            <a:r>
              <a:rPr lang="ru-RU" sz="2400" dirty="0" err="1" smtClean="0"/>
              <a:t>Однак</a:t>
            </a:r>
            <a:r>
              <a:rPr lang="ru-RU" sz="2400" dirty="0" smtClean="0"/>
              <a:t> </a:t>
            </a:r>
            <a:r>
              <a:rPr lang="ru-RU" sz="2400" dirty="0" err="1" smtClean="0"/>
              <a:t>ще</a:t>
            </a:r>
            <a:r>
              <a:rPr lang="ru-RU" sz="2400" dirty="0" smtClean="0"/>
              <a:t> в 40-х роках </a:t>
            </a:r>
            <a:r>
              <a:rPr lang="en-US" sz="2400" dirty="0" err="1" smtClean="0"/>
              <a:t>Swineford</a:t>
            </a:r>
            <a:r>
              <a:rPr lang="en-US" sz="2400" dirty="0" smtClean="0"/>
              <a:t> O.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en-US" sz="2400" dirty="0" smtClean="0"/>
              <a:t>Holman JJ (1949) </a:t>
            </a:r>
            <a:r>
              <a:rPr lang="ru-RU" sz="2400" dirty="0" smtClean="0"/>
              <a:t>показали,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полісахаридні</a:t>
            </a:r>
            <a:r>
              <a:rPr lang="ru-RU" sz="2400" dirty="0" smtClean="0"/>
              <a:t> </a:t>
            </a:r>
            <a:r>
              <a:rPr lang="ru-RU" sz="2400" dirty="0" err="1" smtClean="0"/>
              <a:t>фракції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мікробів</a:t>
            </a:r>
            <a:r>
              <a:rPr lang="ru-RU" sz="2400" dirty="0" smtClean="0"/>
              <a:t>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викликати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типові</a:t>
            </a:r>
            <a:r>
              <a:rPr lang="ru-RU" sz="2400" dirty="0" smtClean="0"/>
              <a:t> </a:t>
            </a:r>
            <a:r>
              <a:rPr lang="en-US" sz="2400" dirty="0" err="1" smtClean="0"/>
              <a:t>IgE</a:t>
            </a:r>
            <a:r>
              <a:rPr lang="en-US" sz="2400" dirty="0" smtClean="0"/>
              <a:t>-</a:t>
            </a:r>
            <a:r>
              <a:rPr lang="ru-RU" sz="2400" dirty="0" err="1" smtClean="0"/>
              <a:t>залежні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реакції</a:t>
            </a:r>
            <a:r>
              <a:rPr lang="ru-RU" sz="2400" dirty="0" smtClean="0"/>
              <a:t>. Таким чином, для </a:t>
            </a:r>
            <a:r>
              <a:rPr lang="ru-RU" sz="2400" dirty="0" err="1" smtClean="0"/>
              <a:t>бактеріальної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алергії</a:t>
            </a:r>
            <a:r>
              <a:rPr lang="ru-RU" sz="2400" dirty="0" smtClean="0"/>
              <a:t> </a:t>
            </a:r>
            <a:r>
              <a:rPr lang="ru-RU" sz="2400" dirty="0" err="1" smtClean="0"/>
              <a:t>характерне</a:t>
            </a:r>
            <a:r>
              <a:rPr lang="ru-RU" sz="2400" dirty="0" smtClean="0"/>
              <a:t> </a:t>
            </a:r>
            <a:r>
              <a:rPr lang="ru-RU" sz="2400" dirty="0" err="1" smtClean="0"/>
              <a:t>поєднання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реакцій</a:t>
            </a:r>
            <a:r>
              <a:rPr lang="ru-RU" sz="2400" dirty="0" smtClean="0"/>
              <a:t> </a:t>
            </a:r>
            <a:r>
              <a:rPr lang="ru-RU" sz="2400" dirty="0" err="1" smtClean="0"/>
              <a:t>уповільненого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негайного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типів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це</a:t>
            </a:r>
            <a:r>
              <a:rPr lang="ru-RU" sz="2400" dirty="0" smtClean="0"/>
              <a:t> стало </a:t>
            </a:r>
            <a:r>
              <a:rPr lang="ru-RU" sz="2400" dirty="0" err="1" smtClean="0"/>
              <a:t>підставою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включення</a:t>
            </a:r>
            <a:r>
              <a:rPr lang="ru-RU" sz="2400" dirty="0" smtClean="0"/>
              <a:t> в комплекс </a:t>
            </a:r>
            <a:r>
              <a:rPr lang="ru-RU" sz="2400" dirty="0" err="1" smtClean="0"/>
              <a:t>лікування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бактеріальної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природи</a:t>
            </a:r>
            <a:r>
              <a:rPr lang="ru-RU" sz="2400" dirty="0" smtClean="0"/>
              <a:t> </a:t>
            </a:r>
            <a:r>
              <a:rPr lang="ru-RU" sz="2400" dirty="0" err="1" smtClean="0"/>
              <a:t>специфічної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імунотерапії</a:t>
            </a:r>
            <a:r>
              <a:rPr lang="ru-RU" sz="2400" dirty="0" smtClean="0"/>
              <a:t> (СІТ).       В </a:t>
            </a:r>
            <a:r>
              <a:rPr lang="ru-RU" sz="2400" dirty="0" err="1" smtClean="0"/>
              <a:t>даний</a:t>
            </a:r>
            <a:r>
              <a:rPr lang="ru-RU" sz="2400" dirty="0" smtClean="0"/>
              <a:t> час </a:t>
            </a:r>
            <a:r>
              <a:rPr lang="ru-RU" sz="2400" dirty="0" err="1" smtClean="0"/>
              <a:t>виділяють</a:t>
            </a:r>
            <a:r>
              <a:rPr lang="ru-RU" sz="2400" dirty="0" smtClean="0"/>
              <a:t> "</a:t>
            </a:r>
            <a:r>
              <a:rPr lang="ru-RU" sz="2400" dirty="0" err="1" smtClean="0"/>
              <a:t>нейсеріальну</a:t>
            </a:r>
            <a:r>
              <a:rPr lang="ru-RU" sz="2400" dirty="0" smtClean="0"/>
              <a:t>" </a:t>
            </a:r>
            <a:r>
              <a:rPr lang="ru-RU" sz="2400" dirty="0" err="1" smtClean="0"/>
              <a:t>бронхіальну</a:t>
            </a:r>
            <a:r>
              <a:rPr lang="ru-RU" sz="2400" dirty="0" smtClean="0"/>
              <a:t> астму, "</a:t>
            </a:r>
            <a:r>
              <a:rPr lang="ru-RU" sz="2400" dirty="0" err="1" smtClean="0"/>
              <a:t>стафілококовий</a:t>
            </a:r>
            <a:r>
              <a:rPr lang="ru-RU" sz="2400" dirty="0" smtClean="0"/>
              <a:t>" </a:t>
            </a:r>
            <a:r>
              <a:rPr lang="ru-RU" sz="2400" dirty="0" err="1" smtClean="0"/>
              <a:t>інфекційно-алергічний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риніт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 </a:t>
            </a:r>
            <a:r>
              <a:rPr lang="ru-RU" sz="2400" dirty="0" err="1" smtClean="0"/>
              <a:t>Практичний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лікар</a:t>
            </a:r>
            <a:r>
              <a:rPr lang="ru-RU" sz="2400" dirty="0" smtClean="0"/>
              <a:t> повинен знати,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недостатньо</a:t>
            </a:r>
            <a:r>
              <a:rPr lang="ru-RU" sz="2400" dirty="0" smtClean="0"/>
              <a:t> </a:t>
            </a:r>
            <a:r>
              <a:rPr lang="ru-RU" sz="2400" dirty="0" err="1" smtClean="0"/>
              <a:t>встановити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інфекційно-алергічну</a:t>
            </a:r>
            <a:r>
              <a:rPr lang="ru-RU" sz="2400" dirty="0" smtClean="0"/>
              <a:t> природу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 (</a:t>
            </a:r>
            <a:r>
              <a:rPr lang="ru-RU" sz="2400" dirty="0" err="1" smtClean="0"/>
              <a:t>наприклад</a:t>
            </a:r>
            <a:r>
              <a:rPr lang="ru-RU" sz="2400" dirty="0" smtClean="0"/>
              <a:t>, </a:t>
            </a:r>
            <a:r>
              <a:rPr lang="ru-RU" sz="2400" dirty="0" err="1" smtClean="0"/>
              <a:t>бронхіальної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астми</a:t>
            </a:r>
            <a:r>
              <a:rPr lang="ru-RU" sz="2400" dirty="0" smtClean="0"/>
              <a:t>), </a:t>
            </a:r>
            <a:r>
              <a:rPr lang="ru-RU" sz="2400" dirty="0" err="1" smtClean="0"/>
              <a:t>необхідно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розшифрувати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вид </a:t>
            </a:r>
            <a:r>
              <a:rPr lang="ru-RU" sz="2400" dirty="0" err="1" smtClean="0"/>
              <a:t>умовно-патогенної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флори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алергізацію</a:t>
            </a:r>
            <a:r>
              <a:rPr lang="ru-RU" sz="2400" dirty="0" smtClean="0"/>
              <a:t>. </a:t>
            </a:r>
            <a:r>
              <a:rPr lang="ru-RU" sz="2400" dirty="0" err="1" smtClean="0"/>
              <a:t>Лише</a:t>
            </a:r>
            <a:r>
              <a:rPr lang="ru-RU" sz="2400" dirty="0" smtClean="0"/>
              <a:t> </a:t>
            </a:r>
            <a:r>
              <a:rPr lang="ru-RU" sz="2400" dirty="0" err="1" smtClean="0"/>
              <a:t>тоді</a:t>
            </a:r>
            <a:r>
              <a:rPr lang="ru-RU" sz="2400" dirty="0" smtClean="0"/>
              <a:t>, </a:t>
            </a:r>
            <a:r>
              <a:rPr lang="ru-RU" sz="2400" dirty="0" err="1" smtClean="0"/>
              <a:t>застосовуючи</a:t>
            </a:r>
            <a:r>
              <a:rPr lang="ru-RU" sz="2400" dirty="0" smtClean="0"/>
              <a:t> в </a:t>
            </a:r>
            <a:r>
              <a:rPr lang="ru-RU" sz="2400" dirty="0" err="1" smtClean="0"/>
              <a:t>комплексі</a:t>
            </a:r>
            <a:r>
              <a:rPr lang="ru-RU" sz="2400" dirty="0" smtClean="0"/>
              <a:t> </a:t>
            </a:r>
            <a:r>
              <a:rPr lang="ru-RU" sz="2400" dirty="0" err="1" smtClean="0"/>
              <a:t>лікування</a:t>
            </a:r>
            <a:r>
              <a:rPr lang="ru-RU" sz="2400" dirty="0" smtClean="0"/>
              <a:t> ЗВТ </a:t>
            </a:r>
            <a:r>
              <a:rPr lang="ru-RU" sz="2400" dirty="0" err="1" smtClean="0"/>
              <a:t>даною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алерговакциною</a:t>
            </a:r>
            <a:r>
              <a:rPr lang="ru-RU" sz="2400" dirty="0" smtClean="0"/>
              <a:t>,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отримати</a:t>
            </a:r>
            <a:r>
              <a:rPr lang="ru-RU" sz="2400" dirty="0" smtClean="0"/>
              <a:t> хороший </a:t>
            </a:r>
            <a:r>
              <a:rPr lang="ru-RU" sz="2400" dirty="0" err="1" smtClean="0"/>
              <a:t>терапевтичний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ефект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48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484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idx="1"/>
          </p:nvPr>
        </p:nvSpPr>
        <p:spPr>
          <a:xfrm>
            <a:off x="-420511" y="0"/>
            <a:ext cx="9564511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400" dirty="0"/>
              <a:t> </a:t>
            </a:r>
            <a:r>
              <a:rPr lang="ru-RU" sz="2400" dirty="0" err="1" smtClean="0"/>
              <a:t>Скарги</a:t>
            </a:r>
            <a:r>
              <a:rPr lang="ru-RU" sz="2400" dirty="0" smtClean="0"/>
              <a:t>, </a:t>
            </a:r>
            <a:r>
              <a:rPr lang="ru-RU" sz="2400" dirty="0" err="1" smtClean="0"/>
              <a:t>характерні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алергічних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з'являються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у </a:t>
            </a:r>
            <a:r>
              <a:rPr lang="ru-RU" sz="2400" dirty="0" err="1" smtClean="0"/>
              <a:t>цілком</a:t>
            </a:r>
            <a:r>
              <a:rPr lang="ru-RU" sz="2400" dirty="0" smtClean="0"/>
              <a:t> </a:t>
            </a:r>
            <a:r>
              <a:rPr lang="ru-RU" sz="2400" dirty="0" err="1" smtClean="0"/>
              <a:t>здорової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або</a:t>
            </a:r>
            <a:r>
              <a:rPr lang="ru-RU" sz="2400" dirty="0" smtClean="0"/>
              <a:t>, </a:t>
            </a:r>
            <a:r>
              <a:rPr lang="ru-RU" sz="2400" dirty="0" err="1" smtClean="0"/>
              <a:t>якщо</a:t>
            </a:r>
            <a:r>
              <a:rPr lang="ru-RU" sz="2400" dirty="0" smtClean="0"/>
              <a:t> </a:t>
            </a:r>
            <a:r>
              <a:rPr lang="ru-RU" sz="2400" dirty="0" err="1" smtClean="0"/>
              <a:t>у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хворої</a:t>
            </a:r>
            <a:r>
              <a:rPr lang="ru-RU" sz="2400" dirty="0" smtClean="0"/>
              <a:t>, то не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пояснені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особливостями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патології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у </a:t>
            </a:r>
            <a:r>
              <a:rPr lang="ru-RU" sz="2400" dirty="0" err="1" smtClean="0"/>
              <a:t>нього</a:t>
            </a:r>
            <a:r>
              <a:rPr lang="ru-RU" sz="2400" dirty="0" smtClean="0"/>
              <a:t>. </a:t>
            </a:r>
            <a:r>
              <a:rPr lang="ru-RU" sz="2400" dirty="0" err="1" smtClean="0"/>
              <a:t>Загальні</a:t>
            </a:r>
            <a:r>
              <a:rPr lang="ru-RU" sz="2400" dirty="0" smtClean="0"/>
              <a:t> прояви: озноб,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температури</a:t>
            </a:r>
            <a:r>
              <a:rPr lang="ru-RU" sz="2400" dirty="0" smtClean="0"/>
              <a:t>, </a:t>
            </a:r>
            <a:r>
              <a:rPr lang="ru-RU" sz="2400" dirty="0" err="1" smtClean="0"/>
              <a:t>збудження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слабкість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запаморочення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мігренеподібний</a:t>
            </a:r>
            <a:r>
              <a:rPr lang="ru-RU" sz="2400" dirty="0" smtClean="0"/>
              <a:t> синдром, </a:t>
            </a:r>
            <a:r>
              <a:rPr lang="ru-RU" sz="2400" dirty="0" err="1" smtClean="0"/>
              <a:t>блідість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шкірних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покривів</a:t>
            </a:r>
            <a:r>
              <a:rPr lang="ru-RU" sz="2400" dirty="0" smtClean="0"/>
              <a:t>,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артеріального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тиску</a:t>
            </a:r>
            <a:r>
              <a:rPr lang="ru-RU" sz="2400" dirty="0" smtClean="0"/>
              <a:t>, </a:t>
            </a:r>
            <a:r>
              <a:rPr lang="ru-RU" sz="2400" dirty="0" err="1" smtClean="0"/>
              <a:t>свербіж</a:t>
            </a:r>
            <a:r>
              <a:rPr lang="ru-RU" sz="2400" dirty="0" smtClean="0"/>
              <a:t>, </a:t>
            </a:r>
            <a:r>
              <a:rPr lang="ru-RU" sz="2400" dirty="0" err="1" smtClean="0"/>
              <a:t>печіння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чхання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збільшення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лімфовузлів</a:t>
            </a:r>
            <a:r>
              <a:rPr lang="ru-RU" sz="2400" dirty="0" smtClean="0"/>
              <a:t>. </a:t>
            </a:r>
            <a:r>
              <a:rPr lang="ru-RU" sz="2400" dirty="0" err="1" smtClean="0"/>
              <a:t>Місцеві</a:t>
            </a:r>
            <a:r>
              <a:rPr lang="ru-RU" sz="2400" dirty="0" smtClean="0"/>
              <a:t> прояви. </a:t>
            </a:r>
            <a:r>
              <a:rPr lang="ru-RU" sz="2400" dirty="0" err="1" smtClean="0"/>
              <a:t>Найчастіше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проявляються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скаргами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боку </a:t>
            </a:r>
            <a:r>
              <a:rPr lang="ru-RU" sz="2400" dirty="0" err="1" smtClean="0"/>
              <a:t>шкіри</a:t>
            </a:r>
            <a:r>
              <a:rPr lang="ru-RU" sz="2400" dirty="0" smtClean="0"/>
              <a:t>, </a:t>
            </a:r>
            <a:r>
              <a:rPr lang="ru-RU" sz="2400" dirty="0" err="1" smtClean="0"/>
              <a:t>шлунково-кишкового</a:t>
            </a:r>
            <a:r>
              <a:rPr lang="ru-RU" sz="2400" dirty="0" smtClean="0"/>
              <a:t> тракту, </a:t>
            </a:r>
            <a:r>
              <a:rPr lang="ru-RU" sz="2400" dirty="0" err="1" smtClean="0"/>
              <a:t>слизових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оболонок</a:t>
            </a:r>
            <a:r>
              <a:rPr lang="ru-RU" sz="2400" dirty="0" smtClean="0"/>
              <a:t> носоглотки, </a:t>
            </a:r>
            <a:r>
              <a:rPr lang="ru-RU" sz="2400" dirty="0" err="1" smtClean="0"/>
              <a:t>бронхіального</a:t>
            </a:r>
            <a:r>
              <a:rPr lang="ru-RU" sz="2400" dirty="0" smtClean="0"/>
              <a:t> дерева, </a:t>
            </a:r>
            <a:r>
              <a:rPr lang="ru-RU" sz="2400" dirty="0" err="1" smtClean="0"/>
              <a:t>ротової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суглобів</a:t>
            </a:r>
            <a:r>
              <a:rPr lang="ru-RU" sz="2400" dirty="0" smtClean="0"/>
              <a:t>. </a:t>
            </a:r>
            <a:r>
              <a:rPr lang="ru-RU" sz="2400" dirty="0" err="1" smtClean="0"/>
              <a:t>Шкірні</a:t>
            </a:r>
            <a:r>
              <a:rPr lang="ru-RU" sz="2400" dirty="0" smtClean="0"/>
              <a:t> прояви: </a:t>
            </a:r>
            <a:r>
              <a:rPr lang="ru-RU" sz="2400" dirty="0" err="1" smtClean="0"/>
              <a:t>почервоніння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сухість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щік</a:t>
            </a:r>
            <a:r>
              <a:rPr lang="ru-RU" sz="2400" dirty="0" smtClean="0"/>
              <a:t>, </a:t>
            </a:r>
            <a:r>
              <a:rPr lang="ru-RU" sz="2400" dirty="0" err="1" smtClean="0"/>
              <a:t>свербіж</a:t>
            </a:r>
            <a:r>
              <a:rPr lang="ru-RU" sz="2400" dirty="0" smtClean="0"/>
              <a:t>, </a:t>
            </a:r>
            <a:r>
              <a:rPr lang="ru-RU" sz="2400" dirty="0" err="1" smtClean="0"/>
              <a:t>печіння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фоточутливість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чутливість</a:t>
            </a:r>
            <a:r>
              <a:rPr lang="ru-RU" sz="2400" dirty="0" smtClean="0"/>
              <a:t> до холоду, </a:t>
            </a:r>
            <a:r>
              <a:rPr lang="ru-RU" sz="2400" dirty="0" err="1" smtClean="0"/>
              <a:t>шкірні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висипання</a:t>
            </a:r>
            <a:r>
              <a:rPr lang="ru-RU" sz="2400" dirty="0" smtClean="0"/>
              <a:t> (</a:t>
            </a:r>
            <a:r>
              <a:rPr lang="ru-RU" sz="2400" dirty="0" err="1" smtClean="0"/>
              <a:t>еритема</a:t>
            </a:r>
            <a:r>
              <a:rPr lang="ru-RU" sz="2400" dirty="0" smtClean="0"/>
              <a:t>, папули, </a:t>
            </a:r>
            <a:r>
              <a:rPr lang="ru-RU" sz="2400" dirty="0" err="1" smtClean="0"/>
              <a:t>пухирі</a:t>
            </a:r>
            <a:r>
              <a:rPr lang="ru-RU" sz="2400" dirty="0" smtClean="0"/>
              <a:t>, </a:t>
            </a:r>
            <a:r>
              <a:rPr lang="ru-RU" sz="2400" dirty="0" err="1" smtClean="0"/>
              <a:t>плямисто-папульозні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висипання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макулопапульозні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висипання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кореподібні</a:t>
            </a:r>
            <a:r>
              <a:rPr lang="ru-RU" sz="2400" dirty="0" smtClean="0"/>
              <a:t>, </a:t>
            </a:r>
            <a:r>
              <a:rPr lang="ru-RU" sz="2400" dirty="0" err="1" smtClean="0"/>
              <a:t>скарлатиноподібні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.). </a:t>
            </a:r>
            <a:r>
              <a:rPr lang="ru-RU" sz="2400" dirty="0" err="1" smtClean="0"/>
              <a:t>Всі</a:t>
            </a:r>
            <a:r>
              <a:rPr lang="ru-RU" sz="2400" dirty="0" smtClean="0"/>
              <a:t> </a:t>
            </a:r>
            <a:r>
              <a:rPr lang="ru-RU" sz="2400" dirty="0" err="1" smtClean="0"/>
              <a:t>шкірні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висипання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найчастіше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свербінням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печінням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проте</a:t>
            </a:r>
            <a:r>
              <a:rPr lang="ru-RU" sz="2400" dirty="0" smtClean="0"/>
              <a:t>, не </a:t>
            </a:r>
            <a:r>
              <a:rPr lang="ru-RU" sz="2400" dirty="0" err="1" smtClean="0"/>
              <a:t>обов'язково</a:t>
            </a:r>
            <a:r>
              <a:rPr lang="ru-RU" sz="2400" dirty="0" smtClean="0"/>
              <a:t>. У типовому </a:t>
            </a:r>
            <a:r>
              <a:rPr lang="ru-RU" sz="2400" dirty="0" err="1" smtClean="0"/>
              <a:t>варіанті</a:t>
            </a:r>
            <a:r>
              <a:rPr lang="ru-RU" sz="2400" dirty="0" smtClean="0"/>
              <a:t>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нагадує</a:t>
            </a:r>
            <a:r>
              <a:rPr lang="ru-RU" sz="2400" dirty="0" smtClean="0"/>
              <a:t> </a:t>
            </a:r>
            <a:r>
              <a:rPr lang="ru-RU" sz="2400" dirty="0" err="1" smtClean="0"/>
              <a:t>опік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кропивою</a:t>
            </a:r>
            <a:r>
              <a:rPr lang="ru-RU" sz="24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1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609600" indent="-609600">
              <a:buFont typeface="Monotype Sorts" pitchFamily="2" charset="2"/>
              <a:buNone/>
            </a:pPr>
            <a:r>
              <a:rPr lang="ru-RU" sz="2000" dirty="0"/>
              <a:t>        </a:t>
            </a:r>
            <a:r>
              <a:rPr lang="ru-RU" sz="2400" dirty="0" err="1" smtClean="0"/>
              <a:t>Шлунково-кишковий</a:t>
            </a:r>
            <a:r>
              <a:rPr lang="ru-RU" sz="2400" dirty="0" smtClean="0"/>
              <a:t> тракт: метеоризм, </a:t>
            </a:r>
            <a:r>
              <a:rPr lang="ru-RU" sz="2400" dirty="0" err="1" smtClean="0"/>
              <a:t>біль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печіння</a:t>
            </a:r>
            <a:r>
              <a:rPr lang="ru-RU" sz="2400" dirty="0" smtClean="0"/>
              <a:t> в </a:t>
            </a:r>
            <a:r>
              <a:rPr lang="ru-RU" sz="2400" dirty="0" err="1" smtClean="0"/>
              <a:t>животі</a:t>
            </a:r>
            <a:r>
              <a:rPr lang="ru-RU" sz="2400" dirty="0" smtClean="0"/>
              <a:t>, </a:t>
            </a:r>
            <a:r>
              <a:rPr lang="ru-RU" sz="2400" dirty="0" err="1" smtClean="0"/>
              <a:t>нестійкий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частий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випорожнення</a:t>
            </a:r>
            <a:r>
              <a:rPr lang="ru-RU" sz="2400" dirty="0" smtClean="0"/>
              <a:t>, запори, </a:t>
            </a:r>
            <a:r>
              <a:rPr lang="ru-RU" sz="2400" dirty="0" err="1" smtClean="0"/>
              <a:t>нудота</a:t>
            </a:r>
            <a:r>
              <a:rPr lang="ru-RU" sz="2400" dirty="0" smtClean="0"/>
              <a:t>, </a:t>
            </a:r>
            <a:r>
              <a:rPr lang="ru-RU" sz="2400" dirty="0" err="1" smtClean="0"/>
              <a:t>блювання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шлункові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кишкові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коліки</a:t>
            </a:r>
            <a:r>
              <a:rPr lang="ru-RU" sz="2400" dirty="0" smtClean="0"/>
              <a:t>, </a:t>
            </a:r>
            <a:r>
              <a:rPr lang="ru-RU" sz="2400" dirty="0" err="1" smtClean="0"/>
              <a:t>реактивний</a:t>
            </a:r>
            <a:r>
              <a:rPr lang="ru-RU" sz="2400" dirty="0" smtClean="0"/>
              <a:t> панкреатит. </a:t>
            </a:r>
            <a:r>
              <a:rPr lang="ru-RU" sz="2400" dirty="0" err="1" smtClean="0"/>
              <a:t>Очна</a:t>
            </a:r>
            <a:r>
              <a:rPr lang="ru-RU" sz="2400" dirty="0" smtClean="0"/>
              <a:t> симптоматика: </a:t>
            </a:r>
            <a:r>
              <a:rPr lang="ru-RU" sz="2400" dirty="0" err="1" smtClean="0"/>
              <a:t>відчуття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стороннього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 в </a:t>
            </a:r>
            <a:r>
              <a:rPr lang="ru-RU" sz="2400" dirty="0" err="1" smtClean="0"/>
              <a:t>оці</a:t>
            </a:r>
            <a:r>
              <a:rPr lang="ru-RU" sz="2400" dirty="0" smtClean="0"/>
              <a:t>, </a:t>
            </a:r>
            <a:r>
              <a:rPr lang="ru-RU" sz="2400" dirty="0" err="1" smtClean="0"/>
              <a:t>свербіж</a:t>
            </a:r>
            <a:r>
              <a:rPr lang="ru-RU" sz="2400" dirty="0" smtClean="0"/>
              <a:t>, </a:t>
            </a:r>
            <a:r>
              <a:rPr lang="ru-RU" sz="2400" dirty="0" err="1" smtClean="0"/>
              <a:t>печіння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сльозотеча</a:t>
            </a:r>
            <a:r>
              <a:rPr lang="ru-RU" sz="2400" dirty="0" smtClean="0"/>
              <a:t>, </a:t>
            </a:r>
            <a:r>
              <a:rPr lang="ru-RU" sz="2400" dirty="0" err="1" smtClean="0"/>
              <a:t>набряклість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повік</a:t>
            </a:r>
            <a:r>
              <a:rPr lang="ru-RU" sz="2400" dirty="0" smtClean="0"/>
              <a:t>, дерматит </a:t>
            </a:r>
            <a:r>
              <a:rPr lang="ru-RU" sz="2400" dirty="0" err="1" smtClean="0"/>
              <a:t>повік</a:t>
            </a:r>
            <a:r>
              <a:rPr lang="ru-RU" sz="2400" dirty="0" smtClean="0"/>
              <a:t>, блефарит, </a:t>
            </a:r>
            <a:r>
              <a:rPr lang="ru-RU" sz="2400" dirty="0" err="1" smtClean="0"/>
              <a:t>кон'юнктивіт</a:t>
            </a:r>
            <a:r>
              <a:rPr lang="ru-RU" sz="2400" dirty="0" smtClean="0"/>
              <a:t>, кератит, </a:t>
            </a:r>
            <a:r>
              <a:rPr lang="ru-RU" sz="2400" dirty="0" err="1" smtClean="0"/>
              <a:t>увеїт</a:t>
            </a:r>
            <a:r>
              <a:rPr lang="ru-RU" sz="2400" dirty="0" smtClean="0"/>
              <a:t>, склерит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 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smtClean="0"/>
              <a:t>Симптоматика </a:t>
            </a:r>
            <a:r>
              <a:rPr lang="ru-RU" sz="2400" dirty="0" err="1" smtClean="0"/>
              <a:t>з</a:t>
            </a:r>
            <a:r>
              <a:rPr lang="ru-RU" sz="2400" dirty="0" smtClean="0"/>
              <a:t> боку </a:t>
            </a:r>
            <a:r>
              <a:rPr lang="ru-RU" sz="2400" dirty="0" err="1" smtClean="0"/>
              <a:t>слизових</a:t>
            </a:r>
            <a:r>
              <a:rPr lang="ru-RU" sz="2400" dirty="0" smtClean="0"/>
              <a:t> носоглотки, </a:t>
            </a:r>
            <a:r>
              <a:rPr lang="ru-RU" sz="2400" dirty="0" err="1" smtClean="0"/>
              <a:t>бронхіального</a:t>
            </a:r>
            <a:r>
              <a:rPr lang="ru-RU" sz="2400" dirty="0" smtClean="0"/>
              <a:t> дерева та </a:t>
            </a:r>
            <a:r>
              <a:rPr lang="ru-RU" sz="2400" dirty="0" err="1" smtClean="0"/>
              <a:t>ротової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порожнини</a:t>
            </a:r>
            <a:r>
              <a:rPr lang="ru-RU" sz="2400" dirty="0" smtClean="0"/>
              <a:t>: </a:t>
            </a:r>
            <a:r>
              <a:rPr lang="ru-RU" sz="2400" dirty="0" err="1" smtClean="0"/>
              <a:t>першіння</a:t>
            </a:r>
            <a:r>
              <a:rPr lang="ru-RU" sz="2400" dirty="0" smtClean="0"/>
              <a:t> в </a:t>
            </a:r>
            <a:r>
              <a:rPr lang="ru-RU" sz="2400" dirty="0" err="1" smtClean="0"/>
              <a:t>горлі</a:t>
            </a:r>
            <a:r>
              <a:rPr lang="ru-RU" sz="2400" dirty="0" smtClean="0"/>
              <a:t>, </a:t>
            </a:r>
            <a:r>
              <a:rPr lang="ru-RU" sz="2400" dirty="0" err="1" smtClean="0"/>
              <a:t>свербіж</a:t>
            </a:r>
            <a:r>
              <a:rPr lang="ru-RU" sz="2400" dirty="0" smtClean="0"/>
              <a:t>, </a:t>
            </a:r>
            <a:r>
              <a:rPr lang="ru-RU" sz="2400" dirty="0" err="1" smtClean="0"/>
              <a:t>печіння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чхання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підкошування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сухий</a:t>
            </a:r>
            <a:r>
              <a:rPr lang="ru-RU" sz="2400" dirty="0" smtClean="0"/>
              <a:t> кашель, </a:t>
            </a:r>
            <a:r>
              <a:rPr lang="ru-RU" sz="2400" dirty="0" err="1" smtClean="0"/>
              <a:t>рясні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водянисті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нерідко</a:t>
            </a:r>
            <a:r>
              <a:rPr lang="ru-RU" sz="2400" dirty="0" smtClean="0"/>
              <a:t> </a:t>
            </a:r>
            <a:r>
              <a:rPr lang="ru-RU" sz="2400" dirty="0" err="1" smtClean="0"/>
              <a:t>пінисті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виділення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носа, </a:t>
            </a:r>
            <a:r>
              <a:rPr lang="ru-RU" sz="2400" dirty="0" err="1" smtClean="0"/>
              <a:t>набряклість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слизової</a:t>
            </a:r>
            <a:r>
              <a:rPr lang="ru-RU" sz="2400" dirty="0" smtClean="0"/>
              <a:t> носа, носоглотки, </a:t>
            </a:r>
            <a:r>
              <a:rPr lang="ru-RU" sz="2400" dirty="0" err="1" smtClean="0"/>
              <a:t>носоглоткової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; </a:t>
            </a:r>
            <a:r>
              <a:rPr lang="ru-RU" sz="2400" dirty="0" err="1" smtClean="0"/>
              <a:t>утруднення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бронхоспазм</a:t>
            </a:r>
            <a:r>
              <a:rPr lang="ru-RU" sz="2400" dirty="0" smtClean="0"/>
              <a:t>, </a:t>
            </a:r>
            <a:r>
              <a:rPr lang="ru-RU" sz="2400" dirty="0" err="1" smtClean="0"/>
              <a:t>географічна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мова</a:t>
            </a:r>
            <a:r>
              <a:rPr lang="ru-RU" sz="2400" dirty="0" smtClean="0"/>
              <a:t> (</a:t>
            </a:r>
            <a:r>
              <a:rPr lang="ru-RU" sz="2400" dirty="0" err="1" smtClean="0"/>
              <a:t>надійна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ознака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).       </a:t>
            </a:r>
          </a:p>
          <a:p>
            <a:pPr marL="609600" indent="-609600">
              <a:buFont typeface="Monotype Sorts" pitchFamily="2" charset="2"/>
              <a:buNone/>
            </a:pPr>
            <a:r>
              <a:rPr lang="ru-RU" sz="2400" dirty="0" err="1" smtClean="0"/>
              <a:t>Болі</a:t>
            </a:r>
            <a:r>
              <a:rPr lang="ru-RU" sz="2400" dirty="0" smtClean="0"/>
              <a:t> у </a:t>
            </a:r>
            <a:r>
              <a:rPr lang="ru-RU" sz="2400" dirty="0" err="1" smtClean="0"/>
              <a:t>суглобах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м'язах</a:t>
            </a:r>
            <a:r>
              <a:rPr lang="ru-RU" sz="2400" dirty="0" smtClean="0"/>
              <a:t> </a:t>
            </a:r>
            <a:r>
              <a:rPr lang="ru-RU" sz="2400" dirty="0" err="1" smtClean="0"/>
              <a:t>досить</a:t>
            </a:r>
            <a:r>
              <a:rPr lang="ru-RU" sz="2400" dirty="0" smtClean="0"/>
              <a:t> </a:t>
            </a:r>
            <a:r>
              <a:rPr lang="ru-RU" sz="2400" dirty="0" err="1" smtClean="0"/>
              <a:t>тривожний</a:t>
            </a:r>
            <a:r>
              <a:rPr lang="ru-RU" sz="2400" dirty="0" smtClean="0"/>
              <a:t> симптом, </a:t>
            </a:r>
            <a:r>
              <a:rPr lang="ru-RU" sz="2400" dirty="0" err="1" smtClean="0"/>
              <a:t>оскільки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свідчать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системність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. </a:t>
            </a:r>
            <a:r>
              <a:rPr lang="ru-RU" sz="2400" dirty="0" err="1" smtClean="0"/>
              <a:t>Досить</a:t>
            </a:r>
            <a:r>
              <a:rPr lang="ru-RU" sz="2400" dirty="0" smtClean="0"/>
              <a:t> часто </a:t>
            </a:r>
            <a:r>
              <a:rPr lang="ru-RU" sz="2400" dirty="0" err="1" smtClean="0"/>
              <a:t>ці</a:t>
            </a:r>
            <a:r>
              <a:rPr lang="ru-RU" sz="2400" dirty="0" smtClean="0"/>
              <a:t> </a:t>
            </a:r>
            <a:r>
              <a:rPr lang="ru-RU" sz="2400" dirty="0" err="1" smtClean="0"/>
              <a:t>скарги</a:t>
            </a:r>
            <a:r>
              <a:rPr lang="ru-RU" sz="2400" dirty="0" smtClean="0"/>
              <a:t> </a:t>
            </a:r>
            <a:r>
              <a:rPr lang="ru-RU" sz="2400" dirty="0" err="1" smtClean="0"/>
              <a:t>зустрічаються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лікарській</a:t>
            </a:r>
            <a:r>
              <a:rPr lang="ru-RU" sz="2400" dirty="0" smtClean="0"/>
              <a:t> та </a:t>
            </a:r>
            <a:r>
              <a:rPr lang="ru-RU" sz="2400" dirty="0" err="1" smtClean="0"/>
              <a:t>харчовій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алергіях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90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0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>
                <a:solidFill>
                  <a:schemeClr val="tx1"/>
                </a:solidFill>
              </a:rPr>
              <a:t>        </a:t>
            </a:r>
            <a:r>
              <a:rPr lang="ru-RU" sz="2400" dirty="0" smtClean="0"/>
              <a:t>У </a:t>
            </a:r>
            <a:r>
              <a:rPr lang="ru-RU" sz="2400" dirty="0" err="1" smtClean="0"/>
              <a:t>клінічній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картині</a:t>
            </a:r>
            <a:r>
              <a:rPr lang="ru-RU" sz="2400" dirty="0" smtClean="0"/>
              <a:t> ГНТ </a:t>
            </a:r>
            <a:r>
              <a:rPr lang="ru-RU" sz="2400" dirty="0" err="1" smtClean="0"/>
              <a:t>розрізняють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дві</a:t>
            </a:r>
            <a:r>
              <a:rPr lang="ru-RU" sz="2400" dirty="0" smtClean="0"/>
              <a:t> </a:t>
            </a:r>
            <a:r>
              <a:rPr lang="ru-RU" sz="2400" dirty="0" err="1" smtClean="0"/>
              <a:t>фази</a:t>
            </a:r>
            <a:r>
              <a:rPr lang="ru-RU" sz="2400" dirty="0" smtClean="0"/>
              <a:t> – </a:t>
            </a:r>
            <a:r>
              <a:rPr lang="ru-RU" sz="2400" dirty="0" err="1" smtClean="0">
                <a:solidFill>
                  <a:srgbClr val="FF0000"/>
                </a:solidFill>
              </a:rPr>
              <a:t>ранню</a:t>
            </a:r>
            <a:r>
              <a:rPr lang="ru-RU" sz="2400" dirty="0" smtClean="0">
                <a:solidFill>
                  <a:srgbClr val="FF0000"/>
                </a:solidFill>
              </a:rPr>
              <a:t> та </a:t>
            </a:r>
            <a:r>
              <a:rPr lang="ru-RU" sz="2400" dirty="0" err="1" smtClean="0">
                <a:solidFill>
                  <a:srgbClr val="FF0000"/>
                </a:solidFill>
              </a:rPr>
              <a:t>пізню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r>
              <a:rPr lang="ru-RU" sz="2400" dirty="0" smtClean="0"/>
              <a:t>     </a:t>
            </a:r>
          </a:p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endParaRPr lang="ru-RU" sz="2400" dirty="0" smtClean="0"/>
          </a:p>
          <a:p>
            <a:pPr marL="609600" indent="-609600" algn="just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smtClean="0"/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Рання</a:t>
            </a:r>
            <a:r>
              <a:rPr lang="ru-RU" sz="2400" dirty="0" smtClean="0">
                <a:solidFill>
                  <a:srgbClr val="FF0000"/>
                </a:solidFill>
              </a:rPr>
              <a:t> фаза </a:t>
            </a:r>
            <a:r>
              <a:rPr lang="ru-RU" sz="2400" dirty="0" err="1" smtClean="0"/>
              <a:t>клінічно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проявляється</a:t>
            </a:r>
            <a:r>
              <a:rPr lang="ru-RU" sz="2400" dirty="0" smtClean="0"/>
              <a:t> через </a:t>
            </a:r>
            <a:r>
              <a:rPr lang="ru-RU" sz="2400" dirty="0" err="1" smtClean="0"/>
              <a:t>кілька</a:t>
            </a:r>
            <a:r>
              <a:rPr lang="ru-RU" sz="2400" dirty="0" smtClean="0"/>
              <a:t> </a:t>
            </a:r>
            <a:r>
              <a:rPr lang="ru-RU" sz="2400" dirty="0" err="1" smtClean="0"/>
              <a:t>хвилин</a:t>
            </a:r>
            <a:r>
              <a:rPr lang="ru-RU" sz="2400" dirty="0" smtClean="0"/>
              <a:t> (до 30 </a:t>
            </a:r>
            <a:r>
              <a:rPr lang="ru-RU" sz="2400" dirty="0" err="1" smtClean="0"/>
              <a:t>хвилин</a:t>
            </a:r>
            <a:r>
              <a:rPr lang="ru-RU" sz="2400" dirty="0" smtClean="0"/>
              <a:t>) </a:t>
            </a:r>
            <a:r>
              <a:rPr lang="ru-RU" sz="2400" dirty="0" err="1" smtClean="0"/>
              <a:t>після</a:t>
            </a:r>
            <a:r>
              <a:rPr lang="ru-RU" sz="2400" dirty="0" smtClean="0"/>
              <a:t> контакту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алергеном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швидко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припиняється</a:t>
            </a:r>
            <a:r>
              <a:rPr lang="ru-RU" sz="2400" dirty="0" smtClean="0"/>
              <a:t> (не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</a:t>
            </a:r>
            <a:r>
              <a:rPr lang="ru-RU" sz="2400" dirty="0" err="1" smtClean="0"/>
              <a:t>години</a:t>
            </a:r>
            <a:r>
              <a:rPr lang="ru-RU" sz="2400" dirty="0" smtClean="0"/>
              <a:t>). В </a:t>
            </a:r>
            <a:r>
              <a:rPr lang="ru-RU" sz="2400" dirty="0" err="1" smtClean="0"/>
              <a:t>основі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цієї</a:t>
            </a:r>
            <a:r>
              <a:rPr lang="ru-RU" sz="2400" dirty="0" smtClean="0"/>
              <a:t> </a:t>
            </a:r>
            <a:r>
              <a:rPr lang="ru-RU" sz="2400" dirty="0" err="1" smtClean="0"/>
              <a:t>фази</a:t>
            </a:r>
            <a:r>
              <a:rPr lang="ru-RU" sz="2400" dirty="0" smtClean="0"/>
              <a:t> </a:t>
            </a:r>
            <a:r>
              <a:rPr lang="ru-RU" sz="2400" dirty="0" err="1" smtClean="0"/>
              <a:t>описані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вище</a:t>
            </a:r>
            <a:r>
              <a:rPr lang="ru-RU" sz="2400" dirty="0" smtClean="0"/>
              <a:t> </a:t>
            </a:r>
            <a:r>
              <a:rPr lang="ru-RU" sz="2400" dirty="0" err="1" smtClean="0"/>
              <a:t>механізми</a:t>
            </a:r>
            <a:r>
              <a:rPr lang="ru-RU" sz="2400" dirty="0" smtClean="0"/>
              <a:t> ГНТ </a:t>
            </a:r>
            <a:r>
              <a:rPr lang="ru-RU" sz="2400" dirty="0" err="1" smtClean="0"/>
              <a:t>пов'язані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викидом</a:t>
            </a:r>
            <a:r>
              <a:rPr lang="ru-RU" sz="2400" dirty="0" smtClean="0"/>
              <a:t> БАВ та </a:t>
            </a:r>
            <a:r>
              <a:rPr lang="ru-RU" sz="2400" dirty="0" err="1" smtClean="0"/>
              <a:t>розвитком</a:t>
            </a:r>
            <a:r>
              <a:rPr lang="ru-RU" sz="2400" dirty="0" smtClean="0"/>
              <a:t> </a:t>
            </a:r>
            <a:r>
              <a:rPr lang="ru-RU" sz="2400" dirty="0" err="1" smtClean="0"/>
              <a:t>патофізіологічних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розладів</a:t>
            </a:r>
            <a:r>
              <a:rPr lang="ru-RU" sz="2400" dirty="0" smtClean="0"/>
              <a:t> (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,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проникності</a:t>
            </a:r>
            <a:r>
              <a:rPr lang="ru-RU" sz="2400" dirty="0" smtClean="0"/>
              <a:t>, набряк, </a:t>
            </a:r>
            <a:r>
              <a:rPr lang="ru-RU" sz="2400" dirty="0" err="1" smtClean="0"/>
              <a:t>гіперпродукція</a:t>
            </a:r>
            <a:r>
              <a:rPr lang="ru-RU" sz="2400" dirty="0" smtClean="0"/>
              <a:t> </a:t>
            </a:r>
            <a:r>
              <a:rPr lang="ru-RU" sz="2400" dirty="0" err="1" smtClean="0"/>
              <a:t>слизу</a:t>
            </a:r>
            <a:r>
              <a:rPr lang="ru-RU" sz="2400" dirty="0" smtClean="0"/>
              <a:t>, спазм </a:t>
            </a:r>
            <a:r>
              <a:rPr lang="ru-RU" sz="2400" dirty="0" err="1" smtClean="0"/>
              <a:t>гладкої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мускулатури</a:t>
            </a:r>
            <a:r>
              <a:rPr lang="ru-RU" sz="2400" dirty="0" smtClean="0"/>
              <a:t>),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клінічно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проявляються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еритемою</a:t>
            </a:r>
            <a:r>
              <a:rPr lang="ru-RU" sz="2400" dirty="0" smtClean="0"/>
              <a:t>, </a:t>
            </a:r>
            <a:r>
              <a:rPr lang="ru-RU" sz="2400" dirty="0" err="1" smtClean="0"/>
              <a:t>кишковими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коліками</a:t>
            </a:r>
            <a:r>
              <a:rPr lang="ru-RU" sz="2400" dirty="0" smtClean="0"/>
              <a:t>, </a:t>
            </a:r>
            <a:r>
              <a:rPr lang="ru-RU" sz="2400" dirty="0" err="1" smtClean="0"/>
              <a:t>бронхоспазмом</a:t>
            </a:r>
            <a:r>
              <a:rPr lang="ru-RU" sz="2400" dirty="0" smtClean="0"/>
              <a:t>, </a:t>
            </a:r>
            <a:r>
              <a:rPr lang="ru-RU" sz="2400" dirty="0" err="1" smtClean="0"/>
              <a:t>набряками</a:t>
            </a:r>
            <a:r>
              <a:rPr lang="ru-RU" sz="2400" dirty="0" smtClean="0"/>
              <a:t>, </a:t>
            </a:r>
            <a:r>
              <a:rPr lang="ru-RU" sz="2400" dirty="0" err="1" smtClean="0"/>
              <a:t>відокремлюваним</a:t>
            </a:r>
            <a:r>
              <a:rPr lang="ru-RU" sz="2400" dirty="0" smtClean="0"/>
              <a:t>, </a:t>
            </a:r>
            <a:r>
              <a:rPr lang="ru-RU" sz="2400" dirty="0" err="1" smtClean="0"/>
              <a:t>свербінням</a:t>
            </a:r>
            <a:r>
              <a:rPr lang="ru-RU" sz="2400" dirty="0" smtClean="0"/>
              <a:t>, </a:t>
            </a:r>
            <a:r>
              <a:rPr lang="ru-RU" sz="2400" dirty="0" err="1" smtClean="0"/>
              <a:t>печінням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</a:t>
            </a:r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endParaRPr lang="ru-RU" sz="2800" dirty="0"/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800" dirty="0">
                <a:solidFill>
                  <a:schemeClr val="tx1"/>
                </a:solidFill>
              </a:rPr>
              <a:t>        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46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6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r>
              <a:rPr lang="ru-RU" sz="2000" dirty="0">
                <a:solidFill>
                  <a:schemeClr val="tx1"/>
                </a:solidFill>
              </a:rPr>
              <a:t>        </a:t>
            </a:r>
            <a:r>
              <a:rPr lang="ru-RU" sz="2400" dirty="0" smtClean="0"/>
              <a:t>У </a:t>
            </a:r>
            <a:r>
              <a:rPr lang="ru-RU" sz="2400" dirty="0" err="1" smtClean="0"/>
              <a:t>клінічній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картині</a:t>
            </a:r>
            <a:r>
              <a:rPr lang="ru-RU" sz="2400" dirty="0" smtClean="0"/>
              <a:t> ГНТ </a:t>
            </a:r>
            <a:r>
              <a:rPr lang="ru-RU" sz="2400" dirty="0" err="1" smtClean="0"/>
              <a:t>розрізняють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дві</a:t>
            </a:r>
            <a:r>
              <a:rPr lang="ru-RU" sz="2400" dirty="0" smtClean="0"/>
              <a:t> </a:t>
            </a:r>
            <a:r>
              <a:rPr lang="ru-RU" sz="2400" dirty="0" err="1" smtClean="0"/>
              <a:t>фази</a:t>
            </a:r>
            <a:r>
              <a:rPr lang="ru-RU" sz="2400" dirty="0" smtClean="0"/>
              <a:t> – </a:t>
            </a:r>
            <a:r>
              <a:rPr lang="ru-RU" sz="2400" dirty="0" err="1" smtClean="0">
                <a:solidFill>
                  <a:srgbClr val="FF0000"/>
                </a:solidFill>
              </a:rPr>
              <a:t>ранню</a:t>
            </a:r>
            <a:r>
              <a:rPr lang="ru-RU" sz="2400" dirty="0" smtClean="0">
                <a:solidFill>
                  <a:srgbClr val="FF0000"/>
                </a:solidFill>
              </a:rPr>
              <a:t> та </a:t>
            </a:r>
            <a:r>
              <a:rPr lang="ru-RU" sz="2400" dirty="0" err="1" smtClean="0">
                <a:solidFill>
                  <a:srgbClr val="FF0000"/>
                </a:solidFill>
              </a:rPr>
              <a:t>пізню</a:t>
            </a:r>
            <a:r>
              <a:rPr lang="ru-RU" sz="2400" dirty="0" smtClean="0">
                <a:solidFill>
                  <a:srgbClr val="FF0000"/>
                </a:solidFill>
              </a:rPr>
              <a:t>.               </a:t>
            </a:r>
          </a:p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endParaRPr lang="ru-RU" sz="2400" dirty="0" smtClean="0"/>
          </a:p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err="1" smtClean="0">
                <a:solidFill>
                  <a:srgbClr val="FF0000"/>
                </a:solidFill>
              </a:rPr>
              <a:t>Пізня</a:t>
            </a:r>
            <a:r>
              <a:rPr lang="ru-RU" sz="2400" dirty="0" smtClean="0">
                <a:solidFill>
                  <a:srgbClr val="FF0000"/>
                </a:solidFill>
              </a:rPr>
              <a:t> фаза </a:t>
            </a:r>
            <a:r>
              <a:rPr lang="ru-RU" sz="2400" dirty="0" err="1" smtClean="0"/>
              <a:t>починається</a:t>
            </a:r>
            <a:r>
              <a:rPr lang="ru-RU" sz="2400" dirty="0" smtClean="0"/>
              <a:t> через 2-6 годин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триває</a:t>
            </a:r>
            <a:r>
              <a:rPr lang="ru-RU" sz="2400" dirty="0" smtClean="0"/>
              <a:t> 1-2 </a:t>
            </a:r>
            <a:r>
              <a:rPr lang="ru-RU" sz="2400" dirty="0" err="1" smtClean="0"/>
              <a:t>доби</a:t>
            </a:r>
            <a:r>
              <a:rPr lang="ru-RU" sz="2400" dirty="0" smtClean="0"/>
              <a:t>. В </a:t>
            </a:r>
            <a:r>
              <a:rPr lang="ru-RU" sz="2400" dirty="0" err="1" smtClean="0"/>
              <a:t>основі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цієї</a:t>
            </a:r>
            <a:r>
              <a:rPr lang="ru-RU" sz="2400" dirty="0" smtClean="0"/>
              <a:t> </a:t>
            </a:r>
            <a:r>
              <a:rPr lang="ru-RU" sz="2400" dirty="0" err="1" smtClean="0"/>
              <a:t>фази</a:t>
            </a:r>
            <a:r>
              <a:rPr lang="ru-RU" sz="2400" dirty="0" smtClean="0"/>
              <a:t>, так </a:t>
            </a:r>
            <a:r>
              <a:rPr lang="ru-RU" sz="2400" dirty="0" err="1" smtClean="0"/>
              <a:t>зване</a:t>
            </a:r>
            <a:r>
              <a:rPr lang="ru-RU" sz="2400" dirty="0" smtClean="0"/>
              <a:t>, “</a:t>
            </a:r>
            <a:r>
              <a:rPr lang="ru-RU" sz="2400" dirty="0" err="1" smtClean="0"/>
              <a:t>алергічне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запалення</a:t>
            </a:r>
            <a:r>
              <a:rPr lang="ru-RU" sz="2400" dirty="0" smtClean="0"/>
              <a:t>”, де </a:t>
            </a:r>
            <a:r>
              <a:rPr lang="ru-RU" sz="2400" dirty="0" err="1" smtClean="0"/>
              <a:t>головними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дійовими</a:t>
            </a:r>
            <a:r>
              <a:rPr lang="ru-RU" sz="2400" dirty="0" smtClean="0"/>
              <a:t> особами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нейтрофіли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еозинофіли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інфільтрують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вогнище</a:t>
            </a:r>
            <a:r>
              <a:rPr lang="ru-RU" sz="2400" dirty="0" smtClean="0"/>
              <a:t>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виділяють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протеолітичні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ферменти</a:t>
            </a:r>
            <a:r>
              <a:rPr lang="ru-RU" sz="2400" dirty="0" smtClean="0"/>
              <a:t> (</a:t>
            </a:r>
            <a:r>
              <a:rPr lang="ru-RU" sz="2400" dirty="0" err="1" smtClean="0"/>
              <a:t>позаклітинний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цитоліз</a:t>
            </a:r>
            <a:r>
              <a:rPr lang="ru-RU" sz="2400" dirty="0" smtClean="0"/>
              <a:t>) </a:t>
            </a:r>
            <a:r>
              <a:rPr lang="ru-RU" sz="2400" dirty="0" err="1" smtClean="0"/>
              <a:t>під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впливом</a:t>
            </a:r>
            <a:r>
              <a:rPr lang="ru-RU" sz="2400" dirty="0" smtClean="0"/>
              <a:t>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утворюються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кінини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активується</a:t>
            </a:r>
            <a:r>
              <a:rPr lang="ru-RU" sz="2400" dirty="0" smtClean="0"/>
              <a:t> система комплементу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утворенням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анафілотоксинів</a:t>
            </a:r>
            <a:r>
              <a:rPr lang="ru-RU" sz="2400" dirty="0" smtClean="0"/>
              <a:t>, , </a:t>
            </a:r>
            <a:r>
              <a:rPr lang="ru-RU" sz="2400" dirty="0" err="1" smtClean="0"/>
              <a:t>порушується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агрегатний</a:t>
            </a:r>
            <a:r>
              <a:rPr lang="ru-RU" sz="2400" dirty="0" smtClean="0"/>
              <a:t> стан (</a:t>
            </a:r>
            <a:r>
              <a:rPr lang="ru-RU" sz="2400" dirty="0" err="1" smtClean="0"/>
              <a:t>мікротромби</a:t>
            </a:r>
            <a:r>
              <a:rPr lang="ru-RU" sz="2400" dirty="0" smtClean="0"/>
              <a:t>) </a:t>
            </a:r>
            <a:r>
              <a:rPr lang="ru-RU" sz="2400" dirty="0" err="1" smtClean="0"/>
              <a:t>Продукція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активованими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опасистими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клітинами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лейкоцитами-мігрантами</a:t>
            </a:r>
            <a:r>
              <a:rPr lang="ru-RU" sz="2400" dirty="0" smtClean="0"/>
              <a:t> </a:t>
            </a:r>
            <a:r>
              <a:rPr lang="ru-RU" sz="2400" dirty="0" err="1" smtClean="0"/>
              <a:t>цитокінів</a:t>
            </a:r>
            <a:r>
              <a:rPr lang="ru-RU" sz="2400" dirty="0" smtClean="0"/>
              <a:t> (ІЛ-1, ІЛ-6, </a:t>
            </a:r>
            <a:r>
              <a:rPr lang="ru-RU" sz="2400" dirty="0" err="1" smtClean="0"/>
              <a:t>ФНОальфа</a:t>
            </a:r>
            <a:r>
              <a:rPr lang="ru-RU" sz="2400" dirty="0" smtClean="0"/>
              <a:t>, </a:t>
            </a:r>
            <a:r>
              <a:rPr lang="ru-RU" sz="2400" dirty="0" err="1" smtClean="0"/>
              <a:t>хемокіни</a:t>
            </a:r>
            <a:r>
              <a:rPr lang="ru-RU" sz="2400" dirty="0" smtClean="0"/>
              <a:t>, ГМ-КСФ) </a:t>
            </a:r>
            <a:r>
              <a:rPr lang="ru-RU" sz="2400" dirty="0" err="1" smtClean="0"/>
              <a:t>сприяє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інфільтрації</a:t>
            </a:r>
            <a:r>
              <a:rPr lang="ru-RU" sz="2400" dirty="0" smtClean="0"/>
              <a:t> лейкоцитами та </a:t>
            </a:r>
            <a:r>
              <a:rPr lang="ru-RU" sz="2400" dirty="0" err="1" smtClean="0"/>
              <a:t>підтримці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запалення</a:t>
            </a:r>
            <a:r>
              <a:rPr lang="ru-RU" sz="2400" dirty="0" smtClean="0"/>
              <a:t>.</a:t>
            </a:r>
          </a:p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smtClean="0"/>
              <a:t>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0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80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80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idx="1"/>
          </p:nvPr>
        </p:nvSpPr>
        <p:spPr>
          <a:xfrm>
            <a:off x="-228600" y="0"/>
            <a:ext cx="9372600" cy="6858000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>
                <a:solidFill>
                  <a:srgbClr val="FF0000"/>
                </a:solidFill>
              </a:rPr>
              <a:t>       </a:t>
            </a:r>
            <a:r>
              <a:rPr lang="ru-RU" sz="2400" dirty="0" err="1" smtClean="0">
                <a:solidFill>
                  <a:srgbClr val="FF0000"/>
                </a:solidFill>
              </a:rPr>
              <a:t>Умовно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алергічні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захворювання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можна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поділити</a:t>
            </a:r>
            <a:r>
              <a:rPr lang="ru-RU" sz="2400" dirty="0" smtClean="0">
                <a:solidFill>
                  <a:srgbClr val="FF0000"/>
                </a:solidFill>
              </a:rPr>
              <a:t> на </a:t>
            </a:r>
            <a:r>
              <a:rPr lang="ru-RU" sz="2400" dirty="0" err="1" smtClean="0">
                <a:solidFill>
                  <a:srgbClr val="FF0000"/>
                </a:solidFill>
              </a:rPr>
              <a:t>системні</a:t>
            </a:r>
            <a:r>
              <a:rPr lang="ru-RU" sz="2400" dirty="0" smtClean="0">
                <a:solidFill>
                  <a:srgbClr val="FF0000"/>
                </a:solidFill>
              </a:rPr>
              <a:t> та </a:t>
            </a:r>
            <a:r>
              <a:rPr lang="ru-RU" sz="2400" dirty="0" err="1" smtClean="0">
                <a:solidFill>
                  <a:srgbClr val="FF0000"/>
                </a:solidFill>
              </a:rPr>
              <a:t>локальні</a:t>
            </a:r>
            <a:r>
              <a:rPr lang="ru-RU" sz="2400" dirty="0" smtClean="0">
                <a:solidFill>
                  <a:srgbClr val="FF0000"/>
                </a:solidFill>
              </a:rPr>
              <a:t>.      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609600" indent="-609600" algn="ctr">
              <a:lnSpc>
                <a:spcPct val="80000"/>
              </a:lnSpc>
              <a:buFont typeface="Monotype Sorts" pitchFamily="2" charset="2"/>
              <a:buNone/>
            </a:pPr>
            <a:endParaRPr lang="ru-RU" sz="2400" dirty="0" smtClean="0"/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err="1" smtClean="0"/>
              <a:t>Основне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місце</a:t>
            </a:r>
            <a:r>
              <a:rPr lang="ru-RU" sz="2400" dirty="0" smtClean="0"/>
              <a:t> </a:t>
            </a:r>
            <a:r>
              <a:rPr lang="ru-RU" sz="2400" dirty="0" err="1" smtClean="0"/>
              <a:t>локалізації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опасистих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серозні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оболонки</a:t>
            </a:r>
            <a:r>
              <a:rPr lang="ru-RU" sz="2400" dirty="0" smtClean="0"/>
              <a:t>, </a:t>
            </a:r>
            <a:r>
              <a:rPr lang="ru-RU" sz="2400" dirty="0" err="1" smtClean="0"/>
              <a:t>селезінка</a:t>
            </a:r>
            <a:r>
              <a:rPr lang="ru-RU" sz="2400" dirty="0" smtClean="0"/>
              <a:t>, </a:t>
            </a:r>
            <a:r>
              <a:rPr lang="ru-RU" sz="2400" dirty="0" err="1" smtClean="0"/>
              <a:t>епітелій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підслизовий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шари</a:t>
            </a:r>
            <a:r>
              <a:rPr lang="ru-RU" sz="2400" dirty="0" smtClean="0"/>
              <a:t> </a:t>
            </a:r>
            <a:r>
              <a:rPr lang="ru-RU" sz="2400" dirty="0" err="1" smtClean="0"/>
              <a:t>шлунково-кишкового</a:t>
            </a:r>
            <a:r>
              <a:rPr lang="ru-RU" sz="2400" dirty="0" smtClean="0"/>
              <a:t>, </a:t>
            </a:r>
            <a:r>
              <a:rPr lang="ru-RU" sz="2400" dirty="0" err="1" smtClean="0"/>
              <a:t>дихального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урогенітального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трактів</a:t>
            </a:r>
            <a:r>
              <a:rPr lang="ru-RU" sz="2400" dirty="0" smtClean="0"/>
              <a:t>; </a:t>
            </a:r>
            <a:r>
              <a:rPr lang="ru-RU" sz="2400" dirty="0" err="1" smtClean="0"/>
              <a:t>шкіра</a:t>
            </a:r>
            <a:r>
              <a:rPr lang="ru-RU" sz="2400" dirty="0" smtClean="0"/>
              <a:t>, </a:t>
            </a:r>
            <a:r>
              <a:rPr lang="ru-RU" sz="2400" dirty="0" err="1" smtClean="0"/>
              <a:t>сполучна</a:t>
            </a:r>
            <a:r>
              <a:rPr lang="ru-RU" sz="2400" dirty="0" smtClean="0"/>
              <a:t> тканина </a:t>
            </a:r>
            <a:r>
              <a:rPr lang="ru-RU" sz="2400" dirty="0" err="1" smtClean="0"/>
              <a:t>капілярних</a:t>
            </a:r>
            <a:r>
              <a:rPr lang="ru-RU" sz="2400" dirty="0" smtClean="0"/>
              <a:t> муфт. </a:t>
            </a:r>
            <a:r>
              <a:rPr lang="ru-RU" sz="2400" dirty="0" err="1" smtClean="0"/>
              <a:t>Якщо</a:t>
            </a:r>
            <a:r>
              <a:rPr lang="ru-RU" sz="2400" dirty="0" smtClean="0"/>
              <a:t> </a:t>
            </a:r>
            <a:r>
              <a:rPr lang="ru-RU" sz="2400" dirty="0" err="1" smtClean="0"/>
              <a:t>клінічна</a:t>
            </a:r>
            <a:r>
              <a:rPr lang="ru-RU" sz="2400" dirty="0" smtClean="0"/>
              <a:t> симптоматика при </a:t>
            </a:r>
            <a:r>
              <a:rPr lang="ru-RU" sz="2400" dirty="0" err="1" smtClean="0"/>
              <a:t>алергічному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захворюванні</a:t>
            </a:r>
            <a:r>
              <a:rPr lang="ru-RU" sz="2400" dirty="0" smtClean="0"/>
              <a:t> походить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кількох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місць</a:t>
            </a:r>
            <a:r>
              <a:rPr lang="ru-RU" sz="2400" dirty="0" smtClean="0"/>
              <a:t> </a:t>
            </a:r>
            <a:r>
              <a:rPr lang="ru-RU" sz="2400" dirty="0" err="1" smtClean="0"/>
              <a:t>локалізації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опасистих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, то </a:t>
            </a:r>
            <a:r>
              <a:rPr lang="ru-RU" sz="2400" dirty="0" err="1" smtClean="0"/>
              <a:t>говорять</a:t>
            </a:r>
            <a:r>
              <a:rPr lang="ru-RU" sz="2400" dirty="0" smtClean="0"/>
              <a:t> про </a:t>
            </a:r>
            <a:r>
              <a:rPr lang="ru-RU" sz="2400" dirty="0" err="1" smtClean="0">
                <a:solidFill>
                  <a:srgbClr val="FF0000"/>
                </a:solidFill>
              </a:rPr>
              <a:t>системне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алергійне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захворювання</a:t>
            </a:r>
            <a:r>
              <a:rPr lang="ru-RU" sz="2400" dirty="0" smtClean="0">
                <a:solidFill>
                  <a:srgbClr val="FF0000"/>
                </a:solidFill>
              </a:rPr>
              <a:t>. </a:t>
            </a:r>
            <a:r>
              <a:rPr lang="ru-RU" sz="2400" dirty="0" err="1" smtClean="0"/>
              <a:t>Клінічно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проявляється</a:t>
            </a:r>
            <a:r>
              <a:rPr lang="ru-RU" sz="2400" dirty="0" smtClean="0"/>
              <a:t> симптоматикою в </a:t>
            </a:r>
            <a:r>
              <a:rPr lang="ru-RU" sz="2400" dirty="0" err="1" smtClean="0"/>
              <a:t>різному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поєднанні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боку носоглотки, </a:t>
            </a:r>
            <a:r>
              <a:rPr lang="ru-RU" sz="2400" dirty="0" err="1" smtClean="0"/>
              <a:t>шкіри</a:t>
            </a:r>
            <a:r>
              <a:rPr lang="ru-RU" sz="2400" dirty="0" smtClean="0"/>
              <a:t>, </a:t>
            </a:r>
            <a:r>
              <a:rPr lang="ru-RU" sz="2400" dirty="0" err="1" smtClean="0"/>
              <a:t>шлунково-кишкового</a:t>
            </a:r>
            <a:r>
              <a:rPr lang="ru-RU" sz="2400" dirty="0" smtClean="0"/>
              <a:t> тракту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pPr marL="609600" indent="-609600">
              <a:lnSpc>
                <a:spcPct val="80000"/>
              </a:lnSpc>
              <a:buFont typeface="Monotype Sorts" pitchFamily="2" charset="2"/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При </a:t>
            </a:r>
            <a:r>
              <a:rPr lang="ru-RU" sz="2400" dirty="0" err="1" smtClean="0">
                <a:solidFill>
                  <a:srgbClr val="FF0000"/>
                </a:solidFill>
              </a:rPr>
              <a:t>локальних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алергічних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захворюваннях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/>
              <a:t>клінічна</a:t>
            </a:r>
            <a:r>
              <a:rPr lang="ru-RU" sz="2400" dirty="0" smtClean="0"/>
              <a:t> симптоматика походить </a:t>
            </a:r>
            <a:r>
              <a:rPr lang="ru-RU" sz="2400" dirty="0" err="1" smtClean="0"/>
              <a:t>тільки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окремих</a:t>
            </a:r>
            <a:r>
              <a:rPr lang="ru-RU" sz="2400" dirty="0" smtClean="0"/>
              <a:t> </a:t>
            </a:r>
            <a:r>
              <a:rPr lang="ru-RU" sz="2400" dirty="0" err="1" smtClean="0"/>
              <a:t>локусів</a:t>
            </a:r>
            <a:r>
              <a:rPr lang="ru-RU" sz="2400" dirty="0" smtClean="0"/>
              <a:t> </a:t>
            </a:r>
            <a:r>
              <a:rPr lang="ru-RU" sz="2400" dirty="0" err="1" smtClean="0"/>
              <a:t>фіксації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опасистих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(</a:t>
            </a:r>
            <a:r>
              <a:rPr lang="ru-RU" sz="2400" dirty="0" err="1" smtClean="0"/>
              <a:t>риніт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кон'юнктивіт</a:t>
            </a:r>
            <a:r>
              <a:rPr lang="ru-RU" sz="2400" dirty="0" smtClean="0"/>
              <a:t>, </a:t>
            </a:r>
            <a:r>
              <a:rPr lang="ru-RU" sz="2400" dirty="0" err="1" smtClean="0"/>
              <a:t>кропив'янка</a:t>
            </a:r>
            <a:r>
              <a:rPr lang="ru-RU" sz="2400" dirty="0" smtClean="0"/>
              <a:t>, гастрит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.).       </a:t>
            </a:r>
            <a:r>
              <a:rPr lang="ru-RU" sz="2400" dirty="0" err="1" smtClean="0"/>
              <a:t>Виняток</a:t>
            </a:r>
            <a:r>
              <a:rPr lang="ru-RU" sz="2400" dirty="0" smtClean="0"/>
              <a:t> становить </a:t>
            </a:r>
            <a:r>
              <a:rPr lang="ru-RU" sz="2400" dirty="0" err="1" smtClean="0"/>
              <a:t>клінічна</a:t>
            </a:r>
            <a:r>
              <a:rPr lang="ru-RU" sz="2400" dirty="0" smtClean="0"/>
              <a:t> симптоматика,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виходить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місця</a:t>
            </a:r>
            <a:r>
              <a:rPr lang="ru-RU" sz="2400" dirty="0" smtClean="0"/>
              <a:t> </a:t>
            </a:r>
            <a:r>
              <a:rPr lang="ru-RU" sz="2400" dirty="0" err="1" smtClean="0"/>
              <a:t>локалізації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опасистих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у </a:t>
            </a:r>
            <a:r>
              <a:rPr lang="ru-RU" sz="2400" dirty="0" err="1" smtClean="0"/>
              <a:t>сполучній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тканині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капілярних</a:t>
            </a:r>
            <a:r>
              <a:rPr lang="ru-RU" sz="2400" dirty="0" smtClean="0"/>
              <a:t> муфт.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завжди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системне</a:t>
            </a:r>
            <a:r>
              <a:rPr lang="ru-RU" sz="2400" dirty="0" smtClean="0"/>
              <a:t> </a:t>
            </a:r>
            <a:r>
              <a:rPr lang="ru-RU" sz="2400" dirty="0" err="1" smtClean="0"/>
              <a:t>алергічне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оскільки</a:t>
            </a:r>
            <a:r>
              <a:rPr lang="ru-RU" sz="2400" dirty="0" smtClean="0"/>
              <a:t> в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основі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васкуліт</a:t>
            </a:r>
            <a:r>
              <a:rPr lang="ru-RU" sz="2400" dirty="0" smtClean="0"/>
              <a:t>,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у максимальному </a:t>
            </a:r>
            <a:r>
              <a:rPr lang="ru-RU" sz="2400" dirty="0" err="1" smtClean="0"/>
              <a:t>вираженні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анафілактичним</a:t>
            </a:r>
            <a:r>
              <a:rPr lang="ru-RU" sz="2400" dirty="0" smtClean="0"/>
              <a:t> шоком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6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6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 dirty="0"/>
              <a:t>      </a:t>
            </a:r>
          </a:p>
        </p:txBody>
      </p:sp>
      <p:sp>
        <p:nvSpPr>
          <p:cNvPr id="452611" name="Rectangle 3"/>
          <p:cNvSpPr>
            <a:spLocks noChangeArrowheads="1"/>
          </p:cNvSpPr>
          <p:nvPr/>
        </p:nvSpPr>
        <p:spPr bwMode="auto">
          <a:xfrm>
            <a:off x="155223" y="-76200"/>
            <a:ext cx="8988778" cy="56297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400" dirty="0" err="1" smtClean="0">
                <a:solidFill>
                  <a:srgbClr val="FFFFFF"/>
                </a:solidFill>
              </a:rPr>
              <a:t>Нерідкими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об'єктивними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ознаками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є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гіперемія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повік</a:t>
            </a:r>
            <a:r>
              <a:rPr lang="ru-RU" sz="2400" dirty="0" smtClean="0">
                <a:solidFill>
                  <a:srgbClr val="FFFFFF"/>
                </a:solidFill>
              </a:rPr>
              <a:t> та набряк </a:t>
            </a:r>
            <a:r>
              <a:rPr lang="ru-RU" sz="2400" dirty="0" err="1" smtClean="0">
                <a:solidFill>
                  <a:srgbClr val="FFFFFF"/>
                </a:solidFill>
              </a:rPr>
              <a:t>їхньої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шкіри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набряк</a:t>
            </a:r>
            <a:r>
              <a:rPr lang="ru-RU" sz="2400" dirty="0" smtClean="0">
                <a:solidFill>
                  <a:srgbClr val="FFFFFF"/>
                </a:solidFill>
              </a:rPr>
              <a:t> та </a:t>
            </a:r>
            <a:r>
              <a:rPr lang="ru-RU" sz="2400" dirty="0" err="1" smtClean="0">
                <a:solidFill>
                  <a:srgbClr val="FFFFFF"/>
                </a:solidFill>
              </a:rPr>
              <a:t>гіперемія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кон'юнктиви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очних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яблук.Майже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обов'язковими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об'єктивними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ознаками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є</a:t>
            </a:r>
            <a:r>
              <a:rPr lang="ru-RU" sz="2400" dirty="0" smtClean="0">
                <a:solidFill>
                  <a:srgbClr val="FFFFFF"/>
                </a:solidFill>
              </a:rPr>
              <a:t> набряк та </a:t>
            </a:r>
            <a:r>
              <a:rPr lang="ru-RU" sz="2400" dirty="0" err="1" smtClean="0">
                <a:solidFill>
                  <a:srgbClr val="FFFFFF"/>
                </a:solidFill>
              </a:rPr>
              <a:t>набухання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слизових</a:t>
            </a:r>
            <a:r>
              <a:rPr lang="ru-RU" sz="2400" dirty="0" smtClean="0">
                <a:solidFill>
                  <a:srgbClr val="FFFFFF"/>
                </a:solidFill>
              </a:rPr>
              <a:t>; а </a:t>
            </a:r>
            <a:r>
              <a:rPr lang="ru-RU" sz="2400" dirty="0" err="1" smtClean="0">
                <a:solidFill>
                  <a:srgbClr val="FFFFFF"/>
                </a:solidFill>
              </a:rPr>
              <a:t>також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серозні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або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пінисті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виділення</a:t>
            </a:r>
            <a:r>
              <a:rPr lang="ru-RU" sz="2400" dirty="0" smtClean="0">
                <a:solidFill>
                  <a:srgbClr val="FFFFFF"/>
                </a:solidFill>
              </a:rPr>
              <a:t> (</a:t>
            </a:r>
            <a:r>
              <a:rPr lang="ru-RU" sz="2400" dirty="0" err="1" smtClean="0">
                <a:solidFill>
                  <a:srgbClr val="FFFFFF"/>
                </a:solidFill>
              </a:rPr>
              <a:t>частіше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</a:t>
            </a:r>
            <a:r>
              <a:rPr lang="ru-RU" sz="2400" dirty="0" smtClean="0">
                <a:solidFill>
                  <a:srgbClr val="FFFFFF"/>
                </a:solidFill>
              </a:rPr>
              <a:t> носа). </a:t>
            </a:r>
            <a:r>
              <a:rPr lang="ru-RU" sz="2400" dirty="0" err="1" smtClean="0">
                <a:solidFill>
                  <a:srgbClr val="FFFFFF"/>
                </a:solidFill>
              </a:rPr>
              <a:t>Зміни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слизових</a:t>
            </a:r>
            <a:r>
              <a:rPr lang="ru-RU" sz="2400" dirty="0" smtClean="0">
                <a:solidFill>
                  <a:srgbClr val="FFFFFF"/>
                </a:solidFill>
              </a:rPr>
              <a:t> при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захворюваннях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досить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типові</a:t>
            </a:r>
            <a:r>
              <a:rPr lang="ru-RU" sz="2400" dirty="0" smtClean="0">
                <a:solidFill>
                  <a:srgbClr val="FFFFFF"/>
                </a:solidFill>
              </a:rPr>
              <a:t>: </a:t>
            </a:r>
            <a:r>
              <a:rPr lang="ru-RU" sz="2400" dirty="0" err="1" smtClean="0">
                <a:solidFill>
                  <a:srgbClr val="FFFFFF"/>
                </a:solidFill>
              </a:rPr>
              <a:t>слизові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набряки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набряклі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мармуровим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відтінком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нерідко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ціанотичні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набряклість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задніх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дужок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язичка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задньої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стінки</a:t>
            </a:r>
            <a:r>
              <a:rPr lang="ru-RU" sz="2400" dirty="0" smtClean="0">
                <a:solidFill>
                  <a:srgbClr val="FFFFFF"/>
                </a:solidFill>
              </a:rPr>
              <a:t> глотки </a:t>
            </a:r>
            <a:r>
              <a:rPr lang="ru-RU" sz="2400" dirty="0" err="1" smtClean="0">
                <a:solidFill>
                  <a:srgbClr val="FFFFFF"/>
                </a:solidFill>
              </a:rPr>
              <a:t>з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множинними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скупченнями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лімфоїдної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тканини</a:t>
            </a:r>
            <a:r>
              <a:rPr lang="ru-RU" sz="2400" dirty="0" smtClean="0">
                <a:solidFill>
                  <a:srgbClr val="FFFFFF"/>
                </a:solidFill>
              </a:rPr>
              <a:t>. Для </a:t>
            </a:r>
            <a:r>
              <a:rPr lang="ru-RU" sz="2400" dirty="0" err="1" smtClean="0">
                <a:solidFill>
                  <a:srgbClr val="FFFFFF"/>
                </a:solidFill>
              </a:rPr>
              <a:t>слизових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нижніх</a:t>
            </a:r>
            <a:r>
              <a:rPr lang="ru-RU" sz="2400" dirty="0" smtClean="0">
                <a:solidFill>
                  <a:srgbClr val="FFFFFF"/>
                </a:solidFill>
              </a:rPr>
              <a:t> та </a:t>
            </a:r>
            <a:r>
              <a:rPr lang="ru-RU" sz="2400" dirty="0" err="1" smtClean="0">
                <a:solidFill>
                  <a:srgbClr val="FFFFFF"/>
                </a:solidFill>
              </a:rPr>
              <a:t>середніх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носових</a:t>
            </a:r>
            <a:r>
              <a:rPr lang="ru-RU" sz="2400" dirty="0" smtClean="0">
                <a:solidFill>
                  <a:srgbClr val="FFFFFF"/>
                </a:solidFill>
              </a:rPr>
              <a:t> раковин характерна </a:t>
            </a:r>
            <a:r>
              <a:rPr lang="ru-RU" sz="2400" dirty="0" err="1" smtClean="0">
                <a:solidFill>
                  <a:srgbClr val="FFFFFF"/>
                </a:solidFill>
              </a:rPr>
              <a:t>наявність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білих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плям</a:t>
            </a:r>
            <a:r>
              <a:rPr lang="ru-RU" sz="2400" dirty="0" smtClean="0">
                <a:solidFill>
                  <a:srgbClr val="FFFFFF"/>
                </a:solidFill>
              </a:rPr>
              <a:t> (</a:t>
            </a:r>
            <a:r>
              <a:rPr lang="ru-RU" sz="2400" dirty="0" err="1" smtClean="0">
                <a:solidFill>
                  <a:srgbClr val="FFFFFF"/>
                </a:solidFill>
              </a:rPr>
              <a:t>плями</a:t>
            </a:r>
            <a:r>
              <a:rPr lang="ru-RU" sz="2400" dirty="0" smtClean="0">
                <a:solidFill>
                  <a:srgbClr val="FFFFFF"/>
                </a:solidFill>
              </a:rPr>
              <a:t> Воячека). </a:t>
            </a:r>
            <a:r>
              <a:rPr lang="ru-RU" sz="2400" dirty="0" err="1" smtClean="0">
                <a:solidFill>
                  <a:srgbClr val="FFFFFF"/>
                </a:solidFill>
              </a:rPr>
              <a:t>Важливо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пам'ятати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що</a:t>
            </a:r>
            <a:r>
              <a:rPr lang="ru-RU" sz="2400" dirty="0" smtClean="0">
                <a:solidFill>
                  <a:srgbClr val="FFFFFF"/>
                </a:solidFill>
              </a:rPr>
              <a:t> на </a:t>
            </a:r>
            <a:r>
              <a:rPr lang="ru-RU" sz="2400" dirty="0" err="1" smtClean="0">
                <a:solidFill>
                  <a:srgbClr val="FFFFFF"/>
                </a:solidFill>
              </a:rPr>
              <a:t>першому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році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життя</a:t>
            </a:r>
            <a:r>
              <a:rPr lang="ru-RU" sz="2400" dirty="0" smtClean="0">
                <a:solidFill>
                  <a:srgbClr val="FFFFFF"/>
                </a:solidFill>
              </a:rPr>
              <a:t> не </a:t>
            </a:r>
            <a:r>
              <a:rPr lang="ru-RU" sz="2400" dirty="0" err="1" smtClean="0">
                <a:solidFill>
                  <a:srgbClr val="FFFFFF"/>
                </a:solidFill>
              </a:rPr>
              <a:t>може</a:t>
            </a:r>
            <a:r>
              <a:rPr lang="ru-RU" sz="2400" dirty="0" smtClean="0">
                <a:solidFill>
                  <a:srgbClr val="FFFFFF"/>
                </a:solidFill>
              </a:rPr>
              <a:t> бути </a:t>
            </a:r>
            <a:r>
              <a:rPr lang="ru-RU" sz="2400" dirty="0" err="1" smtClean="0">
                <a:solidFill>
                  <a:srgbClr val="FFFFFF"/>
                </a:solidFill>
              </a:rPr>
              <a:t>гіпертрофії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аденоїдів</a:t>
            </a:r>
            <a:r>
              <a:rPr lang="ru-RU" sz="2400" dirty="0" smtClean="0">
                <a:solidFill>
                  <a:srgbClr val="FFFFFF"/>
                </a:solidFill>
              </a:rPr>
              <a:t> - </a:t>
            </a:r>
            <a:r>
              <a:rPr lang="ru-RU" sz="2400" dirty="0" err="1" smtClean="0">
                <a:solidFill>
                  <a:srgbClr val="FFFFFF"/>
                </a:solidFill>
              </a:rPr>
              <a:t>їх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збільшення</a:t>
            </a:r>
            <a:r>
              <a:rPr lang="ru-RU" sz="2400" dirty="0" smtClean="0">
                <a:solidFill>
                  <a:srgbClr val="FFFFFF"/>
                </a:solidFill>
              </a:rPr>
              <a:t> в </a:t>
            </a:r>
            <a:r>
              <a:rPr lang="ru-RU" sz="2400" dirty="0" err="1" smtClean="0">
                <a:solidFill>
                  <a:srgbClr val="FFFFFF"/>
                </a:solidFill>
              </a:rPr>
              <a:t>цей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період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є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наслідком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набряку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що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супроводжує</a:t>
            </a:r>
            <a:r>
              <a:rPr lang="ru-RU" sz="2400" dirty="0" smtClean="0">
                <a:solidFill>
                  <a:srgbClr val="FFFFFF"/>
                </a:solidFill>
              </a:rPr>
              <a:t>. </a:t>
            </a:r>
            <a:r>
              <a:rPr lang="ru-RU" sz="2400" dirty="0" err="1" smtClean="0">
                <a:solidFill>
                  <a:srgbClr val="FFFFFF"/>
                </a:solidFill>
              </a:rPr>
              <a:t>Ще</a:t>
            </a:r>
            <a:r>
              <a:rPr lang="ru-RU" sz="2400" dirty="0" smtClean="0">
                <a:solidFill>
                  <a:srgbClr val="FFFFFF"/>
                </a:solidFill>
              </a:rPr>
              <a:t> раз </a:t>
            </a:r>
            <a:r>
              <a:rPr lang="ru-RU" sz="2400" dirty="0" err="1" smtClean="0">
                <a:solidFill>
                  <a:srgbClr val="FFFFFF"/>
                </a:solidFill>
              </a:rPr>
              <a:t>слід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фіксувати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увагу</a:t>
            </a:r>
            <a:r>
              <a:rPr lang="ru-RU" sz="2400" dirty="0" smtClean="0">
                <a:solidFill>
                  <a:srgbClr val="FFFFFF"/>
                </a:solidFill>
              </a:rPr>
              <a:t> на “</a:t>
            </a:r>
            <a:r>
              <a:rPr lang="ru-RU" sz="2400" dirty="0" err="1" smtClean="0">
                <a:solidFill>
                  <a:srgbClr val="FFFFFF"/>
                </a:solidFill>
              </a:rPr>
              <a:t>географічному</a:t>
            </a:r>
            <a:r>
              <a:rPr lang="ru-RU" sz="2400" dirty="0" smtClean="0">
                <a:solidFill>
                  <a:srgbClr val="FFFFFF"/>
                </a:solidFill>
              </a:rPr>
              <a:t>” </a:t>
            </a:r>
            <a:r>
              <a:rPr lang="ru-RU" sz="2400" dirty="0" err="1" smtClean="0">
                <a:solidFill>
                  <a:srgbClr val="FFFFFF"/>
                </a:solidFill>
              </a:rPr>
              <a:t>язику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smtClean="0">
                <a:solidFill>
                  <a:srgbClr val="FFFFFF"/>
                </a:solidFill>
              </a:rPr>
              <a:t>– </a:t>
            </a:r>
            <a:r>
              <a:rPr lang="ru-RU" sz="2400" dirty="0" err="1" smtClean="0">
                <a:solidFill>
                  <a:srgbClr val="FFFFFF"/>
                </a:solidFill>
              </a:rPr>
              <a:t>надійній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</a:t>
            </a:r>
            <a:r>
              <a:rPr lang="ru-RU" sz="24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20195" name="Rectangle 3"/>
          <p:cNvSpPr>
            <a:spLocks noChangeArrowheads="1"/>
          </p:cNvSpPr>
          <p:nvPr/>
        </p:nvSpPr>
        <p:spPr bwMode="auto">
          <a:xfrm>
            <a:off x="155223" y="290513"/>
            <a:ext cx="8988778" cy="45217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400" dirty="0" err="1" smtClean="0">
                <a:solidFill>
                  <a:srgbClr val="FFFFFF"/>
                </a:solidFill>
              </a:rPr>
              <a:t>Об'єктивні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</a:t>
            </a:r>
            <a:r>
              <a:rPr lang="ru-RU" sz="2400" dirty="0" smtClean="0">
                <a:solidFill>
                  <a:srgbClr val="FFFFFF"/>
                </a:solidFill>
              </a:rPr>
              <a:t> боку </a:t>
            </a:r>
            <a:r>
              <a:rPr lang="ru-RU" sz="2400" dirty="0" err="1" smtClean="0">
                <a:solidFill>
                  <a:srgbClr val="FFFFFF"/>
                </a:solidFill>
              </a:rPr>
              <a:t>бронхо-легеневої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системи</a:t>
            </a:r>
            <a:r>
              <a:rPr lang="ru-RU" sz="2400" dirty="0" smtClean="0">
                <a:solidFill>
                  <a:srgbClr val="FFFFFF"/>
                </a:solidFill>
              </a:rPr>
              <a:t>: </a:t>
            </a:r>
            <a:r>
              <a:rPr lang="ru-RU" sz="2400" dirty="0" err="1" smtClean="0">
                <a:solidFill>
                  <a:srgbClr val="FFFFFF"/>
                </a:solidFill>
              </a:rPr>
              <a:t>частіше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сухі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іноді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дрібно</a:t>
            </a:r>
            <a:r>
              <a:rPr lang="ru-RU" sz="2400" dirty="0" smtClean="0">
                <a:solidFill>
                  <a:srgbClr val="FFFFFF"/>
                </a:solidFill>
              </a:rPr>
              <a:t>- та </a:t>
            </a:r>
            <a:r>
              <a:rPr lang="ru-RU" sz="2400" dirty="0" err="1" smtClean="0">
                <a:solidFill>
                  <a:srgbClr val="FFFFFF"/>
                </a:solidFill>
              </a:rPr>
              <a:t>середньопухирчасті</a:t>
            </a:r>
            <a:r>
              <a:rPr lang="ru-RU" sz="2400" dirty="0" smtClean="0">
                <a:solidFill>
                  <a:srgbClr val="FFFFFF"/>
                </a:solidFill>
              </a:rPr>
              <a:t> хрипи, легкий </a:t>
            </a:r>
            <a:r>
              <a:rPr lang="ru-RU" sz="2400" dirty="0" err="1" smtClean="0">
                <a:solidFill>
                  <a:srgbClr val="FFFFFF"/>
                </a:solidFill>
              </a:rPr>
              <a:t>коробковий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відтінок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перкуторного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звуку.При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пальпації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черевної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порожнини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частіше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болючість</a:t>
            </a:r>
            <a:r>
              <a:rPr lang="ru-RU" sz="2400" dirty="0" smtClean="0">
                <a:solidFill>
                  <a:srgbClr val="FFFFFF"/>
                </a:solidFill>
              </a:rPr>
              <a:t> у </a:t>
            </a:r>
            <a:r>
              <a:rPr lang="ru-RU" sz="2400" dirty="0" err="1" smtClean="0">
                <a:solidFill>
                  <a:srgbClr val="FFFFFF"/>
                </a:solidFill>
              </a:rPr>
              <a:t>верхній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половині</a:t>
            </a:r>
            <a:r>
              <a:rPr lang="ru-RU" sz="2400" dirty="0" smtClean="0">
                <a:solidFill>
                  <a:srgbClr val="FFFFFF"/>
                </a:solidFill>
              </a:rPr>
              <a:t> живота, </a:t>
            </a:r>
            <a:r>
              <a:rPr lang="ru-RU" sz="2400" dirty="0" err="1" smtClean="0">
                <a:solidFill>
                  <a:srgbClr val="FFFFFF"/>
                </a:solidFill>
              </a:rPr>
              <a:t>спазмована</a:t>
            </a:r>
            <a:r>
              <a:rPr lang="ru-RU" sz="2400" dirty="0" smtClean="0">
                <a:solidFill>
                  <a:srgbClr val="FFFFFF"/>
                </a:solidFill>
              </a:rPr>
              <a:t> худа кишка, </a:t>
            </a:r>
            <a:r>
              <a:rPr lang="ru-RU" sz="2400" dirty="0" err="1" smtClean="0">
                <a:solidFill>
                  <a:srgbClr val="FFFFFF"/>
                </a:solidFill>
              </a:rPr>
              <a:t>оскільки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гастроінтестинальні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варіанти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алергії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найчастіше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виявляються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еюнітом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дуоденітом</a:t>
            </a:r>
            <a:r>
              <a:rPr lang="ru-RU" sz="2400" dirty="0" smtClean="0">
                <a:solidFill>
                  <a:srgbClr val="FFFFFF"/>
                </a:solidFill>
              </a:rPr>
              <a:t>, гастритом, </a:t>
            </a:r>
            <a:r>
              <a:rPr lang="ru-RU" sz="2400" dirty="0" err="1" smtClean="0">
                <a:solidFill>
                  <a:srgbClr val="FFFFFF"/>
                </a:solidFill>
              </a:rPr>
              <a:t>бульбитом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езофагітом.Зниження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артеріального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тиску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тахікардія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підвищена</a:t>
            </a:r>
            <a:r>
              <a:rPr lang="ru-RU" sz="2400" dirty="0" smtClean="0">
                <a:solidFill>
                  <a:srgbClr val="FFFFFF"/>
                </a:solidFill>
              </a:rPr>
              <a:t> температура </a:t>
            </a:r>
            <a:r>
              <a:rPr lang="ru-RU" sz="2400" dirty="0" err="1" smtClean="0">
                <a:solidFill>
                  <a:srgbClr val="FFFFFF"/>
                </a:solidFill>
              </a:rPr>
              <a:t>тіла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також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часті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об'єктивні</a:t>
            </a:r>
            <a:r>
              <a:rPr lang="ru-RU" sz="2400" dirty="0" smtClean="0">
                <a:solidFill>
                  <a:srgbClr val="FFFFFF"/>
                </a:solidFill>
              </a:rPr>
              <a:t> прояви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захворювань.Слід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ще</a:t>
            </a:r>
            <a:r>
              <a:rPr lang="ru-RU" sz="2400" dirty="0" smtClean="0">
                <a:solidFill>
                  <a:srgbClr val="FFFFFF"/>
                </a:solidFill>
              </a:rPr>
              <a:t> раз </a:t>
            </a:r>
            <a:r>
              <a:rPr lang="ru-RU" sz="2400" dirty="0" err="1" smtClean="0">
                <a:solidFill>
                  <a:srgbClr val="FFFFFF"/>
                </a:solidFill>
              </a:rPr>
              <a:t>наголосити</a:t>
            </a:r>
            <a:r>
              <a:rPr lang="ru-RU" sz="2400" dirty="0" smtClean="0">
                <a:solidFill>
                  <a:srgbClr val="FFFFFF"/>
                </a:solidFill>
              </a:rPr>
              <a:t>, </a:t>
            </a:r>
            <a:r>
              <a:rPr lang="ru-RU" sz="2400" dirty="0" err="1" smtClean="0">
                <a:solidFill>
                  <a:srgbClr val="FFFFFF"/>
                </a:solidFill>
              </a:rPr>
              <a:t>що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ці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клінічні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мають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значення</a:t>
            </a:r>
            <a:r>
              <a:rPr lang="ru-RU" sz="2400" dirty="0" smtClean="0">
                <a:solidFill>
                  <a:srgbClr val="FFFFFF"/>
                </a:solidFill>
              </a:rPr>
              <a:t> в </a:t>
            </a:r>
            <a:r>
              <a:rPr lang="ru-RU" sz="2400" dirty="0" err="1" smtClean="0">
                <a:solidFill>
                  <a:srgbClr val="FFFFFF"/>
                </a:solidFill>
              </a:rPr>
              <a:t>діагностиці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алергічних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захворювань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лише</a:t>
            </a:r>
            <a:r>
              <a:rPr lang="ru-RU" sz="2400" dirty="0" smtClean="0">
                <a:solidFill>
                  <a:srgbClr val="FFFFFF"/>
                </a:solidFill>
              </a:rPr>
              <a:t> у </a:t>
            </a:r>
            <a:r>
              <a:rPr lang="ru-RU" sz="2400" dirty="0" err="1" smtClean="0">
                <a:solidFill>
                  <a:srgbClr val="FFFFFF"/>
                </a:solidFill>
              </a:rPr>
              <a:t>випадках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появи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їх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у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здорових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осіб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або</a:t>
            </a:r>
            <a:r>
              <a:rPr lang="ru-RU" sz="2400" dirty="0" smtClean="0">
                <a:solidFill>
                  <a:srgbClr val="FFFFFF"/>
                </a:solidFill>
              </a:rPr>
              <a:t> коли </a:t>
            </a:r>
            <a:r>
              <a:rPr lang="ru-RU" sz="2400" dirty="0" err="1" smtClean="0">
                <a:solidFill>
                  <a:srgbClr val="FFFFFF"/>
                </a:solidFill>
              </a:rPr>
              <a:t>ці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клінічні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ознаки</a:t>
            </a:r>
            <a:r>
              <a:rPr lang="ru-RU" sz="2400" dirty="0" smtClean="0">
                <a:solidFill>
                  <a:srgbClr val="FFFFFF"/>
                </a:solidFill>
              </a:rPr>
              <a:t> не </a:t>
            </a:r>
            <a:r>
              <a:rPr lang="ru-RU" sz="2400" dirty="0" err="1" smtClean="0">
                <a:solidFill>
                  <a:srgbClr val="FFFFFF"/>
                </a:solidFill>
              </a:rPr>
              <a:t>можуть</a:t>
            </a:r>
            <a:r>
              <a:rPr lang="ru-RU" sz="2400" dirty="0" smtClean="0">
                <a:solidFill>
                  <a:srgbClr val="FFFFFF"/>
                </a:solidFill>
              </a:rPr>
              <a:t> бути </a:t>
            </a:r>
            <a:r>
              <a:rPr lang="ru-RU" sz="2400" dirty="0" err="1" smtClean="0">
                <a:solidFill>
                  <a:srgbClr val="FFFFFF"/>
                </a:solidFill>
              </a:rPr>
              <a:t>пояснені</a:t>
            </a:r>
            <a:r>
              <a:rPr lang="ru-RU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</a:rPr>
              <a:t>наявним</a:t>
            </a:r>
            <a:r>
              <a:rPr lang="ru-RU" sz="2400" dirty="0" smtClean="0">
                <a:solidFill>
                  <a:srgbClr val="FFFFFF"/>
                </a:solidFill>
              </a:rPr>
              <a:t> у хворого на </a:t>
            </a:r>
            <a:r>
              <a:rPr lang="ru-RU" sz="2400" dirty="0" err="1" smtClean="0">
                <a:solidFill>
                  <a:srgbClr val="FFFFFF"/>
                </a:solidFill>
              </a:rPr>
              <a:t>захворювання</a:t>
            </a:r>
            <a:r>
              <a:rPr lang="ru-RU" sz="24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0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18149" name="Rectangle 5"/>
          <p:cNvSpPr>
            <a:spLocks noChangeArrowheads="1"/>
          </p:cNvSpPr>
          <p:nvPr/>
        </p:nvSpPr>
        <p:spPr bwMode="auto">
          <a:xfrm>
            <a:off x="155223" y="260350"/>
            <a:ext cx="8988778" cy="48295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виділити</a:t>
            </a:r>
            <a:r>
              <a:rPr lang="ru-RU" sz="2800" dirty="0" smtClean="0"/>
              <a:t> три напрямки у </a:t>
            </a:r>
            <a:r>
              <a:rPr lang="ru-RU" sz="2800" dirty="0" err="1" smtClean="0"/>
              <a:t>діагностиці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:</a:t>
            </a:r>
          </a:p>
          <a:p>
            <a:endParaRPr lang="ru-RU" sz="2800" dirty="0" smtClean="0"/>
          </a:p>
          <a:p>
            <a:pPr>
              <a:buFontTx/>
              <a:buChar char="-"/>
            </a:pPr>
            <a:r>
              <a:rPr lang="ru-RU" sz="2800" dirty="0" err="1" smtClean="0"/>
              <a:t>нозологічна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діагностика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клінічна</a:t>
            </a:r>
            <a:r>
              <a:rPr lang="ru-RU" sz="2800" dirty="0" smtClean="0"/>
              <a:t> </a:t>
            </a:r>
            <a:r>
              <a:rPr lang="ru-RU" sz="2800" dirty="0" err="1" smtClean="0"/>
              <a:t>ідентифікація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;</a:t>
            </a:r>
          </a:p>
          <a:p>
            <a:pPr>
              <a:buFontTx/>
              <a:buChar char="-"/>
            </a:pPr>
            <a:r>
              <a:rPr lang="ru-RU" sz="2800" dirty="0" smtClean="0"/>
              <a:t> </a:t>
            </a:r>
            <a:r>
              <a:rPr lang="ru-RU" sz="2800" dirty="0" err="1" smtClean="0"/>
              <a:t>патогенетична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діагностика</a:t>
            </a:r>
            <a:r>
              <a:rPr lang="ru-RU" sz="2800" dirty="0" smtClean="0"/>
              <a:t>,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характерних</a:t>
            </a:r>
            <a:r>
              <a:rPr lang="ru-RU" sz="2800" dirty="0" smtClean="0"/>
              <a:t> рис ГНТ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ГЗТ</a:t>
            </a:r>
            <a:r>
              <a:rPr lang="ru-RU" sz="2800" dirty="0" smtClean="0"/>
              <a:t>;</a:t>
            </a:r>
          </a:p>
          <a:p>
            <a:pPr>
              <a:buFontTx/>
              <a:buChar char="-"/>
            </a:pPr>
            <a:r>
              <a:rPr lang="ru-RU" sz="2800" dirty="0" smtClean="0"/>
              <a:t> </a:t>
            </a:r>
            <a:r>
              <a:rPr lang="ru-RU" sz="2800" dirty="0" err="1" smtClean="0"/>
              <a:t>етіологічна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діагностика</a:t>
            </a:r>
            <a:r>
              <a:rPr lang="ru-RU" sz="2800" dirty="0" smtClean="0"/>
              <a:t>,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визначення</a:t>
            </a:r>
            <a:r>
              <a:rPr lang="ru-RU" sz="2800" dirty="0" smtClean="0"/>
              <a:t> причинного фактора ГНТ </a:t>
            </a:r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smtClean="0"/>
              <a:t>ГЗТ</a:t>
            </a:r>
          </a:p>
          <a:p>
            <a:pPr algn="l">
              <a:buClr>
                <a:schemeClr val="tx1"/>
              </a:buClr>
              <a:buFont typeface="Wingdings" pitchFamily="2" charset="2"/>
              <a:buChar char="Ø"/>
            </a:pPr>
            <a:endParaRPr lang="ru-RU" sz="2800" dirty="0">
              <a:solidFill>
                <a:srgbClr val="FFFFFF"/>
              </a:solidFill>
              <a:effectLst/>
            </a:endParaRPr>
          </a:p>
          <a:p>
            <a:pPr algn="l">
              <a:buClr>
                <a:schemeClr val="tx1"/>
              </a:buClr>
            </a:pPr>
            <a:endParaRPr lang="ru-RU" sz="2800" dirty="0">
              <a:solidFill>
                <a:srgbClr val="FFFFFF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8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571" name="Rectangle 283"/>
          <p:cNvSpPr>
            <a:spLocks noGrp="1" noChangeArrowheads="1"/>
          </p:cNvSpPr>
          <p:nvPr>
            <p:ph type="title"/>
          </p:nvPr>
        </p:nvSpPr>
        <p:spPr>
          <a:xfrm>
            <a:off x="220134" y="114300"/>
            <a:ext cx="8768644" cy="1143000"/>
          </a:xfrm>
        </p:spPr>
        <p:txBody>
          <a:bodyPr/>
          <a:lstStyle/>
          <a:p>
            <a:r>
              <a:rPr lang="ru-RU" sz="2800" dirty="0" err="1" smtClean="0"/>
              <a:t>Прогностична</a:t>
            </a:r>
            <a:r>
              <a:rPr lang="ru-RU" sz="2800" dirty="0" smtClean="0"/>
              <a:t> </a:t>
            </a:r>
            <a:r>
              <a:rPr lang="ru-RU" sz="2800" dirty="0"/>
              <a:t>роль </a:t>
            </a:r>
            <a:r>
              <a:rPr lang="ru-RU" sz="2800" dirty="0" err="1" smtClean="0"/>
              <a:t>визначенн</a:t>
            </a:r>
            <a:r>
              <a:rPr lang="ru-RU" sz="2800" dirty="0" err="1" smtClean="0"/>
              <a:t>я</a:t>
            </a:r>
            <a:r>
              <a:rPr lang="ru-RU" sz="2800" dirty="0" smtClean="0"/>
              <a:t> </a:t>
            </a:r>
            <a:r>
              <a:rPr lang="ru-RU" sz="2800" dirty="0" err="1" smtClean="0"/>
              <a:t>р</a:t>
            </a:r>
            <a:r>
              <a:rPr lang="uk-UA" sz="2800" dirty="0" smtClean="0"/>
              <a:t>і</a:t>
            </a:r>
            <a:r>
              <a:rPr lang="ru-RU" sz="2800" dirty="0" err="1" smtClean="0"/>
              <a:t>вня</a:t>
            </a:r>
            <a:r>
              <a:rPr lang="ru-RU" sz="2800" dirty="0" smtClean="0"/>
              <a:t> </a:t>
            </a:r>
            <a:r>
              <a:rPr lang="ru-RU" sz="2800" dirty="0" err="1"/>
              <a:t>IgE</a:t>
            </a:r>
            <a:r>
              <a:rPr lang="ru-RU" sz="2800" dirty="0"/>
              <a:t> у </a:t>
            </a:r>
            <a:r>
              <a:rPr lang="ru-RU" sz="2800" dirty="0" err="1" smtClean="0"/>
              <a:t>дітей</a:t>
            </a:r>
            <a:r>
              <a:rPr lang="ru-RU" sz="2800" dirty="0" smtClean="0"/>
              <a:t> </a:t>
            </a:r>
            <a:r>
              <a:rPr lang="ru-RU" sz="2800" dirty="0" err="1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дорослих</a:t>
            </a:r>
            <a:r>
              <a:rPr lang="ru-RU" sz="2800" dirty="0" smtClean="0"/>
              <a:t>  </a:t>
            </a:r>
            <a:r>
              <a:rPr lang="ru-RU" sz="2800" dirty="0"/>
              <a:t>(по </a:t>
            </a:r>
            <a:r>
              <a:rPr lang="ru-RU" sz="2800" dirty="0" err="1"/>
              <a:t>Humburger</a:t>
            </a:r>
            <a:r>
              <a:rPr lang="ru-RU" sz="2800" dirty="0"/>
              <a:t>).</a:t>
            </a:r>
          </a:p>
        </p:txBody>
      </p:sp>
      <p:graphicFrame>
        <p:nvGraphicFramePr>
          <p:cNvPr id="524597" name="Rectangle 309"/>
          <p:cNvGraphicFramePr>
            <a:graphicFrameLocks noGrp="1"/>
          </p:cNvGraphicFramePr>
          <p:nvPr>
            <p:ph sz="half" idx="2"/>
          </p:nvPr>
        </p:nvGraphicFramePr>
        <p:xfrm>
          <a:off x="220134" y="1619250"/>
          <a:ext cx="8768644" cy="4635500"/>
        </p:xfrm>
        <a:graphic>
          <a:graphicData uri="http://schemas.openxmlformats.org/drawingml/2006/table">
            <a:tbl>
              <a:tblPr/>
              <a:tblGrid>
                <a:gridCol w="1406878"/>
                <a:gridCol w="2689578"/>
                <a:gridCol w="4672188"/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Вік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Рівень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IgE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в МЕ/л 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Імовірність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розвитку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алергічних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захворювань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 %. 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До 2-х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тижнів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&lt;0.5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&gt;0.5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До 3-х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років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6-15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20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16-60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35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&gt;60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~100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Діти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дорослі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61-210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211-450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&gt;450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~100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31" name="Rectangle 91"/>
          <p:cNvSpPr>
            <a:spLocks noGrp="1" noChangeArrowheads="1"/>
          </p:cNvSpPr>
          <p:nvPr>
            <p:ph type="title"/>
          </p:nvPr>
        </p:nvSpPr>
        <p:spPr>
          <a:xfrm>
            <a:off x="155222" y="114300"/>
            <a:ext cx="8833556" cy="1143000"/>
          </a:xfrm>
        </p:spPr>
        <p:txBody>
          <a:bodyPr/>
          <a:lstStyle/>
          <a:p>
            <a:r>
              <a:rPr lang="ru-RU" sz="2800" dirty="0" err="1" smtClean="0"/>
              <a:t>Диференціальна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діагностика</a:t>
            </a:r>
            <a:r>
              <a:rPr lang="ru-RU" sz="2800" dirty="0" smtClean="0"/>
              <a:t> </a:t>
            </a:r>
            <a:r>
              <a:rPr lang="ru-RU" sz="2800" dirty="0"/>
              <a:t>ГНТ </a:t>
            </a:r>
            <a:r>
              <a:rPr lang="ru-RU" sz="2800" dirty="0" err="1" smtClean="0"/>
              <a:t>і</a:t>
            </a:r>
            <a:r>
              <a:rPr lang="ru-RU" sz="2800" dirty="0" smtClean="0"/>
              <a:t> ГПТ </a:t>
            </a:r>
            <a:r>
              <a:rPr lang="ru-RU" sz="2800" dirty="0"/>
              <a:t>на </a:t>
            </a:r>
            <a:r>
              <a:rPr lang="ru-RU" sz="2800" dirty="0" err="1" smtClean="0"/>
              <a:t>основі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комплексної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оцінки</a:t>
            </a:r>
            <a:r>
              <a:rPr lang="ru-RU" sz="2800" dirty="0" smtClean="0"/>
              <a:t> </a:t>
            </a:r>
            <a:r>
              <a:rPr lang="ru-RU" sz="2800" dirty="0" err="1" smtClean="0"/>
              <a:t>імунологічних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тестів</a:t>
            </a:r>
            <a:endParaRPr lang="ru-RU" sz="2800" dirty="0"/>
          </a:p>
        </p:txBody>
      </p:sp>
      <p:sp>
        <p:nvSpPr>
          <p:cNvPr id="522242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 sz="2800"/>
              <a:t>      </a:t>
            </a:r>
          </a:p>
        </p:txBody>
      </p:sp>
      <p:graphicFrame>
        <p:nvGraphicFramePr>
          <p:cNvPr id="522361" name="Rectangle 121"/>
          <p:cNvGraphicFramePr>
            <a:graphicFrameLocks noGrp="1"/>
          </p:cNvGraphicFramePr>
          <p:nvPr>
            <p:ph sz="half" idx="2"/>
          </p:nvPr>
        </p:nvGraphicFramePr>
        <p:xfrm>
          <a:off x="155222" y="1406525"/>
          <a:ext cx="8833556" cy="5018024"/>
        </p:xfrm>
        <a:graphic>
          <a:graphicData uri="http://schemas.openxmlformats.org/drawingml/2006/table">
            <a:tbl>
              <a:tblPr/>
              <a:tblGrid>
                <a:gridCol w="2946400"/>
                <a:gridCol w="2940756"/>
                <a:gridCol w="2946400"/>
              </a:tblGrid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Імунологічні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тести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ГНТ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ГПТ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Кількість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еозинофілів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Кількість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базофілів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Кількість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моноцитів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CD4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+-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CD8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CD20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+-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CD23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IgA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IgE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IgG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IgG4 </a:t>
                      </a: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2243" name="Rectangle 3"/>
          <p:cNvSpPr>
            <a:spLocks noChangeArrowheads="1"/>
          </p:cNvSpPr>
          <p:nvPr/>
        </p:nvSpPr>
        <p:spPr bwMode="auto">
          <a:xfrm>
            <a:off x="155222" y="2989264"/>
            <a:ext cx="8833556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pPr algn="l"/>
            <a:endParaRPr lang="ru-RU" sz="2800">
              <a:solidFill>
                <a:srgbClr val="FFFFFF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5222" y="496888"/>
            <a:ext cx="8833556" cy="114300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Диференціальна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діагностика</a:t>
            </a:r>
            <a:r>
              <a:rPr lang="ru-RU" sz="2800" dirty="0" smtClean="0"/>
              <a:t> </a:t>
            </a:r>
            <a:r>
              <a:rPr lang="ru-RU" sz="2800" dirty="0"/>
              <a:t>ГНТ </a:t>
            </a:r>
            <a:r>
              <a:rPr lang="ru-RU" sz="2800" dirty="0" err="1" smtClean="0"/>
              <a:t>і</a:t>
            </a:r>
            <a:r>
              <a:rPr lang="ru-RU" sz="2800" dirty="0" smtClean="0"/>
              <a:t> ГПТ </a:t>
            </a:r>
            <a:r>
              <a:rPr lang="ru-RU" sz="2800" dirty="0"/>
              <a:t>на </a:t>
            </a:r>
            <a:r>
              <a:rPr lang="ru-RU" sz="2800" dirty="0" err="1" smtClean="0"/>
              <a:t>основі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комплексної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оцінки</a:t>
            </a:r>
            <a:r>
              <a:rPr lang="ru-RU" sz="2800" dirty="0" smtClean="0"/>
              <a:t> </a:t>
            </a:r>
            <a:r>
              <a:rPr lang="ru-RU" sz="2800" dirty="0" err="1" smtClean="0"/>
              <a:t>імунологічних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тестів</a:t>
            </a:r>
            <a:r>
              <a:rPr lang="ru-RU" sz="2800" dirty="0" smtClean="0"/>
              <a:t> </a:t>
            </a:r>
            <a:r>
              <a:rPr lang="ru-RU" sz="2800" dirty="0"/>
              <a:t>(</a:t>
            </a:r>
            <a:r>
              <a:rPr lang="ru-RU" sz="2800" dirty="0" err="1" smtClean="0"/>
              <a:t>продовження</a:t>
            </a:r>
            <a:r>
              <a:rPr lang="ru-RU" sz="2800" dirty="0" smtClean="0"/>
              <a:t>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 sz="2800"/>
              <a:t>      </a:t>
            </a:r>
          </a:p>
        </p:txBody>
      </p:sp>
      <p:graphicFrame>
        <p:nvGraphicFramePr>
          <p:cNvPr id="585805" name="Rectangle 77"/>
          <p:cNvGraphicFramePr>
            <a:graphicFrameLocks noGrp="1"/>
          </p:cNvGraphicFramePr>
          <p:nvPr>
            <p:ph sz="half" idx="2"/>
          </p:nvPr>
        </p:nvGraphicFramePr>
        <p:xfrm>
          <a:off x="155222" y="1944384"/>
          <a:ext cx="8833556" cy="3296920"/>
        </p:xfrm>
        <a:graphic>
          <a:graphicData uri="http://schemas.openxmlformats.org/drawingml/2006/table">
            <a:tbl>
              <a:tblPr/>
              <a:tblGrid>
                <a:gridCol w="2946400"/>
                <a:gridCol w="2940756"/>
                <a:gridCol w="2946400"/>
              </a:tblGrid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Імунологічні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тести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ГНТ</a:t>
                      </a: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ГПТ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ІЛ-2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ІЛ-4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ІЛ-5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ІЛ-12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ІФ-гамма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ФНП-альфа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ФНП-бета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80434" marR="80434" marT="44450" marB="44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80434" marR="80434" marT="44450" marB="44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5732" name="Rectangle 4"/>
          <p:cNvSpPr>
            <a:spLocks noChangeArrowheads="1"/>
          </p:cNvSpPr>
          <p:nvPr/>
        </p:nvSpPr>
        <p:spPr bwMode="auto">
          <a:xfrm>
            <a:off x="155222" y="2989264"/>
            <a:ext cx="8833556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pPr algn="l"/>
            <a:endParaRPr lang="ru-RU" sz="2800">
              <a:solidFill>
                <a:srgbClr val="FFFFFF"/>
              </a:solidFill>
              <a:effectLst/>
            </a:endParaRP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609600" y="5999164"/>
            <a:ext cx="7382933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підвищення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показника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зниження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показника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85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28387" name="Rectangle 3"/>
          <p:cNvSpPr>
            <a:spLocks noChangeArrowheads="1"/>
          </p:cNvSpPr>
          <p:nvPr/>
        </p:nvSpPr>
        <p:spPr bwMode="auto">
          <a:xfrm>
            <a:off x="155222" y="619125"/>
            <a:ext cx="8833556" cy="43986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smtClean="0">
                <a:solidFill>
                  <a:srgbClr val="FFFFFF"/>
                </a:solidFill>
              </a:rPr>
              <a:t>В </a:t>
            </a:r>
            <a:r>
              <a:rPr lang="ru-RU" sz="2800" dirty="0" err="1" smtClean="0">
                <a:solidFill>
                  <a:srgbClr val="FFFFFF"/>
                </a:solidFill>
              </a:rPr>
              <a:t>основі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етіологічної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діагностики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endParaRPr lang="ru-RU" sz="2800" dirty="0" smtClean="0">
              <a:solidFill>
                <a:srgbClr val="FFFFFF"/>
              </a:solidFill>
            </a:endParaRPr>
          </a:p>
          <a:p>
            <a:endParaRPr lang="ru-RU" sz="2800" dirty="0" smtClean="0">
              <a:solidFill>
                <a:srgbClr val="FFFFFF"/>
              </a:solidFill>
            </a:endParaRPr>
          </a:p>
          <a:p>
            <a:r>
              <a:rPr lang="ru-RU" sz="2800" dirty="0" err="1" smtClean="0">
                <a:solidFill>
                  <a:srgbClr val="FFFFFF"/>
                </a:solidFill>
              </a:rPr>
              <a:t>спроба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olidFill>
                  <a:srgbClr val="FFFFFF"/>
                </a:solidFill>
              </a:rPr>
              <a:t>за </a:t>
            </a:r>
            <a:r>
              <a:rPr lang="ru-RU" sz="2800" dirty="0" err="1" smtClean="0">
                <a:solidFill>
                  <a:srgbClr val="FFFFFF"/>
                </a:solidFill>
              </a:rPr>
              <a:t>допомогою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параклінічних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тестів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встановити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конкретний</a:t>
            </a:r>
            <a:r>
              <a:rPr lang="ru-RU" sz="2800" dirty="0" smtClean="0">
                <a:solidFill>
                  <a:srgbClr val="FFFFFF"/>
                </a:solidFill>
              </a:rPr>
              <a:t> антиген, причинно </a:t>
            </a:r>
            <a:r>
              <a:rPr lang="ru-RU" sz="2800" dirty="0" err="1" smtClean="0">
                <a:solidFill>
                  <a:srgbClr val="FFFFFF"/>
                </a:solidFill>
              </a:rPr>
              <a:t>значущий</a:t>
            </a:r>
            <a:r>
              <a:rPr lang="ru-RU" sz="2800" dirty="0" smtClean="0">
                <a:solidFill>
                  <a:srgbClr val="FFFFFF"/>
                </a:solidFill>
              </a:rPr>
              <a:t> для </a:t>
            </a:r>
            <a:r>
              <a:rPr lang="ru-RU" sz="2800" dirty="0" err="1" smtClean="0">
                <a:solidFill>
                  <a:srgbClr val="FFFFFF"/>
                </a:solidFill>
              </a:rPr>
              <a:t>розвитку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даного</a:t>
            </a:r>
            <a:r>
              <a:rPr lang="ru-RU" sz="2800" dirty="0" smtClean="0">
                <a:solidFill>
                  <a:srgbClr val="FFFFFF"/>
                </a:solidFill>
              </a:rPr>
              <a:t> конкретного </a:t>
            </a:r>
            <a:r>
              <a:rPr lang="ru-RU" sz="2800" dirty="0" err="1" smtClean="0">
                <a:solidFill>
                  <a:srgbClr val="FFFFFF"/>
                </a:solidFill>
              </a:rPr>
              <a:t>алергічного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захворювання</a:t>
            </a:r>
            <a:r>
              <a:rPr lang="ru-RU" sz="2800" dirty="0" smtClean="0">
                <a:solidFill>
                  <a:srgbClr val="FFFFFF"/>
                </a:solidFill>
              </a:rPr>
              <a:t>.      </a:t>
            </a:r>
            <a:endParaRPr lang="ru-RU" sz="2800" dirty="0" smtClean="0">
              <a:solidFill>
                <a:srgbClr val="FFFFFF"/>
              </a:solidFill>
            </a:endParaRPr>
          </a:p>
          <a:p>
            <a:endParaRPr lang="ru-RU" sz="2800" dirty="0" smtClean="0">
              <a:solidFill>
                <a:srgbClr val="FFFFFF"/>
              </a:solidFill>
            </a:endParaRPr>
          </a:p>
          <a:p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Всі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параклінічні</a:t>
            </a:r>
            <a:r>
              <a:rPr lang="ru-RU" sz="2800" dirty="0" smtClean="0">
                <a:solidFill>
                  <a:srgbClr val="FFFFFF"/>
                </a:solidFill>
              </a:rPr>
              <a:t> тести, </a:t>
            </a:r>
            <a:r>
              <a:rPr lang="ru-RU" sz="2800" dirty="0" err="1" smtClean="0">
                <a:solidFill>
                  <a:srgbClr val="FFFFFF"/>
                </a:solidFill>
              </a:rPr>
              <a:t>що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використовуються</a:t>
            </a:r>
            <a:r>
              <a:rPr lang="ru-RU" sz="2800" dirty="0" smtClean="0">
                <a:solidFill>
                  <a:srgbClr val="FFFFFF"/>
                </a:solidFill>
              </a:rPr>
              <a:t> для </a:t>
            </a:r>
            <a:r>
              <a:rPr lang="ru-RU" sz="2800" dirty="0" err="1" smtClean="0">
                <a:solidFill>
                  <a:srgbClr val="FFFFFF"/>
                </a:solidFill>
              </a:rPr>
              <a:t>цих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цілей</a:t>
            </a:r>
            <a:r>
              <a:rPr lang="ru-RU" sz="2800" dirty="0" smtClean="0">
                <a:solidFill>
                  <a:srgbClr val="FFFFFF"/>
                </a:solidFill>
              </a:rPr>
              <a:t>, </a:t>
            </a:r>
            <a:r>
              <a:rPr lang="ru-RU" sz="2800" dirty="0" err="1" smtClean="0">
                <a:solidFill>
                  <a:srgbClr val="FFFFFF"/>
                </a:solidFill>
              </a:rPr>
              <a:t>можна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розділити</a:t>
            </a:r>
            <a:r>
              <a:rPr lang="ru-RU" sz="2800" dirty="0" smtClean="0">
                <a:solidFill>
                  <a:srgbClr val="FFFFFF"/>
                </a:solidFill>
              </a:rPr>
              <a:t> на </a:t>
            </a:r>
            <a:r>
              <a:rPr lang="ru-RU" sz="2800" dirty="0" err="1" smtClean="0">
                <a:solidFill>
                  <a:srgbClr val="FFFFFF"/>
                </a:solidFill>
              </a:rPr>
              <a:t>дві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великі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групи</a:t>
            </a:r>
            <a:r>
              <a:rPr lang="ru-RU" sz="2800" dirty="0" smtClean="0">
                <a:solidFill>
                  <a:srgbClr val="FFFFFF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FFFF"/>
                </a:solidFill>
              </a:rPr>
              <a:t>Тести </a:t>
            </a:r>
            <a:r>
              <a:rPr lang="ru-RU" sz="2800" dirty="0" err="1" smtClean="0">
                <a:solidFill>
                  <a:srgbClr val="FFFFFF"/>
                </a:solidFill>
              </a:rPr>
              <a:t>діагностики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in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vivo</a:t>
            </a:r>
            <a:r>
              <a:rPr lang="ru-RU" sz="2800" dirty="0" smtClean="0">
                <a:solidFill>
                  <a:srgbClr val="FFFFFF"/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olidFill>
                  <a:srgbClr val="FFFFFF"/>
                </a:solidFill>
              </a:rPr>
              <a:t>Тести </a:t>
            </a:r>
            <a:r>
              <a:rPr lang="ru-RU" sz="2800" dirty="0" err="1" smtClean="0">
                <a:solidFill>
                  <a:srgbClr val="FFFFFF"/>
                </a:solidFill>
              </a:rPr>
              <a:t>діагностики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in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vitro</a:t>
            </a:r>
            <a:r>
              <a:rPr lang="ru-RU" sz="2800" dirty="0" smtClean="0">
                <a:solidFill>
                  <a:srgbClr val="FFFFFF"/>
                </a:solidFill>
              </a:rPr>
              <a:t>. </a:t>
            </a:r>
            <a:endParaRPr lang="ru-RU" sz="28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8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6" grpId="0" build="p"/>
      <p:bldP spid="52838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155223" y="-293688"/>
            <a:ext cx="8988778" cy="56913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endParaRPr lang="ru-RU" sz="2800" dirty="0">
              <a:effectLst/>
            </a:endParaRPr>
          </a:p>
          <a:p>
            <a:r>
              <a:rPr lang="ru-RU" sz="2800" dirty="0" smtClean="0"/>
              <a:t>Тести </a:t>
            </a:r>
            <a:r>
              <a:rPr lang="ru-RU" sz="2800" dirty="0" err="1" smtClean="0"/>
              <a:t>діагностики</a:t>
            </a:r>
            <a:r>
              <a:rPr lang="ru-RU" sz="2800" dirty="0" smtClean="0"/>
              <a:t> </a:t>
            </a:r>
            <a:r>
              <a:rPr lang="en-US" sz="2800" dirty="0" smtClean="0"/>
              <a:t>in vivo</a:t>
            </a:r>
            <a:r>
              <a:rPr lang="en-US" sz="2800" dirty="0" smtClean="0"/>
              <a:t>.</a:t>
            </a:r>
            <a:endParaRPr lang="uk-UA" sz="2800" dirty="0" smtClean="0"/>
          </a:p>
          <a:p>
            <a:r>
              <a:rPr lang="ru-RU" sz="2800" dirty="0" smtClean="0"/>
              <a:t>До </a:t>
            </a:r>
            <a:r>
              <a:rPr lang="ru-RU" sz="2800" dirty="0" smtClean="0"/>
              <a:t>них </a:t>
            </a:r>
            <a:r>
              <a:rPr lang="ru-RU" sz="2800" dirty="0" err="1" smtClean="0"/>
              <a:t>відносяться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шкірні</a:t>
            </a:r>
            <a:r>
              <a:rPr lang="ru-RU" sz="2800" dirty="0" smtClean="0"/>
              <a:t> тести та </a:t>
            </a:r>
            <a:r>
              <a:rPr lang="ru-RU" sz="2800" dirty="0" err="1" smtClean="0"/>
              <a:t>провокаційні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проводяться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безпосередньо</a:t>
            </a:r>
            <a:r>
              <a:rPr lang="ru-RU" sz="2800" dirty="0" smtClean="0"/>
              <a:t> у хворого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Шкірні</a:t>
            </a:r>
            <a:r>
              <a:rPr lang="ru-RU" sz="2800" dirty="0" smtClean="0"/>
              <a:t> </a:t>
            </a:r>
            <a:r>
              <a:rPr lang="ru-RU" sz="2800" dirty="0" smtClean="0"/>
              <a:t>тести </a:t>
            </a:r>
            <a:r>
              <a:rPr lang="ru-RU" sz="2800" dirty="0" err="1" smtClean="0"/>
              <a:t>поділяються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нашкірні</a:t>
            </a:r>
            <a:r>
              <a:rPr lang="ru-RU" sz="2800" dirty="0" smtClean="0"/>
              <a:t> (</a:t>
            </a:r>
            <a:r>
              <a:rPr lang="ru-RU" sz="2800" dirty="0" err="1" smtClean="0"/>
              <a:t>аплікаційні</a:t>
            </a:r>
            <a:r>
              <a:rPr lang="ru-RU" sz="2800" dirty="0" smtClean="0"/>
              <a:t>, </a:t>
            </a:r>
            <a:r>
              <a:rPr lang="ru-RU" sz="2800" dirty="0" err="1" smtClean="0"/>
              <a:t>компресні</a:t>
            </a:r>
            <a:r>
              <a:rPr lang="ru-RU" sz="2800" dirty="0" smtClean="0"/>
              <a:t>, </a:t>
            </a:r>
            <a:r>
              <a:rPr lang="ru-RU" sz="2800" dirty="0" err="1" smtClean="0"/>
              <a:t>крапельні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ін</a:t>
            </a:r>
            <a:r>
              <a:rPr lang="ru-RU" sz="2800" dirty="0" smtClean="0"/>
              <a:t>), </a:t>
            </a:r>
            <a:r>
              <a:rPr lang="ru-RU" sz="2800" dirty="0" err="1" smtClean="0"/>
              <a:t>скарифікаційні</a:t>
            </a:r>
            <a:r>
              <a:rPr lang="ru-RU" sz="2800" dirty="0" smtClean="0"/>
              <a:t>, тести уколом, </a:t>
            </a:r>
            <a:r>
              <a:rPr lang="ru-RU" sz="2800" dirty="0" err="1" smtClean="0"/>
              <a:t>модифікований</a:t>
            </a:r>
            <a:r>
              <a:rPr lang="ru-RU" sz="2800" dirty="0" smtClean="0"/>
              <a:t> тест уколом </a:t>
            </a:r>
            <a:r>
              <a:rPr lang="en-US" sz="2800" dirty="0" smtClean="0"/>
              <a:t>prick-</a:t>
            </a:r>
            <a:r>
              <a:rPr lang="ru-RU" sz="2800" dirty="0" smtClean="0"/>
              <a:t>тест, </a:t>
            </a:r>
            <a:r>
              <a:rPr lang="ru-RU" sz="2800" dirty="0" err="1" smtClean="0"/>
              <a:t>шкірне</a:t>
            </a:r>
            <a:r>
              <a:rPr lang="ru-RU" sz="2800" dirty="0" smtClean="0"/>
              <a:t> </a:t>
            </a:r>
            <a:r>
              <a:rPr lang="ru-RU" sz="2800" dirty="0" err="1" smtClean="0"/>
              <a:t>віконце</a:t>
            </a:r>
            <a:r>
              <a:rPr lang="ru-RU" sz="2800" dirty="0" smtClean="0"/>
              <a:t> по </a:t>
            </a:r>
            <a:r>
              <a:rPr lang="ru-RU" sz="2800" dirty="0" err="1" smtClean="0"/>
              <a:t>Ребуку</a:t>
            </a:r>
            <a:r>
              <a:rPr lang="ru-RU" sz="2800" dirty="0" smtClean="0"/>
              <a:t>, </a:t>
            </a:r>
            <a:r>
              <a:rPr lang="ru-RU" sz="2800" dirty="0" err="1" smtClean="0"/>
              <a:t>внутрішньошкірні</a:t>
            </a:r>
            <a:r>
              <a:rPr lang="ru-RU" sz="2800" dirty="0" smtClean="0"/>
              <a:t> тести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Загальні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умови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проведення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всіх</a:t>
            </a:r>
            <a:r>
              <a:rPr lang="ru-RU" sz="2800" dirty="0" smtClean="0"/>
              <a:t> </a:t>
            </a:r>
            <a:r>
              <a:rPr lang="ru-RU" sz="2800" dirty="0" err="1" smtClean="0"/>
              <a:t>тестів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діагностики</a:t>
            </a:r>
            <a:r>
              <a:rPr lang="ru-RU" sz="2800" dirty="0" smtClean="0"/>
              <a:t> </a:t>
            </a:r>
            <a:r>
              <a:rPr lang="en-US" sz="2800" dirty="0" smtClean="0"/>
              <a:t>in vivo – </a:t>
            </a:r>
            <a:r>
              <a:rPr lang="ru-RU" sz="2800" dirty="0" smtClean="0"/>
              <a:t>вони </a:t>
            </a:r>
            <a:r>
              <a:rPr lang="ru-RU" sz="2800" dirty="0" err="1" smtClean="0"/>
              <a:t>повинні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проводитись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професіоналами</a:t>
            </a:r>
            <a:r>
              <a:rPr lang="ru-RU" sz="2800" dirty="0" smtClean="0"/>
              <a:t> у </a:t>
            </a:r>
            <a:r>
              <a:rPr lang="ru-RU" sz="2800" dirty="0" err="1" smtClean="0"/>
              <a:t>спеціально</a:t>
            </a:r>
            <a:r>
              <a:rPr lang="ru-RU" sz="2800" dirty="0" smtClean="0"/>
              <a:t> </a:t>
            </a:r>
            <a:r>
              <a:rPr lang="ru-RU" sz="2800" dirty="0" err="1" smtClean="0"/>
              <a:t>обладнаних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кабінетах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дозволяють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забезпечити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надання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невідкладної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допомоги</a:t>
            </a:r>
            <a:r>
              <a:rPr lang="ru-RU" sz="2800" dirty="0" smtClean="0"/>
              <a:t>.</a:t>
            </a:r>
          </a:p>
          <a:p>
            <a:pPr algn="l"/>
            <a:endParaRPr lang="ru-RU" sz="2800" dirty="0">
              <a:solidFill>
                <a:srgbClr val="FFFFFF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4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3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0" grpId="0" build="p"/>
      <p:bldP spid="5345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89827" name="Rectangle 3"/>
          <p:cNvSpPr>
            <a:spLocks noChangeArrowheads="1"/>
          </p:cNvSpPr>
          <p:nvPr/>
        </p:nvSpPr>
        <p:spPr bwMode="auto">
          <a:xfrm>
            <a:off x="220133" y="904876"/>
            <a:ext cx="8923867" cy="39677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smtClean="0"/>
              <a:t>Тести </a:t>
            </a:r>
            <a:r>
              <a:rPr lang="ru-RU" sz="2800" dirty="0" err="1" smtClean="0"/>
              <a:t>діагностики</a:t>
            </a:r>
            <a:r>
              <a:rPr lang="ru-RU" sz="2800" dirty="0" smtClean="0"/>
              <a:t> </a:t>
            </a:r>
            <a:r>
              <a:rPr lang="en-US" sz="2800" dirty="0" smtClean="0"/>
              <a:t>in vivo</a:t>
            </a:r>
            <a:r>
              <a:rPr lang="en-US" sz="2800" dirty="0" smtClean="0"/>
              <a:t>.</a:t>
            </a:r>
            <a:endParaRPr lang="uk-UA" sz="2800" dirty="0" smtClean="0"/>
          </a:p>
          <a:p>
            <a:endParaRPr lang="uk-UA" sz="2800" dirty="0" smtClean="0"/>
          </a:p>
          <a:p>
            <a:r>
              <a:rPr lang="ru-RU" sz="2800" dirty="0" err="1" smtClean="0"/>
              <a:t>Шкірні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випробування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проводяться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тільки</a:t>
            </a:r>
            <a:r>
              <a:rPr lang="ru-RU" sz="2800" dirty="0" smtClean="0"/>
              <a:t> в </a:t>
            </a:r>
            <a:r>
              <a:rPr lang="ru-RU" sz="2800" dirty="0" err="1" smtClean="0"/>
              <a:t>період</a:t>
            </a:r>
            <a:r>
              <a:rPr lang="ru-RU" sz="2800" dirty="0" smtClean="0"/>
              <a:t> </a:t>
            </a:r>
            <a:r>
              <a:rPr lang="ru-RU" sz="2800" dirty="0" err="1" smtClean="0"/>
              <a:t>ремісії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; вони </a:t>
            </a:r>
            <a:r>
              <a:rPr lang="ru-RU" sz="2800" dirty="0" err="1" smtClean="0"/>
              <a:t>протипоказані</a:t>
            </a:r>
            <a:r>
              <a:rPr lang="ru-RU" sz="2800" dirty="0" smtClean="0"/>
              <a:t> у </a:t>
            </a:r>
            <a:r>
              <a:rPr lang="ru-RU" sz="2800" dirty="0" err="1" smtClean="0"/>
              <a:t>гострий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період</a:t>
            </a:r>
            <a:r>
              <a:rPr lang="ru-RU" sz="2800" dirty="0" smtClean="0"/>
              <a:t> </a:t>
            </a:r>
            <a:r>
              <a:rPr lang="ru-RU" sz="2800" dirty="0" err="1" smtClean="0"/>
              <a:t>будь-якого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іншого</a:t>
            </a:r>
            <a:r>
              <a:rPr lang="ru-RU" sz="2800" dirty="0" smtClean="0"/>
              <a:t> (</a:t>
            </a:r>
            <a:r>
              <a:rPr lang="ru-RU" sz="2800" dirty="0" err="1" smtClean="0"/>
              <a:t>неалергічного</a:t>
            </a:r>
            <a:r>
              <a:rPr lang="ru-RU" sz="2800" dirty="0" smtClean="0"/>
              <a:t>)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час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, </a:t>
            </a:r>
            <a:r>
              <a:rPr lang="ru-RU" sz="2800" dirty="0" err="1" smtClean="0"/>
              <a:t>годування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груддю</a:t>
            </a:r>
            <a:r>
              <a:rPr lang="ru-RU" sz="2800" dirty="0" smtClean="0"/>
              <a:t>, у </a:t>
            </a:r>
            <a:r>
              <a:rPr lang="ru-RU" sz="2800" dirty="0" err="1" smtClean="0"/>
              <a:t>перші</a:t>
            </a:r>
            <a:r>
              <a:rPr lang="ru-RU" sz="2800" dirty="0" smtClean="0"/>
              <a:t> 2-3 </a:t>
            </a:r>
            <a:r>
              <a:rPr lang="ru-RU" sz="2800" dirty="0" err="1" smtClean="0"/>
              <a:t>дні</a:t>
            </a:r>
            <a:r>
              <a:rPr lang="ru-RU" sz="2800" dirty="0" smtClean="0"/>
              <a:t> менструального циклу; за </a:t>
            </a:r>
            <a:r>
              <a:rPr lang="ru-RU" sz="2800" dirty="0" err="1" smtClean="0"/>
              <a:t>відсутності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переконливого</a:t>
            </a:r>
            <a:r>
              <a:rPr lang="ru-RU" sz="2800" dirty="0" smtClean="0"/>
              <a:t> анамнезу та </a:t>
            </a:r>
            <a:r>
              <a:rPr lang="ru-RU" sz="2800" dirty="0" err="1" smtClean="0"/>
              <a:t>попереднього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обстеження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свідчать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наявність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89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1000"/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32483" name="Rectangle 3"/>
          <p:cNvSpPr>
            <a:spLocks noChangeArrowheads="1"/>
          </p:cNvSpPr>
          <p:nvPr/>
        </p:nvSpPr>
        <p:spPr bwMode="auto">
          <a:xfrm>
            <a:off x="155223" y="192088"/>
            <a:ext cx="8988778" cy="52604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err="1" smtClean="0"/>
              <a:t>Провокаційні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проби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dirty="0" smtClean="0"/>
              <a:t>Вони </a:t>
            </a:r>
            <a:r>
              <a:rPr lang="ru-RU" sz="2800" dirty="0" err="1" smtClean="0"/>
              <a:t>використовуються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підтвердження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причинної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значущості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алергену</a:t>
            </a:r>
            <a:r>
              <a:rPr lang="ru-RU" sz="2800" dirty="0" smtClean="0"/>
              <a:t> у </a:t>
            </a:r>
            <a:r>
              <a:rPr lang="ru-RU" sz="2800" dirty="0" err="1" smtClean="0"/>
              <a:t>випадках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розбіжності</a:t>
            </a:r>
            <a:r>
              <a:rPr lang="ru-RU" sz="2800" dirty="0" smtClean="0"/>
              <a:t> анамнезу та </a:t>
            </a:r>
            <a:r>
              <a:rPr lang="ru-RU" sz="2800" dirty="0" err="1" smtClean="0"/>
              <a:t>шкірних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проб.Категорично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протипоказано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провокаційних</a:t>
            </a:r>
            <a:r>
              <a:rPr lang="ru-RU" sz="2800" dirty="0" smtClean="0"/>
              <a:t> проб </a:t>
            </a:r>
            <a:r>
              <a:rPr lang="ru-RU" sz="2800" dirty="0" err="1" smtClean="0"/>
              <a:t>нефахівцям</a:t>
            </a:r>
            <a:r>
              <a:rPr lang="ru-RU" sz="2800" dirty="0" smtClean="0"/>
              <a:t> та за умов </a:t>
            </a:r>
            <a:r>
              <a:rPr lang="ru-RU" sz="2800" dirty="0" err="1" smtClean="0"/>
              <a:t>відсутності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надання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невідкладної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медичної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допомоги</a:t>
            </a:r>
            <a:r>
              <a:rPr lang="ru-RU" sz="2800" dirty="0" smtClean="0"/>
              <a:t>, особливо при </a:t>
            </a:r>
            <a:r>
              <a:rPr lang="ru-RU" sz="2800" dirty="0" err="1" smtClean="0"/>
              <a:t>інгаляційних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провокаціях.Найчастіше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такі</a:t>
            </a:r>
            <a:r>
              <a:rPr lang="ru-RU" sz="2800" dirty="0" smtClean="0"/>
              <a:t> </a:t>
            </a:r>
            <a:r>
              <a:rPr lang="ru-RU" sz="2800" dirty="0" err="1" smtClean="0"/>
              <a:t>варіанти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провокаційних</a:t>
            </a:r>
            <a:r>
              <a:rPr lang="ru-RU" sz="2800" dirty="0" smtClean="0"/>
              <a:t> проб: </a:t>
            </a:r>
            <a:r>
              <a:rPr lang="ru-RU" sz="2800" dirty="0" err="1" smtClean="0"/>
              <a:t>кон'юнктивальні</a:t>
            </a:r>
            <a:r>
              <a:rPr lang="ru-RU" sz="2800" dirty="0" smtClean="0"/>
              <a:t>, </a:t>
            </a:r>
            <a:r>
              <a:rPr lang="ru-RU" sz="2800" dirty="0" err="1" smtClean="0"/>
              <a:t>назальні</a:t>
            </a:r>
            <a:r>
              <a:rPr lang="ru-RU" sz="2800" dirty="0" smtClean="0"/>
              <a:t>, </a:t>
            </a:r>
            <a:r>
              <a:rPr lang="ru-RU" sz="2800" dirty="0" err="1" smtClean="0"/>
              <a:t>інгаляційні</a:t>
            </a:r>
            <a:r>
              <a:rPr lang="ru-RU" sz="2800" dirty="0" smtClean="0"/>
              <a:t>, </a:t>
            </a:r>
            <a:r>
              <a:rPr lang="ru-RU" sz="2800" dirty="0" err="1" smtClean="0"/>
              <a:t>пероральні</a:t>
            </a:r>
            <a:r>
              <a:rPr lang="ru-RU" sz="2800" dirty="0" smtClean="0"/>
              <a:t>. </a:t>
            </a:r>
            <a:r>
              <a:rPr lang="ru-RU" sz="2800" dirty="0" err="1" smtClean="0"/>
              <a:t>Індикатором</a:t>
            </a:r>
            <a:r>
              <a:rPr lang="ru-RU" sz="2800" dirty="0" smtClean="0"/>
              <a:t> </a:t>
            </a:r>
            <a:r>
              <a:rPr lang="ru-RU" sz="2800" dirty="0" err="1" smtClean="0"/>
              <a:t>позитивної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спроби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загострення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симптомів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91875" name="Rectangle 3"/>
          <p:cNvSpPr>
            <a:spLocks noChangeArrowheads="1"/>
          </p:cNvSpPr>
          <p:nvPr/>
        </p:nvSpPr>
        <p:spPr bwMode="auto">
          <a:xfrm>
            <a:off x="220134" y="336550"/>
            <a:ext cx="8768644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pPr algn="l"/>
            <a:endParaRPr lang="ru-RU" b="0" dirty="0">
              <a:solidFill>
                <a:srgbClr val="FFFFFF"/>
              </a:solidFill>
              <a:effectLst/>
            </a:endParaRPr>
          </a:p>
          <a:p>
            <a:r>
              <a:rPr lang="ru-RU" sz="2800" dirty="0" err="1" smtClean="0">
                <a:solidFill>
                  <a:srgbClr val="FFFFFF"/>
                </a:solidFill>
              </a:rPr>
              <a:t>Протилежною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провокаційною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є</a:t>
            </a:r>
            <a:r>
              <a:rPr lang="ru-RU" sz="2800" dirty="0" smtClean="0">
                <a:solidFill>
                  <a:srgbClr val="FFFFFF"/>
                </a:solidFill>
              </a:rPr>
              <a:t> проба </a:t>
            </a:r>
            <a:r>
              <a:rPr lang="ru-RU" sz="2800" dirty="0" err="1" smtClean="0">
                <a:solidFill>
                  <a:srgbClr val="FFFFFF"/>
                </a:solidFill>
              </a:rPr>
              <a:t>з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виключенням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передбачуваного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алергену</a:t>
            </a:r>
            <a:r>
              <a:rPr lang="ru-RU" sz="2800" dirty="0" smtClean="0">
                <a:solidFill>
                  <a:srgbClr val="FFFFFF"/>
                </a:solidFill>
              </a:rPr>
              <a:t>, </a:t>
            </a:r>
            <a:r>
              <a:rPr lang="ru-RU" sz="2800" dirty="0" err="1" smtClean="0">
                <a:solidFill>
                  <a:srgbClr val="FFFFFF"/>
                </a:solidFill>
              </a:rPr>
              <a:t>встановленого</a:t>
            </a:r>
            <a:r>
              <a:rPr lang="ru-RU" sz="2800" dirty="0" smtClean="0">
                <a:solidFill>
                  <a:srgbClr val="FFFFFF"/>
                </a:solidFill>
              </a:rPr>
              <a:t> на </a:t>
            </a:r>
            <a:r>
              <a:rPr lang="ru-RU" sz="2800" dirty="0" err="1" smtClean="0">
                <a:solidFill>
                  <a:srgbClr val="FFFFFF"/>
                </a:solidFill>
              </a:rPr>
              <a:t>підставі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алергологічного</a:t>
            </a:r>
            <a:r>
              <a:rPr lang="ru-RU" sz="2800" dirty="0" smtClean="0">
                <a:solidFill>
                  <a:srgbClr val="FFFFFF"/>
                </a:solidFill>
              </a:rPr>
              <a:t> анамнезу</a:t>
            </a:r>
            <a:r>
              <a:rPr lang="ru-RU" sz="2800" dirty="0" smtClean="0">
                <a:solidFill>
                  <a:srgbClr val="FFFFFF"/>
                </a:solidFill>
              </a:rPr>
              <a:t>.</a:t>
            </a:r>
          </a:p>
          <a:p>
            <a:r>
              <a:rPr lang="ru-RU" sz="2800" dirty="0" smtClean="0">
                <a:solidFill>
                  <a:srgbClr val="FFFFFF"/>
                </a:solidFill>
              </a:rPr>
              <a:t>Цей </a:t>
            </a:r>
            <a:r>
              <a:rPr lang="ru-RU" sz="2800" dirty="0" smtClean="0">
                <a:solidFill>
                  <a:srgbClr val="FFFFFF"/>
                </a:solidFill>
              </a:rPr>
              <a:t>тест повинен </a:t>
            </a:r>
            <a:r>
              <a:rPr lang="ru-RU" sz="2800" dirty="0" err="1" smtClean="0">
                <a:solidFill>
                  <a:srgbClr val="FFFFFF"/>
                </a:solidFill>
              </a:rPr>
              <a:t>проводити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кожен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лікар</a:t>
            </a:r>
            <a:r>
              <a:rPr lang="ru-RU" sz="2800" dirty="0" smtClean="0">
                <a:solidFill>
                  <a:srgbClr val="FFFFFF"/>
                </a:solidFill>
              </a:rPr>
              <a:t>, </a:t>
            </a:r>
            <a:r>
              <a:rPr lang="ru-RU" sz="2800" dirty="0" err="1" smtClean="0">
                <a:solidFill>
                  <a:srgbClr val="FFFFFF"/>
                </a:solidFill>
              </a:rPr>
              <a:t>оскільки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зменшення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клінічних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проявів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алергічного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захворювання</a:t>
            </a:r>
            <a:r>
              <a:rPr lang="ru-RU" sz="2800" dirty="0" smtClean="0">
                <a:solidFill>
                  <a:srgbClr val="FFFFFF"/>
                </a:solidFill>
              </a:rPr>
              <a:t> за </a:t>
            </a:r>
            <a:r>
              <a:rPr lang="ru-RU" sz="2800" dirty="0" err="1" smtClean="0">
                <a:solidFill>
                  <a:srgbClr val="FFFFFF"/>
                </a:solidFill>
              </a:rPr>
              <a:t>винятком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передбачуваного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алергену</a:t>
            </a:r>
            <a:r>
              <a:rPr lang="ru-RU" sz="2800" dirty="0" smtClean="0">
                <a:solidFill>
                  <a:srgbClr val="FFFFFF"/>
                </a:solidFill>
              </a:rPr>
              <a:t> не </a:t>
            </a:r>
            <a:r>
              <a:rPr lang="ru-RU" sz="2800" dirty="0" err="1" smtClean="0">
                <a:solidFill>
                  <a:srgbClr val="FFFFFF"/>
                </a:solidFill>
              </a:rPr>
              <a:t>тільки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підтверджує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його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етіологічну</a:t>
            </a:r>
            <a:r>
              <a:rPr lang="ru-RU" sz="2800" dirty="0" smtClean="0">
                <a:solidFill>
                  <a:srgbClr val="FFFFFF"/>
                </a:solidFill>
              </a:rPr>
              <a:t> роль при </a:t>
            </a:r>
            <a:r>
              <a:rPr lang="ru-RU" sz="2800" dirty="0" err="1" smtClean="0">
                <a:solidFill>
                  <a:srgbClr val="FFFFFF"/>
                </a:solidFill>
              </a:rPr>
              <a:t>даному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захворюванні</a:t>
            </a:r>
            <a:r>
              <a:rPr lang="ru-RU" sz="2800" dirty="0" smtClean="0">
                <a:solidFill>
                  <a:srgbClr val="FFFFFF"/>
                </a:solidFill>
              </a:rPr>
              <a:t>, </a:t>
            </a:r>
            <a:r>
              <a:rPr lang="ru-RU" sz="2800" dirty="0" err="1" smtClean="0">
                <a:solidFill>
                  <a:srgbClr val="FFFFFF"/>
                </a:solidFill>
              </a:rPr>
              <a:t>але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є</a:t>
            </a:r>
            <a:r>
              <a:rPr lang="ru-RU" sz="2800" dirty="0" smtClean="0">
                <a:solidFill>
                  <a:srgbClr val="FFFFFF"/>
                </a:solidFill>
              </a:rPr>
              <a:t> прогнозом </a:t>
            </a:r>
            <a:r>
              <a:rPr lang="ru-RU" sz="2800" dirty="0" err="1" smtClean="0">
                <a:solidFill>
                  <a:srgbClr val="FFFFFF"/>
                </a:solidFill>
              </a:rPr>
              <a:t>ефективності</a:t>
            </a:r>
            <a:r>
              <a:rPr lang="ru-RU" sz="2800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</a:rPr>
              <a:t>лікування</a:t>
            </a:r>
            <a:r>
              <a:rPr lang="ru-RU" sz="28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1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30435" name="Rectangle 3"/>
          <p:cNvSpPr>
            <a:spLocks noChangeArrowheads="1"/>
          </p:cNvSpPr>
          <p:nvPr/>
        </p:nvSpPr>
        <p:spPr bwMode="auto">
          <a:xfrm>
            <a:off x="155223" y="193676"/>
            <a:ext cx="8988778" cy="61221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smtClean="0"/>
              <a:t>Тести </a:t>
            </a:r>
            <a:r>
              <a:rPr lang="ru-RU" sz="2800" dirty="0" err="1" smtClean="0"/>
              <a:t>діагностики</a:t>
            </a:r>
            <a:r>
              <a:rPr lang="ru-RU" sz="2800" dirty="0" smtClean="0"/>
              <a:t> </a:t>
            </a:r>
            <a:r>
              <a:rPr lang="en-US" sz="2800" dirty="0" smtClean="0"/>
              <a:t>in vitro</a:t>
            </a:r>
            <a:r>
              <a:rPr lang="en-US" sz="2800" dirty="0" smtClean="0"/>
              <a:t>.</a:t>
            </a:r>
            <a:endParaRPr lang="uk-UA" sz="2800" dirty="0" smtClean="0"/>
          </a:p>
          <a:p>
            <a:endParaRPr lang="uk-UA" sz="2800" dirty="0" smtClean="0"/>
          </a:p>
          <a:p>
            <a:r>
              <a:rPr lang="ru-RU" sz="2800" dirty="0" smtClean="0"/>
              <a:t>На </a:t>
            </a:r>
            <a:r>
              <a:rPr lang="ru-RU" sz="2800" dirty="0" smtClean="0"/>
              <a:t>наш </a:t>
            </a:r>
            <a:r>
              <a:rPr lang="ru-RU" sz="2800" dirty="0" err="1" smtClean="0"/>
              <a:t>погляд</a:t>
            </a:r>
            <a:r>
              <a:rPr lang="ru-RU" sz="2800" dirty="0" smtClean="0"/>
              <a:t>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найбільш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ефективні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безпечні</a:t>
            </a:r>
            <a:r>
              <a:rPr lang="ru-RU" sz="2800" dirty="0" smtClean="0"/>
              <a:t> тести </a:t>
            </a:r>
            <a:r>
              <a:rPr lang="ru-RU" sz="2800" dirty="0" err="1" smtClean="0"/>
              <a:t>етіологічної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діагностики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алергічних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в </a:t>
            </a:r>
            <a:r>
              <a:rPr lang="ru-RU" sz="2800" dirty="0" err="1" smtClean="0"/>
              <a:t>майбутньому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повинні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замінити</a:t>
            </a:r>
            <a:r>
              <a:rPr lang="ru-RU" sz="2800" dirty="0" smtClean="0"/>
              <a:t> тести </a:t>
            </a:r>
            <a:r>
              <a:rPr lang="en-US" sz="2800" dirty="0" smtClean="0"/>
              <a:t>in vivo </a:t>
            </a:r>
            <a:r>
              <a:rPr lang="ru-RU" sz="2800" dirty="0" err="1" smtClean="0"/>
              <a:t>крім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виключенням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передбачуваного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алергену.Найбільшого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поширення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</a:t>
            </a:r>
            <a:r>
              <a:rPr lang="ru-RU" sz="2800" dirty="0" smtClean="0"/>
              <a:t> </a:t>
            </a:r>
            <a:r>
              <a:rPr lang="ru-RU" sz="2800" dirty="0" err="1" smtClean="0"/>
              <a:t>цих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тестів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отримав</a:t>
            </a:r>
            <a:r>
              <a:rPr lang="ru-RU" sz="2800" dirty="0" smtClean="0"/>
              <a:t> </a:t>
            </a:r>
            <a:r>
              <a:rPr lang="ru-RU" sz="2800" dirty="0" err="1" smtClean="0"/>
              <a:t>радіоаллергоадсорбентний</a:t>
            </a:r>
            <a:r>
              <a:rPr lang="ru-RU" sz="2800" dirty="0" smtClean="0"/>
              <a:t> тест (</a:t>
            </a:r>
            <a:r>
              <a:rPr lang="ru-RU" sz="2800" dirty="0" smtClean="0"/>
              <a:t>РАСТ</a:t>
            </a:r>
            <a:r>
              <a:rPr lang="ru-RU" sz="2800" dirty="0" smtClean="0"/>
              <a:t>). </a:t>
            </a:r>
            <a:r>
              <a:rPr lang="ru-RU" sz="2800" dirty="0" smtClean="0"/>
              <a:t>РАСТ </a:t>
            </a:r>
            <a:r>
              <a:rPr lang="ru-RU" sz="2800" dirty="0" err="1" smtClean="0"/>
              <a:t>дозволяє</a:t>
            </a:r>
            <a:r>
              <a:rPr lang="ru-RU" sz="2800" dirty="0" smtClean="0"/>
              <a:t> </a:t>
            </a:r>
            <a:r>
              <a:rPr lang="ru-RU" sz="2800" dirty="0" err="1" smtClean="0"/>
              <a:t>виміряти</a:t>
            </a:r>
            <a:r>
              <a:rPr lang="ru-RU" sz="2800" dirty="0" smtClean="0"/>
              <a:t> </a:t>
            </a:r>
            <a:r>
              <a:rPr lang="ru-RU" sz="2800" dirty="0" err="1" smtClean="0"/>
              <a:t>рівень</a:t>
            </a:r>
            <a:r>
              <a:rPr lang="ru-RU" sz="2800" dirty="0" smtClean="0"/>
              <a:t> </a:t>
            </a:r>
            <a:r>
              <a:rPr lang="ru-RU" sz="2800" dirty="0" err="1" smtClean="0"/>
              <a:t>специфічних</a:t>
            </a:r>
            <a:r>
              <a:rPr lang="ru-RU" sz="2800" dirty="0" smtClean="0"/>
              <a:t> по </a:t>
            </a:r>
            <a:r>
              <a:rPr lang="ru-RU" sz="2800" dirty="0" err="1" smtClean="0"/>
              <a:t>відношенню</a:t>
            </a:r>
            <a:r>
              <a:rPr lang="ru-RU" sz="2800" dirty="0" smtClean="0"/>
              <a:t> до </a:t>
            </a:r>
            <a:r>
              <a:rPr lang="ru-RU" sz="2800" dirty="0" err="1" smtClean="0"/>
              <a:t>алергенів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антитіл</a:t>
            </a:r>
            <a:r>
              <a:rPr lang="ru-RU" sz="2800" dirty="0" smtClean="0"/>
              <a:t>. </a:t>
            </a:r>
            <a:r>
              <a:rPr lang="ru-RU" sz="2800" dirty="0" err="1" smtClean="0"/>
              <a:t>Сутність</a:t>
            </a:r>
            <a:r>
              <a:rPr lang="ru-RU" sz="2800" dirty="0" smtClean="0"/>
              <a:t> методу </a:t>
            </a:r>
            <a:r>
              <a:rPr lang="ru-RU" sz="2800" dirty="0" err="1" smtClean="0"/>
              <a:t>полягає</a:t>
            </a:r>
            <a:r>
              <a:rPr lang="ru-RU" sz="2800" dirty="0" smtClean="0"/>
              <a:t> в тому,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в </a:t>
            </a:r>
            <a:r>
              <a:rPr lang="ru-RU" sz="2800" dirty="0" err="1" smtClean="0"/>
              <a:t>крові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присутні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алергенспецифічні</a:t>
            </a:r>
            <a:r>
              <a:rPr lang="ru-RU" sz="2800" dirty="0" smtClean="0"/>
              <a:t> </a:t>
            </a:r>
            <a:r>
              <a:rPr lang="en-US" sz="2800" dirty="0" err="1" smtClean="0"/>
              <a:t>IgE</a:t>
            </a:r>
            <a:r>
              <a:rPr lang="en-US" sz="2800" dirty="0" smtClean="0"/>
              <a:t>-</a:t>
            </a:r>
            <a:r>
              <a:rPr lang="ru-RU" sz="2800" dirty="0" err="1" smtClean="0"/>
              <a:t>антитіла</a:t>
            </a:r>
            <a:r>
              <a:rPr lang="ru-RU" sz="2800" dirty="0" smtClean="0"/>
              <a:t>, вони </a:t>
            </a:r>
            <a:r>
              <a:rPr lang="ru-RU" sz="2800" dirty="0" err="1" smtClean="0"/>
              <a:t>зв'язуються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відповідними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фіксованими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інертній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матриці</a:t>
            </a:r>
            <a:r>
              <a:rPr lang="ru-RU" sz="2800" dirty="0" smtClean="0"/>
              <a:t>.</a:t>
            </a:r>
          </a:p>
          <a:p>
            <a:endParaRPr lang="en-AU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0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53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4" grpId="0" build="p"/>
      <p:bldP spid="5304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/>
              <a:t>      </a:t>
            </a:r>
          </a:p>
        </p:txBody>
      </p:sp>
      <p:sp>
        <p:nvSpPr>
          <p:cNvPr id="593923" name="Rectangle 3"/>
          <p:cNvSpPr>
            <a:spLocks noChangeArrowheads="1"/>
          </p:cNvSpPr>
          <p:nvPr/>
        </p:nvSpPr>
        <p:spPr bwMode="auto">
          <a:xfrm>
            <a:off x="357158" y="571480"/>
            <a:ext cx="8988778" cy="5383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smtClean="0">
                <a:effectLst/>
              </a:rPr>
              <a:t>Тести </a:t>
            </a:r>
            <a:r>
              <a:rPr lang="ru-RU" sz="2800" dirty="0" err="1" smtClean="0">
                <a:effectLst/>
              </a:rPr>
              <a:t>діагностики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>
                <a:effectLst/>
              </a:rPr>
              <a:t>in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vitro</a:t>
            </a:r>
            <a:r>
              <a:rPr lang="ru-RU" sz="2800" dirty="0">
                <a:effectLst/>
              </a:rPr>
              <a:t>.</a:t>
            </a:r>
          </a:p>
          <a:p>
            <a:pPr algn="l"/>
            <a:endParaRPr lang="ru-RU" sz="2800" dirty="0">
              <a:effectLst/>
            </a:endParaRPr>
          </a:p>
          <a:p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Після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додавання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радіоактивних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анти-</a:t>
            </a:r>
            <a:r>
              <a:rPr lang="en-US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IgE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антитіл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вони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зв'язуються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утвореними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комплексами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алерген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IgE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антитіло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облік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радіоактивності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дає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рівень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специфічних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даного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алергену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IgE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антитіл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РАСТ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дозволяє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проводити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алергодіагностику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та у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гострій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стадії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захворювання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 на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результати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тесту не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впливають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фармпрепарати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інші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фактори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відзначається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хороша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кореляція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тіста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тяжкістю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перебігу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захворювання.Основним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недоліком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РАСТ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є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його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досить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висока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вартість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Однак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поява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різних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модифікацій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РАСТ (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ензимний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аллергоадсорбентний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тест,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флюоресцентний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аллергоадсорбентний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тест,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комбінований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аллергоадсорбентний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тест,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імунопероксидазна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система та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ін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дозволяє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сподіватися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подолання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цього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недоліку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3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59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2" grpId="0" build="p"/>
      <p:bldP spid="5939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ru-RU" dirty="0"/>
              <a:t>      </a:t>
            </a: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155223" y="73026"/>
            <a:ext cx="8988778" cy="5383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 anchor="ctr">
            <a:spAutoFit/>
          </a:bodyPr>
          <a:lstStyle/>
          <a:p>
            <a:r>
              <a:rPr lang="ru-RU" sz="2800" dirty="0" smtClean="0">
                <a:effectLst/>
              </a:rPr>
              <a:t>Тести </a:t>
            </a:r>
            <a:r>
              <a:rPr lang="ru-RU" sz="2800" dirty="0" err="1" smtClean="0">
                <a:effectLst/>
              </a:rPr>
              <a:t>діагностики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>
                <a:effectLst/>
              </a:rPr>
              <a:t>in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vitro</a:t>
            </a:r>
            <a:r>
              <a:rPr lang="ru-RU" sz="2800" dirty="0">
                <a:effectLst/>
              </a:rPr>
              <a:t>.</a:t>
            </a:r>
          </a:p>
          <a:p>
            <a:pPr algn="l"/>
            <a:endParaRPr lang="ru-RU" sz="2800" dirty="0">
              <a:effectLst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Тест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Шеллі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або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непрямий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тест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дегрануляції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базофілів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також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набув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широкого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поширення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основі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реакції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зв'язування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базофілами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тварин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Fc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фрагментів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IgE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антитіл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при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додаванні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клітин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сироватки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алергічні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Після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додавання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специфічних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IgE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антитіл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алергенів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настає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дегрануляція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сенсибілізованих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таким чином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базофілів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виділення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БАР.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Індикатором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реакції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є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відсоток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дегранульованих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базофілів.Крім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найпоширеніших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тесів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застосовують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реакцію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пасивної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гемаглютинації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(РПГА),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реакцію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преципітації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непрямий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тест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дегрануляції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базофілів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людини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метод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імуноблотінгу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визначення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алергеннейтралізуючої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активності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сироватки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реакцію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алергенспеціфічного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пошкодження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гранулоцитів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5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59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0" grpId="0" build="p"/>
      <p:bldP spid="5959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357166"/>
            <a:ext cx="8786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СХЕМА </a:t>
            </a:r>
            <a:r>
              <a:rPr lang="ru-RU" sz="2400" b="1" dirty="0" smtClean="0"/>
              <a:t>РОЗВИТКУ </a:t>
            </a:r>
            <a:r>
              <a:rPr lang="ru-RU" sz="2400" b="1" dirty="0" err="1" smtClean="0"/>
              <a:t>АЛЕРГіЧНОЇ</a:t>
            </a:r>
            <a:r>
              <a:rPr lang="ru-RU" sz="2400" b="1" dirty="0" smtClean="0"/>
              <a:t> РЕАКЦІЇ НЕГАЙНОГО ТИПУ</a:t>
            </a:r>
            <a:endParaRPr lang="ru-RU" sz="2400" b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301752" y="1571644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38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8447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КЛАСИФІКАЦІЯ ПРОТИАЛЕРГІЧНИХ ЗАСОБІВ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lvl="0" algn="ctr">
              <a:buNone/>
            </a:pPr>
            <a:r>
              <a:rPr lang="ru-RU" sz="2800" b="1" dirty="0" smtClean="0"/>
              <a:t>	</a:t>
            </a:r>
            <a:r>
              <a:rPr lang="ru-RU" sz="2800" b="1" dirty="0" err="1" smtClean="0">
                <a:solidFill>
                  <a:srgbClr val="FF0000"/>
                </a:solidFill>
              </a:rPr>
              <a:t>Засоби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які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застосовуються</a:t>
            </a:r>
            <a:r>
              <a:rPr lang="ru-RU" sz="2800" b="1" dirty="0" smtClean="0">
                <a:solidFill>
                  <a:srgbClr val="FF0000"/>
                </a:solidFill>
              </a:rPr>
              <a:t> для </a:t>
            </a:r>
            <a:r>
              <a:rPr lang="ru-RU" sz="2800" b="1" dirty="0" err="1" smtClean="0">
                <a:solidFill>
                  <a:srgbClr val="FF0000"/>
                </a:solidFill>
              </a:rPr>
              <a:t>пригнічення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гіперімунних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реакцій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негайного</a:t>
            </a:r>
            <a:r>
              <a:rPr lang="ru-RU" sz="2800" b="1" dirty="0" smtClean="0">
                <a:solidFill>
                  <a:srgbClr val="FF0000"/>
                </a:solidFill>
              </a:rPr>
              <a:t> типу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</a:p>
          <a:p>
            <a:pPr lvl="0" algn="ctr">
              <a:buNone/>
            </a:pPr>
            <a:endParaRPr lang="ru-RU" sz="2800" b="1" dirty="0" smtClean="0"/>
          </a:p>
          <a:p>
            <a:pPr lvl="0">
              <a:buNone/>
            </a:pPr>
            <a:r>
              <a:rPr lang="ru-RU" sz="2800" b="1" dirty="0" smtClean="0"/>
              <a:t>      - </a:t>
            </a:r>
            <a:r>
              <a:rPr lang="ru-RU" sz="2800" b="1" dirty="0" err="1" smtClean="0"/>
              <a:t>Глюкокортикоїдні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препарати</a:t>
            </a:r>
            <a:endParaRPr lang="ru-RU" sz="2800" b="1" dirty="0" smtClean="0"/>
          </a:p>
          <a:p>
            <a:pPr lvl="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     - </a:t>
            </a:r>
            <a:r>
              <a:rPr lang="ru-RU" sz="2800" b="1" dirty="0" err="1" smtClean="0"/>
              <a:t>Стабілізатори</a:t>
            </a:r>
            <a:r>
              <a:rPr lang="ru-RU" sz="2800" b="1" dirty="0" smtClean="0"/>
              <a:t> </a:t>
            </a:r>
            <a:r>
              <a:rPr lang="ru-RU" sz="2800" b="1" dirty="0" smtClean="0"/>
              <a:t>мембран </a:t>
            </a:r>
            <a:r>
              <a:rPr lang="ru-RU" sz="2800" b="1" dirty="0" err="1" smtClean="0"/>
              <a:t>опасистих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клітин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кромолін-натрій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кетотифен</a:t>
            </a:r>
            <a:r>
              <a:rPr lang="ru-RU" sz="2800" b="1" dirty="0" smtClean="0"/>
              <a:t>)</a:t>
            </a:r>
          </a:p>
          <a:p>
            <a:pPr lvl="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      - </a:t>
            </a:r>
            <a:r>
              <a:rPr lang="ru-RU" sz="2800" b="1" dirty="0" err="1" smtClean="0"/>
              <a:t>Протигістамінні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блокатори</a:t>
            </a:r>
            <a:r>
              <a:rPr lang="ru-RU" sz="2800" b="1" dirty="0" smtClean="0"/>
              <a:t> Н1-гістамінових </a:t>
            </a:r>
            <a:r>
              <a:rPr lang="ru-RU" sz="2800" b="1" dirty="0" err="1" smtClean="0"/>
              <a:t>рецепторів</a:t>
            </a:r>
            <a:r>
              <a:rPr lang="ru-RU" sz="2800" b="1" dirty="0" smtClean="0"/>
              <a:t>):</a:t>
            </a:r>
          </a:p>
          <a:p>
            <a:pPr lvl="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Н1-антагоністи 1-го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помітний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седативний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ефект</a:t>
            </a:r>
            <a:r>
              <a:rPr lang="ru-RU" sz="2800" b="1" dirty="0" smtClean="0"/>
              <a:t>;</a:t>
            </a:r>
          </a:p>
          <a:p>
            <a:pPr lvl="0">
              <a:buNone/>
            </a:pPr>
            <a:r>
              <a:rPr lang="ru-RU" sz="2800" b="1" dirty="0" smtClean="0"/>
              <a:t>Н1-антагоністи </a:t>
            </a:r>
            <a:r>
              <a:rPr lang="ru-RU" sz="2800" b="1" dirty="0" smtClean="0"/>
              <a:t>2-го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що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дають</a:t>
            </a:r>
            <a:r>
              <a:rPr lang="ru-RU" sz="2800" b="1" dirty="0" smtClean="0"/>
              <a:t> седативного </a:t>
            </a:r>
            <a:r>
              <a:rPr lang="ru-RU" sz="2800" b="1" dirty="0" err="1" smtClean="0"/>
              <a:t>ефекту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рекомендованій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терапевтичній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дозі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проте</a:t>
            </a:r>
            <a:r>
              <a:rPr lang="ru-RU" sz="2800" b="1" dirty="0" smtClean="0"/>
              <a:t> при </a:t>
            </a:r>
            <a:r>
              <a:rPr lang="ru-RU" sz="2800" b="1" dirty="0" err="1" smtClean="0"/>
              <a:t>збільшенні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дози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виявляють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седативний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ефект</a:t>
            </a:r>
            <a:r>
              <a:rPr lang="ru-RU" sz="2800" b="1" dirty="0" smtClean="0"/>
              <a:t>;</a:t>
            </a:r>
          </a:p>
          <a:p>
            <a:pPr lvl="0">
              <a:buNone/>
            </a:pPr>
            <a:r>
              <a:rPr lang="ru-RU" sz="2800" b="1" dirty="0" smtClean="0"/>
              <a:t>Н1–</a:t>
            </a:r>
            <a:r>
              <a:rPr lang="ru-RU" sz="2800" b="1" dirty="0" err="1" smtClean="0"/>
              <a:t>антагоністи</a:t>
            </a:r>
            <a:r>
              <a:rPr lang="ru-RU" sz="2800" b="1" dirty="0" smtClean="0"/>
              <a:t> </a:t>
            </a:r>
            <a:r>
              <a:rPr lang="ru-RU" sz="2800" b="1" dirty="0" smtClean="0"/>
              <a:t>3–го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викликають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ознак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седації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smtClean="0"/>
              <a:t>при </a:t>
            </a:r>
            <a:r>
              <a:rPr lang="ru-RU" sz="2800" b="1" dirty="0" err="1" smtClean="0"/>
              <a:t>перевищенні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терапевтичної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дози</a:t>
            </a:r>
            <a:r>
              <a:rPr lang="ru-RU" sz="2800" b="1" dirty="0" smtClean="0"/>
              <a:t>.</a:t>
            </a:r>
          </a:p>
          <a:p>
            <a:pPr lvl="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      - </a:t>
            </a:r>
            <a:r>
              <a:rPr lang="ru-RU" sz="2800" b="1" dirty="0" err="1" smtClean="0"/>
              <a:t>Антагоністи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лейкотрієнових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рецепторів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зафірлукаст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монтелукаст</a:t>
            </a:r>
            <a:r>
              <a:rPr lang="ru-RU" sz="2800" b="1" dirty="0" smtClean="0"/>
              <a:t>), </a:t>
            </a:r>
            <a:r>
              <a:rPr lang="ru-RU" sz="2800" b="1" dirty="0" err="1" smtClean="0"/>
              <a:t>інгібітори</a:t>
            </a:r>
            <a:r>
              <a:rPr lang="ru-RU" sz="2800" b="1" dirty="0" smtClean="0"/>
              <a:t> синтезу </a:t>
            </a:r>
            <a:r>
              <a:rPr lang="ru-RU" sz="2800" b="1" dirty="0" err="1" smtClean="0"/>
              <a:t>лейкотрієнів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зілеутон</a:t>
            </a:r>
            <a:r>
              <a:rPr lang="ru-RU" sz="2800" b="1" dirty="0" smtClean="0"/>
              <a:t>)</a:t>
            </a:r>
          </a:p>
          <a:p>
            <a:pPr lvl="0"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      - </a:t>
            </a:r>
            <a:r>
              <a:rPr lang="ru-RU" sz="2800" b="1" dirty="0" err="1" smtClean="0"/>
              <a:t>Функціональні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антагоністи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медіаторів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алергії</a:t>
            </a:r>
            <a:r>
              <a:rPr lang="ru-RU" sz="2800" b="1" dirty="0" smtClean="0"/>
              <a:t>: </a:t>
            </a:r>
            <a:r>
              <a:rPr lang="ru-RU" sz="2800" b="1" dirty="0" err="1" smtClean="0"/>
              <a:t>адреноміметики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м-холіноблокатори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спазмолітики</a:t>
            </a:r>
            <a:r>
              <a:rPr lang="ru-RU" sz="2800" b="1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39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5"/>
            <a:ext cx="807249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Засоби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застосовуються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придушення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гіперімунних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станів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уповільненого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типу:</a:t>
            </a:r>
          </a:p>
          <a:p>
            <a:pPr algn="ctr"/>
            <a:endParaRPr lang="uk-UA" sz="2400" b="1" dirty="0" smtClean="0">
              <a:solidFill>
                <a:srgbClr val="C00000"/>
              </a:solidFill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just">
              <a:buFontTx/>
              <a:buChar char="-"/>
            </a:pPr>
            <a:r>
              <a:rPr lang="ru-RU" sz="2400" b="1" dirty="0" err="1" smtClean="0"/>
              <a:t>Цитостатики</a:t>
            </a:r>
            <a:r>
              <a:rPr lang="ru-RU" sz="2400" b="1" dirty="0" smtClean="0"/>
              <a:t> </a:t>
            </a:r>
          </a:p>
          <a:p>
            <a:pPr algn="just"/>
            <a:r>
              <a:rPr lang="ru-RU" sz="2400" b="1" dirty="0" smtClean="0"/>
              <a:t>– </a:t>
            </a:r>
            <a:r>
              <a:rPr lang="ru-RU" sz="2400" b="1" dirty="0" err="1" smtClean="0"/>
              <a:t>Циклоспорин</a:t>
            </a:r>
            <a:endParaRPr lang="ru-RU" sz="2400" b="1" dirty="0" smtClean="0"/>
          </a:p>
          <a:p>
            <a:pPr algn="just">
              <a:buFontTx/>
              <a:buChar char="-"/>
            </a:pPr>
            <a:r>
              <a:rPr lang="ru-RU" sz="2400" b="1" dirty="0" err="1" smtClean="0"/>
              <a:t>Глюкокортикоїди</a:t>
            </a:r>
            <a:endParaRPr lang="ru-RU" sz="2400" b="1" dirty="0" smtClean="0"/>
          </a:p>
          <a:p>
            <a:pPr algn="just">
              <a:buFontTx/>
              <a:buChar char="-"/>
            </a:pPr>
            <a:r>
              <a:rPr lang="ru-RU" sz="2400" b="1" dirty="0" smtClean="0"/>
              <a:t>- </a:t>
            </a:r>
            <a:r>
              <a:rPr lang="ru-RU" sz="2400" b="1" dirty="0" err="1" smtClean="0"/>
              <a:t>імуноглобуліни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антитимоцитарні</a:t>
            </a:r>
            <a:endParaRPr lang="ru-RU" sz="2400" b="1" dirty="0" smtClean="0"/>
          </a:p>
          <a:p>
            <a:pPr algn="just">
              <a:buFontTx/>
              <a:buChar char="-"/>
            </a:pPr>
            <a:r>
              <a:rPr lang="ru-RU" sz="2400" b="1" dirty="0" smtClean="0"/>
              <a:t>НПЗЗ </a:t>
            </a:r>
          </a:p>
          <a:p>
            <a:pPr algn="ctr"/>
            <a:endParaRPr lang="ru-RU" sz="28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40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ГІСТАМІН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 smtClean="0"/>
              <a:t>патофізіологічним</a:t>
            </a:r>
            <a:r>
              <a:rPr lang="ru-RU" dirty="0" smtClean="0"/>
              <a:t> агентом 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алергічної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негайного</a:t>
            </a:r>
            <a:r>
              <a:rPr lang="ru-RU" dirty="0" smtClean="0"/>
              <a:t> </a:t>
            </a:r>
            <a:r>
              <a:rPr lang="ru-RU" dirty="0" smtClean="0"/>
              <a:t>типу</a:t>
            </a:r>
          </a:p>
          <a:p>
            <a:r>
              <a:rPr lang="ru-RU" dirty="0" smtClean="0"/>
              <a:t>ОСНОВНІ </a:t>
            </a:r>
            <a:r>
              <a:rPr lang="ru-RU" dirty="0" smtClean="0"/>
              <a:t>ЕФЕКТИ ГІСТАМІНУ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smtClean="0"/>
              <a:t>тонусу гладких </a:t>
            </a:r>
            <a:r>
              <a:rPr lang="ru-RU" dirty="0" err="1" smtClean="0"/>
              <a:t>м'язів</a:t>
            </a:r>
            <a:r>
              <a:rPr lang="ru-RU" dirty="0" smtClean="0"/>
              <a:t> </a:t>
            </a:r>
            <a:r>
              <a:rPr lang="ru-RU" dirty="0" err="1" smtClean="0"/>
              <a:t>бронхів</a:t>
            </a:r>
            <a:r>
              <a:rPr lang="ru-RU" dirty="0" smtClean="0"/>
              <a:t>, матки, </a:t>
            </a:r>
            <a:r>
              <a:rPr lang="ru-RU" dirty="0" err="1" smtClean="0"/>
              <a:t>кишківника</a:t>
            </a:r>
            <a:endParaRPr lang="ru-RU" dirty="0" smtClean="0"/>
          </a:p>
          <a:p>
            <a:r>
              <a:rPr lang="ru-RU" dirty="0" smtClean="0"/>
              <a:t>Спазм </a:t>
            </a:r>
            <a:r>
              <a:rPr lang="ru-RU" dirty="0" smtClean="0"/>
              <a:t>великих </a:t>
            </a:r>
            <a:r>
              <a:rPr lang="ru-RU" dirty="0" err="1" smtClean="0"/>
              <a:t>артерій</a:t>
            </a:r>
            <a:r>
              <a:rPr lang="ru-RU" dirty="0" smtClean="0"/>
              <a:t> та </a:t>
            </a:r>
            <a:r>
              <a:rPr lang="ru-RU" dirty="0" err="1" smtClean="0"/>
              <a:t>розширення</a:t>
            </a:r>
            <a:r>
              <a:rPr lang="ru-RU" dirty="0" smtClean="0"/>
              <a:t> </a:t>
            </a:r>
            <a:r>
              <a:rPr lang="ru-RU" dirty="0" err="1" smtClean="0"/>
              <a:t>капілярів</a:t>
            </a:r>
            <a:r>
              <a:rPr lang="ru-RU" dirty="0" smtClean="0"/>
              <a:t> (</a:t>
            </a:r>
            <a:r>
              <a:rPr lang="ru-RU" dirty="0" err="1" smtClean="0"/>
              <a:t>зниження</a:t>
            </a:r>
            <a:r>
              <a:rPr lang="ru-RU" dirty="0" smtClean="0"/>
              <a:t> АТ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проникності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endParaRPr lang="ru-RU" dirty="0" smtClean="0"/>
          </a:p>
          <a:p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шлункової</a:t>
            </a:r>
            <a:r>
              <a:rPr lang="ru-RU" dirty="0" smtClean="0"/>
              <a:t> </a:t>
            </a:r>
            <a:r>
              <a:rPr lang="ru-RU" dirty="0" err="1" smtClean="0"/>
              <a:t>секреції</a:t>
            </a:r>
            <a:endParaRPr lang="ru-RU" dirty="0" smtClean="0"/>
          </a:p>
          <a:p>
            <a:r>
              <a:rPr lang="ru-RU" dirty="0" err="1" smtClean="0"/>
              <a:t>Стимуляція</a:t>
            </a:r>
            <a:r>
              <a:rPr lang="ru-RU" dirty="0" smtClean="0"/>
              <a:t>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наднирниками</a:t>
            </a:r>
            <a:r>
              <a:rPr lang="ru-RU" dirty="0" smtClean="0"/>
              <a:t> </a:t>
            </a:r>
            <a:r>
              <a:rPr lang="ru-RU" dirty="0" err="1" smtClean="0"/>
              <a:t>адреналіну</a:t>
            </a:r>
            <a:r>
              <a:rPr lang="ru-RU" dirty="0" smtClean="0"/>
              <a:t> та </a:t>
            </a:r>
            <a:r>
              <a:rPr lang="ru-RU" dirty="0" err="1" smtClean="0"/>
              <a:t>глюкокортикоїдів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61992"/>
          </a:xfrm>
        </p:spPr>
        <p:txBody>
          <a:bodyPr>
            <a:normAutofit fontScale="92500"/>
          </a:bodyPr>
          <a:lstStyle/>
          <a:p>
            <a:pPr algn="ctr"/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Алергічна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реакція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, 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яка </a:t>
            </a:r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супроводжується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розвитком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носових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симптомів</a:t>
            </a:r>
            <a:r>
              <a:rPr lang="ru-RU" sz="1800" b="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endParaRPr lang="ru-RU" sz="1800" b="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1800" b="0" dirty="0" err="1" smtClean="0">
                <a:solidFill>
                  <a:schemeClr val="tx1"/>
                </a:solidFill>
                <a:latin typeface="Calibri" pitchFamily="34" charset="0"/>
              </a:rPr>
              <a:t>Алергічна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1800" b="0" dirty="0" err="1" smtClean="0">
                <a:solidFill>
                  <a:schemeClr val="tx1"/>
                </a:solidFill>
                <a:latin typeface="Calibri" pitchFamily="34" charset="0"/>
              </a:rPr>
              <a:t>реакція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яка </a:t>
            </a:r>
            <a:r>
              <a:rPr lang="ru-RU" sz="1800" b="0" dirty="0" err="1" smtClean="0">
                <a:solidFill>
                  <a:schemeClr val="tx1"/>
                </a:solidFill>
                <a:latin typeface="Calibri" pitchFamily="34" charset="0"/>
              </a:rPr>
              <a:t>розвивається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  в </a:t>
            </a:r>
            <a:r>
              <a:rPr lang="ru-RU" sz="1800" b="0" dirty="0" err="1" smtClean="0">
                <a:solidFill>
                  <a:schemeClr val="tx1"/>
                </a:solidFill>
                <a:latin typeface="Calibri" pitchFamily="34" charset="0"/>
              </a:rPr>
              <a:t>дихальних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1800" b="0" dirty="0" smtClean="0">
                <a:latin typeface="Calibri" pitchFamily="34" charset="0"/>
              </a:rPr>
              <a:t>шляхах</a:t>
            </a:r>
            <a:r>
              <a:rPr lang="ru-RU" sz="1800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ru-RU" sz="18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ПРИКЛАДИ РОЗВИТКУ </a:t>
            </a:r>
            <a:r>
              <a:rPr lang="ru-RU" dirty="0" smtClean="0"/>
              <a:t>АРНТ</a:t>
            </a:r>
            <a:endParaRPr lang="ru-RU" dirty="0"/>
          </a:p>
        </p:txBody>
      </p:sp>
      <p:pic>
        <p:nvPicPr>
          <p:cNvPr id="7" name="Содержимое 6" descr="D:\write\Почитать\medi.ru\doc\14301p02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4157202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D:\write\Почитать\medi.ru\doc\14301p03.gif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4051904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42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5222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  <a:noFill/>
          <a:ln/>
        </p:spPr>
        <p:txBody>
          <a:bodyPr/>
          <a:lstStyle/>
          <a:p>
            <a:r>
              <a:rPr lang="ru-RU" sz="2000" b="1" dirty="0" smtClean="0"/>
              <a:t>КЛАСИФІКАЦІЯ АНТИГІСТАМІНИХ ПРЕПАРАТІВ </a:t>
            </a:r>
            <a:r>
              <a:rPr lang="ru-RU" sz="2000" b="1" dirty="0"/>
              <a:t>(Н1 - </a:t>
            </a:r>
            <a:r>
              <a:rPr lang="ru-RU" sz="2000" b="1" dirty="0" smtClean="0"/>
              <a:t>БЛОКАТОРІВ</a:t>
            </a:r>
            <a:r>
              <a:rPr lang="ru-RU" sz="2000" dirty="0"/>
              <a:t>)</a:t>
            </a:r>
          </a:p>
        </p:txBody>
      </p:sp>
      <p:graphicFrame>
        <p:nvGraphicFramePr>
          <p:cNvPr id="52250" name="Group 26"/>
          <p:cNvGraphicFramePr>
            <a:graphicFrameLocks noGrp="1"/>
          </p:cNvGraphicFramePr>
          <p:nvPr>
            <p:ph type="body" idx="1"/>
          </p:nvPr>
        </p:nvGraphicFramePr>
        <p:xfrm>
          <a:off x="214282" y="1142984"/>
          <a:ext cx="8786874" cy="5410201"/>
        </p:xfrm>
        <a:graphic>
          <a:graphicData uri="http://schemas.openxmlformats.org/drawingml/2006/table">
            <a:tbl>
              <a:tblPr/>
              <a:tblGrid>
                <a:gridCol w="3274230"/>
                <a:gridCol w="3226628"/>
                <a:gridCol w="2286016"/>
              </a:tblGrid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покоління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покоління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покоління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8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Супрастин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хлоропірамин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Димедрол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дифенгідрамін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Діазолін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мебгідролін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Тавегіл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клемастин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Піпольфен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дипразин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Кларитин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лоратадин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Зіртек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цетиризин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Кестин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ебастин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Гісталонг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астемізол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Семпрекс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акревастин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Телфаст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фексофенадин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Ериус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дезлоратадин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Класичні</a:t>
            </a:r>
            <a:r>
              <a:rPr lang="ru-RU" b="1" dirty="0" smtClean="0"/>
              <a:t> Н1-антагоністи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конкурентними</a:t>
            </a:r>
            <a:r>
              <a:rPr lang="ru-RU" b="1" dirty="0" smtClean="0"/>
              <a:t> </a:t>
            </a:r>
            <a:r>
              <a:rPr lang="ru-RU" b="1" dirty="0" err="1" smtClean="0"/>
              <a:t>блокаторами</a:t>
            </a:r>
            <a:r>
              <a:rPr lang="ru-RU" b="1" dirty="0" smtClean="0"/>
              <a:t> Н1-рецепторів, тому </a:t>
            </a:r>
            <a:r>
              <a:rPr lang="ru-RU" b="1" dirty="0" err="1" smtClean="0"/>
              <a:t>їх</a:t>
            </a:r>
            <a:r>
              <a:rPr lang="ru-RU" b="1" dirty="0" smtClean="0"/>
              <a:t> </a:t>
            </a:r>
            <a:r>
              <a:rPr lang="ru-RU" b="1" dirty="0" err="1" smtClean="0"/>
              <a:t>зв'язування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рецептором оборотне. Для </a:t>
            </a:r>
            <a:r>
              <a:rPr lang="ru-RU" b="1" dirty="0" err="1" smtClean="0"/>
              <a:t>досягнення</a:t>
            </a:r>
            <a:r>
              <a:rPr lang="ru-RU" b="1" dirty="0" smtClean="0"/>
              <a:t> основного </a:t>
            </a:r>
            <a:r>
              <a:rPr lang="ru-RU" b="1" dirty="0" err="1" smtClean="0"/>
              <a:t>фармакологічного</a:t>
            </a:r>
            <a:r>
              <a:rPr lang="ru-RU" b="1" dirty="0" smtClean="0"/>
              <a:t> </a:t>
            </a:r>
            <a:r>
              <a:rPr lang="ru-RU" b="1" dirty="0" err="1" smtClean="0"/>
              <a:t>ефекту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необхідно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використовувати</a:t>
            </a:r>
            <a:r>
              <a:rPr lang="ru-RU" b="1" dirty="0" smtClean="0"/>
              <a:t> </a:t>
            </a:r>
            <a:r>
              <a:rPr lang="ru-RU" b="1" dirty="0" err="1" smtClean="0"/>
              <a:t>щодо</a:t>
            </a:r>
            <a:r>
              <a:rPr lang="ru-RU" b="1" dirty="0" smtClean="0"/>
              <a:t> </a:t>
            </a:r>
            <a:r>
              <a:rPr lang="ru-RU" b="1" dirty="0" err="1" smtClean="0"/>
              <a:t>високих</a:t>
            </a:r>
            <a:r>
              <a:rPr lang="ru-RU" b="1" dirty="0" smtClean="0"/>
              <a:t> доз таких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, при </a:t>
            </a:r>
            <a:r>
              <a:rPr lang="ru-RU" b="1" dirty="0" err="1" smtClean="0"/>
              <a:t>цьому</a:t>
            </a:r>
            <a:r>
              <a:rPr lang="ru-RU" b="1" dirty="0" smtClean="0"/>
              <a:t> </a:t>
            </a:r>
            <a:r>
              <a:rPr lang="ru-RU" b="1" dirty="0" err="1" smtClean="0"/>
              <a:t>легше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частіше</a:t>
            </a:r>
            <a:r>
              <a:rPr lang="ru-RU" b="1" dirty="0" smtClean="0"/>
              <a:t> </a:t>
            </a:r>
            <a:r>
              <a:rPr lang="ru-RU" b="1" dirty="0" err="1" smtClean="0"/>
              <a:t>виявляються</a:t>
            </a:r>
            <a:r>
              <a:rPr lang="ru-RU" b="1" dirty="0" smtClean="0"/>
              <a:t> </a:t>
            </a:r>
            <a:r>
              <a:rPr lang="ru-RU" b="1" dirty="0" err="1" smtClean="0"/>
              <a:t>небажані</a:t>
            </a:r>
            <a:r>
              <a:rPr lang="ru-RU" b="1" dirty="0" smtClean="0"/>
              <a:t> </a:t>
            </a:r>
            <a:r>
              <a:rPr lang="ru-RU" b="1" dirty="0" err="1" smtClean="0"/>
              <a:t>побічні</a:t>
            </a:r>
            <a:r>
              <a:rPr lang="ru-RU" b="1" dirty="0" smtClean="0"/>
              <a:t> </a:t>
            </a:r>
            <a:r>
              <a:rPr lang="ru-RU" b="1" dirty="0" err="1" smtClean="0"/>
              <a:t>ефекти</a:t>
            </a:r>
            <a:r>
              <a:rPr lang="ru-RU" b="1" dirty="0" smtClean="0"/>
              <a:t> </a:t>
            </a:r>
            <a:r>
              <a:rPr lang="ru-RU" b="1" dirty="0" err="1" smtClean="0"/>
              <a:t>класичних</a:t>
            </a:r>
            <a:r>
              <a:rPr lang="ru-RU" b="1" dirty="0" smtClean="0"/>
              <a:t> Н1–</a:t>
            </a:r>
            <a:r>
              <a:rPr lang="ru-RU" b="1" dirty="0" err="1" smtClean="0"/>
              <a:t>антигістамінних</a:t>
            </a:r>
            <a:r>
              <a:rPr lang="ru-RU" b="1" dirty="0" smtClean="0"/>
              <a:t> </a:t>
            </a:r>
            <a:r>
              <a:rPr lang="ru-RU" b="1" dirty="0" err="1" smtClean="0"/>
              <a:t>засобів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Крім</a:t>
            </a:r>
            <a:r>
              <a:rPr lang="ru-RU" b="1" dirty="0" smtClean="0"/>
              <a:t> </a:t>
            </a:r>
            <a:r>
              <a:rPr lang="ru-RU" b="1" dirty="0" smtClean="0"/>
              <a:t>того, </a:t>
            </a:r>
            <a:r>
              <a:rPr lang="ru-RU" b="1" dirty="0" err="1" smtClean="0"/>
              <a:t>більшість</a:t>
            </a:r>
            <a:r>
              <a:rPr lang="ru-RU" b="1" dirty="0" smtClean="0"/>
              <a:t> </a:t>
            </a:r>
            <a:r>
              <a:rPr lang="ru-RU" b="1" dirty="0" err="1" smtClean="0"/>
              <a:t>цих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 </a:t>
            </a:r>
            <a:r>
              <a:rPr lang="ru-RU" b="1" dirty="0" err="1" smtClean="0"/>
              <a:t>мають</a:t>
            </a:r>
            <a:r>
              <a:rPr lang="ru-RU" b="1" dirty="0" smtClean="0"/>
              <a:t> </a:t>
            </a:r>
            <a:r>
              <a:rPr lang="ru-RU" b="1" dirty="0" err="1" smtClean="0"/>
              <a:t>короткочасну</a:t>
            </a:r>
            <a:r>
              <a:rPr lang="ru-RU" b="1" dirty="0" smtClean="0"/>
              <a:t> </a:t>
            </a:r>
            <a:r>
              <a:rPr lang="ru-RU" b="1" dirty="0" err="1" smtClean="0"/>
              <a:t>дію</a:t>
            </a:r>
            <a:r>
              <a:rPr lang="ru-RU" b="1" dirty="0" smtClean="0"/>
              <a:t>, а </a:t>
            </a:r>
            <a:r>
              <a:rPr lang="ru-RU" b="1" dirty="0" err="1" smtClean="0"/>
              <a:t>отже</a:t>
            </a:r>
            <a:r>
              <a:rPr lang="ru-RU" b="1" dirty="0" smtClean="0"/>
              <a:t>, </a:t>
            </a:r>
            <a:r>
              <a:rPr lang="ru-RU" b="1" dirty="0" err="1" smtClean="0"/>
              <a:t>їх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необхідно</a:t>
            </a:r>
            <a:r>
              <a:rPr lang="ru-RU" b="1" dirty="0" smtClean="0"/>
              <a:t> </a:t>
            </a:r>
            <a:r>
              <a:rPr lang="ru-RU" b="1" dirty="0" err="1" smtClean="0"/>
              <a:t>приймати</a:t>
            </a:r>
            <a:r>
              <a:rPr lang="ru-RU" b="1" dirty="0" smtClean="0"/>
              <a:t> 3-4 рази на </a:t>
            </a:r>
            <a:r>
              <a:rPr lang="ru-RU" b="1" dirty="0" err="1" smtClean="0"/>
              <a:t>добу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Антигістамінні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 2-го </a:t>
            </a:r>
            <a:r>
              <a:rPr lang="ru-RU" b="1" dirty="0" err="1" smtClean="0"/>
              <a:t>покоління</a:t>
            </a:r>
            <a:r>
              <a:rPr lang="ru-RU" b="1" dirty="0" smtClean="0"/>
              <a:t> </a:t>
            </a:r>
            <a:r>
              <a:rPr lang="ru-RU" b="1" dirty="0" err="1" smtClean="0"/>
              <a:t>зв'язуються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Н1-рецепторами </a:t>
            </a:r>
            <a:r>
              <a:rPr lang="ru-RU" b="1" dirty="0" err="1" smtClean="0"/>
              <a:t>неконкурентно</a:t>
            </a:r>
            <a:r>
              <a:rPr lang="ru-RU" b="1" dirty="0" smtClean="0"/>
              <a:t>. </a:t>
            </a:r>
            <a:r>
              <a:rPr lang="ru-RU" b="1" dirty="0" err="1" smtClean="0"/>
              <a:t>Такі</a:t>
            </a:r>
            <a:r>
              <a:rPr lang="ru-RU" b="1" dirty="0" smtClean="0"/>
              <a:t> </a:t>
            </a:r>
            <a:r>
              <a:rPr lang="ru-RU" b="1" dirty="0" err="1" smtClean="0"/>
              <a:t>сполуки</a:t>
            </a:r>
            <a:r>
              <a:rPr lang="ru-RU" b="1" dirty="0" smtClean="0"/>
              <a:t> </a:t>
            </a:r>
            <a:r>
              <a:rPr lang="ru-RU" b="1" dirty="0" err="1" smtClean="0"/>
              <a:t>важко</a:t>
            </a:r>
            <a:r>
              <a:rPr lang="ru-RU" b="1" dirty="0" smtClean="0"/>
              <a:t> </a:t>
            </a:r>
            <a:r>
              <a:rPr lang="ru-RU" b="1" dirty="0" err="1" smtClean="0"/>
              <a:t>можуть</a:t>
            </a:r>
            <a:r>
              <a:rPr lang="ru-RU" b="1" dirty="0" smtClean="0"/>
              <a:t> бути </a:t>
            </a:r>
            <a:r>
              <a:rPr lang="ru-RU" b="1" dirty="0" err="1" smtClean="0"/>
              <a:t>витіснені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рецептора, а </a:t>
            </a:r>
            <a:r>
              <a:rPr lang="ru-RU" b="1" dirty="0" err="1" smtClean="0"/>
              <a:t>ліганд-рецепторний</a:t>
            </a:r>
            <a:r>
              <a:rPr lang="ru-RU" b="1" dirty="0" smtClean="0"/>
              <a:t> комплекс,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утворився</a:t>
            </a:r>
            <a:r>
              <a:rPr lang="ru-RU" b="1" dirty="0" smtClean="0"/>
              <a:t>, </a:t>
            </a:r>
            <a:r>
              <a:rPr lang="ru-RU" b="1" dirty="0" err="1" smtClean="0"/>
              <a:t>дисоціює</a:t>
            </a:r>
            <a:r>
              <a:rPr lang="ru-RU" b="1" dirty="0" smtClean="0"/>
              <a:t> </a:t>
            </a:r>
            <a:r>
              <a:rPr lang="ru-RU" b="1" dirty="0" err="1" smtClean="0"/>
              <a:t>порівняно</a:t>
            </a:r>
            <a:r>
              <a:rPr lang="ru-RU" b="1" dirty="0" smtClean="0"/>
              <a:t> </a:t>
            </a:r>
            <a:r>
              <a:rPr lang="ru-RU" b="1" dirty="0" err="1" smtClean="0"/>
              <a:t>повільно</a:t>
            </a:r>
            <a:r>
              <a:rPr lang="ru-RU" b="1" dirty="0" smtClean="0"/>
              <a:t>, </a:t>
            </a:r>
            <a:r>
              <a:rPr lang="ru-RU" b="1" dirty="0" err="1" smtClean="0"/>
              <a:t>чим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пояснюється</a:t>
            </a:r>
            <a:r>
              <a:rPr lang="ru-RU" b="1" dirty="0" smtClean="0"/>
              <a:t> </a:t>
            </a:r>
            <a:r>
              <a:rPr lang="ru-RU" b="1" dirty="0" err="1" smtClean="0"/>
              <a:t>більш</a:t>
            </a:r>
            <a:r>
              <a:rPr lang="ru-RU" b="1" dirty="0" smtClean="0"/>
              <a:t> </a:t>
            </a:r>
            <a:r>
              <a:rPr lang="ru-RU" b="1" dirty="0" err="1" smtClean="0"/>
              <a:t>тривала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цих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 smtClean="0"/>
              <a:t>Основні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побічні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ефекти</a:t>
            </a:r>
            <a:r>
              <a:rPr lang="ru-RU" sz="2800" b="1" dirty="0" smtClean="0"/>
              <a:t> </a:t>
            </a:r>
            <a:r>
              <a:rPr lang="ru-RU" sz="2800" b="1" dirty="0" smtClean="0"/>
              <a:t>АГП 1–го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: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- Блокада </a:t>
            </a:r>
            <a:r>
              <a:rPr lang="ru-RU" dirty="0" err="1" smtClean="0"/>
              <a:t>рецепторів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медіаторів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М-холінорецепторів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сухості</a:t>
            </a:r>
            <a:r>
              <a:rPr lang="ru-RU" dirty="0" smtClean="0"/>
              <a:t>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рота, носа, горла, </a:t>
            </a:r>
            <a:r>
              <a:rPr lang="ru-RU" dirty="0" err="1" smtClean="0"/>
              <a:t>бронхів</a:t>
            </a:r>
            <a:r>
              <a:rPr lang="ru-RU" dirty="0" smtClean="0"/>
              <a:t>; </a:t>
            </a:r>
            <a:endParaRPr lang="ru-RU" dirty="0" smtClean="0"/>
          </a:p>
          <a:p>
            <a:r>
              <a:rPr lang="ru-RU" dirty="0" err="1" smtClean="0"/>
              <a:t>рідко</a:t>
            </a:r>
            <a:r>
              <a:rPr lang="ru-RU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розлад</a:t>
            </a:r>
            <a:r>
              <a:rPr lang="ru-RU" dirty="0" smtClean="0"/>
              <a:t> </a:t>
            </a:r>
            <a:r>
              <a:rPr lang="ru-RU" dirty="0" err="1" smtClean="0"/>
              <a:t>сечовипускання</a:t>
            </a:r>
            <a:r>
              <a:rPr lang="ru-RU" dirty="0" smtClean="0"/>
              <a:t> та </a:t>
            </a:r>
            <a:r>
              <a:rPr lang="ru-RU" dirty="0" err="1" smtClean="0"/>
              <a:t>погіршення</a:t>
            </a:r>
            <a:r>
              <a:rPr lang="ru-RU" dirty="0" smtClean="0"/>
              <a:t> </a:t>
            </a:r>
            <a:r>
              <a:rPr lang="ru-RU" dirty="0" err="1" smtClean="0"/>
              <a:t>зору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місцевоанестезуючу</a:t>
            </a:r>
            <a:r>
              <a:rPr lang="ru-RU" dirty="0" smtClean="0"/>
              <a:t> </a:t>
            </a:r>
            <a:r>
              <a:rPr lang="ru-RU" dirty="0" err="1" smtClean="0"/>
              <a:t>дію</a:t>
            </a:r>
            <a:r>
              <a:rPr lang="ru-RU" dirty="0" smtClean="0"/>
              <a:t>;– </a:t>
            </a:r>
            <a:r>
              <a:rPr lang="ru-RU" dirty="0" err="1" smtClean="0"/>
              <a:t>хінідиноподібна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 на </a:t>
            </a:r>
            <a:r>
              <a:rPr lang="ru-RU" dirty="0" err="1" smtClean="0"/>
              <a:t>серцевий</a:t>
            </a:r>
            <a:r>
              <a:rPr lang="ru-RU" dirty="0" smtClean="0"/>
              <a:t> </a:t>
            </a:r>
            <a:r>
              <a:rPr lang="ru-RU" dirty="0" err="1" smtClean="0"/>
              <a:t>м'яз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аналгезуючий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та </a:t>
            </a:r>
            <a:r>
              <a:rPr lang="ru-RU" dirty="0" err="1" smtClean="0"/>
              <a:t>підсилююча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 по </a:t>
            </a:r>
            <a:r>
              <a:rPr lang="ru-RU" dirty="0" err="1" smtClean="0"/>
              <a:t>відношенню</a:t>
            </a:r>
            <a:r>
              <a:rPr lang="ru-RU" dirty="0" smtClean="0"/>
              <a:t> до </a:t>
            </a:r>
            <a:r>
              <a:rPr lang="ru-RU" dirty="0" err="1" smtClean="0"/>
              <a:t>аналгетиків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протиблювотна</a:t>
            </a:r>
            <a:r>
              <a:rPr lang="ru-RU" dirty="0" smtClean="0"/>
              <a:t> </a:t>
            </a:r>
            <a:r>
              <a:rPr lang="ru-RU" dirty="0" err="1" smtClean="0"/>
              <a:t>дія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дія</a:t>
            </a:r>
            <a:r>
              <a:rPr lang="ru-RU" dirty="0" smtClean="0"/>
              <a:t> на ЦНС (</a:t>
            </a:r>
            <a:r>
              <a:rPr lang="ru-RU" dirty="0" err="1" smtClean="0"/>
              <a:t>седативний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,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координації</a:t>
            </a:r>
            <a:r>
              <a:rPr lang="ru-RU" dirty="0" smtClean="0"/>
              <a:t>, </a:t>
            </a:r>
            <a:r>
              <a:rPr lang="ru-RU" dirty="0" err="1" smtClean="0"/>
              <a:t>запаморочення</a:t>
            </a:r>
            <a:r>
              <a:rPr lang="ru-RU" dirty="0" smtClean="0"/>
              <a:t>, </a:t>
            </a:r>
            <a:r>
              <a:rPr lang="ru-RU" dirty="0" err="1" smtClean="0"/>
              <a:t>млявість</a:t>
            </a:r>
            <a:r>
              <a:rPr lang="ru-RU" dirty="0" smtClean="0"/>
              <a:t>,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здатності</a:t>
            </a:r>
            <a:r>
              <a:rPr lang="ru-RU" dirty="0" smtClean="0"/>
              <a:t> </a:t>
            </a:r>
            <a:r>
              <a:rPr lang="ru-RU" dirty="0" err="1" smtClean="0"/>
              <a:t>концентрувати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апетиту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Розлади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боку </a:t>
            </a:r>
            <a:r>
              <a:rPr lang="ru-RU" dirty="0" err="1" smtClean="0"/>
              <a:t>травлення</a:t>
            </a:r>
            <a:r>
              <a:rPr lang="ru-RU" dirty="0" smtClean="0"/>
              <a:t> (</a:t>
            </a:r>
            <a:r>
              <a:rPr lang="ru-RU" dirty="0" err="1" smtClean="0"/>
              <a:t>нудота</a:t>
            </a:r>
            <a:r>
              <a:rPr lang="ru-RU" dirty="0" smtClean="0"/>
              <a:t>, </a:t>
            </a:r>
            <a:r>
              <a:rPr lang="ru-RU" dirty="0" err="1" smtClean="0"/>
              <a:t>блювання</a:t>
            </a:r>
            <a:r>
              <a:rPr lang="ru-RU" dirty="0" smtClean="0"/>
              <a:t>, пронос, </a:t>
            </a:r>
            <a:r>
              <a:rPr lang="ru-RU" dirty="0" err="1" smtClean="0"/>
              <a:t>втрата</a:t>
            </a:r>
            <a:r>
              <a:rPr lang="ru-RU" dirty="0" smtClean="0"/>
              <a:t> </a:t>
            </a:r>
            <a:r>
              <a:rPr lang="ru-RU" dirty="0" err="1" smtClean="0"/>
              <a:t>апетиту</a:t>
            </a:r>
            <a:r>
              <a:rPr lang="ru-RU" dirty="0" smtClean="0"/>
              <a:t>, </a:t>
            </a:r>
            <a:r>
              <a:rPr lang="ru-RU" dirty="0" err="1" smtClean="0"/>
              <a:t>неприємні</a:t>
            </a:r>
            <a:r>
              <a:rPr lang="ru-RU" dirty="0" smtClean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в </a:t>
            </a:r>
            <a:r>
              <a:rPr lang="ru-RU" dirty="0" err="1" smtClean="0"/>
              <a:t>епігастрії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тахіфілаксія</a:t>
            </a:r>
            <a:r>
              <a:rPr lang="ru-RU" dirty="0" smtClean="0"/>
              <a:t> (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терапевтичної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при </a:t>
            </a:r>
            <a:r>
              <a:rPr lang="ru-RU" dirty="0" err="1" smtClean="0"/>
              <a:t>тривалому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Переваги</a:t>
            </a:r>
            <a:r>
              <a:rPr lang="ru-RU" b="1" dirty="0" smtClean="0"/>
              <a:t> </a:t>
            </a:r>
            <a:r>
              <a:rPr lang="ru-RU" b="1" dirty="0" smtClean="0"/>
              <a:t>АГП 2–го </a:t>
            </a:r>
            <a:r>
              <a:rPr lang="ru-RU" b="1" dirty="0" err="1" smtClean="0"/>
              <a:t>покоління</a:t>
            </a:r>
            <a:r>
              <a:rPr lang="ru-RU" b="1" dirty="0" smtClean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 smtClean="0"/>
              <a:t>специфічність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 smtClean="0"/>
              <a:t>спорідненість</a:t>
            </a:r>
            <a:r>
              <a:rPr lang="ru-RU" dirty="0" smtClean="0"/>
              <a:t> до Н1-рецепторів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швидкий</a:t>
            </a:r>
            <a:r>
              <a:rPr lang="ru-RU" dirty="0" smtClean="0"/>
              <a:t> </a:t>
            </a:r>
            <a:r>
              <a:rPr lang="ru-RU" dirty="0" smtClean="0"/>
              <a:t>початок </a:t>
            </a:r>
            <a:r>
              <a:rPr lang="ru-RU" dirty="0" err="1" smtClean="0"/>
              <a:t>дії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достатня</a:t>
            </a:r>
            <a:r>
              <a:rPr lang="ru-RU" dirty="0" smtClean="0"/>
              <a:t> </a:t>
            </a:r>
            <a:r>
              <a:rPr lang="ru-RU" dirty="0" err="1" smtClean="0"/>
              <a:t>тривалість</a:t>
            </a:r>
            <a:r>
              <a:rPr lang="ru-RU" dirty="0" smtClean="0"/>
              <a:t> основного </a:t>
            </a:r>
            <a:r>
              <a:rPr lang="ru-RU" dirty="0" err="1" smtClean="0"/>
              <a:t>ефекту</a:t>
            </a:r>
            <a:r>
              <a:rPr lang="ru-RU" dirty="0" smtClean="0"/>
              <a:t> (до 24 годин</a:t>
            </a:r>
            <a:r>
              <a:rPr lang="ru-RU" dirty="0" smtClean="0"/>
              <a:t>);</a:t>
            </a:r>
          </a:p>
          <a:p>
            <a:pPr lvl="0"/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блокади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типів</a:t>
            </a:r>
            <a:r>
              <a:rPr lang="ru-RU" dirty="0" smtClean="0"/>
              <a:t> </a:t>
            </a:r>
            <a:r>
              <a:rPr lang="ru-RU" dirty="0" err="1" smtClean="0"/>
              <a:t>рецепторів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не </a:t>
            </a:r>
            <a:r>
              <a:rPr lang="ru-RU" dirty="0" err="1" smtClean="0"/>
              <a:t>проходять</a:t>
            </a:r>
            <a:r>
              <a:rPr lang="ru-RU" dirty="0" smtClean="0"/>
              <a:t> через </a:t>
            </a:r>
            <a:r>
              <a:rPr lang="ru-RU" dirty="0" err="1" smtClean="0"/>
              <a:t>гематоенцефалічний</a:t>
            </a:r>
            <a:r>
              <a:rPr lang="ru-RU" dirty="0" smtClean="0"/>
              <a:t> </a:t>
            </a:r>
            <a:r>
              <a:rPr lang="ru-RU" dirty="0" err="1" smtClean="0"/>
              <a:t>бар'єр</a:t>
            </a:r>
            <a:r>
              <a:rPr lang="ru-RU" dirty="0" smtClean="0"/>
              <a:t> у </a:t>
            </a:r>
            <a:r>
              <a:rPr lang="ru-RU" dirty="0" err="1" smtClean="0"/>
              <a:t>терапевтичних</a:t>
            </a:r>
            <a:r>
              <a:rPr lang="ru-RU" dirty="0" smtClean="0"/>
              <a:t> дозах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всмоктування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їди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тахіфілаксії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46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 smtClean="0"/>
              <a:t>Основні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побічні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ефекти</a:t>
            </a:r>
            <a:r>
              <a:rPr lang="ru-RU" sz="2800" b="1" dirty="0" smtClean="0"/>
              <a:t> </a:t>
            </a:r>
            <a:r>
              <a:rPr lang="ru-RU" sz="2800" b="1" dirty="0" smtClean="0"/>
              <a:t>АГП 2–го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3800" dirty="0" smtClean="0"/>
              <a:t>У </a:t>
            </a:r>
            <a:r>
              <a:rPr lang="ru-RU" sz="3800" dirty="0" err="1" smtClean="0"/>
              <a:t>терапевтичних</a:t>
            </a:r>
            <a:r>
              <a:rPr lang="ru-RU" sz="3800" dirty="0" smtClean="0"/>
              <a:t> дозах </a:t>
            </a:r>
            <a:r>
              <a:rPr lang="ru-RU" sz="3800" dirty="0" err="1" smtClean="0"/>
              <a:t>ці</a:t>
            </a:r>
            <a:r>
              <a:rPr lang="ru-RU" sz="3800" dirty="0" smtClean="0"/>
              <a:t> </a:t>
            </a:r>
            <a:r>
              <a:rPr lang="ru-RU" sz="3800" dirty="0" err="1" smtClean="0"/>
              <a:t>препарати</a:t>
            </a:r>
            <a:r>
              <a:rPr lang="ru-RU" sz="3800" dirty="0" smtClean="0"/>
              <a:t> </a:t>
            </a:r>
            <a:r>
              <a:rPr lang="ru-RU" sz="3800" dirty="0" err="1" smtClean="0"/>
              <a:t>мають</a:t>
            </a:r>
            <a:r>
              <a:rPr lang="ru-RU" sz="3800" dirty="0" smtClean="0"/>
              <a:t> хороший </a:t>
            </a:r>
            <a:r>
              <a:rPr lang="ru-RU" sz="3800" dirty="0" err="1" smtClean="0"/>
              <a:t>профіль</a:t>
            </a:r>
            <a:r>
              <a:rPr lang="ru-RU" sz="3800" dirty="0" smtClean="0"/>
              <a:t> </a:t>
            </a:r>
            <a:r>
              <a:rPr lang="ru-RU" sz="3800" dirty="0" err="1" smtClean="0"/>
              <a:t>безпеки</a:t>
            </a:r>
            <a:r>
              <a:rPr lang="ru-RU" sz="3800" dirty="0" smtClean="0"/>
              <a:t>. </a:t>
            </a:r>
            <a:r>
              <a:rPr lang="ru-RU" sz="3800" dirty="0" err="1" smtClean="0"/>
              <a:t>Однак</a:t>
            </a:r>
            <a:r>
              <a:rPr lang="ru-RU" sz="3800" dirty="0" smtClean="0"/>
              <a:t> при </a:t>
            </a:r>
            <a:r>
              <a:rPr lang="ru-RU" sz="3800" dirty="0" err="1" smtClean="0"/>
              <a:t>уповільненні</a:t>
            </a:r>
            <a:r>
              <a:rPr lang="ru-RU" sz="3800" dirty="0" smtClean="0"/>
              <a:t> </a:t>
            </a:r>
            <a:r>
              <a:rPr lang="ru-RU" sz="3800" dirty="0" err="1" smtClean="0"/>
              <a:t>метаболізму</a:t>
            </a:r>
            <a:r>
              <a:rPr lang="ru-RU" sz="3800" dirty="0" smtClean="0"/>
              <a:t> </a:t>
            </a:r>
            <a:r>
              <a:rPr lang="ru-RU" sz="3800" dirty="0" err="1" smtClean="0"/>
              <a:t>цих</a:t>
            </a:r>
            <a:r>
              <a:rPr lang="ru-RU" sz="3800" dirty="0" smtClean="0"/>
              <a:t> </a:t>
            </a:r>
            <a:r>
              <a:rPr lang="ru-RU" sz="3800" dirty="0" err="1" smtClean="0"/>
              <a:t>препаратів</a:t>
            </a:r>
            <a:r>
              <a:rPr lang="ru-RU" sz="3800" dirty="0" smtClean="0"/>
              <a:t> ферментами </a:t>
            </a:r>
            <a:r>
              <a:rPr lang="ru-RU" sz="3800" dirty="0" err="1" smtClean="0"/>
              <a:t>печінки</a:t>
            </a:r>
            <a:r>
              <a:rPr lang="ru-RU" sz="3800" dirty="0" smtClean="0"/>
              <a:t> (</a:t>
            </a:r>
            <a:r>
              <a:rPr lang="en-US" sz="3800" dirty="0" smtClean="0"/>
              <a:t>CYP3A4 </a:t>
            </a:r>
            <a:r>
              <a:rPr lang="ru-RU" sz="3800" dirty="0" err="1" smtClean="0"/>
              <a:t>системи</a:t>
            </a:r>
            <a:r>
              <a:rPr lang="ru-RU" sz="3800" dirty="0" smtClean="0"/>
              <a:t> </a:t>
            </a:r>
            <a:r>
              <a:rPr lang="ru-RU" sz="3800" dirty="0" err="1" smtClean="0"/>
              <a:t>цитохрому</a:t>
            </a:r>
            <a:r>
              <a:rPr lang="ru-RU" sz="3800" dirty="0" smtClean="0"/>
              <a:t> Р450) </a:t>
            </a:r>
            <a:r>
              <a:rPr lang="ru-RU" sz="3800" dirty="0" err="1" smtClean="0"/>
              <a:t>відбувається</a:t>
            </a:r>
            <a:r>
              <a:rPr lang="ru-RU" sz="3800" dirty="0" smtClean="0"/>
              <a:t> </a:t>
            </a:r>
            <a:r>
              <a:rPr lang="ru-RU" sz="3800" dirty="0" err="1" smtClean="0"/>
              <a:t>накопичення</a:t>
            </a:r>
            <a:r>
              <a:rPr lang="ru-RU" sz="3800" dirty="0" smtClean="0"/>
              <a:t> </a:t>
            </a:r>
            <a:r>
              <a:rPr lang="ru-RU" sz="3800" dirty="0" err="1" smtClean="0"/>
              <a:t>вихідних</a:t>
            </a:r>
            <a:r>
              <a:rPr lang="ru-RU" sz="3800" dirty="0" smtClean="0"/>
              <a:t> </a:t>
            </a:r>
            <a:r>
              <a:rPr lang="ru-RU" sz="3800" dirty="0" err="1" smtClean="0"/>
              <a:t>неметаболізованих</a:t>
            </a:r>
            <a:r>
              <a:rPr lang="ru-RU" sz="3800" dirty="0" smtClean="0"/>
              <a:t> форм, </a:t>
            </a:r>
            <a:r>
              <a:rPr lang="ru-RU" sz="3800" dirty="0" err="1" smtClean="0"/>
              <a:t>що</a:t>
            </a:r>
            <a:r>
              <a:rPr lang="ru-RU" sz="3800" dirty="0" smtClean="0"/>
              <a:t> </a:t>
            </a:r>
            <a:r>
              <a:rPr lang="ru-RU" sz="3800" dirty="0" err="1" smtClean="0"/>
              <a:t>призводить</a:t>
            </a:r>
            <a:r>
              <a:rPr lang="ru-RU" sz="3800" dirty="0" smtClean="0"/>
              <a:t> до </a:t>
            </a:r>
            <a:r>
              <a:rPr lang="ru-RU" sz="3800" dirty="0" err="1" smtClean="0"/>
              <a:t>порушення</a:t>
            </a:r>
            <a:r>
              <a:rPr lang="ru-RU" sz="3800" dirty="0" smtClean="0"/>
              <a:t> </a:t>
            </a:r>
            <a:r>
              <a:rPr lang="ru-RU" sz="3800" dirty="0" err="1" smtClean="0"/>
              <a:t>серцевого</a:t>
            </a:r>
            <a:r>
              <a:rPr lang="ru-RU" sz="3800" dirty="0" smtClean="0"/>
              <a:t>. </a:t>
            </a:r>
            <a:endParaRPr lang="ru-RU" sz="3800" dirty="0" smtClean="0"/>
          </a:p>
          <a:p>
            <a:r>
              <a:rPr lang="ru-RU" sz="3800" dirty="0" err="1" smtClean="0"/>
              <a:t>Таке</a:t>
            </a:r>
            <a:r>
              <a:rPr lang="ru-RU" sz="3800" dirty="0" smtClean="0"/>
              <a:t> </a:t>
            </a:r>
            <a:r>
              <a:rPr lang="ru-RU" sz="3800" dirty="0" err="1" smtClean="0"/>
              <a:t>ускладнення</a:t>
            </a:r>
            <a:r>
              <a:rPr lang="ru-RU" sz="3800" dirty="0" smtClean="0"/>
              <a:t> </a:t>
            </a:r>
            <a:r>
              <a:rPr lang="ru-RU" sz="3800" dirty="0" err="1" smtClean="0"/>
              <a:t>може</a:t>
            </a:r>
            <a:r>
              <a:rPr lang="ru-RU" sz="3800" dirty="0" smtClean="0"/>
              <a:t> </a:t>
            </a:r>
            <a:r>
              <a:rPr lang="ru-RU" sz="3800" dirty="0" err="1" smtClean="0"/>
              <a:t>виникнути</a:t>
            </a:r>
            <a:r>
              <a:rPr lang="ru-RU" sz="3800" dirty="0" smtClean="0"/>
              <a:t> у </a:t>
            </a:r>
            <a:r>
              <a:rPr lang="ru-RU" sz="3800" dirty="0" err="1" smtClean="0"/>
              <a:t>хворих</a:t>
            </a:r>
            <a:r>
              <a:rPr lang="ru-RU" sz="3800" dirty="0" smtClean="0"/>
              <a:t> </a:t>
            </a:r>
            <a:r>
              <a:rPr lang="ru-RU" sz="3800" dirty="0" err="1" smtClean="0"/>
              <a:t>з</a:t>
            </a:r>
            <a:r>
              <a:rPr lang="ru-RU" sz="3800" dirty="0" smtClean="0"/>
              <a:t> </a:t>
            </a:r>
            <a:r>
              <a:rPr lang="ru-RU" sz="3800" dirty="0" err="1" smtClean="0"/>
              <a:t>порушеннями</a:t>
            </a:r>
            <a:r>
              <a:rPr lang="ru-RU" sz="3800" dirty="0" smtClean="0"/>
              <a:t> </a:t>
            </a:r>
            <a:r>
              <a:rPr lang="ru-RU" sz="3800" dirty="0" err="1" smtClean="0"/>
              <a:t>функції</a:t>
            </a:r>
            <a:r>
              <a:rPr lang="ru-RU" sz="3800" dirty="0" smtClean="0"/>
              <a:t> </a:t>
            </a:r>
            <a:r>
              <a:rPr lang="ru-RU" sz="3800" dirty="0" err="1" smtClean="0"/>
              <a:t>печінки</a:t>
            </a:r>
            <a:r>
              <a:rPr lang="ru-RU" sz="3800" dirty="0" smtClean="0"/>
              <a:t>, при </a:t>
            </a:r>
            <a:r>
              <a:rPr lang="ru-RU" sz="3800" dirty="0" err="1" smtClean="0"/>
              <a:t>одночасному</a:t>
            </a:r>
            <a:r>
              <a:rPr lang="ru-RU" sz="3800" dirty="0" smtClean="0"/>
              <a:t> </a:t>
            </a:r>
            <a:r>
              <a:rPr lang="ru-RU" sz="3800" dirty="0" err="1" smtClean="0"/>
              <a:t>застосуванні</a:t>
            </a:r>
            <a:r>
              <a:rPr lang="ru-RU" sz="3800" dirty="0" smtClean="0"/>
              <a:t> </a:t>
            </a:r>
            <a:r>
              <a:rPr lang="ru-RU" sz="3800" dirty="0" err="1" smtClean="0"/>
              <a:t>макролідів</a:t>
            </a:r>
            <a:r>
              <a:rPr lang="ru-RU" sz="3800" dirty="0" smtClean="0"/>
              <a:t>, </a:t>
            </a:r>
            <a:r>
              <a:rPr lang="ru-RU" sz="3800" dirty="0" err="1" smtClean="0"/>
              <a:t>протигрибкових</a:t>
            </a:r>
            <a:r>
              <a:rPr lang="ru-RU" sz="3800" dirty="0" smtClean="0"/>
              <a:t> </a:t>
            </a:r>
            <a:r>
              <a:rPr lang="ru-RU" sz="3800" dirty="0" err="1" smtClean="0"/>
              <a:t>похідних</a:t>
            </a:r>
            <a:r>
              <a:rPr lang="ru-RU" sz="3800" dirty="0" smtClean="0"/>
              <a:t> </a:t>
            </a:r>
            <a:r>
              <a:rPr lang="ru-RU" sz="3800" dirty="0" err="1" smtClean="0"/>
              <a:t>імідазолу</a:t>
            </a:r>
            <a:r>
              <a:rPr lang="ru-RU" sz="3800" dirty="0" smtClean="0"/>
              <a:t>, </a:t>
            </a:r>
            <a:r>
              <a:rPr lang="ru-RU" sz="3800" dirty="0" err="1" smtClean="0"/>
              <a:t>інших</a:t>
            </a:r>
            <a:r>
              <a:rPr lang="ru-RU" sz="3800" dirty="0" smtClean="0"/>
              <a:t> </a:t>
            </a:r>
            <a:r>
              <a:rPr lang="ru-RU" sz="3800" dirty="0" err="1" smtClean="0"/>
              <a:t>медикаментів</a:t>
            </a:r>
            <a:r>
              <a:rPr lang="ru-RU" sz="3800" dirty="0" smtClean="0"/>
              <a:t> та </a:t>
            </a:r>
            <a:r>
              <a:rPr lang="ru-RU" sz="3800" dirty="0" err="1" smtClean="0"/>
              <a:t>харчових</a:t>
            </a:r>
            <a:r>
              <a:rPr lang="ru-RU" sz="3800" dirty="0" smtClean="0"/>
              <a:t> </a:t>
            </a:r>
            <a:r>
              <a:rPr lang="ru-RU" sz="3800" dirty="0" err="1" smtClean="0"/>
              <a:t>компонентів</a:t>
            </a:r>
            <a:r>
              <a:rPr lang="ru-RU" sz="3800" dirty="0" smtClean="0"/>
              <a:t>, </a:t>
            </a:r>
            <a:r>
              <a:rPr lang="ru-RU" sz="3800" dirty="0" err="1" smtClean="0"/>
              <a:t>які</a:t>
            </a:r>
            <a:r>
              <a:rPr lang="ru-RU" sz="3800" dirty="0" smtClean="0"/>
              <a:t> </a:t>
            </a:r>
            <a:r>
              <a:rPr lang="ru-RU" sz="3800" dirty="0" err="1" smtClean="0"/>
              <a:t>гальмують</a:t>
            </a:r>
            <a:r>
              <a:rPr lang="ru-RU" sz="3800" dirty="0" smtClean="0"/>
              <a:t> </a:t>
            </a:r>
            <a:r>
              <a:rPr lang="ru-RU" sz="3800" dirty="0" err="1" smtClean="0"/>
              <a:t>оксигеназну</a:t>
            </a:r>
            <a:r>
              <a:rPr lang="ru-RU" sz="3800" dirty="0" smtClean="0"/>
              <a:t> </a:t>
            </a:r>
            <a:r>
              <a:rPr lang="ru-RU" sz="3800" dirty="0" err="1" smtClean="0"/>
              <a:t>активність</a:t>
            </a:r>
            <a:r>
              <a:rPr lang="ru-RU" sz="3800" dirty="0" smtClean="0"/>
              <a:t> </a:t>
            </a:r>
            <a:r>
              <a:rPr lang="ru-RU" sz="3800" dirty="0" err="1" smtClean="0"/>
              <a:t>системи</a:t>
            </a:r>
            <a:r>
              <a:rPr lang="ru-RU" sz="3800" dirty="0" smtClean="0"/>
              <a:t> </a:t>
            </a:r>
            <a:r>
              <a:rPr lang="en-US" sz="3800" dirty="0" smtClean="0"/>
              <a:t>CYP3A4 </a:t>
            </a:r>
            <a:r>
              <a:rPr lang="ru-RU" sz="3800" dirty="0" err="1" smtClean="0"/>
              <a:t>цитохрому</a:t>
            </a:r>
            <a:r>
              <a:rPr lang="ru-RU" sz="3800" dirty="0" smtClean="0"/>
              <a:t> Р450</a:t>
            </a:r>
            <a:r>
              <a:rPr lang="ru-RU" sz="3800" dirty="0" smtClean="0"/>
              <a:t>.</a:t>
            </a:r>
          </a:p>
          <a:p>
            <a:r>
              <a:rPr lang="ru-RU" sz="3800" dirty="0" err="1" smtClean="0"/>
              <a:t>Зазначений</a:t>
            </a:r>
            <a:r>
              <a:rPr lang="ru-RU" sz="3800" dirty="0" smtClean="0"/>
              <a:t> </a:t>
            </a:r>
            <a:r>
              <a:rPr lang="ru-RU" sz="3800" dirty="0" err="1" smtClean="0"/>
              <a:t>побічний</a:t>
            </a:r>
            <a:r>
              <a:rPr lang="ru-RU" sz="3800" dirty="0" smtClean="0"/>
              <a:t> </a:t>
            </a:r>
            <a:r>
              <a:rPr lang="ru-RU" sz="3800" dirty="0" err="1" smtClean="0"/>
              <a:t>ефект</a:t>
            </a:r>
            <a:r>
              <a:rPr lang="ru-RU" sz="3800" dirty="0" smtClean="0"/>
              <a:t> </a:t>
            </a:r>
            <a:r>
              <a:rPr lang="ru-RU" sz="3800" dirty="0" err="1" smtClean="0"/>
              <a:t>характерний</a:t>
            </a:r>
            <a:r>
              <a:rPr lang="ru-RU" sz="3800" dirty="0" smtClean="0"/>
              <a:t> для </a:t>
            </a:r>
            <a:r>
              <a:rPr lang="ru-RU" sz="3800" dirty="0" err="1" smtClean="0"/>
              <a:t>терфенадину</a:t>
            </a:r>
            <a:r>
              <a:rPr lang="ru-RU" sz="3800" dirty="0" smtClean="0"/>
              <a:t>, </a:t>
            </a:r>
            <a:r>
              <a:rPr lang="ru-RU" sz="3800" dirty="0" err="1" smtClean="0"/>
              <a:t>астемізолу</a:t>
            </a:r>
            <a:r>
              <a:rPr lang="ru-RU" sz="3800" dirty="0" smtClean="0"/>
              <a:t> та </a:t>
            </a:r>
            <a:r>
              <a:rPr lang="ru-RU" sz="3800" dirty="0" err="1" smtClean="0"/>
              <a:t>лоратадину</a:t>
            </a:r>
            <a:r>
              <a:rPr lang="ru-RU" sz="3800" dirty="0" smtClean="0"/>
              <a:t>. Через </a:t>
            </a:r>
            <a:r>
              <a:rPr lang="ru-RU" sz="3800" dirty="0" err="1" smtClean="0"/>
              <a:t>кардіотоксичну</a:t>
            </a:r>
            <a:r>
              <a:rPr lang="ru-RU" sz="3800" dirty="0" smtClean="0"/>
              <a:t> </a:t>
            </a:r>
            <a:r>
              <a:rPr lang="ru-RU" sz="3800" dirty="0" err="1" smtClean="0"/>
              <a:t>дію</a:t>
            </a:r>
            <a:r>
              <a:rPr lang="ru-RU" sz="3800" dirty="0" smtClean="0"/>
              <a:t> в </a:t>
            </a:r>
            <a:r>
              <a:rPr lang="ru-RU" sz="3800" dirty="0" err="1" smtClean="0"/>
              <a:t>ряді</a:t>
            </a:r>
            <a:r>
              <a:rPr lang="ru-RU" sz="3800" dirty="0" smtClean="0"/>
              <a:t> </a:t>
            </a:r>
            <a:r>
              <a:rPr lang="ru-RU" sz="3800" dirty="0" err="1" smtClean="0"/>
              <a:t>країн</a:t>
            </a:r>
            <a:r>
              <a:rPr lang="ru-RU" sz="3800" dirty="0" smtClean="0"/>
              <a:t>, </a:t>
            </a:r>
            <a:r>
              <a:rPr lang="ru-RU" sz="3800" dirty="0" err="1" smtClean="0"/>
              <a:t>астемізол</a:t>
            </a:r>
            <a:r>
              <a:rPr lang="ru-RU" sz="3800" dirty="0" smtClean="0"/>
              <a:t> </a:t>
            </a:r>
            <a:r>
              <a:rPr lang="ru-RU" sz="3800" dirty="0" err="1" smtClean="0"/>
              <a:t>і</a:t>
            </a:r>
            <a:r>
              <a:rPr lang="ru-RU" sz="3800" dirty="0" smtClean="0"/>
              <a:t> </a:t>
            </a:r>
            <a:r>
              <a:rPr lang="ru-RU" sz="3800" dirty="0" err="1" smtClean="0"/>
              <a:t>терфенадин</a:t>
            </a:r>
            <a:r>
              <a:rPr lang="ru-RU" sz="3800" dirty="0" smtClean="0"/>
              <a:t> </a:t>
            </a:r>
            <a:r>
              <a:rPr lang="ru-RU" sz="3800" dirty="0" err="1" smtClean="0"/>
              <a:t>вилучені</a:t>
            </a:r>
            <a:r>
              <a:rPr lang="ru-RU" sz="3800" dirty="0" smtClean="0"/>
              <a:t> </a:t>
            </a:r>
            <a:r>
              <a:rPr lang="ru-RU" sz="3800" dirty="0" err="1" smtClean="0"/>
              <a:t>з</a:t>
            </a:r>
            <a:r>
              <a:rPr lang="ru-RU" sz="3800" dirty="0" smtClean="0"/>
              <a:t> продажу</a:t>
            </a:r>
            <a:r>
              <a:rPr lang="ru-RU" sz="3800" dirty="0" smtClean="0"/>
              <a:t>.</a:t>
            </a:r>
          </a:p>
          <a:p>
            <a:r>
              <a:rPr lang="ru-RU" sz="3800" dirty="0" err="1" smtClean="0"/>
              <a:t>Дія</a:t>
            </a:r>
            <a:r>
              <a:rPr lang="ru-RU" sz="3800" dirty="0" smtClean="0"/>
              <a:t> </a:t>
            </a:r>
            <a:r>
              <a:rPr lang="ru-RU" sz="3800" dirty="0" smtClean="0"/>
              <a:t>на ЦНС </a:t>
            </a:r>
            <a:r>
              <a:rPr lang="ru-RU" sz="3800" dirty="0" err="1" smtClean="0"/>
              <a:t>препаратів</a:t>
            </a:r>
            <a:r>
              <a:rPr lang="ru-RU" sz="3800" dirty="0" smtClean="0"/>
              <a:t> </a:t>
            </a:r>
            <a:r>
              <a:rPr lang="ru-RU" sz="3800" dirty="0" err="1" smtClean="0"/>
              <a:t>цієї</a:t>
            </a:r>
            <a:r>
              <a:rPr lang="ru-RU" sz="3800" dirty="0" smtClean="0"/>
              <a:t> </a:t>
            </a:r>
            <a:r>
              <a:rPr lang="ru-RU" sz="3800" dirty="0" err="1" smtClean="0"/>
              <a:t>групи</a:t>
            </a:r>
            <a:r>
              <a:rPr lang="ru-RU" sz="3800" dirty="0" smtClean="0"/>
              <a:t> </a:t>
            </a:r>
            <a:r>
              <a:rPr lang="ru-RU" sz="3800" dirty="0" err="1" smtClean="0"/>
              <a:t>є</a:t>
            </a:r>
            <a:r>
              <a:rPr lang="ru-RU" sz="3800" dirty="0" smtClean="0"/>
              <a:t> </a:t>
            </a:r>
            <a:r>
              <a:rPr lang="ru-RU" sz="3800" dirty="0" err="1" smtClean="0"/>
              <a:t>надзвичайно</a:t>
            </a:r>
            <a:r>
              <a:rPr lang="ru-RU" sz="3800" dirty="0" smtClean="0"/>
              <a:t> </a:t>
            </a:r>
            <a:r>
              <a:rPr lang="ru-RU" sz="3800" dirty="0" err="1" smtClean="0"/>
              <a:t>слабкою</a:t>
            </a:r>
            <a:r>
              <a:rPr lang="ru-RU" sz="3800" dirty="0" smtClean="0"/>
              <a:t>. </a:t>
            </a:r>
            <a:r>
              <a:rPr lang="ru-RU" sz="3800" dirty="0" err="1" smtClean="0"/>
              <a:t>Седативний</a:t>
            </a:r>
            <a:r>
              <a:rPr lang="ru-RU" sz="3800" dirty="0" smtClean="0"/>
              <a:t> </a:t>
            </a:r>
            <a:r>
              <a:rPr lang="ru-RU" sz="3800" dirty="0" err="1" smtClean="0"/>
              <a:t>ефект</a:t>
            </a:r>
            <a:r>
              <a:rPr lang="ru-RU" sz="3800" dirty="0" smtClean="0"/>
              <a:t> </a:t>
            </a:r>
            <a:r>
              <a:rPr lang="ru-RU" sz="3800" dirty="0" err="1" smtClean="0"/>
              <a:t>зустрічається</a:t>
            </a:r>
            <a:r>
              <a:rPr lang="ru-RU" sz="3800" dirty="0" smtClean="0"/>
              <a:t> </a:t>
            </a:r>
            <a:r>
              <a:rPr lang="ru-RU" sz="3800" dirty="0" err="1" smtClean="0"/>
              <a:t>рідко</a:t>
            </a:r>
            <a:r>
              <a:rPr lang="ru-RU" sz="3800" dirty="0" smtClean="0"/>
              <a:t> </a:t>
            </a:r>
            <a:r>
              <a:rPr lang="ru-RU" sz="3800" dirty="0" err="1" smtClean="0"/>
              <a:t>і</a:t>
            </a:r>
            <a:r>
              <a:rPr lang="ru-RU" sz="3800" dirty="0" smtClean="0"/>
              <a:t> </a:t>
            </a:r>
            <a:r>
              <a:rPr lang="ru-RU" sz="3800" dirty="0" err="1" smtClean="0"/>
              <a:t>лише</a:t>
            </a:r>
            <a:r>
              <a:rPr lang="ru-RU" sz="3800" dirty="0" smtClean="0"/>
              <a:t> в </a:t>
            </a:r>
            <a:r>
              <a:rPr lang="ru-RU" sz="3800" dirty="0" err="1" smtClean="0"/>
              <a:t>осіб</a:t>
            </a:r>
            <a:r>
              <a:rPr lang="ru-RU" sz="3800" dirty="0" smtClean="0"/>
              <a:t> </a:t>
            </a:r>
            <a:r>
              <a:rPr lang="ru-RU" sz="3800" dirty="0" err="1" smtClean="0"/>
              <a:t>із</a:t>
            </a:r>
            <a:r>
              <a:rPr lang="ru-RU" sz="3800" dirty="0" smtClean="0"/>
              <a:t> </a:t>
            </a:r>
            <a:r>
              <a:rPr lang="ru-RU" sz="3800" dirty="0" err="1" smtClean="0"/>
              <a:t>високою</a:t>
            </a:r>
            <a:r>
              <a:rPr lang="ru-RU" sz="3800" dirty="0" smtClean="0"/>
              <a:t> </a:t>
            </a:r>
            <a:r>
              <a:rPr lang="ru-RU" sz="3800" dirty="0" err="1" smtClean="0"/>
              <a:t>індивідуальною</a:t>
            </a:r>
            <a:r>
              <a:rPr lang="ru-RU" sz="3800" dirty="0" smtClean="0"/>
              <a:t> </a:t>
            </a:r>
            <a:r>
              <a:rPr lang="ru-RU" sz="3800" dirty="0" err="1" smtClean="0"/>
              <a:t>чутливістю</a:t>
            </a:r>
            <a:r>
              <a:rPr lang="ru-RU" sz="3800" dirty="0" smtClean="0"/>
              <a:t> до медикаменту</a:t>
            </a:r>
            <a:r>
              <a:rPr lang="ru-RU" sz="3800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47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 smtClean="0"/>
              <a:t>Антигістамінні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препарати</a:t>
            </a:r>
            <a:r>
              <a:rPr lang="ru-RU" sz="2800" b="1" dirty="0" smtClean="0"/>
              <a:t> </a:t>
            </a:r>
            <a:r>
              <a:rPr lang="ru-RU" sz="2800" b="1" dirty="0" smtClean="0"/>
              <a:t>3–го </a:t>
            </a:r>
            <a:r>
              <a:rPr lang="ru-RU" sz="2800" b="1" dirty="0" err="1" smtClean="0"/>
              <a:t>покоління</a:t>
            </a:r>
            <a:r>
              <a:rPr lang="ru-RU" sz="2800" b="1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терапевтичних</a:t>
            </a:r>
            <a:r>
              <a:rPr lang="ru-RU" dirty="0" smtClean="0"/>
              <a:t> дозах </a:t>
            </a:r>
            <a:r>
              <a:rPr lang="ru-RU" dirty="0" err="1" smtClean="0"/>
              <a:t>препарати</a:t>
            </a:r>
            <a:r>
              <a:rPr lang="ru-RU" dirty="0" smtClean="0"/>
              <a:t> 3-го </a:t>
            </a:r>
            <a:r>
              <a:rPr lang="ru-RU" dirty="0" err="1" smtClean="0"/>
              <a:t>покоління</a:t>
            </a:r>
            <a:r>
              <a:rPr lang="ru-RU" dirty="0" smtClean="0"/>
              <a:t> </a:t>
            </a:r>
            <a:r>
              <a:rPr lang="ru-RU" dirty="0" err="1" smtClean="0"/>
              <a:t>викликають</a:t>
            </a:r>
            <a:r>
              <a:rPr lang="ru-RU" dirty="0" smtClean="0"/>
              <a:t> </a:t>
            </a:r>
            <a:r>
              <a:rPr lang="ru-RU" dirty="0" err="1" smtClean="0"/>
              <a:t>седативний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, </a:t>
            </a:r>
            <a:r>
              <a:rPr lang="ru-RU" dirty="0" err="1" smtClean="0"/>
              <a:t>він</a:t>
            </a:r>
            <a:r>
              <a:rPr lang="ru-RU" dirty="0" smtClean="0"/>
              <a:t> не </a:t>
            </a:r>
            <a:r>
              <a:rPr lang="ru-RU" dirty="0" err="1" smtClean="0"/>
              <a:t>буває</a:t>
            </a:r>
            <a:r>
              <a:rPr lang="ru-RU" dirty="0" smtClean="0"/>
              <a:t> </a:t>
            </a:r>
            <a:r>
              <a:rPr lang="ru-RU" dirty="0" err="1" smtClean="0"/>
              <a:t>настільки</a:t>
            </a:r>
            <a:r>
              <a:rPr lang="ru-RU" dirty="0" smtClean="0"/>
              <a:t> </a:t>
            </a:r>
            <a:r>
              <a:rPr lang="ru-RU" dirty="0" err="1" smtClean="0"/>
              <a:t>вираженим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стати причиною </a:t>
            </a:r>
            <a:r>
              <a:rPr lang="ru-RU" dirty="0" err="1" smtClean="0"/>
              <a:t>відміни</a:t>
            </a:r>
            <a:r>
              <a:rPr lang="ru-RU" dirty="0" smtClean="0"/>
              <a:t> препарату; </a:t>
            </a:r>
            <a:r>
              <a:rPr lang="ru-RU" dirty="0" err="1" smtClean="0"/>
              <a:t>мабуть</a:t>
            </a:r>
            <a:r>
              <a:rPr lang="ru-RU" dirty="0" smtClean="0"/>
              <a:t>, </a:t>
            </a:r>
            <a:r>
              <a:rPr lang="ru-RU" dirty="0" err="1" smtClean="0"/>
              <a:t>лише</a:t>
            </a:r>
            <a:r>
              <a:rPr lang="ru-RU" dirty="0" smtClean="0"/>
              <a:t> у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високою</a:t>
            </a:r>
            <a:r>
              <a:rPr lang="ru-RU" dirty="0" smtClean="0"/>
              <a:t> </a:t>
            </a:r>
            <a:r>
              <a:rPr lang="ru-RU" dirty="0" err="1" smtClean="0"/>
              <a:t>індивідуальною</a:t>
            </a:r>
            <a:r>
              <a:rPr lang="ru-RU" dirty="0" smtClean="0"/>
              <a:t> </a:t>
            </a:r>
            <a:r>
              <a:rPr lang="ru-RU" dirty="0" err="1" smtClean="0"/>
              <a:t>чутливістю</a:t>
            </a:r>
            <a:r>
              <a:rPr lang="ru-RU" dirty="0" smtClean="0"/>
              <a:t> </a:t>
            </a:r>
            <a:r>
              <a:rPr lang="ru-RU" dirty="0" err="1" smtClean="0"/>
              <a:t>зустрічається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побічний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Клінічні</a:t>
            </a:r>
            <a:r>
              <a:rPr lang="ru-RU" dirty="0" smtClean="0"/>
              <a:t> </a:t>
            </a:r>
            <a:r>
              <a:rPr lang="ru-RU" dirty="0" err="1" smtClean="0"/>
              <a:t>випробування</a:t>
            </a:r>
            <a:r>
              <a:rPr lang="ru-RU" dirty="0" smtClean="0"/>
              <a:t> </a:t>
            </a:r>
            <a:r>
              <a:rPr lang="ru-RU" dirty="0" err="1" smtClean="0"/>
              <a:t>фексофенадину</a:t>
            </a:r>
            <a:r>
              <a:rPr lang="ru-RU" dirty="0" smtClean="0"/>
              <a:t> (</a:t>
            </a:r>
            <a:r>
              <a:rPr lang="ru-RU" dirty="0" err="1" smtClean="0"/>
              <a:t>Телфаст</a:t>
            </a:r>
            <a:r>
              <a:rPr lang="ru-RU" dirty="0" smtClean="0"/>
              <a:t>) показали, </a:t>
            </a:r>
            <a:r>
              <a:rPr lang="ru-RU" dirty="0" err="1" smtClean="0"/>
              <a:t>що</a:t>
            </a:r>
            <a:r>
              <a:rPr lang="ru-RU" dirty="0" smtClean="0"/>
              <a:t> на </a:t>
            </a:r>
            <a:r>
              <a:rPr lang="ru-RU" dirty="0" err="1" smtClean="0"/>
              <a:t>відміну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АГП 3-го </a:t>
            </a:r>
            <a:r>
              <a:rPr lang="ru-RU" dirty="0" err="1" smtClean="0"/>
              <a:t>покоління</a:t>
            </a:r>
            <a:r>
              <a:rPr lang="ru-RU" dirty="0" smtClean="0"/>
              <a:t>, </a:t>
            </a:r>
            <a:r>
              <a:rPr lang="ru-RU" dirty="0" err="1" smtClean="0"/>
              <a:t>фексофенадин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справжню</a:t>
            </a:r>
            <a:r>
              <a:rPr lang="ru-RU" dirty="0" smtClean="0"/>
              <a:t> </a:t>
            </a:r>
            <a:r>
              <a:rPr lang="ru-RU" dirty="0" err="1" smtClean="0"/>
              <a:t>неседативність</a:t>
            </a:r>
            <a:r>
              <a:rPr lang="ru-RU" dirty="0" smtClean="0"/>
              <a:t>: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дво</a:t>
            </a:r>
            <a:r>
              <a:rPr lang="ru-RU" dirty="0" smtClean="0"/>
              <a:t>-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триразове</a:t>
            </a:r>
            <a:r>
              <a:rPr lang="ru-RU" dirty="0" smtClean="0"/>
              <a:t> </a:t>
            </a:r>
            <a:r>
              <a:rPr lang="ru-RU" dirty="0" err="1" smtClean="0"/>
              <a:t>перевищення</a:t>
            </a:r>
            <a:r>
              <a:rPr lang="ru-RU" dirty="0" smtClean="0"/>
              <a:t> </a:t>
            </a:r>
            <a:r>
              <a:rPr lang="ru-RU" dirty="0" err="1" smtClean="0"/>
              <a:t>середньої</a:t>
            </a:r>
            <a:r>
              <a:rPr lang="ru-RU" dirty="0" smtClean="0"/>
              <a:t> </a:t>
            </a:r>
            <a:r>
              <a:rPr lang="ru-RU" dirty="0" err="1" smtClean="0"/>
              <a:t>терапевтичної</a:t>
            </a:r>
            <a:r>
              <a:rPr lang="ru-RU" dirty="0" smtClean="0"/>
              <a:t> </a:t>
            </a:r>
            <a:r>
              <a:rPr lang="ru-RU" dirty="0" err="1" smtClean="0"/>
              <a:t>дози</a:t>
            </a:r>
            <a:r>
              <a:rPr lang="ru-RU" dirty="0" smtClean="0"/>
              <a:t> препарату не </a:t>
            </a:r>
            <a:r>
              <a:rPr lang="ru-RU" dirty="0" err="1" smtClean="0"/>
              <a:t>викликало</a:t>
            </a:r>
            <a:r>
              <a:rPr lang="ru-RU" dirty="0" smtClean="0"/>
              <a:t> седативного </a:t>
            </a:r>
            <a:r>
              <a:rPr lang="ru-RU" dirty="0" err="1" smtClean="0"/>
              <a:t>ефекту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ЦЕТИРИЗИН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900" dirty="0" smtClean="0"/>
              <a:t>ПОКАЗАННЯ: </a:t>
            </a:r>
            <a:r>
              <a:rPr lang="ru-RU" sz="2900" dirty="0" err="1" smtClean="0"/>
              <a:t>Лікування</a:t>
            </a:r>
            <a:r>
              <a:rPr lang="ru-RU" sz="2900" dirty="0" smtClean="0"/>
              <a:t> </a:t>
            </a:r>
            <a:r>
              <a:rPr lang="ru-RU" sz="2900" dirty="0" smtClean="0"/>
              <a:t>сезонного та </a:t>
            </a:r>
            <a:r>
              <a:rPr lang="ru-RU" sz="2900" dirty="0" err="1" smtClean="0"/>
              <a:t>хронічного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алергічного</a:t>
            </a:r>
            <a:r>
              <a:rPr lang="ru-RU" sz="2900" dirty="0" smtClean="0"/>
              <a:t> </a:t>
            </a:r>
            <a:r>
              <a:rPr lang="ru-RU" sz="2900" dirty="0" err="1" smtClean="0"/>
              <a:t>риніту</a:t>
            </a:r>
            <a:r>
              <a:rPr lang="ru-RU" sz="2900" dirty="0" smtClean="0"/>
              <a:t>, </a:t>
            </a:r>
            <a:r>
              <a:rPr lang="ru-RU" sz="2900" dirty="0" err="1" smtClean="0"/>
              <a:t>алергічного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кон'юнктивіту</a:t>
            </a:r>
            <a:r>
              <a:rPr lang="ru-RU" sz="2900" dirty="0" smtClean="0"/>
              <a:t>, свербежу, </a:t>
            </a:r>
            <a:r>
              <a:rPr lang="ru-RU" sz="2900" dirty="0" err="1" smtClean="0"/>
              <a:t>хронічної</a:t>
            </a:r>
            <a:r>
              <a:rPr lang="ru-RU" sz="2900" dirty="0" smtClean="0"/>
              <a:t> </a:t>
            </a:r>
            <a:r>
              <a:rPr lang="ru-RU" sz="2900" dirty="0" err="1" smtClean="0"/>
              <a:t>ідіопатичної</a:t>
            </a:r>
            <a:r>
              <a:rPr lang="ru-RU" sz="2900" dirty="0" smtClean="0"/>
              <a:t> </a:t>
            </a:r>
            <a:r>
              <a:rPr lang="ru-RU" sz="2900" dirty="0" err="1" smtClean="0"/>
              <a:t>кропив'янки</a:t>
            </a:r>
            <a:r>
              <a:rPr lang="ru-RU" sz="2900" dirty="0" smtClean="0"/>
              <a:t> та </a:t>
            </a:r>
            <a:r>
              <a:rPr lang="ru-RU" sz="2900" dirty="0" err="1" smtClean="0"/>
              <a:t>набряку</a:t>
            </a:r>
            <a:r>
              <a:rPr lang="ru-RU" sz="2900" dirty="0" smtClean="0"/>
              <a:t> </a:t>
            </a:r>
            <a:r>
              <a:rPr lang="ru-RU" sz="2900" dirty="0" err="1" smtClean="0"/>
              <a:t>Квінке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СПОСІБ ВВЕДЕННЯ </a:t>
            </a:r>
            <a:r>
              <a:rPr lang="ru-RU" sz="2900" dirty="0" smtClean="0"/>
              <a:t>І </a:t>
            </a:r>
            <a:r>
              <a:rPr lang="ru-RU" sz="2900" dirty="0" smtClean="0"/>
              <a:t>ДОЗИ: </a:t>
            </a:r>
            <a:r>
              <a:rPr lang="ru-RU" sz="2900" dirty="0" err="1" smtClean="0"/>
              <a:t>Діти</a:t>
            </a:r>
            <a:r>
              <a:rPr lang="ru-RU" sz="2900" dirty="0" smtClean="0"/>
              <a:t> </a:t>
            </a:r>
            <a:r>
              <a:rPr lang="ru-RU" sz="2900" dirty="0" err="1" smtClean="0"/>
              <a:t>віком</a:t>
            </a:r>
            <a:r>
              <a:rPr lang="ru-RU" sz="2900" dirty="0" smtClean="0"/>
              <a:t> </a:t>
            </a:r>
            <a:r>
              <a:rPr lang="ru-RU" sz="2900" dirty="0" err="1" smtClean="0"/>
              <a:t>від</a:t>
            </a:r>
            <a:r>
              <a:rPr lang="ru-RU" sz="2900" dirty="0" smtClean="0"/>
              <a:t> 2 до 6 </a:t>
            </a:r>
            <a:r>
              <a:rPr lang="ru-RU" sz="2900" dirty="0" err="1" smtClean="0"/>
              <a:t>років</a:t>
            </a:r>
            <a:r>
              <a:rPr lang="ru-RU" sz="2900" dirty="0" smtClean="0"/>
              <a:t>: 5 мг на день (10 </a:t>
            </a:r>
            <a:r>
              <a:rPr lang="ru-RU" sz="2900" dirty="0" err="1" smtClean="0"/>
              <a:t>крапель</a:t>
            </a:r>
            <a:r>
              <a:rPr lang="ru-RU" sz="2900" dirty="0" smtClean="0"/>
              <a:t>) одноразово </a:t>
            </a:r>
            <a:r>
              <a:rPr lang="ru-RU" sz="2900" dirty="0" err="1" smtClean="0"/>
              <a:t>або</a:t>
            </a:r>
            <a:r>
              <a:rPr lang="ru-RU" sz="2900" dirty="0" smtClean="0"/>
              <a:t> по 5 </a:t>
            </a:r>
            <a:r>
              <a:rPr lang="ru-RU" sz="2900" dirty="0" err="1" smtClean="0"/>
              <a:t>крапель</a:t>
            </a:r>
            <a:r>
              <a:rPr lang="ru-RU" sz="2900" dirty="0" smtClean="0"/>
              <a:t> </a:t>
            </a:r>
            <a:r>
              <a:rPr lang="ru-RU" sz="2900" dirty="0" err="1" smtClean="0"/>
              <a:t>вранці</a:t>
            </a:r>
            <a:r>
              <a:rPr lang="ru-RU" sz="2900" dirty="0" smtClean="0"/>
              <a:t> та </a:t>
            </a:r>
            <a:r>
              <a:rPr lang="ru-RU" sz="2900" dirty="0" err="1" smtClean="0"/>
              <a:t>ввечері.Діти</a:t>
            </a:r>
            <a:r>
              <a:rPr lang="ru-RU" sz="2900" dirty="0" smtClean="0"/>
              <a:t> </a:t>
            </a:r>
            <a:r>
              <a:rPr lang="ru-RU" sz="2900" dirty="0" err="1" smtClean="0"/>
              <a:t>віком</a:t>
            </a:r>
            <a:r>
              <a:rPr lang="ru-RU" sz="2900" dirty="0" smtClean="0"/>
              <a:t> </a:t>
            </a:r>
            <a:r>
              <a:rPr lang="ru-RU" sz="2900" dirty="0" err="1" smtClean="0"/>
              <a:t>від</a:t>
            </a:r>
            <a:r>
              <a:rPr lang="ru-RU" sz="2900" dirty="0" smtClean="0"/>
              <a:t> 6 до 12 </a:t>
            </a:r>
            <a:r>
              <a:rPr lang="ru-RU" sz="2900" dirty="0" err="1" smtClean="0"/>
              <a:t>років</a:t>
            </a:r>
            <a:r>
              <a:rPr lang="ru-RU" sz="2900" dirty="0" smtClean="0"/>
              <a:t>: 10 мг на день (1 таблетка </a:t>
            </a:r>
            <a:r>
              <a:rPr lang="ru-RU" sz="2900" dirty="0" err="1" smtClean="0"/>
              <a:t>або</a:t>
            </a:r>
            <a:r>
              <a:rPr lang="ru-RU" sz="2900" dirty="0" smtClean="0"/>
              <a:t> 20 </a:t>
            </a:r>
            <a:r>
              <a:rPr lang="ru-RU" sz="2900" dirty="0" err="1" smtClean="0"/>
              <a:t>крапель</a:t>
            </a:r>
            <a:r>
              <a:rPr lang="ru-RU" sz="2900" dirty="0" smtClean="0"/>
              <a:t> на день) одноразово, </a:t>
            </a:r>
            <a:r>
              <a:rPr lang="ru-RU" sz="2900" dirty="0" err="1" smtClean="0"/>
              <a:t>або</a:t>
            </a:r>
            <a:r>
              <a:rPr lang="ru-RU" sz="2900" dirty="0" smtClean="0"/>
              <a:t> по 1/2 таблетки 2 рази на день </a:t>
            </a:r>
            <a:r>
              <a:rPr lang="ru-RU" sz="2900" dirty="0" err="1" smtClean="0"/>
              <a:t>вранці</a:t>
            </a:r>
            <a:r>
              <a:rPr lang="ru-RU" sz="2900" dirty="0" smtClean="0"/>
              <a:t> та </a:t>
            </a:r>
            <a:r>
              <a:rPr lang="ru-RU" sz="2900" dirty="0" err="1" smtClean="0"/>
              <a:t>ввечері.Дорослі</a:t>
            </a:r>
            <a:r>
              <a:rPr lang="ru-RU" sz="2900" dirty="0" smtClean="0"/>
              <a:t> </a:t>
            </a:r>
            <a:r>
              <a:rPr lang="ru-RU" sz="2900" dirty="0" err="1" smtClean="0"/>
              <a:t>та</a:t>
            </a:r>
            <a:r>
              <a:rPr lang="ru-RU" sz="2900" dirty="0" smtClean="0"/>
              <a:t> </a:t>
            </a:r>
            <a:r>
              <a:rPr lang="ru-RU" sz="2900" dirty="0" err="1" smtClean="0"/>
              <a:t>діти</a:t>
            </a:r>
            <a:r>
              <a:rPr lang="ru-RU" sz="2900" dirty="0" smtClean="0"/>
              <a:t> 12 </a:t>
            </a:r>
            <a:r>
              <a:rPr lang="ru-RU" sz="2900" dirty="0" err="1" smtClean="0"/>
              <a:t>років</a:t>
            </a:r>
            <a:r>
              <a:rPr lang="ru-RU" sz="2900" dirty="0" smtClean="0"/>
              <a:t> та старше: 10 мг на день (1 таблетка </a:t>
            </a:r>
            <a:r>
              <a:rPr lang="ru-RU" sz="2900" dirty="0" err="1" smtClean="0"/>
              <a:t>або</a:t>
            </a:r>
            <a:r>
              <a:rPr lang="ru-RU" sz="2900" dirty="0" smtClean="0"/>
              <a:t> 20 </a:t>
            </a:r>
            <a:r>
              <a:rPr lang="ru-RU" sz="2900" dirty="0" err="1" smtClean="0"/>
              <a:t>крапель</a:t>
            </a:r>
            <a:r>
              <a:rPr lang="ru-RU" sz="2900" dirty="0" smtClean="0"/>
              <a:t>) одноразово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В </a:t>
            </a:r>
            <a:r>
              <a:rPr lang="ru-RU" sz="2900" dirty="0" err="1" smtClean="0"/>
              <a:t>даний</a:t>
            </a:r>
            <a:r>
              <a:rPr lang="ru-RU" sz="2900" dirty="0" smtClean="0"/>
              <a:t> час </a:t>
            </a:r>
            <a:r>
              <a:rPr lang="ru-RU" sz="2900" dirty="0" err="1" smtClean="0"/>
              <a:t>немає</a:t>
            </a:r>
            <a:r>
              <a:rPr lang="ru-RU" sz="2900" dirty="0" smtClean="0"/>
              <a:t> </a:t>
            </a:r>
            <a:r>
              <a:rPr lang="ru-RU" sz="2900" dirty="0" err="1" smtClean="0"/>
              <a:t>даних</a:t>
            </a:r>
            <a:r>
              <a:rPr lang="ru-RU" sz="2900" dirty="0" smtClean="0"/>
              <a:t>, </a:t>
            </a:r>
            <a:r>
              <a:rPr lang="ru-RU" sz="2900" dirty="0" err="1" smtClean="0"/>
              <a:t>що</a:t>
            </a:r>
            <a:r>
              <a:rPr lang="ru-RU" sz="2900" dirty="0" smtClean="0"/>
              <a:t> </a:t>
            </a:r>
            <a:r>
              <a:rPr lang="ru-RU" sz="2900" dirty="0" err="1" smtClean="0"/>
              <a:t>свідчать</a:t>
            </a:r>
            <a:r>
              <a:rPr lang="ru-RU" sz="2900" dirty="0" smtClean="0"/>
              <a:t> про </a:t>
            </a:r>
            <a:r>
              <a:rPr lang="ru-RU" sz="2900" dirty="0" err="1" smtClean="0"/>
              <a:t>необхідність</a:t>
            </a:r>
            <a:r>
              <a:rPr lang="ru-RU" sz="2900" dirty="0" smtClean="0"/>
              <a:t> </a:t>
            </a:r>
            <a:r>
              <a:rPr lang="ru-RU" sz="2900" dirty="0" err="1" smtClean="0"/>
              <a:t>зниження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дози</a:t>
            </a:r>
            <a:r>
              <a:rPr lang="ru-RU" sz="2900" dirty="0" smtClean="0"/>
              <a:t> у </a:t>
            </a:r>
            <a:r>
              <a:rPr lang="ru-RU" sz="2900" dirty="0" err="1" smtClean="0"/>
              <a:t>літніх</a:t>
            </a:r>
            <a:r>
              <a:rPr lang="ru-RU" sz="2900" dirty="0" smtClean="0"/>
              <a:t> </a:t>
            </a:r>
            <a:r>
              <a:rPr lang="ru-RU" sz="2900" dirty="0" err="1" smtClean="0"/>
              <a:t>хворих</a:t>
            </a:r>
            <a:r>
              <a:rPr lang="ru-RU" sz="2900" dirty="0" smtClean="0"/>
              <a:t> при </a:t>
            </a:r>
            <a:r>
              <a:rPr lang="ru-RU" sz="2900" dirty="0" err="1" smtClean="0"/>
              <a:t>нормальній</a:t>
            </a:r>
            <a:r>
              <a:rPr lang="ru-RU" sz="2900" dirty="0" smtClean="0"/>
              <a:t> </a:t>
            </a:r>
            <a:r>
              <a:rPr lang="ru-RU" sz="2900" dirty="0" err="1" smtClean="0"/>
              <a:t>функції</a:t>
            </a:r>
            <a:r>
              <a:rPr lang="ru-RU" sz="2900" dirty="0" smtClean="0"/>
              <a:t> </a:t>
            </a:r>
            <a:r>
              <a:rPr lang="ru-RU" sz="2900" dirty="0" err="1" smtClean="0"/>
              <a:t>нирок</a:t>
            </a:r>
            <a:r>
              <a:rPr lang="ru-RU" sz="2900" dirty="0" smtClean="0"/>
              <a:t>. </a:t>
            </a:r>
            <a:r>
              <a:rPr lang="ru-RU" sz="2900" dirty="0" err="1" smtClean="0"/>
              <a:t>Хворим</a:t>
            </a:r>
            <a:r>
              <a:rPr lang="ru-RU" sz="2900" dirty="0" smtClean="0"/>
              <a:t>, </a:t>
            </a:r>
            <a:r>
              <a:rPr lang="ru-RU" sz="2900" dirty="0" err="1" smtClean="0"/>
              <a:t>які</a:t>
            </a:r>
            <a:r>
              <a:rPr lang="ru-RU" sz="2900" dirty="0" smtClean="0"/>
              <a:t> </a:t>
            </a:r>
            <a:r>
              <a:rPr lang="ru-RU" sz="2900" dirty="0" err="1" smtClean="0"/>
              <a:t>страждають</a:t>
            </a:r>
            <a:r>
              <a:rPr lang="ru-RU" sz="2900" dirty="0" smtClean="0"/>
              <a:t> на </a:t>
            </a:r>
            <a:r>
              <a:rPr lang="ru-RU" sz="2900" dirty="0" err="1" smtClean="0"/>
              <a:t>ниркову</a:t>
            </a:r>
            <a:r>
              <a:rPr lang="ru-RU" sz="2900" dirty="0" smtClean="0"/>
              <a:t> </a:t>
            </a:r>
            <a:r>
              <a:rPr lang="ru-RU" sz="2900" dirty="0" err="1" smtClean="0"/>
              <a:t>недостатність</a:t>
            </a:r>
            <a:r>
              <a:rPr lang="ru-RU" sz="2900" dirty="0" smtClean="0"/>
              <a:t>, дозу препарату </a:t>
            </a:r>
            <a:r>
              <a:rPr lang="ru-RU" sz="2900" dirty="0" err="1" smtClean="0"/>
              <a:t>слід</a:t>
            </a:r>
            <a:r>
              <a:rPr lang="ru-RU" sz="2900" dirty="0" smtClean="0"/>
              <a:t> </a:t>
            </a:r>
            <a:r>
              <a:rPr lang="ru-RU" sz="2900" dirty="0" err="1" smtClean="0"/>
              <a:t>зменшити</a:t>
            </a:r>
            <a:r>
              <a:rPr lang="ru-RU" sz="2900" dirty="0" smtClean="0"/>
              <a:t> </a:t>
            </a:r>
            <a:r>
              <a:rPr lang="ru-RU" sz="2900" dirty="0" err="1" smtClean="0"/>
              <a:t>вдвічі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ПРОТИПОКАЗАННЯ: </a:t>
            </a:r>
            <a:r>
              <a:rPr lang="ru-RU" sz="2900" dirty="0" err="1" smtClean="0"/>
              <a:t>протипоказаний</a:t>
            </a:r>
            <a:r>
              <a:rPr lang="ru-RU" sz="2900" dirty="0" smtClean="0"/>
              <a:t> </a:t>
            </a:r>
            <a:r>
              <a:rPr lang="ru-RU" sz="2900" dirty="0" smtClean="0"/>
              <a:t>особам </a:t>
            </a:r>
            <a:r>
              <a:rPr lang="ru-RU" sz="2900" dirty="0" err="1" smtClean="0"/>
              <a:t>з</a:t>
            </a:r>
            <a:r>
              <a:rPr lang="ru-RU" sz="2900" dirty="0" smtClean="0"/>
              <a:t> </a:t>
            </a:r>
            <a:r>
              <a:rPr lang="ru-RU" sz="2900" dirty="0" err="1" smtClean="0"/>
              <a:t>анамнестичними</a:t>
            </a:r>
            <a:r>
              <a:rPr lang="ru-RU" sz="2900" dirty="0" smtClean="0"/>
              <a:t> </a:t>
            </a:r>
            <a:r>
              <a:rPr lang="ru-RU" sz="2900" dirty="0" err="1" smtClean="0"/>
              <a:t>даними</a:t>
            </a:r>
            <a:r>
              <a:rPr lang="ru-RU" sz="2900" dirty="0" smtClean="0"/>
              <a:t> </a:t>
            </a:r>
            <a:r>
              <a:rPr lang="ru-RU" sz="2900" dirty="0" err="1" smtClean="0"/>
              <a:t>щодо</a:t>
            </a:r>
            <a:r>
              <a:rPr lang="ru-RU" sz="2900" dirty="0" smtClean="0"/>
              <a:t> </a:t>
            </a:r>
            <a:r>
              <a:rPr lang="ru-RU" sz="2900" dirty="0" err="1" smtClean="0"/>
              <a:t>наявності</a:t>
            </a:r>
            <a:r>
              <a:rPr lang="ru-RU" sz="2900" dirty="0" smtClean="0"/>
              <a:t> </a:t>
            </a:r>
            <a:r>
              <a:rPr lang="ru-RU" sz="2900" dirty="0" err="1" smtClean="0"/>
              <a:t>реакції</a:t>
            </a:r>
            <a:r>
              <a:rPr lang="ru-RU" sz="2900" dirty="0" smtClean="0"/>
              <a:t> </a:t>
            </a:r>
            <a:r>
              <a:rPr lang="ru-RU" sz="2900" dirty="0" err="1" smtClean="0"/>
              <a:t>гіперчутливості</a:t>
            </a:r>
            <a:r>
              <a:rPr lang="ru-RU" sz="2900" dirty="0" smtClean="0"/>
              <a:t> до </a:t>
            </a:r>
            <a:r>
              <a:rPr lang="ru-RU" sz="2900" dirty="0" err="1" smtClean="0"/>
              <a:t>будь-якого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з</a:t>
            </a:r>
            <a:r>
              <a:rPr lang="ru-RU" sz="2900" dirty="0" smtClean="0"/>
              <a:t> </a:t>
            </a:r>
            <a:r>
              <a:rPr lang="ru-RU" sz="2900" dirty="0" err="1" smtClean="0"/>
              <a:t>компонентів</a:t>
            </a:r>
            <a:r>
              <a:rPr lang="ru-RU" sz="2900" dirty="0" smtClean="0"/>
              <a:t> </a:t>
            </a:r>
            <a:r>
              <a:rPr lang="ru-RU" sz="2900" dirty="0" err="1" smtClean="0"/>
              <a:t>лікарської</a:t>
            </a:r>
            <a:r>
              <a:rPr lang="ru-RU" sz="2900" dirty="0" smtClean="0"/>
              <a:t> </a:t>
            </a:r>
            <a:r>
              <a:rPr lang="ru-RU" sz="2900" dirty="0" err="1" smtClean="0"/>
              <a:t>форми</a:t>
            </a:r>
            <a:r>
              <a:rPr lang="ru-RU" sz="2900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49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429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ПОБІЧНА ДІЯ </a:t>
            </a:r>
            <a:endParaRPr lang="ru-RU" sz="2000" dirty="0" smtClean="0"/>
          </a:p>
          <a:p>
            <a:r>
              <a:rPr lang="ru-RU" sz="2000" dirty="0" smtClean="0"/>
              <a:t>Є </a:t>
            </a:r>
            <a:r>
              <a:rPr lang="ru-RU" sz="2000" dirty="0" err="1" smtClean="0"/>
              <a:t>поодинокі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повідомлення</a:t>
            </a:r>
            <a:r>
              <a:rPr lang="ru-RU" sz="2000" dirty="0" smtClean="0"/>
              <a:t> про слабо </a:t>
            </a:r>
            <a:r>
              <a:rPr lang="ru-RU" sz="2000" dirty="0" err="1" smtClean="0"/>
              <a:t>виражені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швидко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проходять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реакції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вигляді</a:t>
            </a:r>
            <a:r>
              <a:rPr lang="ru-RU" sz="2000" dirty="0" smtClean="0"/>
              <a:t> головного болю, </a:t>
            </a:r>
            <a:r>
              <a:rPr lang="ru-RU" sz="2000" dirty="0" err="1" smtClean="0"/>
              <a:t>запаморочення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сонливості</a:t>
            </a:r>
            <a:r>
              <a:rPr lang="ru-RU" sz="2000" dirty="0" smtClean="0"/>
              <a:t>, </a:t>
            </a:r>
            <a:r>
              <a:rPr lang="ru-RU" sz="2000" dirty="0" err="1" smtClean="0"/>
              <a:t>сухості</a:t>
            </a:r>
            <a:r>
              <a:rPr lang="ru-RU" sz="2000" dirty="0" smtClean="0"/>
              <a:t> в </a:t>
            </a:r>
            <a:r>
              <a:rPr lang="ru-RU" sz="2000" dirty="0" err="1" smtClean="0"/>
              <a:t>роті</a:t>
            </a:r>
            <a:r>
              <a:rPr lang="ru-RU" sz="2000" dirty="0" smtClean="0"/>
              <a:t>, </a:t>
            </a:r>
            <a:r>
              <a:rPr lang="ru-RU" sz="2000" dirty="0" err="1" smtClean="0"/>
              <a:t>збудження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шлунково-кишкових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розладів.Реакції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гіперчутливості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вигляді</a:t>
            </a:r>
            <a:r>
              <a:rPr lang="ru-RU" sz="2000" dirty="0" smtClean="0"/>
              <a:t> </a:t>
            </a:r>
            <a:r>
              <a:rPr lang="ru-RU" sz="2000" dirty="0" err="1" smtClean="0"/>
              <a:t>шкірної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судинного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набряку</a:t>
            </a:r>
            <a:r>
              <a:rPr lang="ru-RU" sz="2000" dirty="0" smtClean="0"/>
              <a:t> </a:t>
            </a:r>
            <a:r>
              <a:rPr lang="ru-RU" sz="2000" dirty="0" err="1" smtClean="0"/>
              <a:t>вкрай</a:t>
            </a:r>
            <a:r>
              <a:rPr lang="ru-RU" sz="2000" dirty="0" smtClean="0"/>
              <a:t> </a:t>
            </a:r>
            <a:r>
              <a:rPr lang="ru-RU" sz="2000" dirty="0" err="1" smtClean="0"/>
              <a:t>рідкісні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err="1" smtClean="0"/>
              <a:t>ПОПЕРЕДЖЕННЯ:Хоча</a:t>
            </a:r>
            <a:r>
              <a:rPr lang="ru-RU" sz="2000" dirty="0" smtClean="0"/>
              <a:t> </a:t>
            </a:r>
            <a:r>
              <a:rPr lang="ru-RU" sz="2000" dirty="0" smtClean="0"/>
              <a:t>в </a:t>
            </a:r>
            <a:r>
              <a:rPr lang="ru-RU" sz="2000" dirty="0" err="1" smtClean="0"/>
              <a:t>терапевтичних</a:t>
            </a:r>
            <a:r>
              <a:rPr lang="ru-RU" sz="2000" dirty="0" smtClean="0"/>
              <a:t> дозах (при </a:t>
            </a:r>
            <a:r>
              <a:rPr lang="ru-RU" sz="2000" dirty="0" err="1" smtClean="0"/>
              <a:t>концентрації</a:t>
            </a:r>
            <a:r>
              <a:rPr lang="ru-RU" sz="2000" dirty="0" smtClean="0"/>
              <a:t> препарату в </a:t>
            </a:r>
            <a:r>
              <a:rPr lang="ru-RU" sz="2000" dirty="0" err="1" smtClean="0"/>
              <a:t>плазмі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крові</a:t>
            </a:r>
            <a:r>
              <a:rPr lang="ru-RU" sz="2000" dirty="0" smtClean="0"/>
              <a:t> 0,8 г/л) препарат не </a:t>
            </a:r>
            <a:r>
              <a:rPr lang="ru-RU" sz="2000" dirty="0" err="1" smtClean="0"/>
              <a:t>потенціює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ефектів</a:t>
            </a:r>
            <a:r>
              <a:rPr lang="ru-RU" sz="2000" dirty="0" smtClean="0"/>
              <a:t> алкоголю, </a:t>
            </a:r>
            <a:r>
              <a:rPr lang="ru-RU" sz="2000" dirty="0" err="1" smtClean="0"/>
              <a:t>проте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спільному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прийомі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слід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обережним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ВЗАЄМОДІЯ: </a:t>
            </a:r>
            <a:r>
              <a:rPr lang="ru-RU" sz="2000" dirty="0" err="1" smtClean="0"/>
              <a:t>Досі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відомостей</a:t>
            </a:r>
            <a:r>
              <a:rPr lang="ru-RU" sz="2000" dirty="0" smtClean="0"/>
              <a:t> про </a:t>
            </a:r>
            <a:r>
              <a:rPr lang="ru-RU" sz="2000" dirty="0" err="1" smtClean="0"/>
              <a:t>можливу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взаємодію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іншими</a:t>
            </a:r>
            <a:r>
              <a:rPr lang="ru-RU" sz="2000" dirty="0" smtClean="0"/>
              <a:t> препаратами не </a:t>
            </a:r>
            <a:r>
              <a:rPr lang="ru-RU" sz="2000" dirty="0" err="1" smtClean="0"/>
              <a:t>отримано</a:t>
            </a:r>
            <a:r>
              <a:rPr lang="ru-RU" sz="2000" dirty="0" smtClean="0"/>
              <a:t>. </a:t>
            </a:r>
            <a:r>
              <a:rPr lang="ru-RU" sz="2000" dirty="0" err="1" smtClean="0"/>
              <a:t>Згідно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наведеними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дослідженнями</a:t>
            </a:r>
            <a:r>
              <a:rPr lang="ru-RU" sz="2000" dirty="0" smtClean="0"/>
              <a:t>, </a:t>
            </a:r>
            <a:r>
              <a:rPr lang="ru-RU" sz="2000" dirty="0" err="1" smtClean="0"/>
              <a:t>ні</a:t>
            </a:r>
            <a:r>
              <a:rPr lang="ru-RU" sz="2000" dirty="0" smtClean="0"/>
              <a:t> </a:t>
            </a:r>
            <a:r>
              <a:rPr lang="ru-RU" sz="2000" dirty="0" err="1" smtClean="0"/>
              <a:t>діазепам</a:t>
            </a:r>
            <a:r>
              <a:rPr lang="ru-RU" sz="2000" dirty="0" smtClean="0"/>
              <a:t>, </a:t>
            </a:r>
            <a:r>
              <a:rPr lang="ru-RU" sz="2000" dirty="0" err="1" smtClean="0"/>
              <a:t>ні</a:t>
            </a:r>
            <a:r>
              <a:rPr lang="ru-RU" sz="2000" dirty="0" smtClean="0"/>
              <a:t> </a:t>
            </a:r>
            <a:r>
              <a:rPr lang="ru-RU" sz="2000" dirty="0" err="1" smtClean="0"/>
              <a:t>циметидину</a:t>
            </a:r>
            <a:r>
              <a:rPr lang="ru-RU" sz="2000" dirty="0" smtClean="0"/>
              <a:t> не </a:t>
            </a:r>
            <a:r>
              <a:rPr lang="ru-RU" sz="2000" dirty="0" err="1" smtClean="0"/>
              <a:t>взаємодіяли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цетиризином</a:t>
            </a:r>
            <a:r>
              <a:rPr lang="ru-RU" sz="2000" dirty="0" smtClean="0"/>
              <a:t>.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як </a:t>
            </a:r>
            <a:r>
              <a:rPr lang="ru-RU" sz="2000" dirty="0" err="1" smtClean="0"/>
              <a:t>і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прийомі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антигістамінних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препаратів</a:t>
            </a:r>
            <a:r>
              <a:rPr lang="ru-RU" sz="2000" dirty="0" smtClean="0"/>
              <a:t> </a:t>
            </a:r>
            <a:r>
              <a:rPr lang="ru-RU" sz="2000" dirty="0" err="1" smtClean="0"/>
              <a:t>рекомендується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уникати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зловживання</a:t>
            </a:r>
            <a:r>
              <a:rPr lang="ru-RU" sz="2000" dirty="0" smtClean="0"/>
              <a:t> алкоголем</a:t>
            </a:r>
            <a:r>
              <a:rPr lang="ru-RU" sz="2000" dirty="0" smtClean="0"/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50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ЛОРАТАДИН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400" b="1" dirty="0" err="1" smtClean="0"/>
              <a:t>антигістамінний</a:t>
            </a:r>
            <a:r>
              <a:rPr lang="ru-RU" sz="3400" b="1" dirty="0" smtClean="0"/>
              <a:t> препарат </a:t>
            </a:r>
            <a:r>
              <a:rPr lang="ru-RU" sz="3400" b="1" dirty="0" err="1" smtClean="0"/>
              <a:t>тривалої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дії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що</a:t>
            </a:r>
            <a:r>
              <a:rPr lang="ru-RU" sz="3400" b="1" dirty="0" smtClean="0"/>
              <a:t> не </a:t>
            </a:r>
            <a:r>
              <a:rPr lang="ru-RU" sz="3400" b="1" dirty="0" err="1" smtClean="0"/>
              <a:t>викликає</a:t>
            </a:r>
            <a:r>
              <a:rPr lang="ru-RU" sz="3400" b="1" dirty="0" smtClean="0"/>
              <a:t> седативного </a:t>
            </a:r>
            <a:r>
              <a:rPr lang="ru-RU" sz="3400" b="1" dirty="0" err="1" smtClean="0"/>
              <a:t>ефекту</a:t>
            </a:r>
            <a:endParaRPr lang="ru-RU" sz="3400" b="1" dirty="0" smtClean="0"/>
          </a:p>
          <a:p>
            <a:r>
              <a:rPr lang="ru-RU" sz="3400" b="1" dirty="0" err="1" smtClean="0"/>
              <a:t>Показання</a:t>
            </a:r>
            <a:r>
              <a:rPr lang="ru-RU" sz="3400" b="1" dirty="0" smtClean="0"/>
              <a:t> </a:t>
            </a:r>
            <a:r>
              <a:rPr lang="ru-RU" sz="3400" b="1" dirty="0" smtClean="0"/>
              <a:t>до </a:t>
            </a:r>
            <a:r>
              <a:rPr lang="ru-RU" sz="3400" b="1" dirty="0" err="1" smtClean="0"/>
              <a:t>застосування</a:t>
            </a:r>
            <a:r>
              <a:rPr lang="ru-RU" sz="3400" b="1" dirty="0" smtClean="0"/>
              <a:t>: для </a:t>
            </a:r>
            <a:r>
              <a:rPr lang="ru-RU" sz="3400" b="1" dirty="0" err="1" smtClean="0"/>
              <a:t>ліквідації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симптомів</a:t>
            </a:r>
            <a:r>
              <a:rPr lang="ru-RU" sz="3400" b="1" dirty="0" smtClean="0"/>
              <a:t> сезонного та </a:t>
            </a:r>
            <a:r>
              <a:rPr lang="ru-RU" sz="3400" b="1" dirty="0" err="1" smtClean="0"/>
              <a:t>цілорічного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алергічного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риніту</a:t>
            </a:r>
            <a:r>
              <a:rPr lang="ru-RU" sz="3400" b="1" dirty="0" smtClean="0"/>
              <a:t> (таких як: </a:t>
            </a:r>
            <a:r>
              <a:rPr lang="ru-RU" sz="3400" b="1" dirty="0" err="1" smtClean="0"/>
              <a:t>чхання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свербіж</a:t>
            </a:r>
            <a:r>
              <a:rPr lang="ru-RU" sz="3400" b="1" dirty="0" smtClean="0"/>
              <a:t> та </a:t>
            </a:r>
            <a:r>
              <a:rPr lang="ru-RU" sz="3400" b="1" dirty="0" err="1" smtClean="0"/>
              <a:t>ринорея</a:t>
            </a:r>
            <a:r>
              <a:rPr lang="ru-RU" sz="3400" b="1" dirty="0" smtClean="0"/>
              <a:t>), </a:t>
            </a:r>
            <a:r>
              <a:rPr lang="ru-RU" sz="3400" b="1" dirty="0" err="1" smtClean="0"/>
              <a:t>алергічного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кон'юнктивіту</a:t>
            </a:r>
            <a:r>
              <a:rPr lang="ru-RU" sz="3400" b="1" dirty="0" smtClean="0"/>
              <a:t>; для </a:t>
            </a:r>
            <a:r>
              <a:rPr lang="ru-RU" sz="3400" b="1" dirty="0" err="1" smtClean="0"/>
              <a:t>зняття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симптомів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гострої</a:t>
            </a:r>
            <a:r>
              <a:rPr lang="ru-RU" sz="3400" b="1" dirty="0" smtClean="0"/>
              <a:t> та </a:t>
            </a:r>
            <a:r>
              <a:rPr lang="ru-RU" sz="3400" b="1" dirty="0" err="1" smtClean="0"/>
              <a:t>хронічної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кропив'янки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набряку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Квінке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інших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шкірних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захворювань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алергічної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природи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алергічних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реакцій</a:t>
            </a:r>
            <a:r>
              <a:rPr lang="ru-RU" sz="3400" b="1" dirty="0" smtClean="0"/>
              <a:t> на укуси та укуси комах</a:t>
            </a:r>
            <a:r>
              <a:rPr lang="ru-RU" sz="3400" b="1" dirty="0" smtClean="0"/>
              <a:t>.</a:t>
            </a:r>
          </a:p>
          <a:p>
            <a:r>
              <a:rPr lang="ru-RU" sz="3400" b="1" dirty="0" err="1" smtClean="0"/>
              <a:t>Використовується</a:t>
            </a:r>
            <a:r>
              <a:rPr lang="ru-RU" sz="3400" b="1" dirty="0" smtClean="0"/>
              <a:t> </a:t>
            </a:r>
            <a:r>
              <a:rPr lang="ru-RU" sz="3400" b="1" dirty="0" smtClean="0"/>
              <a:t>в комплексному </a:t>
            </a:r>
            <a:r>
              <a:rPr lang="ru-RU" sz="3400" b="1" dirty="0" err="1" smtClean="0"/>
              <a:t>лікуванні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дерматозів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що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сверблять</a:t>
            </a:r>
            <a:r>
              <a:rPr lang="ru-RU" sz="3400" b="1" dirty="0" smtClean="0"/>
              <a:t> (</a:t>
            </a:r>
            <a:r>
              <a:rPr lang="ru-RU" sz="3400" b="1" dirty="0" err="1" smtClean="0"/>
              <a:t>контактних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алергодерматитів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хронічних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екзем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і</a:t>
            </a:r>
            <a:r>
              <a:rPr lang="ru-RU" sz="3400" b="1" dirty="0" smtClean="0"/>
              <a:t> т.п.).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СПОСІБ ЗАСТОСУВАННЯ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/>
              <a:t>Дорослим</a:t>
            </a:r>
            <a:r>
              <a:rPr lang="ru-RU" i="1" dirty="0" smtClean="0"/>
              <a:t> та </a:t>
            </a:r>
            <a:r>
              <a:rPr lang="ru-RU" i="1" dirty="0" err="1" smtClean="0"/>
              <a:t>дітям</a:t>
            </a:r>
            <a:r>
              <a:rPr lang="ru-RU" i="1" dirty="0" smtClean="0"/>
              <a:t> </a:t>
            </a:r>
            <a:r>
              <a:rPr lang="ru-RU" i="1" dirty="0" err="1" smtClean="0"/>
              <a:t>з</a:t>
            </a:r>
            <a:r>
              <a:rPr lang="ru-RU" i="1" dirty="0" smtClean="0"/>
              <a:t> вагою 30 кг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більше</a:t>
            </a:r>
            <a:r>
              <a:rPr lang="ru-RU" i="1" dirty="0" smtClean="0"/>
              <a:t>: 1 таблетка (10 мг) </a:t>
            </a:r>
            <a:r>
              <a:rPr lang="ru-RU" i="1" dirty="0" err="1" smtClean="0"/>
              <a:t>або</a:t>
            </a:r>
            <a:r>
              <a:rPr lang="ru-RU" i="1" dirty="0" smtClean="0"/>
              <a:t> 2 </a:t>
            </a:r>
            <a:r>
              <a:rPr lang="ru-RU" i="1" dirty="0" err="1" smtClean="0"/>
              <a:t>чайні</a:t>
            </a:r>
            <a:r>
              <a:rPr lang="ru-RU" i="1" dirty="0" smtClean="0"/>
              <a:t> ложечки (10 мл) сиропу один раз на день</a:t>
            </a:r>
            <a:r>
              <a:rPr lang="ru-RU" i="1" dirty="0" smtClean="0"/>
              <a:t>.</a:t>
            </a:r>
          </a:p>
          <a:p>
            <a:r>
              <a:rPr lang="ru-RU" i="1" dirty="0" err="1" smtClean="0"/>
              <a:t>Дітям</a:t>
            </a:r>
            <a:r>
              <a:rPr lang="ru-RU" i="1" dirty="0" smtClean="0"/>
              <a:t> </a:t>
            </a:r>
            <a:r>
              <a:rPr lang="ru-RU" i="1" dirty="0" err="1" smtClean="0"/>
              <a:t>двох</a:t>
            </a:r>
            <a:r>
              <a:rPr lang="ru-RU" i="1" dirty="0" smtClean="0"/>
              <a:t> </a:t>
            </a:r>
            <a:r>
              <a:rPr lang="ru-RU" i="1" dirty="0" err="1" smtClean="0"/>
              <a:t>років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старше </a:t>
            </a:r>
            <a:r>
              <a:rPr lang="ru-RU" i="1" dirty="0" err="1" smtClean="0"/>
              <a:t>із</a:t>
            </a:r>
            <a:r>
              <a:rPr lang="ru-RU" i="1" dirty="0" smtClean="0"/>
              <a:t> вагою </a:t>
            </a:r>
            <a:r>
              <a:rPr lang="ru-RU" i="1" dirty="0" err="1" smtClean="0"/>
              <a:t>менше</a:t>
            </a:r>
            <a:r>
              <a:rPr lang="ru-RU" i="1" dirty="0" smtClean="0"/>
              <a:t> 30 кг: 1/2 таблетки (5 мг) </a:t>
            </a:r>
            <a:r>
              <a:rPr lang="ru-RU" i="1" dirty="0" err="1" smtClean="0"/>
              <a:t>або</a:t>
            </a:r>
            <a:r>
              <a:rPr lang="ru-RU" i="1" dirty="0" smtClean="0"/>
              <a:t> 1 </a:t>
            </a:r>
            <a:r>
              <a:rPr lang="ru-RU" i="1" dirty="0" err="1" smtClean="0"/>
              <a:t>чайну</a:t>
            </a:r>
            <a:r>
              <a:rPr lang="ru-RU" i="1" dirty="0" smtClean="0"/>
              <a:t> ложечку (5 мл) сиропу один раз на день</a:t>
            </a:r>
            <a:r>
              <a:rPr lang="ru-RU" i="1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52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 smtClean="0"/>
              <a:t>Взаємодія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іншими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лікарськими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засобами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дослідженні</a:t>
            </a:r>
            <a:r>
              <a:rPr lang="ru-RU" dirty="0" smtClean="0"/>
              <a:t> </a:t>
            </a:r>
            <a:r>
              <a:rPr lang="ru-RU" dirty="0" err="1" smtClean="0"/>
              <a:t>психомоторної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спільного</a:t>
            </a:r>
            <a:r>
              <a:rPr lang="ru-RU" dirty="0" smtClean="0"/>
              <a:t> </a:t>
            </a:r>
            <a:r>
              <a:rPr lang="ru-RU" dirty="0" err="1" smtClean="0"/>
              <a:t>прийому</a:t>
            </a:r>
            <a:r>
              <a:rPr lang="ru-RU" dirty="0" smtClean="0"/>
              <a:t> </a:t>
            </a:r>
            <a:r>
              <a:rPr lang="ru-RU" dirty="0" err="1" smtClean="0"/>
              <a:t>лоратадину</a:t>
            </a:r>
            <a:r>
              <a:rPr lang="ru-RU" dirty="0" smtClean="0"/>
              <a:t> та алкоголю – не </a:t>
            </a:r>
            <a:r>
              <a:rPr lang="ru-RU" dirty="0" err="1" smtClean="0"/>
              <a:t>виявлено</a:t>
            </a:r>
            <a:r>
              <a:rPr lang="ru-RU" dirty="0" smtClean="0"/>
              <a:t> </a:t>
            </a:r>
            <a:r>
              <a:rPr lang="ru-RU" dirty="0" err="1" smtClean="0"/>
              <a:t>будь-якого</a:t>
            </a:r>
            <a:r>
              <a:rPr lang="ru-RU" dirty="0" smtClean="0"/>
              <a:t> </a:t>
            </a:r>
            <a:r>
              <a:rPr lang="ru-RU" dirty="0" err="1" smtClean="0"/>
              <a:t>потенціюючого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на </a:t>
            </a:r>
            <a:r>
              <a:rPr lang="ru-RU" dirty="0" err="1" smtClean="0"/>
              <a:t>ефект</a:t>
            </a:r>
            <a:r>
              <a:rPr lang="ru-RU" dirty="0" smtClean="0"/>
              <a:t> алкоголю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Відзначено</a:t>
            </a:r>
            <a:r>
              <a:rPr lang="ru-RU" dirty="0" smtClean="0"/>
              <a:t>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концентрацій</a:t>
            </a:r>
            <a:r>
              <a:rPr lang="ru-RU" dirty="0" smtClean="0"/>
              <a:t> </a:t>
            </a:r>
            <a:r>
              <a:rPr lang="ru-RU" dirty="0" err="1" smtClean="0"/>
              <a:t>лоратадину</a:t>
            </a:r>
            <a:r>
              <a:rPr lang="ru-RU" dirty="0" smtClean="0"/>
              <a:t> в </a:t>
            </a:r>
            <a:r>
              <a:rPr lang="ru-RU" dirty="0" err="1" smtClean="0"/>
              <a:t>плазмі</a:t>
            </a:r>
            <a:r>
              <a:rPr lang="ru-RU" dirty="0" smtClean="0"/>
              <a:t> при </a:t>
            </a:r>
            <a:r>
              <a:rPr lang="ru-RU" dirty="0" err="1" smtClean="0"/>
              <a:t>сумісному</a:t>
            </a:r>
            <a:r>
              <a:rPr lang="ru-RU" dirty="0" smtClean="0"/>
              <a:t>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кетоконазолом</a:t>
            </a:r>
            <a:r>
              <a:rPr lang="ru-RU" dirty="0" smtClean="0"/>
              <a:t>, </a:t>
            </a:r>
            <a:r>
              <a:rPr lang="ru-RU" dirty="0" err="1" smtClean="0"/>
              <a:t>еритроміцином</a:t>
            </a:r>
            <a:r>
              <a:rPr lang="ru-RU" dirty="0" smtClean="0"/>
              <a:t> та </a:t>
            </a:r>
            <a:r>
              <a:rPr lang="ru-RU" dirty="0" err="1" smtClean="0"/>
              <a:t>циметидином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без </a:t>
            </a:r>
            <a:r>
              <a:rPr lang="ru-RU" dirty="0" err="1" smtClean="0"/>
              <a:t>будь-яких</a:t>
            </a:r>
            <a:r>
              <a:rPr lang="ru-RU" dirty="0" smtClean="0"/>
              <a:t>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– на </a:t>
            </a:r>
            <a:r>
              <a:rPr lang="ru-RU" dirty="0" err="1" smtClean="0"/>
              <a:t>електрокардіограмі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53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ПОБІЧНА ДІЯ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Частота </a:t>
            </a:r>
            <a:r>
              <a:rPr lang="ru-RU" dirty="0" err="1" smtClean="0"/>
              <a:t>прояву</a:t>
            </a:r>
            <a:r>
              <a:rPr lang="ru-RU" dirty="0" smtClean="0"/>
              <a:t> </a:t>
            </a:r>
            <a:r>
              <a:rPr lang="ru-RU" dirty="0" err="1" smtClean="0"/>
              <a:t>небажаних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при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Ларатадину</a:t>
            </a:r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сама, як при </a:t>
            </a:r>
            <a:r>
              <a:rPr lang="ru-RU" dirty="0" err="1" smtClean="0"/>
              <a:t>застосуванні</a:t>
            </a:r>
            <a:r>
              <a:rPr lang="ru-RU" dirty="0" smtClean="0"/>
              <a:t> плацебо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явища</a:t>
            </a:r>
            <a:r>
              <a:rPr lang="ru-RU" dirty="0" smtClean="0"/>
              <a:t> </a:t>
            </a:r>
            <a:r>
              <a:rPr lang="ru-RU" dirty="0" err="1" smtClean="0"/>
              <a:t>включають</a:t>
            </a:r>
            <a:r>
              <a:rPr lang="ru-RU" dirty="0" smtClean="0"/>
              <a:t>: </a:t>
            </a:r>
            <a:r>
              <a:rPr lang="ru-RU" dirty="0" err="1" smtClean="0"/>
              <a:t>сухість</a:t>
            </a:r>
            <a:r>
              <a:rPr lang="ru-RU" dirty="0" smtClean="0"/>
              <a:t> у </a:t>
            </a:r>
            <a:r>
              <a:rPr lang="ru-RU" dirty="0" err="1" smtClean="0"/>
              <a:t>роті</a:t>
            </a:r>
            <a:r>
              <a:rPr lang="ru-RU" dirty="0" smtClean="0"/>
              <a:t>, </a:t>
            </a:r>
            <a:r>
              <a:rPr lang="ru-RU" dirty="0" err="1" smtClean="0"/>
              <a:t>розлади</a:t>
            </a:r>
            <a:r>
              <a:rPr lang="ru-RU" dirty="0" smtClean="0"/>
              <a:t> </a:t>
            </a:r>
            <a:r>
              <a:rPr lang="ru-RU" dirty="0" err="1" smtClean="0"/>
              <a:t>шлунково-кишкового</a:t>
            </a:r>
            <a:r>
              <a:rPr lang="ru-RU" dirty="0" smtClean="0"/>
              <a:t> тракту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</a:t>
            </a:r>
            <a:r>
              <a:rPr lang="ru-RU" dirty="0" err="1" smtClean="0"/>
              <a:t>проведенні</a:t>
            </a:r>
            <a:r>
              <a:rPr lang="ru-RU" dirty="0" smtClean="0"/>
              <a:t> </a:t>
            </a:r>
            <a:r>
              <a:rPr lang="ru-RU" dirty="0" err="1" smtClean="0"/>
              <a:t>контрольованих</a:t>
            </a:r>
            <a:r>
              <a:rPr lang="ru-RU" dirty="0" smtClean="0"/>
              <a:t>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випробувань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перераховані</a:t>
            </a:r>
            <a:r>
              <a:rPr lang="ru-RU" dirty="0" smtClean="0"/>
              <a:t> </a:t>
            </a:r>
            <a:r>
              <a:rPr lang="ru-RU" dirty="0" err="1" smtClean="0"/>
              <a:t>вище</a:t>
            </a:r>
            <a:r>
              <a:rPr lang="ru-RU" dirty="0" smtClean="0"/>
              <a:t> </a:t>
            </a:r>
            <a:r>
              <a:rPr lang="ru-RU" dirty="0" err="1" smtClean="0"/>
              <a:t>побічні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, </a:t>
            </a:r>
            <a:r>
              <a:rPr lang="ru-RU" dirty="0" err="1" smtClean="0"/>
              <a:t>пов'язані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лікуванням</a:t>
            </a:r>
            <a:r>
              <a:rPr lang="ru-RU" dirty="0" smtClean="0"/>
              <a:t>, </a:t>
            </a:r>
            <a:r>
              <a:rPr lang="ru-RU" dirty="0" err="1" smtClean="0"/>
              <a:t>зустрічалися</a:t>
            </a:r>
            <a:r>
              <a:rPr lang="ru-RU" dirty="0" smtClean="0"/>
              <a:t> так само </a:t>
            </a:r>
            <a:r>
              <a:rPr lang="ru-RU" dirty="0" err="1" smtClean="0"/>
              <a:t>рідко</a:t>
            </a:r>
            <a:r>
              <a:rPr lang="ru-RU" dirty="0" smtClean="0"/>
              <a:t>, як </a:t>
            </a:r>
            <a:r>
              <a:rPr lang="ru-RU" dirty="0" err="1" smtClean="0"/>
              <a:t>і</a:t>
            </a:r>
            <a:r>
              <a:rPr lang="ru-RU" dirty="0" smtClean="0"/>
              <a:t> при </a:t>
            </a:r>
            <a:r>
              <a:rPr lang="ru-RU" dirty="0" err="1" smtClean="0"/>
              <a:t>прийомі</a:t>
            </a:r>
            <a:r>
              <a:rPr lang="ru-RU" dirty="0" smtClean="0"/>
              <a:t> плацебо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Протипоказання</a:t>
            </a:r>
            <a:r>
              <a:rPr lang="ru-RU" dirty="0" smtClean="0"/>
              <a:t>: </a:t>
            </a:r>
            <a:r>
              <a:rPr lang="ru-RU" dirty="0" err="1" smtClean="0"/>
              <a:t>протипоказано</a:t>
            </a:r>
            <a:r>
              <a:rPr lang="ru-RU" dirty="0" smtClean="0"/>
              <a:t> при </a:t>
            </a:r>
            <a:r>
              <a:rPr lang="ru-RU" dirty="0" err="1" smtClean="0"/>
              <a:t>підвищеній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до </a:t>
            </a:r>
            <a:r>
              <a:rPr lang="ru-RU" dirty="0" err="1" smtClean="0"/>
              <a:t>будь-якого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компонентів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Дезлоратадин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Дезлоратадин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первинним</a:t>
            </a:r>
            <a:r>
              <a:rPr lang="ru-RU" dirty="0" smtClean="0"/>
              <a:t> </a:t>
            </a:r>
            <a:r>
              <a:rPr lang="ru-RU" dirty="0" err="1" smtClean="0"/>
              <a:t>активним</a:t>
            </a:r>
            <a:r>
              <a:rPr lang="ru-RU" dirty="0" smtClean="0"/>
              <a:t> </a:t>
            </a:r>
            <a:r>
              <a:rPr lang="ru-RU" dirty="0" err="1" smtClean="0"/>
              <a:t>метаболітом</a:t>
            </a:r>
            <a:r>
              <a:rPr lang="ru-RU" dirty="0" smtClean="0"/>
              <a:t> </a:t>
            </a:r>
            <a:r>
              <a:rPr lang="ru-RU" dirty="0" err="1" smtClean="0"/>
              <a:t>лоратадину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</a:t>
            </a:r>
            <a:r>
              <a:rPr lang="ru-RU" dirty="0" smtClean="0"/>
              <a:t> </a:t>
            </a:r>
            <a:r>
              <a:rPr lang="ru-RU" dirty="0" smtClean="0"/>
              <a:t>10-20 </a:t>
            </a:r>
            <a:r>
              <a:rPr lang="ru-RU" dirty="0" err="1" smtClean="0"/>
              <a:t>разів</a:t>
            </a:r>
            <a:r>
              <a:rPr lang="ru-RU" dirty="0" smtClean="0"/>
              <a:t> </a:t>
            </a:r>
            <a:r>
              <a:rPr lang="ru-RU" dirty="0" err="1" smtClean="0"/>
              <a:t>активніший</a:t>
            </a:r>
            <a:r>
              <a:rPr lang="ru-RU" dirty="0" smtClean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лоратадин</a:t>
            </a:r>
            <a:endParaRPr lang="ru-RU" dirty="0" smtClean="0"/>
          </a:p>
          <a:p>
            <a:pPr algn="ctr"/>
            <a:r>
              <a:rPr lang="ru-RU" dirty="0" smtClean="0"/>
              <a:t>МЕХАНІЗМ ДІЇ</a:t>
            </a:r>
          </a:p>
          <a:p>
            <a:r>
              <a:rPr lang="ru-RU" dirty="0" err="1" smtClean="0"/>
              <a:t>Протиалергічна</a:t>
            </a:r>
            <a:r>
              <a:rPr lang="ru-RU" dirty="0" smtClean="0"/>
              <a:t> </a:t>
            </a:r>
            <a:r>
              <a:rPr lang="ru-RU" dirty="0" err="1" smtClean="0"/>
              <a:t>активність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стабілізації</a:t>
            </a:r>
            <a:r>
              <a:rPr lang="ru-RU" dirty="0" smtClean="0"/>
              <a:t> </a:t>
            </a:r>
            <a:r>
              <a:rPr lang="ru-RU" dirty="0" err="1" smtClean="0"/>
              <a:t>опасистих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та </a:t>
            </a:r>
            <a:r>
              <a:rPr lang="ru-RU" dirty="0" err="1" smtClean="0"/>
              <a:t>базофілів</a:t>
            </a:r>
            <a:endParaRPr lang="ru-RU" dirty="0" smtClean="0"/>
          </a:p>
          <a:p>
            <a:r>
              <a:rPr lang="ru-RU" dirty="0" err="1" smtClean="0"/>
              <a:t>Антигістамінний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, </a:t>
            </a:r>
            <a:r>
              <a:rPr lang="ru-RU" dirty="0" err="1" smtClean="0"/>
              <a:t>зумовлений</a:t>
            </a:r>
            <a:r>
              <a:rPr lang="ru-RU" dirty="0" smtClean="0"/>
              <a:t> потужною блокадою </a:t>
            </a:r>
            <a:r>
              <a:rPr lang="ru-RU" dirty="0" smtClean="0"/>
              <a:t>Н1-рецепторів</a:t>
            </a:r>
          </a:p>
          <a:p>
            <a:r>
              <a:rPr lang="ru-RU" dirty="0" err="1" smtClean="0"/>
              <a:t>Протизапальна</a:t>
            </a:r>
            <a:r>
              <a:rPr lang="ru-RU" dirty="0" smtClean="0"/>
              <a:t> </a:t>
            </a:r>
            <a:r>
              <a:rPr lang="ru-RU" dirty="0" err="1" smtClean="0"/>
              <a:t>активність</a:t>
            </a:r>
            <a:r>
              <a:rPr lang="ru-RU" dirty="0" smtClean="0"/>
              <a:t> за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пригнічення</a:t>
            </a:r>
            <a:r>
              <a:rPr lang="ru-RU" dirty="0" smtClean="0"/>
              <a:t> </a:t>
            </a:r>
            <a:r>
              <a:rPr lang="ru-RU" dirty="0" err="1" smtClean="0"/>
              <a:t>викиду</a:t>
            </a:r>
            <a:r>
              <a:rPr lang="ru-RU" dirty="0" smtClean="0"/>
              <a:t> </a:t>
            </a:r>
            <a:r>
              <a:rPr lang="ru-RU" dirty="0" err="1" smtClean="0"/>
              <a:t>прозапальних</a:t>
            </a:r>
            <a:r>
              <a:rPr lang="ru-RU" dirty="0" smtClean="0"/>
              <a:t> </a:t>
            </a:r>
            <a:r>
              <a:rPr lang="ru-RU" dirty="0" err="1" smtClean="0"/>
              <a:t>цитокінів</a:t>
            </a:r>
            <a:r>
              <a:rPr lang="ru-RU" dirty="0" smtClean="0"/>
              <a:t> та </a:t>
            </a:r>
            <a:r>
              <a:rPr lang="ru-RU" dirty="0" err="1" smtClean="0"/>
              <a:t>хемокінів</a:t>
            </a:r>
            <a:r>
              <a:rPr lang="ru-RU" dirty="0" smtClean="0"/>
              <a:t>, </a:t>
            </a:r>
            <a:r>
              <a:rPr lang="ru-RU" dirty="0" err="1" smtClean="0"/>
              <a:t>міграції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накопичення</a:t>
            </a:r>
            <a:r>
              <a:rPr lang="ru-RU" dirty="0" smtClean="0"/>
              <a:t> </a:t>
            </a:r>
            <a:r>
              <a:rPr lang="ru-RU" dirty="0" err="1" smtClean="0"/>
              <a:t>еозинофілів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ПОКАЗАННЯ ДО ЗАСТОСУВАННЯ </a:t>
            </a:r>
            <a:endParaRPr lang="ru-RU" b="1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/>
              <a:t>застосовують</a:t>
            </a:r>
            <a:r>
              <a:rPr lang="ru-RU" b="1" dirty="0" smtClean="0"/>
              <a:t> для </a:t>
            </a:r>
            <a:r>
              <a:rPr lang="ru-RU" b="1" dirty="0" err="1" smtClean="0"/>
              <a:t>швидкого</a:t>
            </a:r>
            <a:r>
              <a:rPr lang="ru-RU" b="1" dirty="0" smtClean="0"/>
              <a:t>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симптомів</a:t>
            </a:r>
            <a:r>
              <a:rPr lang="ru-RU" b="1" dirty="0" smtClean="0"/>
              <a:t> сезонного </a:t>
            </a:r>
            <a:r>
              <a:rPr lang="ru-RU" b="1" dirty="0" err="1" smtClean="0"/>
              <a:t>алергічного</a:t>
            </a:r>
            <a:r>
              <a:rPr lang="ru-RU" b="1" dirty="0" smtClean="0"/>
              <a:t> </a:t>
            </a:r>
            <a:r>
              <a:rPr lang="ru-RU" b="1" dirty="0" err="1" smtClean="0"/>
              <a:t>риніту</a:t>
            </a:r>
            <a:r>
              <a:rPr lang="ru-RU" b="1" dirty="0" smtClean="0"/>
              <a:t>, таких як </a:t>
            </a:r>
            <a:r>
              <a:rPr lang="ru-RU" b="1" dirty="0" err="1" smtClean="0"/>
              <a:t>чхання</a:t>
            </a:r>
            <a:r>
              <a:rPr lang="ru-RU" b="1" dirty="0" smtClean="0"/>
              <a:t>, </a:t>
            </a:r>
            <a:r>
              <a:rPr lang="ru-RU" b="1" dirty="0" err="1" smtClean="0"/>
              <a:t>виділення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носа, </a:t>
            </a:r>
            <a:r>
              <a:rPr lang="ru-RU" b="1" dirty="0" err="1" smtClean="0"/>
              <a:t>свербіж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закладеність</a:t>
            </a:r>
            <a:r>
              <a:rPr lang="ru-RU" b="1" dirty="0" smtClean="0"/>
              <a:t> носа, </a:t>
            </a:r>
            <a:r>
              <a:rPr lang="ru-RU" b="1" dirty="0" err="1" smtClean="0"/>
              <a:t>свербіж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почервоніння</a:t>
            </a:r>
            <a:r>
              <a:rPr lang="ru-RU" b="1" dirty="0" smtClean="0"/>
              <a:t> очей, </a:t>
            </a:r>
            <a:r>
              <a:rPr lang="ru-RU" b="1" dirty="0" err="1" smtClean="0"/>
              <a:t>сльозотеча</a:t>
            </a:r>
            <a:r>
              <a:rPr lang="ru-RU" b="1" dirty="0" smtClean="0"/>
              <a:t>, </a:t>
            </a:r>
            <a:r>
              <a:rPr lang="ru-RU" b="1" dirty="0" err="1" smtClean="0"/>
              <a:t>свербіж</a:t>
            </a:r>
            <a:r>
              <a:rPr lang="ru-RU" b="1" dirty="0" smtClean="0"/>
              <a:t> </a:t>
            </a:r>
            <a:r>
              <a:rPr lang="ru-RU" b="1" dirty="0" err="1" smtClean="0"/>
              <a:t>піднебіння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Застосовують</a:t>
            </a:r>
            <a:r>
              <a:rPr lang="ru-RU" b="1" dirty="0" smtClean="0"/>
              <a:t> </a:t>
            </a:r>
            <a:r>
              <a:rPr lang="ru-RU" b="1" dirty="0" smtClean="0"/>
              <a:t>при </a:t>
            </a:r>
            <a:r>
              <a:rPr lang="ru-RU" b="1" dirty="0" err="1" smtClean="0"/>
              <a:t>хронічній</a:t>
            </a:r>
            <a:r>
              <a:rPr lang="ru-RU" b="1" dirty="0" smtClean="0"/>
              <a:t> </a:t>
            </a:r>
            <a:r>
              <a:rPr lang="ru-RU" b="1" dirty="0" err="1" smtClean="0"/>
              <a:t>ідіопатичній</a:t>
            </a:r>
            <a:r>
              <a:rPr lang="ru-RU" b="1" dirty="0" smtClean="0"/>
              <a:t> </a:t>
            </a:r>
            <a:r>
              <a:rPr lang="ru-RU" b="1" dirty="0" err="1" smtClean="0"/>
              <a:t>кропивниці</a:t>
            </a:r>
            <a:r>
              <a:rPr lang="ru-RU" b="1" dirty="0" smtClean="0"/>
              <a:t> для </a:t>
            </a:r>
            <a:r>
              <a:rPr lang="ru-RU" b="1" dirty="0" err="1" smtClean="0"/>
              <a:t>зменшення</a:t>
            </a:r>
            <a:r>
              <a:rPr lang="ru-RU" b="1" dirty="0" smtClean="0"/>
              <a:t> та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сверблячки</a:t>
            </a:r>
            <a:r>
              <a:rPr lang="ru-RU" b="1" dirty="0" smtClean="0"/>
              <a:t> </a:t>
            </a:r>
            <a:r>
              <a:rPr lang="ru-RU" b="1" dirty="0" err="1" smtClean="0"/>
              <a:t>та</a:t>
            </a:r>
            <a:r>
              <a:rPr lang="ru-RU" b="1" dirty="0" smtClean="0"/>
              <a:t> </a:t>
            </a:r>
            <a:r>
              <a:rPr lang="ru-RU" b="1" dirty="0" err="1" smtClean="0"/>
              <a:t>висипу</a:t>
            </a:r>
            <a:endParaRPr lang="ru-RU" b="1" dirty="0" smtClean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56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ДОЗУВАННЯ ТА СПОСІБ </a:t>
            </a:r>
            <a:r>
              <a:rPr lang="ru-RU" b="1" dirty="0" smtClean="0"/>
              <a:t>ЗАСТОСУВАННЯ</a:t>
            </a:r>
          </a:p>
          <a:p>
            <a:pPr>
              <a:buNone/>
            </a:pPr>
            <a:r>
              <a:rPr lang="ru-RU" b="1" dirty="0" err="1" smtClean="0"/>
              <a:t>Дорослі</a:t>
            </a:r>
            <a:r>
              <a:rPr lang="ru-RU" b="1" dirty="0" smtClean="0"/>
              <a:t> </a:t>
            </a:r>
            <a:r>
              <a:rPr lang="ru-RU" b="1" dirty="0" smtClean="0"/>
              <a:t>та </a:t>
            </a:r>
            <a:r>
              <a:rPr lang="ru-RU" b="1" dirty="0" err="1" smtClean="0"/>
              <a:t>підлітки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12 </a:t>
            </a:r>
            <a:r>
              <a:rPr lang="ru-RU" b="1" dirty="0" err="1" smtClean="0"/>
              <a:t>років</a:t>
            </a:r>
            <a:r>
              <a:rPr lang="ru-RU" b="1" dirty="0" smtClean="0"/>
              <a:t>: по </a:t>
            </a:r>
            <a:r>
              <a:rPr lang="ru-RU" b="1" dirty="0" err="1" smtClean="0"/>
              <a:t>одній</a:t>
            </a:r>
            <a:r>
              <a:rPr lang="ru-RU" b="1" dirty="0" smtClean="0"/>
              <a:t> </a:t>
            </a:r>
            <a:r>
              <a:rPr lang="ru-RU" b="1" dirty="0" err="1" smtClean="0"/>
              <a:t>таблетці</a:t>
            </a:r>
            <a:r>
              <a:rPr lang="ru-RU" b="1" dirty="0" smtClean="0"/>
              <a:t> 5 мг на день </a:t>
            </a:r>
            <a:r>
              <a:rPr lang="ru-RU" b="1" dirty="0" err="1" smtClean="0"/>
              <a:t>незалежно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їди</a:t>
            </a:r>
            <a:r>
              <a:rPr lang="ru-RU" b="1" dirty="0" smtClean="0"/>
              <a:t>. Препарат </a:t>
            </a:r>
            <a:r>
              <a:rPr lang="ru-RU" b="1" dirty="0" err="1" smtClean="0"/>
              <a:t>призначений</a:t>
            </a:r>
            <a:r>
              <a:rPr lang="ru-RU" b="1" dirty="0" smtClean="0"/>
              <a:t> для </a:t>
            </a:r>
            <a:r>
              <a:rPr lang="ru-RU" b="1" dirty="0" err="1" smtClean="0"/>
              <a:t>вживання</a:t>
            </a:r>
            <a:r>
              <a:rPr lang="ru-RU" b="1" dirty="0" smtClean="0"/>
              <a:t>. Таблетку </a:t>
            </a:r>
            <a:r>
              <a:rPr lang="ru-RU" b="1" dirty="0" err="1" smtClean="0"/>
              <a:t>слід</a:t>
            </a:r>
            <a:r>
              <a:rPr lang="ru-RU" b="1" dirty="0" smtClean="0"/>
              <a:t> </a:t>
            </a:r>
            <a:r>
              <a:rPr lang="ru-RU" b="1" dirty="0" err="1" smtClean="0"/>
              <a:t>ковтати</a:t>
            </a:r>
            <a:r>
              <a:rPr lang="ru-RU" b="1" dirty="0" smtClean="0"/>
              <a:t> </a:t>
            </a:r>
            <a:r>
              <a:rPr lang="ru-RU" b="1" dirty="0" err="1" smtClean="0"/>
              <a:t>повністю</a:t>
            </a:r>
            <a:r>
              <a:rPr lang="ru-RU" b="1" dirty="0" smtClean="0"/>
              <a:t>, не </a:t>
            </a:r>
            <a:r>
              <a:rPr lang="ru-RU" b="1" dirty="0" err="1" smtClean="0"/>
              <a:t>розжовуючи</a:t>
            </a:r>
            <a:r>
              <a:rPr lang="ru-RU" b="1" dirty="0" smtClean="0"/>
              <a:t>,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запивати</a:t>
            </a:r>
            <a:r>
              <a:rPr lang="ru-RU" b="1" dirty="0" smtClean="0"/>
              <a:t> водою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ВЗАЄМОДІЯ</a:t>
            </a:r>
          </a:p>
          <a:p>
            <a:pPr>
              <a:buNone/>
            </a:pPr>
            <a:r>
              <a:rPr lang="ru-RU" b="1" dirty="0" smtClean="0"/>
              <a:t>У </a:t>
            </a:r>
            <a:r>
              <a:rPr lang="ru-RU" b="1" dirty="0" err="1" smtClean="0"/>
              <a:t>клінічних</a:t>
            </a:r>
            <a:r>
              <a:rPr lang="ru-RU" b="1" dirty="0" smtClean="0"/>
              <a:t> </a:t>
            </a:r>
            <a:r>
              <a:rPr lang="ru-RU" b="1" dirty="0" err="1" smtClean="0"/>
              <a:t>дослідженнях</a:t>
            </a:r>
            <a:r>
              <a:rPr lang="ru-RU" b="1" dirty="0" smtClean="0"/>
              <a:t> </a:t>
            </a:r>
            <a:r>
              <a:rPr lang="ru-RU" b="1" dirty="0" err="1" smtClean="0"/>
              <a:t>ознак</a:t>
            </a:r>
            <a:r>
              <a:rPr lang="ru-RU" b="1" dirty="0" smtClean="0"/>
              <a:t> </a:t>
            </a:r>
            <a:r>
              <a:rPr lang="ru-RU" b="1" dirty="0" err="1" smtClean="0"/>
              <a:t>значущої</a:t>
            </a:r>
            <a:r>
              <a:rPr lang="ru-RU" b="1" dirty="0" smtClean="0"/>
              <a:t> </a:t>
            </a:r>
            <a:r>
              <a:rPr lang="ru-RU" b="1" dirty="0" err="1" smtClean="0"/>
              <a:t>взаємодії</a:t>
            </a:r>
            <a:r>
              <a:rPr lang="ru-RU" b="1" dirty="0" smtClean="0"/>
              <a:t> </a:t>
            </a:r>
            <a:r>
              <a:rPr lang="ru-RU" b="1" dirty="0" err="1" smtClean="0"/>
              <a:t>дезлоратадину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кетоконазолом</a:t>
            </a:r>
            <a:r>
              <a:rPr lang="ru-RU" b="1" dirty="0" smtClean="0"/>
              <a:t> та </a:t>
            </a:r>
            <a:r>
              <a:rPr lang="ru-RU" b="1" dirty="0" err="1" smtClean="0"/>
              <a:t>еритроміцином</a:t>
            </a:r>
            <a:r>
              <a:rPr lang="ru-RU" b="1" dirty="0" smtClean="0"/>
              <a:t> не </a:t>
            </a:r>
            <a:r>
              <a:rPr lang="ru-RU" b="1" dirty="0" err="1" smtClean="0"/>
              <a:t>виявлено</a:t>
            </a:r>
            <a:r>
              <a:rPr lang="ru-RU" b="1" dirty="0" smtClean="0"/>
              <a:t>. </a:t>
            </a:r>
            <a:r>
              <a:rPr lang="ru-RU" b="1" dirty="0" err="1" smtClean="0"/>
              <a:t>Дезлоратадин</a:t>
            </a:r>
            <a:r>
              <a:rPr lang="ru-RU" b="1" dirty="0" smtClean="0"/>
              <a:t> не </a:t>
            </a:r>
            <a:r>
              <a:rPr lang="ru-RU" b="1" dirty="0" err="1" smtClean="0"/>
              <a:t>посилював</a:t>
            </a:r>
            <a:r>
              <a:rPr lang="ru-RU" b="1" dirty="0" smtClean="0"/>
              <a:t> </a:t>
            </a:r>
            <a:r>
              <a:rPr lang="ru-RU" b="1" dirty="0" err="1" smtClean="0"/>
              <a:t>переважний</a:t>
            </a:r>
            <a:r>
              <a:rPr lang="ru-RU" b="1" dirty="0" smtClean="0"/>
              <a:t> </a:t>
            </a:r>
            <a:r>
              <a:rPr lang="ru-RU" b="1" dirty="0" err="1" smtClean="0"/>
              <a:t>ефект</a:t>
            </a:r>
            <a:r>
              <a:rPr lang="ru-RU" b="1" dirty="0" smtClean="0"/>
              <a:t> алкоголю на </a:t>
            </a:r>
            <a:r>
              <a:rPr lang="ru-RU" b="1" dirty="0" err="1" smtClean="0"/>
              <a:t>психомоторну</a:t>
            </a:r>
            <a:r>
              <a:rPr lang="ru-RU" b="1" dirty="0" smtClean="0"/>
              <a:t> </a:t>
            </a:r>
            <a:r>
              <a:rPr lang="ru-RU" b="1" dirty="0" err="1" smtClean="0"/>
              <a:t>функцію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57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ПОБІЧНА ДІЯ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000" dirty="0" err="1" smtClean="0"/>
              <a:t>Небажані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явища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порівнювали</a:t>
            </a:r>
            <a:r>
              <a:rPr lang="ru-RU" sz="2000" dirty="0" smtClean="0"/>
              <a:t> у </a:t>
            </a:r>
            <a:r>
              <a:rPr lang="ru-RU" sz="2000" dirty="0" smtClean="0"/>
              <a:t> </a:t>
            </a:r>
            <a:r>
              <a:rPr lang="ru-RU" sz="2000" dirty="0" err="1" smtClean="0"/>
              <a:t>пацієнтів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отримували</a:t>
            </a:r>
            <a:r>
              <a:rPr lang="ru-RU" sz="2000" dirty="0" smtClean="0"/>
              <a:t> </a:t>
            </a:r>
            <a:r>
              <a:rPr lang="ru-RU" sz="2000" dirty="0" err="1" smtClean="0"/>
              <a:t>дезлоратадин</a:t>
            </a:r>
            <a:r>
              <a:rPr lang="ru-RU" sz="2000" dirty="0" smtClean="0"/>
              <a:t> 5 мг, </a:t>
            </a:r>
            <a:r>
              <a:rPr lang="ru-RU" sz="2000" dirty="0" smtClean="0"/>
              <a:t>та </a:t>
            </a:r>
            <a:r>
              <a:rPr lang="ru-RU" sz="2000" dirty="0" err="1" smtClean="0"/>
              <a:t>пацієнтів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отримували</a:t>
            </a:r>
            <a:r>
              <a:rPr lang="ru-RU" sz="2000" dirty="0" smtClean="0"/>
              <a:t> </a:t>
            </a:r>
            <a:r>
              <a:rPr lang="ru-RU" sz="2000" dirty="0" smtClean="0"/>
              <a:t>плацебо. У </a:t>
            </a:r>
            <a:r>
              <a:rPr lang="ru-RU" sz="2000" dirty="0" err="1" smtClean="0"/>
              <a:t>клінічних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дослідженнях</a:t>
            </a:r>
            <a:r>
              <a:rPr lang="ru-RU" sz="2000" dirty="0" smtClean="0"/>
              <a:t> характер та частота </a:t>
            </a:r>
            <a:r>
              <a:rPr lang="ru-RU" sz="2000" dirty="0" err="1" smtClean="0"/>
              <a:t>небажаних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ефектів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застосуванні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дезлоратадину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були</a:t>
            </a:r>
            <a:r>
              <a:rPr lang="ru-RU" sz="2000" dirty="0" smtClean="0"/>
              <a:t> в </a:t>
            </a:r>
            <a:r>
              <a:rPr lang="ru-RU" sz="2000" dirty="0" err="1" smtClean="0"/>
              <a:t>цілому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порівняні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такими при </a:t>
            </a:r>
            <a:r>
              <a:rPr lang="ru-RU" sz="2000" dirty="0" err="1" smtClean="0"/>
              <a:t>застосуванні</a:t>
            </a:r>
            <a:r>
              <a:rPr lang="ru-RU" sz="2000" dirty="0" smtClean="0"/>
              <a:t> плацебо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У </a:t>
            </a:r>
            <a:r>
              <a:rPr lang="ru-RU" sz="2000" dirty="0" err="1" smtClean="0"/>
              <a:t>контрольованих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неконтрольованих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клінічних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дослідженнях</a:t>
            </a:r>
            <a:r>
              <a:rPr lang="ru-RU" sz="2000" dirty="0" smtClean="0"/>
              <a:t> </a:t>
            </a:r>
            <a:r>
              <a:rPr lang="ru-RU" sz="2000" dirty="0" err="1" smtClean="0"/>
              <a:t>дезлоратадин</a:t>
            </a:r>
            <a:r>
              <a:rPr lang="ru-RU" sz="2000" dirty="0" smtClean="0"/>
              <a:t> не </a:t>
            </a:r>
            <a:r>
              <a:rPr lang="ru-RU" sz="2000" dirty="0" err="1" smtClean="0"/>
              <a:t>викликав</a:t>
            </a:r>
            <a:r>
              <a:rPr lang="ru-RU" sz="2000" dirty="0" smtClean="0"/>
              <a:t> </a:t>
            </a:r>
            <a:r>
              <a:rPr lang="ru-RU" sz="2000" dirty="0" err="1" smtClean="0"/>
              <a:t>клінічно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значущих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небажаних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реакцій</a:t>
            </a:r>
            <a:r>
              <a:rPr lang="ru-RU" sz="2000" dirty="0" smtClean="0"/>
              <a:t>, у тому </a:t>
            </a:r>
            <a:r>
              <a:rPr lang="ru-RU" sz="2000" dirty="0" err="1" smtClean="0"/>
              <a:t>числі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боку </a:t>
            </a:r>
            <a:r>
              <a:rPr lang="ru-RU" sz="2000" dirty="0" err="1" smtClean="0"/>
              <a:t>серцево-судинної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системи</a:t>
            </a:r>
            <a:r>
              <a:rPr lang="ru-RU" sz="2000" dirty="0" smtClean="0"/>
              <a:t>. При </a:t>
            </a:r>
            <a:r>
              <a:rPr lang="ru-RU" sz="2000" dirty="0" err="1" smtClean="0"/>
              <a:t>застосуванні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рекомендованій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дозі</a:t>
            </a:r>
            <a:r>
              <a:rPr lang="ru-RU" sz="2000" dirty="0" smtClean="0"/>
              <a:t> 5 мг/</a:t>
            </a:r>
            <a:r>
              <a:rPr lang="ru-RU" sz="2000" dirty="0" err="1" smtClean="0"/>
              <a:t>добу</a:t>
            </a:r>
            <a:r>
              <a:rPr lang="ru-RU" sz="2000" dirty="0" smtClean="0"/>
              <a:t> частота </a:t>
            </a:r>
            <a:r>
              <a:rPr lang="ru-RU" sz="2000" dirty="0" err="1" smtClean="0"/>
              <a:t>небажаних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явищ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була</a:t>
            </a:r>
            <a:r>
              <a:rPr lang="ru-RU" sz="2000" dirty="0" smtClean="0"/>
              <a:t> на 4% </a:t>
            </a:r>
            <a:r>
              <a:rPr lang="ru-RU" sz="2000" dirty="0" err="1" smtClean="0"/>
              <a:t>вищою</a:t>
            </a:r>
            <a:r>
              <a:rPr lang="ru-RU" sz="2000" dirty="0" smtClean="0"/>
              <a:t>, </a:t>
            </a:r>
            <a:r>
              <a:rPr lang="ru-RU" sz="2000" dirty="0" err="1" smtClean="0"/>
              <a:t>ніж</a:t>
            </a:r>
            <a:r>
              <a:rPr lang="ru-RU" sz="2000" dirty="0" smtClean="0"/>
              <a:t> у </a:t>
            </a:r>
            <a:r>
              <a:rPr lang="ru-RU" sz="2000" dirty="0" err="1" smtClean="0"/>
              <a:t>групі</a:t>
            </a:r>
            <a:r>
              <a:rPr lang="ru-RU" sz="2000" dirty="0" smtClean="0"/>
              <a:t> плацебо. </a:t>
            </a:r>
            <a:r>
              <a:rPr lang="ru-RU" sz="2000" dirty="0" err="1" smtClean="0"/>
              <a:t>Збільшення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частоти</a:t>
            </a:r>
            <a:r>
              <a:rPr lang="ru-RU" sz="2000" dirty="0" smtClean="0"/>
              <a:t> </a:t>
            </a:r>
            <a:r>
              <a:rPr lang="ru-RU" sz="2000" dirty="0" err="1" smtClean="0"/>
              <a:t>сонливості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відмічено</a:t>
            </a:r>
            <a:r>
              <a:rPr lang="ru-RU" sz="2000" dirty="0" smtClean="0"/>
              <a:t>. </a:t>
            </a:r>
            <a:r>
              <a:rPr lang="ru-RU" sz="2000" dirty="0" err="1" smtClean="0"/>
              <a:t>Головний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біль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спостерігався</a:t>
            </a:r>
            <a:r>
              <a:rPr lang="ru-RU" sz="2000" dirty="0" smtClean="0"/>
              <a:t> у 2%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. </a:t>
            </a:r>
            <a:r>
              <a:rPr lang="ru-RU" sz="2000" dirty="0" err="1" smtClean="0"/>
              <a:t>Сухість</a:t>
            </a:r>
            <a:r>
              <a:rPr lang="ru-RU" sz="2000" dirty="0" smtClean="0"/>
              <a:t> у </a:t>
            </a:r>
            <a:r>
              <a:rPr lang="ru-RU" sz="2000" dirty="0" err="1" smtClean="0"/>
              <a:t>роті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втома</a:t>
            </a:r>
            <a:r>
              <a:rPr lang="ru-RU" sz="2000" dirty="0" smtClean="0"/>
              <a:t> </a:t>
            </a:r>
            <a:r>
              <a:rPr lang="ru-RU" sz="2000" dirty="0" err="1" smtClean="0"/>
              <a:t>зустрічалися</a:t>
            </a:r>
            <a:r>
              <a:rPr lang="ru-RU" sz="2000" dirty="0" smtClean="0"/>
              <a:t> </a:t>
            </a:r>
            <a:r>
              <a:rPr lang="ru-RU" sz="2000" dirty="0" err="1" smtClean="0"/>
              <a:t>рідко</a:t>
            </a:r>
            <a:r>
              <a:rPr lang="ru-RU" sz="200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ФЕКСОФЕНАДИН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err="1" smtClean="0"/>
              <a:t>Активний</a:t>
            </a:r>
            <a:r>
              <a:rPr lang="ru-RU" b="1" dirty="0" smtClean="0"/>
              <a:t> </a:t>
            </a:r>
            <a:r>
              <a:rPr lang="ru-RU" b="1" dirty="0" err="1" smtClean="0"/>
              <a:t>метаболіт</a:t>
            </a:r>
            <a:r>
              <a:rPr lang="ru-RU" b="1" dirty="0" smtClean="0"/>
              <a:t> </a:t>
            </a:r>
            <a:r>
              <a:rPr lang="ru-RU" b="1" dirty="0" err="1" smtClean="0"/>
              <a:t>терфенадину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ПЕРЕВАГИ: </a:t>
            </a:r>
            <a:r>
              <a:rPr lang="ru-RU" b="1" dirty="0" err="1" smtClean="0"/>
              <a:t>ефективне</a:t>
            </a:r>
            <a:r>
              <a:rPr lang="ru-RU" b="1" dirty="0" smtClean="0"/>
              <a:t> </a:t>
            </a:r>
            <a:r>
              <a:rPr lang="ru-RU" b="1" dirty="0" err="1" smtClean="0"/>
              <a:t>останнє</a:t>
            </a:r>
            <a:r>
              <a:rPr lang="ru-RU" b="1" dirty="0" smtClean="0"/>
              <a:t> </a:t>
            </a:r>
            <a:r>
              <a:rPr lang="ru-RU" b="1" dirty="0" err="1" smtClean="0"/>
              <a:t>покоління</a:t>
            </a:r>
            <a:r>
              <a:rPr lang="ru-RU" b="1" dirty="0" smtClean="0"/>
              <a:t> </a:t>
            </a:r>
            <a:r>
              <a:rPr lang="ru-RU" b="1" dirty="0" err="1" smtClean="0"/>
              <a:t>антигістамінних</a:t>
            </a:r>
            <a:r>
              <a:rPr lang="ru-RU" b="1" dirty="0" smtClean="0"/>
              <a:t> </a:t>
            </a:r>
            <a:r>
              <a:rPr lang="ru-RU" b="1" dirty="0" err="1" smtClean="0"/>
              <a:t>засобів</a:t>
            </a:r>
            <a:r>
              <a:rPr lang="ru-RU" b="1" dirty="0" smtClean="0"/>
              <a:t> </a:t>
            </a:r>
            <a:r>
              <a:rPr lang="ru-RU" b="1" dirty="0" err="1" smtClean="0"/>
              <a:t>характеризується</a:t>
            </a:r>
            <a:r>
              <a:rPr lang="ru-RU" b="1" dirty="0" smtClean="0"/>
              <a:t> </a:t>
            </a:r>
            <a:r>
              <a:rPr lang="ru-RU" b="1" dirty="0" err="1" smtClean="0"/>
              <a:t>швидким</a:t>
            </a:r>
            <a:r>
              <a:rPr lang="ru-RU" b="1" dirty="0" smtClean="0"/>
              <a:t> </a:t>
            </a:r>
            <a:r>
              <a:rPr lang="ru-RU" b="1" dirty="0" err="1" smtClean="0"/>
              <a:t>зняттям</a:t>
            </a:r>
            <a:r>
              <a:rPr lang="ru-RU" b="1" dirty="0" smtClean="0"/>
              <a:t> </a:t>
            </a:r>
            <a:r>
              <a:rPr lang="ru-RU" b="1" dirty="0" err="1" smtClean="0"/>
              <a:t>алергічних</a:t>
            </a:r>
            <a:r>
              <a:rPr lang="ru-RU" b="1" dirty="0" smtClean="0"/>
              <a:t> </a:t>
            </a:r>
            <a:r>
              <a:rPr lang="ru-RU" b="1" dirty="0" err="1" smtClean="0"/>
              <a:t>реакцій,практичний</a:t>
            </a:r>
            <a:r>
              <a:rPr lang="ru-RU" b="1" dirty="0" smtClean="0"/>
              <a:t> - </a:t>
            </a:r>
            <a:r>
              <a:rPr lang="ru-RU" b="1" dirty="0" smtClean="0"/>
              <a:t>не </a:t>
            </a:r>
            <a:r>
              <a:rPr lang="ru-RU" b="1" dirty="0" err="1" smtClean="0"/>
              <a:t>викликає</a:t>
            </a:r>
            <a:r>
              <a:rPr lang="ru-RU" b="1" dirty="0" smtClean="0"/>
              <a:t> </a:t>
            </a:r>
            <a:r>
              <a:rPr lang="ru-RU" b="1" dirty="0" err="1" smtClean="0"/>
              <a:t>сонливості</a:t>
            </a:r>
            <a:r>
              <a:rPr lang="ru-RU" b="1" dirty="0" smtClean="0"/>
              <a:t>, </a:t>
            </a:r>
            <a:r>
              <a:rPr lang="ru-RU" b="1" dirty="0" err="1" smtClean="0"/>
              <a:t>відсутня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необхідність</a:t>
            </a:r>
            <a:r>
              <a:rPr lang="ru-RU" b="1" dirty="0" smtClean="0"/>
              <a:t> </a:t>
            </a:r>
            <a:r>
              <a:rPr lang="ru-RU" b="1" dirty="0" err="1" smtClean="0"/>
              <a:t>змінювати</a:t>
            </a:r>
            <a:r>
              <a:rPr lang="ru-RU" b="1" dirty="0" smtClean="0"/>
              <a:t> дозу в </a:t>
            </a:r>
            <a:r>
              <a:rPr lang="ru-RU" b="1" dirty="0" err="1" smtClean="0"/>
              <a:t>осіб</a:t>
            </a:r>
            <a:r>
              <a:rPr lang="ru-RU" b="1" dirty="0" smtClean="0"/>
              <a:t> </a:t>
            </a:r>
            <a:r>
              <a:rPr lang="ru-RU" b="1" dirty="0" err="1" smtClean="0"/>
              <a:t>похилого</a:t>
            </a:r>
            <a:r>
              <a:rPr lang="ru-RU" b="1" dirty="0" smtClean="0"/>
              <a:t> </a:t>
            </a:r>
            <a:r>
              <a:rPr lang="ru-RU" b="1" dirty="0" err="1" smtClean="0"/>
              <a:t>віку.безпечна</a:t>
            </a:r>
            <a:r>
              <a:rPr lang="ru-RU" b="1" dirty="0" smtClean="0"/>
              <a:t> </a:t>
            </a:r>
            <a:r>
              <a:rPr lang="ru-RU" b="1" dirty="0" err="1" smtClean="0"/>
              <a:t>відсутня</a:t>
            </a:r>
            <a:r>
              <a:rPr lang="ru-RU" b="1" dirty="0" smtClean="0"/>
              <a:t> </a:t>
            </a:r>
            <a:r>
              <a:rPr lang="ru-RU" b="1" dirty="0" err="1" smtClean="0"/>
              <a:t>взаємодія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іншими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лікарськими</a:t>
            </a:r>
            <a:r>
              <a:rPr lang="ru-RU" b="1" dirty="0" smtClean="0"/>
              <a:t> препаратами, не </a:t>
            </a:r>
            <a:r>
              <a:rPr lang="ru-RU" b="1" dirty="0" err="1" smtClean="0"/>
              <a:t>виникає</a:t>
            </a:r>
            <a:r>
              <a:rPr lang="ru-RU" b="1" dirty="0" smtClean="0"/>
              <a:t> </a:t>
            </a:r>
            <a:r>
              <a:rPr lang="ru-RU" b="1" dirty="0" err="1" smtClean="0"/>
              <a:t>звикання</a:t>
            </a:r>
            <a:r>
              <a:rPr lang="ru-RU" b="1" dirty="0" smtClean="0"/>
              <a:t>, </a:t>
            </a:r>
            <a:r>
              <a:rPr lang="ru-RU" b="1" dirty="0" err="1" smtClean="0"/>
              <a:t>не</a:t>
            </a:r>
            <a:r>
              <a:rPr lang="ru-RU" b="1" dirty="0" smtClean="0"/>
              <a:t> </a:t>
            </a:r>
            <a:r>
              <a:rPr lang="ru-RU" b="1" dirty="0" err="1" smtClean="0"/>
              <a:t>знижується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всмоктування</a:t>
            </a:r>
            <a:r>
              <a:rPr lang="ru-RU" b="1" dirty="0" smtClean="0"/>
              <a:t> при </a:t>
            </a:r>
            <a:r>
              <a:rPr lang="ru-RU" b="1" dirty="0" err="1" smtClean="0"/>
              <a:t>прийомі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їжею</a:t>
            </a:r>
            <a:r>
              <a:rPr lang="ru-RU" b="1" dirty="0" smtClean="0"/>
              <a:t>, </a:t>
            </a:r>
            <a:r>
              <a:rPr lang="ru-RU" b="1" dirty="0" err="1" smtClean="0"/>
              <a:t>виводиться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організму</a:t>
            </a:r>
            <a:r>
              <a:rPr lang="ru-RU" b="1" dirty="0" smtClean="0"/>
              <a:t> у </a:t>
            </a:r>
            <a:r>
              <a:rPr lang="ru-RU" b="1" dirty="0" err="1" smtClean="0"/>
              <a:t>незміненому</a:t>
            </a:r>
            <a:r>
              <a:rPr lang="ru-RU" b="1" dirty="0" smtClean="0"/>
              <a:t> </a:t>
            </a:r>
            <a:r>
              <a:rPr lang="ru-RU" b="1" dirty="0" err="1" smtClean="0"/>
              <a:t>вигляді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59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Показання</a:t>
            </a:r>
            <a:r>
              <a:rPr lang="ru-RU" b="1" dirty="0" smtClean="0"/>
              <a:t> для </a:t>
            </a:r>
            <a:r>
              <a:rPr lang="ru-RU" b="1" dirty="0" err="1" smtClean="0"/>
              <a:t>застосування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 </a:t>
            </a:r>
            <a:r>
              <a:rPr lang="ru-RU" b="1" dirty="0" smtClean="0"/>
              <a:t>- </a:t>
            </a:r>
            <a:r>
              <a:rPr lang="ru-RU" b="1" dirty="0" err="1" smtClean="0"/>
              <a:t>сезонний</a:t>
            </a:r>
            <a:r>
              <a:rPr lang="ru-RU" b="1" dirty="0" smtClean="0"/>
              <a:t> </a:t>
            </a:r>
            <a:r>
              <a:rPr lang="ru-RU" b="1" dirty="0" err="1" smtClean="0"/>
              <a:t>алергічний</a:t>
            </a:r>
            <a:r>
              <a:rPr lang="ru-RU" b="1" dirty="0" smtClean="0"/>
              <a:t> </a:t>
            </a:r>
            <a:r>
              <a:rPr lang="ru-RU" b="1" dirty="0" err="1" smtClean="0"/>
              <a:t>риніт</a:t>
            </a:r>
            <a:r>
              <a:rPr lang="ru-RU" b="1" dirty="0" smtClean="0"/>
              <a:t>, - </a:t>
            </a:r>
            <a:r>
              <a:rPr lang="ru-RU" b="1" dirty="0" err="1" smtClean="0"/>
              <a:t>хронічна</a:t>
            </a:r>
            <a:r>
              <a:rPr lang="ru-RU" b="1" dirty="0" smtClean="0"/>
              <a:t> </a:t>
            </a:r>
            <a:r>
              <a:rPr lang="ru-RU" b="1" dirty="0" err="1" smtClean="0"/>
              <a:t>ідеопатична</a:t>
            </a:r>
            <a:r>
              <a:rPr lang="ru-RU" b="1" dirty="0" smtClean="0"/>
              <a:t> </a:t>
            </a:r>
            <a:r>
              <a:rPr lang="ru-RU" b="1" dirty="0" err="1" smtClean="0"/>
              <a:t>кропив'янка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Спосіб</a:t>
            </a:r>
            <a:r>
              <a:rPr lang="ru-RU" b="1" dirty="0" smtClean="0"/>
              <a:t> </a:t>
            </a:r>
            <a:r>
              <a:rPr lang="ru-RU" b="1" dirty="0" err="1" smtClean="0"/>
              <a:t>застосування</a:t>
            </a:r>
            <a:r>
              <a:rPr lang="ru-RU" b="1" dirty="0" smtClean="0"/>
              <a:t> та </a:t>
            </a:r>
            <a:r>
              <a:rPr lang="ru-RU" b="1" dirty="0" err="1" smtClean="0"/>
              <a:t>дози</a:t>
            </a:r>
            <a:r>
              <a:rPr lang="ru-RU" b="1" dirty="0" smtClean="0"/>
              <a:t> </a:t>
            </a:r>
            <a:r>
              <a:rPr lang="ru-RU" b="1" dirty="0" err="1" smtClean="0"/>
              <a:t>застосовується</a:t>
            </a:r>
            <a:r>
              <a:rPr lang="ru-RU" b="1" dirty="0" smtClean="0"/>
              <a:t> у </a:t>
            </a:r>
            <a:r>
              <a:rPr lang="ru-RU" b="1" dirty="0" err="1" smtClean="0"/>
              <a:t>дорослих</a:t>
            </a:r>
            <a:r>
              <a:rPr lang="ru-RU" b="1" dirty="0" smtClean="0"/>
              <a:t> та </a:t>
            </a:r>
            <a:r>
              <a:rPr lang="ru-RU" b="1" dirty="0" err="1" smtClean="0"/>
              <a:t>дітей</a:t>
            </a:r>
            <a:r>
              <a:rPr lang="ru-RU" b="1" dirty="0" smtClean="0"/>
              <a:t> </a:t>
            </a:r>
            <a:r>
              <a:rPr lang="ru-RU" b="1" dirty="0" err="1" smtClean="0"/>
              <a:t>віком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12 </a:t>
            </a:r>
            <a:r>
              <a:rPr lang="ru-RU" b="1" dirty="0" err="1" smtClean="0"/>
              <a:t>років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 </a:t>
            </a:r>
            <a:r>
              <a:rPr lang="ru-RU" b="1" dirty="0" smtClean="0"/>
              <a:t>- при сезонному </a:t>
            </a:r>
            <a:r>
              <a:rPr lang="ru-RU" b="1" dirty="0" err="1" smtClean="0"/>
              <a:t>алергічному</a:t>
            </a:r>
            <a:r>
              <a:rPr lang="ru-RU" b="1" dirty="0" smtClean="0"/>
              <a:t> </a:t>
            </a:r>
            <a:r>
              <a:rPr lang="ru-RU" b="1" dirty="0" err="1" smtClean="0"/>
              <a:t>риніті</a:t>
            </a:r>
            <a:r>
              <a:rPr lang="ru-RU" b="1" dirty="0" smtClean="0"/>
              <a:t> - 120 мг один раз на день; - при </a:t>
            </a:r>
            <a:r>
              <a:rPr lang="ru-RU" b="1" dirty="0" err="1" smtClean="0"/>
              <a:t>хронічній</a:t>
            </a:r>
            <a:r>
              <a:rPr lang="ru-RU" b="1" dirty="0" smtClean="0"/>
              <a:t> </a:t>
            </a:r>
            <a:r>
              <a:rPr lang="ru-RU" b="1" dirty="0" err="1" smtClean="0"/>
              <a:t>ідіопатичній</a:t>
            </a:r>
            <a:r>
              <a:rPr lang="ru-RU" b="1" dirty="0" smtClean="0"/>
              <a:t> </a:t>
            </a:r>
            <a:r>
              <a:rPr lang="ru-RU" b="1" dirty="0" err="1" smtClean="0"/>
              <a:t>кропив'янці</a:t>
            </a:r>
            <a:r>
              <a:rPr lang="ru-RU" b="1" dirty="0" smtClean="0"/>
              <a:t> - 180 мг один раз на день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Прояви </a:t>
            </a:r>
            <a:r>
              <a:rPr lang="ru-RU" b="1" dirty="0" err="1" smtClean="0"/>
              <a:t>побічних</a:t>
            </a:r>
            <a:r>
              <a:rPr lang="ru-RU" b="1" dirty="0" smtClean="0"/>
              <a:t> </a:t>
            </a:r>
            <a:r>
              <a:rPr lang="ru-RU" b="1" dirty="0" err="1" smtClean="0"/>
              <a:t>ефектів</a:t>
            </a:r>
            <a:r>
              <a:rPr lang="ru-RU" b="1" dirty="0" smtClean="0"/>
              <a:t> (</a:t>
            </a:r>
            <a:r>
              <a:rPr lang="ru-RU" b="1" dirty="0" err="1" smtClean="0"/>
              <a:t>головний</a:t>
            </a:r>
            <a:r>
              <a:rPr lang="ru-RU" b="1" dirty="0" smtClean="0"/>
              <a:t> </a:t>
            </a:r>
            <a:r>
              <a:rPr lang="ru-RU" b="1" dirty="0" err="1" smtClean="0"/>
              <a:t>біль</a:t>
            </a:r>
            <a:r>
              <a:rPr lang="ru-RU" b="1" dirty="0" smtClean="0"/>
              <a:t>, </a:t>
            </a:r>
            <a:r>
              <a:rPr lang="ru-RU" b="1" dirty="0" err="1" smtClean="0"/>
              <a:t>сонливість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нудота</a:t>
            </a:r>
            <a:r>
              <a:rPr lang="ru-RU" b="1" dirty="0" smtClean="0"/>
              <a:t>, </a:t>
            </a:r>
            <a:r>
              <a:rPr lang="ru-RU" b="1" dirty="0" err="1" smtClean="0"/>
              <a:t>запаморочення</a:t>
            </a:r>
            <a:r>
              <a:rPr lang="ru-RU" b="1" dirty="0" smtClean="0"/>
              <a:t>) </a:t>
            </a:r>
            <a:r>
              <a:rPr lang="ru-RU" b="1" dirty="0" err="1" smtClean="0"/>
              <a:t>зустрічаються</a:t>
            </a:r>
            <a:r>
              <a:rPr lang="ru-RU" b="1" dirty="0" smtClean="0"/>
              <a:t> не </a:t>
            </a:r>
            <a:r>
              <a:rPr lang="ru-RU" b="1" dirty="0" err="1" smtClean="0"/>
              <a:t>частіше</a:t>
            </a:r>
            <a:r>
              <a:rPr lang="ru-RU" b="1" dirty="0" smtClean="0"/>
              <a:t>, </a:t>
            </a:r>
            <a:r>
              <a:rPr lang="ru-RU" b="1" dirty="0" err="1" smtClean="0"/>
              <a:t>ніж</a:t>
            </a:r>
            <a:r>
              <a:rPr lang="ru-RU" b="1" dirty="0" smtClean="0"/>
              <a:t> при </a:t>
            </a:r>
            <a:r>
              <a:rPr lang="ru-RU" b="1" dirty="0" err="1" smtClean="0"/>
              <a:t>прийомі</a:t>
            </a:r>
            <a:r>
              <a:rPr lang="ru-RU" b="1" dirty="0" smtClean="0"/>
              <a:t> плацебо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60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57256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ГЛЮКОКОРТИКОЇДИ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857232"/>
            <a:ext cx="9144000" cy="4857784"/>
          </a:xfrm>
        </p:spPr>
        <p:txBody>
          <a:bodyPr>
            <a:noAutofit/>
          </a:bodyPr>
          <a:lstStyle/>
          <a:p>
            <a:r>
              <a:rPr lang="ru-RU" sz="2400" b="1" dirty="0" err="1" smtClean="0"/>
              <a:t>Препарати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глюкокортикоїдів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протиалергічну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дію</a:t>
            </a:r>
            <a:r>
              <a:rPr lang="ru-RU" sz="2400" b="1" dirty="0" smtClean="0"/>
              <a:t> шляхом </a:t>
            </a:r>
            <a:r>
              <a:rPr lang="ru-RU" sz="2400" b="1" dirty="0" err="1" smtClean="0"/>
              <a:t>впливу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майже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всі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етапи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розвитку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алергії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Механізм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їхньої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протиалергічної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зводиться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наступного</a:t>
            </a:r>
            <a:r>
              <a:rPr lang="ru-RU" sz="2400" b="1" dirty="0" smtClean="0"/>
              <a:t>:</a:t>
            </a:r>
          </a:p>
          <a:p>
            <a:r>
              <a:rPr lang="ru-RU" sz="2400" b="1" dirty="0" smtClean="0"/>
              <a:t>По-перше</a:t>
            </a:r>
            <a:r>
              <a:rPr lang="ru-RU" sz="2400" b="1" dirty="0" smtClean="0"/>
              <a:t>, вони </a:t>
            </a:r>
            <a:r>
              <a:rPr lang="ru-RU" sz="2400" b="1" dirty="0" err="1" smtClean="0"/>
              <a:t>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виражені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імунодепресивні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властивості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тобто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пригнічують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розвиток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імунних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лімфоцити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плазмоцити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зменшують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продукцію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антитіл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По-друге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глюкокортикоїди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попереджають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дегрануляцію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руйнування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опасистих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виділення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них </a:t>
            </a:r>
            <a:r>
              <a:rPr lang="ru-RU" sz="2400" b="1" dirty="0" err="1" smtClean="0"/>
              <a:t>медіаторів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алергії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По-третє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ці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засоби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діють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протилежне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ефектам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медіаторів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алергії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наприклад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зменшують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проникність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судин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підвищують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артеріальний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тиск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тощо</a:t>
            </a:r>
            <a:r>
              <a:rPr lang="ru-RU" sz="2400" b="1" dirty="0" smtClean="0"/>
              <a:t>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У </a:t>
            </a:r>
            <a:r>
              <a:rPr lang="ru-RU" sz="3400" dirty="0" err="1" smtClean="0"/>
              <a:t>зв'язку</a:t>
            </a:r>
            <a:r>
              <a:rPr lang="ru-RU" sz="3400" dirty="0" smtClean="0"/>
              <a:t> </a:t>
            </a:r>
            <a:r>
              <a:rPr lang="ru-RU" sz="3400" dirty="0" err="1" smtClean="0"/>
              <a:t>з</a:t>
            </a:r>
            <a:r>
              <a:rPr lang="ru-RU" sz="3400" dirty="0" smtClean="0"/>
              <a:t> </a:t>
            </a:r>
            <a:r>
              <a:rPr lang="ru-RU" sz="3400" dirty="0" err="1" smtClean="0"/>
              <a:t>цим</a:t>
            </a:r>
            <a:r>
              <a:rPr lang="ru-RU" sz="3400" dirty="0" smtClean="0"/>
              <a:t> </a:t>
            </a:r>
            <a:r>
              <a:rPr lang="ru-RU" sz="3400" dirty="0" err="1" smtClean="0"/>
              <a:t>глюкокортикоїди</a:t>
            </a:r>
            <a:r>
              <a:rPr lang="ru-RU" sz="3400" dirty="0" smtClean="0"/>
              <a:t> </a:t>
            </a:r>
            <a:r>
              <a:rPr lang="ru-RU" sz="3400" dirty="0" err="1" smtClean="0"/>
              <a:t>високоефективні</a:t>
            </a:r>
            <a:r>
              <a:rPr lang="ru-RU" sz="3400" dirty="0" smtClean="0"/>
              <a:t> за </a:t>
            </a:r>
            <a:r>
              <a:rPr lang="ru-RU" sz="3400" dirty="0" err="1" smtClean="0"/>
              <a:t>будь-яких</a:t>
            </a:r>
            <a:r>
              <a:rPr lang="ru-RU" sz="3400" dirty="0" smtClean="0"/>
              <a:t> </a:t>
            </a:r>
            <a:r>
              <a:rPr lang="ru-RU" sz="3400" dirty="0" err="1" smtClean="0"/>
              <a:t>алергічних</a:t>
            </a:r>
            <a:r>
              <a:rPr lang="ru-RU" sz="3400" dirty="0" smtClean="0"/>
              <a:t> </a:t>
            </a:r>
            <a:r>
              <a:rPr lang="ru-RU" sz="3400" dirty="0" err="1" smtClean="0"/>
              <a:t>розладів</a:t>
            </a:r>
            <a:r>
              <a:rPr lang="ru-RU" sz="3400" dirty="0" smtClean="0"/>
              <a:t>.</a:t>
            </a:r>
          </a:p>
          <a:p>
            <a:r>
              <a:rPr lang="ru-RU" sz="3400" dirty="0" err="1" smtClean="0"/>
              <a:t>Однак</a:t>
            </a:r>
            <a:r>
              <a:rPr lang="ru-RU" sz="3400" dirty="0" smtClean="0"/>
              <a:t> </a:t>
            </a:r>
            <a:r>
              <a:rPr lang="ru-RU" sz="3400" dirty="0" err="1" smtClean="0"/>
              <a:t>виражена</a:t>
            </a:r>
            <a:r>
              <a:rPr lang="ru-RU" sz="3400" dirty="0" smtClean="0"/>
              <a:t> </a:t>
            </a:r>
            <a:r>
              <a:rPr lang="ru-RU" sz="3400" dirty="0" err="1" smtClean="0"/>
              <a:t>побічна</a:t>
            </a:r>
            <a:r>
              <a:rPr lang="ru-RU" sz="3400" dirty="0" smtClean="0"/>
              <a:t> </a:t>
            </a:r>
            <a:r>
              <a:rPr lang="ru-RU" sz="3400" dirty="0" err="1" smtClean="0"/>
              <a:t>дія</a:t>
            </a:r>
            <a:r>
              <a:rPr lang="ru-RU" sz="3400" dirty="0" smtClean="0"/>
              <a:t> </a:t>
            </a:r>
            <a:r>
              <a:rPr lang="ru-RU" sz="3400" dirty="0" err="1" smtClean="0"/>
              <a:t>глюкокортикоїдів</a:t>
            </a:r>
            <a:r>
              <a:rPr lang="ru-RU" sz="3400" dirty="0" smtClean="0"/>
              <a:t> </a:t>
            </a:r>
            <a:r>
              <a:rPr lang="ru-RU" sz="3400" dirty="0" err="1" smtClean="0"/>
              <a:t>обмежує</a:t>
            </a:r>
            <a:r>
              <a:rPr lang="ru-RU" sz="3400" dirty="0" smtClean="0"/>
              <a:t> область </a:t>
            </a:r>
            <a:r>
              <a:rPr lang="ru-RU" sz="3400" dirty="0" err="1" smtClean="0"/>
              <a:t>їх</a:t>
            </a:r>
            <a:r>
              <a:rPr lang="ru-RU" sz="3400" dirty="0" smtClean="0"/>
              <a:t> </a:t>
            </a:r>
            <a:r>
              <a:rPr lang="ru-RU" sz="3400" dirty="0" err="1" smtClean="0"/>
              <a:t>використання</a:t>
            </a:r>
            <a:r>
              <a:rPr lang="ru-RU" sz="3400" dirty="0" smtClean="0"/>
              <a:t> як </a:t>
            </a:r>
            <a:r>
              <a:rPr lang="ru-RU" sz="3400" dirty="0" err="1" smtClean="0"/>
              <a:t>протиалергічних</a:t>
            </a:r>
            <a:r>
              <a:rPr lang="ru-RU" sz="3400" dirty="0" smtClean="0"/>
              <a:t> </a:t>
            </a:r>
            <a:r>
              <a:rPr lang="ru-RU" sz="3400" dirty="0" err="1" smtClean="0"/>
              <a:t>засобів</a:t>
            </a:r>
            <a:r>
              <a:rPr lang="ru-RU" sz="3400" dirty="0" smtClean="0"/>
              <a:t>.</a:t>
            </a:r>
          </a:p>
          <a:p>
            <a:r>
              <a:rPr lang="ru-RU" sz="3400" dirty="0" err="1" smtClean="0"/>
              <a:t>Препарати</a:t>
            </a:r>
            <a:r>
              <a:rPr lang="ru-RU" sz="3400" dirty="0" smtClean="0"/>
              <a:t> </a:t>
            </a:r>
            <a:r>
              <a:rPr lang="ru-RU" sz="3400" dirty="0" err="1" smtClean="0"/>
              <a:t>глюкокортикоїдів</a:t>
            </a:r>
            <a:r>
              <a:rPr lang="ru-RU" sz="3400" dirty="0" smtClean="0"/>
              <a:t> </a:t>
            </a:r>
            <a:r>
              <a:rPr lang="ru-RU" sz="3400" dirty="0" err="1" smtClean="0"/>
              <a:t>застосовують</a:t>
            </a:r>
            <a:r>
              <a:rPr lang="ru-RU" sz="3400" dirty="0" smtClean="0"/>
              <a:t> </a:t>
            </a:r>
            <a:r>
              <a:rPr lang="ru-RU" sz="3400" dirty="0" err="1" smtClean="0"/>
              <a:t>переважно</a:t>
            </a:r>
            <a:r>
              <a:rPr lang="ru-RU" sz="3400" dirty="0" smtClean="0"/>
              <a:t> при тяжких (</a:t>
            </a:r>
            <a:r>
              <a:rPr lang="ru-RU" sz="3400" dirty="0" err="1" smtClean="0"/>
              <a:t>анафілактичний</a:t>
            </a:r>
            <a:r>
              <a:rPr lang="ru-RU" sz="3400" dirty="0" smtClean="0"/>
              <a:t> шок) та </a:t>
            </a:r>
            <a:r>
              <a:rPr lang="ru-RU" sz="3400" dirty="0" err="1" smtClean="0"/>
              <a:t>середній</a:t>
            </a:r>
            <a:r>
              <a:rPr lang="ru-RU" sz="3400" dirty="0" smtClean="0"/>
              <a:t> </a:t>
            </a:r>
            <a:r>
              <a:rPr lang="ru-RU" sz="3400" dirty="0" err="1" smtClean="0"/>
              <a:t>тяжкості</a:t>
            </a:r>
            <a:r>
              <a:rPr lang="ru-RU" sz="3400" dirty="0" smtClean="0"/>
              <a:t> (набряк </a:t>
            </a:r>
            <a:r>
              <a:rPr lang="ru-RU" sz="3400" dirty="0" err="1" smtClean="0"/>
              <a:t>Квінке</a:t>
            </a:r>
            <a:r>
              <a:rPr lang="ru-RU" sz="3400" dirty="0" smtClean="0"/>
              <a:t>, </a:t>
            </a:r>
            <a:r>
              <a:rPr lang="ru-RU" sz="3400" dirty="0" err="1" smtClean="0"/>
              <a:t>сироваткова</a:t>
            </a:r>
            <a:r>
              <a:rPr lang="ru-RU" sz="3400" dirty="0" smtClean="0"/>
              <a:t> хвороба) </a:t>
            </a:r>
            <a:r>
              <a:rPr lang="ru-RU" sz="3400" dirty="0" err="1" smtClean="0"/>
              <a:t>алергічних</a:t>
            </a:r>
            <a:r>
              <a:rPr lang="ru-RU" sz="3400" dirty="0" smtClean="0"/>
              <a:t> </a:t>
            </a:r>
            <a:r>
              <a:rPr lang="ru-RU" sz="3400" dirty="0" err="1" smtClean="0"/>
              <a:t>реакціях</a:t>
            </a:r>
            <a:r>
              <a:rPr lang="ru-RU" sz="3400" dirty="0" smtClean="0"/>
              <a:t>, а </a:t>
            </a:r>
            <a:r>
              <a:rPr lang="ru-RU" sz="3400" dirty="0" err="1" smtClean="0"/>
              <a:t>також</a:t>
            </a:r>
            <a:r>
              <a:rPr lang="ru-RU" sz="3400" dirty="0" smtClean="0"/>
              <a:t> при тяжких </a:t>
            </a:r>
            <a:r>
              <a:rPr lang="ru-RU" sz="3400" dirty="0" err="1" smtClean="0"/>
              <a:t>прогресуючих</a:t>
            </a:r>
            <a:r>
              <a:rPr lang="ru-RU" sz="3400" dirty="0" smtClean="0"/>
              <a:t> </a:t>
            </a:r>
            <a:r>
              <a:rPr lang="ru-RU" sz="3400" dirty="0" err="1" smtClean="0"/>
              <a:t>захворюваннях</a:t>
            </a:r>
            <a:r>
              <a:rPr lang="ru-RU" sz="3400" dirty="0" smtClean="0"/>
              <a:t> </a:t>
            </a:r>
            <a:r>
              <a:rPr lang="ru-RU" sz="3400" dirty="0" err="1" smtClean="0"/>
              <a:t>алергічної</a:t>
            </a:r>
            <a:r>
              <a:rPr lang="ru-RU" sz="3400" dirty="0" smtClean="0"/>
              <a:t> </a:t>
            </a:r>
            <a:r>
              <a:rPr lang="ru-RU" sz="3400" dirty="0" err="1" smtClean="0"/>
              <a:t>природи</a:t>
            </a:r>
            <a:r>
              <a:rPr lang="ru-RU" sz="3400" dirty="0" smtClean="0"/>
              <a:t> (</a:t>
            </a:r>
            <a:r>
              <a:rPr lang="ru-RU" sz="3400" dirty="0" err="1" smtClean="0"/>
              <a:t>бронхіальна</a:t>
            </a:r>
            <a:r>
              <a:rPr lang="ru-RU" sz="3400" dirty="0" smtClean="0"/>
              <a:t> астма, </a:t>
            </a:r>
            <a:r>
              <a:rPr lang="ru-RU" sz="3400" dirty="0" err="1" smtClean="0"/>
              <a:t>колагенози</a:t>
            </a:r>
            <a:r>
              <a:rPr lang="ru-RU" sz="3400" dirty="0" smtClean="0"/>
              <a:t> та </a:t>
            </a:r>
            <a:r>
              <a:rPr lang="ru-RU" sz="3400" dirty="0" err="1" smtClean="0"/>
              <a:t>ін</a:t>
            </a:r>
            <a:r>
              <a:rPr lang="ru-RU" sz="3400" dirty="0" smtClean="0"/>
              <a:t>.).</a:t>
            </a:r>
          </a:p>
          <a:p>
            <a:r>
              <a:rPr lang="ru-RU" sz="3400" dirty="0" smtClean="0"/>
              <a:t>У </a:t>
            </a:r>
            <a:r>
              <a:rPr lang="ru-RU" sz="3400" dirty="0" err="1" smtClean="0"/>
              <a:t>дерматологічній</a:t>
            </a:r>
            <a:r>
              <a:rPr lang="ru-RU" sz="3400" dirty="0" smtClean="0"/>
              <a:t> </a:t>
            </a:r>
            <a:r>
              <a:rPr lang="ru-RU" sz="3400" dirty="0" err="1" smtClean="0"/>
              <a:t>практиці</a:t>
            </a:r>
            <a:r>
              <a:rPr lang="ru-RU" sz="3400" dirty="0" smtClean="0"/>
              <a:t> </a:t>
            </a:r>
            <a:r>
              <a:rPr lang="ru-RU" sz="3400" dirty="0" err="1" smtClean="0"/>
              <a:t>препарати</a:t>
            </a:r>
            <a:r>
              <a:rPr lang="ru-RU" sz="3400" dirty="0" smtClean="0"/>
              <a:t> </a:t>
            </a:r>
            <a:r>
              <a:rPr lang="ru-RU" sz="3400" dirty="0" err="1" smtClean="0"/>
              <a:t>глюкокортикоїдів</a:t>
            </a:r>
            <a:r>
              <a:rPr lang="ru-RU" sz="3400" dirty="0" smtClean="0"/>
              <a:t> </a:t>
            </a:r>
            <a:r>
              <a:rPr lang="ru-RU" sz="3400" dirty="0" err="1" smtClean="0"/>
              <a:t>відносно</a:t>
            </a:r>
            <a:r>
              <a:rPr lang="ru-RU" sz="3400" dirty="0" smtClean="0"/>
              <a:t> часто </a:t>
            </a:r>
            <a:r>
              <a:rPr lang="ru-RU" sz="3400" dirty="0" err="1" smtClean="0"/>
              <a:t>застосовують</a:t>
            </a:r>
            <a:r>
              <a:rPr lang="ru-RU" sz="3400" dirty="0" smtClean="0"/>
              <a:t> </a:t>
            </a:r>
            <a:r>
              <a:rPr lang="ru-RU" sz="3400" dirty="0" err="1" smtClean="0"/>
              <a:t>місцево</a:t>
            </a:r>
            <a:r>
              <a:rPr lang="ru-RU" sz="3400" dirty="0" smtClean="0"/>
              <a:t> при </a:t>
            </a:r>
            <a:r>
              <a:rPr lang="ru-RU" sz="3400" dirty="0" err="1" smtClean="0"/>
              <a:t>різних</a:t>
            </a:r>
            <a:r>
              <a:rPr lang="ru-RU" sz="3400" dirty="0" smtClean="0"/>
              <a:t> </a:t>
            </a:r>
            <a:r>
              <a:rPr lang="ru-RU" sz="3400" dirty="0" err="1" smtClean="0"/>
              <a:t>алергічних</a:t>
            </a:r>
            <a:r>
              <a:rPr lang="ru-RU" sz="3400" dirty="0" smtClean="0"/>
              <a:t> </a:t>
            </a:r>
            <a:r>
              <a:rPr lang="ru-RU" sz="3400" dirty="0" err="1" smtClean="0"/>
              <a:t>ураженнях</a:t>
            </a:r>
            <a:r>
              <a:rPr lang="ru-RU" sz="3400" dirty="0" smtClean="0"/>
              <a:t> </a:t>
            </a:r>
            <a:r>
              <a:rPr lang="ru-RU" sz="3400" dirty="0" err="1" smtClean="0"/>
              <a:t>шкіри</a:t>
            </a:r>
            <a:r>
              <a:rPr lang="ru-RU" sz="3400" dirty="0" smtClean="0"/>
              <a:t> (</a:t>
            </a:r>
            <a:r>
              <a:rPr lang="ru-RU" sz="3400" dirty="0" err="1" smtClean="0"/>
              <a:t>свербіж</a:t>
            </a:r>
            <a:r>
              <a:rPr lang="ru-RU" sz="3400" dirty="0" smtClean="0"/>
              <a:t>, </a:t>
            </a:r>
            <a:r>
              <a:rPr lang="ru-RU" sz="3400" dirty="0" err="1" smtClean="0"/>
              <a:t>екзема</a:t>
            </a:r>
            <a:r>
              <a:rPr lang="ru-RU" sz="3400" dirty="0" smtClean="0"/>
              <a:t>, </a:t>
            </a:r>
            <a:r>
              <a:rPr lang="ru-RU" sz="3400" dirty="0" err="1" smtClean="0"/>
              <a:t>дерматити</a:t>
            </a:r>
            <a:r>
              <a:rPr lang="ru-RU" sz="3400" dirty="0" smtClean="0"/>
              <a:t> </a:t>
            </a:r>
            <a:r>
              <a:rPr lang="ru-RU" sz="3400" dirty="0" err="1" smtClean="0"/>
              <a:t>тощо</a:t>
            </a:r>
            <a:r>
              <a:rPr lang="ru-RU" sz="3400" dirty="0" smtClean="0"/>
              <a:t>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62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СТАБІЛІЗАТОРИ </a:t>
            </a:r>
            <a:r>
              <a:rPr lang="ru-RU" sz="2800" b="1" dirty="0" smtClean="0"/>
              <a:t>МЕМБРАН </a:t>
            </a:r>
            <a:r>
              <a:rPr lang="ru-RU" sz="2800" b="1" dirty="0" smtClean="0"/>
              <a:t>ОПАСИСТИХ КЛІТИН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СТАБІЛІЗАТОРИ </a:t>
            </a:r>
            <a:r>
              <a:rPr lang="ru-RU" sz="2800" b="1" dirty="0" smtClean="0"/>
              <a:t>МЕМБРАН </a:t>
            </a:r>
            <a:r>
              <a:rPr lang="ru-RU" sz="2800" b="1" dirty="0" smtClean="0"/>
              <a:t>ОПАСИСТИХ КЛІТИН</a:t>
            </a:r>
            <a:endParaRPr lang="ru-RU" sz="2800" dirty="0" smtClean="0"/>
          </a:p>
          <a:p>
            <a:r>
              <a:rPr lang="ru-RU" dirty="0" err="1" smtClean="0"/>
              <a:t>Обмежують</a:t>
            </a:r>
            <a:r>
              <a:rPr lang="ru-RU" dirty="0" smtClean="0"/>
              <a:t> </a:t>
            </a:r>
            <a:r>
              <a:rPr lang="ru-RU" dirty="0" err="1" smtClean="0"/>
              <a:t>викид</a:t>
            </a:r>
            <a:r>
              <a:rPr lang="ru-RU" dirty="0" smtClean="0"/>
              <a:t> </a:t>
            </a:r>
            <a:r>
              <a:rPr lang="ru-RU" dirty="0" err="1" smtClean="0"/>
              <a:t>вмісту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гранул </a:t>
            </a:r>
            <a:r>
              <a:rPr lang="ru-RU" dirty="0" err="1" smtClean="0"/>
              <a:t>опасистих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тим</a:t>
            </a:r>
            <a:r>
              <a:rPr lang="ru-RU" dirty="0" smtClean="0"/>
              <a:t> самим </a:t>
            </a:r>
            <a:r>
              <a:rPr lang="ru-RU" dirty="0" err="1" smtClean="0"/>
              <a:t>пригнічуючи</a:t>
            </a:r>
            <a:r>
              <a:rPr lang="ru-RU" dirty="0" smtClean="0"/>
              <a:t> </a:t>
            </a: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патофізіологічної</a:t>
            </a:r>
            <a:r>
              <a:rPr lang="ru-RU" dirty="0" smtClean="0"/>
              <a:t> </a:t>
            </a:r>
            <a:r>
              <a:rPr lang="ru-RU" dirty="0" err="1" smtClean="0"/>
              <a:t>стадії</a:t>
            </a:r>
            <a:r>
              <a:rPr lang="ru-RU" dirty="0" smtClean="0"/>
              <a:t> </a:t>
            </a:r>
            <a:r>
              <a:rPr lang="ru-RU" dirty="0" err="1" smtClean="0"/>
              <a:t>алергії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Запобігають</a:t>
            </a:r>
            <a:r>
              <a:rPr lang="ru-RU" dirty="0" smtClean="0"/>
              <a:t> </a:t>
            </a:r>
            <a:r>
              <a:rPr lang="ru-RU" dirty="0" err="1" smtClean="0"/>
              <a:t>прояву</a:t>
            </a:r>
            <a:r>
              <a:rPr lang="ru-RU" dirty="0" smtClean="0"/>
              <a:t> </a:t>
            </a:r>
            <a:r>
              <a:rPr lang="ru-RU" dirty="0" err="1" smtClean="0"/>
              <a:t>алергічних</a:t>
            </a:r>
            <a:r>
              <a:rPr lang="ru-RU" dirty="0" smtClean="0"/>
              <a:t> </a:t>
            </a:r>
            <a:r>
              <a:rPr lang="ru-RU" dirty="0" err="1" smtClean="0"/>
              <a:t>реакцій</a:t>
            </a:r>
            <a:r>
              <a:rPr lang="ru-RU" dirty="0" smtClean="0"/>
              <a:t> </a:t>
            </a:r>
            <a:r>
              <a:rPr lang="ru-RU" dirty="0" err="1" smtClean="0"/>
              <a:t>негайного</a:t>
            </a:r>
            <a:r>
              <a:rPr lang="ru-RU" dirty="0" smtClean="0"/>
              <a:t> типу</a:t>
            </a:r>
            <a:r>
              <a:rPr lang="ru-RU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63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АНАФІЛАКТИЧНИЙ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Алергічна</a:t>
            </a:r>
            <a:r>
              <a:rPr lang="ru-RU" dirty="0" smtClean="0"/>
              <a:t>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негайного</a:t>
            </a:r>
            <a:r>
              <a:rPr lang="ru-RU" dirty="0" smtClean="0"/>
              <a:t> типу,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при повторному </a:t>
            </a:r>
            <a:r>
              <a:rPr lang="ru-RU" dirty="0" err="1" smtClean="0"/>
              <a:t>введенні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алергену</a:t>
            </a:r>
            <a:r>
              <a:rPr lang="ru-RU" dirty="0" smtClean="0"/>
              <a:t>.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 err="1" smtClean="0"/>
              <a:t>загальними</a:t>
            </a:r>
            <a:r>
              <a:rPr lang="ru-RU" dirty="0" smtClean="0"/>
              <a:t> </a:t>
            </a:r>
            <a:r>
              <a:rPr lang="ru-RU" dirty="0" err="1" smtClean="0"/>
              <a:t>проявами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розвиваються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: </a:t>
            </a:r>
            <a:r>
              <a:rPr lang="ru-RU" dirty="0" err="1" smtClean="0"/>
              <a:t>зниженням</a:t>
            </a:r>
            <a:r>
              <a:rPr lang="ru-RU" dirty="0" smtClean="0"/>
              <a:t> АТ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, </a:t>
            </a:r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smtClean="0"/>
              <a:t>ЦНС, </a:t>
            </a:r>
            <a:r>
              <a:rPr lang="ru-RU" dirty="0" err="1" smtClean="0"/>
              <a:t>підвищенням</a:t>
            </a:r>
            <a:r>
              <a:rPr lang="ru-RU" dirty="0" smtClean="0"/>
              <a:t> </a:t>
            </a:r>
            <a:r>
              <a:rPr lang="ru-RU" dirty="0" err="1" smtClean="0"/>
              <a:t>проникності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спазмом </a:t>
            </a:r>
            <a:r>
              <a:rPr lang="ru-RU" dirty="0" err="1" smtClean="0"/>
              <a:t>гладком'язових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Анафілактичний</a:t>
            </a:r>
            <a:r>
              <a:rPr lang="ru-RU" dirty="0" smtClean="0"/>
              <a:t> </a:t>
            </a:r>
            <a:r>
              <a:rPr lang="ru-RU" dirty="0" smtClean="0"/>
              <a:t>шок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розвинутись</a:t>
            </a:r>
            <a:r>
              <a:rPr lang="ru-RU" dirty="0" smtClean="0"/>
              <a:t> при </a:t>
            </a:r>
            <a:r>
              <a:rPr lang="ru-RU" dirty="0" err="1" smtClean="0"/>
              <a:t>введенні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</a:t>
            </a:r>
            <a:r>
              <a:rPr lang="ru-RU" dirty="0" err="1" smtClean="0"/>
              <a:t>застосуванні</a:t>
            </a:r>
            <a:r>
              <a:rPr lang="ru-RU" dirty="0" smtClean="0"/>
              <a:t> </a:t>
            </a:r>
            <a:r>
              <a:rPr lang="ru-RU" dirty="0" err="1" smtClean="0"/>
              <a:t>методів</a:t>
            </a:r>
            <a:r>
              <a:rPr lang="ru-RU" dirty="0" smtClean="0"/>
              <a:t> </a:t>
            </a:r>
            <a:r>
              <a:rPr lang="ru-RU" dirty="0" err="1" smtClean="0"/>
              <a:t>специфічної</a:t>
            </a:r>
            <a:r>
              <a:rPr lang="ru-RU" dirty="0" smtClean="0"/>
              <a:t> </a:t>
            </a:r>
            <a:r>
              <a:rPr lang="ru-RU" dirty="0" err="1" smtClean="0"/>
              <a:t>діагностики</a:t>
            </a:r>
            <a:r>
              <a:rPr lang="ru-RU" dirty="0" smtClean="0"/>
              <a:t> та </a:t>
            </a:r>
            <a:r>
              <a:rPr lang="ru-RU" dirty="0" err="1" smtClean="0"/>
              <a:t>гіпосенсибілізації</a:t>
            </a:r>
            <a:r>
              <a:rPr lang="ru-RU" dirty="0" smtClean="0"/>
              <a:t>, як </a:t>
            </a:r>
            <a:r>
              <a:rPr lang="ru-RU" dirty="0" err="1" smtClean="0"/>
              <a:t>прояв</a:t>
            </a:r>
            <a:r>
              <a:rPr lang="ru-RU" dirty="0" smtClean="0"/>
              <a:t> </a:t>
            </a:r>
            <a:r>
              <a:rPr lang="ru-RU" dirty="0" err="1" smtClean="0"/>
              <a:t>інсектної</a:t>
            </a:r>
            <a:r>
              <a:rPr lang="ru-RU" dirty="0" smtClean="0"/>
              <a:t> та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рідко</a:t>
            </a:r>
            <a:r>
              <a:rPr lang="ru-RU" dirty="0" smtClean="0"/>
              <a:t> </a:t>
            </a:r>
            <a:r>
              <a:rPr lang="ru-RU" dirty="0" err="1" smtClean="0"/>
              <a:t>харчової</a:t>
            </a:r>
            <a:r>
              <a:rPr lang="ru-RU" dirty="0" smtClean="0"/>
              <a:t> </a:t>
            </a:r>
            <a:r>
              <a:rPr lang="ru-RU" dirty="0" err="1" smtClean="0"/>
              <a:t>алергії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КЛІНІЧНА </a:t>
            </a:r>
            <a:r>
              <a:rPr lang="ru-RU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КАРТИНА</a:t>
            </a:r>
            <a:endParaRPr lang="ru-RU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Перші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r>
              <a:rPr lang="ru-RU" dirty="0" smtClean="0"/>
              <a:t> - </a:t>
            </a:r>
            <a:r>
              <a:rPr lang="ru-RU" dirty="0" err="1" smtClean="0"/>
              <a:t>занепокоєння</a:t>
            </a:r>
            <a:r>
              <a:rPr lang="ru-RU" dirty="0" smtClean="0"/>
              <a:t>, </a:t>
            </a:r>
            <a:r>
              <a:rPr lang="ru-RU" dirty="0" err="1" smtClean="0"/>
              <a:t>почуття</a:t>
            </a:r>
            <a:r>
              <a:rPr lang="ru-RU" dirty="0" smtClean="0"/>
              <a:t> страху, </a:t>
            </a:r>
            <a:r>
              <a:rPr lang="ru-RU" dirty="0" err="1" smtClean="0"/>
              <a:t>пульсуючий</a:t>
            </a:r>
            <a:r>
              <a:rPr lang="ru-RU" dirty="0" smtClean="0"/>
              <a:t> </a:t>
            </a:r>
            <a:r>
              <a:rPr lang="ru-RU" dirty="0" err="1" smtClean="0"/>
              <a:t>головний</a:t>
            </a:r>
            <a:r>
              <a:rPr lang="ru-RU" dirty="0" smtClean="0"/>
              <a:t> </a:t>
            </a:r>
            <a:r>
              <a:rPr lang="ru-RU" dirty="0" err="1" smtClean="0"/>
              <a:t>біль</a:t>
            </a:r>
            <a:r>
              <a:rPr lang="ru-RU" dirty="0" smtClean="0"/>
              <a:t>, </a:t>
            </a:r>
            <a:r>
              <a:rPr lang="ru-RU" dirty="0" err="1" smtClean="0"/>
              <a:t>запаморочення</a:t>
            </a:r>
            <a:r>
              <a:rPr lang="ru-RU" dirty="0" smtClean="0"/>
              <a:t>, шум у </a:t>
            </a:r>
            <a:r>
              <a:rPr lang="ru-RU" dirty="0" err="1" smtClean="0"/>
              <a:t>вухах</a:t>
            </a:r>
            <a:r>
              <a:rPr lang="ru-RU" dirty="0" smtClean="0"/>
              <a:t>, </a:t>
            </a:r>
            <a:r>
              <a:rPr lang="ru-RU" dirty="0" err="1" smtClean="0"/>
              <a:t>холодний</a:t>
            </a:r>
            <a:r>
              <a:rPr lang="ru-RU" dirty="0" smtClean="0"/>
              <a:t> </a:t>
            </a:r>
            <a:r>
              <a:rPr lang="ru-RU" dirty="0" err="1" smtClean="0"/>
              <a:t>піт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випадках</a:t>
            </a:r>
            <a:r>
              <a:rPr lang="ru-RU" dirty="0" smtClean="0"/>
              <a:t> </a:t>
            </a:r>
            <a:r>
              <a:rPr lang="ru-RU" dirty="0" err="1" smtClean="0"/>
              <a:t>провісником</a:t>
            </a:r>
            <a:r>
              <a:rPr lang="ru-RU" dirty="0" smtClean="0"/>
              <a:t> шоку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різко</a:t>
            </a:r>
            <a:r>
              <a:rPr lang="ru-RU" dirty="0" smtClean="0"/>
              <a:t> </a:t>
            </a:r>
            <a:r>
              <a:rPr lang="ru-RU" dirty="0" err="1" smtClean="0"/>
              <a:t>виражений</a:t>
            </a:r>
            <a:r>
              <a:rPr lang="ru-RU" dirty="0" smtClean="0"/>
              <a:t> </a:t>
            </a:r>
            <a:r>
              <a:rPr lang="ru-RU" dirty="0" err="1" smtClean="0"/>
              <a:t>свербіж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подальшою</a:t>
            </a:r>
            <a:r>
              <a:rPr lang="ru-RU" dirty="0" smtClean="0"/>
              <a:t> </a:t>
            </a:r>
            <a:r>
              <a:rPr lang="ru-RU" dirty="0" err="1" smtClean="0"/>
              <a:t>швидкою</a:t>
            </a:r>
            <a:r>
              <a:rPr lang="ru-RU" dirty="0" smtClean="0"/>
              <a:t> </a:t>
            </a:r>
            <a:r>
              <a:rPr lang="ru-RU" dirty="0" err="1" smtClean="0"/>
              <a:t>появою</a:t>
            </a:r>
            <a:r>
              <a:rPr lang="ru-RU" dirty="0" smtClean="0"/>
              <a:t> </a:t>
            </a:r>
            <a:r>
              <a:rPr lang="ru-RU" dirty="0" err="1" smtClean="0"/>
              <a:t>уртикарних</a:t>
            </a:r>
            <a:r>
              <a:rPr lang="ru-RU" dirty="0" smtClean="0"/>
              <a:t> </a:t>
            </a:r>
            <a:r>
              <a:rPr lang="ru-RU" dirty="0" err="1" smtClean="0"/>
              <a:t>висипань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набряку</a:t>
            </a:r>
            <a:r>
              <a:rPr lang="ru-RU" dirty="0" smtClean="0"/>
              <a:t> </a:t>
            </a:r>
            <a:r>
              <a:rPr lang="ru-RU" dirty="0" err="1" smtClean="0"/>
              <a:t>Квінке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відзначаються</a:t>
            </a:r>
            <a:r>
              <a:rPr lang="ru-RU" dirty="0" smtClean="0"/>
              <a:t> </a:t>
            </a:r>
            <a:r>
              <a:rPr lang="ru-RU" dirty="0" err="1" smtClean="0"/>
              <a:t>задишка</a:t>
            </a:r>
            <a:r>
              <a:rPr lang="ru-RU" dirty="0" smtClean="0"/>
              <a:t>,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стиснення</a:t>
            </a:r>
            <a:r>
              <a:rPr lang="ru-RU" dirty="0" smtClean="0"/>
              <a:t> в грудях, кашель (</a:t>
            </a:r>
            <a:r>
              <a:rPr lang="ru-RU" dirty="0" err="1" smtClean="0"/>
              <a:t>наслідок</a:t>
            </a:r>
            <a:r>
              <a:rPr lang="ru-RU" dirty="0" smtClean="0"/>
              <a:t> </a:t>
            </a:r>
            <a:r>
              <a:rPr lang="ru-RU" dirty="0" err="1" smtClean="0"/>
              <a:t>бронхоспазму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алергічного</a:t>
            </a:r>
            <a:r>
              <a:rPr lang="ru-RU" dirty="0" smtClean="0"/>
              <a:t> </a:t>
            </a:r>
            <a:r>
              <a:rPr lang="ru-RU" dirty="0" err="1" smtClean="0"/>
              <a:t>набряку</a:t>
            </a:r>
            <a:r>
              <a:rPr lang="ru-RU" dirty="0" smtClean="0"/>
              <a:t> </a:t>
            </a:r>
            <a:r>
              <a:rPr lang="ru-RU" dirty="0" err="1" smtClean="0"/>
              <a:t>гортані</a:t>
            </a:r>
            <a:r>
              <a:rPr lang="ru-RU" dirty="0" smtClean="0"/>
              <a:t>),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шлунково-кишкового</a:t>
            </a:r>
            <a:r>
              <a:rPr lang="ru-RU" dirty="0" smtClean="0"/>
              <a:t> тракту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нападів</a:t>
            </a:r>
            <a:r>
              <a:rPr lang="ru-RU" dirty="0" smtClean="0"/>
              <a:t> болю в </a:t>
            </a:r>
            <a:r>
              <a:rPr lang="ru-RU" dirty="0" err="1" smtClean="0"/>
              <a:t>животі</a:t>
            </a:r>
            <a:r>
              <a:rPr lang="ru-RU" dirty="0" smtClean="0"/>
              <a:t>, </a:t>
            </a:r>
            <a:r>
              <a:rPr lang="ru-RU" dirty="0" err="1" smtClean="0"/>
              <a:t>нудоти</a:t>
            </a:r>
            <a:r>
              <a:rPr lang="ru-RU" dirty="0" smtClean="0"/>
              <a:t>, </a:t>
            </a:r>
            <a:r>
              <a:rPr lang="ru-RU" dirty="0" err="1" smtClean="0"/>
              <a:t>блювання</a:t>
            </a:r>
            <a:r>
              <a:rPr lang="ru-RU" dirty="0" smtClean="0"/>
              <a:t>, проносу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Можливі</a:t>
            </a:r>
            <a:r>
              <a:rPr lang="ru-RU" dirty="0" smtClean="0"/>
              <a:t> </a:t>
            </a:r>
            <a:r>
              <a:rPr lang="ru-RU" dirty="0" err="1" smtClean="0"/>
              <a:t>мідріаз</a:t>
            </a:r>
            <a:r>
              <a:rPr lang="ru-RU" dirty="0" smtClean="0"/>
              <a:t>, </a:t>
            </a:r>
            <a:r>
              <a:rPr lang="ru-RU" dirty="0" err="1" smtClean="0"/>
              <a:t>піна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рота, </a:t>
            </a:r>
            <a:r>
              <a:rPr lang="ru-RU" dirty="0" err="1" smtClean="0"/>
              <a:t>судоми</a:t>
            </a:r>
            <a:r>
              <a:rPr lang="ru-RU" dirty="0" smtClean="0"/>
              <a:t>, </a:t>
            </a:r>
            <a:r>
              <a:rPr lang="ru-RU" dirty="0" err="1" smtClean="0"/>
              <a:t>мимовільні</a:t>
            </a:r>
            <a:r>
              <a:rPr lang="ru-RU" dirty="0" smtClean="0"/>
              <a:t> </a:t>
            </a:r>
            <a:r>
              <a:rPr lang="ru-RU" dirty="0" err="1" smtClean="0"/>
              <a:t>дефекації</a:t>
            </a:r>
            <a:r>
              <a:rPr lang="ru-RU" dirty="0" smtClean="0"/>
              <a:t> та </a:t>
            </a:r>
            <a:r>
              <a:rPr lang="ru-RU" dirty="0" err="1" smtClean="0"/>
              <a:t>сечовипускання</a:t>
            </a:r>
            <a:r>
              <a:rPr lang="ru-RU" dirty="0" smtClean="0"/>
              <a:t>, </a:t>
            </a:r>
            <a:r>
              <a:rPr lang="ru-RU" dirty="0" err="1" smtClean="0"/>
              <a:t>кров'яні</a:t>
            </a:r>
            <a:r>
              <a:rPr lang="ru-RU" dirty="0" smtClean="0"/>
              <a:t>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піхви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Невідкладна</a:t>
            </a:r>
            <a:r>
              <a:rPr lang="ru-RU" b="1" dirty="0" smtClean="0"/>
              <a:t> </a:t>
            </a:r>
            <a:r>
              <a:rPr lang="ru-RU" b="1" dirty="0" err="1" smtClean="0"/>
              <a:t>допомога</a:t>
            </a:r>
            <a:r>
              <a:rPr lang="ru-RU" b="1" dirty="0" smtClean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- </a:t>
            </a:r>
            <a:r>
              <a:rPr lang="ru-RU" b="1" dirty="0" err="1" smtClean="0"/>
              <a:t>припинити</a:t>
            </a:r>
            <a:r>
              <a:rPr lang="ru-RU" b="1" dirty="0" smtClean="0"/>
              <a:t> та </a:t>
            </a:r>
            <a:r>
              <a:rPr lang="ru-RU" b="1" dirty="0" err="1" smtClean="0"/>
              <a:t>блокувати</a:t>
            </a:r>
            <a:r>
              <a:rPr lang="ru-RU" b="1" dirty="0" smtClean="0"/>
              <a:t> </a:t>
            </a:r>
            <a:r>
              <a:rPr lang="ru-RU" b="1" dirty="0" err="1" smtClean="0"/>
              <a:t>надходження</a:t>
            </a:r>
            <a:r>
              <a:rPr lang="ru-RU" b="1" dirty="0" smtClean="0"/>
              <a:t> </a:t>
            </a:r>
            <a:r>
              <a:rPr lang="ru-RU" b="1" dirty="0" err="1" smtClean="0"/>
              <a:t>алергену</a:t>
            </a:r>
            <a:r>
              <a:rPr lang="ru-RU" b="1" dirty="0" smtClean="0"/>
              <a:t> в </a:t>
            </a:r>
            <a:r>
              <a:rPr lang="ru-RU" b="1" dirty="0" err="1" smtClean="0"/>
              <a:t>організм</a:t>
            </a:r>
            <a:r>
              <a:rPr lang="ru-RU" b="1" dirty="0" smtClean="0"/>
              <a:t>: обколоти </a:t>
            </a:r>
            <a:r>
              <a:rPr lang="ru-RU" b="1" dirty="0" err="1" smtClean="0"/>
              <a:t>місце</a:t>
            </a:r>
            <a:r>
              <a:rPr lang="ru-RU" b="1" dirty="0" smtClean="0"/>
              <a:t> </a:t>
            </a:r>
            <a:r>
              <a:rPr lang="ru-RU" b="1" dirty="0" err="1" smtClean="0"/>
              <a:t>ін'єкції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укусу 0,3-0,5 мл 0,1% </a:t>
            </a:r>
            <a:r>
              <a:rPr lang="ru-RU" b="1" dirty="0" err="1" smtClean="0"/>
              <a:t>розчину</a:t>
            </a:r>
            <a:r>
              <a:rPr lang="ru-RU" b="1" dirty="0" smtClean="0"/>
              <a:t> </a:t>
            </a:r>
            <a:r>
              <a:rPr lang="ru-RU" b="1" dirty="0" err="1" smtClean="0"/>
              <a:t>адреналіну</a:t>
            </a:r>
            <a:r>
              <a:rPr lang="ru-RU" b="1" dirty="0" smtClean="0"/>
              <a:t> в 3-5 мл 0,9% </a:t>
            </a:r>
            <a:r>
              <a:rPr lang="ru-RU" b="1" dirty="0" err="1" smtClean="0"/>
              <a:t>розчину</a:t>
            </a:r>
            <a:r>
              <a:rPr lang="ru-RU" b="1" dirty="0" smtClean="0"/>
              <a:t> хлориду </a:t>
            </a:r>
            <a:r>
              <a:rPr lang="ru-RU" b="1" dirty="0" err="1" smtClean="0"/>
              <a:t>натрію</a:t>
            </a:r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ru-RU" b="1" dirty="0" smtClean="0"/>
              <a:t>при </a:t>
            </a:r>
            <a:r>
              <a:rPr lang="ru-RU" b="1" dirty="0" err="1" smtClean="0"/>
              <a:t>зупинці</a:t>
            </a:r>
            <a:r>
              <a:rPr lang="ru-RU" b="1" dirty="0" smtClean="0"/>
              <a:t> </a:t>
            </a:r>
            <a:r>
              <a:rPr lang="ru-RU" b="1" dirty="0" err="1" smtClean="0"/>
              <a:t>дихання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неадекватності</a:t>
            </a:r>
            <a:r>
              <a:rPr lang="ru-RU" b="1" dirty="0" smtClean="0"/>
              <a:t> </a:t>
            </a:r>
            <a:r>
              <a:rPr lang="ru-RU" b="1" dirty="0" err="1" smtClean="0"/>
              <a:t>проводять</a:t>
            </a:r>
            <a:r>
              <a:rPr lang="ru-RU" b="1" dirty="0" smtClean="0"/>
              <a:t> </a:t>
            </a:r>
            <a:r>
              <a:rPr lang="ru-RU" b="1" dirty="0" err="1" smtClean="0"/>
              <a:t>штучну</a:t>
            </a:r>
            <a:r>
              <a:rPr lang="ru-RU" b="1" dirty="0" smtClean="0"/>
              <a:t> </a:t>
            </a:r>
            <a:r>
              <a:rPr lang="ru-RU" b="1" dirty="0" err="1" smtClean="0"/>
              <a:t>вентиляцію</a:t>
            </a:r>
            <a:r>
              <a:rPr lang="ru-RU" b="1" dirty="0" smtClean="0"/>
              <a:t> </a:t>
            </a:r>
            <a:r>
              <a:rPr lang="ru-RU" b="1" dirty="0" err="1" smtClean="0"/>
              <a:t>легень</a:t>
            </a:r>
            <a:r>
              <a:rPr lang="ru-RU" b="1" dirty="0" smtClean="0"/>
              <a:t>, </a:t>
            </a:r>
            <a:r>
              <a:rPr lang="ru-RU" b="1" dirty="0" err="1" smtClean="0"/>
              <a:t>виконують</a:t>
            </a:r>
            <a:r>
              <a:rPr lang="ru-RU" b="1" dirty="0" smtClean="0"/>
              <a:t> </a:t>
            </a:r>
            <a:r>
              <a:rPr lang="ru-RU" b="1" dirty="0" err="1" smtClean="0"/>
              <a:t>конікотрахеостомію</a:t>
            </a:r>
            <a:r>
              <a:rPr lang="ru-RU" b="1" dirty="0" smtClean="0"/>
              <a:t>, </a:t>
            </a:r>
            <a:r>
              <a:rPr lang="ru-RU" b="1" dirty="0" err="1" smtClean="0"/>
              <a:t>налагоджують</a:t>
            </a:r>
            <a:r>
              <a:rPr lang="ru-RU" b="1" dirty="0" smtClean="0"/>
              <a:t> подачу </a:t>
            </a:r>
            <a:r>
              <a:rPr lang="ru-RU" b="1" dirty="0" err="1" smtClean="0"/>
              <a:t>кисню</a:t>
            </a:r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ru-RU" b="1" dirty="0" smtClean="0"/>
              <a:t>за </a:t>
            </a:r>
            <a:r>
              <a:rPr lang="ru-RU" b="1" dirty="0" err="1" smtClean="0"/>
              <a:t>відсутності</a:t>
            </a:r>
            <a:r>
              <a:rPr lang="ru-RU" b="1" dirty="0" smtClean="0"/>
              <a:t> </a:t>
            </a:r>
            <a:r>
              <a:rPr lang="ru-RU" b="1" dirty="0" err="1" smtClean="0"/>
              <a:t>пульсації</a:t>
            </a:r>
            <a:r>
              <a:rPr lang="ru-RU" b="1" dirty="0" smtClean="0"/>
              <a:t> на великих </a:t>
            </a:r>
            <a:r>
              <a:rPr lang="ru-RU" b="1" dirty="0" err="1" smtClean="0"/>
              <a:t>магістральних</a:t>
            </a:r>
            <a:r>
              <a:rPr lang="ru-RU" b="1" dirty="0" smtClean="0"/>
              <a:t> </a:t>
            </a:r>
            <a:r>
              <a:rPr lang="ru-RU" b="1" dirty="0" err="1" smtClean="0"/>
              <a:t>судинах</a:t>
            </a:r>
            <a:r>
              <a:rPr lang="ru-RU" b="1" dirty="0" smtClean="0"/>
              <a:t> (</a:t>
            </a:r>
            <a:r>
              <a:rPr lang="ru-RU" b="1" dirty="0" err="1" smtClean="0"/>
              <a:t>сонній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стегнової</a:t>
            </a:r>
            <a:r>
              <a:rPr lang="ru-RU" b="1" dirty="0" smtClean="0"/>
              <a:t>) </a:t>
            </a:r>
            <a:r>
              <a:rPr lang="ru-RU" b="1" dirty="0" err="1" smtClean="0"/>
              <a:t>проводять</a:t>
            </a:r>
            <a:r>
              <a:rPr lang="ru-RU" b="1" dirty="0" smtClean="0"/>
              <a:t> </a:t>
            </a:r>
            <a:r>
              <a:rPr lang="ru-RU" b="1" dirty="0" err="1" smtClean="0"/>
              <a:t>зовнішній</a:t>
            </a:r>
            <a:r>
              <a:rPr lang="ru-RU" b="1" dirty="0" smtClean="0"/>
              <a:t> </a:t>
            </a:r>
            <a:r>
              <a:rPr lang="ru-RU" b="1" dirty="0" err="1" smtClean="0"/>
              <a:t>масаж</a:t>
            </a:r>
            <a:r>
              <a:rPr lang="ru-RU" b="1" dirty="0" smtClean="0"/>
              <a:t> </a:t>
            </a:r>
            <a:r>
              <a:rPr lang="ru-RU" b="1" dirty="0" err="1" smtClean="0"/>
              <a:t>серця</a:t>
            </a:r>
            <a:r>
              <a:rPr lang="ru-RU" b="1" dirty="0" smtClean="0"/>
              <a:t>, </a:t>
            </a:r>
            <a:r>
              <a:rPr lang="ru-RU" b="1" dirty="0" err="1" smtClean="0"/>
              <a:t>готують</a:t>
            </a:r>
            <a:r>
              <a:rPr lang="ru-RU" b="1" dirty="0" smtClean="0"/>
              <a:t> все </a:t>
            </a:r>
            <a:r>
              <a:rPr lang="ru-RU" b="1" dirty="0" err="1" smtClean="0"/>
              <a:t>необхідне</a:t>
            </a:r>
            <a:r>
              <a:rPr lang="ru-RU" b="1" dirty="0" smtClean="0"/>
              <a:t> для </a:t>
            </a:r>
            <a:r>
              <a:rPr lang="ru-RU" b="1" dirty="0" err="1" smtClean="0"/>
              <a:t>дефібриляції</a:t>
            </a:r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ru-RU" b="1" dirty="0" err="1" smtClean="0"/>
              <a:t>зняти</a:t>
            </a:r>
            <a:r>
              <a:rPr lang="ru-RU" b="1" dirty="0" smtClean="0"/>
              <a:t> </a:t>
            </a:r>
            <a:r>
              <a:rPr lang="ru-RU" b="1" dirty="0" err="1" smtClean="0"/>
              <a:t>електрокардіограму</a:t>
            </a:r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ru-RU" b="1" dirty="0" err="1" smtClean="0"/>
              <a:t>внутрішньовенно</a:t>
            </a:r>
            <a:r>
              <a:rPr lang="ru-RU" b="1" dirty="0" smtClean="0"/>
              <a:t> </a:t>
            </a:r>
            <a:r>
              <a:rPr lang="ru-RU" b="1" dirty="0" err="1" smtClean="0"/>
              <a:t>вводять</a:t>
            </a:r>
            <a:r>
              <a:rPr lang="ru-RU" b="1" dirty="0" smtClean="0"/>
              <a:t> 0,3-1 мл </a:t>
            </a:r>
            <a:r>
              <a:rPr lang="ru-RU" b="1" dirty="0" err="1" smtClean="0"/>
              <a:t>розчину</a:t>
            </a:r>
            <a:r>
              <a:rPr lang="ru-RU" b="1" dirty="0" smtClean="0"/>
              <a:t> </a:t>
            </a:r>
            <a:r>
              <a:rPr lang="ru-RU" b="1" dirty="0" err="1" smtClean="0"/>
              <a:t>адреналіну</a:t>
            </a:r>
            <a:r>
              <a:rPr lang="ru-RU" b="1" dirty="0" smtClean="0"/>
              <a:t> в 10 мл 0,9% </a:t>
            </a:r>
            <a:r>
              <a:rPr lang="ru-RU" b="1" dirty="0" err="1" smtClean="0"/>
              <a:t>розчину</a:t>
            </a:r>
            <a:r>
              <a:rPr lang="ru-RU" b="1" dirty="0" smtClean="0"/>
              <a:t> хлориду </a:t>
            </a:r>
            <a:r>
              <a:rPr lang="ru-RU" b="1" dirty="0" err="1" smtClean="0"/>
              <a:t>натрію</a:t>
            </a:r>
            <a:r>
              <a:rPr lang="ru-RU" b="1" dirty="0" smtClean="0"/>
              <a:t>. </a:t>
            </a:r>
            <a:endParaRPr lang="ru-RU" b="1" dirty="0" smtClean="0"/>
          </a:p>
          <a:p>
            <a:r>
              <a:rPr lang="ru-RU" b="1" dirty="0" smtClean="0"/>
              <a:t>При </a:t>
            </a:r>
            <a:r>
              <a:rPr lang="ru-RU" b="1" dirty="0" err="1" smtClean="0"/>
              <a:t>потребі</a:t>
            </a:r>
            <a:r>
              <a:rPr lang="ru-RU" b="1" dirty="0" smtClean="0"/>
              <a:t> дозу </a:t>
            </a:r>
            <a:r>
              <a:rPr lang="ru-RU" b="1" dirty="0" err="1" smtClean="0"/>
              <a:t>адреналіну</a:t>
            </a:r>
            <a:r>
              <a:rPr lang="ru-RU" b="1" dirty="0" smtClean="0"/>
              <a:t> </a:t>
            </a:r>
            <a:r>
              <a:rPr lang="ru-RU" b="1" dirty="0" err="1" smtClean="0"/>
              <a:t>повторюють</a:t>
            </a:r>
            <a:r>
              <a:rPr lang="ru-RU" b="1" dirty="0" smtClean="0"/>
              <a:t> через 3-5 </a:t>
            </a:r>
            <a:r>
              <a:rPr lang="ru-RU" b="1" dirty="0" err="1" smtClean="0"/>
              <a:t>хвилин</a:t>
            </a:r>
            <a:r>
              <a:rPr lang="ru-RU" b="1" dirty="0" smtClean="0"/>
              <a:t>. </a:t>
            </a:r>
            <a:endParaRPr lang="ru-RU" b="1" dirty="0" smtClean="0"/>
          </a:p>
          <a:p>
            <a:r>
              <a:rPr lang="ru-RU" b="1" dirty="0" err="1" smtClean="0"/>
              <a:t>Якщо</a:t>
            </a:r>
            <a:r>
              <a:rPr lang="ru-RU" b="1" dirty="0" smtClean="0"/>
              <a:t> </a:t>
            </a:r>
            <a:r>
              <a:rPr lang="ru-RU" b="1" dirty="0" err="1" smtClean="0"/>
              <a:t>венепункція</a:t>
            </a:r>
            <a:r>
              <a:rPr lang="ru-RU" b="1" dirty="0" smtClean="0"/>
              <a:t> не </a:t>
            </a:r>
            <a:r>
              <a:rPr lang="ru-RU" b="1" dirty="0" err="1" smtClean="0"/>
              <a:t>вдається</a:t>
            </a:r>
            <a:r>
              <a:rPr lang="ru-RU" b="1" dirty="0" smtClean="0"/>
              <a:t>, </a:t>
            </a:r>
            <a:r>
              <a:rPr lang="ru-RU" b="1" dirty="0" err="1" smtClean="0"/>
              <a:t>можна</a:t>
            </a:r>
            <a:r>
              <a:rPr lang="ru-RU" b="1" dirty="0" smtClean="0"/>
              <a:t> </a:t>
            </a:r>
            <a:r>
              <a:rPr lang="ru-RU" b="1" dirty="0" err="1" smtClean="0"/>
              <a:t>скористатися</a:t>
            </a:r>
            <a:r>
              <a:rPr lang="ru-RU" b="1" dirty="0" smtClean="0"/>
              <a:t> </a:t>
            </a:r>
            <a:r>
              <a:rPr lang="ru-RU" b="1" dirty="0" err="1" smtClean="0"/>
              <a:t>ендотрахеальною</a:t>
            </a:r>
            <a:r>
              <a:rPr lang="ru-RU" b="1" dirty="0" smtClean="0"/>
              <a:t> трубкою, а </a:t>
            </a:r>
            <a:r>
              <a:rPr lang="ru-RU" b="1" dirty="0" err="1" smtClean="0"/>
              <a:t>також</a:t>
            </a:r>
            <a:r>
              <a:rPr lang="ru-RU" b="1" dirty="0" smtClean="0"/>
              <a:t> </a:t>
            </a:r>
            <a:r>
              <a:rPr lang="ru-RU" b="1" dirty="0" err="1" smtClean="0"/>
              <a:t>ін'єкувати</a:t>
            </a:r>
            <a:r>
              <a:rPr lang="ru-RU" b="1" dirty="0" smtClean="0"/>
              <a:t> </a:t>
            </a:r>
            <a:r>
              <a:rPr lang="ru-RU" b="1" dirty="0" err="1" smtClean="0"/>
              <a:t>адреналін</a:t>
            </a:r>
            <a:r>
              <a:rPr lang="ru-RU" b="1" dirty="0" smtClean="0"/>
              <a:t> у </a:t>
            </a:r>
            <a:r>
              <a:rPr lang="ru-RU" b="1" dirty="0" err="1" smtClean="0"/>
              <a:t>серце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корінь</a:t>
            </a:r>
            <a:r>
              <a:rPr lang="ru-RU" b="1" dirty="0" smtClean="0"/>
              <a:t> </a:t>
            </a:r>
            <a:r>
              <a:rPr lang="ru-RU" b="1" dirty="0" err="1" smtClean="0"/>
              <a:t>язика</a:t>
            </a:r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ru-RU" b="1" dirty="0" smtClean="0"/>
              <a:t>при </a:t>
            </a:r>
            <a:r>
              <a:rPr lang="ru-RU" b="1" dirty="0" err="1" smtClean="0"/>
              <a:t>недостатньому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нетривалому</a:t>
            </a:r>
            <a:r>
              <a:rPr lang="ru-RU" b="1" dirty="0" smtClean="0"/>
              <a:t> </a:t>
            </a:r>
            <a:r>
              <a:rPr lang="ru-RU" b="1" dirty="0" err="1" smtClean="0"/>
              <a:t>ефекті</a:t>
            </a:r>
            <a:r>
              <a:rPr lang="ru-RU" b="1" dirty="0" smtClean="0"/>
              <a:t> </a:t>
            </a:r>
            <a:r>
              <a:rPr lang="ru-RU" b="1" dirty="0" err="1" smtClean="0"/>
              <a:t>адреналіну</a:t>
            </a:r>
            <a:r>
              <a:rPr lang="ru-RU" b="1" dirty="0" smtClean="0"/>
              <a:t> </a:t>
            </a:r>
            <a:r>
              <a:rPr lang="ru-RU" b="1" dirty="0" err="1" smtClean="0"/>
              <a:t>переходять</a:t>
            </a:r>
            <a:r>
              <a:rPr lang="ru-RU" b="1" dirty="0" smtClean="0"/>
              <a:t> на </a:t>
            </a:r>
            <a:r>
              <a:rPr lang="ru-RU" b="1" dirty="0" err="1" smtClean="0"/>
              <a:t>краплинне</a:t>
            </a:r>
            <a:r>
              <a:rPr lang="ru-RU" b="1" dirty="0" smtClean="0"/>
              <a:t> </a:t>
            </a:r>
            <a:r>
              <a:rPr lang="ru-RU" b="1" dirty="0" err="1" smtClean="0"/>
              <a:t>введення</a:t>
            </a:r>
            <a:r>
              <a:rPr lang="ru-RU" b="1" dirty="0" smtClean="0"/>
              <a:t> препарату </a:t>
            </a:r>
            <a:r>
              <a:rPr lang="ru-RU" b="1" dirty="0" err="1" smtClean="0"/>
              <a:t>зі</a:t>
            </a:r>
            <a:r>
              <a:rPr lang="ru-RU" b="1" dirty="0" smtClean="0"/>
              <a:t> </a:t>
            </a:r>
            <a:r>
              <a:rPr lang="ru-RU" b="1" dirty="0" err="1" smtClean="0"/>
              <a:t>швидкістю</a:t>
            </a:r>
            <a:r>
              <a:rPr lang="ru-RU" b="1" dirty="0" smtClean="0"/>
              <a:t> 0,1 мкг/кг/</a:t>
            </a:r>
            <a:r>
              <a:rPr lang="ru-RU" b="1" dirty="0" err="1" smtClean="0"/>
              <a:t>хв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66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Autofit/>
          </a:bodyPr>
          <a:lstStyle/>
          <a:p>
            <a:pPr algn="l"/>
            <a:r>
              <a:rPr lang="ru-RU" sz="1600" b="1" dirty="0" err="1" smtClean="0"/>
              <a:t>Одночасно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налагодити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інфузійну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терапію</a:t>
            </a:r>
            <a:r>
              <a:rPr lang="ru-RU" sz="1600" b="1" dirty="0" smtClean="0"/>
              <a:t> в 1-2 </a:t>
            </a:r>
            <a:r>
              <a:rPr lang="ru-RU" sz="1600" b="1" dirty="0" err="1" smtClean="0"/>
              <a:t>вени</a:t>
            </a:r>
            <a:r>
              <a:rPr lang="ru-RU" sz="1600" b="1" dirty="0" smtClean="0"/>
              <a:t>, особливо </a:t>
            </a:r>
            <a:r>
              <a:rPr lang="ru-RU" sz="1600" b="1" dirty="0" err="1" smtClean="0"/>
              <a:t>пацієнтам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типовим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гемодинамічним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варіантами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анафілактичного</a:t>
            </a:r>
            <a:r>
              <a:rPr lang="ru-RU" sz="1600" b="1" dirty="0" smtClean="0"/>
              <a:t> </a:t>
            </a:r>
            <a:r>
              <a:rPr lang="ru-RU" sz="1600" b="1" dirty="0" smtClean="0"/>
              <a:t>шоку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колоїдні</a:t>
            </a:r>
            <a:r>
              <a:rPr lang="ru-RU" dirty="0" smtClean="0"/>
              <a:t> </a:t>
            </a:r>
            <a:r>
              <a:rPr lang="ru-RU" dirty="0" err="1" smtClean="0"/>
              <a:t>розчини</a:t>
            </a:r>
            <a:r>
              <a:rPr lang="ru-RU" dirty="0" smtClean="0"/>
              <a:t> (</a:t>
            </a:r>
            <a:r>
              <a:rPr lang="ru-RU" dirty="0" err="1" smtClean="0"/>
              <a:t>поліглюкін</a:t>
            </a:r>
            <a:r>
              <a:rPr lang="ru-RU" dirty="0" smtClean="0"/>
              <a:t>, </a:t>
            </a:r>
            <a:r>
              <a:rPr lang="ru-RU" dirty="0" err="1" smtClean="0"/>
              <a:t>реополіглюкін</a:t>
            </a:r>
            <a:r>
              <a:rPr lang="ru-RU" dirty="0" smtClean="0"/>
              <a:t>, </a:t>
            </a:r>
            <a:r>
              <a:rPr lang="ru-RU" dirty="0" err="1" smtClean="0"/>
              <a:t>неорондекс</a:t>
            </a:r>
            <a:r>
              <a:rPr lang="ru-RU" dirty="0" smtClean="0"/>
              <a:t>) </a:t>
            </a:r>
            <a:r>
              <a:rPr lang="ru-RU" dirty="0" err="1" smtClean="0"/>
              <a:t>перші</a:t>
            </a:r>
            <a:r>
              <a:rPr lang="ru-RU" dirty="0" smtClean="0"/>
              <a:t> десять </a:t>
            </a:r>
            <a:r>
              <a:rPr lang="ru-RU" dirty="0" err="1" smtClean="0"/>
              <a:t>хвилин</a:t>
            </a:r>
            <a:r>
              <a:rPr lang="ru-RU" dirty="0" smtClean="0"/>
              <a:t> 50-200 мл, а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контролем АТ, ЧСС, ЧД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2</a:t>
            </a:r>
            <a:r>
              <a:rPr lang="ru-RU" dirty="0" smtClean="0"/>
              <a:t>. </a:t>
            </a:r>
            <a:r>
              <a:rPr lang="ru-RU" dirty="0" err="1" smtClean="0"/>
              <a:t>гіпертонічний</a:t>
            </a:r>
            <a:r>
              <a:rPr lang="ru-RU" dirty="0" smtClean="0"/>
              <a:t> 7,5% </a:t>
            </a:r>
            <a:r>
              <a:rPr lang="ru-RU" dirty="0" err="1" smtClean="0"/>
              <a:t>розчин</a:t>
            </a:r>
            <a:r>
              <a:rPr lang="ru-RU" dirty="0" smtClean="0"/>
              <a:t> хлориду </a:t>
            </a:r>
            <a:r>
              <a:rPr lang="ru-RU" dirty="0" err="1" smtClean="0"/>
              <a:t>натрію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без </a:t>
            </a:r>
            <a:r>
              <a:rPr lang="ru-RU" dirty="0" err="1" smtClean="0"/>
              <a:t>додавання</a:t>
            </a:r>
            <a:r>
              <a:rPr lang="ru-RU" dirty="0" smtClean="0"/>
              <a:t> </a:t>
            </a:r>
            <a:r>
              <a:rPr lang="ru-RU" dirty="0" err="1" smtClean="0"/>
              <a:t>колоїдів</a:t>
            </a:r>
            <a:r>
              <a:rPr lang="ru-RU" dirty="0" smtClean="0"/>
              <a:t> </a:t>
            </a:r>
            <a:r>
              <a:rPr lang="ru-RU" dirty="0" err="1" smtClean="0"/>
              <a:t>обсягом</a:t>
            </a:r>
            <a:r>
              <a:rPr lang="ru-RU" dirty="0" smtClean="0"/>
              <a:t> 2-4 мл/кг </a:t>
            </a:r>
            <a:r>
              <a:rPr lang="ru-RU" dirty="0" err="1" smtClean="0"/>
              <a:t>маси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. </a:t>
            </a:r>
            <a:r>
              <a:rPr lang="ru-RU" dirty="0" err="1" smtClean="0"/>
              <a:t>кристалоїдні</a:t>
            </a:r>
            <a:r>
              <a:rPr lang="ru-RU" dirty="0" smtClean="0"/>
              <a:t> </a:t>
            </a:r>
            <a:r>
              <a:rPr lang="ru-RU" dirty="0" err="1" smtClean="0"/>
              <a:t>розчини</a:t>
            </a:r>
            <a:r>
              <a:rPr lang="ru-RU" dirty="0" smtClean="0"/>
              <a:t> (0,9% </a:t>
            </a:r>
            <a:r>
              <a:rPr lang="ru-RU" dirty="0" err="1" smtClean="0"/>
              <a:t>розчину</a:t>
            </a:r>
            <a:r>
              <a:rPr lang="ru-RU" dirty="0" smtClean="0"/>
              <a:t> хлориду </a:t>
            </a:r>
            <a:r>
              <a:rPr lang="ru-RU" dirty="0" err="1" smtClean="0"/>
              <a:t>натрію</a:t>
            </a:r>
            <a:r>
              <a:rPr lang="ru-RU" dirty="0" smtClean="0"/>
              <a:t>, </a:t>
            </a:r>
            <a:r>
              <a:rPr lang="ru-RU" dirty="0" err="1" smtClean="0"/>
              <a:t>хлосоль</a:t>
            </a:r>
            <a:r>
              <a:rPr lang="ru-RU" dirty="0" smtClean="0"/>
              <a:t>, </a:t>
            </a:r>
            <a:r>
              <a:rPr lang="ru-RU" dirty="0" err="1" smtClean="0"/>
              <a:t>дисоль</a:t>
            </a:r>
            <a:r>
              <a:rPr lang="ru-RU" dirty="0" smtClean="0"/>
              <a:t>, </a:t>
            </a:r>
            <a:r>
              <a:rPr lang="ru-RU" dirty="0" err="1" smtClean="0"/>
              <a:t>розчини</a:t>
            </a:r>
            <a:r>
              <a:rPr lang="ru-RU" dirty="0" smtClean="0"/>
              <a:t> </a:t>
            </a:r>
            <a:r>
              <a:rPr lang="ru-RU" dirty="0" err="1" smtClean="0"/>
              <a:t>глюкози</a:t>
            </a:r>
            <a:r>
              <a:rPr lang="ru-RU" dirty="0" smtClean="0"/>
              <a:t>) </a:t>
            </a:r>
            <a:r>
              <a:rPr lang="ru-RU" dirty="0" err="1" smtClean="0"/>
              <a:t>перші</a:t>
            </a:r>
            <a:r>
              <a:rPr lang="ru-RU" dirty="0" smtClean="0"/>
              <a:t> десять </a:t>
            </a:r>
            <a:r>
              <a:rPr lang="ru-RU" dirty="0" err="1" smtClean="0"/>
              <a:t>хвилин</a:t>
            </a:r>
            <a:r>
              <a:rPr lang="ru-RU" dirty="0" smtClean="0"/>
              <a:t> 100-200 мл, а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контролем АТ, ЧСС, ЧД. </a:t>
            </a:r>
            <a:r>
              <a:rPr lang="ru-RU" dirty="0" err="1" smtClean="0"/>
              <a:t>Протишокова</a:t>
            </a:r>
            <a:r>
              <a:rPr lang="ru-RU" dirty="0" smtClean="0"/>
              <a:t> </a:t>
            </a:r>
            <a:r>
              <a:rPr lang="ru-RU" dirty="0" err="1" smtClean="0"/>
              <a:t>ефективність</a:t>
            </a:r>
            <a:r>
              <a:rPr lang="ru-RU" dirty="0" smtClean="0"/>
              <a:t> </a:t>
            </a:r>
            <a:r>
              <a:rPr lang="ru-RU" dirty="0" err="1" smtClean="0"/>
              <a:t>нижча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використанням</a:t>
            </a:r>
            <a:r>
              <a:rPr lang="ru-RU" dirty="0" smtClean="0"/>
              <a:t> </a:t>
            </a:r>
            <a:r>
              <a:rPr lang="ru-RU" dirty="0" err="1" smtClean="0"/>
              <a:t>колоїдних</a:t>
            </a:r>
            <a:r>
              <a:rPr lang="ru-RU" dirty="0" smtClean="0"/>
              <a:t> </a:t>
            </a:r>
            <a:r>
              <a:rPr lang="ru-RU" dirty="0" err="1" smtClean="0"/>
              <a:t>розчинів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67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вводять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внутрішньовенно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глюкокортикоїдні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  <a:r>
              <a:rPr lang="ru-RU" b="1" dirty="0" err="1" smtClean="0">
                <a:solidFill>
                  <a:srgbClr val="C00000"/>
                </a:solidFill>
              </a:rPr>
              <a:t>преднізолон</a:t>
            </a:r>
            <a:r>
              <a:rPr lang="ru-RU" b="1" dirty="0" smtClean="0">
                <a:solidFill>
                  <a:srgbClr val="C00000"/>
                </a:solidFill>
              </a:rPr>
              <a:t> 3-10 мг/кг </a:t>
            </a:r>
            <a:r>
              <a:rPr lang="ru-RU" b="1" dirty="0" err="1" smtClean="0">
                <a:solidFill>
                  <a:srgbClr val="C00000"/>
                </a:solidFill>
              </a:rPr>
              <a:t>маси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тіла</a:t>
            </a:r>
            <a:r>
              <a:rPr lang="ru-RU" b="1" dirty="0" smtClean="0">
                <a:solidFill>
                  <a:srgbClr val="C00000"/>
                </a:solidFill>
              </a:rPr>
              <a:t>, 8-40 мг </a:t>
            </a:r>
            <a:r>
              <a:rPr lang="ru-RU" b="1" dirty="0" err="1" smtClean="0">
                <a:solidFill>
                  <a:srgbClr val="C00000"/>
                </a:solidFill>
              </a:rPr>
              <a:t>дексазону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або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гідрокортизон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5-15 мг/кг </a:t>
            </a:r>
            <a:r>
              <a:rPr lang="ru-RU" b="1" dirty="0" err="1" smtClean="0">
                <a:solidFill>
                  <a:srgbClr val="C00000"/>
                </a:solidFill>
              </a:rPr>
              <a:t>маси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тіла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вводять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внутрішньовенно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комбінацію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блокаторів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H1 </a:t>
            </a:r>
            <a:r>
              <a:rPr lang="ru-RU" b="1" dirty="0" smtClean="0">
                <a:solidFill>
                  <a:srgbClr val="C00000"/>
                </a:solidFill>
              </a:rPr>
              <a:t>та </a:t>
            </a:r>
            <a:r>
              <a:rPr lang="en-US" b="1" dirty="0" smtClean="0">
                <a:solidFill>
                  <a:srgbClr val="C00000"/>
                </a:solidFill>
              </a:rPr>
              <a:t>H2 </a:t>
            </a:r>
            <a:r>
              <a:rPr lang="ru-RU" b="1" dirty="0" err="1" smtClean="0">
                <a:solidFill>
                  <a:srgbClr val="C00000"/>
                </a:solidFill>
              </a:rPr>
              <a:t>рецепторів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</a:rPr>
              <a:t>блокатори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H1 </a:t>
            </a:r>
            <a:r>
              <a:rPr lang="ru-RU" b="1" dirty="0" err="1" smtClean="0">
                <a:solidFill>
                  <a:srgbClr val="C00000"/>
                </a:solidFill>
              </a:rPr>
              <a:t>рецепторів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  <a:r>
              <a:rPr lang="ru-RU" b="1" dirty="0" err="1" smtClean="0">
                <a:solidFill>
                  <a:srgbClr val="C00000"/>
                </a:solidFill>
              </a:rPr>
              <a:t>дипразин</a:t>
            </a:r>
            <a:r>
              <a:rPr lang="ru-RU" b="1" dirty="0" smtClean="0">
                <a:solidFill>
                  <a:srgbClr val="C00000"/>
                </a:solidFill>
              </a:rPr>
              <a:t> (</a:t>
            </a:r>
            <a:r>
              <a:rPr lang="ru-RU" b="1" dirty="0" err="1" smtClean="0">
                <a:solidFill>
                  <a:srgbClr val="C00000"/>
                </a:solidFill>
              </a:rPr>
              <a:t>піпольфен</a:t>
            </a:r>
            <a:r>
              <a:rPr lang="ru-RU" b="1" dirty="0" smtClean="0">
                <a:solidFill>
                  <a:srgbClr val="C00000"/>
                </a:solidFill>
              </a:rPr>
              <a:t>) - 2,5% - 2-4 мл, </a:t>
            </a:r>
            <a:r>
              <a:rPr lang="ru-RU" b="1" dirty="0" err="1" smtClean="0">
                <a:solidFill>
                  <a:srgbClr val="C00000"/>
                </a:solidFill>
              </a:rPr>
              <a:t>димедрол</a:t>
            </a:r>
            <a:r>
              <a:rPr lang="ru-RU" b="1" dirty="0" smtClean="0">
                <a:solidFill>
                  <a:srgbClr val="C00000"/>
                </a:solidFill>
              </a:rPr>
              <a:t> 1%, </a:t>
            </a:r>
            <a:r>
              <a:rPr lang="ru-RU" b="1" dirty="0" err="1" smtClean="0">
                <a:solidFill>
                  <a:srgbClr val="C00000"/>
                </a:solidFill>
              </a:rPr>
              <a:t>тавегіл</a:t>
            </a:r>
            <a:r>
              <a:rPr lang="ru-RU" b="1" dirty="0" smtClean="0">
                <a:solidFill>
                  <a:srgbClr val="C00000"/>
                </a:solidFill>
              </a:rPr>
              <a:t> 0,1% </a:t>
            </a:r>
            <a:r>
              <a:rPr lang="ru-RU" b="1" dirty="0" err="1" smtClean="0">
                <a:solidFill>
                  <a:srgbClr val="C00000"/>
                </a:solidFill>
              </a:rPr>
              <a:t>або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розчин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супрастину</a:t>
            </a:r>
            <a:r>
              <a:rPr lang="ru-RU" b="1" dirty="0" smtClean="0">
                <a:solidFill>
                  <a:srgbClr val="C00000"/>
                </a:solidFill>
              </a:rPr>
              <a:t> - 2,5% по 2-4 мл (</a:t>
            </a:r>
            <a:r>
              <a:rPr lang="ru-RU" b="1" dirty="0" err="1" smtClean="0">
                <a:solidFill>
                  <a:srgbClr val="C00000"/>
                </a:solidFill>
              </a:rPr>
              <a:t>супрастин</a:t>
            </a:r>
            <a:r>
              <a:rPr lang="ru-RU" b="1" dirty="0" smtClean="0">
                <a:solidFill>
                  <a:srgbClr val="C00000"/>
                </a:solidFill>
              </a:rPr>
              <a:t> не </a:t>
            </a:r>
            <a:r>
              <a:rPr lang="ru-RU" b="1" dirty="0" err="1" smtClean="0">
                <a:solidFill>
                  <a:srgbClr val="C00000"/>
                </a:solidFill>
              </a:rPr>
              <a:t>можна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вводити</a:t>
            </a:r>
            <a:r>
              <a:rPr lang="ru-RU" b="1" dirty="0" smtClean="0">
                <a:solidFill>
                  <a:srgbClr val="C00000"/>
                </a:solidFill>
              </a:rPr>
              <a:t> при </a:t>
            </a:r>
            <a:r>
              <a:rPr lang="ru-RU" b="1" dirty="0" err="1" smtClean="0">
                <a:solidFill>
                  <a:srgbClr val="C00000"/>
                </a:solidFill>
              </a:rPr>
              <a:t>алергії</a:t>
            </a:r>
            <a:r>
              <a:rPr lang="ru-RU" b="1" dirty="0" smtClean="0">
                <a:solidFill>
                  <a:srgbClr val="C00000"/>
                </a:solidFill>
              </a:rPr>
              <a:t> на </a:t>
            </a:r>
            <a:r>
              <a:rPr lang="ru-RU" b="1" dirty="0" err="1" smtClean="0">
                <a:solidFill>
                  <a:srgbClr val="C00000"/>
                </a:solidFill>
              </a:rPr>
              <a:t>еуфілін</a:t>
            </a:r>
            <a:r>
              <a:rPr lang="ru-RU" b="1" dirty="0" smtClean="0">
                <a:solidFill>
                  <a:srgbClr val="C00000"/>
                </a:solidFill>
              </a:rPr>
              <a:t>).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</a:rPr>
              <a:t>блокатори</a:t>
            </a:r>
            <a:r>
              <a:rPr lang="ru-RU" b="1" dirty="0" smtClean="0">
                <a:solidFill>
                  <a:srgbClr val="C00000"/>
                </a:solidFill>
              </a:rPr>
              <a:t> Н2 </a:t>
            </a:r>
            <a:r>
              <a:rPr lang="ru-RU" b="1" dirty="0" err="1" smtClean="0">
                <a:solidFill>
                  <a:srgbClr val="C00000"/>
                </a:solidFill>
              </a:rPr>
              <a:t>рецепторів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  <a:r>
              <a:rPr lang="ru-RU" b="1" dirty="0" err="1" smtClean="0">
                <a:solidFill>
                  <a:srgbClr val="C00000"/>
                </a:solidFill>
              </a:rPr>
              <a:t>ранітидин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по 2-4 мл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СИМТОМАТИЧНА ТЕРАПІЯ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бронхоспазмі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не </a:t>
            </a:r>
            <a:r>
              <a:rPr lang="ru-RU" dirty="0" err="1" smtClean="0"/>
              <a:t>усувається</a:t>
            </a:r>
            <a:r>
              <a:rPr lang="ru-RU" dirty="0" smtClean="0"/>
              <a:t> </a:t>
            </a:r>
            <a:r>
              <a:rPr lang="ru-RU" dirty="0" err="1" smtClean="0"/>
              <a:t>адреналіном</a:t>
            </a:r>
            <a:r>
              <a:rPr lang="ru-RU" dirty="0" smtClean="0"/>
              <a:t>, на </a:t>
            </a:r>
            <a:r>
              <a:rPr lang="ru-RU" dirty="0" err="1" smtClean="0"/>
              <a:t>фоні</a:t>
            </a:r>
            <a:r>
              <a:rPr lang="ru-RU" dirty="0" smtClean="0"/>
              <a:t> </a:t>
            </a:r>
            <a:r>
              <a:rPr lang="ru-RU" dirty="0" err="1" smtClean="0"/>
              <a:t>стабільної</a:t>
            </a:r>
            <a:r>
              <a:rPr lang="ru-RU" dirty="0" smtClean="0"/>
              <a:t> </a:t>
            </a:r>
            <a:r>
              <a:rPr lang="ru-RU" dirty="0" err="1" smtClean="0"/>
              <a:t>гемодинаміки</a:t>
            </a:r>
            <a:r>
              <a:rPr lang="ru-RU" dirty="0" smtClean="0"/>
              <a:t> </a:t>
            </a:r>
            <a:r>
              <a:rPr lang="ru-RU" dirty="0" err="1" smtClean="0"/>
              <a:t>застосовують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внутрішньовенне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ефуліну</a:t>
            </a:r>
            <a:r>
              <a:rPr lang="ru-RU" dirty="0" smtClean="0"/>
              <a:t> 2,4% у </a:t>
            </a:r>
            <a:r>
              <a:rPr lang="ru-RU" dirty="0" err="1" smtClean="0"/>
              <a:t>дозі</a:t>
            </a:r>
            <a:r>
              <a:rPr lang="ru-RU" dirty="0" smtClean="0"/>
              <a:t> 5-6 мг/кг </a:t>
            </a:r>
            <a:r>
              <a:rPr lang="ru-RU" dirty="0" err="1" smtClean="0"/>
              <a:t>маси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20 </a:t>
            </a:r>
            <a:r>
              <a:rPr lang="ru-RU" dirty="0" err="1" smtClean="0"/>
              <a:t>хвилин</a:t>
            </a:r>
            <a:r>
              <a:rPr lang="ru-RU" dirty="0" smtClean="0"/>
              <a:t>,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чого</a:t>
            </a:r>
            <a:r>
              <a:rPr lang="ru-RU" dirty="0" smtClean="0"/>
              <a:t> </a:t>
            </a:r>
            <a:r>
              <a:rPr lang="ru-RU" dirty="0" err="1" smtClean="0"/>
              <a:t>переходять</a:t>
            </a:r>
            <a:r>
              <a:rPr lang="ru-RU" dirty="0" smtClean="0"/>
              <a:t> на </a:t>
            </a:r>
            <a:r>
              <a:rPr lang="ru-RU" dirty="0" err="1" smtClean="0"/>
              <a:t>підтримуючу</a:t>
            </a:r>
            <a:r>
              <a:rPr lang="ru-RU" dirty="0" smtClean="0"/>
              <a:t> дозу 1 мг/годину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- </a:t>
            </a:r>
            <a:r>
              <a:rPr lang="ru-RU" dirty="0" smtClean="0"/>
              <a:t>при </a:t>
            </a:r>
            <a:r>
              <a:rPr lang="ru-RU" dirty="0" err="1" smtClean="0"/>
              <a:t>судомах</a:t>
            </a:r>
            <a:r>
              <a:rPr lang="ru-RU" dirty="0" smtClean="0"/>
              <a:t> та </a:t>
            </a:r>
            <a:r>
              <a:rPr lang="ru-RU" dirty="0" err="1" smtClean="0"/>
              <a:t>збудженні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внутрішньовенно</a:t>
            </a:r>
            <a:r>
              <a:rPr lang="ru-RU" dirty="0" smtClean="0"/>
              <a:t> </a:t>
            </a:r>
            <a:r>
              <a:rPr lang="ru-RU" dirty="0" err="1" smtClean="0"/>
              <a:t>вводять</a:t>
            </a:r>
            <a:r>
              <a:rPr lang="ru-RU" dirty="0" smtClean="0"/>
              <a:t> </a:t>
            </a:r>
            <a:r>
              <a:rPr lang="ru-RU" dirty="0" err="1" smtClean="0"/>
              <a:t>седуксен</a:t>
            </a:r>
            <a:r>
              <a:rPr lang="ru-RU" dirty="0" smtClean="0"/>
              <a:t> 0,5%-2-6 мл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бензодіазепіни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 smtClean="0"/>
              <a:t>при </a:t>
            </a:r>
            <a:r>
              <a:rPr lang="ru-RU" dirty="0" err="1" smtClean="0"/>
              <a:t>анафілактичному</a:t>
            </a:r>
            <a:r>
              <a:rPr lang="ru-RU" dirty="0" smtClean="0"/>
              <a:t> </a:t>
            </a:r>
            <a:r>
              <a:rPr lang="ru-RU" dirty="0" err="1" smtClean="0"/>
              <a:t>шоці</a:t>
            </a:r>
            <a:r>
              <a:rPr lang="ru-RU" dirty="0" smtClean="0"/>
              <a:t>, </a:t>
            </a:r>
            <a:r>
              <a:rPr lang="ru-RU" dirty="0" err="1" smtClean="0"/>
              <a:t>викликаному</a:t>
            </a:r>
            <a:r>
              <a:rPr lang="ru-RU" dirty="0" smtClean="0"/>
              <a:t> </a:t>
            </a:r>
            <a:r>
              <a:rPr lang="ru-RU" dirty="0" err="1" smtClean="0"/>
              <a:t>пеніциліном</a:t>
            </a:r>
            <a:r>
              <a:rPr lang="ru-RU" dirty="0" smtClean="0"/>
              <a:t>, ввести одноразово </a:t>
            </a:r>
            <a:r>
              <a:rPr lang="ru-RU" dirty="0" err="1" smtClean="0"/>
              <a:t>внутрішньом'язово</a:t>
            </a:r>
            <a:r>
              <a:rPr lang="ru-RU" dirty="0" smtClean="0"/>
              <a:t> 1 000 000 </a:t>
            </a:r>
            <a:r>
              <a:rPr lang="ru-RU" dirty="0" err="1" smtClean="0"/>
              <a:t>пеніцилінази</a:t>
            </a:r>
            <a:r>
              <a:rPr lang="ru-RU" dirty="0" smtClean="0"/>
              <a:t> </a:t>
            </a:r>
            <a:r>
              <a:rPr lang="ru-RU" dirty="0" smtClean="0"/>
              <a:t>у 2 мл 0,9% </a:t>
            </a:r>
            <a:r>
              <a:rPr lang="ru-RU" dirty="0" err="1" smtClean="0"/>
              <a:t>розчину</a:t>
            </a:r>
            <a:r>
              <a:rPr lang="ru-RU" dirty="0" smtClean="0"/>
              <a:t> хлориду </a:t>
            </a:r>
            <a:r>
              <a:rPr lang="ru-RU" dirty="0" err="1" smtClean="0"/>
              <a:t>натрію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69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Класифікація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засобів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підвищують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err="1" smtClean="0"/>
              <a:t>мунітет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неспецифічної</a:t>
            </a:r>
            <a:r>
              <a:rPr lang="ru-RU" b="1" dirty="0" smtClean="0"/>
              <a:t> </a:t>
            </a:r>
            <a:r>
              <a:rPr lang="ru-RU" b="1" dirty="0" err="1" smtClean="0"/>
              <a:t>активної</a:t>
            </a:r>
            <a:r>
              <a:rPr lang="ru-RU" b="1" dirty="0" smtClean="0"/>
              <a:t> </a:t>
            </a:r>
            <a:r>
              <a:rPr lang="ru-RU" b="1" dirty="0" err="1" smtClean="0"/>
              <a:t>стимулюючої</a:t>
            </a:r>
            <a:r>
              <a:rPr lang="ru-RU" b="1" dirty="0" smtClean="0"/>
              <a:t> </a:t>
            </a:r>
            <a:r>
              <a:rPr lang="ru-RU" b="1" dirty="0" err="1" smtClean="0"/>
              <a:t>імунотерапії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а</a:t>
            </a:r>
            <a:r>
              <a:rPr lang="ru-RU" b="1" dirty="0" smtClean="0"/>
              <a:t>) </a:t>
            </a:r>
            <a:r>
              <a:rPr lang="ru-RU" b="1" dirty="0" err="1" smtClean="0"/>
              <a:t>ліпополісахариди</a:t>
            </a:r>
            <a:r>
              <a:rPr lang="ru-RU" b="1" dirty="0" smtClean="0"/>
              <a:t> та </a:t>
            </a:r>
            <a:r>
              <a:rPr lang="ru-RU" b="1" dirty="0" err="1" smtClean="0"/>
              <a:t>аутолізати</a:t>
            </a:r>
            <a:r>
              <a:rPr lang="ru-RU" b="1" dirty="0" smtClean="0"/>
              <a:t> </a:t>
            </a:r>
            <a:r>
              <a:rPr lang="ru-RU" b="1" dirty="0" err="1" smtClean="0"/>
              <a:t>бактерій</a:t>
            </a:r>
            <a:r>
              <a:rPr lang="ru-RU" b="1" dirty="0" smtClean="0"/>
              <a:t>: </a:t>
            </a:r>
            <a:r>
              <a:rPr lang="ru-RU" b="1" dirty="0" err="1" smtClean="0"/>
              <a:t>продігіозан</a:t>
            </a:r>
            <a:r>
              <a:rPr lang="ru-RU" b="1" dirty="0" smtClean="0"/>
              <a:t>; </a:t>
            </a:r>
            <a:r>
              <a:rPr lang="ru-RU" b="1" dirty="0" err="1" smtClean="0"/>
              <a:t>пірогенал</a:t>
            </a:r>
            <a:r>
              <a:rPr lang="ru-RU" b="1" dirty="0" smtClean="0"/>
              <a:t>; </a:t>
            </a:r>
            <a:r>
              <a:rPr lang="ru-RU" b="1" dirty="0" err="1" smtClean="0"/>
              <a:t>рибомуніл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б</a:t>
            </a:r>
            <a:r>
              <a:rPr lang="ru-RU" b="1" dirty="0" smtClean="0"/>
              <a:t>) </a:t>
            </a:r>
            <a:r>
              <a:rPr lang="ru-RU" b="1" dirty="0" err="1" smtClean="0"/>
              <a:t>синтетичні</a:t>
            </a:r>
            <a:r>
              <a:rPr lang="ru-RU" b="1" dirty="0" smtClean="0"/>
              <a:t> </a:t>
            </a:r>
            <a:r>
              <a:rPr lang="ru-RU" b="1" dirty="0" err="1" smtClean="0"/>
              <a:t>речовини</a:t>
            </a:r>
            <a:r>
              <a:rPr lang="ru-RU" b="1" dirty="0" smtClean="0"/>
              <a:t>: </a:t>
            </a:r>
            <a:r>
              <a:rPr lang="ru-RU" b="1" dirty="0" err="1" smtClean="0"/>
              <a:t>тимоген</a:t>
            </a:r>
            <a:r>
              <a:rPr lang="ru-RU" b="1" dirty="0" smtClean="0"/>
              <a:t>; </a:t>
            </a:r>
            <a:r>
              <a:rPr lang="ru-RU" b="1" dirty="0" err="1" smtClean="0"/>
              <a:t>левамізол</a:t>
            </a:r>
            <a:r>
              <a:rPr lang="ru-RU" b="1" dirty="0" smtClean="0"/>
              <a:t>; </a:t>
            </a:r>
            <a:r>
              <a:rPr lang="ru-RU" b="1" dirty="0" err="1" smtClean="0"/>
              <a:t>натрію</a:t>
            </a:r>
            <a:r>
              <a:rPr lang="ru-RU" b="1" dirty="0" smtClean="0"/>
              <a:t> </a:t>
            </a:r>
            <a:r>
              <a:rPr lang="ru-RU" b="1" dirty="0" err="1" smtClean="0"/>
              <a:t>нуклеїнат</a:t>
            </a:r>
            <a:r>
              <a:rPr lang="ru-RU" b="1" dirty="0" smtClean="0"/>
              <a:t>, </a:t>
            </a:r>
            <a:r>
              <a:rPr lang="ru-RU" b="1" dirty="0" err="1" smtClean="0"/>
              <a:t>пентоксил</a:t>
            </a:r>
            <a:r>
              <a:rPr lang="ru-RU" b="1" dirty="0" smtClean="0"/>
              <a:t>, </a:t>
            </a:r>
            <a:r>
              <a:rPr lang="ru-RU" b="1" dirty="0" err="1" smtClean="0"/>
              <a:t>метилурацил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в</a:t>
            </a:r>
            <a:r>
              <a:rPr lang="ru-RU" b="1" dirty="0" smtClean="0"/>
              <a:t>) </a:t>
            </a:r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рослинного</a:t>
            </a:r>
            <a:r>
              <a:rPr lang="ru-RU" b="1" dirty="0" smtClean="0"/>
              <a:t> </a:t>
            </a:r>
            <a:r>
              <a:rPr lang="ru-RU" b="1" dirty="0" err="1" smtClean="0"/>
              <a:t>походження</a:t>
            </a:r>
            <a:r>
              <a:rPr lang="ru-RU" b="1" dirty="0" smtClean="0"/>
              <a:t>: </a:t>
            </a:r>
            <a:r>
              <a:rPr lang="ru-RU" b="1" dirty="0" err="1" smtClean="0"/>
              <a:t>імунал</a:t>
            </a:r>
            <a:r>
              <a:rPr lang="ru-RU" b="1" dirty="0" smtClean="0"/>
              <a:t> (</a:t>
            </a:r>
            <a:r>
              <a:rPr lang="ru-RU" b="1" dirty="0" err="1" smtClean="0"/>
              <a:t>сік</a:t>
            </a:r>
            <a:r>
              <a:rPr lang="ru-RU" b="1" dirty="0" smtClean="0"/>
              <a:t> </a:t>
            </a:r>
            <a:r>
              <a:rPr lang="ru-RU" b="1" dirty="0" err="1" smtClean="0"/>
              <a:t>ехінацеї</a:t>
            </a:r>
            <a:r>
              <a:rPr lang="ru-RU" b="1" dirty="0" smtClean="0"/>
              <a:t> </a:t>
            </a:r>
            <a:r>
              <a:rPr lang="ru-RU" b="1" dirty="0" err="1" smtClean="0"/>
              <a:t>пурпурової</a:t>
            </a:r>
            <a:r>
              <a:rPr lang="ru-RU" b="1" dirty="0" smtClean="0"/>
              <a:t>); </a:t>
            </a:r>
            <a:r>
              <a:rPr lang="ru-RU" b="1" dirty="0" err="1" smtClean="0"/>
              <a:t>ехінацея</a:t>
            </a:r>
            <a:r>
              <a:rPr lang="ru-RU" b="1" dirty="0" smtClean="0"/>
              <a:t> </a:t>
            </a:r>
            <a:r>
              <a:rPr lang="ru-RU" b="1" dirty="0" err="1" smtClean="0"/>
              <a:t>краплі</a:t>
            </a:r>
            <a:r>
              <a:rPr lang="ru-RU" b="1" dirty="0" smtClean="0"/>
              <a:t>;</a:t>
            </a:r>
          </a:p>
          <a:p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адаптивної</a:t>
            </a:r>
            <a:r>
              <a:rPr lang="ru-RU" b="1" dirty="0" smtClean="0"/>
              <a:t> </a:t>
            </a:r>
            <a:r>
              <a:rPr lang="ru-RU" b="1" dirty="0" err="1" smtClean="0"/>
              <a:t>стимулюючої</a:t>
            </a:r>
            <a:r>
              <a:rPr lang="ru-RU" b="1" dirty="0" smtClean="0"/>
              <a:t> </a:t>
            </a:r>
            <a:r>
              <a:rPr lang="ru-RU" b="1" dirty="0" err="1" smtClean="0"/>
              <a:t>неспецифічної</a:t>
            </a:r>
            <a:r>
              <a:rPr lang="ru-RU" b="1" dirty="0" smtClean="0"/>
              <a:t> </a:t>
            </a:r>
            <a:r>
              <a:rPr lang="ru-RU" b="1" dirty="0" err="1" smtClean="0"/>
              <a:t>імунотерапії</a:t>
            </a:r>
            <a:r>
              <a:rPr lang="ru-RU" b="1" dirty="0" smtClean="0"/>
              <a:t>:    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 </a:t>
            </a:r>
            <a:r>
              <a:rPr lang="ru-RU" b="1" dirty="0" err="1" smtClean="0"/>
              <a:t>лімфоїдної</a:t>
            </a:r>
            <a:r>
              <a:rPr lang="ru-RU" b="1" dirty="0" smtClean="0"/>
              <a:t> </a:t>
            </a:r>
            <a:r>
              <a:rPr lang="ru-RU" b="1" dirty="0" err="1" smtClean="0"/>
              <a:t>тканини</a:t>
            </a:r>
            <a:r>
              <a:rPr lang="ru-RU" b="1" dirty="0" smtClean="0"/>
              <a:t> (тимусу, </a:t>
            </a:r>
            <a:r>
              <a:rPr lang="ru-RU" b="1" dirty="0" err="1" smtClean="0"/>
              <a:t>кісткового</a:t>
            </a:r>
            <a:r>
              <a:rPr lang="ru-RU" b="1" dirty="0" smtClean="0"/>
              <a:t> </a:t>
            </a:r>
            <a:r>
              <a:rPr lang="ru-RU" b="1" dirty="0" err="1" smtClean="0"/>
              <a:t>мозку</a:t>
            </a:r>
            <a:r>
              <a:rPr lang="ru-RU" b="1" dirty="0" smtClean="0"/>
              <a:t>, </a:t>
            </a:r>
            <a:r>
              <a:rPr lang="ru-RU" b="1" dirty="0" err="1" smtClean="0"/>
              <a:t>селезінки</a:t>
            </a:r>
            <a:r>
              <a:rPr lang="ru-RU" b="1" dirty="0" smtClean="0"/>
              <a:t>): </a:t>
            </a:r>
            <a:r>
              <a:rPr lang="ru-RU" b="1" dirty="0" err="1" smtClean="0"/>
              <a:t>тималін</a:t>
            </a:r>
            <a:r>
              <a:rPr lang="ru-RU" b="1" dirty="0" smtClean="0"/>
              <a:t>; </a:t>
            </a:r>
            <a:r>
              <a:rPr lang="ru-RU" b="1" dirty="0" err="1" smtClean="0"/>
              <a:t>спленін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Засоби</a:t>
            </a:r>
            <a:r>
              <a:rPr lang="ru-RU" b="1" dirty="0" smtClean="0"/>
              <a:t> </a:t>
            </a:r>
            <a:r>
              <a:rPr lang="ru-RU" b="1" dirty="0" err="1" smtClean="0"/>
              <a:t>замісної</a:t>
            </a:r>
            <a:r>
              <a:rPr lang="ru-RU" b="1" dirty="0" smtClean="0"/>
              <a:t> </a:t>
            </a:r>
            <a:r>
              <a:rPr lang="ru-RU" b="1" dirty="0" err="1" smtClean="0"/>
              <a:t>імунотерапії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відшкодовують</a:t>
            </a:r>
            <a:r>
              <a:rPr lang="ru-RU" b="1" dirty="0" smtClean="0"/>
              <a:t> </a:t>
            </a:r>
            <a:r>
              <a:rPr lang="ru-RU" b="1" dirty="0" err="1" smtClean="0"/>
              <a:t>нестачу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імунітету</a:t>
            </a:r>
            <a:r>
              <a:rPr lang="ru-RU" b="1" dirty="0" smtClean="0"/>
              <a:t>: </a:t>
            </a:r>
            <a:r>
              <a:rPr lang="ru-RU" b="1" dirty="0" err="1" smtClean="0"/>
              <a:t>імуноглобулін</a:t>
            </a:r>
            <a:r>
              <a:rPr lang="ru-RU" b="1" dirty="0" smtClean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 </a:t>
            </a:r>
            <a:r>
              <a:rPr lang="ru-RU" b="1" dirty="0" err="1" smtClean="0"/>
              <a:t>нормальний</a:t>
            </a:r>
            <a:r>
              <a:rPr lang="ru-RU" b="1" dirty="0" smtClean="0"/>
              <a:t> (</a:t>
            </a:r>
            <a:r>
              <a:rPr lang="ru-RU" b="1" dirty="0" err="1" smtClean="0"/>
              <a:t>інтраглобін</a:t>
            </a:r>
            <a:r>
              <a:rPr lang="ru-RU" b="1" dirty="0" smtClean="0"/>
              <a:t>, </a:t>
            </a:r>
            <a:r>
              <a:rPr lang="ru-RU" b="1" dirty="0" err="1" smtClean="0"/>
              <a:t>октагам</a:t>
            </a:r>
            <a:r>
              <a:rPr lang="ru-RU" b="1" dirty="0" smtClean="0"/>
              <a:t>, </a:t>
            </a:r>
            <a:r>
              <a:rPr lang="ru-RU" b="1" dirty="0" err="1" smtClean="0"/>
              <a:t>пентаглобін</a:t>
            </a:r>
            <a:r>
              <a:rPr lang="ru-RU" b="1" dirty="0" smtClean="0"/>
              <a:t>); </a:t>
            </a:r>
            <a:r>
              <a:rPr lang="ru-RU" b="1" dirty="0" err="1" smtClean="0"/>
              <a:t>ронколейкін</a:t>
            </a:r>
            <a:r>
              <a:rPr lang="ru-RU" b="1" dirty="0" smtClean="0"/>
              <a:t> (</a:t>
            </a:r>
            <a:r>
              <a:rPr lang="ru-RU" b="1" dirty="0" err="1" smtClean="0"/>
              <a:t>рекомбінантний</a:t>
            </a:r>
            <a:r>
              <a:rPr lang="ru-RU" b="1" dirty="0" smtClean="0"/>
              <a:t> </a:t>
            </a:r>
            <a:r>
              <a:rPr lang="ru-RU" b="1" dirty="0" err="1" smtClean="0"/>
              <a:t>дріжджовий</a:t>
            </a:r>
            <a:r>
              <a:rPr lang="ru-RU" b="1" dirty="0" smtClean="0"/>
              <a:t> </a:t>
            </a:r>
            <a:r>
              <a:rPr lang="ru-RU" b="1" dirty="0" err="1" smtClean="0"/>
              <a:t>людський</a:t>
            </a:r>
            <a:r>
              <a:rPr lang="ru-RU" b="1" dirty="0" smtClean="0"/>
              <a:t> інтерлейкін-2</a:t>
            </a:r>
            <a:r>
              <a:rPr lang="ru-RU" b="1" dirty="0" smtClean="0"/>
              <a:t>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70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</a:t>
            </a:r>
            <a:r>
              <a:rPr lang="ru-RU" dirty="0" err="1" smtClean="0"/>
              <a:t>дії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Ліпополісахариди</a:t>
            </a:r>
            <a:r>
              <a:rPr lang="ru-RU" dirty="0" smtClean="0"/>
              <a:t> та </a:t>
            </a:r>
            <a:r>
              <a:rPr lang="ru-RU" dirty="0" err="1" smtClean="0"/>
              <a:t>аутолізати</a:t>
            </a:r>
            <a:r>
              <a:rPr lang="ru-RU" dirty="0" smtClean="0"/>
              <a:t> </a:t>
            </a:r>
            <a:r>
              <a:rPr lang="ru-RU" dirty="0" err="1" smtClean="0"/>
              <a:t>бактерій</a:t>
            </a:r>
            <a:r>
              <a:rPr lang="ru-RU" dirty="0" smtClean="0"/>
              <a:t> (</a:t>
            </a:r>
            <a:r>
              <a:rPr lang="ru-RU" dirty="0" err="1" smtClean="0"/>
              <a:t>продігіозан</a:t>
            </a:r>
            <a:r>
              <a:rPr lang="ru-RU" dirty="0" smtClean="0"/>
              <a:t>, </a:t>
            </a:r>
            <a:r>
              <a:rPr lang="ru-RU" dirty="0" err="1" smtClean="0"/>
              <a:t>пірогенал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ін</a:t>
            </a:r>
            <a:r>
              <a:rPr lang="ru-RU" dirty="0" smtClean="0"/>
              <a:t>.) </a:t>
            </a:r>
            <a:r>
              <a:rPr lang="ru-RU" dirty="0" err="1" smtClean="0"/>
              <a:t>викликають</a:t>
            </a:r>
            <a:r>
              <a:rPr lang="ru-RU" dirty="0" smtClean="0"/>
              <a:t> </a:t>
            </a:r>
            <a:r>
              <a:rPr lang="ru-RU" dirty="0" err="1" smtClean="0"/>
              <a:t>гіперергічну</a:t>
            </a:r>
            <a:r>
              <a:rPr lang="ru-RU" dirty="0" smtClean="0"/>
              <a:t> </a:t>
            </a:r>
            <a:r>
              <a:rPr lang="ru-RU" dirty="0" err="1" smtClean="0"/>
              <a:t>реакцію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</a:t>
            </a:r>
            <a:r>
              <a:rPr lang="ru-RU" dirty="0" err="1" smtClean="0"/>
              <a:t>стимулюючи</a:t>
            </a:r>
            <a:r>
              <a:rPr lang="ru-RU" dirty="0" smtClean="0"/>
              <a:t> </a:t>
            </a:r>
            <a:r>
              <a:rPr lang="ru-RU" dirty="0" err="1" smtClean="0"/>
              <a:t>імуногенез</a:t>
            </a:r>
            <a:r>
              <a:rPr lang="ru-RU" dirty="0" smtClean="0"/>
              <a:t> шляхом </a:t>
            </a:r>
            <a:r>
              <a:rPr lang="ru-RU" dirty="0" err="1" smtClean="0"/>
              <a:t>активації</a:t>
            </a:r>
            <a:r>
              <a:rPr lang="ru-RU" dirty="0" smtClean="0"/>
              <a:t> </a:t>
            </a:r>
            <a:r>
              <a:rPr lang="ru-RU" dirty="0" err="1" smtClean="0"/>
              <a:t>макрофагів</a:t>
            </a:r>
            <a:r>
              <a:rPr lang="ru-RU" dirty="0" smtClean="0"/>
              <a:t> та </a:t>
            </a:r>
            <a:r>
              <a:rPr lang="ru-RU" dirty="0" err="1" smtClean="0"/>
              <a:t>посилення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інтерферонів</a:t>
            </a:r>
            <a:r>
              <a:rPr lang="ru-RU" dirty="0" smtClean="0"/>
              <a:t>.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ЛЕВАМІЗОЛ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збільшує</a:t>
            </a:r>
            <a:r>
              <a:rPr lang="ru-RU" dirty="0" smtClean="0"/>
              <a:t> число </a:t>
            </a:r>
            <a:r>
              <a:rPr lang="ru-RU" dirty="0" err="1" smtClean="0"/>
              <a:t>Т-лімфоцитів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бластогенез</a:t>
            </a:r>
            <a:r>
              <a:rPr lang="ru-RU" dirty="0" smtClean="0"/>
              <a:t> та </a:t>
            </a:r>
            <a:r>
              <a:rPr lang="ru-RU" dirty="0" err="1" smtClean="0"/>
              <a:t>активність</a:t>
            </a:r>
            <a:r>
              <a:rPr lang="ru-RU" dirty="0" smtClean="0"/>
              <a:t> (</a:t>
            </a:r>
            <a:r>
              <a:rPr lang="ru-RU" dirty="0" err="1" smtClean="0"/>
              <a:t>виборчо</a:t>
            </a:r>
            <a:r>
              <a:rPr lang="ru-RU" dirty="0" smtClean="0"/>
              <a:t>), </a:t>
            </a:r>
            <a:r>
              <a:rPr lang="ru-RU" dirty="0" err="1" smtClean="0"/>
              <a:t>підвищує</a:t>
            </a:r>
            <a:r>
              <a:rPr lang="ru-RU" dirty="0" smtClean="0"/>
              <a:t> </a:t>
            </a:r>
            <a:r>
              <a:rPr lang="ru-RU" dirty="0" err="1" smtClean="0"/>
              <a:t>активність</a:t>
            </a:r>
            <a:r>
              <a:rPr lang="ru-RU" dirty="0" smtClean="0"/>
              <a:t> </a:t>
            </a:r>
            <a:r>
              <a:rPr lang="ru-RU" dirty="0" err="1" smtClean="0"/>
              <a:t>фагоцитів</a:t>
            </a:r>
            <a:r>
              <a:rPr lang="ru-RU" dirty="0" smtClean="0"/>
              <a:t>, </a:t>
            </a:r>
            <a:r>
              <a:rPr lang="ru-RU" dirty="0" err="1" smtClean="0"/>
              <a:t>стимулює</a:t>
            </a:r>
            <a:r>
              <a:rPr lang="ru-RU" dirty="0" smtClean="0"/>
              <a:t> </a:t>
            </a:r>
            <a:r>
              <a:rPr lang="ru-RU" dirty="0" err="1" smtClean="0"/>
              <a:t>продукцію</a:t>
            </a:r>
            <a:r>
              <a:rPr lang="ru-RU" dirty="0" smtClean="0"/>
              <a:t> </a:t>
            </a:r>
            <a:r>
              <a:rPr lang="ru-RU" dirty="0" err="1" smtClean="0"/>
              <a:t>інтерферонів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Вважають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левамізол</a:t>
            </a:r>
            <a:r>
              <a:rPr lang="ru-RU" dirty="0" smtClean="0"/>
              <a:t> </a:t>
            </a:r>
            <a:r>
              <a:rPr lang="ru-RU" dirty="0" err="1" smtClean="0"/>
              <a:t>здатний</a:t>
            </a:r>
            <a:r>
              <a:rPr lang="ru-RU" dirty="0" smtClean="0"/>
              <a:t> </a:t>
            </a:r>
            <a:r>
              <a:rPr lang="ru-RU" dirty="0" err="1" smtClean="0"/>
              <a:t>посилити</a:t>
            </a:r>
            <a:r>
              <a:rPr lang="ru-RU" dirty="0" smtClean="0"/>
              <a:t> </a:t>
            </a:r>
            <a:r>
              <a:rPr lang="ru-RU" dirty="0" err="1" smtClean="0"/>
              <a:t>ослаблену</a:t>
            </a:r>
            <a:r>
              <a:rPr lang="ru-RU" dirty="0" smtClean="0"/>
              <a:t> </a:t>
            </a:r>
            <a:r>
              <a:rPr lang="ru-RU" dirty="0" err="1" smtClean="0"/>
              <a:t>реакцію</a:t>
            </a:r>
            <a:r>
              <a:rPr lang="ru-RU" dirty="0" smtClean="0"/>
              <a:t> </a:t>
            </a:r>
            <a:r>
              <a:rPr lang="ru-RU" dirty="0" err="1" smtClean="0"/>
              <a:t>клітинного</a:t>
            </a:r>
            <a:r>
              <a:rPr lang="ru-RU" dirty="0" smtClean="0"/>
              <a:t> </a:t>
            </a:r>
            <a:r>
              <a:rPr lang="ru-RU" dirty="0" err="1" smtClean="0"/>
              <a:t>імунітету</a:t>
            </a:r>
            <a:r>
              <a:rPr lang="ru-RU" dirty="0" smtClean="0"/>
              <a:t>, </a:t>
            </a:r>
            <a:r>
              <a:rPr lang="ru-RU" dirty="0" err="1" smtClean="0"/>
              <a:t>викликати</a:t>
            </a:r>
            <a:r>
              <a:rPr lang="ru-RU" dirty="0" smtClean="0"/>
              <a:t> </a:t>
            </a:r>
            <a:r>
              <a:rPr lang="ru-RU" dirty="0" err="1" smtClean="0"/>
              <a:t>пригнічення</a:t>
            </a:r>
            <a:r>
              <a:rPr lang="ru-RU" dirty="0" smtClean="0"/>
              <a:t> </a:t>
            </a:r>
            <a:r>
              <a:rPr lang="ru-RU" dirty="0" err="1" smtClean="0"/>
              <a:t>надмірно</a:t>
            </a:r>
            <a:r>
              <a:rPr lang="ru-RU" dirty="0" smtClean="0"/>
              <a:t> </a:t>
            </a:r>
            <a:r>
              <a:rPr lang="ru-RU" dirty="0" err="1" smtClean="0"/>
              <a:t>сильної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не </a:t>
            </a:r>
            <a:r>
              <a:rPr lang="ru-RU" dirty="0" err="1" smtClean="0"/>
              <a:t>вплинути</a:t>
            </a:r>
            <a:r>
              <a:rPr lang="ru-RU" dirty="0" smtClean="0"/>
              <a:t> на </a:t>
            </a:r>
            <a:r>
              <a:rPr lang="ru-RU" dirty="0" err="1" smtClean="0"/>
              <a:t>нормальну</a:t>
            </a:r>
            <a:r>
              <a:rPr lang="ru-RU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72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Препарати</a:t>
            </a:r>
            <a:r>
              <a:rPr lang="ru-RU" dirty="0" smtClean="0"/>
              <a:t> </a:t>
            </a:r>
            <a:r>
              <a:rPr lang="ru-RU" dirty="0" err="1" smtClean="0"/>
              <a:t>інтерферонів</a:t>
            </a:r>
            <a:r>
              <a:rPr lang="ru-RU" dirty="0" smtClean="0"/>
              <a:t> та </a:t>
            </a:r>
            <a:r>
              <a:rPr lang="ru-RU" dirty="0" err="1" smtClean="0"/>
              <a:t>інтерфероногени</a:t>
            </a:r>
            <a:r>
              <a:rPr lang="ru-RU" dirty="0" smtClean="0"/>
              <a:t> (</a:t>
            </a:r>
            <a:r>
              <a:rPr lang="ru-RU" dirty="0" err="1" smtClean="0"/>
              <a:t>стимулятори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 </a:t>
            </a:r>
            <a:r>
              <a:rPr lang="ru-RU" dirty="0" err="1" smtClean="0"/>
              <a:t>інтерферонів</a:t>
            </a:r>
            <a:r>
              <a:rPr lang="ru-RU" dirty="0" smtClean="0"/>
              <a:t>) як </a:t>
            </a:r>
            <a:r>
              <a:rPr lang="ru-RU" dirty="0" err="1" smtClean="0"/>
              <a:t>імуномодулюючі</a:t>
            </a:r>
            <a:r>
              <a:rPr lang="ru-RU" dirty="0" smtClean="0"/>
              <a:t> та </a:t>
            </a:r>
            <a:r>
              <a:rPr lang="ru-RU" dirty="0" err="1" smtClean="0"/>
              <a:t>імуностимулюючі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увійшли</a:t>
            </a:r>
            <a:r>
              <a:rPr lang="ru-RU" dirty="0" smtClean="0"/>
              <a:t> до арсеналу </a:t>
            </a:r>
            <a:r>
              <a:rPr lang="ru-RU" dirty="0" err="1" smtClean="0"/>
              <a:t>противірусних</a:t>
            </a:r>
            <a:r>
              <a:rPr lang="ru-RU" dirty="0" smtClean="0"/>
              <a:t> та </a:t>
            </a:r>
            <a:r>
              <a:rPr lang="ru-RU" dirty="0" err="1" smtClean="0"/>
              <a:t>протиобластомних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73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err="1" smtClean="0"/>
              <a:t>Лікарські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засоби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адаптивної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стимулюючої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неспецифічної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імунотерапії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полягає</a:t>
            </a:r>
            <a:r>
              <a:rPr lang="ru-RU" dirty="0" smtClean="0"/>
              <a:t> у </a:t>
            </a:r>
            <a:r>
              <a:rPr lang="ru-RU" dirty="0" err="1" smtClean="0"/>
              <a:t>сприйнятті</a:t>
            </a:r>
            <a:r>
              <a:rPr lang="ru-RU" dirty="0" smtClean="0"/>
              <a:t> </a:t>
            </a:r>
            <a:r>
              <a:rPr lang="ru-RU" dirty="0" err="1" smtClean="0"/>
              <a:t>імунокомпетентними</a:t>
            </a:r>
            <a:r>
              <a:rPr lang="ru-RU" dirty="0" smtClean="0"/>
              <a:t> </a:t>
            </a:r>
            <a:r>
              <a:rPr lang="ru-RU" dirty="0" err="1" smtClean="0"/>
              <a:t>клітинами</a:t>
            </a:r>
            <a:r>
              <a:rPr lang="ru-RU" dirty="0" smtClean="0"/>
              <a:t> </a:t>
            </a:r>
            <a:r>
              <a:rPr lang="ru-RU" dirty="0" err="1" smtClean="0"/>
              <a:t>неспецифічних</a:t>
            </a:r>
            <a:r>
              <a:rPr lang="ru-RU" dirty="0" smtClean="0"/>
              <a:t> </a:t>
            </a:r>
            <a:r>
              <a:rPr lang="ru-RU" dirty="0" err="1" smtClean="0"/>
              <a:t>стимулюючих</a:t>
            </a:r>
            <a:r>
              <a:rPr lang="ru-RU" dirty="0" smtClean="0"/>
              <a:t> </a:t>
            </a:r>
            <a:r>
              <a:rPr lang="ru-RU" dirty="0" err="1" smtClean="0"/>
              <a:t>сигналів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гормонів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імунітету</a:t>
            </a:r>
            <a:r>
              <a:rPr lang="ru-RU" dirty="0" smtClean="0"/>
              <a:t>, </a:t>
            </a:r>
            <a:r>
              <a:rPr lang="ru-RU" dirty="0" err="1" smtClean="0"/>
              <a:t>введених</a:t>
            </a:r>
            <a:r>
              <a:rPr lang="ru-RU" dirty="0" smtClean="0"/>
              <a:t> </a:t>
            </a:r>
            <a:r>
              <a:rPr lang="ru-RU" dirty="0" err="1" smtClean="0"/>
              <a:t>ззовні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ефекти</a:t>
            </a:r>
            <a:r>
              <a:rPr lang="ru-RU" dirty="0" smtClean="0"/>
              <a:t> </a:t>
            </a:r>
            <a:r>
              <a:rPr lang="ru-RU" dirty="0" err="1" smtClean="0"/>
              <a:t>властиві</a:t>
            </a:r>
            <a:r>
              <a:rPr lang="ru-RU" dirty="0" smtClean="0"/>
              <a:t> гормонам тимусу, </a:t>
            </a:r>
            <a:r>
              <a:rPr lang="ru-RU" dirty="0" err="1" smtClean="0"/>
              <a:t>кісткового</a:t>
            </a:r>
            <a:r>
              <a:rPr lang="ru-RU" dirty="0" smtClean="0"/>
              <a:t> </a:t>
            </a:r>
            <a:r>
              <a:rPr lang="ru-RU" dirty="0" err="1" smtClean="0"/>
              <a:t>мозку</a:t>
            </a:r>
            <a:r>
              <a:rPr lang="ru-RU" dirty="0" smtClean="0"/>
              <a:t>, </a:t>
            </a:r>
            <a:r>
              <a:rPr lang="ru-RU" dirty="0" err="1" smtClean="0"/>
              <a:t>селезінки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Препарати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них </a:t>
            </a:r>
            <a:r>
              <a:rPr lang="ru-RU" dirty="0" err="1" smtClean="0"/>
              <a:t>регулюють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, </a:t>
            </a:r>
            <a:r>
              <a:rPr lang="ru-RU" dirty="0" err="1" smtClean="0"/>
              <a:t>проліферацію</a:t>
            </a:r>
            <a:r>
              <a:rPr lang="ru-RU" dirty="0" smtClean="0"/>
              <a:t>, </a:t>
            </a:r>
            <a:r>
              <a:rPr lang="ru-RU" dirty="0" err="1" smtClean="0"/>
              <a:t>міграцію</a:t>
            </a:r>
            <a:r>
              <a:rPr lang="ru-RU" dirty="0" smtClean="0"/>
              <a:t> та </a:t>
            </a:r>
            <a:r>
              <a:rPr lang="ru-RU" dirty="0" err="1" smtClean="0"/>
              <a:t>кооперацію</a:t>
            </a:r>
            <a:r>
              <a:rPr lang="ru-RU" dirty="0" smtClean="0"/>
              <a:t> Т- та </a:t>
            </a:r>
            <a:r>
              <a:rPr lang="ru-RU" dirty="0" err="1" smtClean="0"/>
              <a:t>В-лімфоцитів</a:t>
            </a:r>
            <a:r>
              <a:rPr lang="ru-RU" dirty="0" smtClean="0"/>
              <a:t>, </a:t>
            </a:r>
            <a:r>
              <a:rPr lang="ru-RU" dirty="0" err="1" smtClean="0"/>
              <a:t>стимулюють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клітинного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гуморального </a:t>
            </a:r>
            <a:r>
              <a:rPr lang="ru-RU" dirty="0" err="1" smtClean="0"/>
              <a:t>імунітету</a:t>
            </a:r>
            <a:r>
              <a:rPr lang="ru-RU" dirty="0" smtClean="0"/>
              <a:t>, </a:t>
            </a:r>
            <a:r>
              <a:rPr lang="ru-RU" dirty="0" err="1" smtClean="0"/>
              <a:t>збільшують</a:t>
            </a:r>
            <a:r>
              <a:rPr lang="ru-RU" dirty="0" smtClean="0"/>
              <a:t> </a:t>
            </a:r>
            <a:r>
              <a:rPr lang="ru-RU" dirty="0" err="1" smtClean="0"/>
              <a:t>продукцію</a:t>
            </a:r>
            <a:r>
              <a:rPr lang="ru-RU" dirty="0" smtClean="0"/>
              <a:t> </a:t>
            </a:r>
            <a:r>
              <a:rPr lang="ru-RU" dirty="0" err="1" smtClean="0"/>
              <a:t>лімфокінів</a:t>
            </a:r>
            <a:r>
              <a:rPr lang="ru-RU" dirty="0" smtClean="0"/>
              <a:t>, у тому </a:t>
            </a:r>
            <a:r>
              <a:rPr lang="ru-RU" dirty="0" err="1" smtClean="0"/>
              <a:t>числі</a:t>
            </a:r>
            <a:r>
              <a:rPr lang="ru-RU" dirty="0" smtClean="0"/>
              <a:t> </a:t>
            </a:r>
            <a:r>
              <a:rPr lang="ru-RU" dirty="0" err="1" smtClean="0"/>
              <a:t>інтерферону</a:t>
            </a:r>
            <a:r>
              <a:rPr lang="ru-RU" dirty="0" smtClean="0"/>
              <a:t>, </a:t>
            </a:r>
            <a:r>
              <a:rPr lang="ru-RU" dirty="0" err="1" smtClean="0"/>
              <a:t>посилюють</a:t>
            </a:r>
            <a:r>
              <a:rPr lang="ru-RU" dirty="0" smtClean="0"/>
              <a:t> фагоцитоз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Показання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err="1" smtClean="0"/>
              <a:t>І</a:t>
            </a:r>
            <a:r>
              <a:rPr lang="ru-RU" b="1" dirty="0" err="1" smtClean="0"/>
              <a:t>муностимулятори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використовують</a:t>
            </a:r>
            <a:r>
              <a:rPr lang="ru-RU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при </a:t>
            </a:r>
            <a:r>
              <a:rPr lang="ru-RU" dirty="0" err="1" smtClean="0"/>
              <a:t>затяжних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та </a:t>
            </a:r>
            <a:r>
              <a:rPr lang="ru-RU" dirty="0" err="1" smtClean="0"/>
              <a:t>інфекційно-запальних</a:t>
            </a:r>
            <a:r>
              <a:rPr lang="ru-RU" dirty="0" smtClean="0"/>
              <a:t> </a:t>
            </a:r>
            <a:r>
              <a:rPr lang="ru-RU" dirty="0" err="1" smtClean="0"/>
              <a:t>захворюваннях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</a:t>
            </a:r>
            <a:r>
              <a:rPr lang="ru-RU" dirty="0" smtClean="0"/>
              <a:t>ри </a:t>
            </a:r>
            <a:r>
              <a:rPr lang="ru-RU" dirty="0" err="1" smtClean="0"/>
              <a:t>уповільнених</a:t>
            </a:r>
            <a:r>
              <a:rPr lang="ru-RU" dirty="0" smtClean="0"/>
              <a:t> </a:t>
            </a:r>
            <a:r>
              <a:rPr lang="ru-RU" dirty="0" err="1" smtClean="0"/>
              <a:t>регенеративних</a:t>
            </a:r>
            <a:r>
              <a:rPr lang="ru-RU" dirty="0" smtClean="0"/>
              <a:t> </a:t>
            </a:r>
            <a:r>
              <a:rPr lang="ru-RU" dirty="0" err="1" smtClean="0"/>
              <a:t>процесах</a:t>
            </a:r>
            <a:r>
              <a:rPr lang="ru-RU" dirty="0" smtClean="0"/>
              <a:t> (</a:t>
            </a:r>
            <a:r>
              <a:rPr lang="ru-RU" dirty="0" err="1" smtClean="0"/>
              <a:t>хронічні</a:t>
            </a:r>
            <a:r>
              <a:rPr lang="ru-RU" dirty="0" smtClean="0"/>
              <a:t> </a:t>
            </a:r>
            <a:r>
              <a:rPr lang="ru-RU" dirty="0" err="1" smtClean="0"/>
              <a:t>гнійні</a:t>
            </a:r>
            <a:r>
              <a:rPr lang="ru-RU" dirty="0" smtClean="0"/>
              <a:t> та </a:t>
            </a:r>
            <a:r>
              <a:rPr lang="ru-RU" dirty="0" err="1" smtClean="0"/>
              <a:t>гнійно-некротичні</a:t>
            </a:r>
            <a:r>
              <a:rPr lang="ru-RU" dirty="0" smtClean="0"/>
              <a:t> </a:t>
            </a:r>
            <a:r>
              <a:rPr lang="ru-RU" dirty="0" err="1" smtClean="0"/>
              <a:t>стани</a:t>
            </a:r>
            <a:r>
              <a:rPr lang="ru-RU" dirty="0" smtClean="0"/>
              <a:t>, </a:t>
            </a:r>
            <a:r>
              <a:rPr lang="ru-RU" dirty="0" err="1" smtClean="0"/>
              <a:t>опікова</a:t>
            </a:r>
            <a:r>
              <a:rPr lang="ru-RU" dirty="0" smtClean="0"/>
              <a:t> хвороба, </a:t>
            </a:r>
            <a:r>
              <a:rPr lang="ru-RU" dirty="0" err="1" smtClean="0"/>
              <a:t>трофічні</a:t>
            </a:r>
            <a:r>
              <a:rPr lang="ru-RU" dirty="0" smtClean="0"/>
              <a:t> </a:t>
            </a:r>
            <a:r>
              <a:rPr lang="ru-RU" dirty="0" err="1" smtClean="0"/>
              <a:t>виразки</a:t>
            </a:r>
            <a:r>
              <a:rPr lang="ru-RU" dirty="0" smtClean="0"/>
              <a:t>, </a:t>
            </a:r>
            <a:r>
              <a:rPr lang="ru-RU" dirty="0" err="1" smtClean="0"/>
              <a:t>тяжкі</a:t>
            </a:r>
            <a:r>
              <a:rPr lang="ru-RU" dirty="0" smtClean="0"/>
              <a:t> </a:t>
            </a:r>
            <a:r>
              <a:rPr lang="ru-RU" dirty="0" err="1" smtClean="0"/>
              <a:t>травми</a:t>
            </a:r>
            <a:r>
              <a:rPr lang="ru-RU" dirty="0" smtClean="0"/>
              <a:t>),</a:t>
            </a:r>
          </a:p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хіміо</a:t>
            </a:r>
            <a:r>
              <a:rPr lang="ru-RU" dirty="0" smtClean="0"/>
              <a:t>-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променевої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у </a:t>
            </a:r>
            <a:r>
              <a:rPr lang="ru-RU" dirty="0" err="1" smtClean="0"/>
              <a:t>онкологічних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</a:t>
            </a:r>
            <a:r>
              <a:rPr lang="ru-RU" dirty="0" smtClean="0"/>
              <a:t>ри  </a:t>
            </a:r>
            <a:r>
              <a:rPr lang="ru-RU" dirty="0" err="1" smtClean="0"/>
              <a:t>лімфопроліферативних</a:t>
            </a:r>
            <a:r>
              <a:rPr lang="ru-RU" dirty="0" smtClean="0"/>
              <a:t> </a:t>
            </a:r>
            <a:r>
              <a:rPr lang="ru-RU" dirty="0" err="1" smtClean="0"/>
              <a:t>захворюваннях</a:t>
            </a:r>
            <a:r>
              <a:rPr lang="ru-RU" dirty="0" smtClean="0"/>
              <a:t> (</a:t>
            </a:r>
            <a:r>
              <a:rPr lang="ru-RU" dirty="0" err="1" smtClean="0"/>
              <a:t>лімфо-нейкоз</a:t>
            </a:r>
            <a:r>
              <a:rPr lang="ru-RU" dirty="0" smtClean="0"/>
              <a:t>, </a:t>
            </a:r>
            <a:r>
              <a:rPr lang="ru-RU" dirty="0" err="1" smtClean="0"/>
              <a:t>лімфогранулематоз</a:t>
            </a:r>
            <a:r>
              <a:rPr lang="ru-RU" dirty="0" smtClean="0"/>
              <a:t>), </a:t>
            </a:r>
            <a:r>
              <a:rPr lang="ru-RU" dirty="0" err="1" smtClean="0"/>
              <a:t>розсіяному</a:t>
            </a:r>
            <a:r>
              <a:rPr lang="ru-RU" dirty="0" smtClean="0"/>
              <a:t> </a:t>
            </a:r>
            <a:r>
              <a:rPr lang="ru-RU" dirty="0" err="1" smtClean="0"/>
              <a:t>склерозі</a:t>
            </a:r>
            <a:r>
              <a:rPr lang="ru-RU" dirty="0" smtClean="0"/>
              <a:t>, </a:t>
            </a:r>
            <a:r>
              <a:rPr lang="ru-RU" dirty="0" err="1" smtClean="0"/>
              <a:t>псоріазі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 (</a:t>
            </a:r>
            <a:r>
              <a:rPr lang="ru-RU" dirty="0" err="1" smtClean="0"/>
              <a:t>типові</a:t>
            </a:r>
            <a:r>
              <a:rPr lang="ru-RU" dirty="0" smtClean="0"/>
              <a:t> </a:t>
            </a:r>
            <a:r>
              <a:rPr lang="ru-RU" dirty="0" err="1" smtClean="0"/>
              <a:t>імуномодулятори</a:t>
            </a:r>
            <a:r>
              <a:rPr lang="ru-RU" dirty="0" smtClean="0"/>
              <a:t>) </a:t>
            </a:r>
            <a:r>
              <a:rPr lang="ru-RU" dirty="0" err="1" smtClean="0"/>
              <a:t>більш</a:t>
            </a:r>
            <a:r>
              <a:rPr lang="ru-RU" dirty="0" smtClean="0"/>
              <a:t> широко </a:t>
            </a:r>
            <a:r>
              <a:rPr lang="ru-RU" dirty="0" err="1" smtClean="0"/>
              <a:t>застосовують</a:t>
            </a:r>
            <a:r>
              <a:rPr lang="ru-RU" dirty="0" smtClean="0"/>
              <a:t> при </a:t>
            </a:r>
            <a:r>
              <a:rPr lang="ru-RU" dirty="0" err="1" smtClean="0"/>
              <a:t>аутоалергічних</a:t>
            </a:r>
            <a:r>
              <a:rPr lang="ru-RU" dirty="0" smtClean="0"/>
              <a:t> (</a:t>
            </a:r>
            <a:r>
              <a:rPr lang="ru-RU" dirty="0" err="1" smtClean="0"/>
              <a:t>аутоімунних</a:t>
            </a:r>
            <a:r>
              <a:rPr lang="ru-RU" dirty="0" smtClean="0"/>
              <a:t>) </a:t>
            </a:r>
            <a:r>
              <a:rPr lang="ru-RU" dirty="0" err="1" smtClean="0"/>
              <a:t>захворюваннях</a:t>
            </a:r>
            <a:r>
              <a:rPr lang="ru-RU" dirty="0" smtClean="0"/>
              <a:t> (</a:t>
            </a:r>
            <a:r>
              <a:rPr lang="ru-RU" dirty="0" err="1" smtClean="0"/>
              <a:t>левамізол</a:t>
            </a:r>
            <a:r>
              <a:rPr lang="ru-RU" dirty="0" smtClean="0"/>
              <a:t>, </a:t>
            </a:r>
            <a:r>
              <a:rPr lang="ru-RU" dirty="0" err="1" smtClean="0"/>
              <a:t>субреум</a:t>
            </a:r>
            <a:r>
              <a:rPr lang="ru-RU" dirty="0" smtClean="0"/>
              <a:t> – </a:t>
            </a:r>
            <a:r>
              <a:rPr lang="ru-RU" dirty="0" err="1" smtClean="0"/>
              <a:t>при</a:t>
            </a:r>
            <a:r>
              <a:rPr lang="ru-RU" dirty="0" smtClean="0"/>
              <a:t> </a:t>
            </a:r>
            <a:r>
              <a:rPr lang="ru-RU" dirty="0" err="1" smtClean="0"/>
              <a:t>ревматоїдному</a:t>
            </a:r>
            <a:r>
              <a:rPr lang="ru-RU" dirty="0" smtClean="0"/>
              <a:t> </a:t>
            </a:r>
            <a:r>
              <a:rPr lang="ru-RU" dirty="0" err="1" smtClean="0"/>
              <a:t>артриті</a:t>
            </a:r>
            <a:r>
              <a:rPr lang="ru-RU" dirty="0" smtClean="0"/>
              <a:t>)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екзогенних</a:t>
            </a:r>
            <a:r>
              <a:rPr lang="ru-RU" dirty="0" smtClean="0"/>
              <a:t> </a:t>
            </a:r>
            <a:r>
              <a:rPr lang="ru-RU" dirty="0" err="1" smtClean="0"/>
              <a:t>алергіях</a:t>
            </a:r>
            <a:r>
              <a:rPr lang="ru-RU" dirty="0" smtClean="0"/>
              <a:t> (</a:t>
            </a:r>
            <a:r>
              <a:rPr lang="ru-RU" dirty="0" err="1" smtClean="0"/>
              <a:t>пірогенал</a:t>
            </a:r>
            <a:r>
              <a:rPr lang="ru-RU" dirty="0" smtClean="0"/>
              <a:t> – </a:t>
            </a:r>
            <a:r>
              <a:rPr lang="ru-RU" dirty="0" err="1" smtClean="0"/>
              <a:t>при</a:t>
            </a:r>
            <a:r>
              <a:rPr lang="ru-RU" dirty="0" smtClean="0"/>
              <a:t> </a:t>
            </a:r>
            <a:r>
              <a:rPr lang="ru-RU" dirty="0" err="1" smtClean="0"/>
              <a:t>бронхіальній</a:t>
            </a:r>
            <a:r>
              <a:rPr lang="ru-RU" dirty="0" smtClean="0"/>
              <a:t> </a:t>
            </a:r>
            <a:r>
              <a:rPr lang="ru-RU" dirty="0" err="1" smtClean="0"/>
              <a:t>астмі</a:t>
            </a:r>
            <a:r>
              <a:rPr lang="ru-RU" dirty="0" smtClean="0"/>
              <a:t>, </a:t>
            </a:r>
            <a:r>
              <a:rPr lang="ru-RU" dirty="0" err="1" smtClean="0"/>
              <a:t>кропивниці</a:t>
            </a:r>
            <a:r>
              <a:rPr lang="ru-RU" dirty="0" smtClean="0"/>
              <a:t>).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Препарати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цієї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групи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протипоказані</a:t>
            </a:r>
            <a:r>
              <a:rPr lang="ru-RU" dirty="0" smtClean="0">
                <a:solidFill>
                  <a:srgbClr val="FF0000"/>
                </a:solidFill>
              </a:rPr>
              <a:t> при </a:t>
            </a:r>
            <a:r>
              <a:rPr lang="ru-RU" dirty="0" err="1" smtClean="0">
                <a:solidFill>
                  <a:srgbClr val="FF0000"/>
                </a:solidFill>
              </a:rPr>
              <a:t>вагітності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76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5800</Words>
  <PresentationFormat>Экран (4:3)</PresentationFormat>
  <Paragraphs>449</Paragraphs>
  <Slides>76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77" baseType="lpstr">
      <vt:lpstr>1_Тема Office</vt:lpstr>
      <vt:lpstr>Слайд 1</vt:lpstr>
      <vt:lpstr>Слайд 2</vt:lpstr>
      <vt:lpstr>Слайд 3</vt:lpstr>
      <vt:lpstr>Слайд 4</vt:lpstr>
      <vt:lpstr>Алергічний риніт   Для алергічного риніту характерні рідкі виділення з носа, утруднення носового дихання, чхання, свербіж в ділянці носа, зниження нюху  . </vt:lpstr>
      <vt:lpstr>Алергічний кон’юнктивіт.   До основних проявів алергічного кон'юнктивіту відносяться свербіж в області очей, відчуття «піску» в очах, сльозотеча, світлобоязнь, печіння очей, почервоніння та набряк повік.  . </vt:lpstr>
      <vt:lpstr>Поліноз   Назва «поліноз» походить від латинського слова pollen – пилок, оскільки хвороба викликає пилок рослин. Колись поліноз називали сінною лихоманкою, вважаючи, що причиною розвитку захворювання є сіно. </vt:lpstr>
      <vt:lpstr>Кропив’янка   Ця поява на шкірі пухирів різного розміру, схожих на висипання після опіку кропивою, що супроводжуються свербінням шкіри.  </vt:lpstr>
      <vt:lpstr>Харчова алергія   У людей з харчовою алергією виникає погіршення самопочуття після вживання певних продуктів харчування, які в інших не викликають негативних реакцій.  </vt:lpstr>
      <vt:lpstr>Слайд 10</vt:lpstr>
      <vt:lpstr>Слайд 11</vt:lpstr>
      <vt:lpstr>Слайд 12</vt:lpstr>
      <vt:lpstr>Алергени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Прогностична роль визначення рівня IgE у дітей і дорослих  (по Humburger).</vt:lpstr>
      <vt:lpstr>Диференціальна діагностика ГНТ і ГПТ на основі комплексної оцінки імунологічних тестів</vt:lpstr>
      <vt:lpstr>Диференціальна діагностика ГНТ і ГПТ на основі комплексної оцінки імунологічних тестів (продовження) 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СХЕМА РОЗВИТКУ АЛЕРГіЧНОЇ РЕАКЦІЇ НЕГАЙНОГО ТИПУ</vt:lpstr>
      <vt:lpstr>КЛАСИФІКАЦІЯ ПРОТИАЛЕРГІЧНИХ ЗАСОБІВ</vt:lpstr>
      <vt:lpstr>Слайд 40</vt:lpstr>
      <vt:lpstr>ГІСТАМІН</vt:lpstr>
      <vt:lpstr>ПРИКЛАДИ РОЗВИТКУ АРНТ</vt:lpstr>
      <vt:lpstr>КЛАСИФІКАЦІЯ АНТИГІСТАМІНИХ ПРЕПАРАТІВ (Н1 - БЛОКАТОРІВ)</vt:lpstr>
      <vt:lpstr>Механізм дії</vt:lpstr>
      <vt:lpstr>Основні побічні ефекти АГП 1–го покоління: </vt:lpstr>
      <vt:lpstr>Переваги АГП 2–го покоління: </vt:lpstr>
      <vt:lpstr>Основні побічні ефекти АГП 2–го покоління </vt:lpstr>
      <vt:lpstr>Антигістамінні препарати 3–го покоління </vt:lpstr>
      <vt:lpstr>ЦЕТИРИЗИН</vt:lpstr>
      <vt:lpstr>Слайд 50</vt:lpstr>
      <vt:lpstr>ЛОРАТАДИН</vt:lpstr>
      <vt:lpstr>СПОСІБ ЗАСТОСУВАННЯ</vt:lpstr>
      <vt:lpstr>Взаємодія з іншими лікарськими засобами</vt:lpstr>
      <vt:lpstr>ПОБІЧНА ДІЯ</vt:lpstr>
      <vt:lpstr>Дезлоратадин</vt:lpstr>
      <vt:lpstr>ПОКАЗАННЯ ДО ЗАСТОСУВАННЯ </vt:lpstr>
      <vt:lpstr>Слайд 57</vt:lpstr>
      <vt:lpstr>ПОБІЧНА ДІЯ </vt:lpstr>
      <vt:lpstr>ФЕКСОФЕНАДИН</vt:lpstr>
      <vt:lpstr>Слайд 60</vt:lpstr>
      <vt:lpstr>ГЛЮКОКОРТИКОЇДИ</vt:lpstr>
      <vt:lpstr>Слайд 62</vt:lpstr>
      <vt:lpstr>СТАБІЛІЗАТОРИ МЕМБРАН ОПАСИСТИХ КЛІТИН</vt:lpstr>
      <vt:lpstr>АНАФІЛАКТИЧНИЙ ШОК</vt:lpstr>
      <vt:lpstr>КЛІНІЧНА КАРТИНА</vt:lpstr>
      <vt:lpstr>Невідкладна допомога: </vt:lpstr>
      <vt:lpstr>Одночасно налагодити інфузійну терапію в 1-2 вени, особливо пацієнтам з типовим та гемодинамічним варіантами анафілактичного шоку: </vt:lpstr>
      <vt:lpstr>Слайд 68</vt:lpstr>
      <vt:lpstr>СИМТОМАТИЧНА ТЕРАПІЯ</vt:lpstr>
      <vt:lpstr>Класифікація засобів, які підвищують імунітет</vt:lpstr>
      <vt:lpstr>Принцип дії</vt:lpstr>
      <vt:lpstr>ЛЕВАМІЗОЛ</vt:lpstr>
      <vt:lpstr>Слайд 73</vt:lpstr>
      <vt:lpstr>Лікарські засоби адаптивної стимулюючої неспецифічної імунотерапії</vt:lpstr>
      <vt:lpstr>Показання:</vt:lpstr>
      <vt:lpstr>Слайд 76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40</cp:revision>
  <dcterms:created xsi:type="dcterms:W3CDTF">2013-05-17T16:42:03Z</dcterms:created>
  <dcterms:modified xsi:type="dcterms:W3CDTF">2022-08-16T07:49:17Z</dcterms:modified>
</cp:coreProperties>
</file>