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80" r:id="rId86"/>
    <p:sldId id="381" r:id="rId87"/>
    <p:sldId id="382" r:id="rId88"/>
    <p:sldId id="383" r:id="rId89"/>
    <p:sldId id="384" r:id="rId90"/>
    <p:sldId id="385" r:id="rId91"/>
    <p:sldId id="386" r:id="rId92"/>
    <p:sldId id="387" r:id="rId93"/>
    <p:sldId id="388" r:id="rId94"/>
    <p:sldId id="389" r:id="rId95"/>
    <p:sldId id="390" r:id="rId96"/>
    <p:sldId id="391" r:id="rId97"/>
    <p:sldId id="392" r:id="rId98"/>
    <p:sldId id="394" r:id="rId99"/>
    <p:sldId id="395" r:id="rId100"/>
    <p:sldId id="396" r:id="rId101"/>
    <p:sldId id="397" r:id="rId102"/>
    <p:sldId id="398" r:id="rId103"/>
    <p:sldId id="399" r:id="rId104"/>
    <p:sldId id="400" r:id="rId105"/>
    <p:sldId id="401" r:id="rId106"/>
    <p:sldId id="402" r:id="rId107"/>
    <p:sldId id="403" r:id="rId108"/>
    <p:sldId id="404" r:id="rId109"/>
    <p:sldId id="405" r:id="rId110"/>
    <p:sldId id="406" r:id="rId111"/>
    <p:sldId id="407" r:id="rId112"/>
    <p:sldId id="408" r:id="rId113"/>
    <p:sldId id="409" r:id="rId114"/>
    <p:sldId id="410" r:id="rId115"/>
    <p:sldId id="411" r:id="rId116"/>
    <p:sldId id="412" r:id="rId117"/>
    <p:sldId id="413" r:id="rId118"/>
    <p:sldId id="414" r:id="rId119"/>
    <p:sldId id="415" r:id="rId120"/>
    <p:sldId id="416" r:id="rId121"/>
    <p:sldId id="417" r:id="rId1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E52BC-D021-4419-AEF7-F70073C08032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C75CB-A5DC-4F49-A195-E356FEC151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A3330-C596-4EE6-BECE-5B64156CF92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23A71C-73E5-4741-B383-BB4B3F6D04F8}" type="slidenum">
              <a:rPr lang="ru-RU"/>
              <a:pPr/>
              <a:t>85</a:t>
            </a:fld>
            <a:endParaRPr lang="ru-RU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0DD767-EC11-459C-A63E-0B594B44937B}" type="slidenum">
              <a:rPr lang="ru-RU"/>
              <a:pPr/>
              <a:t>86</a:t>
            </a:fld>
            <a:endParaRPr lang="ru-RU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42CA57-196B-4D31-8E26-436D2B24DF05}" type="slidenum">
              <a:rPr lang="ru-RU"/>
              <a:pPr/>
              <a:t>87</a:t>
            </a:fld>
            <a:endParaRPr lang="ru-RU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3FA1D2-1716-4A10-B557-66F2F7EC8710}" type="slidenum">
              <a:rPr lang="ru-RU"/>
              <a:pPr/>
              <a:t>88</a:t>
            </a:fld>
            <a:endParaRPr lang="ru-RU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A3659B-A570-4959-8FFF-85D1C2C07549}" type="slidenum">
              <a:rPr lang="ru-RU"/>
              <a:pPr/>
              <a:t>89</a:t>
            </a:fld>
            <a:endParaRPr lang="ru-RU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D5F5B2-8161-491A-9154-B6DB5338D85A}" type="slidenum">
              <a:rPr lang="ru-RU"/>
              <a:pPr/>
              <a:t>90</a:t>
            </a:fld>
            <a:endParaRPr lang="ru-RU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6C1F1B-CECC-4FFC-957C-433012E0601B}" type="slidenum">
              <a:rPr lang="ru-RU"/>
              <a:pPr/>
              <a:t>91</a:t>
            </a:fld>
            <a:endParaRPr lang="ru-RU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A76C05-7A4B-490A-8643-9D0B32A92FC4}" type="slidenum">
              <a:rPr lang="ru-RU"/>
              <a:pPr/>
              <a:t>92</a:t>
            </a:fld>
            <a:endParaRPr lang="ru-RU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6D78C5-EEE4-4B1A-BE27-1C2D81D11B94}" type="slidenum">
              <a:rPr lang="ru-RU"/>
              <a:pPr/>
              <a:t>93</a:t>
            </a:fld>
            <a:endParaRPr lang="ru-RU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8684A8-A924-4C62-AF5D-C35BA20015AE}" type="slidenum">
              <a:rPr lang="ru-RU"/>
              <a:pPr/>
              <a:t>94</a:t>
            </a:fld>
            <a:endParaRPr lang="ru-RU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E059A-5ECE-4B27-BEB4-4440562AEFDE}" type="slidenum">
              <a:rPr lang="ru-RU"/>
              <a:pPr/>
              <a:t>95</a:t>
            </a:fld>
            <a:endParaRPr lang="ru-RU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C7CC09-FBCF-45EC-B491-FAA09BB97C4E}" type="slidenum">
              <a:rPr lang="ru-RU"/>
              <a:pPr/>
              <a:t>96</a:t>
            </a:fld>
            <a:endParaRPr lang="ru-RU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A64E6-5D5C-492B-8A96-4BAEFC7375D9}" type="slidenum">
              <a:rPr lang="ru-RU"/>
              <a:pPr/>
              <a:t>97</a:t>
            </a:fld>
            <a:endParaRPr lang="ru-RU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6EC185-CDEE-48E7-905F-FCD8B91DC061}" type="slidenum">
              <a:rPr lang="ru-RU"/>
              <a:pPr/>
              <a:t>98</a:t>
            </a:fld>
            <a:endParaRPr lang="ru-RU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E758A1-F8F3-46C4-812D-7E8F9A11D8FD}" type="slidenum">
              <a:rPr lang="ru-RU"/>
              <a:pPr/>
              <a:t>99</a:t>
            </a:fld>
            <a:endParaRPr lang="ru-RU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3C96BE-1E19-474D-AECD-DAA6A9C67D89}" type="slidenum">
              <a:rPr lang="ru-RU"/>
              <a:pPr/>
              <a:t>100</a:t>
            </a:fld>
            <a:endParaRPr lang="ru-RU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81F4B-FD4E-4ADA-9919-06EEE3652FCC}" type="slidenum">
              <a:rPr lang="ru-RU"/>
              <a:pPr/>
              <a:t>101</a:t>
            </a:fld>
            <a:endParaRPr lang="ru-RU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32F33E-A6C3-4DE8-A1B9-9EEEA1F1768C}" type="slidenum">
              <a:rPr lang="ru-RU"/>
              <a:pPr/>
              <a:t>102</a:t>
            </a:fld>
            <a:endParaRPr lang="ru-RU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48098E-4583-4934-9D14-3F6C73F4473D}" type="slidenum">
              <a:rPr lang="ru-RU"/>
              <a:pPr/>
              <a:t>103</a:t>
            </a:fld>
            <a:endParaRPr lang="ru-RU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27F77-33A3-40E0-9FF2-DC492AC91EAA}" type="slidenum">
              <a:rPr lang="ru-RU"/>
              <a:pPr/>
              <a:t>104</a:t>
            </a:fld>
            <a:endParaRPr lang="ru-RU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A903BA-ADC0-410B-8DFA-263D12EC4677}" type="slidenum">
              <a:rPr lang="ru-RU"/>
              <a:pPr/>
              <a:t>105</a:t>
            </a:fld>
            <a:endParaRPr lang="ru-RU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8F6F7-12A1-4052-A5EC-273683F8A3E6}" type="slidenum">
              <a:rPr lang="ru-RU"/>
              <a:pPr/>
              <a:t>106</a:t>
            </a:fld>
            <a:endParaRPr lang="ru-RU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EA3EE0-D809-41BF-B6E7-6B440B83D319}" type="slidenum">
              <a:rPr lang="ru-RU"/>
              <a:pPr/>
              <a:t>107</a:t>
            </a:fld>
            <a:endParaRPr lang="ru-RU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84877-C9E1-4362-8567-FEBE166A593C}" type="slidenum">
              <a:rPr lang="ru-RU"/>
              <a:pPr/>
              <a:t>108</a:t>
            </a:fld>
            <a:endParaRPr lang="ru-RU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7C6F67-A501-4F95-83E7-F9ACBCB0912C}" type="slidenum">
              <a:rPr lang="ru-RU"/>
              <a:pPr/>
              <a:t>109</a:t>
            </a:fld>
            <a:endParaRPr lang="ru-RU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AAD73-9247-484C-8AEA-486CAC586F27}" type="slidenum">
              <a:rPr lang="ru-RU"/>
              <a:pPr/>
              <a:t>110</a:t>
            </a:fld>
            <a:endParaRPr lang="ru-RU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3C9BB-4120-4AB8-BE80-EDAB9043D761}" type="slidenum">
              <a:rPr lang="ru-RU"/>
              <a:pPr/>
              <a:t>111</a:t>
            </a:fld>
            <a:endParaRPr lang="ru-RU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9FD69-EE27-48C0-8B52-FBE175887C6A}" type="slidenum">
              <a:rPr lang="ru-RU"/>
              <a:pPr/>
              <a:t>112</a:t>
            </a:fld>
            <a:endParaRPr lang="ru-RU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78FD1-9D0D-4875-B78D-CAB436F3C47B}" type="slidenum">
              <a:rPr lang="ru-RU"/>
              <a:pPr/>
              <a:t>113</a:t>
            </a:fld>
            <a:endParaRPr lang="ru-RU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100078-32FC-4829-A286-CFC5E9EEEC70}" type="slidenum">
              <a:rPr lang="ru-RU"/>
              <a:pPr/>
              <a:t>114</a:t>
            </a:fld>
            <a:endParaRPr lang="ru-RU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C4E92-5695-4B23-BFC1-074CEDBD82D5}" type="slidenum">
              <a:rPr lang="ru-RU"/>
              <a:pPr/>
              <a:t>115</a:t>
            </a:fld>
            <a:endParaRPr lang="ru-RU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F73F92-35A2-476D-9EAB-8CE7EFB404E3}" type="slidenum">
              <a:rPr lang="ru-RU"/>
              <a:pPr/>
              <a:t>116</a:t>
            </a:fld>
            <a:endParaRPr lang="ru-RU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8EB36-F2E4-4C21-8163-7A36D927FA84}" type="slidenum">
              <a:rPr lang="ru-RU"/>
              <a:pPr/>
              <a:t>117</a:t>
            </a:fld>
            <a:endParaRPr lang="ru-RU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20B0D-7D16-4E88-84DD-D232F7703C7D}" type="slidenum">
              <a:rPr lang="ru-RU"/>
              <a:pPr/>
              <a:t>118</a:t>
            </a:fld>
            <a:endParaRPr lang="ru-R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A638A-DC33-4A80-AB46-F2665FA72366}" type="slidenum">
              <a:rPr lang="ru-RU"/>
              <a:pPr/>
              <a:t>119</a:t>
            </a:fld>
            <a:endParaRPr lang="ru-RU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C787B-E4F1-460F-85FF-4835EC6A159D}" type="slidenum">
              <a:rPr lang="ru-RU"/>
              <a:pPr/>
              <a:t>120</a:t>
            </a:fld>
            <a:endParaRPr lang="ru-RU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2923D-48D0-4572-ABC9-15D5F20E92A8}" type="slidenum">
              <a:rPr lang="ru-RU"/>
              <a:pPr/>
              <a:t>121</a:t>
            </a:fld>
            <a:endParaRPr lang="ru-RU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49438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849438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896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896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896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DDBCFF1-27FE-4E5B-89C5-E7BABF432D8A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849438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849438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896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896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896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B40E1D6-F27C-4ACE-9222-5BA1BE59181A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49438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849438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896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896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896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69BA043-C000-413F-B976-CD01DD11A303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21.07.2022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ЛЗ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для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інфекційних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Інфекційний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типовий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патологічний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</a:t>
            </a:r>
            <a:r>
              <a:rPr lang="ru-RU" sz="2800" dirty="0" smtClean="0"/>
              <a:t>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основою </a:t>
            </a:r>
            <a:r>
              <a:rPr lang="ru-RU" sz="2800" dirty="0" err="1" smtClean="0"/>
              <a:t>розвитку</a:t>
            </a:r>
            <a:r>
              <a:rPr lang="ru-RU" sz="2800" dirty="0" smtClean="0"/>
              <a:t> </a:t>
            </a:r>
            <a:r>
              <a:rPr lang="ru-RU" sz="2800" dirty="0" err="1" smtClean="0"/>
              <a:t>інфекційних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.</a:t>
            </a:r>
          </a:p>
          <a:p>
            <a:pPr>
              <a:buFontTx/>
              <a:buChar char="-"/>
            </a:pPr>
            <a:r>
              <a:rPr lang="ru-RU" sz="2800" dirty="0" err="1" smtClean="0"/>
              <a:t>Являє</a:t>
            </a:r>
            <a:r>
              <a:rPr lang="ru-RU" sz="2800" dirty="0" smtClean="0"/>
              <a:t> собою </a:t>
            </a:r>
            <a:r>
              <a:rPr lang="ru-RU" sz="2800" dirty="0" err="1" smtClean="0"/>
              <a:t>сукупність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реакцій</a:t>
            </a:r>
            <a:r>
              <a:rPr lang="ru-RU" sz="2800" dirty="0" smtClean="0"/>
              <a:t> (</a:t>
            </a:r>
            <a:r>
              <a:rPr lang="ru-RU" sz="2800" dirty="0" err="1" smtClean="0"/>
              <a:t>біохімічних</a:t>
            </a:r>
            <a:r>
              <a:rPr lang="ru-RU" sz="2800" dirty="0" smtClean="0"/>
              <a:t>, </a:t>
            </a:r>
            <a:r>
              <a:rPr lang="ru-RU" sz="2800" dirty="0" err="1" smtClean="0"/>
              <a:t>клітинних</a:t>
            </a:r>
            <a:r>
              <a:rPr lang="ru-RU" sz="2800" dirty="0" smtClean="0"/>
              <a:t>, </a:t>
            </a:r>
            <a:r>
              <a:rPr lang="ru-RU" sz="2800" dirty="0" err="1" smtClean="0"/>
              <a:t>імунологічних</a:t>
            </a:r>
            <a:r>
              <a:rPr lang="ru-RU" sz="2800" dirty="0" smtClean="0"/>
              <a:t>, </a:t>
            </a:r>
            <a:r>
              <a:rPr lang="ru-RU" sz="2800" dirty="0" err="1" smtClean="0"/>
              <a:t>функціональних</a:t>
            </a:r>
            <a:r>
              <a:rPr lang="ru-RU" sz="2800" dirty="0" smtClean="0"/>
              <a:t>) у </a:t>
            </a:r>
            <a:r>
              <a:rPr lang="ru-RU" sz="2800" dirty="0" err="1" smtClean="0"/>
              <a:t>відповідь</a:t>
            </a:r>
            <a:r>
              <a:rPr lang="ru-RU" sz="2800" dirty="0" smtClean="0"/>
              <a:t> на </a:t>
            </a:r>
            <a:r>
              <a:rPr lang="ru-RU" sz="2800" dirty="0" err="1" smtClean="0"/>
              <a:t>шкідливу</a:t>
            </a:r>
            <a:r>
              <a:rPr lang="ru-RU" sz="2800" dirty="0" smtClean="0"/>
              <a:t> </a:t>
            </a:r>
            <a:r>
              <a:rPr lang="ru-RU" sz="2800" dirty="0" err="1" smtClean="0"/>
              <a:t>дію</a:t>
            </a:r>
            <a:r>
              <a:rPr lang="ru-RU" sz="2800" dirty="0" smtClean="0"/>
              <a:t> </a:t>
            </a:r>
            <a:r>
              <a:rPr lang="ru-RU" sz="2800" dirty="0" err="1" smtClean="0"/>
              <a:t>патогенних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організмів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Мікроорганізми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 smtClean="0"/>
              <a:t>Бактерії</a:t>
            </a:r>
            <a:endParaRPr lang="ru-RU" dirty="0" smtClean="0"/>
          </a:p>
          <a:p>
            <a:r>
              <a:rPr lang="uk-UA" dirty="0" smtClean="0"/>
              <a:t>Найпростіші</a:t>
            </a:r>
            <a:endParaRPr lang="ru-RU" dirty="0" smtClean="0"/>
          </a:p>
          <a:p>
            <a:r>
              <a:rPr lang="ru-RU" dirty="0" err="1" smtClean="0"/>
              <a:t>Віруси</a:t>
            </a:r>
            <a:endParaRPr lang="ru-RU" dirty="0" smtClean="0"/>
          </a:p>
          <a:p>
            <a:r>
              <a:rPr lang="ru-RU" dirty="0" err="1" smtClean="0"/>
              <a:t>Рикетсії</a:t>
            </a:r>
            <a:endParaRPr lang="ru-RU" dirty="0" smtClean="0"/>
          </a:p>
          <a:p>
            <a:r>
              <a:rPr lang="ru-RU" dirty="0" err="1" smtClean="0"/>
              <a:t>Спірохети</a:t>
            </a:r>
            <a:endParaRPr lang="ru-RU" dirty="0" smtClean="0"/>
          </a:p>
          <a:p>
            <a:r>
              <a:rPr lang="ru-RU" dirty="0" err="1" smtClean="0"/>
              <a:t>Нижчі</a:t>
            </a:r>
            <a:r>
              <a:rPr lang="ru-RU" dirty="0" smtClean="0"/>
              <a:t> </a:t>
            </a:r>
            <a:r>
              <a:rPr lang="ru-RU" dirty="0" err="1" smtClean="0"/>
              <a:t>гриби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762500" y="2066131"/>
            <a:ext cx="38100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визначає</a:t>
            </a:r>
            <a:r>
              <a:rPr lang="ru-RU" dirty="0" smtClean="0"/>
              <a:t> </a:t>
            </a:r>
            <a:r>
              <a:rPr lang="ru-RU" dirty="0" err="1" smtClean="0"/>
              <a:t>патогенність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Механізми</a:t>
            </a:r>
            <a:r>
              <a:rPr lang="ru-RU" dirty="0" smtClean="0"/>
              <a:t> </a:t>
            </a:r>
            <a:r>
              <a:rPr lang="ru-RU" dirty="0" err="1" smtClean="0"/>
              <a:t>поширення</a:t>
            </a:r>
            <a:r>
              <a:rPr lang="ru-RU" dirty="0" smtClean="0"/>
              <a:t> та </a:t>
            </a:r>
            <a:r>
              <a:rPr lang="ru-RU" dirty="0" err="1" smtClean="0"/>
              <a:t>проникнення</a:t>
            </a:r>
            <a:endParaRPr lang="ru-RU" dirty="0" smtClean="0"/>
          </a:p>
          <a:p>
            <a:r>
              <a:rPr lang="ru-RU" dirty="0" err="1" smtClean="0"/>
              <a:t>Здатність</a:t>
            </a:r>
            <a:r>
              <a:rPr lang="ru-RU" dirty="0" smtClean="0"/>
              <a:t> </a:t>
            </a:r>
            <a:r>
              <a:rPr lang="ru-RU" dirty="0" err="1" smtClean="0"/>
              <a:t>пригнічувати</a:t>
            </a:r>
            <a:r>
              <a:rPr lang="ru-RU" dirty="0" smtClean="0"/>
              <a:t> </a:t>
            </a:r>
            <a:r>
              <a:rPr lang="ru-RU" dirty="0" err="1" smtClean="0"/>
              <a:t>імунітет</a:t>
            </a:r>
            <a:r>
              <a:rPr lang="ru-RU" dirty="0" smtClean="0"/>
              <a:t> </a:t>
            </a:r>
            <a:r>
              <a:rPr lang="ru-RU" dirty="0" err="1" smtClean="0"/>
              <a:t>макроорганізму</a:t>
            </a:r>
            <a:endParaRPr lang="ru-RU" dirty="0" smtClean="0"/>
          </a:p>
          <a:p>
            <a:r>
              <a:rPr lang="ru-RU" dirty="0" err="1" smtClean="0"/>
              <a:t>Токсини</a:t>
            </a:r>
            <a:r>
              <a:rPr lang="ru-RU" dirty="0" smtClean="0"/>
              <a:t> (</a:t>
            </a:r>
            <a:r>
              <a:rPr lang="ru-RU" dirty="0" err="1" smtClean="0"/>
              <a:t>ендотоксини</a:t>
            </a:r>
            <a:r>
              <a:rPr lang="ru-RU" dirty="0" smtClean="0"/>
              <a:t> - </a:t>
            </a:r>
            <a:r>
              <a:rPr lang="ru-RU" dirty="0" err="1" smtClean="0"/>
              <a:t>виділяються</a:t>
            </a:r>
            <a:r>
              <a:rPr lang="ru-RU" dirty="0" smtClean="0"/>
              <a:t> за </a:t>
            </a:r>
            <a:r>
              <a:rPr lang="ru-RU" dirty="0" err="1" smtClean="0"/>
              <a:t>життя</a:t>
            </a:r>
            <a:r>
              <a:rPr lang="ru-RU" dirty="0" smtClean="0"/>
              <a:t>, </a:t>
            </a:r>
            <a:r>
              <a:rPr lang="ru-RU" dirty="0" err="1" smtClean="0"/>
              <a:t>екзотоксини</a:t>
            </a:r>
            <a:r>
              <a:rPr lang="ru-RU" dirty="0" smtClean="0"/>
              <a:t> - </a:t>
            </a:r>
            <a:r>
              <a:rPr lang="ru-RU" dirty="0" err="1" smtClean="0"/>
              <a:t>виділяються</a:t>
            </a:r>
            <a:r>
              <a:rPr lang="ru-RU" dirty="0" smtClean="0"/>
              <a:t> при </a:t>
            </a:r>
            <a:r>
              <a:rPr lang="ru-RU" dirty="0" err="1" smtClean="0"/>
              <a:t>загибелі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мікроорганізму</a:t>
            </a:r>
            <a:r>
              <a:rPr lang="ru-RU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err="1" smtClean="0"/>
              <a:t>Фактори</a:t>
            </a:r>
            <a:r>
              <a:rPr lang="ru-RU" sz="4000" dirty="0" smtClean="0"/>
              <a:t>, </a:t>
            </a:r>
            <a:r>
              <a:rPr lang="ru-RU" sz="4000" dirty="0" err="1" smtClean="0"/>
              <a:t>що</a:t>
            </a:r>
            <a:r>
              <a:rPr lang="ru-RU" sz="4000" dirty="0" smtClean="0"/>
              <a:t> </a:t>
            </a:r>
            <a:r>
              <a:rPr lang="ru-RU" sz="4000" dirty="0" err="1" smtClean="0"/>
              <a:t>визначають</a:t>
            </a:r>
            <a:r>
              <a:rPr lang="ru-RU" sz="4000" dirty="0" smtClean="0"/>
              <a:t> характер </a:t>
            </a:r>
            <a:r>
              <a:rPr lang="ru-RU" sz="4000" dirty="0" err="1" smtClean="0"/>
              <a:t>інфекційного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процесу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Тип та </a:t>
            </a:r>
            <a:r>
              <a:rPr lang="ru-RU" dirty="0" err="1" smtClean="0"/>
              <a:t>властивості</a:t>
            </a:r>
            <a:r>
              <a:rPr lang="ru-RU" dirty="0" smtClean="0"/>
              <a:t> </a:t>
            </a:r>
            <a:r>
              <a:rPr lang="ru-RU" dirty="0" err="1" smtClean="0"/>
              <a:t>збудника</a:t>
            </a:r>
            <a:endParaRPr lang="ru-RU" dirty="0" smtClean="0"/>
          </a:p>
          <a:p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мікробів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потрапили</a:t>
            </a:r>
            <a:r>
              <a:rPr lang="ru-RU" dirty="0" smtClean="0"/>
              <a:t> в </a:t>
            </a:r>
            <a:r>
              <a:rPr lang="ru-RU" dirty="0" err="1" smtClean="0"/>
              <a:t>організм</a:t>
            </a:r>
            <a:endParaRPr lang="ru-RU" dirty="0" smtClean="0"/>
          </a:p>
          <a:p>
            <a:r>
              <a:rPr lang="ru-RU" dirty="0" err="1" smtClean="0"/>
              <a:t>Реактивність</a:t>
            </a:r>
            <a:r>
              <a:rPr lang="ru-RU" dirty="0" smtClean="0"/>
              <a:t> </a:t>
            </a:r>
            <a:r>
              <a:rPr lang="ru-RU" dirty="0" err="1" smtClean="0"/>
              <a:t>макроорганізму</a:t>
            </a:r>
            <a:endParaRPr lang="ru-RU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214554"/>
            <a:ext cx="417273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 smtClean="0"/>
              <a:t>Типи</a:t>
            </a:r>
            <a:r>
              <a:rPr lang="ru-RU" sz="3600" dirty="0" smtClean="0"/>
              <a:t> </a:t>
            </a:r>
            <a:r>
              <a:rPr lang="ru-RU" sz="3600" dirty="0" err="1" smtClean="0"/>
              <a:t>взаємовідносин</a:t>
            </a:r>
            <a:r>
              <a:rPr lang="ru-RU" sz="3600" dirty="0" smtClean="0"/>
              <a:t> </a:t>
            </a:r>
            <a:r>
              <a:rPr lang="ru-RU" sz="3600" dirty="0" err="1" smtClean="0"/>
              <a:t>збудника</a:t>
            </a:r>
            <a:r>
              <a:rPr lang="ru-RU" sz="3600" dirty="0" smtClean="0"/>
              <a:t> </a:t>
            </a:r>
            <a:r>
              <a:rPr lang="ru-RU" sz="3600" dirty="0" err="1" smtClean="0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макроорганізму</a:t>
            </a:r>
            <a:r>
              <a:rPr lang="ru-RU" sz="3600" dirty="0" smtClean="0"/>
              <a:t> (господаря)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2603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комменсалізм</a:t>
            </a:r>
            <a:r>
              <a:rPr lang="ru-RU" dirty="0" smtClean="0"/>
              <a:t> - стан, при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збереження</a:t>
            </a:r>
            <a:r>
              <a:rPr lang="ru-RU" dirty="0" smtClean="0"/>
              <a:t> </a:t>
            </a:r>
            <a:r>
              <a:rPr lang="ru-RU" dirty="0" err="1" smtClean="0"/>
              <a:t>мікроба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 господаря не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пошкодженням</a:t>
            </a:r>
            <a:r>
              <a:rPr lang="ru-RU" dirty="0" smtClean="0"/>
              <a:t> </a:t>
            </a:r>
            <a:r>
              <a:rPr lang="ru-RU" dirty="0" err="1" smtClean="0"/>
              <a:t>останнього</a:t>
            </a:r>
            <a:r>
              <a:rPr lang="ru-RU" dirty="0" smtClean="0"/>
              <a:t>, </a:t>
            </a:r>
            <a:r>
              <a:rPr lang="ru-RU" dirty="0" err="1" smtClean="0"/>
              <a:t>проте</a:t>
            </a:r>
            <a:r>
              <a:rPr lang="ru-RU" dirty="0" smtClean="0"/>
              <a:t> </a:t>
            </a:r>
            <a:r>
              <a:rPr lang="ru-RU" dirty="0" err="1" smtClean="0"/>
              <a:t>відзначається</a:t>
            </a:r>
            <a:r>
              <a:rPr lang="ru-RU" dirty="0" smtClean="0"/>
              <a:t> </a:t>
            </a:r>
            <a:r>
              <a:rPr lang="ru-RU" dirty="0" err="1" smtClean="0"/>
              <a:t>активація</a:t>
            </a:r>
            <a:r>
              <a:rPr lang="ru-RU" dirty="0" smtClean="0"/>
              <a:t> систем </a:t>
            </a:r>
            <a:r>
              <a:rPr lang="ru-RU" dirty="0" err="1" smtClean="0"/>
              <a:t>специфічної</a:t>
            </a:r>
            <a:r>
              <a:rPr lang="ru-RU" dirty="0" smtClean="0"/>
              <a:t> та </a:t>
            </a:r>
            <a:r>
              <a:rPr lang="ru-RU" dirty="0" err="1" smtClean="0"/>
              <a:t>неспецифічної</a:t>
            </a:r>
            <a:r>
              <a:rPr lang="ru-RU" dirty="0" smtClean="0"/>
              <a:t> </a:t>
            </a:r>
            <a:r>
              <a:rPr lang="ru-RU" dirty="0" err="1" smtClean="0"/>
              <a:t>резистентності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симбіоз</a:t>
            </a:r>
            <a:r>
              <a:rPr lang="ru-RU" dirty="0" smtClean="0"/>
              <a:t> (</a:t>
            </a:r>
            <a:r>
              <a:rPr lang="ru-RU" dirty="0" err="1" smtClean="0"/>
              <a:t>мутуалізм</a:t>
            </a:r>
            <a:r>
              <a:rPr lang="ru-RU" dirty="0" smtClean="0"/>
              <a:t>) - стан, при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мікроб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господар</a:t>
            </a:r>
            <a:r>
              <a:rPr lang="ru-RU" dirty="0" smtClean="0"/>
              <a:t> </a:t>
            </a:r>
            <a:r>
              <a:rPr lang="ru-RU" dirty="0" err="1" smtClean="0"/>
              <a:t>одержують</a:t>
            </a:r>
            <a:r>
              <a:rPr lang="ru-RU" dirty="0" smtClean="0"/>
              <a:t> </a:t>
            </a:r>
            <a:r>
              <a:rPr lang="ru-RU" dirty="0" err="1" smtClean="0"/>
              <a:t>адаптивні</a:t>
            </a:r>
            <a:r>
              <a:rPr lang="ru-RU" dirty="0" smtClean="0"/>
              <a:t> </a:t>
            </a:r>
            <a:r>
              <a:rPr lang="ru-RU" dirty="0" err="1" smtClean="0"/>
              <a:t>переваги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інфекційна</a:t>
            </a:r>
            <a:r>
              <a:rPr lang="ru-RU" dirty="0" smtClean="0"/>
              <a:t> хвороба – </a:t>
            </a:r>
            <a:r>
              <a:rPr lang="ru-RU" dirty="0" err="1" smtClean="0"/>
              <a:t>клінічні</a:t>
            </a:r>
            <a:r>
              <a:rPr lang="ru-RU" dirty="0" smtClean="0"/>
              <a:t> прояви </a:t>
            </a:r>
            <a:r>
              <a:rPr lang="ru-RU" dirty="0" err="1" smtClean="0"/>
              <a:t>ушкоджень</a:t>
            </a:r>
            <a:r>
              <a:rPr lang="ru-RU" dirty="0" smtClean="0"/>
              <a:t> </a:t>
            </a:r>
            <a:r>
              <a:rPr lang="ru-RU" dirty="0" err="1" smtClean="0"/>
              <a:t>макроорганізму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у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взаємодій</a:t>
            </a:r>
            <a:r>
              <a:rPr lang="ru-RU" dirty="0" smtClean="0"/>
              <a:t> </a:t>
            </a:r>
            <a:r>
              <a:rPr lang="ru-RU" dirty="0" err="1" smtClean="0"/>
              <a:t>господар</a:t>
            </a:r>
            <a:r>
              <a:rPr lang="ru-RU" dirty="0" smtClean="0"/>
              <a:t> – паразит;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персистенція</a:t>
            </a:r>
            <a:r>
              <a:rPr lang="ru-RU" dirty="0" smtClean="0"/>
              <a:t> – стан, у </a:t>
            </a:r>
            <a:r>
              <a:rPr lang="ru-RU" dirty="0" err="1" smtClean="0"/>
              <a:t>якому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</a:t>
            </a:r>
            <a:r>
              <a:rPr lang="ru-RU" dirty="0" err="1" smtClean="0"/>
              <a:t>резистентності</a:t>
            </a:r>
            <a:r>
              <a:rPr lang="ru-RU" dirty="0" smtClean="0"/>
              <a:t> господаря не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елімінацію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тривалим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незначним</a:t>
            </a:r>
            <a:r>
              <a:rPr lang="ru-RU" dirty="0" smtClean="0"/>
              <a:t> </a:t>
            </a:r>
            <a:r>
              <a:rPr lang="ru-RU" dirty="0" err="1" smtClean="0"/>
              <a:t>ушкодженням</a:t>
            </a:r>
            <a:r>
              <a:rPr lang="ru-RU" dirty="0" smtClean="0"/>
              <a:t>, </a:t>
            </a:r>
            <a:r>
              <a:rPr lang="ru-RU" dirty="0" err="1" smtClean="0"/>
              <a:t>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балансу </a:t>
            </a:r>
            <a:r>
              <a:rPr lang="ru-RU" dirty="0" err="1" smtClean="0"/>
              <a:t>взаємодії</a:t>
            </a:r>
            <a:r>
              <a:rPr lang="ru-RU" dirty="0" smtClean="0"/>
              <a:t> </a:t>
            </a:r>
            <a:r>
              <a:rPr lang="ru-RU" dirty="0" err="1" smtClean="0"/>
              <a:t>господар</a:t>
            </a:r>
            <a:r>
              <a:rPr lang="ru-RU" dirty="0" smtClean="0"/>
              <a:t> – паразит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еволюціонувати</a:t>
            </a:r>
            <a:r>
              <a:rPr lang="ru-RU" dirty="0" smtClean="0"/>
              <a:t> в </a:t>
            </a:r>
            <a:r>
              <a:rPr lang="ru-RU" dirty="0" err="1" smtClean="0"/>
              <a:t>інфекційну</a:t>
            </a:r>
            <a:r>
              <a:rPr lang="ru-RU" dirty="0" smtClean="0"/>
              <a:t> хворобу;</a:t>
            </a:r>
          </a:p>
          <a:p>
            <a:r>
              <a:rPr lang="ru-RU" dirty="0" smtClean="0"/>
              <a:t>– </a:t>
            </a:r>
            <a:r>
              <a:rPr lang="ru-RU" dirty="0" err="1" smtClean="0"/>
              <a:t>колонізація</a:t>
            </a:r>
            <a:r>
              <a:rPr lang="ru-RU" dirty="0" smtClean="0"/>
              <a:t> – стан,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розвивається</a:t>
            </a:r>
            <a:r>
              <a:rPr lang="ru-RU" dirty="0" smtClean="0"/>
              <a:t> за </a:t>
            </a:r>
            <a:r>
              <a:rPr lang="ru-RU" dirty="0" err="1" smtClean="0"/>
              <a:t>придбанням</a:t>
            </a:r>
            <a:r>
              <a:rPr lang="ru-RU" dirty="0" smtClean="0"/>
              <a:t> господарем нового </a:t>
            </a:r>
            <a:r>
              <a:rPr lang="ru-RU" dirty="0" err="1" smtClean="0"/>
              <a:t>мікроорганізму</a:t>
            </a:r>
            <a:r>
              <a:rPr lang="ru-RU" dirty="0" smtClean="0"/>
              <a:t>,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</a:t>
            </a:r>
            <a:r>
              <a:rPr lang="ru-RU" dirty="0" err="1" smtClean="0"/>
              <a:t>динамічністю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нестійкістю</a:t>
            </a:r>
            <a:r>
              <a:rPr lang="ru-RU" dirty="0" smtClean="0"/>
              <a:t> </a:t>
            </a:r>
            <a:r>
              <a:rPr lang="ru-RU" dirty="0" err="1" smtClean="0"/>
              <a:t>взаємовідносин</a:t>
            </a:r>
            <a:r>
              <a:rPr lang="ru-RU" dirty="0" smtClean="0"/>
              <a:t> </a:t>
            </a:r>
            <a:r>
              <a:rPr lang="ru-RU" dirty="0" err="1" smtClean="0"/>
              <a:t>господар</a:t>
            </a:r>
            <a:r>
              <a:rPr lang="ru-RU" dirty="0" smtClean="0"/>
              <a:t> – паразит, </a:t>
            </a:r>
            <a:r>
              <a:rPr lang="ru-RU" dirty="0" err="1" smtClean="0"/>
              <a:t>еволюціонує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взаємовідносин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err="1" smtClean="0"/>
              <a:t>Типи</a:t>
            </a:r>
            <a:r>
              <a:rPr lang="ru-RU" sz="3200" dirty="0" smtClean="0"/>
              <a:t> </a:t>
            </a:r>
            <a:r>
              <a:rPr lang="ru-RU" sz="3200" dirty="0" err="1" smtClean="0"/>
              <a:t>взаємовідносин</a:t>
            </a:r>
            <a:r>
              <a:rPr lang="ru-RU" sz="3200" dirty="0" smtClean="0"/>
              <a:t> </a:t>
            </a:r>
            <a:r>
              <a:rPr lang="ru-RU" sz="3200" dirty="0" err="1" smtClean="0"/>
              <a:t>збудника</a:t>
            </a:r>
            <a:r>
              <a:rPr lang="ru-RU" sz="3200" dirty="0" smtClean="0"/>
              <a:t> </a:t>
            </a:r>
            <a:r>
              <a:rPr lang="ru-RU" sz="3200" dirty="0" err="1" smtClean="0"/>
              <a:t>і</a:t>
            </a:r>
            <a:r>
              <a:rPr lang="ru-RU" sz="3200" dirty="0" smtClean="0"/>
              <a:t> </a:t>
            </a:r>
            <a:r>
              <a:rPr lang="ru-RU" sz="3200" dirty="0" err="1" smtClean="0"/>
              <a:t>макроорганізму</a:t>
            </a:r>
            <a:r>
              <a:rPr lang="ru-RU" sz="3200" dirty="0" smtClean="0"/>
              <a:t> (господаря)</a:t>
            </a:r>
            <a:endParaRPr lang="ru-RU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28736"/>
            <a:ext cx="7358114" cy="512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err="1" smtClean="0"/>
              <a:t>Визначаються</a:t>
            </a: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err="1" smtClean="0"/>
              <a:t>вхідними</a:t>
            </a:r>
            <a:r>
              <a:rPr lang="ru-RU" dirty="0" smtClean="0"/>
              <a:t> воротами </a:t>
            </a:r>
            <a:r>
              <a:rPr lang="ru-RU" dirty="0" err="1" smtClean="0"/>
              <a:t>інфекції</a:t>
            </a:r>
            <a:r>
              <a:rPr lang="ru-RU" dirty="0" smtClean="0"/>
              <a:t>,</a:t>
            </a:r>
          </a:p>
          <a:p>
            <a:pPr>
              <a:buFontTx/>
              <a:buChar char="-"/>
            </a:pPr>
            <a:r>
              <a:rPr lang="ru-RU" dirty="0" smtClean="0"/>
              <a:t>шляхами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поширення</a:t>
            </a:r>
            <a:r>
              <a:rPr lang="ru-RU" dirty="0" smtClean="0"/>
              <a:t> в </a:t>
            </a:r>
            <a:r>
              <a:rPr lang="ru-RU" dirty="0" err="1" smtClean="0"/>
              <a:t>організмі</a:t>
            </a:r>
            <a:r>
              <a:rPr lang="ru-RU" dirty="0" smtClean="0"/>
              <a:t>,</a:t>
            </a:r>
          </a:p>
          <a:p>
            <a:pPr>
              <a:buFontTx/>
              <a:buChar char="-"/>
            </a:pPr>
            <a:r>
              <a:rPr lang="ru-RU" dirty="0" err="1" smtClean="0"/>
              <a:t>механізмами</a:t>
            </a:r>
            <a:r>
              <a:rPr lang="ru-RU" dirty="0" smtClean="0"/>
              <a:t> </a:t>
            </a:r>
            <a:r>
              <a:rPr lang="ru-RU" dirty="0" err="1" smtClean="0"/>
              <a:t>протиінфекційної</a:t>
            </a:r>
            <a:r>
              <a:rPr lang="ru-RU" dirty="0" smtClean="0"/>
              <a:t> </a:t>
            </a:r>
            <a:r>
              <a:rPr lang="ru-RU" dirty="0" err="1" smtClean="0"/>
              <a:t>резистентності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Вхідні</a:t>
            </a:r>
            <a:r>
              <a:rPr lang="ru-RU" dirty="0" smtClean="0"/>
              <a:t> ворота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Вхідні</a:t>
            </a:r>
            <a:r>
              <a:rPr lang="ru-RU" dirty="0" smtClean="0">
                <a:solidFill>
                  <a:srgbClr val="FF0000"/>
                </a:solidFill>
              </a:rPr>
              <a:t> ворота </a:t>
            </a:r>
            <a:r>
              <a:rPr lang="ru-RU" dirty="0" err="1" smtClean="0">
                <a:solidFill>
                  <a:srgbClr val="FF0000"/>
                </a:solidFill>
              </a:rPr>
              <a:t>інфекції</a:t>
            </a:r>
            <a:r>
              <a:rPr lang="ru-RU" dirty="0" smtClean="0">
                <a:solidFill>
                  <a:srgbClr val="FF0000"/>
                </a:solidFill>
              </a:rPr>
              <a:t> – </a:t>
            </a:r>
            <a:r>
              <a:rPr lang="ru-RU" dirty="0" err="1" smtClean="0">
                <a:solidFill>
                  <a:srgbClr val="FF0000"/>
                </a:solidFill>
              </a:rPr>
              <a:t>місце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проникнення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мікробів</a:t>
            </a:r>
            <a:r>
              <a:rPr lang="ru-RU" dirty="0" smtClean="0">
                <a:solidFill>
                  <a:srgbClr val="FF0000"/>
                </a:solidFill>
              </a:rPr>
              <a:t> у </a:t>
            </a:r>
            <a:r>
              <a:rPr lang="ru-RU" dirty="0" err="1" smtClean="0">
                <a:solidFill>
                  <a:srgbClr val="FF0000"/>
                </a:solidFill>
              </a:rPr>
              <a:t>макроорганізм</a:t>
            </a:r>
            <a:r>
              <a:rPr lang="ru-RU" dirty="0" smtClean="0">
                <a:solidFill>
                  <a:srgbClr val="FF0000"/>
                </a:solidFill>
              </a:rPr>
              <a:t>. Такими воротами </a:t>
            </a:r>
            <a:r>
              <a:rPr lang="ru-RU" dirty="0" err="1" smtClean="0">
                <a:solidFill>
                  <a:srgbClr val="FF0000"/>
                </a:solidFill>
              </a:rPr>
              <a:t>можуть</a:t>
            </a:r>
            <a:r>
              <a:rPr lang="ru-RU" dirty="0" smtClean="0">
                <a:solidFill>
                  <a:srgbClr val="FF0000"/>
                </a:solidFill>
              </a:rPr>
              <a:t> бути: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шкірні</a:t>
            </a:r>
            <a:r>
              <a:rPr lang="ru-RU" dirty="0" smtClean="0"/>
              <a:t> покриви (</a:t>
            </a:r>
            <a:r>
              <a:rPr lang="ru-RU" dirty="0" err="1" smtClean="0"/>
              <a:t>наприклад</a:t>
            </a:r>
            <a:r>
              <a:rPr lang="ru-RU" dirty="0" smtClean="0"/>
              <a:t>, для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малярії</a:t>
            </a:r>
            <a:r>
              <a:rPr lang="ru-RU" dirty="0" smtClean="0"/>
              <a:t>, </a:t>
            </a:r>
            <a:r>
              <a:rPr lang="ru-RU" dirty="0" err="1" smtClean="0"/>
              <a:t>висипного</a:t>
            </a:r>
            <a:r>
              <a:rPr lang="ru-RU" dirty="0" smtClean="0"/>
              <a:t> тифу, </a:t>
            </a:r>
            <a:r>
              <a:rPr lang="ru-RU" dirty="0" err="1" smtClean="0"/>
              <a:t>шкірного</a:t>
            </a:r>
            <a:r>
              <a:rPr lang="ru-RU" dirty="0" smtClean="0"/>
              <a:t> </a:t>
            </a:r>
            <a:r>
              <a:rPr lang="ru-RU" dirty="0" err="1" smtClean="0"/>
              <a:t>лейшманіозу</a:t>
            </a:r>
            <a:r>
              <a:rPr lang="ru-RU" dirty="0" smtClean="0"/>
              <a:t>),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слизові</a:t>
            </a:r>
            <a:r>
              <a:rPr lang="ru-RU" dirty="0" smtClean="0"/>
              <a:t> </a:t>
            </a:r>
            <a:r>
              <a:rPr lang="ru-RU" dirty="0" err="1" smtClean="0"/>
              <a:t>оболонки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(для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грипу</a:t>
            </a:r>
            <a:r>
              <a:rPr lang="ru-RU" dirty="0" smtClean="0"/>
              <a:t>, кору, </a:t>
            </a:r>
            <a:r>
              <a:rPr lang="ru-RU" dirty="0" err="1" smtClean="0"/>
              <a:t>скарлатини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.),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слизові</a:t>
            </a:r>
            <a:r>
              <a:rPr lang="ru-RU" dirty="0" smtClean="0"/>
              <a:t> </a:t>
            </a:r>
            <a:r>
              <a:rPr lang="ru-RU" dirty="0" err="1" smtClean="0"/>
              <a:t>оболонки</a:t>
            </a:r>
            <a:r>
              <a:rPr lang="ru-RU" dirty="0" smtClean="0"/>
              <a:t> </a:t>
            </a:r>
            <a:r>
              <a:rPr lang="ru-RU" dirty="0" err="1" smtClean="0"/>
              <a:t>шлунково-кишкового</a:t>
            </a:r>
            <a:r>
              <a:rPr lang="ru-RU" dirty="0" smtClean="0"/>
              <a:t> тракту (</a:t>
            </a:r>
            <a:r>
              <a:rPr lang="ru-RU" dirty="0" err="1" smtClean="0"/>
              <a:t>наприклад</a:t>
            </a:r>
            <a:r>
              <a:rPr lang="ru-RU" dirty="0" smtClean="0"/>
              <a:t>, для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дизентерії</a:t>
            </a:r>
            <a:r>
              <a:rPr lang="ru-RU" dirty="0" smtClean="0"/>
              <a:t>, </a:t>
            </a:r>
            <a:r>
              <a:rPr lang="ru-RU" dirty="0" err="1" smtClean="0"/>
              <a:t>черевного</a:t>
            </a:r>
            <a:r>
              <a:rPr lang="ru-RU" dirty="0" smtClean="0"/>
              <a:t> тифу),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</a:t>
            </a:r>
            <a:r>
              <a:rPr lang="ru-RU" dirty="0" err="1" smtClean="0"/>
              <a:t>сечостатевих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(для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гонореї</a:t>
            </a:r>
            <a:r>
              <a:rPr lang="ru-RU" dirty="0" smtClean="0"/>
              <a:t>, </a:t>
            </a:r>
            <a:r>
              <a:rPr lang="ru-RU" dirty="0" err="1" smtClean="0"/>
              <a:t>сифілісу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.),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err="1" smtClean="0"/>
              <a:t>стінки</a:t>
            </a:r>
            <a:r>
              <a:rPr lang="ru-RU" dirty="0" smtClean="0"/>
              <a:t> </a:t>
            </a:r>
            <a:r>
              <a:rPr lang="ru-RU" dirty="0" err="1" smtClean="0"/>
              <a:t>кровоносних</a:t>
            </a:r>
            <a:r>
              <a:rPr lang="ru-RU" dirty="0" smtClean="0"/>
              <a:t> та/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лімфатичних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 через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збудник</a:t>
            </a:r>
            <a:r>
              <a:rPr lang="ru-RU" dirty="0" smtClean="0"/>
              <a:t> </a:t>
            </a:r>
            <a:r>
              <a:rPr lang="ru-RU" dirty="0" err="1" smtClean="0"/>
              <a:t>надходить</a:t>
            </a:r>
            <a:r>
              <a:rPr lang="ru-RU" dirty="0" smtClean="0"/>
              <a:t> у кров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лімфу</a:t>
            </a:r>
            <a:r>
              <a:rPr lang="ru-RU" dirty="0" smtClean="0"/>
              <a:t> (</a:t>
            </a:r>
            <a:r>
              <a:rPr lang="ru-RU" dirty="0" err="1" smtClean="0"/>
              <a:t>наприклад</a:t>
            </a:r>
            <a:r>
              <a:rPr lang="ru-RU" dirty="0" smtClean="0"/>
              <a:t>, при укусах членистоногих та </a:t>
            </a:r>
            <a:r>
              <a:rPr lang="ru-RU" dirty="0" err="1" smtClean="0"/>
              <a:t>тварин</a:t>
            </a:r>
            <a:r>
              <a:rPr lang="ru-RU" dirty="0" smtClean="0"/>
              <a:t>, </a:t>
            </a:r>
            <a:r>
              <a:rPr lang="ru-RU" dirty="0" err="1" smtClean="0"/>
              <a:t>ін'єкціях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хірургічних</a:t>
            </a:r>
            <a:r>
              <a:rPr lang="ru-RU" dirty="0" smtClean="0"/>
              <a:t> </a:t>
            </a:r>
            <a:r>
              <a:rPr lang="ru-RU" dirty="0" err="1" smtClean="0"/>
              <a:t>втручаннях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Шляхи </a:t>
            </a:r>
            <a:r>
              <a:rPr lang="ru-RU" dirty="0" err="1" smtClean="0"/>
              <a:t>розповсюдження</a:t>
            </a:r>
            <a:r>
              <a:rPr lang="ru-RU" dirty="0" smtClean="0"/>
              <a:t> </a:t>
            </a:r>
            <a:r>
              <a:rPr lang="ru-RU" dirty="0" err="1" smtClean="0"/>
              <a:t>бактерій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Відомі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такі</a:t>
            </a:r>
            <a:r>
              <a:rPr lang="ru-RU" dirty="0" smtClean="0">
                <a:solidFill>
                  <a:srgbClr val="FF0000"/>
                </a:solidFill>
              </a:rPr>
              <a:t> шляхи </a:t>
            </a:r>
            <a:r>
              <a:rPr lang="ru-RU" dirty="0" err="1" smtClean="0">
                <a:solidFill>
                  <a:srgbClr val="FF0000"/>
                </a:solidFill>
              </a:rPr>
              <a:t>поширення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бактерій</a:t>
            </a:r>
            <a:r>
              <a:rPr lang="ru-RU" dirty="0" smtClean="0">
                <a:solidFill>
                  <a:srgbClr val="FF0000"/>
                </a:solidFill>
              </a:rPr>
              <a:t> в </a:t>
            </a:r>
            <a:r>
              <a:rPr lang="ru-RU" dirty="0" err="1" smtClean="0">
                <a:solidFill>
                  <a:srgbClr val="FF0000"/>
                </a:solidFill>
              </a:rPr>
              <a:t>організмі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• по </a:t>
            </a:r>
            <a:r>
              <a:rPr lang="ru-RU" dirty="0" err="1" smtClean="0"/>
              <a:t>міжклітинному</a:t>
            </a:r>
            <a:r>
              <a:rPr lang="ru-RU" dirty="0" smtClean="0"/>
              <a:t> простору (</a:t>
            </a:r>
            <a:r>
              <a:rPr lang="ru-RU" dirty="0" err="1" smtClean="0"/>
              <a:t>завдяки</a:t>
            </a:r>
            <a:r>
              <a:rPr lang="ru-RU" dirty="0" smtClean="0"/>
              <a:t> </a:t>
            </a:r>
            <a:r>
              <a:rPr lang="ru-RU" dirty="0" err="1" smtClean="0"/>
              <a:t>бактеріальній</a:t>
            </a:r>
            <a:r>
              <a:rPr lang="ru-RU" dirty="0" smtClean="0"/>
              <a:t> </a:t>
            </a:r>
            <a:r>
              <a:rPr lang="ru-RU" dirty="0" err="1" smtClean="0"/>
              <a:t>гіалуронідазі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дефектам </a:t>
            </a:r>
            <a:r>
              <a:rPr lang="ru-RU" dirty="0" err="1" smtClean="0"/>
              <a:t>епітелію</a:t>
            </a:r>
            <a:r>
              <a:rPr lang="ru-RU" dirty="0" smtClean="0"/>
              <a:t>),</a:t>
            </a:r>
          </a:p>
          <a:p>
            <a:pPr>
              <a:buNone/>
            </a:pPr>
            <a:r>
              <a:rPr lang="ru-RU" dirty="0" smtClean="0"/>
              <a:t>• по </a:t>
            </a:r>
            <a:r>
              <a:rPr lang="ru-RU" dirty="0" err="1" smtClean="0"/>
              <a:t>лімфатичних</a:t>
            </a:r>
            <a:r>
              <a:rPr lang="ru-RU" dirty="0" smtClean="0"/>
              <a:t> </a:t>
            </a:r>
            <a:r>
              <a:rPr lang="ru-RU" dirty="0" err="1" smtClean="0"/>
              <a:t>капілярах</a:t>
            </a:r>
            <a:r>
              <a:rPr lang="ru-RU" dirty="0" smtClean="0"/>
              <a:t> - </a:t>
            </a:r>
            <a:r>
              <a:rPr lang="ru-RU" dirty="0" err="1" smtClean="0"/>
              <a:t>лімфогенно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• по </a:t>
            </a:r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судинах</a:t>
            </a:r>
            <a:r>
              <a:rPr lang="ru-RU" dirty="0" smtClean="0"/>
              <a:t> – </a:t>
            </a:r>
            <a:r>
              <a:rPr lang="ru-RU" dirty="0" err="1" smtClean="0"/>
              <a:t>гематогенно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• по </a:t>
            </a:r>
            <a:r>
              <a:rPr lang="ru-RU" dirty="0" err="1" smtClean="0"/>
              <a:t>рідині</a:t>
            </a:r>
            <a:r>
              <a:rPr lang="ru-RU" dirty="0" smtClean="0"/>
              <a:t> </a:t>
            </a:r>
            <a:r>
              <a:rPr lang="ru-RU" dirty="0" err="1" smtClean="0"/>
              <a:t>серозних</a:t>
            </a:r>
            <a:r>
              <a:rPr lang="ru-RU" dirty="0" smtClean="0"/>
              <a:t> </a:t>
            </a:r>
            <a:r>
              <a:rPr lang="ru-RU" dirty="0" err="1" smtClean="0"/>
              <a:t>порожнин</a:t>
            </a:r>
            <a:r>
              <a:rPr lang="ru-RU" dirty="0" smtClean="0"/>
              <a:t> та </a:t>
            </a:r>
            <a:r>
              <a:rPr lang="ru-RU" dirty="0" err="1" smtClean="0"/>
              <a:t>спинномозкового</a:t>
            </a:r>
            <a:r>
              <a:rPr lang="ru-RU" dirty="0" smtClean="0"/>
              <a:t> каналу.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тропність</a:t>
            </a:r>
            <a:r>
              <a:rPr lang="ru-RU" dirty="0" smtClean="0"/>
              <a:t> до </a:t>
            </a:r>
            <a:r>
              <a:rPr lang="ru-RU" dirty="0" err="1" smtClean="0"/>
              <a:t>певних</a:t>
            </a:r>
            <a:r>
              <a:rPr lang="ru-RU" dirty="0" smtClean="0"/>
              <a:t> тканин </a:t>
            </a:r>
            <a:r>
              <a:rPr lang="ru-RU" dirty="0" err="1" smtClean="0"/>
              <a:t>макроорганізму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визначається</a:t>
            </a:r>
            <a:r>
              <a:rPr lang="ru-RU" dirty="0" smtClean="0"/>
              <a:t> </a:t>
            </a:r>
            <a:r>
              <a:rPr lang="ru-RU" dirty="0" err="1" smtClean="0"/>
              <a:t>наявністю</a:t>
            </a:r>
            <a:r>
              <a:rPr lang="ru-RU" dirty="0" smtClean="0"/>
              <a:t> молекул </a:t>
            </a:r>
            <a:r>
              <a:rPr lang="ru-RU" dirty="0" err="1" smtClean="0"/>
              <a:t>адгезії</a:t>
            </a:r>
            <a:r>
              <a:rPr lang="ru-RU" dirty="0" smtClean="0"/>
              <a:t> у </a:t>
            </a:r>
            <a:r>
              <a:rPr lang="ru-RU" dirty="0" err="1" smtClean="0"/>
              <a:t>мікробів</a:t>
            </a:r>
            <a:r>
              <a:rPr lang="ru-RU" dirty="0" smtClean="0"/>
              <a:t> та </a:t>
            </a:r>
            <a:r>
              <a:rPr lang="ru-RU" dirty="0" err="1" smtClean="0"/>
              <a:t>специфічних</a:t>
            </a:r>
            <a:r>
              <a:rPr lang="ru-RU" dirty="0" smtClean="0"/>
              <a:t> </a:t>
            </a:r>
            <a:r>
              <a:rPr lang="ru-RU" dirty="0" err="1" smtClean="0"/>
              <a:t>рецепторів</a:t>
            </a:r>
            <a:r>
              <a:rPr lang="ru-RU" dirty="0" smtClean="0"/>
              <a:t> у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макроорганізму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веде</a:t>
            </a:r>
            <a:r>
              <a:rPr lang="ru-RU" dirty="0" smtClean="0"/>
              <a:t> до </a:t>
            </a:r>
            <a:r>
              <a:rPr lang="ru-RU" dirty="0" err="1" smtClean="0"/>
              <a:t>приєднання</a:t>
            </a:r>
            <a:r>
              <a:rPr lang="ru-RU" dirty="0" smtClean="0"/>
              <a:t> </a:t>
            </a:r>
            <a:r>
              <a:rPr lang="ru-RU" dirty="0" err="1" smtClean="0"/>
              <a:t>бактерій</a:t>
            </a:r>
            <a:r>
              <a:rPr lang="ru-RU" dirty="0" smtClean="0"/>
              <a:t> </a:t>
            </a:r>
            <a:r>
              <a:rPr lang="ru-RU" dirty="0" err="1" smtClean="0"/>
              <a:t>до</a:t>
            </a:r>
            <a:r>
              <a:rPr lang="ru-RU" dirty="0" smtClean="0"/>
              <a:t> </a:t>
            </a:r>
            <a:r>
              <a:rPr lang="ru-RU" dirty="0" err="1" smtClean="0"/>
              <a:t>рецепторів</a:t>
            </a:r>
            <a:r>
              <a:rPr lang="ru-RU" dirty="0" smtClean="0"/>
              <a:t> </a:t>
            </a:r>
            <a:r>
              <a:rPr lang="ru-RU" dirty="0" err="1" smtClean="0"/>
              <a:t>клітин-мішеней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err="1" smtClean="0"/>
              <a:t>Механізми</a:t>
            </a:r>
            <a:r>
              <a:rPr lang="ru-RU" sz="4000" dirty="0" smtClean="0"/>
              <a:t> </a:t>
            </a:r>
            <a:r>
              <a:rPr lang="ru-RU" sz="4000" dirty="0" err="1" smtClean="0"/>
              <a:t>протиінфекційної</a:t>
            </a:r>
            <a:r>
              <a:rPr lang="ru-RU" sz="4000" dirty="0" smtClean="0"/>
              <a:t> </a:t>
            </a:r>
            <a:r>
              <a:rPr lang="ru-RU" sz="4000" dirty="0" err="1" smtClean="0"/>
              <a:t>резистентності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Існують</a:t>
            </a:r>
            <a:r>
              <a:rPr lang="ru-RU" dirty="0" smtClean="0"/>
              <a:t> </a:t>
            </a:r>
            <a:r>
              <a:rPr lang="ru-RU" dirty="0" err="1" smtClean="0"/>
              <a:t>ефективні</a:t>
            </a:r>
            <a:r>
              <a:rPr lang="ru-RU" dirty="0" smtClean="0"/>
              <a:t> </a:t>
            </a:r>
            <a:r>
              <a:rPr lang="ru-RU" dirty="0" err="1" smtClean="0"/>
              <a:t>захисні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перешкоджають</a:t>
            </a:r>
            <a:r>
              <a:rPr lang="ru-RU" dirty="0" smtClean="0"/>
              <a:t> </a:t>
            </a:r>
            <a:r>
              <a:rPr lang="ru-RU" dirty="0" err="1" smtClean="0"/>
              <a:t>проникненню</a:t>
            </a:r>
            <a:r>
              <a:rPr lang="ru-RU" dirty="0" smtClean="0"/>
              <a:t> </a:t>
            </a:r>
            <a:r>
              <a:rPr lang="ru-RU" dirty="0" err="1" smtClean="0"/>
              <a:t>збудників</a:t>
            </a:r>
            <a:r>
              <a:rPr lang="ru-RU" dirty="0" smtClean="0"/>
              <a:t> в </a:t>
            </a:r>
            <a:r>
              <a:rPr lang="ru-RU" dirty="0" err="1" smtClean="0"/>
              <a:t>організм</a:t>
            </a:r>
            <a:r>
              <a:rPr lang="ru-RU" dirty="0" smtClean="0"/>
              <a:t>,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розмноженню</a:t>
            </a:r>
            <a:r>
              <a:rPr lang="ru-RU" dirty="0" smtClean="0"/>
              <a:t> та </a:t>
            </a:r>
            <a:r>
              <a:rPr lang="ru-RU" dirty="0" err="1" smtClean="0"/>
              <a:t>реалізації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патогенних</a:t>
            </a:r>
            <a:r>
              <a:rPr lang="ru-RU" dirty="0" smtClean="0"/>
              <a:t> </a:t>
            </a:r>
            <a:r>
              <a:rPr lang="ru-RU" dirty="0" err="1" smtClean="0"/>
              <a:t>ефектів</a:t>
            </a:r>
            <a:r>
              <a:rPr lang="ru-RU" dirty="0" smtClean="0"/>
              <a:t>. Особливо велика роль </a:t>
            </a:r>
            <a:r>
              <a:rPr lang="ru-RU" dirty="0" err="1" smtClean="0"/>
              <a:t>факторів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гальмують</a:t>
            </a:r>
            <a:r>
              <a:rPr lang="ru-RU" dirty="0" smtClean="0"/>
              <a:t> </a:t>
            </a:r>
            <a:r>
              <a:rPr lang="ru-RU" dirty="0" err="1" smtClean="0"/>
              <a:t>проникнення</a:t>
            </a:r>
            <a:r>
              <a:rPr lang="ru-RU" dirty="0" smtClean="0"/>
              <a:t> </a:t>
            </a:r>
            <a:r>
              <a:rPr lang="ru-RU" dirty="0" err="1" smtClean="0"/>
              <a:t>патогенних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умовно-патогенних</a:t>
            </a:r>
            <a:r>
              <a:rPr lang="ru-RU" dirty="0" smtClean="0"/>
              <a:t> </a:t>
            </a:r>
            <a:r>
              <a:rPr lang="ru-RU" dirty="0" err="1" smtClean="0"/>
              <a:t>бактерій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Циклічність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Інкубаційний</a:t>
            </a:r>
            <a:r>
              <a:rPr lang="ru-RU" b="1" dirty="0" smtClean="0"/>
              <a:t> </a:t>
            </a:r>
            <a:r>
              <a:rPr lang="ru-RU" b="1" dirty="0" err="1" smtClean="0"/>
              <a:t>період</a:t>
            </a:r>
            <a:r>
              <a:rPr lang="ru-RU" b="1" dirty="0" smtClean="0"/>
              <a:t> –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проникнення</a:t>
            </a:r>
            <a:r>
              <a:rPr lang="ru-RU" b="1" dirty="0" smtClean="0"/>
              <a:t> </a:t>
            </a:r>
            <a:r>
              <a:rPr lang="ru-RU" b="1" dirty="0" err="1" smtClean="0"/>
              <a:t>збудника</a:t>
            </a:r>
            <a:r>
              <a:rPr lang="ru-RU" b="1" dirty="0" smtClean="0"/>
              <a:t> в </a:t>
            </a:r>
            <a:r>
              <a:rPr lang="ru-RU" b="1" dirty="0" err="1" smtClean="0"/>
              <a:t>організм</a:t>
            </a:r>
            <a:r>
              <a:rPr lang="ru-RU" b="1" dirty="0" smtClean="0"/>
              <a:t> до </a:t>
            </a:r>
            <a:r>
              <a:rPr lang="ru-RU" b="1" dirty="0" err="1" smtClean="0"/>
              <a:t>появи</a:t>
            </a:r>
            <a:r>
              <a:rPr lang="ru-RU" b="1" dirty="0" smtClean="0"/>
              <a:t> перших </a:t>
            </a:r>
            <a:r>
              <a:rPr lang="ru-RU" b="1" dirty="0" err="1" smtClean="0"/>
              <a:t>клінічних</a:t>
            </a:r>
            <a:r>
              <a:rPr lang="ru-RU" b="1" dirty="0" smtClean="0"/>
              <a:t> </a:t>
            </a:r>
            <a:r>
              <a:rPr lang="ru-RU" b="1" dirty="0" err="1" smtClean="0"/>
              <a:t>симптомів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Продромальний</a:t>
            </a:r>
            <a:r>
              <a:rPr lang="ru-RU" b="1" dirty="0" smtClean="0"/>
              <a:t> </a:t>
            </a:r>
            <a:r>
              <a:rPr lang="ru-RU" b="1" dirty="0" err="1" smtClean="0"/>
              <a:t>період</a:t>
            </a:r>
            <a:r>
              <a:rPr lang="ru-RU" b="1" dirty="0" smtClean="0"/>
              <a:t> – </a:t>
            </a:r>
            <a:r>
              <a:rPr lang="ru-RU" b="1" dirty="0" err="1" smtClean="0"/>
              <a:t>починається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прояву</a:t>
            </a:r>
            <a:r>
              <a:rPr lang="ru-RU" b="1" dirty="0" smtClean="0"/>
              <a:t> </a:t>
            </a:r>
            <a:r>
              <a:rPr lang="ru-RU" b="1" dirty="0" err="1" smtClean="0"/>
              <a:t>неспецифічних</a:t>
            </a:r>
            <a:r>
              <a:rPr lang="ru-RU" b="1" dirty="0" smtClean="0"/>
              <a:t> </a:t>
            </a:r>
            <a:r>
              <a:rPr lang="ru-RU" b="1" dirty="0" err="1" smtClean="0"/>
              <a:t>ознак</a:t>
            </a:r>
            <a:r>
              <a:rPr lang="ru-RU" b="1" dirty="0" smtClean="0"/>
              <a:t> </a:t>
            </a:r>
            <a:r>
              <a:rPr lang="ru-RU" b="1" dirty="0" err="1" smtClean="0"/>
              <a:t>нездужання</a:t>
            </a:r>
            <a:r>
              <a:rPr lang="ru-RU" b="1" dirty="0" smtClean="0"/>
              <a:t> (</a:t>
            </a:r>
            <a:r>
              <a:rPr lang="ru-RU" b="1" dirty="0" err="1" smtClean="0"/>
              <a:t>головні</a:t>
            </a:r>
            <a:r>
              <a:rPr lang="ru-RU" b="1" dirty="0" smtClean="0"/>
              <a:t>, </a:t>
            </a:r>
            <a:r>
              <a:rPr lang="ru-RU" b="1" dirty="0" err="1" smtClean="0"/>
              <a:t>м'язові</a:t>
            </a:r>
            <a:r>
              <a:rPr lang="ru-RU" b="1" dirty="0" smtClean="0"/>
              <a:t>, </a:t>
            </a:r>
            <a:r>
              <a:rPr lang="ru-RU" b="1" dirty="0" err="1" smtClean="0"/>
              <a:t>суглобові</a:t>
            </a:r>
            <a:r>
              <a:rPr lang="ru-RU" b="1" dirty="0" smtClean="0"/>
              <a:t> </a:t>
            </a:r>
            <a:r>
              <a:rPr lang="ru-RU" b="1" dirty="0" err="1" smtClean="0"/>
              <a:t>болі</a:t>
            </a:r>
            <a:r>
              <a:rPr lang="ru-RU" b="1" dirty="0" smtClean="0"/>
              <a:t>, </a:t>
            </a:r>
            <a:r>
              <a:rPr lang="ru-RU" b="1" dirty="0" err="1" smtClean="0"/>
              <a:t>слабкість</a:t>
            </a:r>
            <a:r>
              <a:rPr lang="ru-RU" b="1" dirty="0" smtClean="0"/>
              <a:t>,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апетиту</a:t>
            </a:r>
            <a:r>
              <a:rPr lang="ru-RU" b="1" dirty="0" smtClean="0"/>
              <a:t>, </a:t>
            </a:r>
            <a:r>
              <a:rPr lang="ru-RU" b="1" dirty="0" err="1" smtClean="0"/>
              <a:t>стомлюваність</a:t>
            </a:r>
            <a:r>
              <a:rPr lang="ru-RU" b="1" dirty="0" smtClean="0"/>
              <a:t>, лихоманка). На </a:t>
            </a:r>
            <a:r>
              <a:rPr lang="ru-RU" b="1" dirty="0" err="1" smtClean="0"/>
              <a:t>місці</a:t>
            </a:r>
            <a:r>
              <a:rPr lang="ru-RU" b="1" dirty="0" smtClean="0"/>
              <a:t> «</a:t>
            </a:r>
            <a:r>
              <a:rPr lang="ru-RU" b="1" dirty="0" err="1" smtClean="0"/>
              <a:t>вхідних</a:t>
            </a:r>
            <a:r>
              <a:rPr lang="ru-RU" b="1" dirty="0" smtClean="0"/>
              <a:t> </a:t>
            </a:r>
            <a:r>
              <a:rPr lang="ru-RU" b="1" dirty="0" err="1" smtClean="0"/>
              <a:t>воріт</a:t>
            </a:r>
            <a:r>
              <a:rPr lang="ru-RU" b="1" dirty="0" smtClean="0"/>
              <a:t>» </a:t>
            </a:r>
            <a:r>
              <a:rPr lang="ru-RU" b="1" dirty="0" err="1" smtClean="0"/>
              <a:t>розвивається</a:t>
            </a:r>
            <a:r>
              <a:rPr lang="ru-RU" b="1" dirty="0" smtClean="0"/>
              <a:t> </a:t>
            </a:r>
            <a:r>
              <a:rPr lang="ru-RU" b="1" dirty="0" err="1" smtClean="0"/>
              <a:t>місцева</a:t>
            </a:r>
            <a:r>
              <a:rPr lang="ru-RU" b="1" dirty="0" smtClean="0"/>
              <a:t> </a:t>
            </a:r>
            <a:r>
              <a:rPr lang="ru-RU" b="1" dirty="0" err="1" smtClean="0"/>
              <a:t>запальна</a:t>
            </a:r>
            <a:r>
              <a:rPr lang="ru-RU" b="1" dirty="0" smtClean="0"/>
              <a:t> </a:t>
            </a:r>
            <a:r>
              <a:rPr lang="ru-RU" b="1" dirty="0" err="1" smtClean="0"/>
              <a:t>реакція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Циклічність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3.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основних</a:t>
            </a:r>
            <a:r>
              <a:rPr lang="ru-RU" dirty="0" smtClean="0"/>
              <a:t> </a:t>
            </a:r>
            <a:r>
              <a:rPr lang="ru-RU" dirty="0" err="1" smtClean="0"/>
              <a:t>проявів</a:t>
            </a:r>
            <a:r>
              <a:rPr lang="ru-RU" dirty="0" smtClean="0"/>
              <a:t> – </a:t>
            </a:r>
            <a:r>
              <a:rPr lang="ru-RU" dirty="0" err="1" smtClean="0"/>
              <a:t>поява</a:t>
            </a:r>
            <a:r>
              <a:rPr lang="ru-RU" dirty="0" smtClean="0"/>
              <a:t> </a:t>
            </a:r>
            <a:r>
              <a:rPr lang="ru-RU" dirty="0" err="1" smtClean="0"/>
              <a:t>типових</a:t>
            </a:r>
            <a:r>
              <a:rPr lang="ru-RU" dirty="0" smtClean="0"/>
              <a:t> для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симптомів</a:t>
            </a:r>
            <a:r>
              <a:rPr lang="ru-RU" dirty="0" smtClean="0"/>
              <a:t>. Активно </a:t>
            </a:r>
            <a:r>
              <a:rPr lang="ru-RU" dirty="0" err="1" smtClean="0"/>
              <a:t>задіяні</a:t>
            </a:r>
            <a:r>
              <a:rPr lang="ru-RU" dirty="0" smtClean="0"/>
              <a:t> </a:t>
            </a:r>
            <a:r>
              <a:rPr lang="ru-RU" dirty="0" err="1" smtClean="0"/>
              <a:t>захисні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зумовлює</a:t>
            </a:r>
            <a:r>
              <a:rPr lang="ru-RU" dirty="0" smtClean="0"/>
              <a:t> </a:t>
            </a:r>
            <a:r>
              <a:rPr lang="ru-RU" dirty="0" err="1" smtClean="0"/>
              <a:t>перебіг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. В одних органах та системах </a:t>
            </a:r>
            <a:r>
              <a:rPr lang="ru-RU" dirty="0" err="1" smtClean="0"/>
              <a:t>відзначається</a:t>
            </a:r>
            <a:r>
              <a:rPr lang="ru-RU" dirty="0" smtClean="0"/>
              <a:t> </a:t>
            </a:r>
            <a:r>
              <a:rPr lang="ru-RU" dirty="0" err="1" smtClean="0"/>
              <a:t>посилення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, в </a:t>
            </a:r>
            <a:r>
              <a:rPr lang="ru-RU" dirty="0" err="1" smtClean="0"/>
              <a:t>інших</a:t>
            </a:r>
            <a:r>
              <a:rPr lang="ru-RU" dirty="0" smtClean="0"/>
              <a:t> – </a:t>
            </a:r>
            <a:r>
              <a:rPr lang="ru-RU" dirty="0" err="1" smtClean="0"/>
              <a:t>пригнічення</a:t>
            </a:r>
            <a:r>
              <a:rPr lang="ru-RU" dirty="0" smtClean="0"/>
              <a:t>. </a:t>
            </a:r>
            <a:r>
              <a:rPr lang="ru-RU" dirty="0" err="1" smtClean="0"/>
              <a:t>Кожна</a:t>
            </a:r>
            <a:r>
              <a:rPr lang="ru-RU" dirty="0" smtClean="0"/>
              <a:t> </a:t>
            </a:r>
            <a:r>
              <a:rPr lang="ru-RU" dirty="0" err="1" smtClean="0"/>
              <a:t>інфекція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типові</a:t>
            </a:r>
            <a:r>
              <a:rPr lang="ru-RU" dirty="0" smtClean="0"/>
              <a:t> нею </a:t>
            </a:r>
            <a:r>
              <a:rPr lang="ru-RU" dirty="0" err="1" smtClean="0"/>
              <a:t>морфофункціональні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Циклічність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 startAt="4"/>
            </a:pPr>
            <a:r>
              <a:rPr lang="ru-RU" b="1" dirty="0" err="1" smtClean="0"/>
              <a:t>Період</a:t>
            </a:r>
            <a:r>
              <a:rPr lang="ru-RU" b="1" dirty="0" smtClean="0"/>
              <a:t> </a:t>
            </a:r>
            <a:r>
              <a:rPr lang="ru-RU" b="1" dirty="0" err="1" smtClean="0"/>
              <a:t>згасання</a:t>
            </a:r>
            <a:r>
              <a:rPr lang="ru-RU" b="1" dirty="0" smtClean="0"/>
              <a:t>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(</a:t>
            </a:r>
            <a:r>
              <a:rPr lang="ru-RU" b="1" dirty="0" err="1" smtClean="0"/>
              <a:t>ранній</a:t>
            </a:r>
            <a:r>
              <a:rPr lang="ru-RU" b="1" dirty="0" smtClean="0"/>
              <a:t> </a:t>
            </a:r>
            <a:r>
              <a:rPr lang="ru-RU" b="1" dirty="0" err="1" smtClean="0"/>
              <a:t>реконвалесцентний</a:t>
            </a:r>
            <a:r>
              <a:rPr lang="ru-RU" b="1" dirty="0" smtClean="0"/>
              <a:t> </a:t>
            </a:r>
            <a:r>
              <a:rPr lang="ru-RU" b="1" dirty="0" err="1" smtClean="0"/>
              <a:t>період</a:t>
            </a:r>
            <a:r>
              <a:rPr lang="ru-RU" b="1" dirty="0" smtClean="0"/>
              <a:t>) – </a:t>
            </a:r>
            <a:r>
              <a:rPr lang="ru-RU" b="1" dirty="0" err="1" smtClean="0"/>
              <a:t>поступове</a:t>
            </a:r>
            <a:r>
              <a:rPr lang="ru-RU" b="1" dirty="0" smtClean="0"/>
              <a:t> </a:t>
            </a:r>
            <a:r>
              <a:rPr lang="ru-RU" b="1" dirty="0" err="1" smtClean="0"/>
              <a:t>зникнення</a:t>
            </a:r>
            <a:r>
              <a:rPr lang="ru-RU" b="1" dirty="0" smtClean="0"/>
              <a:t> </a:t>
            </a:r>
            <a:r>
              <a:rPr lang="ru-RU" b="1" dirty="0" err="1" smtClean="0"/>
              <a:t>основних</a:t>
            </a:r>
            <a:r>
              <a:rPr lang="ru-RU" b="1" dirty="0" smtClean="0"/>
              <a:t> </a:t>
            </a:r>
            <a:r>
              <a:rPr lang="ru-RU" b="1" dirty="0" err="1" smtClean="0"/>
              <a:t>симптомів</a:t>
            </a:r>
            <a:endParaRPr lang="ru-RU" b="1" dirty="0" smtClean="0"/>
          </a:p>
          <a:p>
            <a:pPr marL="514350" indent="-514350">
              <a:buAutoNum type="arabicPeriod" startAt="4"/>
            </a:pPr>
            <a:r>
              <a:rPr lang="ru-RU" b="1" dirty="0" err="1" smtClean="0"/>
              <a:t>Період</a:t>
            </a:r>
            <a:r>
              <a:rPr lang="ru-RU" b="1" dirty="0" smtClean="0"/>
              <a:t> </a:t>
            </a:r>
            <a:r>
              <a:rPr lang="ru-RU" b="1" dirty="0" err="1" smtClean="0"/>
              <a:t>одужання</a:t>
            </a:r>
            <a:r>
              <a:rPr lang="ru-RU" b="1" dirty="0" smtClean="0"/>
              <a:t> (при </a:t>
            </a:r>
            <a:r>
              <a:rPr lang="ru-RU" b="1" dirty="0" err="1" smtClean="0"/>
              <a:t>сприятливому</a:t>
            </a:r>
            <a:r>
              <a:rPr lang="ru-RU" b="1" dirty="0" smtClean="0"/>
              <a:t> </a:t>
            </a:r>
            <a:r>
              <a:rPr lang="ru-RU" b="1" dirty="0" err="1" smtClean="0"/>
              <a:t>перебігу</a:t>
            </a:r>
            <a:r>
              <a:rPr lang="ru-RU" b="1" dirty="0" smtClean="0"/>
              <a:t>) – </a:t>
            </a:r>
            <a:r>
              <a:rPr lang="ru-RU" b="1" dirty="0" err="1" smtClean="0"/>
              <a:t>реконвалесценція</a:t>
            </a:r>
            <a:r>
              <a:rPr lang="ru-RU" b="1" dirty="0" smtClean="0"/>
              <a:t> – </a:t>
            </a:r>
            <a:r>
              <a:rPr lang="ru-RU" b="1" dirty="0" err="1" smtClean="0"/>
              <a:t>повне</a:t>
            </a:r>
            <a:r>
              <a:rPr lang="ru-RU" b="1" dirty="0" smtClean="0"/>
              <a:t> </a:t>
            </a:r>
            <a:r>
              <a:rPr lang="ru-RU" b="1" dirty="0" err="1" smtClean="0"/>
              <a:t>зникнення</a:t>
            </a:r>
            <a:r>
              <a:rPr lang="ru-RU" b="1" dirty="0" smtClean="0"/>
              <a:t> </a:t>
            </a:r>
            <a:r>
              <a:rPr lang="ru-RU" b="1" dirty="0" err="1" smtClean="0"/>
              <a:t>симптомів</a:t>
            </a:r>
            <a:r>
              <a:rPr lang="ru-RU" b="1" dirty="0" smtClean="0"/>
              <a:t>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збереження</a:t>
            </a:r>
            <a:r>
              <a:rPr lang="ru-RU" b="1" dirty="0" smtClean="0"/>
              <a:t> </a:t>
            </a:r>
            <a:r>
              <a:rPr lang="ru-RU" b="1" dirty="0" err="1" smtClean="0"/>
              <a:t>залишкових</a:t>
            </a:r>
            <a:r>
              <a:rPr lang="ru-RU" b="1" dirty="0" smtClean="0"/>
              <a:t> </a:t>
            </a:r>
            <a:r>
              <a:rPr lang="ru-RU" b="1" dirty="0" err="1" smtClean="0"/>
              <a:t>явищ</a:t>
            </a:r>
            <a:r>
              <a:rPr lang="ru-RU" b="1" dirty="0" smtClean="0"/>
              <a:t>, </a:t>
            </a:r>
            <a:r>
              <a:rPr lang="ru-RU" b="1" dirty="0" err="1" smtClean="0"/>
              <a:t>бактеріовиділення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хронізація</a:t>
            </a:r>
            <a:r>
              <a:rPr lang="ru-RU" b="1" dirty="0" smtClean="0"/>
              <a:t>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(</a:t>
            </a:r>
            <a:r>
              <a:rPr lang="ru-RU" b="1" dirty="0" err="1" smtClean="0"/>
              <a:t>дизентерія</a:t>
            </a:r>
            <a:r>
              <a:rPr lang="ru-RU" b="1" dirty="0" smtClean="0"/>
              <a:t>, </a:t>
            </a:r>
            <a:r>
              <a:rPr lang="ru-RU" b="1" dirty="0" err="1" smtClean="0"/>
              <a:t>вірусний</a:t>
            </a:r>
            <a:r>
              <a:rPr lang="ru-RU" b="1" dirty="0" smtClean="0"/>
              <a:t> гепатит)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 coli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71875" y="3032919"/>
            <a:ext cx="20002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Відхилення</a:t>
            </a:r>
            <a:r>
              <a:rPr lang="ru-RU" dirty="0" smtClean="0"/>
              <a:t> </a:t>
            </a:r>
            <a:r>
              <a:rPr lang="ru-RU" dirty="0" err="1" smtClean="0"/>
              <a:t>імунітету</a:t>
            </a:r>
            <a:r>
              <a:rPr lang="ru-RU" dirty="0" smtClean="0"/>
              <a:t> при </a:t>
            </a:r>
            <a:r>
              <a:rPr lang="ru-RU" dirty="0" err="1" smtClean="0"/>
              <a:t>інфекційному</a:t>
            </a:r>
            <a:r>
              <a:rPr lang="ru-RU" dirty="0" smtClean="0"/>
              <a:t> </a:t>
            </a:r>
            <a:r>
              <a:rPr lang="ru-RU" dirty="0" err="1" smtClean="0"/>
              <a:t>процесі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Имунодефіцити</a:t>
            </a:r>
            <a:r>
              <a:rPr lang="ru-RU" dirty="0" smtClean="0"/>
              <a:t> – </a:t>
            </a:r>
            <a:r>
              <a:rPr lang="ru-RU" dirty="0" err="1" smtClean="0"/>
              <a:t>первинні</a:t>
            </a:r>
            <a:r>
              <a:rPr lang="ru-RU" dirty="0" smtClean="0"/>
              <a:t> та </a:t>
            </a:r>
            <a:r>
              <a:rPr lang="ru-RU" dirty="0" err="1" smtClean="0"/>
              <a:t>вторинні</a:t>
            </a:r>
            <a:endParaRPr lang="ru-RU" dirty="0" smtClean="0"/>
          </a:p>
          <a:p>
            <a:r>
              <a:rPr lang="ru-RU" dirty="0" err="1" smtClean="0"/>
              <a:t>Алергічні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endParaRPr lang="ru-RU" dirty="0" smtClean="0"/>
          </a:p>
          <a:p>
            <a:r>
              <a:rPr lang="ru-RU" dirty="0" err="1" smtClean="0"/>
              <a:t>Аутоімунні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Захисно-пристосувальні</a:t>
            </a:r>
            <a:r>
              <a:rPr lang="ru-RU" dirty="0" smtClean="0"/>
              <a:t> </a:t>
            </a:r>
            <a:r>
              <a:rPr lang="ru-RU" dirty="0" err="1" smtClean="0"/>
              <a:t>механізми</a:t>
            </a:r>
            <a:r>
              <a:rPr lang="ru-RU" dirty="0" smtClean="0"/>
              <a:t> при </a:t>
            </a:r>
            <a:r>
              <a:rPr lang="ru-RU" dirty="0" err="1" smtClean="0"/>
              <a:t>інфекційному</a:t>
            </a:r>
            <a:r>
              <a:rPr lang="ru-RU" dirty="0" smtClean="0"/>
              <a:t> </a:t>
            </a:r>
            <a:r>
              <a:rPr lang="ru-RU" dirty="0" err="1" smtClean="0"/>
              <a:t>процесі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-</a:t>
            </a:r>
            <a:r>
              <a:rPr lang="ru-RU" sz="3200" dirty="0" err="1" smtClean="0"/>
              <a:t>Специфічні</a:t>
            </a:r>
            <a:endParaRPr lang="ru-RU" sz="3200" dirty="0" smtClean="0"/>
          </a:p>
          <a:p>
            <a:r>
              <a:rPr lang="ru-RU" sz="3200" dirty="0" smtClean="0"/>
              <a:t>-</a:t>
            </a:r>
            <a:r>
              <a:rPr lang="ru-RU" sz="3200" dirty="0" err="1" smtClean="0"/>
              <a:t>Неспецифічні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Неспецифічні</a:t>
            </a:r>
            <a:r>
              <a:rPr lang="ru-RU" dirty="0" smtClean="0"/>
              <a:t>  </a:t>
            </a:r>
            <a:r>
              <a:rPr lang="ru-RU" dirty="0" err="1" smtClean="0"/>
              <a:t>механізми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/>
              <a:t> - </a:t>
            </a:r>
            <a:r>
              <a:rPr lang="ru-RU" sz="2400" dirty="0" err="1" smtClean="0"/>
              <a:t>виступають</a:t>
            </a:r>
            <a:r>
              <a:rPr lang="ru-RU" sz="2400" dirty="0" smtClean="0"/>
              <a:t> у </a:t>
            </a:r>
            <a:r>
              <a:rPr lang="ru-RU" sz="2400" dirty="0" err="1" smtClean="0"/>
              <a:t>ролі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першого</a:t>
            </a:r>
            <a:r>
              <a:rPr lang="ru-RU" sz="2400" dirty="0" smtClean="0"/>
              <a:t> та </a:t>
            </a:r>
            <a:r>
              <a:rPr lang="ru-RU" sz="2400" dirty="0" err="1" smtClean="0"/>
              <a:t>раннього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бар'єру</a:t>
            </a:r>
            <a:endParaRPr lang="ru-RU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Захисні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та </a:t>
            </a:r>
            <a:r>
              <a:rPr lang="ru-RU" dirty="0" err="1" smtClean="0"/>
              <a:t>слизових</a:t>
            </a:r>
            <a:r>
              <a:rPr lang="ru-RU" dirty="0" smtClean="0"/>
              <a:t>: </a:t>
            </a:r>
            <a:r>
              <a:rPr lang="ru-RU" dirty="0" err="1" smtClean="0"/>
              <a:t>бар'єрна</a:t>
            </a:r>
            <a:r>
              <a:rPr lang="ru-RU" dirty="0" smtClean="0"/>
              <a:t> </a:t>
            </a:r>
            <a:r>
              <a:rPr lang="ru-RU" dirty="0" err="1" smtClean="0"/>
              <a:t>функція</a:t>
            </a:r>
            <a:r>
              <a:rPr lang="ru-RU" dirty="0" smtClean="0"/>
              <a:t>, </a:t>
            </a:r>
            <a:r>
              <a:rPr lang="ru-RU" dirty="0" err="1" smtClean="0"/>
              <a:t>бактерицидність</a:t>
            </a:r>
            <a:r>
              <a:rPr lang="ru-RU" dirty="0" smtClean="0"/>
              <a:t> (</a:t>
            </a:r>
            <a:r>
              <a:rPr lang="ru-RU" dirty="0" err="1" smtClean="0"/>
              <a:t>піт</a:t>
            </a:r>
            <a:r>
              <a:rPr lang="ru-RU" dirty="0" smtClean="0"/>
              <a:t>, кисла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Лімфовузли</a:t>
            </a:r>
            <a:r>
              <a:rPr lang="ru-RU" dirty="0" smtClean="0"/>
              <a:t> та </a:t>
            </a:r>
            <a:r>
              <a:rPr lang="ru-RU" dirty="0" err="1" smtClean="0"/>
              <a:t>скупчення</a:t>
            </a:r>
            <a:r>
              <a:rPr lang="ru-RU" dirty="0" smtClean="0"/>
              <a:t> </a:t>
            </a:r>
            <a:r>
              <a:rPr lang="ru-RU" dirty="0" err="1" smtClean="0"/>
              <a:t>лімфоїдної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Гуморальні</a:t>
            </a:r>
            <a:r>
              <a:rPr lang="ru-RU" dirty="0" smtClean="0"/>
              <a:t> </a:t>
            </a:r>
            <a:r>
              <a:rPr lang="ru-RU" dirty="0" err="1" smtClean="0"/>
              <a:t>механізми</a:t>
            </a:r>
            <a:r>
              <a:rPr lang="ru-RU" dirty="0" smtClean="0"/>
              <a:t> </a:t>
            </a:r>
            <a:r>
              <a:rPr lang="ru-RU" dirty="0" err="1" smtClean="0"/>
              <a:t>неспецифічної</a:t>
            </a:r>
            <a:r>
              <a:rPr lang="ru-RU" dirty="0" smtClean="0"/>
              <a:t> </a:t>
            </a:r>
            <a:r>
              <a:rPr lang="ru-RU" dirty="0" err="1" smtClean="0"/>
              <a:t>резистентності</a:t>
            </a:r>
            <a:r>
              <a:rPr lang="ru-RU" dirty="0" smtClean="0"/>
              <a:t> (фагоцитоз, </a:t>
            </a:r>
            <a:r>
              <a:rPr lang="ru-RU" dirty="0" err="1" smtClean="0"/>
              <a:t>фактори</a:t>
            </a:r>
            <a:r>
              <a:rPr lang="ru-RU" dirty="0" smtClean="0"/>
              <a:t> – </a:t>
            </a:r>
            <a:r>
              <a:rPr lang="ru-RU" dirty="0" err="1" smtClean="0"/>
              <a:t>пропердин</a:t>
            </a:r>
            <a:r>
              <a:rPr lang="ru-RU" dirty="0" smtClean="0"/>
              <a:t>, </a:t>
            </a:r>
            <a:r>
              <a:rPr lang="ru-RU" dirty="0" err="1" smtClean="0"/>
              <a:t>лізоцим</a:t>
            </a:r>
            <a:r>
              <a:rPr lang="ru-RU" dirty="0" smtClean="0"/>
              <a:t>, комплемент, </a:t>
            </a:r>
            <a:r>
              <a:rPr lang="ru-RU" dirty="0" err="1" smtClean="0"/>
              <a:t>лізоцим</a:t>
            </a:r>
            <a:r>
              <a:rPr lang="ru-RU" dirty="0" smtClean="0"/>
              <a:t>, </a:t>
            </a:r>
            <a:r>
              <a:rPr lang="ru-RU" dirty="0" err="1" smtClean="0"/>
              <a:t>бета-лізини</a:t>
            </a:r>
            <a:r>
              <a:rPr lang="ru-RU" dirty="0" smtClean="0"/>
              <a:t>, </a:t>
            </a:r>
            <a:r>
              <a:rPr lang="ru-RU" dirty="0" err="1" smtClean="0"/>
              <a:t>лейкіни</a:t>
            </a:r>
            <a:r>
              <a:rPr lang="ru-RU" dirty="0" smtClean="0"/>
              <a:t>, </a:t>
            </a:r>
            <a:r>
              <a:rPr lang="ru-RU" dirty="0" err="1" smtClean="0"/>
              <a:t>інтерферони</a:t>
            </a:r>
            <a:r>
              <a:rPr lang="ru-RU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500990" cy="637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Неспецифічні</a:t>
            </a:r>
            <a:r>
              <a:rPr lang="ru-RU" dirty="0" smtClean="0"/>
              <a:t>  </a:t>
            </a:r>
            <a:r>
              <a:rPr lang="ru-RU" dirty="0" err="1" smtClean="0"/>
              <a:t>механізми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4. </a:t>
            </a:r>
            <a:r>
              <a:rPr lang="ru-RU" dirty="0" err="1" smtClean="0"/>
              <a:t>Клітинні</a:t>
            </a:r>
            <a:r>
              <a:rPr lang="ru-RU" dirty="0" smtClean="0"/>
              <a:t> </a:t>
            </a:r>
            <a:r>
              <a:rPr lang="ru-RU" dirty="0" err="1" smtClean="0"/>
              <a:t>механізми</a:t>
            </a:r>
            <a:r>
              <a:rPr lang="ru-RU" dirty="0" smtClean="0"/>
              <a:t> – </a:t>
            </a:r>
            <a:r>
              <a:rPr lang="ru-RU" dirty="0" err="1" smtClean="0"/>
              <a:t>гранулоцити</a:t>
            </a:r>
            <a:r>
              <a:rPr lang="ru-RU" dirty="0" smtClean="0"/>
              <a:t> та макрофаги</a:t>
            </a:r>
          </a:p>
          <a:p>
            <a:pPr>
              <a:buNone/>
            </a:pPr>
            <a:r>
              <a:rPr lang="ru-RU" dirty="0" smtClean="0"/>
              <a:t>5. </a:t>
            </a:r>
            <a:r>
              <a:rPr lang="ru-RU" dirty="0" err="1" smtClean="0"/>
              <a:t>Рефлекторні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– кашель, </a:t>
            </a:r>
            <a:r>
              <a:rPr lang="ru-RU" dirty="0" err="1" smtClean="0"/>
              <a:t>блювання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 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сприяють</a:t>
            </a:r>
            <a:r>
              <a:rPr lang="ru-RU" dirty="0" smtClean="0"/>
              <a:t> </a:t>
            </a:r>
            <a:r>
              <a:rPr lang="ru-RU" dirty="0" err="1" smtClean="0"/>
              <a:t>механічному</a:t>
            </a:r>
            <a:r>
              <a:rPr lang="ru-RU" dirty="0" smtClean="0"/>
              <a:t> </a:t>
            </a:r>
            <a:r>
              <a:rPr lang="ru-RU" dirty="0" err="1" smtClean="0"/>
              <a:t>видаленню</a:t>
            </a:r>
            <a:r>
              <a:rPr lang="ru-RU" dirty="0" smtClean="0"/>
              <a:t> </a:t>
            </a:r>
            <a:r>
              <a:rPr lang="ru-RU" dirty="0" err="1" smtClean="0"/>
              <a:t>збудника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6. </a:t>
            </a:r>
            <a:r>
              <a:rPr lang="ru-RU" dirty="0" err="1" smtClean="0"/>
              <a:t>Неспецифічна</a:t>
            </a:r>
            <a:r>
              <a:rPr lang="ru-RU" dirty="0" smtClean="0"/>
              <a:t> адаптивна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та систем (</a:t>
            </a:r>
            <a:r>
              <a:rPr lang="ru-RU" dirty="0" err="1" smtClean="0"/>
              <a:t>перерозподіл</a:t>
            </a:r>
            <a:r>
              <a:rPr lang="ru-RU" dirty="0" smtClean="0"/>
              <a:t> кровотоку, </a:t>
            </a:r>
            <a:r>
              <a:rPr lang="ru-RU" dirty="0" err="1" smtClean="0"/>
              <a:t>посилення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виділених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, </a:t>
            </a:r>
            <a:r>
              <a:rPr lang="ru-RU" dirty="0" err="1" smtClean="0"/>
              <a:t>активація</a:t>
            </a:r>
            <a:r>
              <a:rPr lang="ru-RU" dirty="0" smtClean="0"/>
              <a:t> </a:t>
            </a:r>
            <a:r>
              <a:rPr lang="ru-RU" dirty="0" err="1" smtClean="0"/>
              <a:t>антитоксичної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печінки</a:t>
            </a:r>
            <a:r>
              <a:rPr lang="ru-RU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5" y="571480"/>
            <a:ext cx="8423003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61542" y="428604"/>
            <a:ext cx="3781830" cy="622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Бар</a:t>
            </a:r>
            <a:r>
              <a:rPr lang="en-US" sz="3600" b="1" dirty="0" smtClean="0"/>
              <a:t>’</a:t>
            </a:r>
            <a:r>
              <a:rPr lang="uk-UA" sz="3600" b="1" dirty="0" smtClean="0"/>
              <a:t>є</a:t>
            </a:r>
            <a:r>
              <a:rPr lang="ru-RU" sz="3600" b="1" dirty="0" err="1" smtClean="0"/>
              <a:t>ри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слизової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оболонки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Специфічні</a:t>
            </a:r>
            <a:r>
              <a:rPr lang="ru-RU" dirty="0" smtClean="0"/>
              <a:t> </a:t>
            </a:r>
            <a:r>
              <a:rPr lang="ru-RU" dirty="0" err="1" smtClean="0"/>
              <a:t>механізми</a:t>
            </a:r>
            <a:r>
              <a:rPr lang="ru-RU" dirty="0" smtClean="0"/>
              <a:t> </a:t>
            </a:r>
            <a:r>
              <a:rPr lang="ru-RU" dirty="0" err="1" smtClean="0"/>
              <a:t>захисту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- </a:t>
            </a:r>
            <a:r>
              <a:rPr lang="ru-RU" dirty="0" err="1" smtClean="0"/>
              <a:t>передбачають</a:t>
            </a:r>
            <a:r>
              <a:rPr lang="ru-RU" dirty="0" smtClean="0"/>
              <a:t> </a:t>
            </a:r>
            <a:r>
              <a:rPr lang="ru-RU" dirty="0" err="1" smtClean="0"/>
              <a:t>підключення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імунної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мікроорганізми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паразитують</a:t>
            </a:r>
            <a:r>
              <a:rPr lang="ru-RU" dirty="0" smtClean="0"/>
              <a:t> </a:t>
            </a:r>
            <a:r>
              <a:rPr lang="ru-RU" dirty="0" err="1" smtClean="0"/>
              <a:t>внутрішньоклітинно</a:t>
            </a:r>
            <a:r>
              <a:rPr lang="ru-RU" dirty="0" smtClean="0"/>
              <a:t>, </a:t>
            </a:r>
            <a:r>
              <a:rPr lang="ru-RU" dirty="0" err="1" smtClean="0"/>
              <a:t>формується</a:t>
            </a:r>
            <a:r>
              <a:rPr lang="ru-RU" dirty="0" smtClean="0"/>
              <a:t> </a:t>
            </a:r>
            <a:r>
              <a:rPr lang="ru-RU" dirty="0" err="1" smtClean="0"/>
              <a:t>клітинний</a:t>
            </a:r>
            <a:r>
              <a:rPr lang="ru-RU" dirty="0" smtClean="0"/>
              <a:t> </a:t>
            </a:r>
            <a:r>
              <a:rPr lang="ru-RU" dirty="0" err="1" smtClean="0"/>
              <a:t>імунітет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 err="1" smtClean="0"/>
              <a:t>мікроорганізми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паразитують</a:t>
            </a:r>
            <a:r>
              <a:rPr lang="ru-RU" dirty="0" smtClean="0"/>
              <a:t> </a:t>
            </a:r>
            <a:r>
              <a:rPr lang="ru-RU" dirty="0" err="1" smtClean="0"/>
              <a:t>позаклітинно</a:t>
            </a:r>
            <a:r>
              <a:rPr lang="ru-RU" dirty="0" smtClean="0"/>
              <a:t>,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 err="1" smtClean="0"/>
              <a:t>гуморальний</a:t>
            </a:r>
            <a:r>
              <a:rPr lang="ru-RU" dirty="0" smtClean="0"/>
              <a:t> </a:t>
            </a:r>
            <a:r>
              <a:rPr lang="ru-RU" dirty="0" err="1" smtClean="0"/>
              <a:t>імунітет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2603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5800" b="1" dirty="0" err="1" smtClean="0">
                <a:solidFill>
                  <a:srgbClr val="FF0000"/>
                </a:solidFill>
              </a:rPr>
              <a:t>Етіотропне</a:t>
            </a:r>
            <a:r>
              <a:rPr lang="ru-RU" sz="5800" b="1" dirty="0" smtClean="0">
                <a:solidFill>
                  <a:srgbClr val="FF0000"/>
                </a:solidFill>
              </a:rPr>
              <a:t> </a:t>
            </a:r>
            <a:r>
              <a:rPr lang="ru-RU" sz="5800" b="1" dirty="0" err="1" smtClean="0">
                <a:solidFill>
                  <a:srgbClr val="FF0000"/>
                </a:solidFill>
              </a:rPr>
              <a:t>лікування</a:t>
            </a:r>
            <a:endParaRPr lang="ru-RU" sz="5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5800" b="1" dirty="0" err="1" smtClean="0"/>
              <a:t>Етіотропна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терапія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полягає</a:t>
            </a:r>
            <a:r>
              <a:rPr lang="ru-RU" sz="5800" b="1" dirty="0" smtClean="0"/>
              <a:t> у </a:t>
            </a:r>
            <a:r>
              <a:rPr lang="ru-RU" sz="5800" b="1" dirty="0" err="1" smtClean="0"/>
              <a:t>впливі</a:t>
            </a:r>
            <a:r>
              <a:rPr lang="ru-RU" sz="5800" b="1" dirty="0" smtClean="0"/>
              <a:t> на </a:t>
            </a:r>
            <a:r>
              <a:rPr lang="ru-RU" sz="5800" b="1" dirty="0" err="1" smtClean="0"/>
              <a:t>збудника</a:t>
            </a:r>
            <a:r>
              <a:rPr lang="ru-RU" sz="5800" b="1" dirty="0" smtClean="0"/>
              <a:t>. Для </a:t>
            </a:r>
            <a:r>
              <a:rPr lang="ru-RU" sz="5800" b="1" dirty="0" err="1" smtClean="0"/>
              <a:t>цього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застосовують</a:t>
            </a:r>
            <a:r>
              <a:rPr lang="ru-RU" sz="5800" b="1" dirty="0" smtClean="0"/>
              <a:t>:</a:t>
            </a:r>
          </a:p>
          <a:p>
            <a:pPr>
              <a:buNone/>
            </a:pPr>
            <a:r>
              <a:rPr lang="ru-RU" sz="5800" b="1" dirty="0" smtClean="0"/>
              <a:t>• </a:t>
            </a:r>
            <a:r>
              <a:rPr lang="ru-RU" sz="5800" b="1" dirty="0" err="1" smtClean="0"/>
              <a:t>антибактеріальні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засоби</a:t>
            </a:r>
            <a:r>
              <a:rPr lang="ru-RU" sz="5800" b="1" dirty="0" smtClean="0"/>
              <a:t> (</a:t>
            </a:r>
            <a:r>
              <a:rPr lang="ru-RU" sz="5800" b="1" dirty="0" err="1" smtClean="0"/>
              <a:t>наприклад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антибіотики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сульфаніламіди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хінолони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діамінопіримідини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похідні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нітроімідазолу</a:t>
            </a:r>
            <a:r>
              <a:rPr lang="ru-RU" sz="5800" b="1" dirty="0" smtClean="0"/>
              <a:t> та </a:t>
            </a:r>
            <a:r>
              <a:rPr lang="ru-RU" sz="5800" b="1" dirty="0" err="1" smtClean="0"/>
              <a:t>нітрофурану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бактеріофаги</a:t>
            </a:r>
            <a:r>
              <a:rPr lang="ru-RU" sz="5800" b="1" dirty="0" smtClean="0"/>
              <a:t>, </a:t>
            </a:r>
            <a:r>
              <a:rPr lang="en-US" sz="5800" b="1" dirty="0" err="1" smtClean="0"/>
              <a:t>Ig</a:t>
            </a:r>
            <a:r>
              <a:rPr lang="en-US" sz="5800" b="1" dirty="0" smtClean="0"/>
              <a:t>),</a:t>
            </a:r>
            <a:endParaRPr lang="uk-UA" sz="5800" b="1" dirty="0" smtClean="0"/>
          </a:p>
          <a:p>
            <a:pPr>
              <a:buNone/>
            </a:pPr>
            <a:r>
              <a:rPr lang="en-US" sz="5800" b="1" dirty="0" smtClean="0"/>
              <a:t>• </a:t>
            </a:r>
            <a:r>
              <a:rPr lang="ru-RU" sz="5800" b="1" dirty="0" err="1" smtClean="0"/>
              <a:t>противірусні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препарати</a:t>
            </a:r>
            <a:r>
              <a:rPr lang="ru-RU" sz="5800" b="1" dirty="0" smtClean="0"/>
              <a:t> (</a:t>
            </a:r>
            <a:r>
              <a:rPr lang="ru-RU" sz="5800" b="1" dirty="0" err="1" smtClean="0"/>
              <a:t>наприклад</a:t>
            </a:r>
            <a:r>
              <a:rPr lang="ru-RU" sz="5800" b="1" dirty="0" smtClean="0"/>
              <a:t>, </a:t>
            </a:r>
            <a:r>
              <a:rPr lang="en-US" sz="5800" b="1" dirty="0" err="1" smtClean="0"/>
              <a:t>Ig</a:t>
            </a:r>
            <a:r>
              <a:rPr lang="en-US" sz="5800" b="1" dirty="0" smtClean="0"/>
              <a:t>, </a:t>
            </a:r>
            <a:r>
              <a:rPr lang="ru-RU" sz="5800" b="1" dirty="0" err="1" smtClean="0"/>
              <a:t>похідні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адамантану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інгібітори</a:t>
            </a:r>
            <a:r>
              <a:rPr lang="ru-RU" sz="5800" b="1" dirty="0" smtClean="0"/>
              <a:t> протеаз, </a:t>
            </a:r>
            <a:r>
              <a:rPr lang="ru-RU" sz="5800" b="1" dirty="0" err="1" smtClean="0"/>
              <a:t>зворотної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транскриптази</a:t>
            </a:r>
            <a:r>
              <a:rPr lang="ru-RU" sz="5800" b="1" dirty="0" smtClean="0"/>
              <a:t> та </a:t>
            </a:r>
            <a:r>
              <a:rPr lang="ru-RU" sz="5800" b="1" dirty="0" err="1" smtClean="0"/>
              <a:t>ДНК-полімераз</a:t>
            </a:r>
            <a:r>
              <a:rPr lang="ru-RU" sz="5800" b="1" dirty="0" smtClean="0"/>
              <a:t>, ІФН, </a:t>
            </a:r>
            <a:r>
              <a:rPr lang="ru-RU" sz="5800" b="1" dirty="0" err="1" smtClean="0"/>
              <a:t>нуклеотидні</a:t>
            </a:r>
            <a:r>
              <a:rPr lang="ru-RU" sz="5800" b="1" dirty="0" smtClean="0"/>
              <a:t> аналоги).</a:t>
            </a:r>
          </a:p>
          <a:p>
            <a:pPr>
              <a:buNone/>
            </a:pPr>
            <a:r>
              <a:rPr lang="ru-RU" sz="5800" b="1" dirty="0" smtClean="0"/>
              <a:t>• </a:t>
            </a:r>
            <a:r>
              <a:rPr lang="ru-RU" sz="5800" b="1" dirty="0" err="1" smtClean="0"/>
              <a:t>протигрибкові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засоби</a:t>
            </a:r>
            <a:r>
              <a:rPr lang="ru-RU" sz="5800" b="1" dirty="0" smtClean="0"/>
              <a:t> (</a:t>
            </a:r>
            <a:r>
              <a:rPr lang="ru-RU" sz="5800" b="1" dirty="0" err="1" smtClean="0"/>
              <a:t>наприклад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азоли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фторцитозин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аморолфін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аліламіни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гризеофульвін</a:t>
            </a:r>
            <a:r>
              <a:rPr lang="ru-RU" sz="5800" b="1" dirty="0" smtClean="0"/>
              <a:t>).</a:t>
            </a:r>
          </a:p>
          <a:p>
            <a:pPr>
              <a:buNone/>
            </a:pPr>
            <a:r>
              <a:rPr lang="ru-RU" sz="5800" b="1" dirty="0" smtClean="0"/>
              <a:t>• </a:t>
            </a:r>
            <a:r>
              <a:rPr lang="ru-RU" sz="5800" b="1" dirty="0" err="1" smtClean="0"/>
              <a:t>антипротозойні</a:t>
            </a:r>
            <a:r>
              <a:rPr lang="ru-RU" sz="5800" b="1" dirty="0" smtClean="0"/>
              <a:t> </a:t>
            </a:r>
            <a:r>
              <a:rPr lang="ru-RU" sz="5800" b="1" dirty="0" err="1" smtClean="0"/>
              <a:t>препарати</a:t>
            </a:r>
            <a:r>
              <a:rPr lang="ru-RU" sz="5800" b="1" dirty="0" smtClean="0"/>
              <a:t> (</a:t>
            </a:r>
            <a:r>
              <a:rPr lang="ru-RU" sz="5800" b="1" dirty="0" err="1" smtClean="0"/>
              <a:t>наприклад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сульфаніламіди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сульфони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хлорохін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сульфадоксин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хінін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артемізин</a:t>
            </a:r>
            <a:r>
              <a:rPr lang="ru-RU" sz="5800" b="1" dirty="0" smtClean="0"/>
              <a:t>, </a:t>
            </a:r>
            <a:r>
              <a:rPr lang="ru-RU" sz="5800" b="1" dirty="0" err="1" smtClean="0"/>
              <a:t>метронідазол</a:t>
            </a:r>
            <a:r>
              <a:rPr lang="ru-RU" sz="5800" b="1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2117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4400" b="1" dirty="0" err="1" smtClean="0">
                <a:solidFill>
                  <a:srgbClr val="FF0000"/>
                </a:solidFill>
              </a:rPr>
              <a:t>Патогенетична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терапія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4400" b="1" dirty="0" err="1" smtClean="0"/>
              <a:t>Патогенетичне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лікування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має</a:t>
            </a:r>
            <a:r>
              <a:rPr lang="ru-RU" sz="4400" b="1" dirty="0" smtClean="0"/>
              <a:t> на </a:t>
            </a:r>
            <a:r>
              <a:rPr lang="ru-RU" sz="4400" b="1" dirty="0" err="1" smtClean="0"/>
              <a:t>меті</a:t>
            </a:r>
            <a:r>
              <a:rPr lang="ru-RU" sz="4400" b="1" dirty="0" smtClean="0"/>
              <a:t> блокаду </a:t>
            </a:r>
            <a:r>
              <a:rPr lang="ru-RU" sz="4400" b="1" dirty="0" err="1" smtClean="0"/>
              <a:t>механізму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розвитку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інфекційного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процесу</a:t>
            </a:r>
            <a:r>
              <a:rPr lang="ru-RU" sz="4400" b="1" dirty="0" smtClean="0"/>
              <a:t>. </a:t>
            </a:r>
            <a:r>
              <a:rPr lang="ru-RU" sz="4400" b="1" dirty="0" err="1" smtClean="0"/>
              <a:t>Це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досягається</a:t>
            </a:r>
            <a:r>
              <a:rPr lang="ru-RU" sz="4400" b="1" dirty="0" smtClean="0"/>
              <a:t> за </a:t>
            </a:r>
            <a:r>
              <a:rPr lang="ru-RU" sz="4400" b="1" dirty="0" err="1" smtClean="0"/>
              <a:t>допомогою</a:t>
            </a:r>
            <a:r>
              <a:rPr lang="ru-RU" sz="4400" b="1" dirty="0" smtClean="0"/>
              <a:t>:</a:t>
            </a:r>
          </a:p>
          <a:p>
            <a:pPr>
              <a:buNone/>
            </a:pPr>
            <a:r>
              <a:rPr lang="ru-RU" sz="4400" b="1" dirty="0" smtClean="0"/>
              <a:t>• </a:t>
            </a:r>
            <a:r>
              <a:rPr lang="ru-RU" sz="4400" b="1" dirty="0" err="1" smtClean="0"/>
              <a:t>дезінтоксикаційної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терапії</a:t>
            </a:r>
            <a:r>
              <a:rPr lang="ru-RU" sz="4400" b="1" dirty="0" smtClean="0"/>
              <a:t> (</a:t>
            </a:r>
            <a:r>
              <a:rPr lang="ru-RU" sz="4400" b="1" dirty="0" err="1" smtClean="0"/>
              <a:t>наприклад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застосуванням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антитоксичних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сироваток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гемодилюції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гемодіалізу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плазмаферезу</a:t>
            </a:r>
            <a:r>
              <a:rPr lang="ru-RU" sz="4400" b="1" dirty="0" smtClean="0"/>
              <a:t>);</a:t>
            </a:r>
          </a:p>
          <a:p>
            <a:pPr>
              <a:buNone/>
            </a:pPr>
            <a:r>
              <a:rPr lang="ru-RU" sz="4400" b="1" dirty="0" smtClean="0"/>
              <a:t>• </a:t>
            </a:r>
            <a:r>
              <a:rPr lang="ru-RU" sz="4400" b="1" dirty="0" err="1" smtClean="0"/>
              <a:t>протизапального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лікування</a:t>
            </a:r>
            <a:r>
              <a:rPr lang="ru-RU" sz="4400" b="1" dirty="0" smtClean="0"/>
              <a:t>;</a:t>
            </a:r>
          </a:p>
          <a:p>
            <a:pPr>
              <a:buNone/>
            </a:pPr>
            <a:r>
              <a:rPr lang="ru-RU" sz="4400" b="1" dirty="0" smtClean="0"/>
              <a:t>• </a:t>
            </a:r>
            <a:r>
              <a:rPr lang="ru-RU" sz="4400" b="1" dirty="0" err="1" smtClean="0"/>
              <a:t>імунотерапії</a:t>
            </a:r>
            <a:r>
              <a:rPr lang="ru-RU" sz="4400" b="1" dirty="0" smtClean="0"/>
              <a:t> та </a:t>
            </a:r>
            <a:r>
              <a:rPr lang="ru-RU" sz="4400" b="1" dirty="0" err="1" smtClean="0"/>
              <a:t>імунокорекції</a:t>
            </a:r>
            <a:r>
              <a:rPr lang="ru-RU" sz="4400" b="1" dirty="0" smtClean="0"/>
              <a:t> (</a:t>
            </a:r>
            <a:r>
              <a:rPr lang="ru-RU" sz="4400" b="1" dirty="0" err="1" smtClean="0"/>
              <a:t>наприклад</a:t>
            </a:r>
            <a:r>
              <a:rPr lang="ru-RU" sz="4400" b="1" dirty="0" smtClean="0"/>
              <a:t>, за </a:t>
            </a:r>
            <a:r>
              <a:rPr lang="ru-RU" sz="4400" b="1" dirty="0" err="1" smtClean="0"/>
              <a:t>допомогою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специфічних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сироваток</a:t>
            </a:r>
            <a:r>
              <a:rPr lang="ru-RU" sz="4400" b="1" dirty="0" smtClean="0"/>
              <a:t>, вакцин, </a:t>
            </a:r>
            <a:r>
              <a:rPr lang="ru-RU" sz="4400" b="1" dirty="0" err="1" smtClean="0"/>
              <a:t>адаптогенів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імуномодуляторів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десенсибілізуючих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впливів</a:t>
            </a:r>
            <a:r>
              <a:rPr lang="ru-RU" sz="4400" b="1" dirty="0" smtClean="0"/>
              <a:t>);</a:t>
            </a:r>
          </a:p>
          <a:p>
            <a:pPr>
              <a:buNone/>
            </a:pPr>
            <a:r>
              <a:rPr lang="ru-RU" sz="4400" b="1" dirty="0" smtClean="0"/>
              <a:t>• </a:t>
            </a:r>
            <a:r>
              <a:rPr lang="ru-RU" sz="4400" b="1" dirty="0" err="1" smtClean="0"/>
              <a:t>нормалізації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функцій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органів</a:t>
            </a:r>
            <a:r>
              <a:rPr lang="ru-RU" sz="4400" b="1" dirty="0" smtClean="0"/>
              <a:t>, тканин та </a:t>
            </a:r>
            <a:r>
              <a:rPr lang="ru-RU" sz="4400" b="1" dirty="0" err="1" smtClean="0"/>
              <a:t>їх</a:t>
            </a:r>
            <a:r>
              <a:rPr lang="ru-RU" sz="4400" b="1" dirty="0" smtClean="0"/>
              <a:t> систем (</a:t>
            </a:r>
            <a:r>
              <a:rPr lang="ru-RU" sz="4400" b="1" dirty="0" err="1" smtClean="0"/>
              <a:t>наприклад</a:t>
            </a:r>
            <a:r>
              <a:rPr lang="ru-RU" sz="4400" b="1" dirty="0" smtClean="0"/>
              <a:t>, ССС, </a:t>
            </a:r>
            <a:r>
              <a:rPr lang="ru-RU" sz="4400" b="1" dirty="0" err="1" smtClean="0"/>
              <a:t>дихальної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травної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нервової</a:t>
            </a:r>
            <a:r>
              <a:rPr lang="ru-RU" sz="4400" b="1" dirty="0" smtClean="0"/>
              <a:t>), </a:t>
            </a:r>
            <a:r>
              <a:rPr lang="ru-RU" sz="4400" b="1" dirty="0" err="1" smtClean="0"/>
              <a:t>порушених</a:t>
            </a:r>
            <a:r>
              <a:rPr lang="ru-RU" sz="4400" b="1" dirty="0" smtClean="0"/>
              <a:t> у </a:t>
            </a:r>
            <a:r>
              <a:rPr lang="ru-RU" sz="4400" b="1" dirty="0" err="1" smtClean="0"/>
              <a:t>зв'язку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з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розвитком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інфекційного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процесу</a:t>
            </a:r>
            <a:r>
              <a:rPr lang="ru-RU" sz="4400" b="1" dirty="0" smtClean="0"/>
              <a:t>.</a:t>
            </a:r>
          </a:p>
          <a:p>
            <a:pPr>
              <a:buNone/>
            </a:pPr>
            <a:r>
              <a:rPr lang="ru-RU" sz="4400" b="1" dirty="0" smtClean="0"/>
              <a:t>• </a:t>
            </a:r>
            <a:r>
              <a:rPr lang="ru-RU" sz="4400" b="1" dirty="0" err="1" smtClean="0"/>
              <a:t>корекції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основних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параметрів</a:t>
            </a:r>
            <a:r>
              <a:rPr lang="ru-RU" sz="4400" b="1" dirty="0" smtClean="0"/>
              <a:t> гомеостазу </a:t>
            </a:r>
            <a:r>
              <a:rPr lang="ru-RU" sz="4400" b="1" dirty="0" err="1" smtClean="0"/>
              <a:t>організму</a:t>
            </a:r>
            <a:r>
              <a:rPr lang="ru-RU" sz="4400" b="1" dirty="0" smtClean="0"/>
              <a:t> (КЩР, </a:t>
            </a:r>
            <a:r>
              <a:rPr lang="ru-RU" sz="4400" b="1" dirty="0" err="1" smtClean="0"/>
              <a:t>вмісту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іонів</a:t>
            </a:r>
            <a:r>
              <a:rPr lang="ru-RU" sz="4400" b="1" dirty="0" smtClean="0"/>
              <a:t>, </a:t>
            </a:r>
            <a:r>
              <a:rPr lang="ru-RU" sz="4400" b="1" dirty="0" err="1" smtClean="0"/>
              <a:t>маси</a:t>
            </a:r>
            <a:r>
              <a:rPr lang="ru-RU" sz="4400" b="1" dirty="0" smtClean="0"/>
              <a:t> та </a:t>
            </a:r>
            <a:r>
              <a:rPr lang="ru-RU" sz="4400" b="1" dirty="0" err="1" smtClean="0"/>
              <a:t>реологічних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властивостей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циркулюючої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крові</a:t>
            </a:r>
            <a:r>
              <a:rPr lang="ru-RU" sz="4400" b="1" dirty="0" smtClean="0"/>
              <a:t>, рО2, </a:t>
            </a:r>
            <a:r>
              <a:rPr lang="ru-RU" sz="4400" b="1" dirty="0" err="1" smtClean="0"/>
              <a:t>р</a:t>
            </a:r>
            <a:r>
              <a:rPr lang="en-US" sz="4400" b="1" dirty="0" smtClean="0"/>
              <a:t>CO2 </a:t>
            </a:r>
            <a:r>
              <a:rPr lang="ru-RU" sz="4400" b="1" dirty="0" smtClean="0"/>
              <a:t>та </a:t>
            </a:r>
            <a:r>
              <a:rPr lang="ru-RU" sz="4400" b="1" dirty="0" err="1" smtClean="0"/>
              <a:t>ін</a:t>
            </a:r>
            <a:r>
              <a:rPr lang="ru-RU" sz="4400" b="1" dirty="0" smtClean="0"/>
              <a:t>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Симптоматична </a:t>
            </a:r>
            <a:r>
              <a:rPr lang="ru-RU" b="1" dirty="0" err="1" smtClean="0">
                <a:solidFill>
                  <a:srgbClr val="FF0000"/>
                </a:solidFill>
              </a:rPr>
              <a:t>терапія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err="1" smtClean="0"/>
              <a:t>Симптоматичне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спрямоване</a:t>
            </a:r>
            <a:r>
              <a:rPr lang="ru-RU" b="1" dirty="0" smtClean="0"/>
              <a:t> на </a:t>
            </a:r>
            <a:r>
              <a:rPr lang="ru-RU" b="1" dirty="0" err="1" smtClean="0"/>
              <a:t>полегшення</a:t>
            </a:r>
            <a:r>
              <a:rPr lang="ru-RU" b="1" dirty="0" smtClean="0"/>
              <a:t> стану </a:t>
            </a:r>
            <a:r>
              <a:rPr lang="ru-RU" b="1" dirty="0" err="1" smtClean="0"/>
              <a:t>пацієнта</a:t>
            </a:r>
            <a:r>
              <a:rPr lang="ru-RU" b="1" dirty="0" smtClean="0"/>
              <a:t> та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у </a:t>
            </a:r>
            <a:r>
              <a:rPr lang="ru-RU" b="1" dirty="0" err="1" smtClean="0"/>
              <a:t>нього</a:t>
            </a:r>
            <a:r>
              <a:rPr lang="ru-RU" b="1" dirty="0" smtClean="0"/>
              <a:t> тяжких, </a:t>
            </a:r>
            <a:r>
              <a:rPr lang="ru-RU" b="1" dirty="0" err="1" smtClean="0"/>
              <a:t>болючих</a:t>
            </a:r>
            <a:r>
              <a:rPr lang="ru-RU" b="1" dirty="0" smtClean="0"/>
              <a:t> </a:t>
            </a:r>
            <a:r>
              <a:rPr lang="ru-RU" b="1" dirty="0" err="1" smtClean="0"/>
              <a:t>відчуттів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посилюють</a:t>
            </a:r>
            <a:r>
              <a:rPr lang="ru-RU" b="1" dirty="0" smtClean="0"/>
              <a:t> </a:t>
            </a:r>
            <a:r>
              <a:rPr lang="ru-RU" b="1" dirty="0" err="1" smtClean="0"/>
              <a:t>перебіг</a:t>
            </a:r>
            <a:r>
              <a:rPr lang="ru-RU" b="1" dirty="0" smtClean="0"/>
              <a:t> </a:t>
            </a:r>
            <a:r>
              <a:rPr lang="ru-RU" b="1" dirty="0" err="1" smtClean="0"/>
              <a:t>інфекційного</a:t>
            </a:r>
            <a:r>
              <a:rPr lang="ru-RU" b="1" dirty="0" smtClean="0"/>
              <a:t> </a:t>
            </a:r>
            <a:r>
              <a:rPr lang="ru-RU" b="1" dirty="0" err="1" smtClean="0"/>
              <a:t>процесу</a:t>
            </a:r>
            <a:r>
              <a:rPr lang="ru-RU" b="1" dirty="0" smtClean="0"/>
              <a:t>. З </a:t>
            </a:r>
            <a:r>
              <a:rPr lang="ru-RU" b="1" dirty="0" err="1" smtClean="0"/>
              <a:t>цією</a:t>
            </a:r>
            <a:r>
              <a:rPr lang="ru-RU" b="1" dirty="0" smtClean="0"/>
              <a:t> метою </a:t>
            </a:r>
            <a:r>
              <a:rPr lang="ru-RU" b="1" dirty="0" err="1" smtClean="0"/>
              <a:t>використовують</a:t>
            </a:r>
            <a:r>
              <a:rPr lang="ru-RU" b="1" dirty="0" smtClean="0"/>
              <a:t> </a:t>
            </a:r>
            <a:r>
              <a:rPr lang="ru-RU" b="1" dirty="0" err="1" smtClean="0"/>
              <a:t>наприклад</a:t>
            </a:r>
            <a:r>
              <a:rPr lang="ru-RU" b="1" dirty="0" smtClean="0"/>
              <a:t>,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усувають</a:t>
            </a:r>
            <a:r>
              <a:rPr lang="ru-RU" b="1" dirty="0" smtClean="0"/>
              <a:t> </a:t>
            </a:r>
            <a:r>
              <a:rPr lang="ru-RU" b="1" dirty="0" err="1" smtClean="0"/>
              <a:t>головний</a:t>
            </a:r>
            <a:r>
              <a:rPr lang="ru-RU" b="1" dirty="0" smtClean="0"/>
              <a:t> </a:t>
            </a:r>
            <a:r>
              <a:rPr lang="ru-RU" b="1" dirty="0" err="1" smtClean="0"/>
              <a:t>біль</a:t>
            </a:r>
            <a:r>
              <a:rPr lang="ru-RU" b="1" dirty="0" smtClean="0"/>
              <a:t>, </a:t>
            </a:r>
            <a:r>
              <a:rPr lang="ru-RU" b="1" dirty="0" err="1" smtClean="0"/>
              <a:t>почуття</a:t>
            </a:r>
            <a:r>
              <a:rPr lang="ru-RU" b="1" dirty="0" smtClean="0"/>
              <a:t> </a:t>
            </a:r>
            <a:r>
              <a:rPr lang="ru-RU" b="1" dirty="0" err="1" smtClean="0"/>
              <a:t>емоційної</a:t>
            </a:r>
            <a:r>
              <a:rPr lang="ru-RU" b="1" dirty="0" smtClean="0"/>
              <a:t> </a:t>
            </a:r>
            <a:r>
              <a:rPr lang="ru-RU" b="1" dirty="0" err="1" smtClean="0"/>
              <a:t>напруги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страху, </a:t>
            </a:r>
            <a:r>
              <a:rPr lang="ru-RU" b="1" dirty="0" err="1" smtClean="0"/>
              <a:t>снодійні</a:t>
            </a:r>
            <a:r>
              <a:rPr lang="ru-RU" b="1" dirty="0" smtClean="0"/>
              <a:t> та </a:t>
            </a:r>
            <a:r>
              <a:rPr lang="ru-RU" b="1" dirty="0" err="1" smtClean="0"/>
              <a:t>протибольові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rgbClr val="0000FF"/>
                </a:solidFill>
              </a:rPr>
              <a:t>ВВЕДЕН</a:t>
            </a:r>
            <a:r>
              <a:rPr lang="uk-UA" dirty="0" smtClean="0">
                <a:solidFill>
                  <a:srgbClr val="0000FF"/>
                </a:solidFill>
              </a:rPr>
              <a:t>НЯ</a:t>
            </a:r>
            <a:r>
              <a:rPr lang="pl-PL" dirty="0" smtClean="0">
                <a:solidFill>
                  <a:srgbClr val="0000FF"/>
                </a:solidFill>
              </a:rPr>
              <a:t> </a:t>
            </a:r>
            <a:r>
              <a:rPr lang="pl-PL" dirty="0">
                <a:solidFill>
                  <a:srgbClr val="0000FF"/>
                </a:solidFill>
              </a:rPr>
              <a:t/>
            </a:r>
            <a:br>
              <a:rPr lang="pl-PL" dirty="0">
                <a:solidFill>
                  <a:srgbClr val="0000FF"/>
                </a:solidFill>
              </a:rPr>
            </a:br>
            <a:endParaRPr lang="pl-PL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7620000" cy="4038600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хвороби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відомі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людству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ще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давніх-давен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Епідеміями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охоплювалися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величезні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території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включаючи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цілі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держави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народи.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Недарма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хвороби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дістали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назву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"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морових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хвороб".</a:t>
            </a:r>
          </a:p>
        </p:txBody>
      </p:sp>
    </p:spTree>
  </p:cSld>
  <p:clrMapOvr>
    <a:masterClrMapping/>
  </p:clrMapOvr>
  <p:transition>
    <p:blind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4605338" cy="477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57400"/>
            <a:ext cx="45720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rgbClr val="0000FF"/>
                </a:solidFill>
              </a:rPr>
              <a:t>ВВЕДЕН</a:t>
            </a:r>
            <a:r>
              <a:rPr lang="uk-UA" dirty="0" smtClean="0">
                <a:solidFill>
                  <a:srgbClr val="0000FF"/>
                </a:solidFill>
              </a:rPr>
              <a:t>НЯ</a:t>
            </a:r>
            <a:r>
              <a:rPr lang="pl-PL" dirty="0" smtClean="0">
                <a:solidFill>
                  <a:srgbClr val="0000FF"/>
                </a:solidFill>
              </a:rPr>
              <a:t> </a:t>
            </a:r>
            <a:r>
              <a:rPr lang="pl-PL" dirty="0">
                <a:solidFill>
                  <a:srgbClr val="0000FF"/>
                </a:solidFill>
              </a:rPr>
              <a:t/>
            </a:r>
            <a:br>
              <a:rPr lang="pl-PL" dirty="0">
                <a:solidFill>
                  <a:srgbClr val="0000FF"/>
                </a:solidFill>
              </a:rPr>
            </a:br>
            <a:endParaRPr lang="pl-PL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7620000" cy="4038600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ru-RU" dirty="0" err="1" smtClean="0"/>
              <a:t>Профілактика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боротьба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ними в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часи</a:t>
            </a:r>
            <a:r>
              <a:rPr lang="ru-RU" dirty="0" smtClean="0"/>
              <a:t> та у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народів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найсерйознішою</a:t>
            </a:r>
            <a:r>
              <a:rPr lang="ru-RU" dirty="0" smtClean="0"/>
              <a:t> </a:t>
            </a:r>
            <a:r>
              <a:rPr lang="ru-RU" dirty="0" err="1" smtClean="0"/>
              <a:t>суспільною</a:t>
            </a:r>
            <a:r>
              <a:rPr lang="ru-RU" dirty="0" smtClean="0"/>
              <a:t> проблемою.</a:t>
            </a:r>
          </a:p>
        </p:txBody>
      </p:sp>
    </p:spTree>
  </p:cSld>
  <p:clrMapOvr>
    <a:masterClrMapping/>
  </p:clrMapOvr>
  <p:transition>
    <p:blind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0000FF"/>
                </a:solidFill>
              </a:rPr>
              <a:t>ВВЕДЕН</a:t>
            </a:r>
            <a:r>
              <a:rPr lang="uk-UA" dirty="0" smtClean="0">
                <a:solidFill>
                  <a:srgbClr val="0000FF"/>
                </a:solidFill>
              </a:rPr>
              <a:t>НЯ</a:t>
            </a:r>
            <a:r>
              <a:rPr lang="pl-PL" dirty="0" smtClean="0">
                <a:solidFill>
                  <a:srgbClr val="0000FF"/>
                </a:solidFill>
              </a:rPr>
              <a:t> </a:t>
            </a:r>
            <a:endParaRPr lang="pl-PL" dirty="0">
              <a:solidFill>
                <a:srgbClr val="0000FF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696200" cy="4800600"/>
          </a:xfrm>
        </p:spPr>
        <p:txBody>
          <a:bodyPr/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Ейфорія</a:t>
            </a:r>
            <a:r>
              <a:rPr lang="ru-RU" dirty="0" smtClean="0"/>
              <a:t> 50-70-х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pl-PL" dirty="0" smtClean="0"/>
              <a:t>XX </a:t>
            </a:r>
            <a:r>
              <a:rPr lang="ru-RU" dirty="0" err="1" smtClean="0"/>
              <a:t>століття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приводу </a:t>
            </a:r>
            <a:r>
              <a:rPr lang="ru-RU" dirty="0" err="1" smtClean="0"/>
              <a:t>успішної</a:t>
            </a:r>
            <a:r>
              <a:rPr lang="ru-RU" dirty="0" smtClean="0"/>
              <a:t> </a:t>
            </a:r>
            <a:r>
              <a:rPr lang="ru-RU" dirty="0" err="1" smtClean="0"/>
              <a:t>боротьби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інфекціями</a:t>
            </a:r>
            <a:r>
              <a:rPr lang="ru-RU" dirty="0" smtClean="0"/>
              <a:t> та </a:t>
            </a:r>
            <a:r>
              <a:rPr lang="ru-RU" dirty="0" err="1" smtClean="0"/>
              <a:t>повної</a:t>
            </a:r>
            <a:r>
              <a:rPr lang="ru-RU" dirty="0" smtClean="0"/>
              <a:t> </a:t>
            </a:r>
            <a:r>
              <a:rPr lang="ru-RU" dirty="0" err="1" smtClean="0"/>
              <a:t>ліквідації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них </a:t>
            </a:r>
            <a:r>
              <a:rPr lang="ru-RU" dirty="0" err="1" smtClean="0"/>
              <a:t>виявилася</a:t>
            </a:r>
            <a:r>
              <a:rPr lang="ru-RU" dirty="0" smtClean="0"/>
              <a:t> </a:t>
            </a:r>
            <a:r>
              <a:rPr lang="ru-RU" dirty="0" err="1" smtClean="0"/>
              <a:t>передчасною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>
    <p:blinds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rgbClr val="0000FF"/>
                </a:solidFill>
              </a:rPr>
              <a:t>ВВЕДЕН</a:t>
            </a:r>
            <a:r>
              <a:rPr lang="uk-UA" dirty="0" smtClean="0">
                <a:solidFill>
                  <a:srgbClr val="0000FF"/>
                </a:solidFill>
              </a:rPr>
              <a:t>НЯ</a:t>
            </a:r>
            <a:r>
              <a:rPr lang="pl-PL" dirty="0" smtClean="0">
                <a:solidFill>
                  <a:srgbClr val="0000FF"/>
                </a:solidFill>
              </a:rPr>
              <a:t> </a:t>
            </a:r>
            <a:r>
              <a:rPr lang="pl-PL" dirty="0">
                <a:solidFill>
                  <a:srgbClr val="0000FF"/>
                </a:solidFill>
              </a:rPr>
              <a:t/>
            </a:r>
            <a:br>
              <a:rPr lang="pl-PL" dirty="0">
                <a:solidFill>
                  <a:srgbClr val="0000FF"/>
                </a:solidFill>
              </a:rPr>
            </a:br>
            <a:endParaRPr lang="pl-PL" dirty="0">
              <a:solidFill>
                <a:srgbClr val="0000FF"/>
              </a:solidFill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Лише</a:t>
            </a:r>
            <a:r>
              <a:rPr lang="ru-RU" dirty="0" smtClean="0"/>
              <a:t> одну </a:t>
            </a:r>
            <a:r>
              <a:rPr lang="ru-RU" dirty="0" err="1" smtClean="0"/>
              <a:t>інфекційну</a:t>
            </a:r>
            <a:r>
              <a:rPr lang="ru-RU" dirty="0" smtClean="0"/>
              <a:t> хворобу – </a:t>
            </a:r>
            <a:r>
              <a:rPr lang="ru-RU" dirty="0" err="1" smtClean="0"/>
              <a:t>натуральну</a:t>
            </a:r>
            <a:r>
              <a:rPr lang="ru-RU" dirty="0" smtClean="0"/>
              <a:t> </a:t>
            </a:r>
            <a:r>
              <a:rPr lang="ru-RU" dirty="0" err="1" smtClean="0"/>
              <a:t>віспу</a:t>
            </a:r>
            <a:r>
              <a:rPr lang="ru-RU" dirty="0" smtClean="0"/>
              <a:t> –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вважати</a:t>
            </a:r>
            <a:r>
              <a:rPr lang="ru-RU" dirty="0" smtClean="0"/>
              <a:t> </a:t>
            </a:r>
            <a:r>
              <a:rPr lang="ru-RU" dirty="0" err="1" smtClean="0"/>
              <a:t>умовно</a:t>
            </a:r>
            <a:r>
              <a:rPr lang="ru-RU" dirty="0" smtClean="0"/>
              <a:t> </a:t>
            </a:r>
            <a:r>
              <a:rPr lang="ru-RU" dirty="0" err="1" smtClean="0"/>
              <a:t>ліквідованою</a:t>
            </a:r>
            <a:r>
              <a:rPr lang="ru-RU" dirty="0" smtClean="0"/>
              <a:t> на </a:t>
            </a:r>
            <a:r>
              <a:rPr lang="ru-RU" dirty="0" err="1" smtClean="0"/>
              <a:t>планеті</a:t>
            </a:r>
            <a:r>
              <a:rPr lang="ru-RU" dirty="0" smtClean="0"/>
              <a:t>.</a:t>
            </a:r>
          </a:p>
        </p:txBody>
      </p:sp>
      <p:pic>
        <p:nvPicPr>
          <p:cNvPr id="9318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600200"/>
            <a:ext cx="3048000" cy="2482850"/>
          </a:xfrm>
        </p:spPr>
      </p:pic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267200"/>
            <a:ext cx="32194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ВВЕДЕН</a:t>
            </a:r>
            <a:r>
              <a:rPr lang="uk-UA" dirty="0" smtClean="0"/>
              <a:t>НЯ</a:t>
            </a:r>
            <a:r>
              <a:rPr lang="pl-PL" dirty="0" smtClean="0"/>
              <a:t> 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391400" cy="3886200"/>
          </a:xfrm>
        </p:spPr>
        <p:txBody>
          <a:bodyPr/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З </a:t>
            </a:r>
            <a:r>
              <a:rPr lang="ru-RU" dirty="0" err="1" smtClean="0"/>
              <a:t>іншого</a:t>
            </a:r>
            <a:r>
              <a:rPr lang="ru-RU" dirty="0" smtClean="0"/>
              <a:t> боку, </a:t>
            </a:r>
            <a:r>
              <a:rPr lang="ru-RU" dirty="0" err="1" smtClean="0"/>
              <a:t>збільшується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, </a:t>
            </a:r>
            <a:r>
              <a:rPr lang="ru-RU" dirty="0" err="1" smtClean="0"/>
              <a:t>раніше</a:t>
            </a:r>
            <a:r>
              <a:rPr lang="ru-RU" dirty="0" smtClean="0"/>
              <a:t> </a:t>
            </a:r>
            <a:r>
              <a:rPr lang="ru-RU" dirty="0" err="1" smtClean="0"/>
              <a:t>невідомих</a:t>
            </a:r>
            <a:r>
              <a:rPr lang="ru-RU" dirty="0" smtClean="0"/>
              <a:t> </a:t>
            </a:r>
            <a:r>
              <a:rPr lang="ru-RU" dirty="0" err="1" smtClean="0"/>
              <a:t>науці</a:t>
            </a:r>
            <a:r>
              <a:rPr lang="ru-RU" dirty="0" smtClean="0"/>
              <a:t> </a:t>
            </a:r>
            <a:r>
              <a:rPr lang="ru-RU" dirty="0" err="1" smtClean="0"/>
              <a:t>інфекцій</a:t>
            </a:r>
            <a:r>
              <a:rPr lang="ru-RU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pl-PL" dirty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971800"/>
            <a:ext cx="35004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blinds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0000FF"/>
                </a:solidFill>
              </a:rPr>
              <a:t>ВВЕДЕН</a:t>
            </a:r>
            <a:r>
              <a:rPr lang="uk-UA" smtClean="0">
                <a:solidFill>
                  <a:srgbClr val="0000FF"/>
                </a:solidFill>
              </a:rPr>
              <a:t>НЯ</a:t>
            </a:r>
            <a:r>
              <a:rPr lang="pl-PL" smtClean="0">
                <a:solidFill>
                  <a:srgbClr val="0000FF"/>
                </a:solidFill>
              </a:rPr>
              <a:t> </a:t>
            </a:r>
            <a:endParaRPr lang="pl-PL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391400" cy="3886200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нагадати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у 50-х роках </a:t>
            </a:r>
            <a:r>
              <a:rPr lang="ru-RU" dirty="0" err="1" smtClean="0"/>
              <a:t>налічувалося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</a:t>
            </a:r>
            <a:r>
              <a:rPr lang="ru-RU" dirty="0" err="1" smtClean="0"/>
              <a:t>тисячі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хвороб, </a:t>
            </a:r>
            <a:r>
              <a:rPr lang="ru-RU" dirty="0" err="1" smtClean="0"/>
              <a:t>нині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1200, </a:t>
            </a:r>
            <a:r>
              <a:rPr lang="ru-RU" dirty="0" err="1" smtClean="0"/>
              <a:t>звідси</a:t>
            </a:r>
            <a:r>
              <a:rPr lang="ru-RU" dirty="0" smtClean="0"/>
              <a:t>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проблем (СНІД, хвороба Лайма, </a:t>
            </a:r>
            <a:r>
              <a:rPr lang="ru-RU" dirty="0" err="1" smtClean="0"/>
              <a:t>легіонельоз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.) як </a:t>
            </a:r>
            <a:r>
              <a:rPr lang="ru-RU" dirty="0" err="1" smtClean="0"/>
              <a:t>фахівців</a:t>
            </a:r>
            <a:r>
              <a:rPr lang="ru-RU" dirty="0" smtClean="0"/>
              <a:t>, так </a:t>
            </a:r>
            <a:r>
              <a:rPr lang="ru-RU" dirty="0" err="1" smtClean="0"/>
              <a:t>суспільства</a:t>
            </a:r>
            <a:r>
              <a:rPr lang="ru-RU" dirty="0" smtClean="0"/>
              <a:t> для </a:t>
            </a:r>
            <a:r>
              <a:rPr lang="ru-RU" dirty="0" err="1" smtClean="0"/>
              <a:t>цілому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>
    <p:blinds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0000FF"/>
                </a:solidFill>
              </a:rPr>
              <a:t>ВВЕДЕН</a:t>
            </a:r>
            <a:r>
              <a:rPr lang="ru-RU" dirty="0" smtClean="0">
                <a:solidFill>
                  <a:srgbClr val="0000FF"/>
                </a:solidFill>
              </a:rPr>
              <a:t>НЯ</a:t>
            </a:r>
            <a:r>
              <a:rPr lang="pl-PL" dirty="0" smtClean="0">
                <a:solidFill>
                  <a:srgbClr val="0000FF"/>
                </a:solidFill>
              </a:rPr>
              <a:t> </a:t>
            </a:r>
            <a:r>
              <a:rPr lang="pl-PL" dirty="0">
                <a:solidFill>
                  <a:srgbClr val="0000FF"/>
                </a:solidFill>
              </a:rPr>
              <a:t/>
            </a:r>
            <a:br>
              <a:rPr lang="pl-PL" dirty="0">
                <a:solidFill>
                  <a:srgbClr val="0000FF"/>
                </a:solidFill>
              </a:rPr>
            </a:br>
            <a:endParaRPr lang="pl-PL" dirty="0">
              <a:solidFill>
                <a:srgbClr val="0000FF"/>
              </a:solidFill>
            </a:endParaRPr>
          </a:p>
        </p:txBody>
      </p:sp>
      <p:pic>
        <p:nvPicPr>
          <p:cNvPr id="96259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962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29124" y="1849438"/>
            <a:ext cx="4333876" cy="411480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Особливого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набуває</a:t>
            </a:r>
            <a:r>
              <a:rPr lang="ru-RU" dirty="0" smtClean="0"/>
              <a:t> </a:t>
            </a:r>
            <a:r>
              <a:rPr lang="ru-RU" dirty="0" err="1" smtClean="0"/>
              <a:t>медична</a:t>
            </a:r>
            <a:r>
              <a:rPr lang="ru-RU" dirty="0" smtClean="0"/>
              <a:t> </a:t>
            </a:r>
            <a:r>
              <a:rPr lang="ru-RU" dirty="0" err="1" smtClean="0"/>
              <a:t>непоінформованість</a:t>
            </a:r>
            <a:r>
              <a:rPr lang="ru-RU" dirty="0" smtClean="0"/>
              <a:t>, </a:t>
            </a: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медична</a:t>
            </a:r>
            <a:r>
              <a:rPr lang="ru-RU" dirty="0" smtClean="0"/>
              <a:t> </a:t>
            </a:r>
            <a:r>
              <a:rPr lang="ru-RU" dirty="0" err="1" smtClean="0"/>
              <a:t>безграмотність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66"/>
            <a:ext cx="91440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00FF"/>
                </a:solidFill>
                <a:effectLst/>
              </a:rPr>
              <a:t>Перед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охороною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здоров'я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стоять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серйозні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завдання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у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профілактиці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та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боротьбі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з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інфекційною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</a:t>
            </a:r>
            <a:r>
              <a:rPr lang="ru-RU" sz="3200" dirty="0" err="1" smtClean="0">
                <a:solidFill>
                  <a:srgbClr val="0000FF"/>
                </a:solidFill>
                <a:effectLst/>
              </a:rPr>
              <a:t>захворюваністю</a:t>
            </a:r>
            <a:r>
              <a:rPr lang="pl-PL" sz="3200" dirty="0" smtClean="0">
                <a:solidFill>
                  <a:srgbClr val="0000FF"/>
                </a:solidFill>
                <a:effectLst/>
              </a:rPr>
              <a:t> </a:t>
            </a:r>
            <a:endParaRPr lang="pl-PL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4495800" cy="4114800"/>
          </a:xfrm>
        </p:spPr>
        <p:txBody>
          <a:bodyPr>
            <a:normAutofit/>
          </a:bodyPr>
          <a:lstStyle/>
          <a:p>
            <a:r>
              <a:rPr lang="ru-RU" dirty="0" err="1" smtClean="0"/>
              <a:t>Звідси</a:t>
            </a:r>
            <a:r>
              <a:rPr lang="ru-RU" dirty="0" smtClean="0"/>
              <a:t> походить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пізнє</a:t>
            </a:r>
            <a:r>
              <a:rPr lang="ru-RU" dirty="0" smtClean="0"/>
              <a:t> </a:t>
            </a:r>
            <a:r>
              <a:rPr lang="ru-RU" dirty="0" err="1" smtClean="0"/>
              <a:t>звернення</a:t>
            </a:r>
            <a:r>
              <a:rPr lang="ru-RU" dirty="0" smtClean="0"/>
              <a:t> до </a:t>
            </a:r>
            <a:r>
              <a:rPr lang="ru-RU" dirty="0" err="1" smtClean="0"/>
              <a:t>лікаря</a:t>
            </a:r>
            <a:r>
              <a:rPr lang="ru-RU" dirty="0" smtClean="0"/>
              <a:t> та </a:t>
            </a:r>
            <a:r>
              <a:rPr lang="ru-RU" dirty="0" err="1" smtClean="0"/>
              <a:t>невчасна</a:t>
            </a:r>
            <a:r>
              <a:rPr lang="ru-RU" dirty="0" smtClean="0"/>
              <a:t> </a:t>
            </a:r>
            <a:r>
              <a:rPr lang="ru-RU" dirty="0" err="1" smtClean="0"/>
              <a:t>госпіталізація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хворих</a:t>
            </a:r>
            <a:r>
              <a:rPr lang="ru-RU" dirty="0" smtClean="0"/>
              <a:t> (</a:t>
            </a:r>
            <a:r>
              <a:rPr lang="ru-RU" dirty="0" err="1" smtClean="0"/>
              <a:t>дифтерія</a:t>
            </a:r>
            <a:r>
              <a:rPr lang="ru-RU" dirty="0" smtClean="0"/>
              <a:t>, </a:t>
            </a:r>
            <a:r>
              <a:rPr lang="ru-RU" dirty="0" err="1" smtClean="0"/>
              <a:t>бореліоз</a:t>
            </a:r>
            <a:r>
              <a:rPr lang="ru-RU" dirty="0" smtClean="0"/>
              <a:t> – хвороба Лайма та </a:t>
            </a:r>
            <a:r>
              <a:rPr lang="ru-RU" dirty="0" err="1" smtClean="0"/>
              <a:t>ін</a:t>
            </a:r>
            <a:r>
              <a:rPr lang="ru-RU" dirty="0" smtClean="0"/>
              <a:t>.).</a:t>
            </a:r>
          </a:p>
        </p:txBody>
      </p:sp>
      <p:pic>
        <p:nvPicPr>
          <p:cNvPr id="95236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46575" y="1524000"/>
            <a:ext cx="4657725" cy="50292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96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err="1" smtClean="0">
                <a:solidFill>
                  <a:schemeClr val="tx1"/>
                </a:solidFill>
              </a:rPr>
              <a:t>Що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потрібно</a:t>
            </a:r>
            <a:r>
              <a:rPr lang="ru-RU" sz="3100" b="1" dirty="0" smtClean="0">
                <a:solidFill>
                  <a:schemeClr val="tx1"/>
                </a:solidFill>
              </a:rPr>
              <a:t> знати про </a:t>
            </a:r>
            <a:r>
              <a:rPr lang="ru-RU" sz="3100" b="1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3100" b="1" dirty="0" smtClean="0">
                <a:solidFill>
                  <a:schemeClr val="tx1"/>
                </a:solidFill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</a:rPr>
              <a:t>інфекційних</a:t>
            </a:r>
            <a:r>
              <a:rPr lang="ru-RU" sz="3100" b="1" dirty="0" smtClean="0">
                <a:solidFill>
                  <a:schemeClr val="tx1"/>
                </a:solidFill>
              </a:rPr>
              <a:t> хвороб?</a:t>
            </a:r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5638"/>
            <a:ext cx="7315200" cy="4038600"/>
          </a:xfrm>
        </p:spPr>
        <p:txBody>
          <a:bodyPr>
            <a:normAutofit/>
          </a:bodyPr>
          <a:lstStyle/>
          <a:p>
            <a:pPr lvl="1" algn="just">
              <a:buNone/>
            </a:pP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Інфекційні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хвороби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мають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ряд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характерних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ознак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знання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яких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допоможе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займатися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їх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профілактикою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надавати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необхідну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допомогу</a:t>
            </a:r>
            <a:endParaRPr lang="ru-RU" sz="3200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err="1" smtClean="0">
                <a:solidFill>
                  <a:srgbClr val="FFFF00"/>
                </a:solidFill>
              </a:rPr>
              <a:t>Що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потрібно</a:t>
            </a:r>
            <a:r>
              <a:rPr lang="ru-RU" sz="4000" b="1" dirty="0" smtClean="0">
                <a:solidFill>
                  <a:srgbClr val="FFFF00"/>
                </a:solidFill>
              </a:rPr>
              <a:t> знати про </a:t>
            </a:r>
            <a:r>
              <a:rPr lang="ru-RU" sz="4000" b="1" dirty="0" err="1" smtClean="0">
                <a:solidFill>
                  <a:srgbClr val="FFFF00"/>
                </a:solidFill>
              </a:rPr>
              <a:t>особливості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інфекційних</a:t>
            </a:r>
            <a:r>
              <a:rPr lang="ru-RU" sz="4000" b="1" dirty="0" smtClean="0">
                <a:solidFill>
                  <a:srgbClr val="FFFF00"/>
                </a:solidFill>
              </a:rPr>
              <a:t> хвороб?</a:t>
            </a:r>
            <a:br>
              <a:rPr lang="ru-RU" sz="4000" b="1" dirty="0" smtClean="0">
                <a:solidFill>
                  <a:srgbClr val="FFFF00"/>
                </a:solidFill>
              </a:rPr>
            </a:br>
            <a:endParaRPr lang="pl-PL" sz="4000" b="1" i="0" dirty="0">
              <a:solidFill>
                <a:schemeClr val="tx1"/>
              </a:solidFill>
            </a:endParaRPr>
          </a:p>
        </p:txBody>
      </p:sp>
      <p:pic>
        <p:nvPicPr>
          <p:cNvPr id="97283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972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849438"/>
            <a:ext cx="4800600" cy="4551362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Інфекційне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захворювання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це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така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хвороба, яка не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тільки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викликана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й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підтримується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присутністю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організмі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живого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чужорідного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агента,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пошкоджує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(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збудника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2984"/>
            <a:ext cx="8229600" cy="2535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 smtClean="0">
                <a:solidFill>
                  <a:schemeClr val="tx1"/>
                </a:solidFill>
              </a:rPr>
              <a:t>Відмінні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риси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інфекційних</a:t>
            </a:r>
            <a:r>
              <a:rPr lang="ru-RU" sz="3600" dirty="0" smtClean="0">
                <a:solidFill>
                  <a:schemeClr val="tx1"/>
                </a:solidFill>
              </a:rPr>
              <a:t> хвороб: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5638"/>
            <a:ext cx="7315200" cy="403860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 </a:t>
            </a:r>
            <a:r>
              <a:rPr lang="ru-RU" dirty="0" err="1" smtClean="0"/>
              <a:t>контагіозність</a:t>
            </a:r>
            <a:r>
              <a:rPr lang="ru-RU" dirty="0" smtClean="0"/>
              <a:t> та </a:t>
            </a:r>
            <a:r>
              <a:rPr lang="ru-RU" dirty="0" err="1" smtClean="0"/>
              <a:t>небезпека</a:t>
            </a:r>
            <a:r>
              <a:rPr lang="ru-RU" dirty="0" smtClean="0"/>
              <a:t> </a:t>
            </a:r>
            <a:r>
              <a:rPr lang="ru-RU" dirty="0" err="1" smtClean="0"/>
              <a:t>швидкого</a:t>
            </a:r>
            <a:r>
              <a:rPr lang="ru-RU" dirty="0" smtClean="0"/>
              <a:t> </a:t>
            </a:r>
            <a:r>
              <a:rPr lang="ru-RU" dirty="0" err="1" smtClean="0"/>
              <a:t>поширення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;  </a:t>
            </a:r>
          </a:p>
          <a:p>
            <a:pPr algn="just"/>
            <a:r>
              <a:rPr lang="ru-RU" dirty="0" err="1" smtClean="0"/>
              <a:t>джерело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 - </a:t>
            </a:r>
            <a:r>
              <a:rPr lang="ru-RU" dirty="0" err="1" smtClean="0"/>
              <a:t>зазвичай</a:t>
            </a:r>
            <a:r>
              <a:rPr lang="ru-RU" dirty="0" smtClean="0"/>
              <a:t> хвора </a:t>
            </a:r>
            <a:r>
              <a:rPr lang="ru-RU" dirty="0" err="1" smtClean="0"/>
              <a:t>людина</a:t>
            </a:r>
            <a:r>
              <a:rPr lang="ru-RU" dirty="0" smtClean="0"/>
              <a:t>;  </a:t>
            </a:r>
          </a:p>
          <a:p>
            <a:pPr algn="just"/>
            <a:r>
              <a:rPr lang="ru-RU" dirty="0" smtClean="0"/>
              <a:t>причина </a:t>
            </a:r>
            <a:r>
              <a:rPr lang="ru-RU" dirty="0" err="1" smtClean="0"/>
              <a:t>виникнення</a:t>
            </a:r>
            <a:r>
              <a:rPr lang="ru-RU" dirty="0" smtClean="0"/>
              <a:t> – </a:t>
            </a:r>
            <a:r>
              <a:rPr lang="ru-RU" dirty="0" err="1" smtClean="0"/>
              <a:t>живий</a:t>
            </a:r>
            <a:r>
              <a:rPr lang="ru-RU" dirty="0" smtClean="0"/>
              <a:t> </a:t>
            </a:r>
            <a:r>
              <a:rPr lang="ru-RU" dirty="0" err="1" smtClean="0"/>
              <a:t>збудник</a:t>
            </a:r>
            <a:r>
              <a:rPr lang="ru-RU" dirty="0" smtClean="0"/>
              <a:t>;</a:t>
            </a:r>
          </a:p>
        </p:txBody>
      </p:sp>
    </p:spTree>
  </p:cSld>
  <p:clrMapOvr>
    <a:masterClrMapping/>
  </p:clrMapOvr>
  <p:transition>
    <p:blinds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Відмінні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риси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інфекційних</a:t>
            </a:r>
            <a:r>
              <a:rPr lang="ru-RU" dirty="0" smtClean="0">
                <a:solidFill>
                  <a:schemeClr val="tx1"/>
                </a:solidFill>
              </a:rPr>
              <a:t> хвороб: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25638"/>
            <a:ext cx="7315200" cy="4038600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вироблення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стійкого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імунітету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після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деяких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хвороб;</a:t>
            </a:r>
          </a:p>
          <a:p>
            <a:pPr algn="just"/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чередування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певних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періодів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інкубаційний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початковий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розпал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хвороби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період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одужання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</a:p>
          <a:p>
            <a:pPr algn="just">
              <a:buFontTx/>
              <a:buNone/>
            </a:pPr>
            <a:endParaRPr lang="pl-PL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blinds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700" b="1" dirty="0" smtClean="0">
                <a:solidFill>
                  <a:srgbClr val="660066"/>
                </a:solidFill>
              </a:rPr>
              <a:t>У </a:t>
            </a:r>
            <a:r>
              <a:rPr lang="ru-RU" sz="4700" b="1" dirty="0" err="1" smtClean="0">
                <a:solidFill>
                  <a:srgbClr val="660066"/>
                </a:solidFill>
              </a:rPr>
              <a:t>дошкільному</a:t>
            </a:r>
            <a:r>
              <a:rPr lang="ru-RU" sz="4700" b="1" dirty="0" smtClean="0">
                <a:solidFill>
                  <a:srgbClr val="660066"/>
                </a:solidFill>
              </a:rPr>
              <a:t> та </a:t>
            </a:r>
            <a:r>
              <a:rPr lang="ru-RU" sz="4700" b="1" dirty="0" err="1" smtClean="0">
                <a:solidFill>
                  <a:srgbClr val="660066"/>
                </a:solidFill>
              </a:rPr>
              <a:t>молодшому</a:t>
            </a:r>
            <a:r>
              <a:rPr lang="ru-RU" sz="4700" b="1" dirty="0" smtClean="0">
                <a:solidFill>
                  <a:srgbClr val="660066"/>
                </a:solidFill>
              </a:rPr>
              <a:t> </a:t>
            </a:r>
            <a:r>
              <a:rPr lang="ru-RU" sz="4700" b="1" dirty="0" err="1" smtClean="0">
                <a:solidFill>
                  <a:srgbClr val="660066"/>
                </a:solidFill>
              </a:rPr>
              <a:t>шкільному</a:t>
            </a:r>
            <a:r>
              <a:rPr lang="ru-RU" sz="4700" b="1" dirty="0" smtClean="0">
                <a:solidFill>
                  <a:srgbClr val="660066"/>
                </a:solidFill>
              </a:rPr>
              <a:t> </a:t>
            </a:r>
            <a:r>
              <a:rPr lang="ru-RU" sz="4700" b="1" dirty="0" err="1" smtClean="0">
                <a:solidFill>
                  <a:srgbClr val="660066"/>
                </a:solidFill>
              </a:rPr>
              <a:t>віці</a:t>
            </a:r>
            <a:r>
              <a:rPr lang="ru-RU" sz="4700" b="1" dirty="0" smtClean="0">
                <a:solidFill>
                  <a:srgbClr val="660066"/>
                </a:solidFill>
              </a:rPr>
              <a:t/>
            </a:r>
            <a:br>
              <a:rPr lang="ru-RU" sz="4700" b="1" dirty="0" smtClean="0">
                <a:solidFill>
                  <a:srgbClr val="660066"/>
                </a:solidFill>
              </a:rPr>
            </a:br>
            <a:endParaRPr lang="pl-PL" sz="4700" b="1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4495800" cy="4114800"/>
          </a:xfrm>
        </p:spPr>
        <p:txBody>
          <a:bodyPr>
            <a:normAutofit/>
          </a:bodyPr>
          <a:lstStyle/>
          <a:p>
            <a:r>
              <a:rPr lang="ru-RU" sz="3000" dirty="0" err="1" smtClean="0"/>
              <a:t>найчастіше</a:t>
            </a:r>
            <a:r>
              <a:rPr lang="ru-RU" sz="3000" dirty="0" smtClean="0"/>
              <a:t> </a:t>
            </a:r>
            <a:r>
              <a:rPr lang="ru-RU" sz="3000" dirty="0" err="1" smtClean="0"/>
              <a:t>зустрічаються</a:t>
            </a:r>
            <a:r>
              <a:rPr lang="ru-RU" sz="3000" dirty="0" smtClean="0"/>
              <a:t> так </a:t>
            </a:r>
            <a:r>
              <a:rPr lang="ru-RU" sz="3000" dirty="0" err="1" smtClean="0"/>
              <a:t>звані</a:t>
            </a:r>
            <a:r>
              <a:rPr lang="ru-RU" sz="3000" dirty="0" smtClean="0"/>
              <a:t> </a:t>
            </a:r>
            <a:r>
              <a:rPr lang="ru-RU" sz="3000" dirty="0" err="1" smtClean="0">
                <a:solidFill>
                  <a:srgbClr val="FF0000"/>
                </a:solidFill>
              </a:rPr>
              <a:t>дитячі</a:t>
            </a:r>
            <a:r>
              <a:rPr lang="ru-RU" sz="3000" dirty="0" smtClean="0">
                <a:solidFill>
                  <a:srgbClr val="FF0000"/>
                </a:solidFill>
              </a:rPr>
              <a:t> </a:t>
            </a:r>
            <a:r>
              <a:rPr lang="ru-RU" sz="3000" dirty="0" err="1" smtClean="0">
                <a:solidFill>
                  <a:srgbClr val="FF0000"/>
                </a:solidFill>
              </a:rPr>
              <a:t>інфекції</a:t>
            </a:r>
            <a:r>
              <a:rPr lang="ru-RU" sz="3000" dirty="0" smtClean="0">
                <a:solidFill>
                  <a:srgbClr val="FF0000"/>
                </a:solidFill>
              </a:rPr>
              <a:t> </a:t>
            </a:r>
            <a:r>
              <a:rPr lang="ru-RU" sz="3000" dirty="0" smtClean="0"/>
              <a:t>(</a:t>
            </a:r>
            <a:r>
              <a:rPr lang="ru-RU" sz="3000" dirty="0" err="1" smtClean="0"/>
              <a:t>кір</a:t>
            </a:r>
            <a:r>
              <a:rPr lang="ru-RU" sz="3000" dirty="0" smtClean="0"/>
              <a:t>, </a:t>
            </a:r>
            <a:r>
              <a:rPr lang="ru-RU" sz="3000" dirty="0" err="1" smtClean="0"/>
              <a:t>вітряна</a:t>
            </a:r>
            <a:r>
              <a:rPr lang="ru-RU" sz="3000" dirty="0" smtClean="0"/>
              <a:t> </a:t>
            </a:r>
            <a:r>
              <a:rPr lang="ru-RU" sz="3000" dirty="0" err="1" smtClean="0"/>
              <a:t>віспа</a:t>
            </a:r>
            <a:r>
              <a:rPr lang="ru-RU" sz="3000" dirty="0" smtClean="0"/>
              <a:t>, скарлатина, </a:t>
            </a:r>
            <a:r>
              <a:rPr lang="ru-RU" sz="3000" dirty="0" err="1" smtClean="0"/>
              <a:t>кашлюк</a:t>
            </a:r>
            <a:r>
              <a:rPr lang="ru-RU" sz="3000" dirty="0" smtClean="0"/>
              <a:t>, </a:t>
            </a:r>
            <a:r>
              <a:rPr lang="ru-RU" sz="3000" dirty="0" err="1" smtClean="0"/>
              <a:t>дифтерія</a:t>
            </a:r>
            <a:r>
              <a:rPr lang="ru-RU" sz="3000" dirty="0" smtClean="0"/>
              <a:t>), а </a:t>
            </a:r>
            <a:r>
              <a:rPr lang="ru-RU" sz="3000" dirty="0" err="1" smtClean="0"/>
              <a:t>також</a:t>
            </a:r>
            <a:r>
              <a:rPr lang="ru-RU" sz="3000" dirty="0" smtClean="0"/>
              <a:t> ГРВІ, </a:t>
            </a:r>
            <a:r>
              <a:rPr lang="ru-RU" sz="3000" dirty="0" err="1" smtClean="0"/>
              <a:t>включаючи</a:t>
            </a:r>
            <a:r>
              <a:rPr lang="ru-RU" sz="3000" dirty="0" smtClean="0"/>
              <a:t> </a:t>
            </a:r>
            <a:r>
              <a:rPr lang="ru-RU" sz="3000" dirty="0" err="1" smtClean="0"/>
              <a:t>грип</a:t>
            </a:r>
            <a:r>
              <a:rPr lang="ru-RU" sz="3000" dirty="0" smtClean="0"/>
              <a:t> </a:t>
            </a:r>
          </a:p>
        </p:txBody>
      </p:sp>
      <p:pic>
        <p:nvPicPr>
          <p:cNvPr id="98309" name="Picture 5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2286000"/>
            <a:ext cx="4191000" cy="371316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endParaRPr lang="pl-PL" b="1" dirty="0"/>
          </a:p>
        </p:txBody>
      </p:sp>
      <p:pic>
        <p:nvPicPr>
          <p:cNvPr id="99331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362200"/>
            <a:ext cx="4191000" cy="3557588"/>
          </a:xfrm>
        </p:spPr>
      </p:pic>
      <p:sp>
        <p:nvSpPr>
          <p:cNvPr id="993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49438"/>
            <a:ext cx="4267200" cy="4114800"/>
          </a:xfrm>
        </p:spPr>
        <p:txBody>
          <a:bodyPr>
            <a:normAutofit lnSpcReduction="10000"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дорослих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кишкові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дизентерія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сальмонельоз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різні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форми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вірусного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гепатиту,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хвороби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передаються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статевим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шляхом,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грип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pl-PL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solidFill>
                  <a:schemeClr val="tx1"/>
                </a:solidFill>
              </a:rPr>
              <a:t>Що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вивчає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епідеміологія</a:t>
            </a:r>
            <a:r>
              <a:rPr lang="ru-RU" sz="3600" b="1" dirty="0" smtClean="0">
                <a:solidFill>
                  <a:schemeClr val="tx1"/>
                </a:solidFill>
              </a:rPr>
              <a:t>?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9438"/>
            <a:ext cx="7391400" cy="4114800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Епідеміологія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— наука про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закономірності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розвитку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поширення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інфекційних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хвороб у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людському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суспільстві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заходи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їх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профілактики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ліквідації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solidFill>
                  <a:schemeClr val="tx1"/>
                </a:solidFill>
              </a:rPr>
              <a:t>Що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є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епідемічний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процес</a:t>
            </a:r>
            <a:r>
              <a:rPr lang="ru-RU" sz="3600" b="1" dirty="0" smtClean="0">
                <a:solidFill>
                  <a:schemeClr val="tx1"/>
                </a:solidFill>
              </a:rPr>
              <a:t>, </a:t>
            </a:r>
            <a:r>
              <a:rPr lang="ru-RU" sz="3600" b="1" dirty="0" err="1" smtClean="0">
                <a:solidFill>
                  <a:schemeClr val="tx1"/>
                </a:solidFill>
              </a:rPr>
              <a:t>які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його</a:t>
            </a:r>
            <a:r>
              <a:rPr lang="ru-RU" sz="3600" b="1" dirty="0" smtClean="0">
                <a:solidFill>
                  <a:schemeClr val="tx1"/>
                </a:solidFill>
              </a:rPr>
              <a:t> ланки?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7086600" cy="4114800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Епідемічний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процес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–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це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процес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поширення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інфекційних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хвороб у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колективі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660066"/>
                </a:solidFill>
              </a:rPr>
              <a:t>включає</a:t>
            </a:r>
            <a:r>
              <a:rPr lang="ru-RU" dirty="0" smtClean="0">
                <a:solidFill>
                  <a:srgbClr val="660066"/>
                </a:solidFill>
              </a:rPr>
              <a:t> три </a:t>
            </a:r>
            <a:r>
              <a:rPr lang="ru-RU" dirty="0" err="1" smtClean="0">
                <a:solidFill>
                  <a:srgbClr val="660066"/>
                </a:solidFill>
              </a:rPr>
              <a:t>взаємопов'язані</a:t>
            </a:r>
            <a:r>
              <a:rPr lang="ru-RU" dirty="0" smtClean="0">
                <a:solidFill>
                  <a:srgbClr val="660066"/>
                </a:solidFill>
              </a:rPr>
              <a:t> ланки:</a:t>
            </a:r>
            <a:br>
              <a:rPr lang="ru-RU" dirty="0" smtClean="0">
                <a:solidFill>
                  <a:srgbClr val="660066"/>
                </a:solidFill>
              </a:rPr>
            </a:br>
            <a:endParaRPr lang="pl-PL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9438"/>
            <a:ext cx="7086600" cy="4114800"/>
          </a:xfrm>
        </p:spPr>
        <p:txBody>
          <a:bodyPr>
            <a:normAutofit/>
          </a:bodyPr>
          <a:lstStyle/>
          <a:p>
            <a:pPr lvl="2" algn="just">
              <a:lnSpc>
                <a:spcPct val="140000"/>
              </a:lnSpc>
            </a:pP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джерело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виділяє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збудників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;</a:t>
            </a:r>
          </a:p>
          <a:p>
            <a:pPr lvl="2" algn="just">
              <a:lnSpc>
                <a:spcPct val="140000"/>
              </a:lnSpc>
            </a:pP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механізм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передачі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збудників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;</a:t>
            </a:r>
          </a:p>
          <a:p>
            <a:pPr lvl="2" algn="just">
              <a:lnSpc>
                <a:spcPct val="140000"/>
              </a:lnSpc>
            </a:pP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сприйнятливість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населення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buFontTx/>
              <a:buNone/>
            </a:pPr>
            <a:endParaRPr lang="pl-PL" i="1" dirty="0"/>
          </a:p>
        </p:txBody>
      </p:sp>
    </p:spTree>
  </p:cSld>
  <p:clrMapOvr>
    <a:masterClrMapping/>
  </p:clrMapOvr>
  <p:transition>
    <p:blinds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Хто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може</a:t>
            </a:r>
            <a:r>
              <a:rPr lang="ru-RU" dirty="0" smtClean="0">
                <a:solidFill>
                  <a:schemeClr val="tx1"/>
                </a:solidFill>
              </a:rPr>
              <a:t> бути </a:t>
            </a:r>
            <a:r>
              <a:rPr lang="ru-RU" dirty="0" err="1" smtClean="0">
                <a:solidFill>
                  <a:schemeClr val="tx1"/>
                </a:solidFill>
              </a:rPr>
              <a:t>джерелом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інфекції</a:t>
            </a:r>
            <a:r>
              <a:rPr lang="ru-RU" dirty="0" smtClean="0">
                <a:solidFill>
                  <a:schemeClr val="tx1"/>
                </a:solidFill>
              </a:rPr>
              <a:t>?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9438"/>
            <a:ext cx="7010400" cy="4114800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Джерелом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може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бути хвора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людина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бактеріоносій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або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хвора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тварина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організму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збудник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виводиться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довкілля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спорожненнями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фекаліями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), сечею,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блювотними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масами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тощо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447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660066"/>
                </a:solidFill>
              </a:rPr>
              <a:t>Усі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інфекції</a:t>
            </a:r>
            <a:r>
              <a:rPr lang="ru-RU" sz="3600" b="1" dirty="0" smtClean="0">
                <a:solidFill>
                  <a:srgbClr val="660066"/>
                </a:solidFill>
              </a:rPr>
              <a:t>, </a:t>
            </a:r>
            <a:r>
              <a:rPr lang="ru-RU" sz="3600" b="1" dirty="0" err="1" smtClean="0">
                <a:solidFill>
                  <a:srgbClr val="660066"/>
                </a:solidFill>
              </a:rPr>
              <a:t>якими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заражається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і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хворіє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людина</a:t>
            </a:r>
            <a:r>
              <a:rPr lang="ru-RU" sz="3600" b="1" dirty="0" smtClean="0">
                <a:solidFill>
                  <a:srgbClr val="660066"/>
                </a:solidFill>
              </a:rPr>
              <a:t>, </a:t>
            </a:r>
            <a:r>
              <a:rPr lang="ru-RU" sz="3600" b="1" dirty="0" err="1" smtClean="0">
                <a:solidFill>
                  <a:srgbClr val="660066"/>
                </a:solidFill>
              </a:rPr>
              <a:t>прийнято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розділяти</a:t>
            </a:r>
            <a:r>
              <a:rPr lang="ru-RU" sz="3600" b="1" dirty="0" smtClean="0">
                <a:solidFill>
                  <a:srgbClr val="660066"/>
                </a:solidFill>
              </a:rPr>
              <a:t> на </a:t>
            </a:r>
            <a:r>
              <a:rPr lang="ru-RU" sz="3600" b="1" dirty="0" err="1" smtClean="0">
                <a:solidFill>
                  <a:srgbClr val="660066"/>
                </a:solidFill>
              </a:rPr>
              <a:t>дві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групи</a:t>
            </a:r>
            <a:r>
              <a:rPr lang="ru-RU" sz="3600" b="1" dirty="0" smtClean="0">
                <a:solidFill>
                  <a:srgbClr val="660066"/>
                </a:solidFill>
              </a:rPr>
              <a:t>:</a:t>
            </a:r>
            <a:br>
              <a:rPr lang="ru-RU" sz="3600" b="1" dirty="0" smtClean="0">
                <a:solidFill>
                  <a:srgbClr val="660066"/>
                </a:solidFill>
              </a:rPr>
            </a:br>
            <a:endParaRPr lang="pl-PL" sz="3600" b="1" dirty="0">
              <a:solidFill>
                <a:srgbClr val="660066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4495800" cy="411480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pl-PL" sz="3000" dirty="0"/>
              <a:t>1. </a:t>
            </a:r>
            <a:r>
              <a:rPr lang="ru-RU" sz="3000" dirty="0" err="1" smtClean="0">
                <a:solidFill>
                  <a:srgbClr val="FF0000"/>
                </a:solidFill>
              </a:rPr>
              <a:t>Антропонози</a:t>
            </a:r>
            <a:r>
              <a:rPr lang="ru-RU" sz="3000" dirty="0" smtClean="0">
                <a:solidFill>
                  <a:srgbClr val="FF0000"/>
                </a:solidFill>
              </a:rPr>
              <a:t> </a:t>
            </a:r>
            <a:r>
              <a:rPr lang="ru-RU" sz="3000" dirty="0" smtClean="0"/>
              <a:t>– </a:t>
            </a:r>
            <a:r>
              <a:rPr lang="ru-RU" sz="3000" dirty="0" err="1" smtClean="0"/>
              <a:t>захворювання</a:t>
            </a:r>
            <a:r>
              <a:rPr lang="ru-RU" sz="3000" dirty="0" smtClean="0"/>
              <a:t>, </a:t>
            </a:r>
            <a:r>
              <a:rPr lang="ru-RU" sz="3000" dirty="0" err="1" smtClean="0"/>
              <a:t>властиві</a:t>
            </a:r>
            <a:r>
              <a:rPr lang="ru-RU" sz="3000" dirty="0" smtClean="0"/>
              <a:t> </a:t>
            </a:r>
            <a:r>
              <a:rPr lang="ru-RU" sz="3000" dirty="0" err="1" smtClean="0"/>
              <a:t>тільки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людині</a:t>
            </a:r>
            <a:r>
              <a:rPr lang="ru-RU" sz="3000" dirty="0" smtClean="0"/>
              <a:t> </a:t>
            </a:r>
            <a:r>
              <a:rPr lang="ru-RU" sz="3000" dirty="0" err="1" smtClean="0"/>
              <a:t>і</a:t>
            </a:r>
            <a:r>
              <a:rPr lang="ru-RU" sz="3000" dirty="0" smtClean="0"/>
              <a:t> </a:t>
            </a:r>
            <a:r>
              <a:rPr lang="ru-RU" sz="3000" dirty="0" err="1" smtClean="0"/>
              <a:t>передаються</a:t>
            </a:r>
            <a:r>
              <a:rPr lang="ru-RU" sz="3000" dirty="0" smtClean="0"/>
              <a:t> </a:t>
            </a:r>
            <a:r>
              <a:rPr lang="ru-RU" sz="3000" dirty="0" err="1" smtClean="0"/>
              <a:t>від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людини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людині</a:t>
            </a:r>
            <a:r>
              <a:rPr lang="ru-RU" sz="3000" dirty="0" smtClean="0"/>
              <a:t> (</a:t>
            </a:r>
            <a:r>
              <a:rPr lang="ru-RU" sz="3000" dirty="0" err="1" smtClean="0"/>
              <a:t>від</a:t>
            </a:r>
            <a:r>
              <a:rPr lang="ru-RU" sz="3000" dirty="0" smtClean="0"/>
              <a:t> </a:t>
            </a:r>
            <a:r>
              <a:rPr lang="ru-RU" sz="3000" dirty="0" err="1" smtClean="0"/>
              <a:t>грецьких</a:t>
            </a:r>
            <a:r>
              <a:rPr lang="ru-RU" sz="3000" dirty="0" smtClean="0"/>
              <a:t> </a:t>
            </a:r>
            <a:r>
              <a:rPr lang="ru-RU" sz="3000" dirty="0" err="1" smtClean="0"/>
              <a:t>слів</a:t>
            </a:r>
            <a:r>
              <a:rPr lang="ru-RU" sz="3000" dirty="0" smtClean="0"/>
              <a:t>: </a:t>
            </a:r>
            <a:r>
              <a:rPr lang="pl-PL" sz="3000" dirty="0" smtClean="0"/>
              <a:t>anthropos – </a:t>
            </a:r>
            <a:r>
              <a:rPr lang="ru-RU" sz="3000" dirty="0" err="1" smtClean="0"/>
              <a:t>людина</a:t>
            </a:r>
            <a:r>
              <a:rPr lang="ru-RU" sz="3000" dirty="0" smtClean="0"/>
              <a:t>, </a:t>
            </a:r>
            <a:r>
              <a:rPr lang="pl-PL" sz="3000" dirty="0" smtClean="0"/>
              <a:t>nosos – </a:t>
            </a:r>
            <a:r>
              <a:rPr lang="ru-RU" sz="3000" dirty="0" smtClean="0"/>
              <a:t>хвороба). </a:t>
            </a:r>
          </a:p>
          <a:p>
            <a:endParaRPr lang="pl-PL" sz="3000" dirty="0"/>
          </a:p>
        </p:txBody>
      </p:sp>
      <p:pic>
        <p:nvPicPr>
          <p:cNvPr id="100356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447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660066"/>
                </a:solidFill>
              </a:rPr>
              <a:t>Усі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інфекції</a:t>
            </a:r>
            <a:r>
              <a:rPr lang="ru-RU" sz="3600" b="1" dirty="0" smtClean="0">
                <a:solidFill>
                  <a:srgbClr val="660066"/>
                </a:solidFill>
              </a:rPr>
              <a:t>, </a:t>
            </a:r>
            <a:r>
              <a:rPr lang="ru-RU" sz="3600" b="1" dirty="0" err="1" smtClean="0">
                <a:solidFill>
                  <a:srgbClr val="660066"/>
                </a:solidFill>
              </a:rPr>
              <a:t>якими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заражається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і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хворіє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людина</a:t>
            </a:r>
            <a:r>
              <a:rPr lang="ru-RU" sz="3600" b="1" dirty="0" smtClean="0">
                <a:solidFill>
                  <a:srgbClr val="660066"/>
                </a:solidFill>
              </a:rPr>
              <a:t>, </a:t>
            </a:r>
            <a:r>
              <a:rPr lang="ru-RU" sz="3600" b="1" dirty="0" err="1" smtClean="0">
                <a:solidFill>
                  <a:srgbClr val="660066"/>
                </a:solidFill>
              </a:rPr>
              <a:t>прийнято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розділяти</a:t>
            </a:r>
            <a:r>
              <a:rPr lang="ru-RU" sz="3600" b="1" dirty="0" smtClean="0">
                <a:solidFill>
                  <a:srgbClr val="660066"/>
                </a:solidFill>
              </a:rPr>
              <a:t> на </a:t>
            </a:r>
            <a:r>
              <a:rPr lang="ru-RU" sz="3600" b="1" dirty="0" err="1" smtClean="0">
                <a:solidFill>
                  <a:srgbClr val="660066"/>
                </a:solidFill>
              </a:rPr>
              <a:t>дві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групи</a:t>
            </a:r>
            <a:r>
              <a:rPr lang="ru-RU" sz="3600" b="1" dirty="0" smtClean="0">
                <a:solidFill>
                  <a:srgbClr val="660066"/>
                </a:solidFill>
              </a:rPr>
              <a:t>:</a:t>
            </a:r>
            <a:br>
              <a:rPr lang="ru-RU" sz="3600" b="1" dirty="0" smtClean="0">
                <a:solidFill>
                  <a:srgbClr val="660066"/>
                </a:solidFill>
              </a:rPr>
            </a:br>
            <a:endParaRPr lang="pl-PL" sz="3600" b="1" dirty="0">
              <a:solidFill>
                <a:srgbClr val="660066"/>
              </a:solidFill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4495800" cy="411480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pl-PL" sz="3000" dirty="0"/>
              <a:t>2. </a:t>
            </a:r>
            <a:r>
              <a:rPr lang="ru-RU" sz="3000" dirty="0" err="1" smtClean="0">
                <a:solidFill>
                  <a:srgbClr val="FF0000"/>
                </a:solidFill>
              </a:rPr>
              <a:t>Зоонози</a:t>
            </a:r>
            <a:r>
              <a:rPr lang="ru-RU" sz="3000" dirty="0" smtClean="0">
                <a:solidFill>
                  <a:srgbClr val="FF0000"/>
                </a:solidFill>
              </a:rPr>
              <a:t> </a:t>
            </a:r>
            <a:r>
              <a:rPr lang="ru-RU" sz="3000" dirty="0" smtClean="0"/>
              <a:t>(</a:t>
            </a:r>
            <a:r>
              <a:rPr lang="ru-RU" sz="3000" dirty="0" err="1" smtClean="0"/>
              <a:t>від</a:t>
            </a:r>
            <a:r>
              <a:rPr lang="ru-RU" sz="3000" dirty="0" smtClean="0"/>
              <a:t> </a:t>
            </a:r>
            <a:r>
              <a:rPr lang="ru-RU" sz="3000" dirty="0" err="1" smtClean="0"/>
              <a:t>грецького</a:t>
            </a:r>
            <a:r>
              <a:rPr lang="ru-RU" sz="3000" dirty="0" smtClean="0"/>
              <a:t> слова </a:t>
            </a:r>
            <a:r>
              <a:rPr lang="pl-PL" sz="3000" dirty="0" smtClean="0"/>
              <a:t>zoon – </a:t>
            </a:r>
            <a:r>
              <a:rPr lang="ru-RU" sz="3000" dirty="0" err="1" smtClean="0"/>
              <a:t>тварини</a:t>
            </a:r>
            <a:r>
              <a:rPr lang="ru-RU" sz="3000" dirty="0" smtClean="0"/>
              <a:t>) – </a:t>
            </a:r>
            <a:r>
              <a:rPr lang="ru-RU" sz="3000" dirty="0" err="1" smtClean="0"/>
              <a:t>хвороби</a:t>
            </a:r>
            <a:r>
              <a:rPr lang="ru-RU" sz="3000" dirty="0" smtClean="0"/>
              <a:t>, </a:t>
            </a:r>
            <a:r>
              <a:rPr lang="ru-RU" sz="3000" dirty="0" err="1" smtClean="0"/>
              <a:t>властиві</a:t>
            </a:r>
            <a:r>
              <a:rPr lang="ru-RU" sz="3000" dirty="0" smtClean="0"/>
              <a:t> </a:t>
            </a:r>
            <a:r>
              <a:rPr lang="ru-RU" sz="3000" dirty="0" err="1" smtClean="0"/>
              <a:t>тваринам</a:t>
            </a:r>
            <a:r>
              <a:rPr lang="ru-RU" sz="3000" dirty="0" smtClean="0"/>
              <a:t> </a:t>
            </a:r>
            <a:r>
              <a:rPr lang="ru-RU" sz="3000" dirty="0" err="1" smtClean="0"/>
              <a:t>і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людині</a:t>
            </a:r>
            <a:r>
              <a:rPr lang="ru-RU" sz="3000" dirty="0" smtClean="0"/>
              <a:t> </a:t>
            </a:r>
            <a:r>
              <a:rPr lang="ru-RU" sz="3000" dirty="0" err="1" smtClean="0"/>
              <a:t>і</a:t>
            </a:r>
            <a:r>
              <a:rPr lang="ru-RU" sz="3000" dirty="0" smtClean="0"/>
              <a:t> </a:t>
            </a:r>
            <a:r>
              <a:rPr lang="ru-RU" sz="3000" dirty="0" err="1" smtClean="0"/>
              <a:t>передаються</a:t>
            </a:r>
            <a:r>
              <a:rPr lang="ru-RU" sz="3000" dirty="0" smtClean="0"/>
              <a:t> </a:t>
            </a:r>
            <a:r>
              <a:rPr lang="ru-RU" sz="3000" dirty="0" err="1" smtClean="0"/>
              <a:t>від</a:t>
            </a:r>
            <a:r>
              <a:rPr lang="ru-RU" sz="3000" dirty="0" smtClean="0"/>
              <a:t> </a:t>
            </a:r>
            <a:r>
              <a:rPr lang="ru-RU" sz="3000" dirty="0" err="1" smtClean="0"/>
              <a:t>тварини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людині</a:t>
            </a:r>
            <a:r>
              <a:rPr lang="ru-RU" sz="3000" dirty="0" smtClean="0"/>
              <a:t>, </a:t>
            </a:r>
            <a:r>
              <a:rPr lang="ru-RU" sz="3000" dirty="0" err="1" smtClean="0"/>
              <a:t>від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людини</a:t>
            </a:r>
            <a:r>
              <a:rPr lang="ru-RU" sz="3000" dirty="0" smtClean="0"/>
              <a:t> </a:t>
            </a:r>
            <a:r>
              <a:rPr lang="ru-RU" sz="3000" dirty="0" err="1" smtClean="0"/>
              <a:t>людині</a:t>
            </a:r>
            <a:r>
              <a:rPr lang="ru-RU" sz="3000" dirty="0" smtClean="0"/>
              <a:t> не </a:t>
            </a:r>
            <a:r>
              <a:rPr lang="ru-RU" sz="3000" dirty="0" err="1" smtClean="0"/>
              <a:t>передаються</a:t>
            </a:r>
            <a:r>
              <a:rPr lang="ru-RU" sz="3000" dirty="0" smtClean="0"/>
              <a:t>. </a:t>
            </a:r>
          </a:p>
        </p:txBody>
      </p:sp>
      <p:pic>
        <p:nvPicPr>
          <p:cNvPr id="101381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chemeClr val="tx1"/>
                </a:solidFill>
              </a:rPr>
              <a:t>Що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таке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бактеріоносійство</a:t>
            </a:r>
            <a:r>
              <a:rPr lang="ru-RU" sz="3600" b="1" dirty="0" smtClean="0">
                <a:solidFill>
                  <a:schemeClr val="tx1"/>
                </a:solidFill>
              </a:rPr>
              <a:t> та </a:t>
            </a:r>
            <a:r>
              <a:rPr lang="ru-RU" sz="3600" b="1" dirty="0" err="1" smtClean="0">
                <a:solidFill>
                  <a:schemeClr val="tx1"/>
                </a:solidFill>
              </a:rPr>
              <a:t>які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його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різновиди</a:t>
            </a:r>
            <a:r>
              <a:rPr lang="ru-RU" sz="3600" b="1" dirty="0" smtClean="0">
                <a:solidFill>
                  <a:schemeClr val="tx1"/>
                </a:solidFill>
              </a:rPr>
              <a:t>?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5029200" cy="4114800"/>
          </a:xfrm>
        </p:spPr>
        <p:txBody>
          <a:bodyPr>
            <a:normAutofit lnSpcReduction="10000"/>
          </a:bodyPr>
          <a:lstStyle/>
          <a:p>
            <a:r>
              <a:rPr lang="ru-RU" sz="3000" dirty="0" smtClean="0"/>
              <a:t>Людина, яка перенесла </a:t>
            </a:r>
            <a:r>
              <a:rPr lang="ru-RU" sz="3000" dirty="0" err="1" smtClean="0"/>
              <a:t>інфекційне</a:t>
            </a:r>
            <a:r>
              <a:rPr lang="ru-RU" sz="3000" dirty="0" smtClean="0"/>
              <a:t> </a:t>
            </a:r>
            <a:r>
              <a:rPr lang="ru-RU" sz="3000" dirty="0" err="1" smtClean="0"/>
              <a:t>захворювання</a:t>
            </a:r>
            <a:r>
              <a:rPr lang="ru-RU" sz="3000" dirty="0" smtClean="0"/>
              <a:t>, </a:t>
            </a:r>
            <a:r>
              <a:rPr lang="ru-RU" sz="3000" dirty="0" err="1" smtClean="0"/>
              <a:t>іноді</a:t>
            </a:r>
            <a:r>
              <a:rPr lang="ru-RU" sz="3000" dirty="0" smtClean="0"/>
              <a:t> </a:t>
            </a:r>
            <a:r>
              <a:rPr lang="ru-RU" sz="3000" dirty="0" err="1" smtClean="0"/>
              <a:t>довгий</a:t>
            </a:r>
            <a:r>
              <a:rPr lang="ru-RU" sz="3000" dirty="0" smtClean="0"/>
              <a:t> час </a:t>
            </a:r>
            <a:r>
              <a:rPr lang="ru-RU" sz="3000" dirty="0" err="1" smtClean="0"/>
              <a:t>залишається</a:t>
            </a:r>
            <a:r>
              <a:rPr lang="ru-RU" sz="3000" dirty="0" smtClean="0"/>
              <a:t> </a:t>
            </a:r>
            <a:r>
              <a:rPr lang="ru-RU" sz="3000" dirty="0" err="1" smtClean="0"/>
              <a:t>джерелом</a:t>
            </a:r>
            <a:r>
              <a:rPr lang="ru-RU" sz="3000" dirty="0" smtClean="0"/>
              <a:t> </a:t>
            </a:r>
            <a:r>
              <a:rPr lang="ru-RU" sz="3000" dirty="0" err="1" smtClean="0"/>
              <a:t>інфекції</a:t>
            </a:r>
            <a:r>
              <a:rPr lang="ru-RU" sz="3000" dirty="0" smtClean="0"/>
              <a:t>. Таких людей </a:t>
            </a:r>
            <a:r>
              <a:rPr lang="ru-RU" sz="3000" dirty="0" err="1" smtClean="0"/>
              <a:t>називають</a:t>
            </a:r>
            <a:r>
              <a:rPr lang="ru-RU" sz="3000" dirty="0" smtClean="0"/>
              <a:t> </a:t>
            </a:r>
            <a:r>
              <a:rPr lang="ru-RU" sz="3000" dirty="0" err="1" smtClean="0"/>
              <a:t>бактеріоносіями</a:t>
            </a:r>
            <a:r>
              <a:rPr lang="ru-RU" sz="3000" dirty="0" smtClean="0"/>
              <a:t>, а </a:t>
            </a:r>
            <a:r>
              <a:rPr lang="ru-RU" sz="3000" dirty="0" err="1" smtClean="0"/>
              <a:t>саме</a:t>
            </a:r>
            <a:r>
              <a:rPr lang="ru-RU" sz="3000" dirty="0" smtClean="0"/>
              <a:t> </a:t>
            </a:r>
            <a:r>
              <a:rPr lang="ru-RU" sz="3000" dirty="0" err="1" smtClean="0"/>
              <a:t>явище</a:t>
            </a:r>
            <a:r>
              <a:rPr lang="ru-RU" sz="3000" dirty="0" smtClean="0"/>
              <a:t> - </a:t>
            </a:r>
            <a:r>
              <a:rPr lang="ru-RU" sz="3000" dirty="0" err="1" smtClean="0"/>
              <a:t>бактеріоносійством</a:t>
            </a:r>
            <a:endParaRPr lang="pl-PL" sz="3000" dirty="0"/>
          </a:p>
        </p:txBody>
      </p:sp>
      <p:pic>
        <p:nvPicPr>
          <p:cNvPr id="102404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600200"/>
            <a:ext cx="3810000" cy="487680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solidFill>
                  <a:schemeClr val="tx1"/>
                </a:solidFill>
              </a:rPr>
              <a:t>Що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таке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бактеріоносійство</a:t>
            </a:r>
            <a:r>
              <a:rPr lang="ru-RU" sz="3600" b="1" dirty="0" smtClean="0">
                <a:solidFill>
                  <a:schemeClr val="tx1"/>
                </a:solidFill>
              </a:rPr>
              <a:t> та </a:t>
            </a:r>
            <a:r>
              <a:rPr lang="ru-RU" sz="3600" b="1" dirty="0" err="1" smtClean="0">
                <a:solidFill>
                  <a:schemeClr val="tx1"/>
                </a:solidFill>
              </a:rPr>
              <a:t>які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його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різновиди</a:t>
            </a:r>
            <a:r>
              <a:rPr lang="ru-RU" sz="3600" b="1" dirty="0" smtClean="0">
                <a:solidFill>
                  <a:schemeClr val="tx1"/>
                </a:solidFill>
              </a:rPr>
              <a:t>?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772400" cy="4114800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Крім</a:t>
            </a:r>
            <a:r>
              <a:rPr lang="ru-RU" dirty="0" smtClean="0"/>
              <a:t> того, </a:t>
            </a:r>
            <a:r>
              <a:rPr lang="ru-RU" dirty="0" err="1" smtClean="0"/>
              <a:t>існує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 </a:t>
            </a:r>
            <a:r>
              <a:rPr lang="ru-RU" dirty="0" err="1" smtClean="0"/>
              <a:t>здорових</a:t>
            </a:r>
            <a:r>
              <a:rPr lang="ru-RU" dirty="0" smtClean="0"/>
              <a:t> </a:t>
            </a:r>
            <a:r>
              <a:rPr lang="ru-RU" dirty="0" err="1" smtClean="0"/>
              <a:t>бактеріоносіїв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особи,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самі</a:t>
            </a:r>
            <a:r>
              <a:rPr lang="ru-RU" dirty="0" smtClean="0"/>
              <a:t> не </a:t>
            </a:r>
            <a:r>
              <a:rPr lang="ru-RU" dirty="0" err="1" smtClean="0"/>
              <a:t>хворіли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перенесли </a:t>
            </a:r>
            <a:r>
              <a:rPr lang="ru-RU" dirty="0" err="1" smtClean="0"/>
              <a:t>захворювання</a:t>
            </a:r>
            <a:r>
              <a:rPr lang="ru-RU" dirty="0" smtClean="0"/>
              <a:t> у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легкій</a:t>
            </a:r>
            <a:r>
              <a:rPr lang="ru-RU" dirty="0" smtClean="0"/>
              <a:t>, </a:t>
            </a:r>
            <a:r>
              <a:rPr lang="ru-RU" dirty="0" err="1" smtClean="0"/>
              <a:t>нерозпізнаній</a:t>
            </a:r>
            <a:r>
              <a:rPr lang="ru-RU" dirty="0" smtClean="0"/>
              <a:t> </a:t>
            </a:r>
            <a:r>
              <a:rPr lang="ru-RU" dirty="0" err="1" smtClean="0"/>
              <a:t>формі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dirty="0" smtClean="0">
                <a:solidFill>
                  <a:schemeClr val="tx1"/>
                </a:solidFill>
              </a:rPr>
              <a:t>ПРИЧИН</a:t>
            </a:r>
            <a:r>
              <a:rPr lang="ru-RU" sz="4000" dirty="0" smtClean="0">
                <a:solidFill>
                  <a:schemeClr val="tx1"/>
                </a:solidFill>
              </a:rPr>
              <a:t>И</a:t>
            </a:r>
            <a:r>
              <a:rPr lang="pl-PL" sz="4000" dirty="0" smtClean="0">
                <a:solidFill>
                  <a:schemeClr val="tx1"/>
                </a:solidFill>
              </a:rPr>
              <a:t> </a:t>
            </a:r>
            <a:r>
              <a:rPr lang="uk-UA" sz="4000" dirty="0" smtClean="0">
                <a:solidFill>
                  <a:schemeClr val="tx1"/>
                </a:solidFill>
              </a:rPr>
              <a:t>І</a:t>
            </a:r>
            <a:r>
              <a:rPr lang="pl-PL" sz="4000" dirty="0" smtClean="0">
                <a:solidFill>
                  <a:schemeClr val="tx1"/>
                </a:solidFill>
              </a:rPr>
              <a:t>НФЕК</a:t>
            </a:r>
            <a:r>
              <a:rPr lang="uk-UA" sz="4000" dirty="0" smtClean="0">
                <a:solidFill>
                  <a:schemeClr val="tx1"/>
                </a:solidFill>
              </a:rPr>
              <a:t>ЦІЙ</a:t>
            </a:r>
            <a:r>
              <a:rPr lang="pl-PL" sz="4000" dirty="0" smtClean="0">
                <a:solidFill>
                  <a:schemeClr val="tx1"/>
                </a:solidFill>
              </a:rPr>
              <a:t>НОГО ЗА</a:t>
            </a:r>
            <a:r>
              <a:rPr lang="uk-UA" sz="4000" dirty="0" smtClean="0">
                <a:solidFill>
                  <a:schemeClr val="tx1"/>
                </a:solidFill>
              </a:rPr>
              <a:t>ХВОРЮВАНН</a:t>
            </a:r>
            <a:r>
              <a:rPr lang="pl-PL" sz="4000" dirty="0" smtClean="0">
                <a:solidFill>
                  <a:schemeClr val="tx1"/>
                </a:solidFill>
              </a:rPr>
              <a:t>Я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Причинним</a:t>
            </a:r>
            <a:r>
              <a:rPr lang="ru-RU" dirty="0" smtClean="0"/>
              <a:t> </a:t>
            </a:r>
            <a:r>
              <a:rPr lang="ru-RU" dirty="0" err="1" smtClean="0"/>
              <a:t>чинником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збудник</a:t>
            </a:r>
            <a:r>
              <a:rPr lang="ru-RU" dirty="0" smtClean="0"/>
              <a:t> (</a:t>
            </a:r>
            <a:r>
              <a:rPr lang="ru-RU" dirty="0" err="1" smtClean="0"/>
              <a:t>мікроорганізм</a:t>
            </a:r>
            <a:r>
              <a:rPr lang="ru-RU" dirty="0" smtClean="0"/>
              <a:t>).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вступає</a:t>
            </a:r>
            <a:r>
              <a:rPr lang="ru-RU" dirty="0" smtClean="0"/>
              <a:t> у </a:t>
            </a:r>
            <a:r>
              <a:rPr lang="ru-RU" dirty="0" err="1" smtClean="0"/>
              <a:t>складну</a:t>
            </a:r>
            <a:r>
              <a:rPr lang="ru-RU" dirty="0" smtClean="0"/>
              <a:t> </a:t>
            </a:r>
            <a:r>
              <a:rPr lang="ru-RU" dirty="0" err="1" smtClean="0"/>
              <a:t>біологічну</a:t>
            </a:r>
            <a:r>
              <a:rPr lang="ru-RU" dirty="0" smtClean="0"/>
              <a:t> </a:t>
            </a:r>
            <a:r>
              <a:rPr lang="ru-RU" dirty="0" err="1" smtClean="0"/>
              <a:t>взаємодію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організмом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, </a:t>
            </a:r>
            <a:r>
              <a:rPr lang="ru-RU" dirty="0" err="1" smtClean="0"/>
              <a:t>потім</a:t>
            </a:r>
            <a:r>
              <a:rPr lang="ru-RU" dirty="0" smtClean="0"/>
              <a:t> – </a:t>
            </a:r>
            <a:r>
              <a:rPr lang="ru-RU" dirty="0" err="1" smtClean="0"/>
              <a:t>інфекційної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.</a:t>
            </a:r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chemeClr val="tx1"/>
                </a:solidFill>
              </a:rPr>
              <a:t>ПРИЧИН</a:t>
            </a:r>
            <a:r>
              <a:rPr lang="uk-UA" sz="4000" b="1" dirty="0" smtClean="0">
                <a:solidFill>
                  <a:schemeClr val="tx1"/>
                </a:solidFill>
              </a:rPr>
              <a:t>И</a:t>
            </a: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chemeClr val="tx1"/>
                </a:solidFill>
              </a:rPr>
              <a:t>І</a:t>
            </a:r>
            <a:r>
              <a:rPr lang="pl-PL" sz="4000" b="1" dirty="0" smtClean="0">
                <a:solidFill>
                  <a:schemeClr val="tx1"/>
                </a:solidFill>
              </a:rPr>
              <a:t>НФЕКЦ</a:t>
            </a:r>
            <a:r>
              <a:rPr lang="uk-UA" sz="4000" b="1" dirty="0" smtClean="0">
                <a:solidFill>
                  <a:schemeClr val="tx1"/>
                </a:solidFill>
              </a:rPr>
              <a:t>ІЙ</a:t>
            </a:r>
            <a:r>
              <a:rPr lang="pl-PL" sz="4000" b="1" dirty="0" smtClean="0">
                <a:solidFill>
                  <a:schemeClr val="tx1"/>
                </a:solidFill>
              </a:rPr>
              <a:t>НОГО ЗА</a:t>
            </a:r>
            <a:r>
              <a:rPr lang="uk-UA" sz="4000" b="1" dirty="0" smtClean="0">
                <a:solidFill>
                  <a:schemeClr val="tx1"/>
                </a:solidFill>
              </a:rPr>
              <a:t>ХВОРЮВАНН</a:t>
            </a:r>
            <a:r>
              <a:rPr lang="pl-PL" sz="4000" b="1" dirty="0" smtClean="0">
                <a:solidFill>
                  <a:schemeClr val="tx1"/>
                </a:solidFill>
              </a:rPr>
              <a:t>Я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066800" y="1849438"/>
            <a:ext cx="6324600" cy="4114800"/>
          </a:xfrm>
        </p:spPr>
        <p:txBody>
          <a:bodyPr>
            <a:normAutofit/>
          </a:bodyPr>
          <a:lstStyle/>
          <a:p>
            <a:pPr lvl="3">
              <a:spcBef>
                <a:spcPts val="500"/>
              </a:spcBef>
              <a:spcAft>
                <a:spcPts val="500"/>
              </a:spcAft>
              <a:buFont typeface="Symbol" pitchFamily="18" charset="2"/>
              <a:buNone/>
            </a:pPr>
            <a:r>
              <a:rPr lang="ru-RU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Найпростіші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–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одноклітинні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істоти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здатні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здійснювати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різноманітні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функції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властиві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окремим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тканинам та органам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більш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високорозвинених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організмів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pl-PL" sz="2800" dirty="0"/>
          </a:p>
        </p:txBody>
      </p:sp>
      <p:pic>
        <p:nvPicPr>
          <p:cNvPr id="10342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0" y="1905000"/>
            <a:ext cx="3810000" cy="4114800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chemeClr val="tx1"/>
                </a:solidFill>
              </a:rPr>
              <a:t>ПРИЧИН</a:t>
            </a:r>
            <a:r>
              <a:rPr lang="uk-UA" sz="4000" b="1" dirty="0" smtClean="0">
                <a:solidFill>
                  <a:schemeClr val="tx1"/>
                </a:solidFill>
              </a:rPr>
              <a:t>И</a:t>
            </a: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chemeClr val="tx1"/>
                </a:solidFill>
              </a:rPr>
              <a:t>І</a:t>
            </a:r>
            <a:r>
              <a:rPr lang="pl-PL" sz="4000" b="1" dirty="0" smtClean="0">
                <a:solidFill>
                  <a:schemeClr val="tx1"/>
                </a:solidFill>
              </a:rPr>
              <a:t>НФЕКЦ</a:t>
            </a:r>
            <a:r>
              <a:rPr lang="uk-UA" sz="4000" b="1" dirty="0" smtClean="0">
                <a:solidFill>
                  <a:schemeClr val="tx1"/>
                </a:solidFill>
              </a:rPr>
              <a:t>ІЙ</a:t>
            </a:r>
            <a:r>
              <a:rPr lang="pl-PL" sz="4000" b="1" dirty="0" smtClean="0">
                <a:solidFill>
                  <a:schemeClr val="tx1"/>
                </a:solidFill>
              </a:rPr>
              <a:t>НОГО ЗА</a:t>
            </a:r>
            <a:r>
              <a:rPr lang="uk-UA" sz="4000" b="1" dirty="0" smtClean="0">
                <a:solidFill>
                  <a:schemeClr val="tx1"/>
                </a:solidFill>
              </a:rPr>
              <a:t>ХВОРЮВАНН</a:t>
            </a:r>
            <a:r>
              <a:rPr lang="pl-PL" sz="4000" b="1" dirty="0" smtClean="0">
                <a:solidFill>
                  <a:schemeClr val="tx1"/>
                </a:solidFill>
              </a:rPr>
              <a:t>Я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49438"/>
            <a:ext cx="4419600" cy="411480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Бактерії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одноклітинні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мікроорганізми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сферичної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(коки),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циліндричної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палички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або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спіральної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спірили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форми</a:t>
            </a:r>
            <a:endParaRPr lang="ru-RU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4453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828800"/>
            <a:ext cx="4092575" cy="4419600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chemeClr val="tx1"/>
                </a:solidFill>
              </a:rPr>
              <a:t>ПРИЧИН</a:t>
            </a:r>
            <a:r>
              <a:rPr lang="uk-UA" sz="4000" b="1" dirty="0" smtClean="0">
                <a:solidFill>
                  <a:schemeClr val="tx1"/>
                </a:solidFill>
              </a:rPr>
              <a:t>И</a:t>
            </a: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chemeClr val="tx1"/>
                </a:solidFill>
              </a:rPr>
              <a:t>І</a:t>
            </a:r>
            <a:r>
              <a:rPr lang="pl-PL" sz="4000" b="1" dirty="0" smtClean="0">
                <a:solidFill>
                  <a:schemeClr val="tx1"/>
                </a:solidFill>
              </a:rPr>
              <a:t>НФЕКЦ</a:t>
            </a:r>
            <a:r>
              <a:rPr lang="uk-UA" sz="4000" b="1" dirty="0" smtClean="0">
                <a:solidFill>
                  <a:schemeClr val="tx1"/>
                </a:solidFill>
              </a:rPr>
              <a:t>ІЙ</a:t>
            </a:r>
            <a:r>
              <a:rPr lang="pl-PL" sz="4000" b="1" dirty="0" smtClean="0">
                <a:solidFill>
                  <a:schemeClr val="tx1"/>
                </a:solidFill>
              </a:rPr>
              <a:t>НОГО ЗА</a:t>
            </a:r>
            <a:r>
              <a:rPr lang="uk-UA" sz="4000" b="1" dirty="0" smtClean="0">
                <a:solidFill>
                  <a:schemeClr val="tx1"/>
                </a:solidFill>
              </a:rPr>
              <a:t>ХВОРЮВАНН</a:t>
            </a:r>
            <a:r>
              <a:rPr lang="pl-PL" sz="4000" b="1" dirty="0" smtClean="0">
                <a:solidFill>
                  <a:schemeClr val="tx1"/>
                </a:solidFill>
              </a:rPr>
              <a:t>Я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838200" y="1849438"/>
            <a:ext cx="5486400" cy="4114800"/>
          </a:xfrm>
        </p:spPr>
        <p:txBody>
          <a:bodyPr>
            <a:normAutofit/>
          </a:bodyPr>
          <a:lstStyle/>
          <a:p>
            <a:pPr lvl="3">
              <a:spcBef>
                <a:spcPts val="500"/>
              </a:spcBef>
              <a:spcAft>
                <a:spcPts val="500"/>
              </a:spcAft>
              <a:buFont typeface="Symbol" pitchFamily="18" charset="2"/>
              <a:buChar char="·"/>
            </a:pP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Спірохети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рухливі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мікроорганізми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характеризуються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ниткоподібною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спіральною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формою.</a:t>
            </a:r>
          </a:p>
          <a:p>
            <a:endParaRPr lang="pl-PL" dirty="0"/>
          </a:p>
        </p:txBody>
      </p:sp>
      <p:pic>
        <p:nvPicPr>
          <p:cNvPr id="105477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chemeClr val="tx1"/>
                </a:solidFill>
              </a:rPr>
              <a:t>ПРИЧИН</a:t>
            </a:r>
            <a:r>
              <a:rPr lang="uk-UA" sz="4000" b="1" dirty="0" smtClean="0">
                <a:solidFill>
                  <a:schemeClr val="tx1"/>
                </a:solidFill>
              </a:rPr>
              <a:t>И</a:t>
            </a: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chemeClr val="tx1"/>
                </a:solidFill>
              </a:rPr>
              <a:t>І</a:t>
            </a:r>
            <a:r>
              <a:rPr lang="pl-PL" sz="4000" b="1" dirty="0" smtClean="0">
                <a:solidFill>
                  <a:schemeClr val="tx1"/>
                </a:solidFill>
              </a:rPr>
              <a:t>НФЕК</a:t>
            </a:r>
            <a:r>
              <a:rPr lang="uk-UA" sz="4000" b="1" dirty="0" smtClean="0">
                <a:solidFill>
                  <a:schemeClr val="tx1"/>
                </a:solidFill>
              </a:rPr>
              <a:t>ЦІЙ</a:t>
            </a:r>
            <a:r>
              <a:rPr lang="pl-PL" sz="4000" b="1" dirty="0" smtClean="0">
                <a:solidFill>
                  <a:schemeClr val="tx1"/>
                </a:solidFill>
              </a:rPr>
              <a:t>НОГО ЗА</a:t>
            </a:r>
            <a:r>
              <a:rPr lang="uk-UA" sz="4000" b="1" dirty="0" smtClean="0">
                <a:solidFill>
                  <a:schemeClr val="tx1"/>
                </a:solidFill>
              </a:rPr>
              <a:t>ХВОРЮВАНН</a:t>
            </a:r>
            <a:r>
              <a:rPr lang="pl-PL" sz="4000" b="1" dirty="0" smtClean="0">
                <a:solidFill>
                  <a:schemeClr val="tx1"/>
                </a:solidFill>
              </a:rPr>
              <a:t>Я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838200" y="1849438"/>
            <a:ext cx="5486400" cy="4114800"/>
          </a:xfrm>
        </p:spPr>
        <p:txBody>
          <a:bodyPr>
            <a:normAutofit/>
          </a:bodyPr>
          <a:lstStyle/>
          <a:p>
            <a:pPr lvl="3">
              <a:spcBef>
                <a:spcPts val="500"/>
              </a:spcBef>
              <a:spcAft>
                <a:spcPts val="500"/>
              </a:spcAft>
              <a:buFont typeface="Symbol" pitchFamily="18" charset="2"/>
              <a:buChar char="·"/>
            </a:pPr>
            <a:r>
              <a:rPr lang="ru-RU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Ріккетсії</a:t>
            </a:r>
            <a:r>
              <a:rPr 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хламідії</a:t>
            </a:r>
            <a:r>
              <a:rPr 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паразитуючі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внутрішньоклітинно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мікроорганізми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займають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проміжне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положення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між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бактеріями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30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вірусами</a:t>
            </a:r>
            <a:r>
              <a:rPr lang="ru-RU" sz="3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pl-PL" sz="3000" dirty="0"/>
          </a:p>
        </p:txBody>
      </p:sp>
      <p:pic>
        <p:nvPicPr>
          <p:cNvPr id="106501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chemeClr val="tx1"/>
                </a:solidFill>
              </a:rPr>
              <a:t>ПРИЧИН</a:t>
            </a:r>
            <a:r>
              <a:rPr lang="uk-UA" sz="4000" b="1" dirty="0" smtClean="0">
                <a:solidFill>
                  <a:schemeClr val="tx1"/>
                </a:solidFill>
              </a:rPr>
              <a:t>И</a:t>
            </a: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chemeClr val="tx1"/>
                </a:solidFill>
              </a:rPr>
              <a:t>І</a:t>
            </a:r>
            <a:r>
              <a:rPr lang="pl-PL" sz="4000" b="1" dirty="0" smtClean="0">
                <a:solidFill>
                  <a:schemeClr val="tx1"/>
                </a:solidFill>
              </a:rPr>
              <a:t>НФЕКЦ</a:t>
            </a:r>
            <a:r>
              <a:rPr lang="uk-UA" sz="4000" b="1" dirty="0" smtClean="0">
                <a:solidFill>
                  <a:schemeClr val="tx1"/>
                </a:solidFill>
              </a:rPr>
              <a:t>ІЙ</a:t>
            </a:r>
            <a:r>
              <a:rPr lang="pl-PL" sz="4000" b="1" dirty="0" smtClean="0">
                <a:solidFill>
                  <a:schemeClr val="tx1"/>
                </a:solidFill>
              </a:rPr>
              <a:t>НОГО ЗА</a:t>
            </a:r>
            <a:r>
              <a:rPr lang="uk-UA" sz="4000" b="1" dirty="0" smtClean="0">
                <a:solidFill>
                  <a:schemeClr val="tx1"/>
                </a:solidFill>
              </a:rPr>
              <a:t>ХВОРЮВАНН</a:t>
            </a:r>
            <a:r>
              <a:rPr lang="pl-PL" sz="4000" b="1" dirty="0" smtClean="0">
                <a:solidFill>
                  <a:schemeClr val="tx1"/>
                </a:solidFill>
              </a:rPr>
              <a:t>Я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838200" y="1849438"/>
            <a:ext cx="5486400" cy="4114800"/>
          </a:xfrm>
        </p:spPr>
        <p:txBody>
          <a:bodyPr>
            <a:normAutofit/>
          </a:bodyPr>
          <a:lstStyle/>
          <a:p>
            <a:pPr lvl="3">
              <a:spcBef>
                <a:spcPts val="500"/>
              </a:spcBef>
              <a:spcAft>
                <a:spcPts val="500"/>
              </a:spcAft>
              <a:buFont typeface="Symbol" pitchFamily="18" charset="2"/>
              <a:buChar char="·"/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Мікоплазми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мікроорганізми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які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не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мають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клітинної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стінки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але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паразитують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поза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клітинами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pl-PL" sz="3000" dirty="0"/>
          </a:p>
        </p:txBody>
      </p:sp>
      <p:pic>
        <p:nvPicPr>
          <p:cNvPr id="107525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>
                <a:solidFill>
                  <a:schemeClr val="tx1"/>
                </a:solidFill>
              </a:rPr>
              <a:t>ПРИЧИН</a:t>
            </a:r>
            <a:r>
              <a:rPr lang="uk-UA" sz="4000" b="1" dirty="0" smtClean="0">
                <a:solidFill>
                  <a:schemeClr val="tx1"/>
                </a:solidFill>
              </a:rPr>
              <a:t>И</a:t>
            </a: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uk-UA" sz="4000" b="1" dirty="0" smtClean="0">
                <a:solidFill>
                  <a:schemeClr val="tx1"/>
                </a:solidFill>
              </a:rPr>
              <a:t>І</a:t>
            </a:r>
            <a:r>
              <a:rPr lang="pl-PL" sz="4000" b="1" dirty="0" smtClean="0">
                <a:solidFill>
                  <a:schemeClr val="tx1"/>
                </a:solidFill>
              </a:rPr>
              <a:t>НФЕКЦ</a:t>
            </a:r>
            <a:r>
              <a:rPr lang="uk-UA" sz="4000" b="1" dirty="0" smtClean="0">
                <a:solidFill>
                  <a:schemeClr val="tx1"/>
                </a:solidFill>
              </a:rPr>
              <a:t>ІЙ</a:t>
            </a:r>
            <a:r>
              <a:rPr lang="pl-PL" sz="4000" b="1" dirty="0" smtClean="0">
                <a:solidFill>
                  <a:schemeClr val="tx1"/>
                </a:solidFill>
              </a:rPr>
              <a:t>НОГО ЗА</a:t>
            </a:r>
            <a:r>
              <a:rPr lang="uk-UA" sz="4000" b="1" dirty="0" smtClean="0">
                <a:solidFill>
                  <a:schemeClr val="tx1"/>
                </a:solidFill>
              </a:rPr>
              <a:t>ХВОРЮВАНН</a:t>
            </a:r>
            <a:r>
              <a:rPr lang="pl-PL" sz="4000" b="1" dirty="0" smtClean="0">
                <a:solidFill>
                  <a:schemeClr val="tx1"/>
                </a:solidFill>
              </a:rPr>
              <a:t>Я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838200" y="1849438"/>
            <a:ext cx="5486400" cy="4114800"/>
          </a:xfrm>
        </p:spPr>
        <p:txBody>
          <a:bodyPr>
            <a:normAutofit/>
          </a:bodyPr>
          <a:lstStyle/>
          <a:p>
            <a:pPr lvl="3">
              <a:spcBef>
                <a:spcPts val="500"/>
              </a:spcBef>
              <a:spcAft>
                <a:spcPts val="500"/>
              </a:spcAft>
              <a:buFont typeface="Symbol" pitchFamily="18" charset="2"/>
              <a:buChar char="·"/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Віруси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мікроскопічні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неклітинні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форми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життя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здатні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проникати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у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певні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живі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клітини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розмножуватися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у них.</a:t>
            </a:r>
          </a:p>
          <a:p>
            <a:endParaRPr lang="pl-PL" sz="3000" dirty="0"/>
          </a:p>
        </p:txBody>
      </p:sp>
      <p:pic>
        <p:nvPicPr>
          <p:cNvPr id="108549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rgbClr val="0000FF"/>
                </a:solidFill>
              </a:rPr>
              <a:t>Що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таке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епідемічне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вогнище</a:t>
            </a:r>
            <a:r>
              <a:rPr lang="ru-RU" dirty="0" smtClean="0">
                <a:solidFill>
                  <a:srgbClr val="0000FF"/>
                </a:solidFill>
              </a:rPr>
              <a:t>?</a:t>
            </a:r>
            <a:endParaRPr lang="pl-PL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9438"/>
            <a:ext cx="7086600" cy="4114800"/>
          </a:xfrm>
        </p:spPr>
        <p:txBody>
          <a:bodyPr>
            <a:normAutofit/>
          </a:bodyPr>
          <a:lstStyle/>
          <a:p>
            <a:pPr algn="just"/>
            <a:endParaRPr lang="ru-RU" dirty="0"/>
          </a:p>
          <a:p>
            <a:pPr algn="just"/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Епідемічне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вогнище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місце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знаходження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джерела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навколишній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території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в тих межах, в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яких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він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здатний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передати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збудник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оточуючим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/>
            <a:endParaRPr lang="ru-RU" dirty="0"/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solidFill>
                  <a:schemeClr val="tx1"/>
                </a:solidFill>
              </a:rPr>
              <a:t>Що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таке</a:t>
            </a:r>
            <a:r>
              <a:rPr lang="ru-RU" sz="3600" b="1" dirty="0" smtClean="0">
                <a:solidFill>
                  <a:schemeClr val="tx1"/>
                </a:solidFill>
              </a:rPr>
              <a:t> спорадична </a:t>
            </a:r>
            <a:r>
              <a:rPr lang="ru-RU" sz="3600" b="1" dirty="0" err="1" smtClean="0">
                <a:solidFill>
                  <a:schemeClr val="tx1"/>
                </a:solidFill>
              </a:rPr>
              <a:t>захворюваність</a:t>
            </a:r>
            <a:r>
              <a:rPr lang="ru-RU" sz="3600" b="1" dirty="0" smtClean="0">
                <a:solidFill>
                  <a:schemeClr val="tx1"/>
                </a:solidFill>
              </a:rPr>
              <a:t>, </a:t>
            </a:r>
            <a:r>
              <a:rPr lang="ru-RU" sz="3600" b="1" dirty="0" err="1" smtClean="0">
                <a:solidFill>
                  <a:schemeClr val="tx1"/>
                </a:solidFill>
              </a:rPr>
              <a:t>епідемія</a:t>
            </a:r>
            <a:r>
              <a:rPr lang="ru-RU" sz="3600" b="1" dirty="0" smtClean="0">
                <a:solidFill>
                  <a:schemeClr val="tx1"/>
                </a:solidFill>
              </a:rPr>
              <a:t>, </a:t>
            </a:r>
            <a:r>
              <a:rPr lang="ru-RU" sz="3600" b="1" dirty="0" err="1" smtClean="0">
                <a:solidFill>
                  <a:schemeClr val="tx1"/>
                </a:solidFill>
              </a:rPr>
              <a:t>пандемія</a:t>
            </a:r>
            <a:r>
              <a:rPr lang="ru-RU" sz="3600" b="1" dirty="0" smtClean="0">
                <a:solidFill>
                  <a:schemeClr val="tx1"/>
                </a:solidFill>
              </a:rPr>
              <a:t>?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525838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Спорадія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поява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поодиноких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захворювань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між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якими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немає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видимого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епідеміологічного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зв'язку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blinds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err="1" smtClean="0">
                <a:solidFill>
                  <a:schemeClr val="tx1"/>
                </a:solidFill>
              </a:rPr>
              <a:t>Що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таке</a:t>
            </a:r>
            <a:r>
              <a:rPr lang="ru-RU" sz="3600" dirty="0" smtClean="0">
                <a:solidFill>
                  <a:schemeClr val="tx1"/>
                </a:solidFill>
              </a:rPr>
              <a:t> спорадична </a:t>
            </a:r>
            <a:r>
              <a:rPr lang="ru-RU" sz="3600" dirty="0" err="1" smtClean="0">
                <a:solidFill>
                  <a:schemeClr val="tx1"/>
                </a:solidFill>
              </a:rPr>
              <a:t>захворюваність</a:t>
            </a:r>
            <a:r>
              <a:rPr lang="ru-RU" sz="3600" dirty="0" smtClean="0">
                <a:solidFill>
                  <a:schemeClr val="tx1"/>
                </a:solidFill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</a:rPr>
              <a:t>епідемія</a:t>
            </a:r>
            <a:r>
              <a:rPr lang="ru-RU" sz="3600" dirty="0" smtClean="0">
                <a:solidFill>
                  <a:schemeClr val="tx1"/>
                </a:solidFill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</a:rPr>
              <a:t>пандемія</a:t>
            </a:r>
            <a:r>
              <a:rPr lang="ru-RU" sz="3600" dirty="0" smtClean="0">
                <a:solidFill>
                  <a:schemeClr val="tx1"/>
                </a:solidFill>
              </a:rPr>
              <a:t>?</a:t>
            </a:r>
            <a:endParaRPr lang="pl-PL" sz="3600" dirty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678238"/>
          </a:xfrm>
        </p:spPr>
        <p:txBody>
          <a:bodyPr>
            <a:normAutofit/>
          </a:bodyPr>
          <a:lstStyle/>
          <a:p>
            <a:pPr lvl="1" algn="just">
              <a:buNone/>
            </a:pP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Епідемія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масове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поширення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серед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населення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даної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місцевості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певної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інфекційної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хвороби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Може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охоплювати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ціле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місто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області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країни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blinds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err="1" smtClean="0">
                <a:solidFill>
                  <a:schemeClr val="tx1"/>
                </a:solidFill>
              </a:rPr>
              <a:t>Що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таке</a:t>
            </a:r>
            <a:r>
              <a:rPr lang="ru-RU" sz="3600" dirty="0" smtClean="0">
                <a:solidFill>
                  <a:schemeClr val="tx1"/>
                </a:solidFill>
              </a:rPr>
              <a:t> спорадична </a:t>
            </a:r>
            <a:r>
              <a:rPr lang="ru-RU" sz="3600" dirty="0" err="1" smtClean="0">
                <a:solidFill>
                  <a:schemeClr val="tx1"/>
                </a:solidFill>
              </a:rPr>
              <a:t>захворюваність</a:t>
            </a:r>
            <a:r>
              <a:rPr lang="ru-RU" sz="3600" dirty="0" smtClean="0">
                <a:solidFill>
                  <a:schemeClr val="tx1"/>
                </a:solidFill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</a:rPr>
              <a:t>епідемія</a:t>
            </a:r>
            <a:r>
              <a:rPr lang="ru-RU" sz="3600" dirty="0" smtClean="0">
                <a:solidFill>
                  <a:schemeClr val="tx1"/>
                </a:solidFill>
              </a:rPr>
              <a:t>, </a:t>
            </a:r>
            <a:r>
              <a:rPr lang="ru-RU" sz="3600" dirty="0" err="1" smtClean="0">
                <a:solidFill>
                  <a:schemeClr val="tx1"/>
                </a:solidFill>
              </a:rPr>
              <a:t>пандемія</a:t>
            </a:r>
            <a:r>
              <a:rPr lang="ru-RU" sz="3600" dirty="0" smtClean="0">
                <a:solidFill>
                  <a:schemeClr val="tx1"/>
                </a:solidFill>
              </a:rPr>
              <a:t>?</a:t>
            </a:r>
            <a:endParaRPr lang="pl-PL" sz="3600" dirty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848600" cy="4114800"/>
          </a:xfrm>
        </p:spPr>
        <p:txBody>
          <a:bodyPr>
            <a:normAutofit/>
          </a:bodyPr>
          <a:lstStyle/>
          <a:p>
            <a:pPr lvl="1">
              <a:buFontTx/>
              <a:buNone/>
            </a:pPr>
            <a:endParaRPr lang="ru-RU" sz="3600" dirty="0"/>
          </a:p>
          <a:p>
            <a:pPr lvl="1">
              <a:buNone/>
            </a:pP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Пандемія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велика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епідемія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що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поширюється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багато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країн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континенти</a:t>
            </a:r>
            <a:r>
              <a:rPr lang="ru-RU" sz="36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>
              <a:buFontTx/>
              <a:buNone/>
            </a:pPr>
            <a:endParaRPr lang="pl-PL" sz="3600" dirty="0"/>
          </a:p>
        </p:txBody>
      </p:sp>
    </p:spTree>
  </p:cSld>
  <p:clrMapOvr>
    <a:masterClrMapping/>
  </p:clrMapOvr>
  <p:transition>
    <p:blinds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Як </a:t>
            </a:r>
            <a:r>
              <a:rPr lang="ru-RU" sz="4000" dirty="0" err="1" smtClean="0">
                <a:solidFill>
                  <a:schemeClr val="tx1"/>
                </a:solidFill>
              </a:rPr>
              <a:t>класифікуються</a:t>
            </a:r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</a:rPr>
              <a:t>інфекційні</a:t>
            </a:r>
            <a:r>
              <a:rPr lang="ru-RU" sz="4000" dirty="0" smtClean="0">
                <a:solidFill>
                  <a:schemeClr val="tx1"/>
                </a:solidFill>
              </a:rPr>
              <a:t>  </a:t>
            </a:r>
            <a:r>
              <a:rPr lang="ru-RU" sz="4000" dirty="0" err="1" smtClean="0">
                <a:solidFill>
                  <a:schemeClr val="tx1"/>
                </a:solidFill>
              </a:rPr>
              <a:t>хвороби</a:t>
            </a:r>
            <a:r>
              <a:rPr lang="ru-RU" sz="4000" dirty="0" smtClean="0">
                <a:solidFill>
                  <a:schemeClr val="tx1"/>
                </a:solidFill>
              </a:rPr>
              <a:t>?</a:t>
            </a:r>
            <a:r>
              <a:rPr lang="ru-RU" sz="4000" dirty="0">
                <a:solidFill>
                  <a:schemeClr val="tx1"/>
                </a:solidFill>
              </a:rPr>
              <a:t/>
            </a:r>
            <a:br>
              <a:rPr lang="ru-RU" sz="4000" dirty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 основу </a:t>
            </a:r>
            <a:r>
              <a:rPr lang="ru-RU" dirty="0" err="1" smtClean="0"/>
              <a:t>класифікації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хвороб </a:t>
            </a:r>
            <a:r>
              <a:rPr lang="ru-RU" dirty="0" err="1" smtClean="0"/>
              <a:t>покладено</a:t>
            </a:r>
            <a:r>
              <a:rPr lang="ru-RU" dirty="0" smtClean="0"/>
              <a:t>:</a:t>
            </a:r>
          </a:p>
          <a:p>
            <a:pPr algn="just"/>
            <a:r>
              <a:rPr lang="ru-RU" dirty="0" err="1" smtClean="0"/>
              <a:t>локалізація</a:t>
            </a:r>
            <a:r>
              <a:rPr lang="ru-RU" dirty="0" smtClean="0"/>
              <a:t> </a:t>
            </a:r>
            <a:r>
              <a:rPr lang="ru-RU" dirty="0" err="1" smtClean="0"/>
              <a:t>збудника</a:t>
            </a:r>
            <a:r>
              <a:rPr lang="ru-RU" dirty="0" smtClean="0"/>
              <a:t> та</a:t>
            </a:r>
          </a:p>
          <a:p>
            <a:pPr algn="just"/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передачі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endParaRPr lang="ru-RU" dirty="0" smtClean="0"/>
          </a:p>
        </p:txBody>
      </p:sp>
    </p:spTree>
  </p:cSld>
  <p:clrMapOvr>
    <a:masterClrMapping/>
  </p:clrMapOvr>
  <p:transition>
    <p:blinds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915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У </a:t>
            </a:r>
            <a:r>
              <a:rPr lang="ru-RU" dirty="0" err="1" smtClean="0">
                <a:solidFill>
                  <a:srgbClr val="0000FF"/>
                </a:solidFill>
              </a:rPr>
              <a:t>зв'язку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з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цим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розрізняють</a:t>
            </a:r>
            <a:r>
              <a:rPr lang="ru-RU" dirty="0" smtClean="0">
                <a:solidFill>
                  <a:srgbClr val="0000FF"/>
                </a:solidFill>
              </a:rPr>
              <a:t> 4 </a:t>
            </a:r>
            <a:r>
              <a:rPr lang="ru-RU" dirty="0" err="1" smtClean="0">
                <a:solidFill>
                  <a:srgbClr val="0000FF"/>
                </a:solidFill>
              </a:rPr>
              <a:t>групи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інфекційних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захворювань</a:t>
            </a:r>
            <a:r>
              <a:rPr lang="ru-RU" dirty="0" smtClean="0">
                <a:solidFill>
                  <a:srgbClr val="0000FF"/>
                </a:solidFill>
              </a:rPr>
              <a:t>:</a:t>
            </a:r>
            <a:br>
              <a:rPr lang="ru-RU" dirty="0" smtClean="0">
                <a:solidFill>
                  <a:srgbClr val="0000FF"/>
                </a:solidFill>
              </a:rPr>
            </a:br>
            <a:endParaRPr lang="pl-PL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кишкові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інфекції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dirty="0" err="1" smtClean="0"/>
              <a:t>черевний</a:t>
            </a:r>
            <a:r>
              <a:rPr lang="ru-RU" dirty="0" smtClean="0"/>
              <a:t> тиф, </a:t>
            </a:r>
            <a:r>
              <a:rPr lang="ru-RU" dirty="0" err="1" smtClean="0"/>
              <a:t>дизентерія</a:t>
            </a:r>
            <a:r>
              <a:rPr lang="ru-RU" dirty="0" smtClean="0"/>
              <a:t>, </a:t>
            </a:r>
            <a:r>
              <a:rPr lang="ru-RU" dirty="0" err="1" smtClean="0"/>
              <a:t>сальмонельоз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.):  </a:t>
            </a:r>
            <a:r>
              <a:rPr lang="ru-RU" dirty="0" err="1" smtClean="0"/>
              <a:t>збудник</a:t>
            </a:r>
            <a:r>
              <a:rPr lang="ru-RU" dirty="0" smtClean="0"/>
              <a:t> </a:t>
            </a:r>
            <a:r>
              <a:rPr lang="ru-RU" dirty="0" err="1" smtClean="0"/>
              <a:t>локалізується</a:t>
            </a:r>
            <a:r>
              <a:rPr lang="ru-RU" dirty="0" smtClean="0"/>
              <a:t> в кишечнику, </a:t>
            </a:r>
            <a:r>
              <a:rPr lang="ru-RU" dirty="0" err="1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передачі</a:t>
            </a:r>
            <a:r>
              <a:rPr lang="ru-RU" dirty="0" smtClean="0"/>
              <a:t> - </a:t>
            </a:r>
            <a:r>
              <a:rPr lang="ru-RU" dirty="0" err="1" smtClean="0"/>
              <a:t>фекально-оральний</a:t>
            </a:r>
            <a:endParaRPr lang="ru-RU" dirty="0" smtClean="0"/>
          </a:p>
          <a:p>
            <a:pPr algn="just">
              <a:buFontTx/>
              <a:buNone/>
            </a:pPr>
            <a:r>
              <a:rPr lang="ru-RU" dirty="0" smtClean="0"/>
              <a:t> </a:t>
            </a:r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660066"/>
                </a:solidFill>
              </a:rPr>
              <a:t>Інфекції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дихальних</a:t>
            </a:r>
            <a:r>
              <a:rPr lang="ru-RU" sz="3600" b="1" dirty="0" smtClean="0">
                <a:solidFill>
                  <a:srgbClr val="660066"/>
                </a:solidFill>
              </a:rPr>
              <a:t> </a:t>
            </a:r>
            <a:r>
              <a:rPr lang="ru-RU" sz="3600" b="1" dirty="0" err="1" smtClean="0">
                <a:solidFill>
                  <a:srgbClr val="660066"/>
                </a:solidFill>
              </a:rPr>
              <a:t>шляхів</a:t>
            </a:r>
            <a:r>
              <a:rPr lang="ru-RU" sz="3600" dirty="0" smtClean="0">
                <a:solidFill>
                  <a:srgbClr val="660066"/>
                </a:solidFill>
              </a:rPr>
              <a:t> </a:t>
            </a:r>
            <a:r>
              <a:rPr lang="ru-RU" sz="3600" dirty="0">
                <a:solidFill>
                  <a:srgbClr val="660066"/>
                </a:solidFill>
              </a:rPr>
              <a:t>(</a:t>
            </a:r>
            <a:r>
              <a:rPr lang="ru-RU" sz="3600" dirty="0" err="1" smtClean="0">
                <a:solidFill>
                  <a:srgbClr val="660066"/>
                </a:solidFill>
              </a:rPr>
              <a:t>грип</a:t>
            </a:r>
            <a:r>
              <a:rPr lang="ru-RU" sz="3600" dirty="0" smtClean="0">
                <a:solidFill>
                  <a:srgbClr val="660066"/>
                </a:solidFill>
              </a:rPr>
              <a:t>, </a:t>
            </a:r>
            <a:r>
              <a:rPr lang="ru-RU" sz="3600" dirty="0" err="1" smtClean="0">
                <a:solidFill>
                  <a:srgbClr val="660066"/>
                </a:solidFill>
              </a:rPr>
              <a:t>кір</a:t>
            </a:r>
            <a:r>
              <a:rPr lang="ru-RU" sz="3600" dirty="0" smtClean="0">
                <a:solidFill>
                  <a:srgbClr val="660066"/>
                </a:solidFill>
              </a:rPr>
              <a:t>, </a:t>
            </a:r>
            <a:r>
              <a:rPr lang="ru-RU" sz="3600" dirty="0">
                <a:solidFill>
                  <a:srgbClr val="660066"/>
                </a:solidFill>
              </a:rPr>
              <a:t>скарлатина </a:t>
            </a:r>
            <a:r>
              <a:rPr lang="ru-RU" sz="3600" dirty="0" smtClean="0">
                <a:solidFill>
                  <a:srgbClr val="660066"/>
                </a:solidFill>
              </a:rPr>
              <a:t>та </a:t>
            </a:r>
            <a:r>
              <a:rPr lang="ru-RU" sz="3600" dirty="0" err="1" smtClean="0">
                <a:solidFill>
                  <a:srgbClr val="660066"/>
                </a:solidFill>
              </a:rPr>
              <a:t>ін</a:t>
            </a:r>
            <a:r>
              <a:rPr lang="ru-RU" sz="3600" dirty="0" smtClean="0">
                <a:solidFill>
                  <a:srgbClr val="660066"/>
                </a:solidFill>
              </a:rPr>
              <a:t>.): </a:t>
            </a:r>
            <a:r>
              <a:rPr lang="ru-RU" sz="3600" dirty="0">
                <a:solidFill>
                  <a:srgbClr val="660066"/>
                </a:solidFill>
              </a:rPr>
              <a:t/>
            </a:r>
            <a:br>
              <a:rPr lang="ru-RU" sz="3600" dirty="0">
                <a:solidFill>
                  <a:srgbClr val="660066"/>
                </a:solidFill>
              </a:rPr>
            </a:br>
            <a:endParaRPr lang="pl-PL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>
                <a:solidFill>
                  <a:srgbClr val="660066"/>
                </a:solidFill>
              </a:rPr>
              <a:t>збудник</a:t>
            </a:r>
            <a:r>
              <a:rPr lang="ru-RU" dirty="0" smtClean="0">
                <a:solidFill>
                  <a:srgbClr val="660066"/>
                </a:solidFill>
              </a:rPr>
              <a:t> </a:t>
            </a:r>
            <a:r>
              <a:rPr lang="ru-RU" dirty="0" err="1" smtClean="0">
                <a:solidFill>
                  <a:srgbClr val="660066"/>
                </a:solidFill>
              </a:rPr>
              <a:t>знаходиться</a:t>
            </a:r>
            <a:r>
              <a:rPr lang="ru-RU" dirty="0" smtClean="0">
                <a:solidFill>
                  <a:srgbClr val="660066"/>
                </a:solidFill>
              </a:rPr>
              <a:t> в </a:t>
            </a:r>
            <a:r>
              <a:rPr lang="ru-RU" dirty="0" err="1" smtClean="0">
                <a:solidFill>
                  <a:srgbClr val="660066"/>
                </a:solidFill>
              </a:rPr>
              <a:t>дихальних</a:t>
            </a:r>
            <a:r>
              <a:rPr lang="ru-RU" dirty="0" smtClean="0">
                <a:solidFill>
                  <a:srgbClr val="660066"/>
                </a:solidFill>
              </a:rPr>
              <a:t> шляхах,</a:t>
            </a:r>
          </a:p>
          <a:p>
            <a:r>
              <a:rPr lang="ru-RU" dirty="0" err="1" smtClean="0">
                <a:solidFill>
                  <a:srgbClr val="660066"/>
                </a:solidFill>
              </a:rPr>
              <a:t>механізм</a:t>
            </a:r>
            <a:r>
              <a:rPr lang="ru-RU" dirty="0" smtClean="0">
                <a:solidFill>
                  <a:srgbClr val="660066"/>
                </a:solidFill>
              </a:rPr>
              <a:t> </a:t>
            </a:r>
            <a:r>
              <a:rPr lang="ru-RU" dirty="0" err="1" smtClean="0">
                <a:solidFill>
                  <a:srgbClr val="660066"/>
                </a:solidFill>
              </a:rPr>
              <a:t>передачі</a:t>
            </a:r>
            <a:r>
              <a:rPr lang="ru-RU" dirty="0" smtClean="0">
                <a:solidFill>
                  <a:srgbClr val="660066"/>
                </a:solidFill>
              </a:rPr>
              <a:t> - </a:t>
            </a:r>
            <a:r>
              <a:rPr lang="ru-RU" dirty="0" err="1" smtClean="0">
                <a:solidFill>
                  <a:srgbClr val="660066"/>
                </a:solidFill>
              </a:rPr>
              <a:t>повітряно-краплинний</a:t>
            </a:r>
            <a:r>
              <a:rPr lang="ru-RU" dirty="0" smtClean="0">
                <a:solidFill>
                  <a:srgbClr val="660066"/>
                </a:solidFill>
              </a:rPr>
              <a:t>;</a:t>
            </a:r>
          </a:p>
          <a:p>
            <a:pPr>
              <a:buFontTx/>
              <a:buNone/>
            </a:pPr>
            <a:r>
              <a:rPr lang="ru-RU" dirty="0" smtClean="0">
                <a:solidFill>
                  <a:srgbClr val="660066"/>
                </a:solidFill>
              </a:rPr>
              <a:t> </a:t>
            </a:r>
            <a:endParaRPr lang="pl-PL" dirty="0">
              <a:solidFill>
                <a:srgbClr val="660066"/>
              </a:solidFill>
            </a:endParaRPr>
          </a:p>
          <a:p>
            <a:endParaRPr lang="pl-PL" dirty="0">
              <a:solidFill>
                <a:srgbClr val="660066"/>
              </a:solidFill>
            </a:endParaRPr>
          </a:p>
        </p:txBody>
      </p:sp>
      <p:pic>
        <p:nvPicPr>
          <p:cNvPr id="110596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660066"/>
                </a:solidFill>
              </a:rPr>
              <a:t> </a:t>
            </a:r>
            <a:r>
              <a:rPr lang="ru-RU" sz="4000" b="1" dirty="0" smtClean="0">
                <a:solidFill>
                  <a:srgbClr val="660066"/>
                </a:solidFill>
              </a:rPr>
              <a:t>кров</a:t>
            </a:r>
            <a:r>
              <a:rPr lang="en-US" sz="4000" b="1" dirty="0" smtClean="0">
                <a:solidFill>
                  <a:srgbClr val="660066"/>
                </a:solidFill>
              </a:rPr>
              <a:t>’</a:t>
            </a:r>
            <a:r>
              <a:rPr lang="uk-UA" sz="4000" b="1" dirty="0" err="1" smtClean="0">
                <a:solidFill>
                  <a:srgbClr val="660066"/>
                </a:solidFill>
              </a:rPr>
              <a:t>яні</a:t>
            </a:r>
            <a:r>
              <a:rPr lang="ru-RU" sz="4000" b="1" dirty="0" smtClean="0">
                <a:solidFill>
                  <a:srgbClr val="660066"/>
                </a:solidFill>
              </a:rPr>
              <a:t> </a:t>
            </a:r>
            <a:r>
              <a:rPr lang="ru-RU" sz="4000" b="1" dirty="0" err="1" smtClean="0">
                <a:solidFill>
                  <a:srgbClr val="660066"/>
                </a:solidFill>
              </a:rPr>
              <a:t>інфекції</a:t>
            </a:r>
            <a:r>
              <a:rPr lang="ru-RU" sz="4000" dirty="0" smtClean="0">
                <a:solidFill>
                  <a:srgbClr val="660066"/>
                </a:solidFill>
              </a:rPr>
              <a:t> (</a:t>
            </a:r>
            <a:r>
              <a:rPr lang="ru-RU" sz="4000" dirty="0" err="1" smtClean="0">
                <a:solidFill>
                  <a:srgbClr val="660066"/>
                </a:solidFill>
              </a:rPr>
              <a:t>висипний</a:t>
            </a:r>
            <a:r>
              <a:rPr lang="ru-RU" sz="4000" dirty="0" smtClean="0">
                <a:solidFill>
                  <a:srgbClr val="660066"/>
                </a:solidFill>
              </a:rPr>
              <a:t> та </a:t>
            </a:r>
            <a:r>
              <a:rPr lang="ru-RU" sz="4000" dirty="0" err="1" smtClean="0">
                <a:solidFill>
                  <a:srgbClr val="660066"/>
                </a:solidFill>
              </a:rPr>
              <a:t>зворотний</a:t>
            </a:r>
            <a:r>
              <a:rPr lang="ru-RU" sz="4000" dirty="0" smtClean="0">
                <a:solidFill>
                  <a:srgbClr val="660066"/>
                </a:solidFill>
              </a:rPr>
              <a:t> тиф, </a:t>
            </a:r>
            <a:r>
              <a:rPr lang="ru-RU" sz="4000" dirty="0" err="1" smtClean="0">
                <a:solidFill>
                  <a:srgbClr val="660066"/>
                </a:solidFill>
              </a:rPr>
              <a:t>малярія</a:t>
            </a:r>
            <a:r>
              <a:rPr lang="ru-RU" sz="4000" dirty="0" smtClean="0">
                <a:solidFill>
                  <a:srgbClr val="660066"/>
                </a:solidFill>
              </a:rPr>
              <a:t> та </a:t>
            </a:r>
            <a:r>
              <a:rPr lang="ru-RU" sz="4000" dirty="0" err="1" smtClean="0">
                <a:solidFill>
                  <a:srgbClr val="660066"/>
                </a:solidFill>
              </a:rPr>
              <a:t>ін</a:t>
            </a:r>
            <a:r>
              <a:rPr lang="ru-RU" sz="4000" dirty="0" smtClean="0">
                <a:solidFill>
                  <a:srgbClr val="660066"/>
                </a:solidFill>
              </a:rPr>
              <a:t>.) </a:t>
            </a:r>
            <a:r>
              <a:rPr lang="ru-RU" dirty="0" smtClean="0">
                <a:solidFill>
                  <a:srgbClr val="660066"/>
                </a:solidFill>
              </a:rPr>
              <a:t/>
            </a:r>
            <a:br>
              <a:rPr lang="ru-RU" dirty="0" smtClean="0">
                <a:solidFill>
                  <a:srgbClr val="660066"/>
                </a:solidFill>
              </a:rPr>
            </a:br>
            <a:endParaRPr lang="pl-PL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4495800" cy="4114800"/>
          </a:xfrm>
        </p:spPr>
        <p:txBody>
          <a:bodyPr>
            <a:normAutofit/>
          </a:bodyPr>
          <a:lstStyle/>
          <a:p>
            <a:r>
              <a:rPr lang="ru-RU" sz="3000" dirty="0" err="1" smtClean="0"/>
              <a:t>збудник</a:t>
            </a:r>
            <a:r>
              <a:rPr lang="ru-RU" sz="3000" dirty="0" smtClean="0"/>
              <a:t> </a:t>
            </a:r>
            <a:r>
              <a:rPr lang="ru-RU" sz="3000" dirty="0" err="1" smtClean="0"/>
              <a:t>знаходиться</a:t>
            </a:r>
            <a:r>
              <a:rPr lang="ru-RU" sz="3000" dirty="0" smtClean="0"/>
              <a:t> </a:t>
            </a:r>
          </a:p>
          <a:p>
            <a:pPr>
              <a:buNone/>
            </a:pPr>
            <a:r>
              <a:rPr lang="ru-RU" sz="3000" dirty="0" smtClean="0"/>
              <a:t>   в </a:t>
            </a:r>
            <a:r>
              <a:rPr lang="ru-RU" sz="3000" dirty="0" err="1" smtClean="0"/>
              <a:t>крові</a:t>
            </a:r>
            <a:r>
              <a:rPr lang="ru-RU" sz="3000" dirty="0" smtClean="0"/>
              <a:t>,</a:t>
            </a:r>
          </a:p>
          <a:p>
            <a:pPr>
              <a:buNone/>
            </a:pPr>
            <a:r>
              <a:rPr lang="ru-RU" sz="3000" dirty="0" smtClean="0"/>
              <a:t>   </a:t>
            </a:r>
            <a:r>
              <a:rPr lang="ru-RU" sz="3000" dirty="0" err="1" smtClean="0"/>
              <a:t>Механізм</a:t>
            </a:r>
            <a:r>
              <a:rPr lang="ru-RU" sz="3000" dirty="0" smtClean="0"/>
              <a:t> </a:t>
            </a:r>
            <a:r>
              <a:rPr lang="ru-RU" sz="3000" dirty="0" err="1" smtClean="0"/>
              <a:t>передачі</a:t>
            </a:r>
            <a:r>
              <a:rPr lang="ru-RU" sz="3000" dirty="0" smtClean="0"/>
              <a:t> - </a:t>
            </a:r>
            <a:r>
              <a:rPr lang="ru-RU" sz="3000" dirty="0" err="1" smtClean="0"/>
              <a:t>трансмісивний</a:t>
            </a:r>
            <a:r>
              <a:rPr lang="ru-RU" sz="3000" dirty="0" smtClean="0"/>
              <a:t>, </a:t>
            </a:r>
          </a:p>
          <a:p>
            <a:pPr>
              <a:buNone/>
            </a:pPr>
            <a:r>
              <a:rPr lang="ru-RU" sz="3000" dirty="0" smtClean="0"/>
              <a:t>    </a:t>
            </a:r>
            <a:r>
              <a:rPr lang="ru-RU" sz="3000" dirty="0" err="1" smtClean="0"/>
              <a:t>тобто</a:t>
            </a:r>
            <a:r>
              <a:rPr lang="ru-RU" sz="3000" dirty="0" smtClean="0"/>
              <a:t>. </a:t>
            </a:r>
            <a:r>
              <a:rPr lang="ru-RU" sz="3000" dirty="0" err="1" smtClean="0"/>
              <a:t>комахами</a:t>
            </a:r>
            <a:r>
              <a:rPr lang="ru-RU" sz="3000" dirty="0" smtClean="0"/>
              <a:t> (</a:t>
            </a:r>
            <a:r>
              <a:rPr lang="ru-RU" sz="3000" dirty="0" err="1" smtClean="0"/>
              <a:t>вошами</a:t>
            </a:r>
            <a:r>
              <a:rPr lang="ru-RU" sz="3000" dirty="0" smtClean="0"/>
              <a:t>, </a:t>
            </a:r>
            <a:r>
              <a:rPr lang="ru-RU" sz="3000" dirty="0" err="1" smtClean="0"/>
              <a:t>бліхами</a:t>
            </a:r>
            <a:r>
              <a:rPr lang="ru-RU" sz="3000" dirty="0" smtClean="0"/>
              <a:t>, комарами та </a:t>
            </a:r>
            <a:r>
              <a:rPr lang="ru-RU" sz="3000" dirty="0" err="1" smtClean="0"/>
              <a:t>ін</a:t>
            </a:r>
            <a:r>
              <a:rPr lang="ru-RU" sz="3000" dirty="0" smtClean="0"/>
              <a:t>.).</a:t>
            </a:r>
          </a:p>
          <a:p>
            <a:r>
              <a:rPr lang="ru-RU" sz="3000" dirty="0" smtClean="0"/>
              <a:t> </a:t>
            </a:r>
            <a:endParaRPr lang="pl-PL" sz="3000" dirty="0"/>
          </a:p>
          <a:p>
            <a:endParaRPr lang="pl-PL" sz="3000" dirty="0">
              <a:solidFill>
                <a:srgbClr val="660066"/>
              </a:solidFill>
            </a:endParaRPr>
          </a:p>
        </p:txBody>
      </p:sp>
      <p:pic>
        <p:nvPicPr>
          <p:cNvPr id="111621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191000" y="1828800"/>
            <a:ext cx="4495800" cy="4114800"/>
          </a:xfr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660066"/>
                </a:solidFill>
              </a:rPr>
              <a:t> </a:t>
            </a:r>
            <a:r>
              <a:rPr lang="ru-RU" sz="4000" b="1" dirty="0" err="1" smtClean="0">
                <a:solidFill>
                  <a:srgbClr val="660066"/>
                </a:solidFill>
              </a:rPr>
              <a:t>Інфекції</a:t>
            </a:r>
            <a:r>
              <a:rPr lang="ru-RU" sz="4000" b="1" dirty="0" smtClean="0">
                <a:solidFill>
                  <a:srgbClr val="660066"/>
                </a:solidFill>
              </a:rPr>
              <a:t> </a:t>
            </a:r>
            <a:r>
              <a:rPr lang="ru-RU" sz="4000" b="1" dirty="0" err="1" smtClean="0">
                <a:solidFill>
                  <a:srgbClr val="660066"/>
                </a:solidFill>
              </a:rPr>
              <a:t>зовнішніх</a:t>
            </a:r>
            <a:r>
              <a:rPr lang="ru-RU" sz="4000" b="1" dirty="0" smtClean="0">
                <a:solidFill>
                  <a:srgbClr val="660066"/>
                </a:solidFill>
              </a:rPr>
              <a:t> </a:t>
            </a:r>
            <a:r>
              <a:rPr lang="ru-RU" sz="4000" b="1" dirty="0" err="1" smtClean="0">
                <a:solidFill>
                  <a:srgbClr val="660066"/>
                </a:solidFill>
              </a:rPr>
              <a:t>покривів</a:t>
            </a:r>
            <a:r>
              <a:rPr lang="ru-RU" sz="4000" b="1" dirty="0" smtClean="0">
                <a:solidFill>
                  <a:srgbClr val="660066"/>
                </a:solidFill>
              </a:rPr>
              <a:t> та </a:t>
            </a:r>
            <a:r>
              <a:rPr lang="ru-RU" sz="4000" b="1" dirty="0" err="1" smtClean="0">
                <a:solidFill>
                  <a:srgbClr val="660066"/>
                </a:solidFill>
              </a:rPr>
              <a:t>слизових</a:t>
            </a:r>
            <a:r>
              <a:rPr lang="ru-RU" sz="4000" b="1" dirty="0" smtClean="0">
                <a:solidFill>
                  <a:srgbClr val="660066"/>
                </a:solidFill>
              </a:rPr>
              <a:t> </a:t>
            </a:r>
            <a:r>
              <a:rPr lang="ru-RU" sz="4000" b="1" dirty="0" err="1" smtClean="0">
                <a:solidFill>
                  <a:srgbClr val="660066"/>
                </a:solidFill>
              </a:rPr>
              <a:t>оболонок</a:t>
            </a:r>
            <a:endParaRPr lang="pl-PL" b="1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9438"/>
            <a:ext cx="4876800" cy="4114800"/>
          </a:xfrm>
        </p:spPr>
        <p:txBody>
          <a:bodyPr>
            <a:normAutofit/>
          </a:bodyPr>
          <a:lstStyle/>
          <a:p>
            <a:r>
              <a:rPr lang="ru-RU" sz="3000" dirty="0" err="1" smtClean="0"/>
              <a:t>сифіліс</a:t>
            </a:r>
            <a:r>
              <a:rPr lang="ru-RU" sz="3000" dirty="0" smtClean="0"/>
              <a:t>, гонорея, сказ, </a:t>
            </a:r>
            <a:r>
              <a:rPr lang="ru-RU" sz="3000" dirty="0" err="1" smtClean="0"/>
              <a:t>правець</a:t>
            </a:r>
            <a:r>
              <a:rPr lang="ru-RU" sz="3000" dirty="0" smtClean="0"/>
              <a:t> та </a:t>
            </a:r>
            <a:r>
              <a:rPr lang="ru-RU" sz="3000" dirty="0" err="1" smtClean="0"/>
              <a:t>ін</a:t>
            </a:r>
            <a:r>
              <a:rPr lang="ru-RU" sz="3000" dirty="0" smtClean="0"/>
              <a:t>.  </a:t>
            </a:r>
            <a:r>
              <a:rPr lang="ru-RU" sz="3000" dirty="0" err="1" smtClean="0"/>
              <a:t>збудник</a:t>
            </a:r>
            <a:r>
              <a:rPr lang="ru-RU" sz="3000" dirty="0" smtClean="0"/>
              <a:t> </a:t>
            </a:r>
            <a:r>
              <a:rPr lang="ru-RU" sz="3000" dirty="0" err="1" smtClean="0"/>
              <a:t>знаходиться</a:t>
            </a:r>
            <a:r>
              <a:rPr lang="ru-RU" sz="3000" dirty="0" smtClean="0"/>
              <a:t> в </a:t>
            </a:r>
            <a:r>
              <a:rPr lang="ru-RU" sz="3000" dirty="0" err="1" smtClean="0"/>
              <a:t>спермі</a:t>
            </a:r>
            <a:r>
              <a:rPr lang="ru-RU" sz="3000" dirty="0" smtClean="0"/>
              <a:t> та </a:t>
            </a:r>
            <a:r>
              <a:rPr lang="ru-RU" sz="3000" dirty="0" err="1" smtClean="0"/>
              <a:t>вагінальному</a:t>
            </a:r>
            <a:r>
              <a:rPr lang="ru-RU" sz="3000" dirty="0" smtClean="0"/>
              <a:t> </a:t>
            </a:r>
            <a:r>
              <a:rPr lang="ru-RU" sz="3000" dirty="0" err="1" smtClean="0"/>
              <a:t>секреті</a:t>
            </a:r>
            <a:r>
              <a:rPr lang="ru-RU" sz="3000" dirty="0" smtClean="0"/>
              <a:t> </a:t>
            </a:r>
            <a:r>
              <a:rPr lang="ru-RU" sz="3000" dirty="0" err="1" smtClean="0"/>
              <a:t>осіб</a:t>
            </a:r>
            <a:r>
              <a:rPr lang="ru-RU" sz="3000" dirty="0" smtClean="0"/>
              <a:t>, </a:t>
            </a:r>
            <a:r>
              <a:rPr lang="ru-RU" sz="3000" dirty="0" err="1" smtClean="0"/>
              <a:t>заражених</a:t>
            </a:r>
            <a:r>
              <a:rPr lang="ru-RU" sz="3000" dirty="0" smtClean="0"/>
              <a:t> </a:t>
            </a:r>
            <a:r>
              <a:rPr lang="ru-RU" sz="3000" dirty="0" err="1" smtClean="0"/>
              <a:t>венеричними</a:t>
            </a:r>
            <a:r>
              <a:rPr lang="ru-RU" sz="3000" dirty="0" smtClean="0"/>
              <a:t> хворобами</a:t>
            </a:r>
          </a:p>
          <a:p>
            <a:pPr>
              <a:buNone/>
            </a:pPr>
            <a:r>
              <a:rPr lang="ru-RU" sz="3000" dirty="0" smtClean="0"/>
              <a:t>, </a:t>
            </a:r>
            <a:r>
              <a:rPr lang="ru-RU" sz="3000" dirty="0" err="1" smtClean="0"/>
              <a:t>слині</a:t>
            </a:r>
            <a:r>
              <a:rPr lang="ru-RU" sz="3000" dirty="0" smtClean="0"/>
              <a:t> </a:t>
            </a:r>
            <a:r>
              <a:rPr lang="ru-RU" sz="3000" dirty="0" err="1" smtClean="0"/>
              <a:t>тварин</a:t>
            </a:r>
            <a:r>
              <a:rPr lang="ru-RU" sz="3000" dirty="0" smtClean="0"/>
              <a:t>, </a:t>
            </a:r>
            <a:r>
              <a:rPr lang="ru-RU" sz="3000" dirty="0" err="1" smtClean="0"/>
              <a:t>заражених</a:t>
            </a:r>
            <a:r>
              <a:rPr lang="ru-RU" sz="3000" dirty="0" smtClean="0"/>
              <a:t> сказом</a:t>
            </a:r>
          </a:p>
        </p:txBody>
      </p:sp>
      <p:pic>
        <p:nvPicPr>
          <p:cNvPr id="112645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660066"/>
                </a:solidFill>
              </a:rPr>
              <a:t>Третьою</a:t>
            </a:r>
            <a:r>
              <a:rPr lang="ru-RU" dirty="0" smtClean="0">
                <a:solidFill>
                  <a:srgbClr val="660066"/>
                </a:solidFill>
              </a:rPr>
              <a:t> ланкою </a:t>
            </a:r>
            <a:r>
              <a:rPr lang="ru-RU" dirty="0" err="1" smtClean="0">
                <a:solidFill>
                  <a:srgbClr val="660066"/>
                </a:solidFill>
              </a:rPr>
              <a:t>епідемічного</a:t>
            </a:r>
            <a:r>
              <a:rPr lang="ru-RU" dirty="0" smtClean="0">
                <a:solidFill>
                  <a:srgbClr val="660066"/>
                </a:solidFill>
              </a:rPr>
              <a:t> </a:t>
            </a:r>
            <a:r>
              <a:rPr lang="ru-RU" dirty="0" err="1" smtClean="0">
                <a:solidFill>
                  <a:srgbClr val="660066"/>
                </a:solidFill>
              </a:rPr>
              <a:t>процесу</a:t>
            </a:r>
            <a:r>
              <a:rPr lang="ru-RU" dirty="0" smtClean="0">
                <a:solidFill>
                  <a:srgbClr val="660066"/>
                </a:solidFill>
              </a:rPr>
              <a:t/>
            </a:r>
            <a:br>
              <a:rPr lang="ru-RU" dirty="0" smtClean="0">
                <a:solidFill>
                  <a:srgbClr val="660066"/>
                </a:solidFill>
              </a:rPr>
            </a:br>
            <a:endParaRPr lang="pl-PL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, </a:t>
            </a:r>
            <a:r>
              <a:rPr lang="ru-RU" dirty="0" err="1" smtClean="0"/>
              <a:t>сприйнятлива</a:t>
            </a:r>
            <a:r>
              <a:rPr lang="ru-RU" dirty="0" smtClean="0"/>
              <a:t> до </a:t>
            </a:r>
            <a:r>
              <a:rPr lang="ru-RU" dirty="0" err="1" smtClean="0"/>
              <a:t>інфекційних</a:t>
            </a:r>
            <a:r>
              <a:rPr lang="ru-RU" dirty="0" smtClean="0"/>
              <a:t> хвороб.</a:t>
            </a:r>
          </a:p>
          <a:p>
            <a:pPr algn="just"/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сприйнятливості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наявності</a:t>
            </a:r>
            <a:r>
              <a:rPr lang="ru-RU" dirty="0" smtClean="0"/>
              <a:t> та </a:t>
            </a:r>
            <a:r>
              <a:rPr lang="ru-RU" dirty="0" err="1" smtClean="0"/>
              <a:t>напруженості</a:t>
            </a:r>
            <a:r>
              <a:rPr lang="ru-RU" dirty="0" smtClean="0"/>
              <a:t> у людей природного </a:t>
            </a:r>
            <a:r>
              <a:rPr lang="ru-RU" dirty="0" err="1" smtClean="0"/>
              <a:t>чи</a:t>
            </a:r>
            <a:r>
              <a:rPr lang="ru-RU" dirty="0" smtClean="0"/>
              <a:t> штучного </a:t>
            </a:r>
            <a:r>
              <a:rPr lang="ru-RU" dirty="0" err="1" smtClean="0"/>
              <a:t>імунітету</a:t>
            </a:r>
            <a:r>
              <a:rPr lang="ru-RU" dirty="0" smtClean="0"/>
              <a:t>.</a:t>
            </a:r>
          </a:p>
          <a:p>
            <a:pPr algn="just"/>
            <a:endParaRPr lang="uk-UA" dirty="0" smtClean="0"/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768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Особливістю</a:t>
            </a:r>
            <a:r>
              <a:rPr lang="ru-RU" dirty="0" smtClean="0"/>
              <a:t> </a:t>
            </a:r>
            <a:r>
              <a:rPr lang="ru-RU" dirty="0" err="1" smtClean="0"/>
              <a:t>інфекційної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циклічність</a:t>
            </a:r>
            <a:r>
              <a:rPr lang="ru-RU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означає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у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виділяють</a:t>
            </a:r>
            <a:r>
              <a:rPr lang="ru-RU" dirty="0" smtClean="0"/>
              <a:t>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послідовних</a:t>
            </a:r>
            <a:r>
              <a:rPr lang="ru-RU" dirty="0" smtClean="0"/>
              <a:t> </a:t>
            </a:r>
            <a:r>
              <a:rPr lang="ru-RU" dirty="0" err="1" smtClean="0"/>
              <a:t>періодів</a:t>
            </a:r>
            <a:r>
              <a:rPr lang="ru-RU" dirty="0" smtClean="0"/>
              <a:t>: </a:t>
            </a:r>
            <a:r>
              <a:rPr lang="ru-RU" dirty="0" err="1" smtClean="0"/>
              <a:t>інкубаційний</a:t>
            </a:r>
            <a:r>
              <a:rPr lang="ru-RU" dirty="0" smtClean="0"/>
              <a:t>, </a:t>
            </a:r>
            <a:r>
              <a:rPr lang="ru-RU" dirty="0" err="1" smtClean="0"/>
              <a:t>початковий</a:t>
            </a:r>
            <a:r>
              <a:rPr lang="ru-RU" dirty="0" smtClean="0"/>
              <a:t>, </a:t>
            </a:r>
            <a:r>
              <a:rPr lang="ru-RU" dirty="0" err="1" smtClean="0"/>
              <a:t>розпал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та </a:t>
            </a:r>
            <a:r>
              <a:rPr lang="ru-RU" dirty="0" err="1" smtClean="0"/>
              <a:t>одужання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778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229600" cy="3602038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Період</a:t>
            </a:r>
            <a:r>
              <a:rPr lang="ru-RU" dirty="0" smtClean="0"/>
              <a:t> часу </a:t>
            </a:r>
            <a:r>
              <a:rPr lang="ru-RU" dirty="0" err="1" smtClean="0"/>
              <a:t>від</a:t>
            </a:r>
            <a:r>
              <a:rPr lang="ru-RU" dirty="0" smtClean="0"/>
              <a:t> моменту </a:t>
            </a:r>
            <a:r>
              <a:rPr lang="ru-RU" dirty="0" err="1" smtClean="0"/>
              <a:t>зараження</a:t>
            </a:r>
            <a:r>
              <a:rPr lang="ru-RU" dirty="0" smtClean="0"/>
              <a:t> до перших </a:t>
            </a:r>
            <a:r>
              <a:rPr lang="ru-RU" dirty="0" err="1" smtClean="0"/>
              <a:t>клінічних</a:t>
            </a:r>
            <a:r>
              <a:rPr lang="ru-RU" dirty="0" smtClean="0"/>
              <a:t> </a:t>
            </a:r>
            <a:r>
              <a:rPr lang="ru-RU" dirty="0" err="1" smtClean="0"/>
              <a:t>проявів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</a:t>
            </a:r>
            <a:r>
              <a:rPr lang="ru-RU" dirty="0" err="1" smtClean="0"/>
              <a:t>називається</a:t>
            </a:r>
            <a:r>
              <a:rPr lang="ru-RU" dirty="0" smtClean="0"/>
              <a:t> </a:t>
            </a:r>
            <a:r>
              <a:rPr lang="ru-RU" dirty="0" err="1" smtClean="0"/>
              <a:t>інкубаційним</a:t>
            </a:r>
            <a:r>
              <a:rPr lang="ru-RU" dirty="0" smtClean="0"/>
              <a:t> (</a:t>
            </a:r>
            <a:r>
              <a:rPr lang="ru-RU" dirty="0" err="1" smtClean="0"/>
              <a:t>прихованим</a:t>
            </a:r>
            <a:r>
              <a:rPr lang="ru-RU" dirty="0" smtClean="0"/>
              <a:t>).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інфекційні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різну</a:t>
            </a:r>
            <a:r>
              <a:rPr lang="ru-RU" dirty="0" smtClean="0"/>
              <a:t> 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 (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кількох</a:t>
            </a:r>
            <a:r>
              <a:rPr lang="ru-RU" dirty="0" smtClean="0"/>
              <a:t> годин до </a:t>
            </a:r>
            <a:r>
              <a:rPr lang="ru-RU" dirty="0" err="1" smtClean="0"/>
              <a:t>місяців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років</a:t>
            </a:r>
            <a:r>
              <a:rPr lang="ru-RU" dirty="0" smtClean="0"/>
              <a:t>).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У </a:t>
            </a:r>
            <a:r>
              <a:rPr lang="ru-RU" dirty="0" err="1" smtClean="0"/>
              <a:t>цей</a:t>
            </a:r>
            <a:r>
              <a:rPr lang="ru-RU" dirty="0" smtClean="0"/>
              <a:t> час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немає</a:t>
            </a:r>
            <a:r>
              <a:rPr lang="ru-RU" dirty="0" smtClean="0"/>
              <a:t> </a:t>
            </a:r>
            <a:r>
              <a:rPr lang="ru-RU" dirty="0" err="1" smtClean="0"/>
              <a:t>видимих</a:t>
            </a:r>
            <a:r>
              <a:rPr lang="ru-RU" dirty="0" smtClean="0"/>
              <a:t> </a:t>
            </a:r>
            <a:r>
              <a:rPr lang="ru-RU" dirty="0" err="1" smtClean="0"/>
              <a:t>порушень</a:t>
            </a:r>
            <a:r>
              <a:rPr lang="ru-RU" dirty="0" smtClean="0"/>
              <a:t> </a:t>
            </a:r>
            <a:r>
              <a:rPr lang="ru-RU" dirty="0" err="1" smtClean="0"/>
              <a:t>здоров'я</a:t>
            </a:r>
            <a:r>
              <a:rPr lang="ru-RU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Для </a:t>
            </a:r>
            <a:r>
              <a:rPr lang="ru-RU" dirty="0" err="1" smtClean="0"/>
              <a:t>деяких</a:t>
            </a:r>
            <a:r>
              <a:rPr lang="ru-RU" dirty="0" smtClean="0"/>
              <a:t> хвороб (</a:t>
            </a:r>
            <a:r>
              <a:rPr lang="ru-RU" dirty="0" err="1" smtClean="0"/>
              <a:t>кір</a:t>
            </a:r>
            <a:r>
              <a:rPr lang="ru-RU" dirty="0" smtClean="0"/>
              <a:t>, </a:t>
            </a:r>
            <a:r>
              <a:rPr lang="ru-RU" dirty="0" err="1" smtClean="0"/>
              <a:t>малярія</a:t>
            </a:r>
            <a:r>
              <a:rPr lang="ru-RU" dirty="0" smtClean="0"/>
              <a:t>, </a:t>
            </a:r>
            <a:r>
              <a:rPr lang="ru-RU" dirty="0" err="1" smtClean="0"/>
              <a:t>ангіна</a:t>
            </a:r>
            <a:r>
              <a:rPr lang="ru-RU" dirty="0" smtClean="0"/>
              <a:t>, </a:t>
            </a:r>
            <a:r>
              <a:rPr lang="ru-RU" dirty="0" err="1" smtClean="0"/>
              <a:t>вітряна</a:t>
            </a:r>
            <a:r>
              <a:rPr lang="ru-RU" dirty="0" smtClean="0"/>
              <a:t> </a:t>
            </a:r>
            <a:r>
              <a:rPr lang="ru-RU" dirty="0" err="1" smtClean="0"/>
              <a:t>віспа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 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інкубаційного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 </a:t>
            </a:r>
            <a:r>
              <a:rPr lang="ru-RU" dirty="0" err="1" smtClean="0"/>
              <a:t>настільки</a:t>
            </a:r>
            <a:r>
              <a:rPr lang="ru-RU" dirty="0" smtClean="0"/>
              <a:t> </a:t>
            </a:r>
            <a:r>
              <a:rPr lang="ru-RU" dirty="0" err="1" smtClean="0"/>
              <a:t>суворо</a:t>
            </a:r>
            <a:r>
              <a:rPr lang="ru-RU" dirty="0" smtClean="0"/>
              <a:t> </a:t>
            </a:r>
            <a:r>
              <a:rPr lang="ru-RU" dirty="0" err="1" smtClean="0"/>
              <a:t>визначена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одна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найхарактерніших</a:t>
            </a:r>
            <a:r>
              <a:rPr lang="ru-RU" dirty="0" smtClean="0"/>
              <a:t> </a:t>
            </a:r>
            <a:r>
              <a:rPr lang="ru-RU" dirty="0" err="1" smtClean="0"/>
              <a:t>ознак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endParaRPr lang="ru-RU" dirty="0" smtClean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49438"/>
            <a:ext cx="8458200" cy="4114800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b="1" dirty="0" err="1" smtClean="0"/>
              <a:t>Початковий</a:t>
            </a:r>
            <a:r>
              <a:rPr lang="ru-RU" b="1" dirty="0" smtClean="0"/>
              <a:t> </a:t>
            </a:r>
            <a:r>
              <a:rPr lang="ru-RU" b="1" dirty="0" err="1" smtClean="0"/>
              <a:t>період</a:t>
            </a:r>
            <a:r>
              <a:rPr lang="ru-RU" b="1" dirty="0" smtClean="0"/>
              <a:t> - </a:t>
            </a:r>
            <a:r>
              <a:rPr lang="ru-RU" b="1" dirty="0" err="1" smtClean="0"/>
              <a:t>цей</a:t>
            </a:r>
            <a:r>
              <a:rPr lang="ru-RU" b="1" dirty="0" smtClean="0"/>
              <a:t> час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появи</a:t>
            </a:r>
            <a:r>
              <a:rPr lang="ru-RU" b="1" dirty="0" smtClean="0"/>
              <a:t> перших </a:t>
            </a:r>
            <a:r>
              <a:rPr lang="ru-RU" b="1" dirty="0" err="1" smtClean="0"/>
              <a:t>ознак</a:t>
            </a:r>
            <a:r>
              <a:rPr lang="ru-RU" b="1" dirty="0" smtClean="0"/>
              <a:t>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до </a:t>
            </a:r>
            <a:r>
              <a:rPr lang="ru-RU" b="1" dirty="0" err="1" smtClean="0"/>
              <a:t>її</a:t>
            </a:r>
            <a:r>
              <a:rPr lang="ru-RU" b="1" dirty="0" smtClean="0"/>
              <a:t> </a:t>
            </a:r>
            <a:r>
              <a:rPr lang="ru-RU" b="1" dirty="0" err="1" smtClean="0"/>
              <a:t>розпалу.У</a:t>
            </a:r>
            <a:r>
              <a:rPr lang="ru-RU" b="1" dirty="0" smtClean="0"/>
              <a:t> </a:t>
            </a:r>
            <a:r>
              <a:rPr lang="ru-RU" b="1" dirty="0" err="1" smtClean="0"/>
              <a:t>початковому</a:t>
            </a:r>
            <a:r>
              <a:rPr lang="ru-RU" b="1" dirty="0" smtClean="0"/>
              <a:t> </a:t>
            </a:r>
            <a:r>
              <a:rPr lang="ru-RU" b="1" dirty="0" err="1" smtClean="0"/>
              <a:t>періоді</a:t>
            </a:r>
            <a:r>
              <a:rPr lang="ru-RU" b="1" dirty="0" smtClean="0"/>
              <a:t> </a:t>
            </a:r>
            <a:r>
              <a:rPr lang="ru-RU" b="1" dirty="0" err="1" smtClean="0"/>
              <a:t>немає</a:t>
            </a:r>
            <a:r>
              <a:rPr lang="ru-RU" b="1" dirty="0" smtClean="0"/>
              <a:t> </a:t>
            </a:r>
            <a:r>
              <a:rPr lang="ru-RU" b="1" dirty="0" err="1" smtClean="0"/>
              <a:t>характерних</a:t>
            </a:r>
            <a:r>
              <a:rPr lang="ru-RU" b="1" dirty="0" smtClean="0"/>
              <a:t> </a:t>
            </a:r>
            <a:r>
              <a:rPr lang="ru-RU" b="1" dirty="0" err="1" smtClean="0"/>
              <a:t>ознак</a:t>
            </a:r>
            <a:r>
              <a:rPr lang="ru-RU" b="1" dirty="0" smtClean="0"/>
              <a:t>, </a:t>
            </a:r>
            <a:r>
              <a:rPr lang="ru-RU" b="1" dirty="0" err="1" smtClean="0"/>
              <a:t>властивих</a:t>
            </a:r>
            <a:r>
              <a:rPr lang="ru-RU" b="1" dirty="0" smtClean="0"/>
              <a:t> для конкретного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b="1" dirty="0" err="1" smtClean="0"/>
              <a:t>Переважають</a:t>
            </a:r>
            <a:r>
              <a:rPr lang="ru-RU" b="1" dirty="0" smtClean="0"/>
              <a:t> </a:t>
            </a:r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 err="1" smtClean="0"/>
              <a:t>симптоми</a:t>
            </a:r>
            <a:r>
              <a:rPr lang="ru-RU" b="1" dirty="0" smtClean="0"/>
              <a:t>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(</a:t>
            </a:r>
            <a:r>
              <a:rPr lang="ru-RU" b="1" dirty="0" err="1" smtClean="0"/>
              <a:t>підвищення</a:t>
            </a:r>
            <a:r>
              <a:rPr lang="ru-RU" b="1" dirty="0" smtClean="0"/>
              <a:t> </a:t>
            </a:r>
            <a:r>
              <a:rPr lang="ru-RU" b="1" dirty="0" err="1" smtClean="0"/>
              <a:t>температури</a:t>
            </a:r>
            <a:r>
              <a:rPr lang="ru-RU" b="1" dirty="0" smtClean="0"/>
              <a:t> </a:t>
            </a:r>
            <a:r>
              <a:rPr lang="ru-RU" b="1" dirty="0" err="1" smtClean="0"/>
              <a:t>тіла</a:t>
            </a:r>
            <a:r>
              <a:rPr lang="ru-RU" b="1" dirty="0" smtClean="0"/>
              <a:t>, </a:t>
            </a:r>
            <a:r>
              <a:rPr lang="ru-RU" b="1" dirty="0" err="1" smtClean="0"/>
              <a:t>нездужання</a:t>
            </a:r>
            <a:r>
              <a:rPr lang="ru-RU" b="1" dirty="0" smtClean="0"/>
              <a:t>, </a:t>
            </a:r>
            <a:r>
              <a:rPr lang="ru-RU" b="1" dirty="0" err="1" smtClean="0"/>
              <a:t>загальна</a:t>
            </a:r>
            <a:r>
              <a:rPr lang="ru-RU" b="1" dirty="0" smtClean="0"/>
              <a:t> </a:t>
            </a:r>
            <a:r>
              <a:rPr lang="ru-RU" b="1" dirty="0" err="1" smtClean="0"/>
              <a:t>слабкість</a:t>
            </a:r>
            <a:r>
              <a:rPr lang="ru-RU" b="1" dirty="0" smtClean="0"/>
              <a:t>,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працездатності</a:t>
            </a:r>
            <a:r>
              <a:rPr lang="ru-RU" b="1" dirty="0" smtClean="0"/>
              <a:t> та </a:t>
            </a:r>
            <a:r>
              <a:rPr lang="ru-RU" b="1" dirty="0" err="1" smtClean="0"/>
              <a:t>ін</a:t>
            </a:r>
            <a:r>
              <a:rPr lang="ru-RU" b="1" dirty="0" smtClean="0"/>
              <a:t>.).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pl-PL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З </a:t>
            </a:r>
            <a:r>
              <a:rPr lang="ru-RU" dirty="0" err="1" smtClean="0"/>
              <a:t>розвитком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з'являються</a:t>
            </a:r>
            <a:r>
              <a:rPr lang="ru-RU" dirty="0" smtClean="0"/>
              <a:t> </a:t>
            </a:r>
            <a:r>
              <a:rPr lang="ru-RU" dirty="0" err="1" smtClean="0"/>
              <a:t>характерні</a:t>
            </a:r>
            <a:r>
              <a:rPr lang="ru-RU" dirty="0" smtClean="0"/>
              <a:t> для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</a:t>
            </a:r>
            <a:r>
              <a:rPr lang="ru-RU" dirty="0" err="1" smtClean="0"/>
              <a:t>ознаки</a:t>
            </a:r>
            <a:r>
              <a:rPr lang="ru-RU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Цей момент </a:t>
            </a:r>
            <a:r>
              <a:rPr lang="ru-RU" dirty="0" err="1" smtClean="0"/>
              <a:t>означає</a:t>
            </a:r>
            <a:r>
              <a:rPr lang="ru-RU" dirty="0" smtClean="0"/>
              <a:t> початок </a:t>
            </a:r>
            <a:r>
              <a:rPr lang="ru-RU" dirty="0" err="1" smtClean="0"/>
              <a:t>періоду</a:t>
            </a:r>
            <a:r>
              <a:rPr lang="ru-RU" dirty="0" smtClean="0"/>
              <a:t> </a:t>
            </a:r>
            <a:r>
              <a:rPr lang="ru-RU" dirty="0" err="1" smtClean="0"/>
              <a:t>розпалу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. </a:t>
            </a:r>
            <a:r>
              <a:rPr lang="ru-RU" dirty="0" err="1" smtClean="0"/>
              <a:t>Надалі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ознак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досягати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максимальної</a:t>
            </a:r>
            <a:r>
              <a:rPr lang="ru-RU" dirty="0" smtClean="0"/>
              <a:t> </a:t>
            </a:r>
            <a:r>
              <a:rPr lang="ru-RU" dirty="0" err="1" smtClean="0"/>
              <a:t>виразності</a:t>
            </a:r>
            <a:r>
              <a:rPr lang="ru-RU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pl-PL" sz="30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391400" cy="4419600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З моменту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виразності</a:t>
            </a:r>
            <a:r>
              <a:rPr lang="ru-RU" dirty="0" smtClean="0"/>
              <a:t> </a:t>
            </a:r>
            <a:r>
              <a:rPr lang="ru-RU" dirty="0" err="1" smtClean="0"/>
              <a:t>проявів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одужання</a:t>
            </a:r>
            <a:r>
              <a:rPr lang="ru-RU" dirty="0" smtClean="0"/>
              <a:t> (</a:t>
            </a:r>
            <a:r>
              <a:rPr lang="ru-RU" dirty="0" err="1" smtClean="0"/>
              <a:t>реконвалесценції</a:t>
            </a:r>
            <a:r>
              <a:rPr lang="ru-RU" dirty="0" smtClean="0"/>
              <a:t>), </a:t>
            </a:r>
            <a:r>
              <a:rPr lang="ru-RU" dirty="0" err="1" smtClean="0"/>
              <a:t>тривалість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: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391400" cy="441960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тяжкості</a:t>
            </a:r>
            <a:r>
              <a:rPr lang="ru-RU" dirty="0" smtClean="0"/>
              <a:t> </a:t>
            </a:r>
            <a:r>
              <a:rPr lang="ru-RU" dirty="0" err="1" smtClean="0"/>
              <a:t>перенесеного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,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супутніх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особливостей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якості</a:t>
            </a:r>
            <a:r>
              <a:rPr lang="ru-RU" dirty="0" smtClean="0"/>
              <a:t> </a:t>
            </a:r>
            <a:r>
              <a:rPr lang="ru-RU" dirty="0" err="1" smtClean="0"/>
              <a:t>проведеного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та </a:t>
            </a:r>
            <a:r>
              <a:rPr lang="ru-RU" dirty="0" err="1" smtClean="0"/>
              <a:t>обсягу</a:t>
            </a:r>
            <a:r>
              <a:rPr lang="ru-RU" dirty="0" smtClean="0"/>
              <a:t> </a:t>
            </a:r>
            <a:r>
              <a:rPr lang="ru-RU" dirty="0" err="1" smtClean="0"/>
              <a:t>виконаних</a:t>
            </a:r>
            <a:r>
              <a:rPr lang="ru-RU" dirty="0" smtClean="0"/>
              <a:t> </a:t>
            </a:r>
            <a:r>
              <a:rPr lang="ru-RU" dirty="0" err="1" smtClean="0"/>
              <a:t>реабілітаційних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772400" cy="4419600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pl-PL" sz="3000" dirty="0"/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Іноді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перенесеного</a:t>
            </a:r>
            <a:r>
              <a:rPr lang="ru-RU" dirty="0" smtClean="0"/>
              <a:t> </a:t>
            </a:r>
            <a:r>
              <a:rPr lang="ru-RU" dirty="0" err="1" smtClean="0"/>
              <a:t>інфекційного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спостерігаються</a:t>
            </a:r>
            <a:r>
              <a:rPr lang="ru-RU" dirty="0" smtClean="0"/>
              <a:t> </a:t>
            </a:r>
            <a:r>
              <a:rPr lang="ru-RU" dirty="0" err="1" smtClean="0"/>
              <a:t>залишкові</a:t>
            </a:r>
            <a:r>
              <a:rPr lang="ru-RU" dirty="0" smtClean="0"/>
              <a:t> </a:t>
            </a:r>
            <a:r>
              <a:rPr lang="ru-RU" dirty="0" err="1" smtClean="0"/>
              <a:t>явища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виникли</a:t>
            </a:r>
            <a:r>
              <a:rPr lang="ru-RU" dirty="0" smtClean="0"/>
              <a:t> в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розпалу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зберігаються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місяців</a:t>
            </a:r>
            <a:r>
              <a:rPr lang="ru-RU" dirty="0" smtClean="0"/>
              <a:t>, </a:t>
            </a:r>
            <a:r>
              <a:rPr lang="ru-RU" dirty="0" err="1" smtClean="0"/>
              <a:t>років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усього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(при </a:t>
            </a:r>
            <a:r>
              <a:rPr lang="ru-RU" dirty="0" err="1" smtClean="0"/>
              <a:t>поліомієліті</a:t>
            </a:r>
            <a:r>
              <a:rPr lang="ru-RU" dirty="0" smtClean="0"/>
              <a:t>, </a:t>
            </a:r>
            <a:r>
              <a:rPr lang="ru-RU" dirty="0" err="1" smtClean="0"/>
              <a:t>енцефалітах</a:t>
            </a:r>
            <a:r>
              <a:rPr lang="ru-RU" dirty="0" smtClean="0"/>
              <a:t>, </a:t>
            </a:r>
            <a:r>
              <a:rPr lang="ru-RU" dirty="0" err="1" smtClean="0"/>
              <a:t>дифтерії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pl-PL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РОЗВИТОК ІНФЕКЦІЙНОГО ЗАХВОРЮВАННЯ ПІД ЧАС (ПЕРІОДИ ХВОРОБИ)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839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772400" cy="4419600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smtClean="0"/>
              <a:t>При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хвороб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стає</a:t>
            </a:r>
            <a:r>
              <a:rPr lang="ru-RU" dirty="0" smtClean="0"/>
              <a:t> </a:t>
            </a:r>
            <a:r>
              <a:rPr lang="ru-RU" dirty="0" err="1" smtClean="0"/>
              <a:t>небезпечною</a:t>
            </a:r>
            <a:r>
              <a:rPr lang="ru-RU" dirty="0" smtClean="0"/>
              <a:t> для </a:t>
            </a:r>
            <a:r>
              <a:rPr lang="ru-RU" dirty="0" err="1" smtClean="0"/>
              <a:t>оточуючих</a:t>
            </a:r>
            <a:r>
              <a:rPr lang="ru-RU" dirty="0" smtClean="0"/>
              <a:t> </a:t>
            </a:r>
            <a:r>
              <a:rPr lang="ru-RU" dirty="0" err="1" smtClean="0"/>
              <a:t>наприкінці</a:t>
            </a:r>
            <a:r>
              <a:rPr lang="ru-RU" dirty="0" smtClean="0"/>
              <a:t> </a:t>
            </a:r>
            <a:r>
              <a:rPr lang="ru-RU" dirty="0" err="1" smtClean="0"/>
              <a:t>інкубаційного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ru-RU" dirty="0" err="1" smtClean="0"/>
              <a:t>Лише</a:t>
            </a:r>
            <a:r>
              <a:rPr lang="ru-RU" dirty="0" smtClean="0"/>
              <a:t> у </a:t>
            </a:r>
            <a:r>
              <a:rPr lang="ru-RU" dirty="0" err="1" smtClean="0"/>
              <a:t>періоді</a:t>
            </a:r>
            <a:r>
              <a:rPr lang="ru-RU" dirty="0" smtClean="0"/>
              <a:t> </a:t>
            </a:r>
            <a:r>
              <a:rPr lang="ru-RU" dirty="0" err="1" smtClean="0"/>
              <a:t>одужання</a:t>
            </a:r>
            <a:r>
              <a:rPr lang="ru-RU" dirty="0" smtClean="0"/>
              <a:t> </a:t>
            </a:r>
            <a:r>
              <a:rPr lang="ru-RU" dirty="0" err="1" smtClean="0"/>
              <a:t>ступінь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 </a:t>
            </a:r>
            <a:r>
              <a:rPr lang="ru-RU" dirty="0" err="1" smtClean="0"/>
              <a:t>зараження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хворого </a:t>
            </a:r>
            <a:r>
              <a:rPr lang="ru-RU" dirty="0" err="1" smtClean="0"/>
              <a:t>значно</a:t>
            </a:r>
            <a:r>
              <a:rPr lang="ru-RU" dirty="0" smtClean="0"/>
              <a:t> </a:t>
            </a:r>
            <a:r>
              <a:rPr lang="ru-RU" dirty="0" err="1" smtClean="0"/>
              <a:t>знижується</a:t>
            </a:r>
            <a:r>
              <a:rPr lang="ru-RU" dirty="0" smtClean="0"/>
              <a:t>. У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настає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повне</a:t>
            </a:r>
            <a:r>
              <a:rPr lang="ru-RU" dirty="0" smtClean="0"/>
              <a:t> </a:t>
            </a:r>
            <a:r>
              <a:rPr lang="ru-RU" dirty="0" err="1" smtClean="0"/>
              <a:t>очищення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хвороботворного</a:t>
            </a:r>
            <a:r>
              <a:rPr lang="ru-RU" dirty="0" smtClean="0"/>
              <a:t> агента.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pl-PL" sz="3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2143125"/>
          </a:xfrm>
        </p:spPr>
        <p:txBody>
          <a:bodyPr rtlCol="0">
            <a:normAutofit fontScale="47500" lnSpcReduction="20000"/>
          </a:bodyPr>
          <a:lstStyle/>
          <a:p>
            <a:pPr>
              <a:defRPr/>
            </a:pPr>
            <a:r>
              <a:rPr lang="ru-RU" sz="4200" b="1" dirty="0" smtClean="0">
                <a:solidFill>
                  <a:schemeClr val="bg1"/>
                </a:solidFill>
              </a:rPr>
              <a:t>Холера (лат. </a:t>
            </a:r>
            <a:r>
              <a:rPr lang="vi-VN" sz="4200" b="1" dirty="0" smtClean="0">
                <a:solidFill>
                  <a:schemeClr val="bg1"/>
                </a:solidFill>
              </a:rPr>
              <a:t>cholera) - </a:t>
            </a:r>
            <a:r>
              <a:rPr lang="ru-RU" sz="4200" b="1" dirty="0" err="1" smtClean="0">
                <a:solidFill>
                  <a:schemeClr val="bg1"/>
                </a:solidFill>
              </a:rPr>
              <a:t>гостра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кишкова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інфекція</a:t>
            </a:r>
            <a:r>
              <a:rPr lang="ru-RU" sz="4200" b="1" dirty="0" smtClean="0">
                <a:solidFill>
                  <a:schemeClr val="bg1"/>
                </a:solidFill>
              </a:rPr>
              <a:t>. </a:t>
            </a:r>
            <a:r>
              <a:rPr lang="ru-RU" sz="4200" b="1" dirty="0" err="1" smtClean="0">
                <a:solidFill>
                  <a:schemeClr val="bg1"/>
                </a:solidFill>
              </a:rPr>
              <a:t>Характеризується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фекально-оральним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механізмом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зараження</a:t>
            </a:r>
            <a:r>
              <a:rPr lang="ru-RU" sz="4200" b="1" dirty="0" smtClean="0">
                <a:solidFill>
                  <a:schemeClr val="bg1"/>
                </a:solidFill>
              </a:rPr>
              <a:t>, </a:t>
            </a:r>
            <a:r>
              <a:rPr lang="ru-RU" sz="4200" b="1" dirty="0" err="1" smtClean="0">
                <a:solidFill>
                  <a:schemeClr val="bg1"/>
                </a:solidFill>
              </a:rPr>
              <a:t>ураженням</a:t>
            </a:r>
            <a:r>
              <a:rPr lang="ru-RU" sz="4200" b="1" dirty="0" smtClean="0">
                <a:solidFill>
                  <a:schemeClr val="bg1"/>
                </a:solidFill>
              </a:rPr>
              <a:t> тонкого кишечника, водянистою </a:t>
            </a:r>
            <a:r>
              <a:rPr lang="ru-RU" sz="4200" b="1" dirty="0" err="1" smtClean="0">
                <a:solidFill>
                  <a:schemeClr val="bg1"/>
                </a:solidFill>
              </a:rPr>
              <a:t>діареєю</a:t>
            </a:r>
            <a:r>
              <a:rPr lang="ru-RU" sz="4200" b="1" dirty="0" smtClean="0">
                <a:solidFill>
                  <a:schemeClr val="bg1"/>
                </a:solidFill>
              </a:rPr>
              <a:t>, </a:t>
            </a:r>
            <a:r>
              <a:rPr lang="ru-RU" sz="4200" b="1" dirty="0" err="1" smtClean="0">
                <a:solidFill>
                  <a:schemeClr val="bg1"/>
                </a:solidFill>
              </a:rPr>
              <a:t>блюванням</a:t>
            </a:r>
            <a:r>
              <a:rPr lang="ru-RU" sz="4200" b="1" dirty="0" smtClean="0">
                <a:solidFill>
                  <a:schemeClr val="bg1"/>
                </a:solidFill>
              </a:rPr>
              <a:t>, </a:t>
            </a:r>
            <a:r>
              <a:rPr lang="ru-RU" sz="4200" b="1" dirty="0" err="1" smtClean="0">
                <a:solidFill>
                  <a:schemeClr val="bg1"/>
                </a:solidFill>
              </a:rPr>
              <a:t>найшвидшою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втратою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організмом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рідини.Поширюється</a:t>
            </a:r>
            <a:r>
              <a:rPr lang="ru-RU" sz="4200" b="1" dirty="0" smtClean="0">
                <a:solidFill>
                  <a:schemeClr val="bg1"/>
                </a:solidFill>
              </a:rPr>
              <a:t>, </a:t>
            </a:r>
            <a:r>
              <a:rPr lang="ru-RU" sz="4200" b="1" dirty="0" err="1" smtClean="0">
                <a:solidFill>
                  <a:schemeClr val="bg1"/>
                </a:solidFill>
              </a:rPr>
              <a:t>зазвичай</a:t>
            </a:r>
            <a:r>
              <a:rPr lang="ru-RU" sz="4200" b="1" dirty="0" smtClean="0">
                <a:solidFill>
                  <a:schemeClr val="bg1"/>
                </a:solidFill>
              </a:rPr>
              <a:t>, у </a:t>
            </a:r>
            <a:r>
              <a:rPr lang="ru-RU" sz="4200" b="1" dirty="0" err="1" smtClean="0">
                <a:solidFill>
                  <a:schemeClr val="bg1"/>
                </a:solidFill>
              </a:rPr>
              <a:t>вигляді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епідемій</a:t>
            </a:r>
            <a:r>
              <a:rPr lang="ru-RU" sz="4200" b="1" dirty="0" smtClean="0">
                <a:solidFill>
                  <a:schemeClr val="bg1"/>
                </a:solidFill>
              </a:rPr>
              <a:t>. </a:t>
            </a:r>
            <a:r>
              <a:rPr lang="ru-RU" sz="4200" b="1" dirty="0" err="1" smtClean="0">
                <a:solidFill>
                  <a:schemeClr val="bg1"/>
                </a:solidFill>
              </a:rPr>
              <a:t>Ендемічні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осередки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розташовуються</a:t>
            </a:r>
            <a:r>
              <a:rPr lang="ru-RU" sz="4200" b="1" dirty="0" smtClean="0">
                <a:solidFill>
                  <a:schemeClr val="bg1"/>
                </a:solidFill>
              </a:rPr>
              <a:t> в </a:t>
            </a:r>
            <a:r>
              <a:rPr lang="ru-RU" sz="4200" b="1" dirty="0" err="1" smtClean="0">
                <a:solidFill>
                  <a:schemeClr val="bg1"/>
                </a:solidFill>
              </a:rPr>
              <a:t>Африці</a:t>
            </a:r>
            <a:r>
              <a:rPr lang="ru-RU" sz="4200" b="1" dirty="0" smtClean="0">
                <a:solidFill>
                  <a:schemeClr val="bg1"/>
                </a:solidFill>
              </a:rPr>
              <a:t>, </a:t>
            </a:r>
            <a:r>
              <a:rPr lang="ru-RU" sz="4200" b="1" dirty="0" err="1" smtClean="0">
                <a:solidFill>
                  <a:schemeClr val="bg1"/>
                </a:solidFill>
              </a:rPr>
              <a:t>Латинській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Америці</a:t>
            </a:r>
            <a:r>
              <a:rPr lang="ru-RU" sz="4200" b="1" dirty="0" smtClean="0">
                <a:solidFill>
                  <a:schemeClr val="bg1"/>
                </a:solidFill>
              </a:rPr>
              <a:t>, </a:t>
            </a:r>
            <a:r>
              <a:rPr lang="ru-RU" sz="4200" b="1" dirty="0" err="1" smtClean="0">
                <a:solidFill>
                  <a:schemeClr val="bg1"/>
                </a:solidFill>
              </a:rPr>
              <a:t>Індії</a:t>
            </a:r>
            <a:r>
              <a:rPr lang="ru-RU" sz="4200" b="1" dirty="0" smtClean="0">
                <a:solidFill>
                  <a:schemeClr val="bg1"/>
                </a:solidFill>
              </a:rPr>
              <a:t> (</a:t>
            </a:r>
            <a:r>
              <a:rPr lang="ru-RU" sz="4200" b="1" dirty="0" err="1" smtClean="0">
                <a:solidFill>
                  <a:schemeClr val="bg1"/>
                </a:solidFill>
              </a:rPr>
              <a:t>Південно-Східній</a:t>
            </a:r>
            <a:r>
              <a:rPr lang="ru-RU" sz="4200" b="1" dirty="0" smtClean="0">
                <a:solidFill>
                  <a:schemeClr val="bg1"/>
                </a:solidFill>
              </a:rPr>
              <a:t> </a:t>
            </a:r>
            <a:r>
              <a:rPr lang="ru-RU" sz="4200" b="1" dirty="0" err="1" smtClean="0">
                <a:solidFill>
                  <a:schemeClr val="bg1"/>
                </a:solidFill>
              </a:rPr>
              <a:t>Азії</a:t>
            </a:r>
            <a:r>
              <a:rPr lang="ru-RU" sz="4200" b="1" dirty="0" smtClean="0">
                <a:solidFill>
                  <a:schemeClr val="bg1"/>
                </a:solidFill>
              </a:rPr>
              <a:t>).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6147" name="Рисунок 3" descr="холерный вибрион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217738"/>
            <a:ext cx="3740150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5" descr="холера 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244725"/>
            <a:ext cx="3757613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6" descr="холера 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88" y="3571875"/>
            <a:ext cx="4364037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4525962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 b="1" dirty="0" err="1" smtClean="0">
                <a:solidFill>
                  <a:schemeClr val="bg1"/>
                </a:solidFill>
              </a:rPr>
              <a:t>Грип</a:t>
            </a:r>
            <a:r>
              <a:rPr lang="ru-RU" b="1" dirty="0" smtClean="0">
                <a:solidFill>
                  <a:schemeClr val="bg1"/>
                </a:solidFill>
              </a:rPr>
              <a:t> - </a:t>
            </a:r>
            <a:r>
              <a:rPr lang="ru-RU" b="1" dirty="0" err="1" smtClean="0">
                <a:solidFill>
                  <a:schemeClr val="bg1"/>
                </a:solidFill>
              </a:rPr>
              <a:t>гостре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інфекційне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дихальних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шляхів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викликається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вірусом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грипу</a:t>
            </a:r>
            <a:r>
              <a:rPr lang="ru-RU" b="1" dirty="0" smtClean="0">
                <a:solidFill>
                  <a:schemeClr val="bg1"/>
                </a:solidFill>
              </a:rPr>
              <a:t>. Входить до </a:t>
            </a:r>
            <a:r>
              <a:rPr lang="ru-RU" b="1" dirty="0" err="1" smtClean="0">
                <a:solidFill>
                  <a:schemeClr val="bg1"/>
                </a:solidFill>
              </a:rPr>
              <a:t>групи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гострих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респіраторних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вірусних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інфекцій</a:t>
            </a:r>
            <a:r>
              <a:rPr lang="ru-RU" b="1" dirty="0" smtClean="0">
                <a:solidFill>
                  <a:schemeClr val="bg1"/>
                </a:solidFill>
              </a:rPr>
              <a:t> (ГРВІ). </a:t>
            </a:r>
            <a:r>
              <a:rPr lang="ru-RU" b="1" dirty="0" err="1" smtClean="0">
                <a:solidFill>
                  <a:schemeClr val="bg1"/>
                </a:solidFill>
              </a:rPr>
              <a:t>Періодично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поширюється</a:t>
            </a:r>
            <a:r>
              <a:rPr lang="ru-RU" b="1" dirty="0" smtClean="0">
                <a:solidFill>
                  <a:schemeClr val="bg1"/>
                </a:solidFill>
              </a:rPr>
              <a:t> як </a:t>
            </a:r>
            <a:r>
              <a:rPr lang="ru-RU" b="1" dirty="0" err="1" smtClean="0">
                <a:solidFill>
                  <a:schemeClr val="bg1"/>
                </a:solidFill>
              </a:rPr>
              <a:t>епідемія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пандемія</a:t>
            </a:r>
            <a:r>
              <a:rPr lang="ru-RU" b="1" dirty="0" smtClean="0">
                <a:solidFill>
                  <a:schemeClr val="bg1"/>
                </a:solidFill>
              </a:rPr>
              <a:t>. В </a:t>
            </a:r>
            <a:r>
              <a:rPr lang="ru-RU" b="1" dirty="0" err="1" smtClean="0">
                <a:solidFill>
                  <a:schemeClr val="bg1"/>
                </a:solidFill>
              </a:rPr>
              <a:t>даний</a:t>
            </a:r>
            <a:r>
              <a:rPr lang="ru-RU" b="1" dirty="0" smtClean="0">
                <a:solidFill>
                  <a:schemeClr val="bg1"/>
                </a:solidFill>
              </a:rPr>
              <a:t> час </a:t>
            </a:r>
            <a:r>
              <a:rPr lang="ru-RU" b="1" dirty="0" err="1" smtClean="0">
                <a:solidFill>
                  <a:schemeClr val="bg1"/>
                </a:solidFill>
              </a:rPr>
              <a:t>виявлено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понад</a:t>
            </a:r>
            <a:r>
              <a:rPr lang="ru-RU" b="1" dirty="0" smtClean="0">
                <a:solidFill>
                  <a:schemeClr val="bg1"/>
                </a:solidFill>
              </a:rPr>
              <a:t> 2000 </a:t>
            </a:r>
            <a:r>
              <a:rPr lang="ru-RU" b="1" dirty="0" err="1" smtClean="0">
                <a:solidFill>
                  <a:schemeClr val="bg1"/>
                </a:solidFill>
              </a:rPr>
              <a:t>варіантів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вірусу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грипу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різняться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між</a:t>
            </a:r>
            <a:r>
              <a:rPr lang="ru-RU" b="1" dirty="0" smtClean="0">
                <a:solidFill>
                  <a:schemeClr val="bg1"/>
                </a:solidFill>
              </a:rPr>
              <a:t> собою </a:t>
            </a:r>
            <a:r>
              <a:rPr lang="ru-RU" b="1" dirty="0" err="1" smtClean="0">
                <a:solidFill>
                  <a:schemeClr val="bg1"/>
                </a:solidFill>
              </a:rPr>
              <a:t>антигенним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спектром.Нерідко</a:t>
            </a:r>
            <a:r>
              <a:rPr lang="ru-RU" b="1" dirty="0" smtClean="0">
                <a:solidFill>
                  <a:schemeClr val="bg1"/>
                </a:solidFill>
              </a:rPr>
              <a:t> словом "</a:t>
            </a:r>
            <a:r>
              <a:rPr lang="ru-RU" b="1" dirty="0" err="1" smtClean="0">
                <a:solidFill>
                  <a:schemeClr val="bg1"/>
                </a:solidFill>
              </a:rPr>
              <a:t>грип</a:t>
            </a:r>
            <a:r>
              <a:rPr lang="ru-RU" b="1" dirty="0" smtClean="0">
                <a:solidFill>
                  <a:schemeClr val="bg1"/>
                </a:solidFill>
              </a:rPr>
              <a:t>" в </a:t>
            </a:r>
            <a:r>
              <a:rPr lang="ru-RU" b="1" dirty="0" err="1" smtClean="0">
                <a:solidFill>
                  <a:schemeClr val="bg1"/>
                </a:solidFill>
              </a:rPr>
              <a:t>побуті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також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називають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будь-яке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гостре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респіраторне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(ГРЗ),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помилково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оскільки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крім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грипу</a:t>
            </a:r>
            <a:r>
              <a:rPr lang="ru-RU" b="1" dirty="0" smtClean="0">
                <a:solidFill>
                  <a:schemeClr val="bg1"/>
                </a:solidFill>
              </a:rPr>
              <a:t> на </a:t>
            </a:r>
            <a:r>
              <a:rPr lang="ru-RU" b="1" dirty="0" err="1" smtClean="0">
                <a:solidFill>
                  <a:schemeClr val="bg1"/>
                </a:solidFill>
              </a:rPr>
              <a:t>сьогоднішній</a:t>
            </a:r>
            <a:r>
              <a:rPr lang="ru-RU" b="1" dirty="0" smtClean="0">
                <a:solidFill>
                  <a:schemeClr val="bg1"/>
                </a:solidFill>
              </a:rPr>
              <a:t> день описано </a:t>
            </a:r>
            <a:r>
              <a:rPr lang="ru-RU" b="1" dirty="0" err="1" smtClean="0">
                <a:solidFill>
                  <a:schemeClr val="bg1"/>
                </a:solidFill>
              </a:rPr>
              <a:t>ще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більше</a:t>
            </a:r>
            <a:r>
              <a:rPr lang="ru-RU" b="1" dirty="0" smtClean="0">
                <a:solidFill>
                  <a:schemeClr val="bg1"/>
                </a:solidFill>
              </a:rPr>
              <a:t> 200 </a:t>
            </a:r>
            <a:r>
              <a:rPr lang="ru-RU" b="1" dirty="0" err="1" smtClean="0">
                <a:solidFill>
                  <a:schemeClr val="bg1"/>
                </a:solidFill>
              </a:rPr>
              <a:t>видів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інших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респіраторних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вірусів</a:t>
            </a:r>
            <a:r>
              <a:rPr lang="ru-RU" b="1" dirty="0" smtClean="0">
                <a:solidFill>
                  <a:schemeClr val="bg1"/>
                </a:solidFill>
              </a:rPr>
              <a:t> (</a:t>
            </a:r>
            <a:r>
              <a:rPr lang="ru-RU" b="1" dirty="0" err="1" smtClean="0">
                <a:solidFill>
                  <a:schemeClr val="bg1"/>
                </a:solidFill>
              </a:rPr>
              <a:t>аденовіруси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риновіруси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респіраторні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принципові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віруси</a:t>
            </a:r>
            <a:r>
              <a:rPr lang="ru-RU" b="1" dirty="0" smtClean="0">
                <a:solidFill>
                  <a:schemeClr val="bg1"/>
                </a:solidFill>
              </a:rPr>
              <a:t> та </a:t>
            </a:r>
            <a:r>
              <a:rPr lang="ru-RU" b="1" dirty="0" err="1" smtClean="0">
                <a:solidFill>
                  <a:schemeClr val="bg1"/>
                </a:solidFill>
              </a:rPr>
              <a:t>ін</a:t>
            </a:r>
            <a:r>
              <a:rPr lang="ru-RU" b="1" dirty="0" smtClean="0">
                <a:solidFill>
                  <a:schemeClr val="bg1"/>
                </a:solidFill>
              </a:rPr>
              <a:t>.),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викликають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грипоподібні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у </a:t>
            </a:r>
            <a:r>
              <a:rPr lang="ru-RU" b="1" dirty="0" err="1" smtClean="0">
                <a:solidFill>
                  <a:schemeClr val="bg1"/>
                </a:solidFill>
              </a:rPr>
              <a:t>людини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Імовірно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назва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хвороби</a:t>
            </a:r>
            <a:r>
              <a:rPr lang="ru-RU" b="1" dirty="0" smtClean="0">
                <a:solidFill>
                  <a:schemeClr val="bg1"/>
                </a:solidFill>
              </a:rPr>
              <a:t> походить </a:t>
            </a:r>
            <a:r>
              <a:rPr lang="ru-RU" b="1" dirty="0" err="1" smtClean="0">
                <a:solidFill>
                  <a:schemeClr val="bg1"/>
                </a:solidFill>
              </a:rPr>
              <a:t>від</a:t>
            </a:r>
            <a:r>
              <a:rPr lang="ru-RU" b="1" dirty="0" smtClean="0">
                <a:solidFill>
                  <a:schemeClr val="bg1"/>
                </a:solidFill>
              </a:rPr>
              <a:t> слова «хрип» - звуки,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видаються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хворими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7171" name="Рисунок 3" descr="грипп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4357688"/>
            <a:ext cx="3590925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4" descr="грипп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7450" y="4357688"/>
            <a:ext cx="18129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428625"/>
            <a:ext cx="8229600" cy="2357438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b="1" dirty="0" err="1" smtClean="0">
                <a:solidFill>
                  <a:schemeClr val="bg1"/>
                </a:solidFill>
              </a:rPr>
              <a:t>Кір</a:t>
            </a:r>
            <a:r>
              <a:rPr lang="ru-RU" b="1" dirty="0" smtClean="0">
                <a:solidFill>
                  <a:schemeClr val="bg1"/>
                </a:solidFill>
              </a:rPr>
              <a:t> - </a:t>
            </a:r>
            <a:r>
              <a:rPr lang="ru-RU" b="1" dirty="0" err="1" smtClean="0">
                <a:solidFill>
                  <a:schemeClr val="bg1"/>
                </a:solidFill>
              </a:rPr>
              <a:t>гостре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інфекційне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вірусне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високим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рівнем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контагіозності</a:t>
            </a:r>
            <a:r>
              <a:rPr lang="ru-RU" b="1" dirty="0" smtClean="0">
                <a:solidFill>
                  <a:schemeClr val="bg1"/>
                </a:solidFill>
              </a:rPr>
              <a:t>, яке </a:t>
            </a:r>
            <a:r>
              <a:rPr lang="ru-RU" b="1" dirty="0" err="1" smtClean="0">
                <a:solidFill>
                  <a:schemeClr val="bg1"/>
                </a:solidFill>
              </a:rPr>
              <a:t>характеризується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високою</a:t>
            </a:r>
            <a:r>
              <a:rPr lang="ru-RU" b="1" dirty="0" smtClean="0">
                <a:solidFill>
                  <a:schemeClr val="bg1"/>
                </a:solidFill>
              </a:rPr>
              <a:t> температурою (до 40,5 ° </a:t>
            </a:r>
            <a:r>
              <a:rPr lang="en-US" b="1" dirty="0" smtClean="0">
                <a:solidFill>
                  <a:schemeClr val="bg1"/>
                </a:solidFill>
              </a:rPr>
              <a:t>C), </a:t>
            </a:r>
            <a:r>
              <a:rPr lang="ru-RU" b="1" dirty="0" err="1" smtClean="0">
                <a:solidFill>
                  <a:schemeClr val="bg1"/>
                </a:solidFill>
              </a:rPr>
              <a:t>запаленням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слизових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оболонок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порожнини</a:t>
            </a:r>
            <a:r>
              <a:rPr lang="ru-RU" b="1" dirty="0" smtClean="0">
                <a:solidFill>
                  <a:schemeClr val="bg1"/>
                </a:solidFill>
              </a:rPr>
              <a:t> рота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верхніх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дихальних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шляхів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кон'юнктивітом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характерною </a:t>
            </a:r>
            <a:r>
              <a:rPr lang="ru-RU" b="1" dirty="0" err="1" smtClean="0">
                <a:solidFill>
                  <a:schemeClr val="bg1"/>
                </a:solidFill>
              </a:rPr>
              <a:t>плямисто-папульозною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висипкою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шкірних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покривів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195" name="Рисунок 3" descr="корь 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2500313"/>
            <a:ext cx="25971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4" descr="корь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857500"/>
            <a:ext cx="50673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1471613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 b="1" dirty="0" err="1" smtClean="0">
                <a:solidFill>
                  <a:schemeClr val="bg1"/>
                </a:solidFill>
              </a:rPr>
              <a:t>Вітряна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віспа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вітрянка</a:t>
            </a:r>
            <a:r>
              <a:rPr lang="ru-RU" b="1" dirty="0" smtClean="0">
                <a:solidFill>
                  <a:schemeClr val="bg1"/>
                </a:solidFill>
              </a:rPr>
              <a:t> - </a:t>
            </a:r>
            <a:r>
              <a:rPr lang="ru-RU" b="1" dirty="0" err="1" smtClean="0">
                <a:solidFill>
                  <a:schemeClr val="bg1"/>
                </a:solidFill>
              </a:rPr>
              <a:t>гостре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інфекційне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повітряно-краплинним</a:t>
            </a:r>
            <a:r>
              <a:rPr lang="ru-RU" b="1" dirty="0" smtClean="0">
                <a:solidFill>
                  <a:schemeClr val="bg1"/>
                </a:solidFill>
              </a:rPr>
              <a:t> шляхом </a:t>
            </a:r>
            <a:r>
              <a:rPr lang="ru-RU" b="1" dirty="0" err="1" smtClean="0">
                <a:solidFill>
                  <a:schemeClr val="bg1"/>
                </a:solidFill>
              </a:rPr>
              <a:t>передачі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</a:rPr>
              <a:t>Зазвичай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характеризується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гарячковим</a:t>
            </a:r>
            <a:r>
              <a:rPr lang="ru-RU" b="1" dirty="0" smtClean="0">
                <a:solidFill>
                  <a:schemeClr val="bg1"/>
                </a:solidFill>
              </a:rPr>
              <a:t> станом, </a:t>
            </a:r>
            <a:r>
              <a:rPr lang="ru-RU" b="1" dirty="0" err="1" smtClean="0">
                <a:solidFill>
                  <a:schemeClr val="bg1"/>
                </a:solidFill>
              </a:rPr>
              <a:t>папуловезикульозним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висипом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доброякісним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перебігом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219" name="Рисунок 4" descr="ветрянка 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25"/>
            <a:ext cx="30003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5" descr="ветрянка 2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2143125"/>
            <a:ext cx="25717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6" descr="ветрянка 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1928813"/>
            <a:ext cx="329565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285750"/>
            <a:ext cx="8229600" cy="2686050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b="1" dirty="0" err="1" smtClean="0">
                <a:solidFill>
                  <a:schemeClr val="bg1"/>
                </a:solidFill>
              </a:rPr>
              <a:t>Малярія</a:t>
            </a:r>
            <a:r>
              <a:rPr lang="ru-RU" b="1" dirty="0" smtClean="0">
                <a:solidFill>
                  <a:schemeClr val="bg1"/>
                </a:solidFill>
              </a:rPr>
              <a:t>  — «</a:t>
            </a:r>
            <a:r>
              <a:rPr lang="ru-RU" b="1" dirty="0" err="1" smtClean="0">
                <a:solidFill>
                  <a:schemeClr val="bg1"/>
                </a:solidFill>
              </a:rPr>
              <a:t>погане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повітря</a:t>
            </a:r>
            <a:r>
              <a:rPr lang="ru-RU" b="1" dirty="0" smtClean="0">
                <a:solidFill>
                  <a:schemeClr val="bg1"/>
                </a:solidFill>
              </a:rPr>
              <a:t>», </a:t>
            </a:r>
            <a:r>
              <a:rPr lang="ru-RU" b="1" dirty="0" err="1" smtClean="0">
                <a:solidFill>
                  <a:schemeClr val="bg1"/>
                </a:solidFill>
              </a:rPr>
              <a:t>раніше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відома</a:t>
            </a:r>
            <a:r>
              <a:rPr lang="ru-RU" b="1" dirty="0" smtClean="0">
                <a:solidFill>
                  <a:schemeClr val="bg1"/>
                </a:solidFill>
              </a:rPr>
              <a:t> як «</a:t>
            </a:r>
            <a:r>
              <a:rPr lang="ru-RU" b="1" dirty="0" err="1" smtClean="0">
                <a:solidFill>
                  <a:schemeClr val="bg1"/>
                </a:solidFill>
              </a:rPr>
              <a:t>болотна</a:t>
            </a:r>
            <a:r>
              <a:rPr lang="ru-RU" b="1" dirty="0" smtClean="0">
                <a:solidFill>
                  <a:schemeClr val="bg1"/>
                </a:solidFill>
              </a:rPr>
              <a:t> лихоманка») — </a:t>
            </a:r>
            <a:r>
              <a:rPr lang="ru-RU" b="1" dirty="0" err="1" smtClean="0">
                <a:solidFill>
                  <a:schemeClr val="bg1"/>
                </a:solidFill>
              </a:rPr>
              <a:t>група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інфекційних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захворювань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передаються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людині</a:t>
            </a:r>
            <a:r>
              <a:rPr lang="ru-RU" b="1" dirty="0" smtClean="0">
                <a:solidFill>
                  <a:schemeClr val="bg1"/>
                </a:solidFill>
              </a:rPr>
              <a:t> при укусах </a:t>
            </a:r>
            <a:r>
              <a:rPr lang="ru-RU" b="1" dirty="0" err="1" smtClean="0">
                <a:solidFill>
                  <a:schemeClr val="bg1"/>
                </a:solidFill>
              </a:rPr>
              <a:t>комарів</a:t>
            </a:r>
            <a:r>
              <a:rPr lang="ru-RU" b="1" dirty="0" smtClean="0">
                <a:solidFill>
                  <a:schemeClr val="bg1"/>
                </a:solidFill>
              </a:rPr>
              <a:t> «</a:t>
            </a:r>
            <a:r>
              <a:rPr lang="ru-RU" b="1" dirty="0" err="1" smtClean="0">
                <a:solidFill>
                  <a:schemeClr val="bg1"/>
                </a:solidFill>
              </a:rPr>
              <a:t>малярійних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комарів</a:t>
            </a:r>
            <a:r>
              <a:rPr lang="ru-RU" b="1" dirty="0" smtClean="0">
                <a:solidFill>
                  <a:schemeClr val="bg1"/>
                </a:solidFill>
              </a:rPr>
              <a:t>»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супроводжуються</a:t>
            </a:r>
            <a:r>
              <a:rPr lang="ru-RU" b="1" dirty="0" smtClean="0">
                <a:solidFill>
                  <a:schemeClr val="bg1"/>
                </a:solidFill>
              </a:rPr>
              <a:t> лихоманкою, ознобами, </a:t>
            </a:r>
            <a:r>
              <a:rPr lang="ru-RU" b="1" dirty="0" err="1" smtClean="0">
                <a:solidFill>
                  <a:schemeClr val="bg1"/>
                </a:solidFill>
              </a:rPr>
              <a:t>збільшенням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розмірів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селезінки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збільшенням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розмірів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печінки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анемією</a:t>
            </a:r>
            <a:r>
              <a:rPr lang="ru-RU" b="1" dirty="0" smtClean="0">
                <a:solidFill>
                  <a:schemeClr val="bg1"/>
                </a:solidFill>
              </a:rPr>
              <a:t> . </a:t>
            </a:r>
            <a:r>
              <a:rPr lang="ru-RU" b="1" dirty="0" err="1" smtClean="0">
                <a:solidFill>
                  <a:schemeClr val="bg1"/>
                </a:solidFill>
              </a:rPr>
              <a:t>Характеризується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рецидивуючим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перебігом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0243" name="Рисунок 3" descr="малярия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000375"/>
            <a:ext cx="42545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4" descr="малярийный плазмодий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3062288"/>
            <a:ext cx="3879850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2043112"/>
          </a:xfrm>
        </p:spPr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</a:rPr>
              <a:t>ВІЛ – </a:t>
            </a:r>
            <a:r>
              <a:rPr lang="ru-RU" b="1" dirty="0" err="1" smtClean="0">
                <a:solidFill>
                  <a:schemeClr val="bg1"/>
                </a:solidFill>
              </a:rPr>
              <a:t>вірус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імунодефіциту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людини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викликає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– </a:t>
            </a:r>
            <a:r>
              <a:rPr lang="ru-RU" b="1" dirty="0" err="1" smtClean="0">
                <a:solidFill>
                  <a:schemeClr val="bg1"/>
                </a:solidFill>
              </a:rPr>
              <a:t>ВІЛ-інфекцію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остання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стадія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якої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відома</a:t>
            </a:r>
            <a:r>
              <a:rPr lang="ru-RU" b="1" dirty="0" smtClean="0">
                <a:solidFill>
                  <a:schemeClr val="bg1"/>
                </a:solidFill>
              </a:rPr>
              <a:t> як синдром </a:t>
            </a:r>
            <a:r>
              <a:rPr lang="ru-RU" b="1" dirty="0" err="1" smtClean="0">
                <a:solidFill>
                  <a:schemeClr val="bg1"/>
                </a:solidFill>
              </a:rPr>
              <a:t>набутого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імунодефіциту</a:t>
            </a:r>
            <a:r>
              <a:rPr lang="ru-RU" b="1" dirty="0" smtClean="0">
                <a:solidFill>
                  <a:schemeClr val="bg1"/>
                </a:solidFill>
              </a:rPr>
              <a:t> (СНІД) – на </a:t>
            </a:r>
            <a:r>
              <a:rPr lang="ru-RU" b="1" dirty="0" err="1" smtClean="0">
                <a:solidFill>
                  <a:schemeClr val="bg1"/>
                </a:solidFill>
              </a:rPr>
              <a:t>відміну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від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вродженого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імунодефіциту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1267" name="Рисунок 3" descr="ВИЧ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14325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4" descr="кровь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643188"/>
            <a:ext cx="45720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1971675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b="1" dirty="0" err="1" smtClean="0">
                <a:solidFill>
                  <a:schemeClr val="bg1"/>
                </a:solidFill>
              </a:rPr>
              <a:t>Стовпняк</a:t>
            </a:r>
            <a:r>
              <a:rPr lang="ru-RU" b="1" dirty="0" smtClean="0">
                <a:solidFill>
                  <a:schemeClr val="bg1"/>
                </a:solidFill>
              </a:rPr>
              <a:t> - </a:t>
            </a:r>
            <a:r>
              <a:rPr lang="ru-RU" b="1" dirty="0" err="1" smtClean="0">
                <a:solidFill>
                  <a:schemeClr val="bg1"/>
                </a:solidFill>
              </a:rPr>
              <a:t>бактеріальне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гостре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інфекційне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захворювання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контактним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механізмом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передачі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збудника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що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характеризується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ураженням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нервової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системи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виявляється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тонічною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напругою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скелетної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мускулатури</a:t>
            </a:r>
            <a:r>
              <a:rPr lang="ru-RU" b="1" dirty="0" smtClean="0">
                <a:solidFill>
                  <a:schemeClr val="bg1"/>
                </a:solidFill>
              </a:rPr>
              <a:t> та </a:t>
            </a:r>
            <a:r>
              <a:rPr lang="ru-RU" b="1" dirty="0" err="1" smtClean="0">
                <a:solidFill>
                  <a:schemeClr val="bg1"/>
                </a:solidFill>
              </a:rPr>
              <a:t>судомами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2291" name="Рисунок 3" descr="столбняк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2428875"/>
            <a:ext cx="58102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8153400" cy="12192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660066"/>
                </a:solidFill>
              </a:rPr>
              <a:t>ЗАХОДИ З ПРОФІЛАКТИКИ ІНФЕКЦІЙНИХ ЗАХВОРЮВАНЬ</a:t>
            </a:r>
            <a:endParaRPr lang="pl-PL" b="1" dirty="0"/>
          </a:p>
        </p:txBody>
      </p:sp>
      <p:sp>
        <p:nvSpPr>
          <p:cNvPr id="460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2382838"/>
            <a:ext cx="77724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Заходи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мають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плануватися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та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проводитися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за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трьома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напрямками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1)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вплив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на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джерело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–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знешкодження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його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;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2)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розрив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шляхів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передачі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інфекції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;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3)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підвищення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несприйнятливості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людей до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інфекційних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захворювань</a:t>
            </a:r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blinds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8153400" cy="12192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</a:rPr>
              <a:t>ЗАХОДИ З ПРОФІЛАКТИКИ </a:t>
            </a:r>
            <a:r>
              <a:rPr lang="ru-RU" sz="3200" b="1" smtClean="0">
                <a:solidFill>
                  <a:srgbClr val="660066"/>
                </a:solidFill>
              </a:rPr>
              <a:t>ІНФЕКЦІЙНИХ ЗАХВОРЮВАНЬ</a:t>
            </a:r>
            <a:endParaRPr lang="pl-PL" b="1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82838"/>
            <a:ext cx="7772400" cy="3581400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Найважливіше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: </a:t>
            </a:r>
          </a:p>
          <a:p>
            <a:pPr algn="just">
              <a:buFontTx/>
              <a:buChar char="-"/>
            </a:pPr>
            <a:r>
              <a:rPr lang="ru-RU" dirty="0" err="1" smtClean="0"/>
              <a:t>своєчасне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інфекційних</a:t>
            </a:r>
            <a:r>
              <a:rPr lang="ru-RU" dirty="0" smtClean="0"/>
              <a:t> </a:t>
            </a:r>
            <a:r>
              <a:rPr lang="ru-RU" dirty="0" err="1" smtClean="0"/>
              <a:t>хворих</a:t>
            </a:r>
            <a:r>
              <a:rPr lang="ru-RU" dirty="0" smtClean="0"/>
              <a:t>,</a:t>
            </a:r>
          </a:p>
          <a:p>
            <a:pPr algn="just">
              <a:buFontTx/>
              <a:buChar char="-"/>
            </a:pPr>
            <a:r>
              <a:rPr lang="ru-RU" dirty="0" err="1" smtClean="0"/>
              <a:t>рання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ізоляція</a:t>
            </a:r>
            <a:r>
              <a:rPr lang="ru-RU" dirty="0" smtClean="0"/>
              <a:t> та </a:t>
            </a:r>
            <a:r>
              <a:rPr lang="ru-RU" dirty="0" err="1" smtClean="0"/>
              <a:t>госпіталізація</a:t>
            </a:r>
            <a:r>
              <a:rPr lang="ru-RU" dirty="0" smtClean="0"/>
              <a:t>.</a:t>
            </a:r>
          </a:p>
          <a:p>
            <a:pPr algn="just">
              <a:buFontTx/>
              <a:buChar char="-"/>
            </a:pPr>
            <a:r>
              <a:rPr lang="ru-RU" dirty="0" smtClean="0"/>
              <a:t>Для </a:t>
            </a:r>
            <a:r>
              <a:rPr lang="ru-RU" dirty="0" err="1" smtClean="0"/>
              <a:t>розриву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</a:t>
            </a:r>
            <a:r>
              <a:rPr lang="ru-RU" dirty="0" err="1" smtClean="0"/>
              <a:t>передачі</a:t>
            </a:r>
            <a:r>
              <a:rPr lang="ru-RU" dirty="0" smtClean="0"/>
              <a:t> </a:t>
            </a:r>
            <a:r>
              <a:rPr lang="ru-RU" dirty="0" err="1" smtClean="0"/>
              <a:t>інфекції</a:t>
            </a:r>
            <a:r>
              <a:rPr lang="ru-RU" dirty="0" smtClean="0"/>
              <a:t>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контролювати</a:t>
            </a:r>
            <a:r>
              <a:rPr lang="ru-RU" dirty="0" smtClean="0"/>
              <a:t> </a:t>
            </a:r>
            <a:r>
              <a:rPr lang="ru-RU" dirty="0" err="1" smtClean="0"/>
              <a:t>дотримання</a:t>
            </a:r>
            <a:r>
              <a:rPr lang="ru-RU" dirty="0" smtClean="0"/>
              <a:t> правил </a:t>
            </a:r>
            <a:r>
              <a:rPr lang="ru-RU" dirty="0" err="1" smtClean="0"/>
              <a:t>особистої</a:t>
            </a:r>
            <a:r>
              <a:rPr lang="ru-RU" dirty="0" smtClean="0"/>
              <a:t> та </a:t>
            </a:r>
            <a:r>
              <a:rPr lang="ru-RU" dirty="0" err="1" smtClean="0"/>
              <a:t>суспільної</a:t>
            </a:r>
            <a:r>
              <a:rPr lang="ru-RU" dirty="0" smtClean="0"/>
              <a:t> </a:t>
            </a:r>
            <a:r>
              <a:rPr lang="ru-RU" dirty="0" err="1" smtClean="0"/>
              <a:t>гігієни</a:t>
            </a:r>
            <a:r>
              <a:rPr lang="ru-RU" dirty="0" smtClean="0"/>
              <a:t>.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ransition>
    <p:blinds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246063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609600">
              <a:tabLst>
                <a:tab pos="642938" algn="l"/>
              </a:tabLst>
            </a:pPr>
            <a:r>
              <a:rPr lang="ru-RU" sz="2400" b="1" i="1" dirty="0" err="1" smtClean="0">
                <a:solidFill>
                  <a:srgbClr val="FF33CC"/>
                </a:solidFill>
                <a:latin typeface="Arial" pitchFamily="34" charset="0"/>
              </a:rPr>
              <a:t>Класична</a:t>
            </a:r>
            <a:r>
              <a:rPr lang="ru-RU" sz="2400" b="1" i="1" dirty="0" smtClean="0">
                <a:solidFill>
                  <a:srgbClr val="FF33CC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FF33CC"/>
                </a:solidFill>
                <a:latin typeface="Arial" pitchFamily="34" charset="0"/>
              </a:rPr>
              <a:t>протимікробна</a:t>
            </a:r>
            <a:r>
              <a:rPr lang="ru-RU" sz="2400" b="1" i="1" dirty="0" smtClean="0">
                <a:solidFill>
                  <a:srgbClr val="FF33CC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FF33CC"/>
                </a:solidFill>
                <a:latin typeface="Arial" pitchFamily="34" charset="0"/>
              </a:rPr>
              <a:t>терапія</a:t>
            </a:r>
            <a:r>
              <a:rPr lang="ru-RU" sz="2400" b="1" i="1" dirty="0" smtClean="0">
                <a:solidFill>
                  <a:srgbClr val="FF33CC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FF33CC"/>
                </a:solidFill>
                <a:latin typeface="Arial" pitchFamily="34" charset="0"/>
              </a:rPr>
              <a:t>передбачає</a:t>
            </a:r>
            <a:r>
              <a:rPr lang="ru-RU" sz="2400" b="1" i="1" dirty="0" smtClean="0">
                <a:solidFill>
                  <a:srgbClr val="FF33CC"/>
                </a:solidFill>
                <a:latin typeface="Arial" pitchFamily="34" charset="0"/>
              </a:rPr>
              <a:t>:</a:t>
            </a:r>
          </a:p>
          <a:p>
            <a:pPr indent="609600">
              <a:buFontTx/>
              <a:buChar char="-"/>
              <a:tabLst>
                <a:tab pos="642938" algn="l"/>
              </a:tabLst>
            </a:pPr>
            <a:r>
              <a:rPr lang="ru-RU" sz="2400" b="1" i="1" dirty="0" err="1" smtClean="0">
                <a:latin typeface="Arial" pitchFamily="34" charset="0"/>
              </a:rPr>
              <a:t>етіотропність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лікування</a:t>
            </a:r>
            <a:r>
              <a:rPr lang="ru-RU" sz="2400" b="1" i="1" dirty="0" smtClean="0">
                <a:latin typeface="Arial" pitchFamily="34" charset="0"/>
              </a:rPr>
              <a:t>: </a:t>
            </a:r>
            <a:r>
              <a:rPr lang="ru-RU" sz="2400" b="1" i="1" dirty="0" err="1" smtClean="0">
                <a:latin typeface="Arial" pitchFamily="34" charset="0"/>
              </a:rPr>
              <a:t>вибір</a:t>
            </a:r>
            <a:r>
              <a:rPr lang="ru-RU" sz="2400" b="1" i="1" dirty="0" smtClean="0">
                <a:latin typeface="Arial" pitchFamily="34" charset="0"/>
              </a:rPr>
              <a:t> та </a:t>
            </a:r>
            <a:r>
              <a:rPr lang="ru-RU" sz="2400" b="1" i="1" dirty="0" err="1" smtClean="0">
                <a:latin typeface="Arial" pitchFamily="34" charset="0"/>
              </a:rPr>
              <a:t>призначення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антибіотиків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відповідно</a:t>
            </a:r>
            <a:r>
              <a:rPr lang="ru-RU" sz="2400" b="1" i="1" dirty="0" smtClean="0">
                <a:latin typeface="Arial" pitchFamily="34" charset="0"/>
              </a:rPr>
              <a:t> до </a:t>
            </a:r>
            <a:r>
              <a:rPr lang="ru-RU" sz="2400" b="1" i="1" dirty="0" err="1" smtClean="0">
                <a:latin typeface="Arial" pitchFamily="34" charset="0"/>
              </a:rPr>
              <a:t>властивостей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ідентифікованого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мікроорганізму</a:t>
            </a:r>
            <a:r>
              <a:rPr lang="ru-RU" sz="2400" b="1" i="1" dirty="0" smtClean="0">
                <a:latin typeface="Arial" pitchFamily="34" charset="0"/>
              </a:rPr>
              <a:t> - </a:t>
            </a:r>
            <a:r>
              <a:rPr lang="ru-RU" sz="2400" b="1" i="1" dirty="0" err="1" smtClean="0">
                <a:latin typeface="Arial" pitchFamily="34" charset="0"/>
              </a:rPr>
              <a:t>збудника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інфекції</a:t>
            </a:r>
            <a:r>
              <a:rPr lang="ru-RU" sz="2400" b="1" i="1" dirty="0" smtClean="0">
                <a:latin typeface="Arial" pitchFamily="34" charset="0"/>
              </a:rPr>
              <a:t>;</a:t>
            </a:r>
          </a:p>
          <a:p>
            <a:pPr indent="609600">
              <a:buFontTx/>
              <a:buChar char="-"/>
              <a:tabLst>
                <a:tab pos="642938" algn="l"/>
              </a:tabLst>
            </a:pPr>
            <a:r>
              <a:rPr lang="ru-RU" sz="2400" b="1" i="1" dirty="0" smtClean="0">
                <a:latin typeface="Arial" pitchFamily="34" charset="0"/>
              </a:rPr>
              <a:t>- </a:t>
            </a:r>
            <a:r>
              <a:rPr lang="ru-RU" sz="2400" b="1" i="1" dirty="0" err="1" smtClean="0">
                <a:latin typeface="Arial" pitchFamily="34" charset="0"/>
              </a:rPr>
              <a:t>визначення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оптимальних</a:t>
            </a:r>
            <a:r>
              <a:rPr lang="ru-RU" sz="2400" b="1" i="1" dirty="0" smtClean="0">
                <a:latin typeface="Arial" pitchFamily="34" charset="0"/>
              </a:rPr>
              <a:t> доз </a:t>
            </a:r>
            <a:r>
              <a:rPr lang="ru-RU" sz="2400" b="1" i="1" dirty="0" err="1" smtClean="0">
                <a:latin typeface="Arial" pitchFamily="34" charset="0"/>
              </a:rPr>
              <a:t>антибіотика</a:t>
            </a:r>
            <a:r>
              <a:rPr lang="ru-RU" sz="2400" b="1" i="1" dirty="0" smtClean="0">
                <a:latin typeface="Arial" pitchFamily="34" charset="0"/>
              </a:rPr>
              <a:t> та способу </a:t>
            </a:r>
            <a:r>
              <a:rPr lang="ru-RU" sz="2400" b="1" i="1" dirty="0" err="1" smtClean="0">
                <a:latin typeface="Arial" pitchFamily="34" charset="0"/>
              </a:rPr>
              <a:t>його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введення</a:t>
            </a:r>
            <a:r>
              <a:rPr lang="ru-RU" sz="2400" b="1" i="1" dirty="0" smtClean="0">
                <a:latin typeface="Arial" pitchFamily="34" charset="0"/>
              </a:rPr>
              <a:t> на </a:t>
            </a:r>
            <a:r>
              <a:rPr lang="ru-RU" sz="2400" b="1" i="1" dirty="0" err="1" smtClean="0">
                <a:latin typeface="Arial" pitchFamily="34" charset="0"/>
              </a:rPr>
              <a:t>основі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фармакологічних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властивостей</a:t>
            </a:r>
            <a:r>
              <a:rPr lang="ru-RU" sz="2400" b="1" i="1" dirty="0" smtClean="0">
                <a:latin typeface="Arial" pitchFamily="34" charset="0"/>
              </a:rPr>
              <a:t> та </a:t>
            </a:r>
            <a:r>
              <a:rPr lang="ru-RU" sz="2400" b="1" i="1" dirty="0" err="1" smtClean="0">
                <a:latin typeface="Arial" pitchFamily="34" charset="0"/>
              </a:rPr>
              <a:t>особливостей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фармакокінетики</a:t>
            </a:r>
            <a:r>
              <a:rPr lang="ru-RU" sz="2400" b="1" i="1" dirty="0" smtClean="0">
                <a:latin typeface="Arial" pitchFamily="34" charset="0"/>
              </a:rPr>
              <a:t> в </a:t>
            </a:r>
            <a:r>
              <a:rPr lang="ru-RU" sz="2400" b="1" i="1" dirty="0" err="1" smtClean="0">
                <a:latin typeface="Arial" pitchFamily="34" charset="0"/>
              </a:rPr>
              <a:t>організмі</a:t>
            </a:r>
            <a:r>
              <a:rPr lang="ru-RU" sz="2400" b="1" i="1" dirty="0" smtClean="0">
                <a:latin typeface="Arial" pitchFamily="34" charset="0"/>
              </a:rPr>
              <a:t> хворого;</a:t>
            </a:r>
          </a:p>
          <a:p>
            <a:pPr indent="609600">
              <a:buFontTx/>
              <a:buChar char="-"/>
              <a:tabLst>
                <a:tab pos="642938" algn="l"/>
              </a:tabLst>
            </a:pPr>
            <a:r>
              <a:rPr lang="ru-RU" sz="2400" b="1" i="1" dirty="0" smtClean="0">
                <a:latin typeface="Arial" pitchFamily="34" charset="0"/>
              </a:rPr>
              <a:t>- </a:t>
            </a:r>
            <a:r>
              <a:rPr lang="ru-RU" sz="2400" b="1" i="1" dirty="0" err="1" smtClean="0">
                <a:latin typeface="Arial" pitchFamily="34" charset="0"/>
              </a:rPr>
              <a:t>своєчасний</a:t>
            </a:r>
            <a:r>
              <a:rPr lang="ru-RU" sz="2400" b="1" i="1" dirty="0" smtClean="0">
                <a:latin typeface="Arial" pitchFamily="34" charset="0"/>
              </a:rPr>
              <a:t> початок </a:t>
            </a:r>
            <a:r>
              <a:rPr lang="ru-RU" sz="2400" b="1" i="1" dirty="0" err="1" smtClean="0">
                <a:latin typeface="Arial" pitchFamily="34" charset="0"/>
              </a:rPr>
              <a:t>лікування</a:t>
            </a:r>
            <a:r>
              <a:rPr lang="ru-RU" sz="2400" b="1" i="1" dirty="0" smtClean="0">
                <a:latin typeface="Arial" pitchFamily="34" charset="0"/>
              </a:rPr>
              <a:t> та </a:t>
            </a:r>
            <a:r>
              <a:rPr lang="ru-RU" sz="2400" b="1" i="1" dirty="0" err="1" smtClean="0">
                <a:latin typeface="Arial" pitchFamily="34" charset="0"/>
              </a:rPr>
              <a:t>проведення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курсів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антибактеріальної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терапії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необхідної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тривалості</a:t>
            </a:r>
            <a:r>
              <a:rPr lang="ru-RU" sz="2400" b="1" i="1" dirty="0" smtClean="0">
                <a:latin typeface="Arial" pitchFamily="34" charset="0"/>
              </a:rPr>
              <a:t>;</a:t>
            </a:r>
          </a:p>
          <a:p>
            <a:pPr indent="609600">
              <a:buFontTx/>
              <a:buChar char="-"/>
              <a:tabLst>
                <a:tab pos="642938" algn="l"/>
              </a:tabLst>
            </a:pPr>
            <a:r>
              <a:rPr lang="ru-RU" sz="2400" b="1" i="1" dirty="0" smtClean="0">
                <a:latin typeface="Arial" pitchFamily="34" charset="0"/>
              </a:rPr>
              <a:t>- </a:t>
            </a:r>
            <a:r>
              <a:rPr lang="ru-RU" sz="2400" b="1" i="1" dirty="0" err="1" smtClean="0">
                <a:latin typeface="Arial" pitchFamily="34" charset="0"/>
              </a:rPr>
              <a:t>швидка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зміна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антибіотиків</a:t>
            </a:r>
            <a:r>
              <a:rPr lang="ru-RU" sz="2400" b="1" i="1" dirty="0" smtClean="0">
                <a:latin typeface="Arial" pitchFamily="34" charset="0"/>
              </a:rPr>
              <a:t> та </a:t>
            </a:r>
            <a:r>
              <a:rPr lang="ru-RU" sz="2400" b="1" i="1" dirty="0" err="1" smtClean="0">
                <a:latin typeface="Arial" pitchFamily="34" charset="0"/>
              </a:rPr>
              <a:t>корекція</a:t>
            </a:r>
            <a:r>
              <a:rPr lang="ru-RU" sz="2400" b="1" i="1" dirty="0" smtClean="0">
                <a:latin typeface="Arial" pitchFamily="34" charset="0"/>
              </a:rPr>
              <a:t> схем </a:t>
            </a:r>
            <a:r>
              <a:rPr lang="ru-RU" sz="2400" b="1" i="1" dirty="0" err="1" smtClean="0">
                <a:latin typeface="Arial" pitchFamily="34" charset="0"/>
              </a:rPr>
              <a:t>лікування</a:t>
            </a:r>
            <a:r>
              <a:rPr lang="ru-RU" sz="2400" b="1" i="1" dirty="0" smtClean="0">
                <a:latin typeface="Arial" pitchFamily="34" charset="0"/>
              </a:rPr>
              <a:t> при </a:t>
            </a:r>
            <a:r>
              <a:rPr lang="ru-RU" sz="2400" b="1" i="1" dirty="0" err="1" smtClean="0">
                <a:latin typeface="Arial" pitchFamily="34" charset="0"/>
              </a:rPr>
              <a:t>отриманні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нових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даних</a:t>
            </a:r>
            <a:r>
              <a:rPr lang="ru-RU" sz="2400" b="1" i="1" dirty="0" smtClean="0">
                <a:latin typeface="Arial" pitchFamily="34" charset="0"/>
              </a:rPr>
              <a:t> про </a:t>
            </a:r>
            <a:r>
              <a:rPr lang="ru-RU" sz="2400" b="1" i="1" dirty="0" err="1" smtClean="0">
                <a:latin typeface="Arial" pitchFamily="34" charset="0"/>
              </a:rPr>
              <a:t>збудника</a:t>
            </a:r>
            <a:r>
              <a:rPr lang="ru-RU" sz="2400" b="1" i="1" dirty="0" smtClean="0">
                <a:latin typeface="Arial" pitchFamily="34" charset="0"/>
              </a:rPr>
              <a:t>;</a:t>
            </a:r>
          </a:p>
          <a:p>
            <a:pPr indent="609600">
              <a:tabLst>
                <a:tab pos="642938" algn="l"/>
              </a:tabLst>
            </a:pPr>
            <a:r>
              <a:rPr lang="ru-RU" sz="2400" b="1" i="1" dirty="0" smtClean="0">
                <a:latin typeface="Arial" pitchFamily="34" charset="0"/>
              </a:rPr>
              <a:t>- </a:t>
            </a:r>
            <a:r>
              <a:rPr lang="ru-RU" sz="2400" b="1" i="1" dirty="0" err="1" smtClean="0">
                <a:latin typeface="Arial" pitchFamily="34" charset="0"/>
              </a:rPr>
              <a:t>вибір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комбінацій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антимікробних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засобів</a:t>
            </a:r>
            <a:r>
              <a:rPr lang="ru-RU" sz="2400" b="1" i="1" dirty="0" smtClean="0">
                <a:latin typeface="Arial" pitchFamily="34" charset="0"/>
              </a:rPr>
              <a:t> при </a:t>
            </a:r>
            <a:r>
              <a:rPr lang="ru-RU" sz="2400" b="1" i="1" dirty="0" err="1" smtClean="0">
                <a:latin typeface="Arial" pitchFamily="34" charset="0"/>
              </a:rPr>
              <a:t>проведенні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емпіричної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терапії</a:t>
            </a:r>
            <a:r>
              <a:rPr lang="ru-RU" sz="2400" b="1" i="1" dirty="0" smtClean="0">
                <a:latin typeface="Arial" pitchFamily="34" charset="0"/>
              </a:rPr>
              <a:t> (до </a:t>
            </a:r>
            <a:r>
              <a:rPr lang="ru-RU" sz="2400" b="1" i="1" dirty="0" err="1" smtClean="0">
                <a:latin typeface="Arial" pitchFamily="34" charset="0"/>
              </a:rPr>
              <a:t>встановлення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бактеріологічного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діагнозу</a:t>
            </a:r>
            <a:r>
              <a:rPr lang="ru-RU" sz="2400" b="1" i="1" dirty="0" smtClean="0">
                <a:latin typeface="Arial" pitchFamily="34" charset="0"/>
              </a:rPr>
              <a:t>), </a:t>
            </a:r>
            <a:r>
              <a:rPr lang="ru-RU" sz="2400" b="1" i="1" dirty="0" err="1" smtClean="0">
                <a:latin typeface="Arial" pitchFamily="34" charset="0"/>
              </a:rPr>
              <a:t>перехід</a:t>
            </a:r>
            <a:r>
              <a:rPr lang="ru-RU" sz="2400" b="1" i="1" dirty="0" smtClean="0">
                <a:latin typeface="Arial" pitchFamily="34" charset="0"/>
              </a:rPr>
              <a:t> на </a:t>
            </a:r>
            <a:r>
              <a:rPr lang="ru-RU" sz="2400" b="1" i="1" dirty="0" err="1" smtClean="0">
                <a:latin typeface="Arial" pitchFamily="34" charset="0"/>
              </a:rPr>
              <a:t>монотерапію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після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ідентифікації</a:t>
            </a:r>
            <a:r>
              <a:rPr lang="ru-RU" sz="2400" b="1" i="1" dirty="0" smtClean="0">
                <a:latin typeface="Arial" pitchFamily="34" charset="0"/>
              </a:rPr>
              <a:t> </a:t>
            </a:r>
            <a:r>
              <a:rPr lang="ru-RU" sz="2400" b="1" i="1" dirty="0" err="1" smtClean="0">
                <a:latin typeface="Arial" pitchFamily="34" charset="0"/>
              </a:rPr>
              <a:t>збудника</a:t>
            </a:r>
            <a:r>
              <a:rPr lang="ru-RU" sz="2400" b="1" i="1" dirty="0" smtClean="0"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ВКП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50825" y="276225"/>
            <a:ext cx="8893175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00050">
              <a:tabLst>
                <a:tab pos="581025" algn="l"/>
              </a:tabLst>
            </a:pPr>
            <a:r>
              <a:rPr lang="ru-RU" sz="2400" b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Вибір</a:t>
            </a:r>
            <a:r>
              <a:rPr lang="ru-RU" sz="24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ефективного</a:t>
            </a:r>
            <a:r>
              <a:rPr lang="ru-RU" sz="24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безпечного</a:t>
            </a:r>
            <a:r>
              <a:rPr lang="ru-RU" sz="24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антибактеріального</a:t>
            </a:r>
            <a:r>
              <a:rPr lang="ru-RU" sz="24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препарату </a:t>
            </a:r>
            <a:r>
              <a:rPr lang="ru-RU" sz="2400" b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залишається</a:t>
            </a:r>
            <a:r>
              <a:rPr lang="ru-RU" sz="24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складною проблемою.</a:t>
            </a:r>
          </a:p>
          <a:p>
            <a:pPr indent="400050">
              <a:tabLst>
                <a:tab pos="581025" algn="l"/>
              </a:tabLst>
            </a:pPr>
            <a:r>
              <a:rPr lang="ru-RU" sz="2400" b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Причини:</a:t>
            </a:r>
          </a:p>
          <a:p>
            <a:pPr indent="400050">
              <a:buAutoNum type="romanUcPeriod"/>
              <a:tabLst>
                <a:tab pos="581025" algn="l"/>
              </a:tabLst>
            </a:pP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зміна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збудників:у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хворих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із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різними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імунодефіцитами;у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осіб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похилого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віку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хронічною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патологією;у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хворих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після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проведення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травматичнихдіагностичних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та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лікувальних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медичних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маніпуляцій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</a:t>
            </a:r>
          </a:p>
          <a:p>
            <a:pPr indent="400050">
              <a:buAutoNum type="romanUcPeriod"/>
              <a:tabLst>
                <a:tab pos="581025" algn="l"/>
              </a:tabLst>
            </a:pP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складність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ідентифікації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збудника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відсутність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субстрату на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дослідження;відсутність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лабораторної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бази;об'єктивні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складності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ідентифікації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збудника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обумовлені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його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властивостями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вартість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досліджень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тощо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)</a:t>
            </a:r>
          </a:p>
          <a:p>
            <a:pPr indent="400050">
              <a:buAutoNum type="romanUcPeriod"/>
              <a:tabLst>
                <a:tab pos="581025" algn="l"/>
              </a:tabLst>
            </a:pP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розвиток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стійкості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бактеріальної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флори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до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антимікробних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ЛЗ.(«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лікарі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ледве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встигають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запам'ятати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назву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нових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антибіотиків,а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мікроби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вже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вигадали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заходи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боротьби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ними»).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06400" y="393700"/>
            <a:ext cx="8329613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5738" algn="ctr"/>
            <a:r>
              <a:rPr lang="ru-RU" sz="2400" b="1" i="1" u="sng" dirty="0" smtClean="0">
                <a:latin typeface="Arial" pitchFamily="34" charset="0"/>
              </a:rPr>
              <a:t>Яка </a:t>
            </a:r>
            <a:r>
              <a:rPr lang="ru-RU" sz="2400" b="1" i="1" u="sng" dirty="0" err="1" smtClean="0">
                <a:latin typeface="Arial" pitchFamily="34" charset="0"/>
              </a:rPr>
              <a:t>умовна</a:t>
            </a:r>
            <a:r>
              <a:rPr lang="ru-RU" sz="2400" b="1" i="1" u="sng" dirty="0" smtClean="0">
                <a:latin typeface="Arial" pitchFamily="34" charset="0"/>
              </a:rPr>
              <a:t> константа </a:t>
            </a:r>
            <a:r>
              <a:rPr lang="ru-RU" sz="2400" b="1" i="1" u="sng" dirty="0" err="1" smtClean="0">
                <a:latin typeface="Arial" pitchFamily="34" charset="0"/>
              </a:rPr>
              <a:t>використовується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дляоцінки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антимікробної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активності</a:t>
            </a:r>
            <a:r>
              <a:rPr lang="ru-RU" sz="2400" b="1" i="1" u="sng" dirty="0" smtClean="0">
                <a:latin typeface="Arial" pitchFamily="34" charset="0"/>
              </a:rPr>
              <a:t> ЛЗ?</a:t>
            </a:r>
          </a:p>
          <a:p>
            <a:pPr indent="185738"/>
            <a:r>
              <a:rPr lang="ru-RU" sz="2400" b="1" i="1" u="sng" dirty="0" smtClean="0">
                <a:latin typeface="Arial" pitchFamily="34" charset="0"/>
              </a:rPr>
              <a:t>МПК - </a:t>
            </a:r>
            <a:r>
              <a:rPr lang="ru-RU" sz="2400" b="1" i="1" u="sng" dirty="0" err="1" smtClean="0">
                <a:latin typeface="Arial" pitchFamily="34" charset="0"/>
              </a:rPr>
              <a:t>мінімальна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переважна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концентрація</a:t>
            </a:r>
            <a:r>
              <a:rPr lang="ru-RU" sz="2400" b="1" i="1" u="sng" dirty="0" smtClean="0">
                <a:latin typeface="Arial" pitchFamily="34" charset="0"/>
              </a:rPr>
              <a:t>;</a:t>
            </a:r>
          </a:p>
          <a:p>
            <a:pPr indent="185738"/>
            <a:r>
              <a:rPr lang="ru-RU" sz="2400" b="1" i="1" u="sng" dirty="0" smtClean="0">
                <a:latin typeface="Arial" pitchFamily="34" charset="0"/>
              </a:rPr>
              <a:t>МІК - </a:t>
            </a:r>
            <a:r>
              <a:rPr lang="ru-RU" sz="2400" b="1" i="1" u="sng" dirty="0" err="1" smtClean="0">
                <a:latin typeface="Arial" pitchFamily="34" charset="0"/>
              </a:rPr>
              <a:t>мінімальна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інгібуюча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концентрація</a:t>
            </a:r>
            <a:r>
              <a:rPr lang="ru-RU" sz="2400" b="1" i="1" u="sng" dirty="0" smtClean="0">
                <a:latin typeface="Arial" pitchFamily="34" charset="0"/>
              </a:rPr>
              <a:t>;</a:t>
            </a:r>
          </a:p>
          <a:p>
            <a:pPr indent="185738"/>
            <a:r>
              <a:rPr lang="ru-RU" sz="2400" b="1" i="1" u="sng" dirty="0" smtClean="0">
                <a:latin typeface="Arial" pitchFamily="34" charset="0"/>
              </a:rPr>
              <a:t>МПК50, МПК9О, МБК.</a:t>
            </a:r>
          </a:p>
          <a:p>
            <a:pPr indent="185738"/>
            <a:r>
              <a:rPr lang="ru-RU" sz="2400" b="1" i="1" u="sng" dirty="0" err="1" smtClean="0">
                <a:latin typeface="Arial" pitchFamily="34" charset="0"/>
              </a:rPr>
              <a:t>Методи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діагностики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збудників</a:t>
            </a:r>
            <a:r>
              <a:rPr lang="ru-RU" sz="2400" b="1" i="1" u="sng" dirty="0" smtClean="0">
                <a:latin typeface="Arial" pitchFamily="34" charset="0"/>
              </a:rPr>
              <a:t>:</a:t>
            </a:r>
          </a:p>
          <a:p>
            <a:pPr indent="185738"/>
            <a:r>
              <a:rPr lang="ru-RU" sz="2400" b="1" i="1" u="sng" dirty="0" smtClean="0">
                <a:latin typeface="Arial" pitchFamily="34" charset="0"/>
              </a:rPr>
              <a:t>Метод </a:t>
            </a:r>
            <a:r>
              <a:rPr lang="ru-RU" sz="2400" b="1" i="1" u="sng" dirty="0" err="1" smtClean="0">
                <a:latin typeface="Arial" pitchFamily="34" charset="0"/>
              </a:rPr>
              <a:t>розведення</a:t>
            </a:r>
            <a:r>
              <a:rPr lang="ru-RU" sz="2400" b="1" i="1" u="sng" dirty="0" smtClean="0">
                <a:latin typeface="Arial" pitchFamily="34" charset="0"/>
              </a:rPr>
              <a:t> – </a:t>
            </a:r>
            <a:r>
              <a:rPr lang="ru-RU" sz="2400" b="1" i="1" u="sng" dirty="0" err="1" smtClean="0">
                <a:latin typeface="Arial" pitchFamily="34" charset="0"/>
              </a:rPr>
              <a:t>найменша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концентрація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антибіотика</a:t>
            </a:r>
            <a:r>
              <a:rPr lang="ru-RU" sz="2400" b="1" i="1" u="sng" dirty="0" smtClean="0">
                <a:latin typeface="Arial" pitchFamily="34" charset="0"/>
              </a:rPr>
              <a:t> (</a:t>
            </a:r>
            <a:r>
              <a:rPr lang="en-US" sz="2400" b="1" i="1" u="sng" dirty="0" smtClean="0">
                <a:latin typeface="Arial" pitchFamily="34" charset="0"/>
              </a:rPr>
              <a:t>In vitro),</a:t>
            </a:r>
            <a:r>
              <a:rPr lang="ru-RU" sz="2400" b="1" i="1" u="sng" dirty="0" err="1" smtClean="0">
                <a:latin typeface="Arial" pitchFamily="34" charset="0"/>
              </a:rPr>
              <a:t>внесеного</a:t>
            </a:r>
            <a:r>
              <a:rPr lang="ru-RU" sz="2400" b="1" i="1" u="sng" dirty="0" smtClean="0">
                <a:latin typeface="Arial" pitchFamily="34" charset="0"/>
              </a:rPr>
              <a:t> в </a:t>
            </a:r>
            <a:r>
              <a:rPr lang="ru-RU" sz="2400" b="1" i="1" u="sng" dirty="0" err="1" smtClean="0">
                <a:latin typeface="Arial" pitchFamily="34" charset="0"/>
              </a:rPr>
              <a:t>агар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або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поживний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бульйон</a:t>
            </a:r>
            <a:r>
              <a:rPr lang="ru-RU" sz="2400" b="1" i="1" u="sng" dirty="0" smtClean="0">
                <a:latin typeface="Arial" pitchFamily="34" charset="0"/>
              </a:rPr>
              <a:t>, </a:t>
            </a:r>
            <a:r>
              <a:rPr lang="ru-RU" sz="2400" b="1" i="1" u="sng" dirty="0" err="1" smtClean="0">
                <a:latin typeface="Arial" pitchFamily="34" charset="0"/>
              </a:rPr>
              <a:t>здатна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викликати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пригн</a:t>
            </a:r>
            <a:r>
              <a:rPr lang="uk-UA" sz="2400" b="1" i="1" u="sng" dirty="0" smtClean="0">
                <a:latin typeface="Arial" pitchFamily="34" charset="0"/>
              </a:rPr>
              <a:t>іч</a:t>
            </a:r>
            <a:r>
              <a:rPr lang="ru-RU" sz="2400" b="1" i="1" u="sng" dirty="0" err="1" smtClean="0">
                <a:latin typeface="Arial" pitchFamily="34" charset="0"/>
              </a:rPr>
              <a:t>ення</a:t>
            </a:r>
            <a:r>
              <a:rPr lang="ru-RU" sz="2400" b="1" i="1" u="sng" dirty="0" smtClean="0">
                <a:latin typeface="Arial" pitchFamily="34" charset="0"/>
              </a:rPr>
              <a:t> видимого </a:t>
            </a:r>
            <a:r>
              <a:rPr lang="ru-RU" sz="2400" b="1" i="1" u="sng" dirty="0" err="1" smtClean="0">
                <a:latin typeface="Arial" pitchFamily="34" charset="0"/>
              </a:rPr>
              <a:t>зростання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мікроорганізму</a:t>
            </a:r>
            <a:endParaRPr lang="ru-RU" sz="2400" b="1" i="1" u="sng" dirty="0" smtClean="0">
              <a:latin typeface="Arial" pitchFamily="34" charset="0"/>
            </a:endParaRPr>
          </a:p>
          <a:p>
            <a:pPr indent="185738"/>
            <a:r>
              <a:rPr lang="ru-RU" sz="2400" b="1" i="1" u="sng" dirty="0" err="1" smtClean="0">
                <a:latin typeface="Arial" pitchFamily="34" charset="0"/>
              </a:rPr>
              <a:t>Диско-дифузійний</a:t>
            </a:r>
            <a:r>
              <a:rPr lang="ru-RU" sz="2400" b="1" i="1" u="sng" dirty="0" smtClean="0">
                <a:latin typeface="Arial" pitchFamily="34" charset="0"/>
              </a:rPr>
              <a:t> метод – </a:t>
            </a:r>
            <a:r>
              <a:rPr lang="ru-RU" sz="2400" b="1" i="1" u="sng" dirty="0" err="1" smtClean="0">
                <a:latin typeface="Arial" pitchFamily="34" charset="0"/>
              </a:rPr>
              <a:t>вимірювання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зони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пригнічення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зростання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мікроорганізму</a:t>
            </a:r>
            <a:r>
              <a:rPr lang="ru-RU" sz="2400" b="1" i="1" u="sng" dirty="0" smtClean="0">
                <a:latin typeface="Arial" pitchFamily="34" charset="0"/>
              </a:rPr>
              <a:t> на </a:t>
            </a:r>
            <a:r>
              <a:rPr lang="ru-RU" sz="2400" b="1" i="1" u="sng" dirty="0" err="1" smtClean="0">
                <a:latin typeface="Arial" pitchFamily="34" charset="0"/>
              </a:rPr>
              <a:t>чашці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Петрі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з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агаром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навколо</a:t>
            </a:r>
            <a:r>
              <a:rPr lang="ru-RU" sz="2400" b="1" i="1" u="sng" dirty="0" smtClean="0">
                <a:latin typeface="Arial" pitchFamily="34" charset="0"/>
              </a:rPr>
              <a:t> диска, </a:t>
            </a:r>
            <a:r>
              <a:rPr lang="ru-RU" sz="2400" b="1" i="1" u="sng" dirty="0" err="1" smtClean="0">
                <a:latin typeface="Arial" pitchFamily="34" charset="0"/>
              </a:rPr>
              <a:t>що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містить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певну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кількість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антибіотика.За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розміром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пригнічення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зони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зростання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всі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штами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поділяють</a:t>
            </a:r>
            <a:r>
              <a:rPr lang="ru-RU" sz="2400" b="1" i="1" u="sng" dirty="0" smtClean="0">
                <a:latin typeface="Arial" pitchFamily="34" charset="0"/>
              </a:rPr>
              <a:t> на </a:t>
            </a:r>
            <a:r>
              <a:rPr lang="ru-RU" sz="2400" b="1" i="1" u="sng" dirty="0" err="1" smtClean="0">
                <a:latin typeface="Arial" pitchFamily="34" charset="0"/>
              </a:rPr>
              <a:t>чутливі</a:t>
            </a:r>
            <a:r>
              <a:rPr lang="ru-RU" sz="2400" b="1" i="1" u="sng" dirty="0" smtClean="0">
                <a:latin typeface="Arial" pitchFamily="34" charset="0"/>
              </a:rPr>
              <a:t>, </a:t>
            </a:r>
            <a:r>
              <a:rPr lang="ru-RU" sz="2400" b="1" i="1" u="sng" dirty="0" err="1" smtClean="0">
                <a:latin typeface="Arial" pitchFamily="34" charset="0"/>
              </a:rPr>
              <a:t>помірно-резистентні</a:t>
            </a:r>
            <a:r>
              <a:rPr lang="ru-RU" sz="2400" b="1" i="1" u="sng" dirty="0" smtClean="0">
                <a:latin typeface="Arial" pitchFamily="34" charset="0"/>
              </a:rPr>
              <a:t>, </a:t>
            </a:r>
            <a:r>
              <a:rPr lang="ru-RU" sz="2400" b="1" i="1" u="sng" dirty="0" err="1" smtClean="0">
                <a:latin typeface="Arial" pitchFamily="34" charset="0"/>
              </a:rPr>
              <a:t>резистентні</a:t>
            </a:r>
            <a:r>
              <a:rPr lang="ru-RU" sz="2400" b="1" i="1" u="sng" dirty="0" smtClean="0">
                <a:latin typeface="Arial" pitchFamily="34" charset="0"/>
              </a:rPr>
              <a:t> до </a:t>
            </a:r>
            <a:r>
              <a:rPr lang="ru-RU" sz="2400" b="1" i="1" u="sng" dirty="0" err="1" smtClean="0">
                <a:latin typeface="Arial" pitchFamily="34" charset="0"/>
              </a:rPr>
              <a:t>цього</a:t>
            </a:r>
            <a:r>
              <a:rPr lang="ru-RU" sz="2400" b="1" i="1" u="sng" dirty="0" smtClean="0">
                <a:latin typeface="Arial" pitchFamily="34" charset="0"/>
              </a:rPr>
              <a:t> </a:t>
            </a:r>
            <a:r>
              <a:rPr lang="ru-RU" sz="2400" b="1" i="1" u="sng" dirty="0" err="1" smtClean="0">
                <a:latin typeface="Arial" pitchFamily="34" charset="0"/>
              </a:rPr>
              <a:t>антибіотика</a:t>
            </a:r>
            <a:r>
              <a:rPr lang="ru-RU" sz="2000" b="1" i="1" u="sng" dirty="0" smtClean="0">
                <a:solidFill>
                  <a:schemeClr val="folHlink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19163" y="185738"/>
            <a:ext cx="6918689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Методи</a:t>
            </a:r>
            <a:r>
              <a:rPr lang="ru-RU" sz="2000" b="1" i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бактеріологічного</a:t>
            </a:r>
            <a:r>
              <a:rPr lang="ru-RU" sz="2000" b="1" i="1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контролю:- </a:t>
            </a:r>
            <a:endParaRPr lang="ru-RU" sz="2000" b="1" i="1" dirty="0" smtClean="0">
              <a:solidFill>
                <a:srgbClr val="FF66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бактеріоскопія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нативного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матеріалу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;-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бактеріоскопія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забарвленого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мазка за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Грамом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;</a:t>
            </a: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бактеріологічне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дослідження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(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посів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тверді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та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рідкі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середовища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визначенням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величини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контамінації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чутливості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збудника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до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антимікробних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ЛЗ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).</a:t>
            </a: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наявності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субстрату для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дослідження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забір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матеріалу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для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бактеріологічних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досліджень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повинен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по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можливості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проводиться до початку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лікування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протимікробними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препаратами,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що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суттєво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підвищує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інформативність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та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Достовірність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досліджень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</a:t>
            </a: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Достовірність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досліджень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залежить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також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від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Правильності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забору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транспортування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матеріалу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для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дослідження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У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процесі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антибіотикотерапії</a:t>
            </a:r>
            <a:endParaRPr lang="ru-RU" sz="20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tabLst>
                <a:tab pos="3994150" algn="l"/>
              </a:tabLs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має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проводитися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постійний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>
              <a:tabLst>
                <a:tab pos="3994150" algn="l"/>
              </a:tabLst>
            </a:pP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мікробіологічний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моніторинг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    </a:t>
            </a:r>
            <a:endParaRPr lang="ru-RU" sz="2000" i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765175"/>
            <a:ext cx="864473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000" b="1" i="1" dirty="0">
                <a:solidFill>
                  <a:srgbClr val="7030A0"/>
                </a:solidFill>
                <a:latin typeface="Arial" pitchFamily="34" charset="0"/>
              </a:rPr>
              <a:t>                     </a:t>
            </a:r>
            <a:r>
              <a:rPr lang="ru-RU" sz="2000" b="1" i="1" dirty="0" err="1" smtClean="0">
                <a:solidFill>
                  <a:srgbClr val="7030A0"/>
                </a:solidFill>
                <a:latin typeface="Arial" pitchFamily="34" charset="0"/>
              </a:rPr>
              <a:t>Методи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Arial" pitchFamily="34" charset="0"/>
              </a:rPr>
              <a:t>імунологічного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</a:rPr>
              <a:t> контролю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</a:rPr>
              <a:t>:</a:t>
            </a:r>
          </a:p>
          <a:p>
            <a:r>
              <a:rPr lang="ru-RU" sz="2000" b="1" i="1" dirty="0" smtClean="0">
                <a:latin typeface="Arial" pitchFamily="34" charset="0"/>
              </a:rPr>
              <a:t>РНІФ </a:t>
            </a:r>
            <a:r>
              <a:rPr lang="ru-RU" sz="2000" b="1" i="1" dirty="0" smtClean="0">
                <a:latin typeface="Arial" pitchFamily="34" charset="0"/>
              </a:rPr>
              <a:t>– </a:t>
            </a:r>
            <a:r>
              <a:rPr lang="ru-RU" sz="2000" b="1" i="1" dirty="0" err="1" smtClean="0">
                <a:latin typeface="Arial" pitchFamily="34" charset="0"/>
              </a:rPr>
              <a:t>реакції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непрямої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імунофлюоресценції</a:t>
            </a:r>
            <a:r>
              <a:rPr lang="ru-RU" sz="2000" b="1" i="1" dirty="0" smtClean="0">
                <a:latin typeface="Arial" pitchFamily="34" charset="0"/>
              </a:rPr>
              <a:t>;</a:t>
            </a:r>
          </a:p>
          <a:p>
            <a:r>
              <a:rPr lang="ru-RU" sz="2000" b="1" i="1" dirty="0" smtClean="0">
                <a:latin typeface="Arial" pitchFamily="34" charset="0"/>
              </a:rPr>
              <a:t>РСК </a:t>
            </a:r>
            <a:r>
              <a:rPr lang="ru-RU" sz="2000" b="1" i="1" dirty="0" smtClean="0">
                <a:latin typeface="Arial" pitchFamily="34" charset="0"/>
              </a:rPr>
              <a:t>– </a:t>
            </a:r>
            <a:r>
              <a:rPr lang="ru-RU" sz="2000" b="1" i="1" dirty="0" err="1" smtClean="0">
                <a:latin typeface="Arial" pitchFamily="34" charset="0"/>
              </a:rPr>
              <a:t>реакція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зв'язування</a:t>
            </a:r>
            <a:r>
              <a:rPr lang="ru-RU" sz="2000" b="1" i="1" dirty="0" smtClean="0">
                <a:latin typeface="Arial" pitchFamily="34" charset="0"/>
              </a:rPr>
              <a:t> комплементу</a:t>
            </a:r>
            <a:r>
              <a:rPr lang="ru-RU" sz="2000" b="1" i="1" dirty="0" smtClean="0">
                <a:latin typeface="Arial" pitchFamily="34" charset="0"/>
              </a:rPr>
              <a:t>;</a:t>
            </a:r>
          </a:p>
          <a:p>
            <a:r>
              <a:rPr lang="ru-RU" sz="2000" b="1" i="1" dirty="0" smtClean="0">
                <a:latin typeface="Arial" pitchFamily="34" charset="0"/>
              </a:rPr>
              <a:t>(</a:t>
            </a:r>
            <a:r>
              <a:rPr lang="ru-RU" sz="2000" b="1" i="1" dirty="0" smtClean="0">
                <a:latin typeface="Arial" pitchFamily="34" charset="0"/>
              </a:rPr>
              <a:t>Для </a:t>
            </a:r>
            <a:r>
              <a:rPr lang="ru-RU" sz="2000" b="1" i="1" dirty="0" err="1" smtClean="0">
                <a:latin typeface="Arial" pitchFamily="34" charset="0"/>
              </a:rPr>
              <a:t>всіх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збудників</a:t>
            </a:r>
            <a:r>
              <a:rPr lang="ru-RU" sz="2000" b="1" i="1" dirty="0" smtClean="0">
                <a:latin typeface="Arial" pitchFamily="34" charset="0"/>
              </a:rPr>
              <a:t> абсолютно доказово4-кратне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err="1" smtClean="0">
                <a:latin typeface="Arial" pitchFamily="34" charset="0"/>
              </a:rPr>
              <a:t>збільшення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титрів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антитіл</a:t>
            </a:r>
            <a:r>
              <a:rPr lang="ru-RU" sz="2000" b="1" i="1" dirty="0" smtClean="0">
                <a:latin typeface="Arial" pitchFamily="34" charset="0"/>
              </a:rPr>
              <a:t> у </a:t>
            </a:r>
            <a:r>
              <a:rPr lang="ru-RU" sz="2000" b="1" i="1" dirty="0" err="1" smtClean="0">
                <a:latin typeface="Arial" pitchFamily="34" charset="0"/>
              </a:rPr>
              <a:t>парних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err="1" smtClean="0">
                <a:latin typeface="Arial" pitchFamily="34" charset="0"/>
              </a:rPr>
              <a:t>сироватках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крові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взятих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інтервалом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smtClean="0">
                <a:latin typeface="Arial" pitchFamily="34" charset="0"/>
              </a:rPr>
              <a:t>у </a:t>
            </a:r>
            <a:r>
              <a:rPr lang="ru-RU" sz="2000" b="1" i="1" dirty="0" smtClean="0">
                <a:latin typeface="Arial" pitchFamily="34" charset="0"/>
              </a:rPr>
              <a:t>2 </a:t>
            </a:r>
            <a:r>
              <a:rPr lang="ru-RU" sz="2000" b="1" i="1" dirty="0" err="1" smtClean="0">
                <a:latin typeface="Arial" pitchFamily="34" charset="0"/>
              </a:rPr>
              <a:t>тижні</a:t>
            </a:r>
            <a:r>
              <a:rPr lang="ru-RU" sz="2000" b="1" i="1" dirty="0" smtClean="0">
                <a:latin typeface="Arial" pitchFamily="34" charset="0"/>
              </a:rPr>
              <a:t> – ретроспективна </a:t>
            </a:r>
            <a:r>
              <a:rPr lang="ru-RU" sz="2000" b="1" i="1" dirty="0" err="1" smtClean="0">
                <a:latin typeface="Arial" pitchFamily="34" charset="0"/>
              </a:rPr>
              <a:t>діагностика</a:t>
            </a:r>
            <a:r>
              <a:rPr lang="ru-RU" sz="2000" b="1" i="1" dirty="0" smtClean="0">
                <a:latin typeface="Arial" pitchFamily="34" charset="0"/>
              </a:rPr>
              <a:t>).</a:t>
            </a:r>
          </a:p>
          <a:p>
            <a:r>
              <a:rPr lang="en-US" sz="2000" b="1" i="1" dirty="0" smtClean="0">
                <a:latin typeface="Arial" pitchFamily="34" charset="0"/>
              </a:rPr>
              <a:t>ELISA </a:t>
            </a:r>
            <a:r>
              <a:rPr lang="en-US" sz="2000" b="1" i="1" dirty="0" smtClean="0">
                <a:latin typeface="Arial" pitchFamily="34" charset="0"/>
              </a:rPr>
              <a:t>- </a:t>
            </a:r>
            <a:r>
              <a:rPr lang="ru-RU" sz="2000" b="1" i="1" dirty="0" err="1" smtClean="0">
                <a:latin typeface="Arial" pitchFamily="34" charset="0"/>
              </a:rPr>
              <a:t>імуно-ферментний</a:t>
            </a:r>
            <a:r>
              <a:rPr lang="ru-RU" sz="2000" b="1" i="1" dirty="0" smtClean="0">
                <a:latin typeface="Arial" pitchFamily="34" charset="0"/>
              </a:rPr>
              <a:t> метод </a:t>
            </a:r>
            <a:r>
              <a:rPr lang="ru-RU" sz="2000" b="1" i="1" dirty="0" err="1" smtClean="0">
                <a:latin typeface="Arial" pitchFamily="34" charset="0"/>
              </a:rPr>
              <a:t>визначення</a:t>
            </a:r>
            <a:r>
              <a:rPr lang="ru-RU" sz="2000" b="1" i="1" dirty="0" smtClean="0">
                <a:latin typeface="Arial" pitchFamily="34" charset="0"/>
              </a:rPr>
              <a:t> в </a:t>
            </a:r>
            <a:r>
              <a:rPr lang="ru-RU" sz="2000" b="1" i="1" dirty="0" err="1" smtClean="0">
                <a:latin typeface="Arial" pitchFamily="34" charset="0"/>
              </a:rPr>
              <a:t>сироватці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крові</a:t>
            </a:r>
            <a:r>
              <a:rPr lang="ru-RU" sz="2000" b="1" i="1" dirty="0" smtClean="0">
                <a:latin typeface="Arial" pitchFamily="34" charset="0"/>
              </a:rPr>
              <a:t>,</a:t>
            </a:r>
          </a:p>
          <a:p>
            <a:r>
              <a:rPr lang="ru-RU" sz="2000" b="1" i="1" dirty="0" err="1" smtClean="0">
                <a:latin typeface="Arial" pitchFamily="34" charset="0"/>
              </a:rPr>
              <a:t>мокротиння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специфічних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антитіл</a:t>
            </a:r>
            <a:r>
              <a:rPr lang="ru-RU" sz="2000" b="1" i="1" dirty="0" smtClean="0">
                <a:latin typeface="Arial" pitchFamily="34" charset="0"/>
              </a:rPr>
              <a:t> до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en-US" sz="2000" b="1" i="1" dirty="0" err="1" smtClean="0">
                <a:latin typeface="Arial" pitchFamily="34" charset="0"/>
              </a:rPr>
              <a:t>Mycoplasma</a:t>
            </a:r>
            <a:r>
              <a:rPr lang="en-US" sz="2000" b="1" i="1" dirty="0" smtClean="0">
                <a:latin typeface="Arial" pitchFamily="34" charset="0"/>
              </a:rPr>
              <a:t> </a:t>
            </a:r>
            <a:r>
              <a:rPr lang="en-US" sz="2000" b="1" i="1" dirty="0" err="1" smtClean="0">
                <a:latin typeface="Arial" pitchFamily="34" charset="0"/>
              </a:rPr>
              <a:t>pneumoniae</a:t>
            </a:r>
            <a:r>
              <a:rPr lang="en-US" sz="2000" b="1" i="1" dirty="0" smtClean="0">
                <a:latin typeface="Arial" pitchFamily="34" charset="0"/>
              </a:rPr>
              <a:t>,</a:t>
            </a:r>
            <a:r>
              <a:rPr lang="ru-RU" sz="2000" b="1" i="1" dirty="0" err="1" smtClean="0">
                <a:latin typeface="Arial" pitchFamily="34" charset="0"/>
              </a:rPr>
              <a:t>хламідії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класів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en-US" sz="2000" b="1" i="1" dirty="0" err="1" smtClean="0">
                <a:latin typeface="Arial" pitchFamily="34" charset="0"/>
              </a:rPr>
              <a:t>IgM</a:t>
            </a:r>
            <a:r>
              <a:rPr lang="en-US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та </a:t>
            </a:r>
            <a:r>
              <a:rPr lang="en-US" sz="2000" b="1" i="1" dirty="0" err="1" smtClean="0">
                <a:latin typeface="Arial" pitchFamily="34" charset="0"/>
              </a:rPr>
              <a:t>IgG</a:t>
            </a:r>
            <a:r>
              <a:rPr lang="en-US" sz="2000" b="1" i="1" dirty="0" smtClean="0">
                <a:latin typeface="Arial" pitchFamily="34" charset="0"/>
              </a:rPr>
              <a:t>;(</a:t>
            </a:r>
            <a:r>
              <a:rPr lang="ru-RU" sz="2000" b="1" i="1" dirty="0" err="1" smtClean="0">
                <a:latin typeface="Arial" pitchFamily="34" charset="0"/>
              </a:rPr>
              <a:t>Підвищені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err="1" smtClean="0">
                <a:latin typeface="Arial" pitchFamily="34" charset="0"/>
              </a:rPr>
              <a:t>концентрації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антитіл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класу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en-US" sz="2000" b="1" i="1" dirty="0" err="1" smtClean="0">
                <a:latin typeface="Arial" pitchFamily="34" charset="0"/>
              </a:rPr>
              <a:t>IgM</a:t>
            </a:r>
            <a:r>
              <a:rPr lang="en-US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свідчать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smtClean="0">
                <a:latin typeface="Arial" pitchFamily="34" charset="0"/>
              </a:rPr>
              <a:t>про </a:t>
            </a:r>
            <a:r>
              <a:rPr lang="ru-RU" sz="2000" b="1" i="1" dirty="0" err="1" smtClean="0">
                <a:latin typeface="Arial" pitchFamily="34" charset="0"/>
              </a:rPr>
              <a:t>гостру</a:t>
            </a:r>
            <a:r>
              <a:rPr lang="ru-RU" sz="2000" b="1" i="1" dirty="0" smtClean="0">
                <a:latin typeface="Arial" pitchFamily="34" charset="0"/>
              </a:rPr>
              <a:t> фазу </a:t>
            </a:r>
            <a:r>
              <a:rPr lang="ru-RU" sz="2000" b="1" i="1" dirty="0" err="1" smtClean="0">
                <a:latin typeface="Arial" pitchFamily="34" charset="0"/>
              </a:rPr>
              <a:t>інфекційного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процесу</a:t>
            </a:r>
            <a:r>
              <a:rPr lang="ru-RU" sz="2000" b="1" i="1" dirty="0" smtClean="0">
                <a:latin typeface="Arial" pitchFamily="34" charset="0"/>
              </a:rPr>
              <a:t>,</a:t>
            </a:r>
          </a:p>
          <a:p>
            <a:r>
              <a:rPr lang="ru-RU" sz="2000" b="1" i="1" dirty="0" err="1" smtClean="0">
                <a:latin typeface="Arial" pitchFamily="34" charset="0"/>
              </a:rPr>
              <a:t>потім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підвищуються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концентрації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err="1" smtClean="0">
                <a:latin typeface="Arial" pitchFamily="34" charset="0"/>
              </a:rPr>
              <a:t>антитіл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класу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en-US" sz="2000" b="1" i="1" dirty="0" err="1" smtClean="0">
                <a:latin typeface="Arial" pitchFamily="34" charset="0"/>
              </a:rPr>
              <a:t>IgG</a:t>
            </a:r>
            <a:r>
              <a:rPr lang="en-US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які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можуть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err="1" smtClean="0">
                <a:latin typeface="Arial" pitchFamily="34" charset="0"/>
              </a:rPr>
              <a:t>зберігатися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тривалий</a:t>
            </a:r>
            <a:r>
              <a:rPr lang="ru-RU" sz="2000" b="1" i="1" dirty="0" smtClean="0">
                <a:latin typeface="Arial" pitchFamily="34" charset="0"/>
              </a:rPr>
              <a:t> час).ПІФ </a:t>
            </a:r>
            <a:r>
              <a:rPr lang="ru-RU" sz="2000" b="1" i="1" dirty="0" smtClean="0">
                <a:latin typeface="Arial" pitchFamily="34" charset="0"/>
              </a:rPr>
              <a:t>– пряма</a:t>
            </a:r>
          </a:p>
          <a:p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імунофлюоресценція</a:t>
            </a:r>
            <a:r>
              <a:rPr lang="ru-RU" sz="2000" b="1" i="1" dirty="0" smtClean="0">
                <a:latin typeface="Arial" pitchFamily="34" charset="0"/>
              </a:rPr>
              <a:t> (Для </a:t>
            </a:r>
            <a:r>
              <a:rPr lang="ru-RU" sz="2000" b="1" i="1" dirty="0" err="1" smtClean="0">
                <a:latin typeface="Arial" pitchFamily="34" charset="0"/>
              </a:rPr>
              <a:t>діагностик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r>
              <a:rPr lang="ru-RU" sz="2000" b="1" i="1" dirty="0" err="1" smtClean="0">
                <a:latin typeface="Arial" pitchFamily="34" charset="0"/>
              </a:rPr>
              <a:t>урогенітального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хламіїдіозу</a:t>
            </a:r>
            <a:r>
              <a:rPr lang="ru-RU" sz="2000" b="1" i="1" dirty="0" smtClean="0">
                <a:latin typeface="Arial" pitchFamily="34" charset="0"/>
              </a:rPr>
              <a:t>);</a:t>
            </a:r>
          </a:p>
          <a:p>
            <a:r>
              <a:rPr lang="en-US" sz="2000" b="1" i="1" dirty="0" smtClean="0">
                <a:latin typeface="Arial" pitchFamily="34" charset="0"/>
              </a:rPr>
              <a:t>PCR </a:t>
            </a:r>
            <a:r>
              <a:rPr lang="en-US" sz="2000" b="1" i="1" dirty="0" smtClean="0">
                <a:latin typeface="Arial" pitchFamily="34" charset="0"/>
              </a:rPr>
              <a:t>– </a:t>
            </a:r>
            <a:r>
              <a:rPr lang="ru-RU" sz="2000" b="1" i="1" dirty="0" err="1" smtClean="0">
                <a:latin typeface="Arial" pitchFamily="34" charset="0"/>
              </a:rPr>
              <a:t>полімеразна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ланцюгова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реакція</a:t>
            </a:r>
            <a:r>
              <a:rPr lang="ru-RU" sz="2000" b="1" i="1" dirty="0" smtClean="0">
                <a:latin typeface="Arial" pitchFamily="34" charset="0"/>
              </a:rPr>
              <a:t>.  </a:t>
            </a:r>
            <a:endParaRPr lang="ru-RU" sz="2000" b="1" i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3338" y="1254125"/>
            <a:ext cx="602408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61913"/>
            <a:r>
              <a:rPr lang="ru-RU" sz="2000" b="1" i="1" dirty="0" err="1" smtClean="0">
                <a:solidFill>
                  <a:srgbClr val="FF6699"/>
                </a:solidFill>
                <a:latin typeface="Arial" pitchFamily="34" charset="0"/>
              </a:rPr>
              <a:t>Види</a:t>
            </a:r>
            <a:r>
              <a:rPr lang="ru-RU" sz="2000" b="1" i="1" dirty="0" smtClean="0">
                <a:solidFill>
                  <a:srgbClr val="FF6699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rgbClr val="FF6699"/>
                </a:solidFill>
                <a:latin typeface="Arial" pitchFamily="34" charset="0"/>
              </a:rPr>
              <a:t>стійкості</a:t>
            </a:r>
            <a:r>
              <a:rPr lang="ru-RU" sz="2000" b="1" i="1" dirty="0" smtClean="0">
                <a:solidFill>
                  <a:srgbClr val="FF6699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rgbClr val="FF6699"/>
                </a:solidFill>
                <a:latin typeface="Arial" pitchFamily="34" charset="0"/>
              </a:rPr>
              <a:t>мікроорганізмів</a:t>
            </a:r>
            <a:r>
              <a:rPr lang="ru-RU" sz="2000" b="1" i="1" dirty="0" smtClean="0">
                <a:solidFill>
                  <a:srgbClr val="FF6699"/>
                </a:solidFill>
                <a:latin typeface="Arial" pitchFamily="34" charset="0"/>
              </a:rPr>
              <a:t>:</a:t>
            </a: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природна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- ,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придбана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-</a:t>
            </a:r>
            <a:r>
              <a:rPr lang="ru-RU" sz="2000" b="1" i="1" dirty="0" err="1" smtClean="0">
                <a:latin typeface="Arial" pitchFamily="34" charset="0"/>
              </a:rPr>
              <a:t>стійкість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виникає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внаслідок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мутації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окремих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штамів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бактерій</a:t>
            </a:r>
            <a:r>
              <a:rPr lang="ru-RU" sz="2000" b="1" i="1" dirty="0" smtClean="0">
                <a:latin typeface="Arial" pitchFamily="34" charset="0"/>
              </a:rPr>
              <a:t> та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селекції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стійких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клонів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мікроорганізмів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або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в </a:t>
            </a:r>
            <a:r>
              <a:rPr lang="ru-RU" sz="2000" b="1" i="1" dirty="0" err="1" smtClean="0">
                <a:latin typeface="Arial" pitchFamily="34" charset="0"/>
              </a:rPr>
              <a:t>результатіпозахромосомного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smtClean="0">
                <a:latin typeface="Arial" pitchFamily="34" charset="0"/>
              </a:rPr>
              <a:t>(</a:t>
            </a:r>
            <a:r>
              <a:rPr lang="ru-RU" sz="2000" b="1" i="1" dirty="0" err="1" smtClean="0">
                <a:latin typeface="Arial" pitchFamily="34" charset="0"/>
              </a:rPr>
              <a:t>плазмідного</a:t>
            </a:r>
            <a:r>
              <a:rPr lang="ru-RU" sz="2000" b="1" i="1" dirty="0" smtClean="0">
                <a:latin typeface="Arial" pitchFamily="34" charset="0"/>
              </a:rPr>
              <a:t>) </a:t>
            </a:r>
            <a:r>
              <a:rPr lang="ru-RU" sz="2000" b="1" i="1" dirty="0" err="1" smtClean="0">
                <a:latin typeface="Arial" pitchFamily="34" charset="0"/>
              </a:rPr>
              <a:t>обміну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генетичною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інформацієюміж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окремими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бактеріальними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клітинамиВиділяють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два </a:t>
            </a:r>
            <a:r>
              <a:rPr lang="ru-RU" sz="2000" b="1" i="1" dirty="0" err="1" smtClean="0">
                <a:latin typeface="Arial" pitchFamily="34" charset="0"/>
              </a:rPr>
              <a:t>типи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набутої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резистентності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бактерій:Первинна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резистентність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- </a:t>
            </a:r>
            <a:r>
              <a:rPr lang="ru-RU" sz="2000" b="1" i="1" dirty="0" err="1" smtClean="0">
                <a:latin typeface="Arial" pitchFamily="34" charset="0"/>
              </a:rPr>
              <a:t>резистентність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бактерій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допочатку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лікування</a:t>
            </a:r>
            <a:r>
              <a:rPr lang="ru-RU" sz="2000" b="1" i="1" dirty="0" smtClean="0">
                <a:latin typeface="Arial" pitchFamily="34" charset="0"/>
              </a:rPr>
              <a:t>;</a:t>
            </a:r>
          </a:p>
          <a:p>
            <a:pPr indent="61913"/>
            <a:r>
              <a:rPr lang="ru-RU" sz="2000" b="1" i="1" dirty="0" smtClean="0">
                <a:latin typeface="Arial" pitchFamily="34" charset="0"/>
              </a:rPr>
              <a:t>(</a:t>
            </a:r>
            <a:r>
              <a:rPr lang="ru-RU" sz="2000" b="1" i="1" dirty="0" err="1" smtClean="0">
                <a:latin typeface="Arial" pitchFamily="34" charset="0"/>
              </a:rPr>
              <a:t>наприклад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первинна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стійкість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деяких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штамів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пневмококаабо</a:t>
            </a:r>
            <a:r>
              <a:rPr lang="ru-RU" sz="2000" b="1" i="1" dirty="0" smtClean="0">
                <a:latin typeface="Arial" pitchFamily="34" charset="0"/>
              </a:rPr>
              <a:t> золотистого </a:t>
            </a:r>
            <a:endParaRPr lang="ru-RU" sz="2000" b="1" i="1" dirty="0" smtClean="0">
              <a:latin typeface="Arial" pitchFamily="34" charset="0"/>
            </a:endParaRPr>
          </a:p>
          <a:p>
            <a:pPr indent="61913"/>
            <a:r>
              <a:rPr lang="ru-RU" sz="2000" b="1" i="1" dirty="0" err="1" smtClean="0">
                <a:latin typeface="Arial" pitchFamily="34" charset="0"/>
              </a:rPr>
              <a:t>стафілокока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до </a:t>
            </a:r>
            <a:r>
              <a:rPr lang="ru-RU" sz="2000" b="1" i="1" dirty="0" err="1" smtClean="0">
                <a:latin typeface="Arial" pitchFamily="34" charset="0"/>
              </a:rPr>
              <a:t>бензилпеніциліну</a:t>
            </a:r>
            <a:r>
              <a:rPr lang="ru-RU" sz="2000" b="1" i="1" dirty="0" smtClean="0">
                <a:latin typeface="Arial" pitchFamily="34" charset="0"/>
              </a:rPr>
              <a:t>). </a:t>
            </a:r>
            <a:r>
              <a:rPr lang="ru-RU" sz="2000" b="1" i="1" dirty="0" smtClean="0">
                <a:latin typeface="Arial" pitchFamily="34" charset="0"/>
              </a:rPr>
              <a:t>  </a:t>
            </a:r>
            <a:endParaRPr lang="ru-RU" sz="2000" i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-395288" y="-117475"/>
            <a:ext cx="9189439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671513"/>
            <a:r>
              <a:rPr lang="ru-RU" sz="2000" b="1" i="1" dirty="0" err="1" smtClean="0">
                <a:latin typeface="Arial" pitchFamily="34" charset="0"/>
              </a:rPr>
              <a:t>Вторинна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резистентність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бактерій-виникає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або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зростає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у </a:t>
            </a:r>
            <a:r>
              <a:rPr lang="ru-RU" sz="2000" b="1" i="1" dirty="0" err="1" smtClean="0">
                <a:latin typeface="Arial" pitchFamily="34" charset="0"/>
              </a:rPr>
              <a:t>процесі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лікування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антибактеріальними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ЛЗ </a:t>
            </a:r>
            <a:r>
              <a:rPr lang="ru-RU" sz="2000" b="1" i="1" dirty="0" err="1" smtClean="0">
                <a:latin typeface="Arial" pitchFamily="34" charset="0"/>
              </a:rPr>
              <a:t>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потребує</a:t>
            </a:r>
            <a:r>
              <a:rPr lang="ru-RU" sz="2000" b="1" i="1" dirty="0" smtClean="0">
                <a:latin typeface="Arial" pitchFamily="34" charset="0"/>
              </a:rPr>
              <a:t> </a:t>
            </a: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перегляду </a:t>
            </a:r>
            <a:r>
              <a:rPr lang="ru-RU" sz="2000" b="1" i="1" dirty="0" smtClean="0">
                <a:latin typeface="Arial" pitchFamily="34" charset="0"/>
              </a:rPr>
              <a:t>тактики </a:t>
            </a:r>
            <a:r>
              <a:rPr lang="ru-RU" sz="2000" b="1" i="1" dirty="0" err="1" smtClean="0">
                <a:latin typeface="Arial" pitchFamily="34" charset="0"/>
              </a:rPr>
              <a:t>лікування</a:t>
            </a:r>
            <a:r>
              <a:rPr lang="ru-RU" sz="2000" b="1" i="1" dirty="0" smtClean="0">
                <a:latin typeface="Arial" pitchFamily="34" charset="0"/>
              </a:rPr>
              <a:t>. </a:t>
            </a:r>
            <a:r>
              <a:rPr lang="ru-RU" sz="2000" b="1" i="1" dirty="0" err="1" smtClean="0">
                <a:latin typeface="Arial" pitchFamily="34" charset="0"/>
              </a:rPr>
              <a:t>Асоційована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резистентність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одного </a:t>
            </a:r>
            <a:r>
              <a:rPr lang="ru-RU" sz="2000" b="1" i="1" dirty="0" err="1" smtClean="0">
                <a:latin typeface="Arial" pitchFamily="34" charset="0"/>
              </a:rPr>
              <a:t>хімічного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класу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одночасно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наприклад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smtClean="0">
                <a:latin typeface="Arial" pitchFamily="34" charset="0"/>
              </a:rPr>
              <a:t>до </a:t>
            </a:r>
            <a:r>
              <a:rPr lang="ru-RU" sz="2000" b="1" i="1" dirty="0" err="1" smtClean="0">
                <a:latin typeface="Arial" pitchFamily="34" charset="0"/>
              </a:rPr>
              <a:t>р-лактамів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аміноглікозидів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фторхінолонів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одночасно</a:t>
            </a:r>
            <a:r>
              <a:rPr lang="ru-RU" sz="2000" b="1" i="1" dirty="0" smtClean="0">
                <a:latin typeface="Arial" pitchFamily="34" charset="0"/>
              </a:rPr>
              <a:t>.</a:t>
            </a: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Перехресна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резистентність</a:t>
            </a:r>
            <a:r>
              <a:rPr lang="ru-RU" sz="2000" b="1" i="1" dirty="0" smtClean="0">
                <a:latin typeface="Arial" pitchFamily="34" charset="0"/>
              </a:rPr>
              <a:t>: </a:t>
            </a:r>
            <a:r>
              <a:rPr lang="ru-RU" sz="2000" b="1" i="1" dirty="0" err="1" smtClean="0">
                <a:latin typeface="Arial" pitchFamily="34" charset="0"/>
              </a:rPr>
              <a:t>Резистентність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мікроорганізму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до </a:t>
            </a:r>
            <a:r>
              <a:rPr lang="ru-RU" sz="2000" b="1" i="1" dirty="0" err="1" smtClean="0">
                <a:latin typeface="Arial" pitchFamily="34" charset="0"/>
              </a:rPr>
              <a:t>антимікробних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препаратів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одного </a:t>
            </a:r>
            <a:r>
              <a:rPr lang="ru-RU" sz="2000" b="1" i="1" dirty="0" err="1" smtClean="0">
                <a:latin typeface="Arial" pitchFamily="34" charset="0"/>
              </a:rPr>
              <a:t>хімічного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класу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(</a:t>
            </a:r>
            <a:r>
              <a:rPr lang="ru-RU" sz="2000" b="1" i="1" dirty="0" err="1" smtClean="0">
                <a:latin typeface="Arial" pitchFamily="34" charset="0"/>
              </a:rPr>
              <a:t>наприклад</a:t>
            </a:r>
            <a:r>
              <a:rPr lang="ru-RU" sz="2000" b="1" i="1" dirty="0" smtClean="0">
                <a:latin typeface="Arial" pitchFamily="34" charset="0"/>
              </a:rPr>
              <a:t>, до </a:t>
            </a:r>
            <a:r>
              <a:rPr lang="ru-RU" sz="2000" b="1" i="1" dirty="0" err="1" smtClean="0">
                <a:latin typeface="Arial" pitchFamily="34" charset="0"/>
              </a:rPr>
              <a:t>кількох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представників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аміноглікозидів</a:t>
            </a:r>
            <a:r>
              <a:rPr lang="ru-RU" sz="2000" b="1" i="1" dirty="0" smtClean="0">
                <a:latin typeface="Arial" pitchFamily="34" charset="0"/>
              </a:rPr>
              <a:t>,</a:t>
            </a: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кільком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фторхінолонам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</a:t>
            </a:r>
            <a:r>
              <a:rPr lang="ru-RU" sz="2000" b="1" i="1" dirty="0" smtClean="0">
                <a:latin typeface="Arial" pitchFamily="34" charset="0"/>
              </a:rPr>
              <a:t> т.д</a:t>
            </a:r>
            <a:r>
              <a:rPr lang="ru-RU" sz="2000" b="1" i="1" dirty="0" smtClean="0">
                <a:latin typeface="Arial" pitchFamily="34" charset="0"/>
              </a:rPr>
              <a:t>.).</a:t>
            </a: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Пеніцилінорезистентний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</a:rPr>
              <a:t>S. </a:t>
            </a:r>
            <a:r>
              <a:rPr lang="en-US" sz="2000" b="1" i="1" dirty="0" err="1" smtClean="0">
                <a:latin typeface="Arial" pitchFamily="34" charset="0"/>
              </a:rPr>
              <a:t>pneumoniae</a:t>
            </a:r>
            <a:r>
              <a:rPr lang="en-US" sz="2000" b="1" i="1" dirty="0" smtClean="0">
                <a:latin typeface="Arial" pitchFamily="34" charset="0"/>
              </a:rPr>
              <a:t>.</a:t>
            </a:r>
            <a:endParaRPr lang="uk-UA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Штами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</a:rPr>
              <a:t>S. </a:t>
            </a:r>
            <a:r>
              <a:rPr lang="en-US" sz="2000" b="1" i="1" dirty="0" err="1" smtClean="0">
                <a:latin typeface="Arial" pitchFamily="34" charset="0"/>
              </a:rPr>
              <a:t>pneumoniae</a:t>
            </a:r>
            <a:r>
              <a:rPr lang="en-US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що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мають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знижену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чутливість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д</a:t>
            </a:r>
            <a:r>
              <a:rPr lang="ru-RU" sz="2000" b="1" i="1" dirty="0" smtClean="0">
                <a:latin typeface="Arial" pitchFamily="34" charset="0"/>
              </a:rPr>
              <a:t>о </a:t>
            </a:r>
            <a:r>
              <a:rPr lang="ru-RU" sz="2000" b="1" i="1" dirty="0" err="1" smtClean="0">
                <a:latin typeface="Arial" pitchFamily="34" charset="0"/>
              </a:rPr>
              <a:t>пеніциліну</a:t>
            </a:r>
            <a:r>
              <a:rPr lang="ru-RU" sz="2000" b="1" i="1" dirty="0" smtClean="0">
                <a:latin typeface="Arial" pitchFamily="34" charset="0"/>
              </a:rPr>
              <a:t>.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en-US" sz="2000" b="1" i="1" dirty="0" smtClean="0">
                <a:latin typeface="Arial" pitchFamily="34" charset="0"/>
              </a:rPr>
              <a:t>PSSP </a:t>
            </a:r>
            <a:r>
              <a:rPr lang="en-US" sz="2000" b="1" i="1" dirty="0" smtClean="0">
                <a:latin typeface="Arial" pitchFamily="34" charset="0"/>
              </a:rPr>
              <a:t>- </a:t>
            </a:r>
            <a:r>
              <a:rPr lang="ru-RU" sz="2000" b="1" i="1" dirty="0" err="1" smtClean="0">
                <a:latin typeface="Arial" pitchFamily="34" charset="0"/>
              </a:rPr>
              <a:t>чутливі</a:t>
            </a:r>
            <a:r>
              <a:rPr lang="ru-RU" sz="2000" b="1" i="1" dirty="0" smtClean="0">
                <a:latin typeface="Arial" pitchFamily="34" charset="0"/>
              </a:rPr>
              <a:t> до </a:t>
            </a:r>
            <a:r>
              <a:rPr lang="ru-RU" sz="2000" b="1" i="1" dirty="0" err="1" smtClean="0">
                <a:latin typeface="Arial" pitchFamily="34" charset="0"/>
              </a:rPr>
              <a:t>пеніциліну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en-US" sz="2000" b="1" i="1" dirty="0" smtClean="0">
                <a:latin typeface="Arial" pitchFamily="34" charset="0"/>
              </a:rPr>
              <a:t>PISP </a:t>
            </a:r>
            <a:r>
              <a:rPr lang="en-US" sz="2000" b="1" i="1" dirty="0" smtClean="0">
                <a:latin typeface="Arial" pitchFamily="34" charset="0"/>
              </a:rPr>
              <a:t>- </a:t>
            </a:r>
            <a:r>
              <a:rPr lang="ru-RU" sz="2000" b="1" i="1" dirty="0" err="1" smtClean="0">
                <a:latin typeface="Arial" pitchFamily="34" charset="0"/>
              </a:rPr>
              <a:t>помірно-резистентні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smtClean="0">
                <a:latin typeface="Arial" pitchFamily="34" charset="0"/>
              </a:rPr>
              <a:t>(</a:t>
            </a:r>
            <a:r>
              <a:rPr lang="ru-RU" sz="2000" b="1" i="1" dirty="0" smtClean="0">
                <a:latin typeface="Arial" pitchFamily="34" charset="0"/>
              </a:rPr>
              <a:t>МПК </a:t>
            </a:r>
            <a:r>
              <a:rPr lang="ru-RU" sz="2000" b="1" i="1" dirty="0" err="1" smtClean="0">
                <a:latin typeface="Arial" pitchFamily="34" charset="0"/>
              </a:rPr>
              <a:t>пеніциліну</a:t>
            </a:r>
            <a:r>
              <a:rPr lang="ru-RU" sz="2000" b="1" i="1" dirty="0" smtClean="0">
                <a:latin typeface="Arial" pitchFamily="34" charset="0"/>
              </a:rPr>
              <a:t> 0,12-1,0 мг/л</a:t>
            </a:r>
            <a:r>
              <a:rPr lang="ru-RU" sz="2000" b="1" i="1" dirty="0" smtClean="0">
                <a:latin typeface="Arial" pitchFamily="34" charset="0"/>
              </a:rPr>
              <a:t>)</a:t>
            </a:r>
          </a:p>
          <a:p>
            <a:pPr indent="671513"/>
            <a:r>
              <a:rPr lang="en-US" sz="2000" b="1" i="1" dirty="0" smtClean="0">
                <a:latin typeface="Arial" pitchFamily="34" charset="0"/>
              </a:rPr>
              <a:t>PRSP </a:t>
            </a:r>
            <a:r>
              <a:rPr lang="en-US" sz="2000" b="1" i="1" dirty="0" smtClean="0">
                <a:latin typeface="Arial" pitchFamily="34" charset="0"/>
              </a:rPr>
              <a:t>– </a:t>
            </a:r>
            <a:r>
              <a:rPr lang="ru-RU" sz="2000" b="1" i="1" dirty="0" err="1" smtClean="0">
                <a:latin typeface="Arial" pitchFamily="34" charset="0"/>
              </a:rPr>
              <a:t>резистентні</a:t>
            </a:r>
            <a:r>
              <a:rPr lang="ru-RU" sz="2000" b="1" i="1" dirty="0" smtClean="0">
                <a:latin typeface="Arial" pitchFamily="34" charset="0"/>
              </a:rPr>
              <a:t> (МПК &gt;2 мг/л</a:t>
            </a:r>
            <a:r>
              <a:rPr lang="ru-RU" sz="2000" b="1" i="1" dirty="0" smtClean="0">
                <a:latin typeface="Arial" pitchFamily="34" charset="0"/>
              </a:rPr>
              <a:t>).</a:t>
            </a: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Антибіотико-резистентний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</a:rPr>
              <a:t>S. </a:t>
            </a:r>
            <a:r>
              <a:rPr lang="en-US" sz="2000" b="1" i="1" dirty="0" err="1" smtClean="0">
                <a:latin typeface="Arial" pitchFamily="34" charset="0"/>
              </a:rPr>
              <a:t>Pneumoniae</a:t>
            </a:r>
            <a:endParaRPr lang="uk-UA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Штами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пневмокока,резистентні</a:t>
            </a:r>
            <a:r>
              <a:rPr lang="ru-RU" sz="2000" b="1" i="1" dirty="0" smtClean="0">
                <a:latin typeface="Arial" pitchFamily="34" charset="0"/>
              </a:rPr>
              <a:t> до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антибактеріальних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препаратів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трьох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більше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класів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наприклад</a:t>
            </a:r>
            <a:r>
              <a:rPr lang="ru-RU" sz="2000" b="1" i="1" dirty="0" smtClean="0">
                <a:latin typeface="Arial" pitchFamily="34" charset="0"/>
              </a:rPr>
              <a:t>, до </a:t>
            </a:r>
            <a:r>
              <a:rPr lang="ru-RU" sz="2000" b="1" i="1" dirty="0" err="1" smtClean="0">
                <a:latin typeface="Arial" pitchFamily="34" charset="0"/>
              </a:rPr>
              <a:t>пеніциліну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endParaRPr lang="ru-RU" sz="2000" b="1" i="1" dirty="0" smtClean="0">
              <a:latin typeface="Arial" pitchFamily="34" charset="0"/>
            </a:endParaRPr>
          </a:p>
          <a:p>
            <a:pPr indent="671513"/>
            <a:r>
              <a:rPr lang="ru-RU" sz="2000" b="1" i="1" dirty="0" err="1" smtClean="0">
                <a:latin typeface="Arial" pitchFamily="34" charset="0"/>
              </a:rPr>
              <a:t>ко-тримоксазолу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та </a:t>
            </a:r>
            <a:r>
              <a:rPr lang="ru-RU" sz="2000" b="1" i="1" dirty="0" err="1" smtClean="0">
                <a:latin typeface="Arial" pitchFamily="34" charset="0"/>
              </a:rPr>
              <a:t>макролідів</a:t>
            </a:r>
            <a:r>
              <a:rPr lang="ru-RU" sz="2000" b="1" i="1" dirty="0" smtClean="0">
                <a:latin typeface="Arial" pitchFamily="34" charset="0"/>
              </a:rPr>
              <a:t>.  </a:t>
            </a:r>
            <a:endParaRPr lang="ru-RU" sz="2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57200" y="2165350"/>
            <a:ext cx="806579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5384800" algn="r"/>
              </a:tabLst>
            </a:pPr>
            <a:r>
              <a:rPr lang="ru-RU" sz="2000" b="1" i="1" u="sng" dirty="0" err="1" smtClean="0">
                <a:solidFill>
                  <a:schemeClr val="accent2"/>
                </a:solidFill>
                <a:latin typeface="Arial" pitchFamily="34" charset="0"/>
              </a:rPr>
              <a:t>Постантибіотичний</a:t>
            </a:r>
            <a:r>
              <a:rPr lang="ru-RU" sz="2000" b="1" i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u="sng" dirty="0" err="1" smtClean="0">
                <a:solidFill>
                  <a:schemeClr val="accent2"/>
                </a:solidFill>
                <a:latin typeface="Arial" pitchFamily="34" charset="0"/>
              </a:rPr>
              <a:t>ефект</a:t>
            </a:r>
            <a:r>
              <a:rPr lang="ru-RU" sz="2000" b="1" i="1" u="sng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>
              <a:tabLst>
                <a:tab pos="5384800" algn="r"/>
              </a:tabLst>
            </a:pPr>
            <a:endParaRPr lang="ru-RU" sz="2000" b="1" i="1" u="sng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5384800" algn="r"/>
              </a:tabLst>
            </a:pPr>
            <a:r>
              <a:rPr lang="ru-RU" sz="2000" b="1" i="1" dirty="0" err="1" smtClean="0">
                <a:latin typeface="Arial" pitchFamily="34" charset="0"/>
              </a:rPr>
              <a:t>Тимчасове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припинення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розмноження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мікроорганізмів</a:t>
            </a:r>
            <a:r>
              <a:rPr lang="ru-RU" sz="2000" b="1" i="1" dirty="0" smtClean="0">
                <a:latin typeface="Arial" pitchFamily="34" charset="0"/>
              </a:rPr>
              <a:t> </a:t>
            </a:r>
          </a:p>
          <a:p>
            <a:pPr>
              <a:tabLst>
                <a:tab pos="5384800" algn="r"/>
              </a:tabLst>
            </a:pPr>
            <a:r>
              <a:rPr lang="ru-RU" sz="2000" b="1" i="1" dirty="0" smtClean="0">
                <a:latin typeface="Arial" pitchFamily="34" charset="0"/>
              </a:rPr>
              <a:t>(</a:t>
            </a:r>
            <a:r>
              <a:rPr lang="ru-RU" sz="2000" b="1" i="1" dirty="0" smtClean="0">
                <a:latin typeface="Arial" pitchFamily="34" charset="0"/>
              </a:rPr>
              <a:t>у </a:t>
            </a:r>
            <a:r>
              <a:rPr lang="ru-RU" sz="2000" b="1" i="1" dirty="0" err="1" smtClean="0">
                <a:latin typeface="Arial" pitchFamily="34" charset="0"/>
              </a:rPr>
              <a:t>порівнянні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контрольною </a:t>
            </a:r>
            <a:r>
              <a:rPr lang="ru-RU" sz="2000" b="1" i="1" dirty="0" err="1" smtClean="0">
                <a:latin typeface="Arial" pitchFamily="34" charset="0"/>
              </a:rPr>
              <a:t>популяцією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що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містить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endParaRPr lang="ru-RU" sz="2000" b="1" i="1" dirty="0" smtClean="0">
              <a:latin typeface="Arial" pitchFamily="34" charset="0"/>
            </a:endParaRPr>
          </a:p>
          <a:p>
            <a:pPr>
              <a:tabLst>
                <a:tab pos="5384800" algn="r"/>
              </a:tabLst>
            </a:pPr>
            <a:r>
              <a:rPr lang="ru-RU" sz="2000" b="1" i="1" dirty="0" err="1" smtClean="0">
                <a:latin typeface="Arial" pitchFamily="34" charset="0"/>
              </a:rPr>
              <a:t>таку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ж </a:t>
            </a:r>
            <a:r>
              <a:rPr lang="ru-RU" sz="2000" b="1" i="1" dirty="0" err="1" smtClean="0">
                <a:latin typeface="Arial" pitchFamily="34" charset="0"/>
              </a:rPr>
              <a:t>кількість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мікроорганізмів</a:t>
            </a:r>
            <a:r>
              <a:rPr lang="ru-RU" sz="2000" b="1" i="1" dirty="0" smtClean="0">
                <a:latin typeface="Arial" pitchFamily="34" charset="0"/>
              </a:rPr>
              <a:t>) </a:t>
            </a:r>
            <a:r>
              <a:rPr lang="ru-RU" sz="2000" b="1" i="1" dirty="0" err="1" smtClean="0">
                <a:latin typeface="Arial" pitchFamily="34" charset="0"/>
              </a:rPr>
              <a:t>після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обмеженого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періоду</a:t>
            </a:r>
            <a:endParaRPr lang="ru-RU" sz="2000" b="1" i="1" dirty="0" smtClean="0">
              <a:latin typeface="Arial" pitchFamily="34" charset="0"/>
            </a:endParaRPr>
          </a:p>
          <a:p>
            <a:pPr>
              <a:tabLst>
                <a:tab pos="5384800" algn="r"/>
              </a:tabLst>
            </a:pPr>
            <a:r>
              <a:rPr lang="ru-RU" sz="2000" b="1" i="1" dirty="0" err="1" smtClean="0">
                <a:latin typeface="Arial" pitchFamily="34" charset="0"/>
              </a:rPr>
              <a:t>дії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антибіотика</a:t>
            </a:r>
            <a:r>
              <a:rPr lang="ru-RU" sz="2000" b="1" i="1" dirty="0" smtClean="0">
                <a:latin typeface="Arial" pitchFamily="34" charset="0"/>
              </a:rPr>
              <a:t>. </a:t>
            </a:r>
            <a:endParaRPr lang="ru-RU" sz="2000" b="1" i="1" dirty="0" smtClean="0">
              <a:latin typeface="Arial" pitchFamily="34" charset="0"/>
            </a:endParaRPr>
          </a:p>
          <a:p>
            <a:pPr>
              <a:tabLst>
                <a:tab pos="5384800" algn="r"/>
              </a:tabLst>
            </a:pPr>
            <a:r>
              <a:rPr lang="ru-RU" sz="2000" b="1" i="1" dirty="0" err="1" smtClean="0">
                <a:latin typeface="Arial" pitchFamily="34" charset="0"/>
              </a:rPr>
              <a:t>Вимірюється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в </a:t>
            </a:r>
            <a:r>
              <a:rPr lang="ru-RU" sz="2000" b="1" i="1" dirty="0" err="1" smtClean="0">
                <a:latin typeface="Arial" pitchFamily="34" charset="0"/>
              </a:rPr>
              <a:t>одиницях</a:t>
            </a:r>
            <a:r>
              <a:rPr lang="ru-RU" sz="2000" b="1" i="1" dirty="0" smtClean="0">
                <a:latin typeface="Arial" pitchFamily="34" charset="0"/>
              </a:rPr>
              <a:t> часу </a:t>
            </a:r>
            <a:r>
              <a:rPr lang="ru-RU" sz="2000" b="1" i="1" dirty="0" smtClean="0">
                <a:latin typeface="Arial" pitchFamily="34" charset="0"/>
              </a:rPr>
              <a:t>– </a:t>
            </a:r>
            <a:r>
              <a:rPr lang="ru-RU" sz="2000" b="1" i="1" dirty="0" err="1" smtClean="0">
                <a:latin typeface="Arial" pitchFamily="34" charset="0"/>
              </a:rPr>
              <a:t>хвилинах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або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smtClean="0">
                <a:latin typeface="Arial" pitchFamily="34" charset="0"/>
              </a:rPr>
              <a:t>годинах</a:t>
            </a:r>
            <a:endParaRPr lang="ru-RU" sz="2000" b="1" i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ВКП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536575"/>
            <a:ext cx="9324975" cy="778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12763" y="336550"/>
            <a:ext cx="7861191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725488" algn="l"/>
              </a:tabLst>
            </a:pPr>
            <a:r>
              <a:rPr lang="ru-RU" sz="2000" b="1" dirty="0" err="1" smtClean="0">
                <a:latin typeface="Arial" pitchFamily="34" charset="0"/>
              </a:rPr>
              <a:t>Механізми</a:t>
            </a:r>
            <a:r>
              <a:rPr lang="ru-RU" sz="2000" b="1" dirty="0" smtClean="0">
                <a:latin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</a:rPr>
              <a:t>розвитку</a:t>
            </a:r>
            <a:r>
              <a:rPr lang="ru-RU" sz="2000" b="1" dirty="0" smtClean="0">
                <a:latin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</a:rPr>
              <a:t>бактеріальної</a:t>
            </a:r>
            <a:r>
              <a:rPr lang="ru-RU" sz="2000" b="1" dirty="0" smtClean="0">
                <a:latin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</a:rPr>
              <a:t>резистентності</a:t>
            </a:r>
            <a:r>
              <a:rPr lang="ru-RU" sz="2000" b="1" dirty="0" smtClean="0">
                <a:latin typeface="Arial" pitchFamily="34" charset="0"/>
              </a:rPr>
              <a:t> до</a:t>
            </a:r>
          </a:p>
          <a:p>
            <a:pPr>
              <a:tabLst>
                <a:tab pos="725488" algn="l"/>
              </a:tabLst>
            </a:pPr>
            <a:r>
              <a:rPr lang="ru-RU" sz="2000" b="1" dirty="0" smtClean="0">
                <a:latin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</a:rPr>
              <a:t>протимікробних</a:t>
            </a:r>
            <a:r>
              <a:rPr lang="ru-RU" sz="2000" b="1" dirty="0" smtClean="0">
                <a:latin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</a:rPr>
              <a:t>засобів</a:t>
            </a:r>
            <a:r>
              <a:rPr lang="ru-RU" sz="2000" b="1" dirty="0" smtClean="0">
                <a:latin typeface="Arial" pitchFamily="34" charset="0"/>
              </a:rPr>
              <a:t>:</a:t>
            </a: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активне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виведення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препаратів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мікробної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клітини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ефлюкс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); </a:t>
            </a: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зміна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проникності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клітинної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стінки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для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препаратів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зміна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клітинних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структур-мішеней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для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наприклад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пеніцилінзв'язуючих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білків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(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ПСБ) 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ферментів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мікроорганізмів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(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транспептидаз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карбоксипептидаз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),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що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відповідають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за синтез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пептидогліканів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клітинної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стінки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((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3-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лактамні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зв'язуючись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ПСБ,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блокують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);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продукування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бактеріями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спеціальних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ферментів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>
              <a:tabLst>
                <a:tab pos="725488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руйнують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молекулу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 </a:t>
            </a:r>
            <a:endParaRPr lang="ru-RU" sz="2000" b="1" i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793750" y="338138"/>
            <a:ext cx="700063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Найбільш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поширені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їхвластивості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(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Ферменти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/характеристика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).</a:t>
            </a: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Плазмідні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стафілококів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класу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А/-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Гідролізують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природні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напівсинтетичні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(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крім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пеніцилінзостійких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наприклад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оксациліну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).</a:t>
            </a: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Чутливі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до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інгібіторів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(3-лактамаз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Плазмідні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класу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Аширокого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спектру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грамнегативних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/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Гідролізують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природні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та .«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олусинтетичні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цефалоспорини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US" sz="2000" b="1" i="1" dirty="0" smtClean="0">
                <a:solidFill>
                  <a:schemeClr val="accent2"/>
                </a:solidFill>
                <a:latin typeface="Arial" pitchFamily="34" charset="0"/>
              </a:rPr>
              <a:t>I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покоління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 -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Чутливі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інгібіторів.Плазмідні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класу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Арозширеного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спектру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грамнегативних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/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Гідролізують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природні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та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напівсинтетичні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8800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цефалоспорини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US" sz="2000" b="1" i="1" dirty="0" smtClean="0">
                <a:solidFill>
                  <a:schemeClr val="accent2"/>
                </a:solidFill>
                <a:latin typeface="Arial" pitchFamily="34" charset="0"/>
              </a:rPr>
              <a:t>I-IV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покоління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>
              <a:tabLst>
                <a:tab pos="558800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Чутливі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інгібіторів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  </a:t>
            </a:r>
            <a:endParaRPr lang="ru-RU" sz="2000" b="1" dirty="0">
              <a:solidFill>
                <a:schemeClr val="folHlin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60375" y="793750"/>
            <a:ext cx="812055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Хромосомні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лактамазикласу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А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грамнегативних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: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Гідролізують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природні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напівсинтетичні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пеніциліни,цефалоспорини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І-ІІ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покоління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Чутливі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до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інгібіторів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Хромосомні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лактамазикласу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В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грамнегативних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: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Гідролізують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практично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всі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включаючи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карбапенеми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Не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чутливі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інгібіторів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Хромосомні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 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класу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З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грамнегативних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бактерій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: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Гідролізують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природні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напівсинтетичні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пеніциліни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endParaRPr lang="ru-RU" sz="2000" b="1" i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554038" algn="l"/>
              </a:tabLst>
            </a:pP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цефалоспорини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І-ІІІ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покоління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>
              <a:tabLst>
                <a:tab pos="554038" algn="l"/>
              </a:tabLst>
            </a:pP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Не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чутливі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інгібіторів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l-GR" sz="2000" b="1" i="1" dirty="0" smtClean="0">
                <a:solidFill>
                  <a:schemeClr val="accent2"/>
                </a:solidFill>
                <a:latin typeface="Arial" pitchFamily="34" charset="0"/>
              </a:rPr>
              <a:t>β-</a:t>
            </a:r>
            <a:r>
              <a:rPr lang="ru-RU" sz="2000" b="1" i="1" dirty="0" err="1" smtClean="0">
                <a:solidFill>
                  <a:schemeClr val="accent2"/>
                </a:solidFill>
                <a:latin typeface="Arial" pitchFamily="34" charset="0"/>
              </a:rPr>
              <a:t>лактамаз</a:t>
            </a:r>
            <a:r>
              <a:rPr lang="ru-RU" sz="2000" b="1" i="1" dirty="0" smtClean="0">
                <a:solidFill>
                  <a:schemeClr val="accent2"/>
                </a:solidFill>
                <a:latin typeface="Arial" pitchFamily="34" charset="0"/>
              </a:rPr>
              <a:t>.   </a:t>
            </a:r>
            <a:endParaRPr lang="ru-RU" sz="2000" b="1" dirty="0">
              <a:solidFill>
                <a:schemeClr val="folHlin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23850" y="-49213"/>
            <a:ext cx="8064500" cy="557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58750" algn="ctr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accent2"/>
                </a:solidFill>
                <a:latin typeface="Arial" pitchFamily="34" charset="0"/>
                <a:cs typeface="Times New Roman" pitchFamily="18" charset="0"/>
              </a:rPr>
              <a:t>Современные     проблемы     </a:t>
            </a:r>
            <a:r>
              <a:rPr lang="ru-RU" sz="2000" b="1" i="1" dirty="0" err="1">
                <a:solidFill>
                  <a:schemeClr val="accent2"/>
                </a:solidFill>
                <a:latin typeface="Arial" pitchFamily="34" charset="0"/>
                <a:cs typeface="Times New Roman" pitchFamily="18" charset="0"/>
              </a:rPr>
              <a:t>резистентности</a:t>
            </a:r>
            <a:r>
              <a:rPr lang="ru-RU" sz="2000" b="1" i="1" dirty="0">
                <a:solidFill>
                  <a:schemeClr val="accent2"/>
                </a:solidFill>
                <a:latin typeface="Arial" pitchFamily="34" charset="0"/>
                <a:cs typeface="Times New Roman" pitchFamily="18" charset="0"/>
              </a:rPr>
              <a:t>     наиболее частых возбудителей внебольничных инфекций</a:t>
            </a:r>
            <a:endParaRPr lang="ru-RU" sz="2000" b="1" i="1" dirty="0">
              <a:solidFill>
                <a:schemeClr val="accent2"/>
              </a:solidFill>
              <a:latin typeface="Arial" pitchFamily="34" charset="0"/>
            </a:endParaRPr>
          </a:p>
          <a:p>
            <a:pPr indent="158750" algn="ctr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accent2"/>
                </a:solidFill>
                <a:latin typeface="Arial" pitchFamily="34" charset="0"/>
                <a:cs typeface="Times New Roman" pitchFamily="18" charset="0"/>
              </a:rPr>
              <a:t>дыхательных путей</a:t>
            </a:r>
            <a:r>
              <a:rPr lang="ru-RU" sz="2000" b="1" i="1" dirty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u="sng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Микроорганизм 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Современные проблемы лечения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en-US" sz="2000" b="1" i="1" u="sng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Streptococcus </a:t>
            </a:r>
            <a:r>
              <a:rPr lang="en-US" sz="2000" b="1" i="1" u="sng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pneumoniae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Снижение чувствительности к </a:t>
            </a: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бета-лактамам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;</a:t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устойчивость к пенициллину в России не превышает 2%.</a:t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Бета-лактамы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 клинически эффективны в отношении</a:t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пенициллинрезистентных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	пневмококков.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Низкая         природная         активность         </a:t>
            </a: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пероральных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цефалоспоринов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	</a:t>
            </a:r>
            <a:r>
              <a:rPr lang="en-US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III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	поколения.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Рост устойчивости к </a:t>
            </a: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макролидам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: в Европе от 8 до 35%,</a:t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в России около 12%; устойчивость ассоциируется с</a:t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клиническим	неуспехом	терапии;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■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Высокая частота </a:t>
            </a: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резистентности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 в России к ко-</a:t>
            </a:r>
            <a:b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2000" b="1" i="1" dirty="0" err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тримоксазолу</a:t>
            </a:r>
            <a:r>
              <a:rPr lang="ru-RU" sz="2000" b="1" i="1" dirty="0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	и	тетрациклинам	(&gt;50%).</a:t>
            </a: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  <a:p>
            <a:pPr indent="158750" eaLnBrk="0" hangingPunct="0">
              <a:tabLst>
                <a:tab pos="1927225" algn="l"/>
                <a:tab pos="2663825" algn="l"/>
                <a:tab pos="4756150" algn="l"/>
              </a:tabLst>
            </a:pPr>
            <a:endParaRPr lang="ru-RU" sz="2000" b="1" i="1" dirty="0">
              <a:solidFill>
                <a:schemeClr val="folHlink"/>
              </a:solidFill>
              <a:latin typeface="Arial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95288" y="5421313"/>
            <a:ext cx="8497887" cy="1006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000" b="1" i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Низкая природная активность ранних фторхинолонов</a:t>
            </a: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 - </a:t>
            </a:r>
            <a:r>
              <a:rPr lang="ru-RU" sz="2000" b="1" i="1">
                <a:solidFill>
                  <a:schemeClr val="folHlink"/>
                </a:solidFill>
                <a:latin typeface="Arial" pitchFamily="34" charset="0"/>
                <a:cs typeface="Times New Roman" pitchFamily="18" charset="0"/>
              </a:rPr>
              <a:t>в последние годы отмечено увеличение частоты резистентных штаммов; высокая активность новых фторхинолонов — резистентности нет</a:t>
            </a: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3732213" y="1293813"/>
            <a:ext cx="0" cy="358775"/>
          </a:xfrm>
          <a:prstGeom prst="line">
            <a:avLst/>
          </a:prstGeom>
          <a:noFill/>
          <a:ln w="508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3719513" y="1985963"/>
            <a:ext cx="0" cy="604837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-1773238" y="69056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250825" y="568325"/>
            <a:ext cx="8713788" cy="8556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Современные проблемы 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резистентности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наиболее частых возбудителей внебольничных инфекций дыхательных путей (продолжение)</a:t>
            </a:r>
            <a:endParaRPr lang="ru-RU" sz="1100" dirty="0">
              <a:latin typeface="Arial" pitchFamily="34" charset="0"/>
            </a:endParaRPr>
          </a:p>
          <a:p>
            <a:pPr eaLnBrk="0" hangingPunct="0"/>
            <a:endParaRPr lang="ru-RU" dirty="0">
              <a:latin typeface="Arial" pitchFamily="34" charset="0"/>
            </a:endParaRP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250825" y="1416050"/>
            <a:ext cx="8713788" cy="25669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68275">
              <a:tabLst>
                <a:tab pos="3059113" algn="l"/>
              </a:tabLst>
            </a:pPr>
            <a:r>
              <a:rPr lang="en-US" sz="1600" b="1" i="1" u="sng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Streptococcus </a:t>
            </a:r>
            <a:r>
              <a:rPr lang="en-US" sz="1600" b="1" i="1" u="sng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pyogenes</a:t>
            </a:r>
            <a:endParaRPr lang="ru-RU" sz="1100" dirty="0">
              <a:latin typeface="Arial" pitchFamily="34" charset="0"/>
            </a:endParaRPr>
          </a:p>
          <a:p>
            <a:pPr indent="168275" eaLnBrk="0" hangingPunct="0">
              <a:tabLst>
                <a:tab pos="305911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Возрастание устойчивости к 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макролидам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</a:t>
            </a:r>
            <a:endParaRPr lang="ru-RU" sz="1100" dirty="0">
              <a:latin typeface="Arial" pitchFamily="34" charset="0"/>
            </a:endParaRPr>
          </a:p>
          <a:p>
            <a:pPr indent="168275" eaLnBrk="0" hangingPunct="0">
              <a:tabLst>
                <a:tab pos="305911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в Европе до 50%, в России 10-20%.</a:t>
            </a:r>
            <a:endParaRPr lang="ru-RU" sz="1100" dirty="0">
              <a:latin typeface="Arial" pitchFamily="34" charset="0"/>
            </a:endParaRPr>
          </a:p>
          <a:p>
            <a:pPr indent="168275" eaLnBrk="0" hangingPunct="0">
              <a:tabLst>
                <a:tab pos="305911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Рост устойчивости прямо связан с увеличением частоты</a:t>
            </a:r>
            <a:b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потребления 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макролидов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 главным образом</a:t>
            </a:r>
            <a:b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пролонгированных препаратов (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азитромицин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</a:t>
            </a:r>
            <a:r>
              <a:rPr lang="ru-RU" sz="1000" b="1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кларитромицин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).</a:t>
            </a:r>
            <a:endParaRPr lang="ru-RU" sz="1100" dirty="0">
              <a:latin typeface="Arial" pitchFamily="34" charset="0"/>
            </a:endParaRPr>
          </a:p>
          <a:p>
            <a:pPr indent="168275" eaLnBrk="0" hangingPunct="0">
              <a:tabLst>
                <a:tab pos="305911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Высокая    устойчивость    к    тетрациклинам (&gt;50%).</a:t>
            </a:r>
            <a:endParaRPr lang="ru-RU" sz="1100" dirty="0">
              <a:latin typeface="Arial" pitchFamily="34" charset="0"/>
            </a:endParaRPr>
          </a:p>
          <a:p>
            <a:pPr indent="168275" eaLnBrk="0" hangingPunct="0">
              <a:tabLst>
                <a:tab pos="305911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Низкая природная активность ранних 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фторхинолонов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. Устойчивость к пенициллину и другим </a:t>
            </a:r>
            <a:r>
              <a:rPr lang="ru-RU" sz="1600" b="1" dirty="0" err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бета-лактамам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не описана</a:t>
            </a:r>
            <a:endParaRPr lang="ru-RU" sz="1100" dirty="0">
              <a:latin typeface="Arial" pitchFamily="34" charset="0"/>
            </a:endParaRPr>
          </a:p>
          <a:p>
            <a:pPr indent="168275" eaLnBrk="0" hangingPunct="0">
              <a:tabLst>
                <a:tab pos="3059113" algn="l"/>
              </a:tabLst>
            </a:pPr>
            <a:endParaRPr lang="ru-RU" dirty="0">
              <a:latin typeface="Arial" pitchFamily="34" charset="0"/>
            </a:endParaRP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250825" y="3754438"/>
            <a:ext cx="8713788" cy="2536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66688">
              <a:tabLst>
                <a:tab pos="1787525" algn="l"/>
                <a:tab pos="3940175" algn="l"/>
              </a:tabLst>
            </a:pPr>
            <a:r>
              <a:rPr lang="en-US" sz="1600" b="1" i="1" u="sng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Haemophilus influenzae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Продукция бета-лактамаз –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в   мире      1-40%;     в   России   не   превышает 10%.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Не	наблюдается	устойчивости	к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цмоксициллин/клавуланату, цефалоспоринам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en-US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II</a:t>
            </a: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-</a:t>
            </a:r>
            <a:r>
              <a:rPr lang="en-US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IV</a:t>
            </a: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	поколения, фторхинолонам.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Цефалоспорины        </a:t>
            </a:r>
            <a:r>
              <a:rPr lang="en-US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</a:t>
            </a: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       поколения        не   активны.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Природная    активность    макролидов    низкая,    риск бактериологического      неуспеха      лечения      высокий.</a:t>
            </a:r>
            <a:endParaRPr lang="ru-RU" sz="1100">
              <a:latin typeface="Arial" pitchFamily="34" charset="0"/>
            </a:endParaRPr>
          </a:p>
          <a:p>
            <a:pPr indent="166688" eaLnBrk="0" hangingPunct="0">
              <a:tabLst>
                <a:tab pos="1787525" algn="l"/>
                <a:tab pos="3940175" algn="l"/>
              </a:tabLst>
            </a:pPr>
            <a:r>
              <a:rPr lang="ru-RU" sz="1600" b="1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Устойчивость к ко-тримоксазолу в России около 20%</a:t>
            </a:r>
            <a:endParaRPr lang="ru-RU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63538" y="336550"/>
            <a:ext cx="760317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33020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Принципи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вибору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дозування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антимікробних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ЛЗ</a:t>
            </a:r>
          </a:p>
          <a:p>
            <a:pPr>
              <a:tabLst>
                <a:tab pos="33020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1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Фармакодинаміка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лікарського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засобу:а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33020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протимікробна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активність,б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ефект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бактерицидний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чи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33020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бактеріостатичний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</a:t>
            </a:r>
          </a:p>
          <a:p>
            <a:pPr>
              <a:tabLst>
                <a:tab pos="33020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2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Фармакокінетика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препарату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>
              <a:tabLst>
                <a:tab pos="33020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3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Прогнозовані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небажані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реакції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(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побічні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ефекти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</a:t>
            </a:r>
          </a:p>
          <a:p>
            <a:pPr>
              <a:tabLst>
                <a:tab pos="33020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4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лікуванняЗ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позицій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фармакотерапії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33020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клінічної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фармакології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важливим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є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визначення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:</a:t>
            </a:r>
          </a:p>
          <a:p>
            <a:pPr>
              <a:tabLst>
                <a:tab pos="33020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Програми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контролю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ефективностіта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тривалості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33020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антибіотикотерапії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програми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контролю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33020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прогнозованихнебажаних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реакцій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   </a:t>
            </a:r>
            <a:endParaRPr lang="ru-RU" sz="2000" b="1" i="1" dirty="0">
              <a:solidFill>
                <a:schemeClr val="hlin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50913" y="1554163"/>
            <a:ext cx="639771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Емпіричний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вибір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здійснюється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наоснові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знань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:</a:t>
            </a:r>
          </a:p>
          <a:p>
            <a:pPr algn="ctr">
              <a:tabLst>
                <a:tab pos="358775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про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ймовірного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потенційного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збудника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збудників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при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різній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локалізації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вогнища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бактеріальної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інфекції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;- про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природний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антибактеріальний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спектр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протимікробних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ЛЗ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 algn="ctr">
              <a:tabLst>
                <a:tab pos="358775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інформації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про частоту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збудників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що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зустрічаються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частоту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стійкості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штамів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збудників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в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регіоні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місті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т.д.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урахуванням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глобальних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тенденцій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358775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розвитку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антибіотико-резистентності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  </a:t>
            </a:r>
            <a:endParaRPr lang="ru-RU" sz="2000" b="1" i="1" dirty="0">
              <a:solidFill>
                <a:schemeClr val="hlin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487363"/>
            <a:ext cx="9144000" cy="588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2438" algn="just">
              <a:tabLst>
                <a:tab pos="2773363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Целенаправленный выбор противомикробного ЛС (или комбинацииЛ С) осуществляют в соответствии с видом возбудителя, выделенного из патологического материала.</a:t>
            </a:r>
          </a:p>
          <a:p>
            <a:pPr indent="452438" algn="just">
              <a:tabLst>
                <a:tab pos="2773363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 </a:t>
            </a:r>
          </a:p>
          <a:p>
            <a:pPr indent="452438" algn="just">
              <a:tabLst>
                <a:tab pos="2773363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Основой целенаправленного выбора противомикробных ЛС является идентификация микроорганизмов, вызвавших инфекционное заболевание, определение чувствительности микробов к препаратам (грамотная бактериологическая диагностика) - особенно при выделении «проблемных возбудителей» -стафилококков, кишечной палочки, клебсиелл, энтерококков, протея, </a:t>
            </a:r>
            <a:r>
              <a:rPr lang="en-US" sz="2000" b="1">
                <a:solidFill>
                  <a:schemeClr val="accent2"/>
                </a:solidFill>
                <a:latin typeface="Arial" pitchFamily="34" charset="0"/>
              </a:rPr>
              <a:t>c</a:t>
            </a: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инегнойной   палочки, микобактерий туберкулёза.</a:t>
            </a:r>
          </a:p>
          <a:p>
            <a:pPr indent="452438" algn="just">
              <a:tabLst>
                <a:tab pos="2773363" algn="l"/>
              </a:tabLst>
            </a:pPr>
            <a:endParaRPr lang="ru-RU" sz="2000" b="1">
              <a:solidFill>
                <a:schemeClr val="accent2"/>
              </a:solidFill>
              <a:latin typeface="Arial" pitchFamily="34" charset="0"/>
            </a:endParaRPr>
          </a:p>
          <a:p>
            <a:pPr indent="452438" algn="just">
              <a:tabLst>
                <a:tab pos="2773363" algn="l"/>
              </a:tabLst>
            </a:pP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Если клиническая картина заболевания характерна</a:t>
            </a:r>
            <a:br>
              <a:rPr lang="ru-RU" sz="2000" i="1">
                <a:solidFill>
                  <a:schemeClr val="hlink"/>
                </a:solidFill>
                <a:latin typeface="Arial" pitchFamily="34" charset="0"/>
              </a:rPr>
            </a:b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для определённого возбудителя и для него нетипично</a:t>
            </a:r>
            <a:br>
              <a:rPr lang="ru-RU" sz="2000" i="1">
                <a:solidFill>
                  <a:schemeClr val="hlink"/>
                </a:solidFill>
                <a:latin typeface="Arial" pitchFamily="34" charset="0"/>
              </a:rPr>
            </a:b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развитие резистентности, терапию можно проводить без</a:t>
            </a:r>
            <a:br>
              <a:rPr lang="ru-RU" sz="2000" i="1">
                <a:solidFill>
                  <a:schemeClr val="hlink"/>
                </a:solidFill>
                <a:latin typeface="Arial" pitchFamily="34" charset="0"/>
              </a:rPr>
            </a:b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определения чувствительности микроорганизма к</a:t>
            </a:r>
            <a:br>
              <a:rPr lang="ru-RU" sz="2000" i="1">
                <a:solidFill>
                  <a:schemeClr val="hlink"/>
                </a:solidFill>
                <a:latin typeface="Arial" pitchFamily="34" charset="0"/>
              </a:rPr>
            </a:b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антибиотикам. Например, возбудителями рожистого</a:t>
            </a:r>
            <a:br>
              <a:rPr lang="ru-RU" sz="2000" i="1">
                <a:solidFill>
                  <a:schemeClr val="hlink"/>
                </a:solidFill>
                <a:latin typeface="Arial" pitchFamily="34" charset="0"/>
              </a:rPr>
            </a:b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воспаления, скарлатины всегда бывают стрептококки,</a:t>
            </a:r>
            <a:br>
              <a:rPr lang="ru-RU" sz="2000" i="1">
                <a:solidFill>
                  <a:schemeClr val="hlink"/>
                </a:solidFill>
                <a:latin typeface="Arial" pitchFamily="34" charset="0"/>
              </a:rPr>
            </a:br>
            <a:r>
              <a:rPr lang="ru-RU" sz="2000" i="1">
                <a:solidFill>
                  <a:schemeClr val="hlink"/>
                </a:solidFill>
                <a:latin typeface="Arial" pitchFamily="34" charset="0"/>
              </a:rPr>
              <a:t>эпидемического менингита - менингококки.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174750" y="1706563"/>
            <a:ext cx="67945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825500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Характер типа действия</a:t>
            </a:r>
          </a:p>
          <a:p>
            <a:pPr algn="ctr">
              <a:tabLst>
                <a:tab pos="825500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(бактериостатический или бактерицидный эффект).</a:t>
            </a:r>
          </a:p>
          <a:p>
            <a:pPr algn="ctr">
              <a:tabLst>
                <a:tab pos="825500" algn="l"/>
              </a:tabLst>
            </a:pPr>
            <a:endParaRPr lang="ru-RU" sz="2000" b="1">
              <a:solidFill>
                <a:schemeClr val="accent2"/>
              </a:solidFill>
              <a:latin typeface="Arial" pitchFamily="34" charset="0"/>
            </a:endParaRPr>
          </a:p>
          <a:p>
            <a:pPr algn="ctr">
              <a:tabLst>
                <a:tab pos="825500" algn="l"/>
              </a:tabLst>
            </a:pPr>
            <a:r>
              <a:rPr lang="ru-RU" sz="2000" b="1" i="1">
                <a:solidFill>
                  <a:schemeClr val="accent2"/>
                </a:solidFill>
                <a:latin typeface="Arial" pitchFamily="34" charset="0"/>
              </a:rPr>
              <a:t>Выбор бактериолитических ЛС предпочтителен:</a:t>
            </a:r>
          </a:p>
          <a:p>
            <a:pPr algn="ctr">
              <a:tabLst>
                <a:tab pos="825500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при лечении тяжелых инфекций;</a:t>
            </a:r>
          </a:p>
          <a:p>
            <a:pPr algn="ctr">
              <a:tabLst>
                <a:tab pos="825500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у  пациентов  с  нарушением  иммунитета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(больные    СПИДом,    лица,    получающие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иммуносупрессивные препараты);</a:t>
            </a:r>
          </a:p>
          <a:p>
            <a:pPr algn="ctr">
              <a:tabLst>
                <a:tab pos="825500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в    случае,    когда    место    локализации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инфекции лишено сосудов (инфекционный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эндокардит).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1709738"/>
            <a:ext cx="91440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65138">
              <a:tabLst>
                <a:tab pos="2519363" algn="l"/>
                <a:tab pos="4911725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Фармакокинетика.</a:t>
            </a:r>
          </a:p>
          <a:p>
            <a:pPr indent="465138">
              <a:tabLst>
                <a:tab pos="2519363" algn="l"/>
                <a:tab pos="4911725" algn="l"/>
              </a:tabLst>
            </a:pPr>
            <a:endParaRPr lang="ru-RU" sz="2000" b="1">
              <a:solidFill>
                <a:schemeClr val="accent2"/>
              </a:solidFill>
              <a:latin typeface="Arial" pitchFamily="34" charset="0"/>
            </a:endParaRPr>
          </a:p>
          <a:p>
            <a:pPr indent="465138">
              <a:tabLst>
                <a:tab pos="2519363" algn="l"/>
                <a:tab pos="491172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С фармакокинетической точки зрения целью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противомикробной химиотерапиии является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создание и поддержание на протяжении всего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периода лечения в очаге бактериальной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инфекции концентрации активного ЛС,</a:t>
            </a:r>
            <a:br>
              <a:rPr lang="ru-RU" sz="2000" b="1" i="1">
                <a:solidFill>
                  <a:schemeClr val="folHlink"/>
                </a:solidFill>
                <a:latin typeface="Arial" pitchFamily="34" charset="0"/>
              </a:rPr>
            </a:b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обеспечивающей	бактерицидный	(длябактериолитиков) или бактериостатический (для бактериостатиков) эффект в отношении предполагаемого или установленного возбудителя (возбудителей).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1554163"/>
            <a:ext cx="91440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561975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Какими  оптимальными  фармакокинетическими свойствами должен обладать антимикробный препарат при локализации бактериального воспаления в кишечнике:</a:t>
            </a:r>
          </a:p>
          <a:p>
            <a:pPr algn="ctr">
              <a:tabLst>
                <a:tab pos="56197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иметь низкий процент абсорбции;</a:t>
            </a:r>
          </a:p>
          <a:p>
            <a:pPr algn="ctr">
              <a:tabLst>
                <a:tab pos="56197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иметь высокий процент выведения</a:t>
            </a:r>
          </a:p>
          <a:p>
            <a:pPr algn="ctr">
              <a:tabLst>
                <a:tab pos="56197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с желчью («циклический процесс» или рециркуляция).</a:t>
            </a:r>
          </a:p>
          <a:p>
            <a:pPr algn="ctr">
              <a:tabLst>
                <a:tab pos="561975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Какими оптимальными фармакокинетическими свойствами должен обладать антимикробный препарат при локализации очага бактериальной инфекции в других органах:</a:t>
            </a:r>
          </a:p>
          <a:p>
            <a:pPr algn="ctr">
              <a:tabLst>
                <a:tab pos="56197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высокий процент всасывания;</a:t>
            </a:r>
          </a:p>
          <a:p>
            <a:pPr algn="ctr">
              <a:tabLst>
                <a:tab pos="56197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стабильный процент всасывания;</a:t>
            </a:r>
          </a:p>
          <a:p>
            <a:pPr algn="ctr">
              <a:tabLst>
                <a:tab pos="561975" algn="l"/>
              </a:tabLst>
            </a:pPr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- высокая скорость всасывания.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ВКП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20663"/>
            <a:ext cx="8713787" cy="6416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ВКП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ВКП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88" y="74613"/>
            <a:ext cx="8912225" cy="6707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642938"/>
            <a:ext cx="91440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3003550" algn="l"/>
              </a:tabLst>
            </a:pPr>
            <a:r>
              <a:rPr lang="ru-RU" sz="2000" b="1" i="1">
                <a:solidFill>
                  <a:schemeClr val="accent2"/>
                </a:solidFill>
                <a:latin typeface="Arial" pitchFamily="34" charset="0"/>
              </a:rPr>
              <a:t>Влияния кислотности мочи на  активность антибиотиков.</a:t>
            </a:r>
          </a:p>
          <a:p>
            <a:pPr>
              <a:tabLst>
                <a:tab pos="3003550" algn="l"/>
              </a:tabLst>
            </a:pPr>
            <a:endParaRPr lang="ru-RU" sz="2000" b="1" i="1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При кислой реакции мочи (рН 5,0-6,5) эффективны:</a:t>
            </a:r>
            <a:br>
              <a:rPr lang="ru-RU" sz="2000" b="1">
                <a:solidFill>
                  <a:schemeClr val="accent2"/>
                </a:solidFill>
                <a:latin typeface="Arial" pitchFamily="34" charset="0"/>
              </a:rPr>
            </a:b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пенициллины, тетрациклины, новобиэцин,	 8-оксихинолины,</a:t>
            </a: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хинолины, рифампицин, фурадонин, фуразолин.</a:t>
            </a:r>
          </a:p>
          <a:p>
            <a:pPr>
              <a:tabLst>
                <a:tab pos="3003550" algn="l"/>
              </a:tabLst>
            </a:pPr>
            <a:endParaRPr lang="ru-RU" sz="2000" b="1">
              <a:solidFill>
                <a:schemeClr val="folHlink"/>
              </a:solidFill>
              <a:latin typeface="Arial" pitchFamily="34" charset="0"/>
            </a:endParaRP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 </a:t>
            </a: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При щелочной реакции мочи (рН 7,5-8,5) эффективны:</a:t>
            </a: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макролиды, линкомицин, аминогликозиды.</a:t>
            </a:r>
          </a:p>
          <a:p>
            <a:pPr>
              <a:tabLst>
                <a:tab pos="3003550" algn="l"/>
              </a:tabLst>
            </a:pPr>
            <a:endParaRPr lang="ru-RU" sz="2000" b="1">
              <a:solidFill>
                <a:schemeClr val="folHlink"/>
              </a:solidFill>
              <a:latin typeface="Arial" pitchFamily="34" charset="0"/>
            </a:endParaRP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Эффективность следующих антимикробных ЛС не зависит от рН мочи:</a:t>
            </a: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хлорамфеникол, полимиксины, цефалоспорины, ванкомицин, циклосерин.</a:t>
            </a:r>
          </a:p>
          <a:p>
            <a:pPr>
              <a:tabLst>
                <a:tab pos="3003550" algn="l"/>
              </a:tabLst>
            </a:pPr>
            <a:endParaRPr lang="ru-RU" sz="2000" b="1">
              <a:solidFill>
                <a:schemeClr val="folHlink"/>
              </a:solidFill>
              <a:latin typeface="Arial" pitchFamily="34" charset="0"/>
            </a:endParaRP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hlink"/>
                </a:solidFill>
                <a:latin typeface="Arial" pitchFamily="34" charset="0"/>
              </a:rPr>
              <a:t>Для    подкисления    мочи    используют:    </a:t>
            </a: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аскорбиновую кислоту, кальция хлорид;</a:t>
            </a:r>
          </a:p>
          <a:p>
            <a:pPr>
              <a:tabLst>
                <a:tab pos="3003550" algn="l"/>
              </a:tabLst>
            </a:pPr>
            <a:r>
              <a:rPr lang="ru-RU" sz="2000" b="1">
                <a:solidFill>
                  <a:schemeClr val="hlink"/>
                </a:solidFill>
                <a:latin typeface="Arial" pitchFamily="34" charset="0"/>
              </a:rPr>
              <a:t>Для    подщелачивания</a:t>
            </a:r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    -    содовое    питье,    щелочную минеральную воду.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ВКП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0"/>
            <a:ext cx="770413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ВКП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ВКП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-122238"/>
            <a:ext cx="9144000" cy="710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chemeClr val="folHlink"/>
                </a:solidFill>
                <a:latin typeface="Arial" pitchFamily="34" charset="0"/>
              </a:rPr>
              <a:t>                                                   </a:t>
            </a:r>
            <a:r>
              <a:rPr lang="ru-RU" sz="2000" b="1">
                <a:solidFill>
                  <a:schemeClr val="accent2"/>
                </a:solidFill>
                <a:latin typeface="Arial" pitchFamily="34" charset="0"/>
              </a:rPr>
              <a:t>Взаимодействие.</a:t>
            </a: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Фторхинолоны влияют на цитохром</a:t>
            </a: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Р1 А2, осуществляющий деалкилирование</a:t>
            </a: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теофиллина, снижая его клиренс.</a:t>
            </a:r>
          </a:p>
          <a:p>
            <a:endParaRPr lang="ru-RU" sz="2000" b="1" i="1">
              <a:solidFill>
                <a:schemeClr val="folHlink"/>
              </a:solidFill>
              <a:latin typeface="Arial" pitchFamily="34" charset="0"/>
            </a:endParaRP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По действию на фармакокинетику теофиллина фторхинолоны можно подразделить на 3 группы:</a:t>
            </a:r>
          </a:p>
          <a:p>
            <a:endParaRPr lang="ru-RU" sz="2000" b="1" i="1">
              <a:solidFill>
                <a:schemeClr val="folHlink"/>
              </a:solidFill>
              <a:latin typeface="Arial" pitchFamily="34" charset="0"/>
            </a:endParaRP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1-я группа - препараты с выраженным влиянием на фармакокинетику теофиллина и с высоким риском развития побочного эффекта — эноксацин 50-65%;</a:t>
            </a:r>
          </a:p>
          <a:p>
            <a:endParaRPr lang="ru-RU" sz="2000" b="1" i="1">
              <a:solidFill>
                <a:schemeClr val="folHlink"/>
              </a:solidFill>
              <a:latin typeface="Arial" pitchFamily="34" charset="0"/>
            </a:endParaRP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2-я группа, вызывающие умеренное повышение содержания теофиллина в плазме (до 40%) -</a:t>
            </a: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ципрофлоксацин, пефлоксацин;</a:t>
            </a:r>
          </a:p>
          <a:p>
            <a:endParaRPr lang="ru-RU" sz="2000" b="1" i="1">
              <a:solidFill>
                <a:schemeClr val="folHlink"/>
              </a:solidFill>
              <a:latin typeface="Arial" pitchFamily="34" charset="0"/>
            </a:endParaRP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3-я группа - препараты не взаимодействующие с  теофиллином —</a:t>
            </a: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офлоксацин, ломефлоксацин, спарфлоксацин).</a:t>
            </a:r>
          </a:p>
          <a:p>
            <a:endParaRPr lang="ru-RU" sz="2000" b="1" i="1">
              <a:solidFill>
                <a:schemeClr val="folHlink"/>
              </a:solidFill>
              <a:latin typeface="Arial" pitchFamily="34" charset="0"/>
            </a:endParaRPr>
          </a:p>
          <a:p>
            <a:r>
              <a:rPr lang="ru-RU" sz="2000" b="1" i="1">
                <a:solidFill>
                  <a:schemeClr val="folHlink"/>
                </a:solidFill>
                <a:latin typeface="Arial" pitchFamily="34" charset="0"/>
              </a:rPr>
              <a:t>Кофеин широко применяется в напитках, теобромин является основным компанентом какао и малой составной частью кофе и чая, теофиллин в больших количествах содержится в чае и широко используется в медицине как бронходилятатор.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ВКП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487363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63550" algn="ctr">
              <a:tabLst>
                <a:tab pos="595313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Клініко-лабораторні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критерії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достатності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після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чого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препарат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може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бути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скасовано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):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2-3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нормальної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температури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: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Відсутність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інтоксикації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Стабільна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гемодинаміка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відсутністьартеріальної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гіпотензії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тахікардії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);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Частота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дихання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не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вище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20 за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хвилину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позитивна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динаміка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основних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симптомів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захворювання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(кашель,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кількість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мокротиння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хрипи в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легенях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болючість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живота,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що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відділяється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по дренажу та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відсутність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гнійного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мокротиння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(при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бронхолегеневих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інфекціях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),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піурії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лейкоцитурії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при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сечових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інфекціях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стан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гнійної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рани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т.д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.);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Позитивна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рентгенографічна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динаміка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кількість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лейкоцитів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у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крові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&lt; 9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109/л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 indent="463550" algn="ctr">
              <a:buFontTx/>
              <a:buChar char="-"/>
              <a:tabLst>
                <a:tab pos="595313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кількість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/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ядерних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нейтрофілів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менше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ніж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7%.- ШОЕ,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фібриноген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С-реактивний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білок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ін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.) не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можуть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бути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критеріями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достатності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490538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65138" algn="just"/>
            <a:r>
              <a:rPr lang="ru-RU" sz="2000" b="1" i="1" dirty="0" smtClean="0">
                <a:latin typeface="Arial" pitchFamily="34" charset="0"/>
              </a:rPr>
              <a:t>До моменту </a:t>
            </a:r>
            <a:r>
              <a:rPr lang="ru-RU" sz="2000" b="1" i="1" dirty="0" err="1" smtClean="0">
                <a:latin typeface="Arial" pitchFamily="34" charset="0"/>
              </a:rPr>
              <a:t>припинення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антибактеріальної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терапії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можуть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зберігатися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деякі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симптоми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захворювання</a:t>
            </a:r>
            <a:r>
              <a:rPr lang="ru-RU" sz="2000" b="1" i="1" dirty="0" smtClean="0">
                <a:latin typeface="Arial" pitchFamily="34" charset="0"/>
              </a:rPr>
              <a:t> (</a:t>
            </a:r>
            <a:r>
              <a:rPr lang="ru-RU" sz="2000" b="1" i="1" dirty="0" err="1" smtClean="0">
                <a:latin typeface="Arial" pitchFamily="34" charset="0"/>
              </a:rPr>
              <a:t>наприклад</a:t>
            </a:r>
            <a:r>
              <a:rPr lang="ru-RU" sz="2000" b="1" i="1" dirty="0" smtClean="0">
                <a:latin typeface="Arial" pitchFamily="34" charset="0"/>
              </a:rPr>
              <a:t>, кашель, </a:t>
            </a:r>
            <a:r>
              <a:rPr lang="ru-RU" sz="2000" b="1" i="1" dirty="0" err="1" smtClean="0">
                <a:latin typeface="Arial" pitchFamily="34" charset="0"/>
              </a:rPr>
              <a:t>відділення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мокротиння</a:t>
            </a:r>
            <a:r>
              <a:rPr lang="ru-RU" sz="2000" b="1" i="1" dirty="0" smtClean="0">
                <a:latin typeface="Arial" pitchFamily="34" charset="0"/>
              </a:rPr>
              <a:t>, хрипи в </a:t>
            </a:r>
            <a:r>
              <a:rPr lang="ru-RU" sz="2000" b="1" i="1" dirty="0" err="1" smtClean="0">
                <a:latin typeface="Arial" pitchFamily="34" charset="0"/>
              </a:rPr>
              <a:t>легенях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інфільтрація</a:t>
            </a:r>
            <a:r>
              <a:rPr lang="ru-RU" sz="2000" b="1" i="1" dirty="0" smtClean="0">
                <a:latin typeface="Arial" pitchFamily="34" charset="0"/>
              </a:rPr>
              <a:t> на </a:t>
            </a:r>
            <a:r>
              <a:rPr lang="ru-RU" sz="2000" b="1" i="1" dirty="0" err="1" smtClean="0">
                <a:latin typeface="Arial" pitchFamily="34" charset="0"/>
              </a:rPr>
              <a:t>рентгенограмах</a:t>
            </a:r>
            <a:r>
              <a:rPr lang="ru-RU" sz="2000" b="1" i="1" dirty="0" smtClean="0">
                <a:latin typeface="Arial" pitchFamily="34" charset="0"/>
              </a:rPr>
              <a:t> та </a:t>
            </a:r>
            <a:r>
              <a:rPr lang="ru-RU" sz="2000" b="1" i="1" dirty="0" err="1" smtClean="0">
                <a:latin typeface="Arial" pitchFamily="34" charset="0"/>
              </a:rPr>
              <a:t>ін</a:t>
            </a:r>
            <a:r>
              <a:rPr lang="ru-RU" sz="2000" b="1" i="1" dirty="0" smtClean="0">
                <a:latin typeface="Arial" pitchFamily="34" charset="0"/>
              </a:rPr>
              <a:t>) </a:t>
            </a:r>
            <a:r>
              <a:rPr lang="ru-RU" sz="2000" b="1" i="1" dirty="0" err="1" smtClean="0">
                <a:latin typeface="Arial" pitchFamily="34" charset="0"/>
              </a:rPr>
              <a:t>що</a:t>
            </a:r>
            <a:r>
              <a:rPr lang="ru-RU" sz="2000" b="1" i="1" dirty="0" smtClean="0">
                <a:latin typeface="Arial" pitchFamily="34" charset="0"/>
              </a:rPr>
              <a:t> не </a:t>
            </a:r>
            <a:r>
              <a:rPr lang="ru-RU" sz="2000" b="1" i="1" dirty="0" err="1" smtClean="0">
                <a:latin typeface="Arial" pitchFamily="34" charset="0"/>
              </a:rPr>
              <a:t>завжди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є</a:t>
            </a:r>
            <a:r>
              <a:rPr lang="ru-RU" sz="2000" b="1" i="1" dirty="0" smtClean="0">
                <a:latin typeface="Arial" pitchFamily="34" charset="0"/>
              </a:rPr>
              <a:t> приводом для </a:t>
            </a:r>
            <a:r>
              <a:rPr lang="ru-RU" sz="2000" b="1" i="1" dirty="0" err="1" smtClean="0">
                <a:latin typeface="Arial" pitchFamily="34" charset="0"/>
              </a:rPr>
              <a:t>продовження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застосування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антибіотика;Скасування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протимікробного</a:t>
            </a:r>
            <a:r>
              <a:rPr lang="ru-RU" sz="2000" b="1" i="1" dirty="0" smtClean="0">
                <a:latin typeface="Arial" pitchFamily="34" charset="0"/>
              </a:rPr>
              <a:t> препарату не </a:t>
            </a:r>
            <a:r>
              <a:rPr lang="ru-RU" sz="2000" b="1" i="1" dirty="0" err="1" smtClean="0">
                <a:latin typeface="Arial" pitchFamily="34" charset="0"/>
              </a:rPr>
              <a:t>означає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припинення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лікування</a:t>
            </a:r>
            <a:r>
              <a:rPr lang="ru-RU" sz="2000" b="1" i="1" dirty="0" smtClean="0">
                <a:latin typeface="Arial" pitchFamily="34" charset="0"/>
              </a:rPr>
              <a:t> хворого (</a:t>
            </a:r>
            <a:r>
              <a:rPr lang="ru-RU" sz="2000" b="1" i="1" dirty="0" err="1" smtClean="0">
                <a:latin typeface="Arial" pitchFamily="34" charset="0"/>
              </a:rPr>
              <a:t>фізіотерапевтичні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методи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лікування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імунотерапія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тощо</a:t>
            </a:r>
            <a:r>
              <a:rPr lang="ru-RU" sz="2000" b="1" i="1" dirty="0" smtClean="0">
                <a:latin typeface="Arial" pitchFamily="34" charset="0"/>
              </a:rPr>
              <a:t>)</a:t>
            </a:r>
            <a:r>
              <a:rPr lang="ru-RU" sz="2000" b="1" i="1" dirty="0" err="1" smtClean="0">
                <a:latin typeface="Arial" pitchFamily="34" charset="0"/>
              </a:rPr>
              <a:t>Це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положення</a:t>
            </a:r>
            <a:r>
              <a:rPr lang="ru-RU" sz="2000" b="1" i="1" dirty="0" smtClean="0">
                <a:latin typeface="Arial" pitchFamily="34" charset="0"/>
              </a:rPr>
              <a:t> не </a:t>
            </a:r>
            <a:r>
              <a:rPr lang="ru-RU" sz="2000" b="1" i="1" dirty="0" err="1" smtClean="0">
                <a:latin typeface="Arial" pitchFamily="34" charset="0"/>
              </a:rPr>
              <a:t>стосується</a:t>
            </a:r>
            <a:r>
              <a:rPr lang="ru-RU" sz="2000" b="1" i="1" dirty="0" smtClean="0">
                <a:latin typeface="Arial" pitchFamily="34" charset="0"/>
              </a:rPr>
              <a:t> таких </a:t>
            </a:r>
            <a:r>
              <a:rPr lang="ru-RU" sz="2000" b="1" i="1" dirty="0" err="1" smtClean="0">
                <a:latin typeface="Arial" pitchFamily="34" charset="0"/>
              </a:rPr>
              <a:t>станів</a:t>
            </a:r>
            <a:r>
              <a:rPr lang="ru-RU" sz="2000" b="1" i="1" dirty="0" smtClean="0">
                <a:latin typeface="Arial" pitchFamily="34" charset="0"/>
              </a:rPr>
              <a:t>, як </a:t>
            </a:r>
            <a:r>
              <a:rPr lang="ru-RU" sz="2000" b="1" i="1" dirty="0" err="1" smtClean="0">
                <a:latin typeface="Arial" pitchFamily="34" charset="0"/>
              </a:rPr>
              <a:t>стафілококові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інфекції</a:t>
            </a:r>
            <a:r>
              <a:rPr lang="ru-RU" sz="2000" b="1" i="1" dirty="0" smtClean="0">
                <a:latin typeface="Arial" pitchFamily="34" charset="0"/>
              </a:rPr>
              <a:t> (особливо у </a:t>
            </a:r>
            <a:r>
              <a:rPr lang="ru-RU" sz="2000" b="1" i="1" dirty="0" err="1" smtClean="0">
                <a:latin typeface="Arial" pitchFamily="34" charset="0"/>
              </a:rPr>
              <a:t>випадку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стафілококів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резистентних</a:t>
            </a:r>
            <a:r>
              <a:rPr lang="ru-RU" sz="2000" b="1" i="1" dirty="0" smtClean="0">
                <a:latin typeface="Arial" pitchFamily="34" charset="0"/>
              </a:rPr>
              <a:t> до </a:t>
            </a:r>
            <a:r>
              <a:rPr lang="ru-RU" sz="2000" b="1" i="1" dirty="0" err="1" smtClean="0">
                <a:latin typeface="Arial" pitchFamily="34" charset="0"/>
              </a:rPr>
              <a:t>метициліну</a:t>
            </a:r>
            <a:r>
              <a:rPr lang="ru-RU" sz="2000" b="1" i="1" dirty="0" smtClean="0">
                <a:latin typeface="Arial" pitchFamily="34" charset="0"/>
              </a:rPr>
              <a:t>), </a:t>
            </a:r>
            <a:r>
              <a:rPr lang="ru-RU" sz="2000" b="1" i="1" dirty="0" err="1" smtClean="0">
                <a:latin typeface="Arial" pitchFamily="34" charset="0"/>
              </a:rPr>
              <a:t>атипові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пневмонії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спричинені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хламідіями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мікоплазмою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або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легіонелою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менінгіт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ендокардит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фебрильна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нейтропенія</a:t>
            </a:r>
            <a:r>
              <a:rPr lang="ru-RU" sz="2000" b="1" i="1" dirty="0" smtClean="0">
                <a:latin typeface="Arial" pitchFamily="34" charset="0"/>
              </a:rPr>
              <a:t>, при </a:t>
            </a:r>
            <a:r>
              <a:rPr lang="ru-RU" sz="2000" b="1" i="1" dirty="0" err="1" smtClean="0">
                <a:latin typeface="Arial" pitchFamily="34" charset="0"/>
              </a:rPr>
              <a:t>яких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більш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тривалі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курси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антибактеріальної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терапії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навіть</a:t>
            </a:r>
            <a:r>
              <a:rPr lang="ru-RU" sz="2000" b="1" i="1" dirty="0" smtClean="0">
                <a:latin typeface="Arial" pitchFamily="34" charset="0"/>
              </a:rPr>
              <a:t> за </a:t>
            </a:r>
            <a:r>
              <a:rPr lang="ru-RU" sz="2000" b="1" i="1" dirty="0" err="1" smtClean="0">
                <a:latin typeface="Arial" pitchFamily="34" charset="0"/>
              </a:rPr>
              <a:t>швидкого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досягненні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клінічного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поліпшення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хворого.За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наявності</a:t>
            </a:r>
            <a:r>
              <a:rPr lang="ru-RU" sz="2000" b="1" i="1" dirty="0" smtClean="0">
                <a:latin typeface="Arial" pitchFamily="34" charset="0"/>
              </a:rPr>
              <a:t> у хворого на </a:t>
            </a:r>
            <a:r>
              <a:rPr lang="ru-RU" sz="2000" b="1" i="1" dirty="0" err="1" smtClean="0">
                <a:latin typeface="Arial" pitchFamily="34" charset="0"/>
              </a:rPr>
              <a:t>тяжкі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супутні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захворювання</a:t>
            </a:r>
            <a:r>
              <a:rPr lang="ru-RU" sz="2000" b="1" i="1" dirty="0" smtClean="0">
                <a:latin typeface="Arial" pitchFamily="34" charset="0"/>
              </a:rPr>
              <a:t>, </a:t>
            </a:r>
            <a:r>
              <a:rPr lang="ru-RU" sz="2000" b="1" i="1" dirty="0" err="1" smtClean="0">
                <a:latin typeface="Arial" pitchFamily="34" charset="0"/>
              </a:rPr>
              <a:t>зниження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імунітету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тривалість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антибіотикотерапії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збільшується</a:t>
            </a:r>
            <a:r>
              <a:rPr lang="ru-RU" sz="2000" b="1" i="1" dirty="0" smtClean="0">
                <a:latin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</a:rPr>
              <a:t>індивідуально</a:t>
            </a:r>
            <a:r>
              <a:rPr lang="ru-RU" sz="2000" b="1" i="1" dirty="0" smtClean="0"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ВКП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ВКП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4613"/>
            <a:ext cx="9144000" cy="6707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919163" y="334963"/>
            <a:ext cx="7661841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260350" algn="l"/>
              </a:tabLst>
            </a:pPr>
            <a:r>
              <a:rPr lang="ru-RU" sz="2000" b="1" dirty="0">
                <a:solidFill>
                  <a:schemeClr val="accent2"/>
                </a:solidFill>
                <a:latin typeface="Arial" pitchFamily="34" charset="0"/>
              </a:rPr>
              <a:t>                               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лікування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>
              <a:tabLst>
                <a:tab pos="260350" algn="l"/>
              </a:tabLst>
            </a:pP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26035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За статистикою 25-35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%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фінансових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итрат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лікарень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посідає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протимікробні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репарати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( За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кордоном до 50-60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%).</a:t>
            </a: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Слід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розрізняти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поняття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«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антибіотика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»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26035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та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«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антибактеріальноїтерапії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».</a:t>
            </a: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:</a:t>
            </a: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включає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кілька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показників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Прямі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витрати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:</a:t>
            </a:r>
          </a:p>
          <a:p>
            <a:pPr>
              <a:tabLst>
                <a:tab pos="26035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самого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ЛЗ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Непрямі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витрати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:</a:t>
            </a:r>
          </a:p>
          <a:p>
            <a:pPr>
              <a:buFontTx/>
              <a:buChar char="-"/>
              <a:tabLst>
                <a:tab pos="260350" algn="l"/>
              </a:tabLst>
            </a:pP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його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запровадження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>
              <a:buFontTx/>
              <a:buChar char="-"/>
              <a:tabLst>
                <a:tab pos="26035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додаткової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терапії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Arial" pitchFamily="34" charset="0"/>
            </a:endParaRPr>
          </a:p>
          <a:p>
            <a:pPr>
              <a:tabLst>
                <a:tab pos="26035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при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її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не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ефективності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та/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або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розвитку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небажаних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реакцій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,</a:t>
            </a:r>
          </a:p>
          <a:p>
            <a:pPr>
              <a:tabLst>
                <a:tab pos="260350" algn="l"/>
              </a:tabLst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Вартість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перебування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 хворого в </a:t>
            </a:r>
            <a:r>
              <a:rPr lang="ru-RU" sz="2000" b="1" dirty="0" err="1" smtClean="0">
                <a:solidFill>
                  <a:schemeClr val="accent2"/>
                </a:solidFill>
                <a:latin typeface="Arial" pitchFamily="34" charset="0"/>
              </a:rPr>
              <a:t>стаціонарі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</a:rPr>
              <a:t>.   </a:t>
            </a:r>
            <a:endParaRPr lang="ru-RU" sz="2000" b="1" dirty="0">
              <a:solidFill>
                <a:schemeClr val="folHlin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94615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69900" algn="ctr">
              <a:tabLst>
                <a:tab pos="681038" algn="l"/>
                <a:tab pos="3468688" algn="l"/>
              </a:tabLst>
            </a:pP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Підходи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зниження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витрат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. </a:t>
            </a:r>
          </a:p>
          <a:p>
            <a:pPr indent="469900">
              <a:tabLst>
                <a:tab pos="681038" algn="l"/>
                <a:tab pos="3468688" algn="l"/>
              </a:tabLst>
            </a:pP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(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При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збереженні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високої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клінічної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ефективності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):</a:t>
            </a:r>
          </a:p>
          <a:p>
            <a:pPr indent="469900">
              <a:buFontTx/>
              <a:buChar char="-"/>
              <a:tabLst>
                <a:tab pos="681038" algn="l"/>
                <a:tab pos="3468688" algn="l"/>
              </a:tabLst>
            </a:pP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адекватний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вибір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антибактеріального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засобу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для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початкової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терапії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(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з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урахуванням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формуляра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лікування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бактеріальної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інфекції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);</a:t>
            </a:r>
          </a:p>
          <a:p>
            <a:pPr indent="469900">
              <a:buFontTx/>
              <a:buChar char="-"/>
              <a:tabLst>
                <a:tab pos="681038" algn="l"/>
                <a:tab pos="3468688" algn="l"/>
              </a:tabLst>
            </a:pP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монотерапія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;-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ступінчаста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антибактеріальна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терапія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;</a:t>
            </a:r>
          </a:p>
          <a:p>
            <a:pPr indent="469900">
              <a:buFontTx/>
              <a:buChar char="-"/>
              <a:tabLst>
                <a:tab pos="681038" algn="l"/>
                <a:tab pos="3468688" algn="l"/>
              </a:tabLst>
            </a:pP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пероральна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антибактеріальна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терапія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(препаратами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із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високою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біодоступністю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);</a:t>
            </a:r>
          </a:p>
          <a:p>
            <a:pPr indent="469900">
              <a:buFontTx/>
              <a:buChar char="-"/>
              <a:tabLst>
                <a:tab pos="681038" algn="l"/>
                <a:tab pos="3468688" algn="l"/>
              </a:tabLst>
            </a:pP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- 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Оптимальна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тривалість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антибактеріальної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терапії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indent="469900">
              <a:buFontTx/>
              <a:buChar char="-"/>
              <a:tabLst>
                <a:tab pos="681038" algn="l"/>
                <a:tab pos="3468688" algn="l"/>
              </a:tabLst>
            </a:pPr>
            <a:endParaRPr lang="ru-RU" sz="2000" b="1" u="sng" dirty="0" smtClean="0">
              <a:solidFill>
                <a:schemeClr val="accent2"/>
              </a:solidFill>
              <a:latin typeface="Arial" pitchFamily="34" charset="0"/>
            </a:endParaRPr>
          </a:p>
          <a:p>
            <a:pPr indent="469900">
              <a:buFontTx/>
              <a:buChar char="-"/>
              <a:tabLst>
                <a:tab pos="681038" algn="l"/>
                <a:tab pos="3468688" algn="l"/>
              </a:tabLst>
            </a:pP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Ступінчаста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терапія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не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може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застосовуватися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при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менінгіті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інфекційному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ендокардиті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полірезистентності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збудника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антибіотиків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порушенні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всмоктування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у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шлунково-кишковому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000" b="1" u="sng" dirty="0" err="1" smtClean="0">
                <a:solidFill>
                  <a:schemeClr val="accent2"/>
                </a:solidFill>
                <a:latin typeface="Arial" pitchFamily="34" charset="0"/>
              </a:rPr>
              <a:t>тракті</a:t>
            </a:r>
            <a:r>
              <a:rPr lang="ru-RU" sz="2000" b="1" u="sng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ВКП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470</TotalTime>
  <Words>4744</Words>
  <PresentationFormat>Экран (4:3)</PresentationFormat>
  <Paragraphs>567</Paragraphs>
  <Slides>121</Slides>
  <Notes>38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121</vt:i4>
      </vt:variant>
    </vt:vector>
  </HeadingPairs>
  <TitlesOfParts>
    <vt:vector size="122" baseType="lpstr">
      <vt:lpstr>Литейная</vt:lpstr>
      <vt:lpstr>Слайд 1</vt:lpstr>
      <vt:lpstr>Інфекційний процес</vt:lpstr>
      <vt:lpstr>Мікроорганізми</vt:lpstr>
      <vt:lpstr>Що визначає патогенність мікроорганізмів</vt:lpstr>
      <vt:lpstr>Фактори, що визначають характер інфекційного процесу</vt:lpstr>
      <vt:lpstr>Типи взаємовідносин збудника і макроорганізму (господаря)</vt:lpstr>
      <vt:lpstr>Типи взаємовідносин збудника і макроорганізму (господаря)</vt:lpstr>
      <vt:lpstr>Умови виникнення інфекції</vt:lpstr>
      <vt:lpstr>Вхідні ворота</vt:lpstr>
      <vt:lpstr>Шляхи розповсюдження бактерій</vt:lpstr>
      <vt:lpstr>Механізми протиінфекційної резистентності</vt:lpstr>
      <vt:lpstr>Циклічність інфекційних захворювань</vt:lpstr>
      <vt:lpstr>Циклічність інфекційних захворювань</vt:lpstr>
      <vt:lpstr>Циклічність інфекційних захворювань</vt:lpstr>
      <vt:lpstr>E. coli</vt:lpstr>
      <vt:lpstr>Відхилення імунітету при інфекційному процесі</vt:lpstr>
      <vt:lpstr>Захисно-пристосувальні механізми при інфекційному процесі </vt:lpstr>
      <vt:lpstr>Неспецифічні  механізми</vt:lpstr>
      <vt:lpstr>Слайд 19</vt:lpstr>
      <vt:lpstr>Неспецифічні  механізми</vt:lpstr>
      <vt:lpstr>Слайд 21</vt:lpstr>
      <vt:lpstr>Слайд 22</vt:lpstr>
      <vt:lpstr>Специфічні механізми захисту</vt:lpstr>
      <vt:lpstr>Принципи терапії інфекційного процесу</vt:lpstr>
      <vt:lpstr>Принципи терапії інфекційного процесу</vt:lpstr>
      <vt:lpstr>Принципи терапії інфекційного процесу</vt:lpstr>
      <vt:lpstr>ВВЕДЕННЯ  </vt:lpstr>
      <vt:lpstr>Слайд 28</vt:lpstr>
      <vt:lpstr>ВВЕДЕННЯ  </vt:lpstr>
      <vt:lpstr>ВВЕДЕННЯ </vt:lpstr>
      <vt:lpstr>ВВЕДЕННЯ  </vt:lpstr>
      <vt:lpstr>ВВЕДЕННЯ  </vt:lpstr>
      <vt:lpstr>ВВЕДЕННЯ </vt:lpstr>
      <vt:lpstr>ВВЕДЕННЯ  </vt:lpstr>
      <vt:lpstr>Перед охороною здоров'я стоять серйозні завдання у профілактиці та боротьбі з інфекційною захворюваністю </vt:lpstr>
      <vt:lpstr>Що потрібно знати про особливості інфекційних хвороб? </vt:lpstr>
      <vt:lpstr>Що потрібно знати про особливості інфекційних хвороб? </vt:lpstr>
      <vt:lpstr>Відмінні риси інфекційних хвороб:   </vt:lpstr>
      <vt:lpstr>Відмінні риси інфекційних хвороб:   </vt:lpstr>
      <vt:lpstr>У дошкільному та молодшому шкільному віці </vt:lpstr>
      <vt:lpstr>Слайд 41</vt:lpstr>
      <vt:lpstr>Що вивчає епідеміологія?  </vt:lpstr>
      <vt:lpstr>Що є епідемічний процес, які його ланки? </vt:lpstr>
      <vt:lpstr>включає три взаємопов'язані ланки: </vt:lpstr>
      <vt:lpstr>Хто може бути джерелом інфекції? </vt:lpstr>
      <vt:lpstr>Усі інфекції, якими заражається і хворіє людина, прийнято розділяти на дві групи: </vt:lpstr>
      <vt:lpstr>Усі інфекції, якими заражається і хворіє людина, прийнято розділяти на дві групи: </vt:lpstr>
      <vt:lpstr>Що таке бактеріоносійство та які його різновиди? </vt:lpstr>
      <vt:lpstr>Що таке бактеріоносійство та які його різновиди? </vt:lpstr>
      <vt:lpstr>ПРИЧИНИ ІНФЕКЦІЙНОГО ЗАХВОРЮВАННЯ</vt:lpstr>
      <vt:lpstr>ПРИЧИНИ ІНФЕКЦІЙНОГО ЗАХВОРЮВАННЯ</vt:lpstr>
      <vt:lpstr>ПРИЧИНИ ІНФЕКЦІЙНОГО ЗАХВОРЮВАННЯ</vt:lpstr>
      <vt:lpstr>ПРИЧИНИ ІНФЕКЦІЙНОГО ЗАХВОРЮВАННЯ</vt:lpstr>
      <vt:lpstr>ПРИЧИНИ ІНФЕКЦІЙНОГО ЗАХВОРЮВАННЯ</vt:lpstr>
      <vt:lpstr>ПРИЧИНИ ІНФЕКЦІЙНОГО ЗАХВОРЮВАННЯ</vt:lpstr>
      <vt:lpstr>ПРИЧИНИ ІНФЕКЦІЙНОГО ЗАХВОРЮВАННЯ</vt:lpstr>
      <vt:lpstr>Що таке епідемічне вогнище?</vt:lpstr>
      <vt:lpstr>Що таке спорадична захворюваність, епідемія, пандемія? </vt:lpstr>
      <vt:lpstr>Що таке спорадична захворюваність, епідемія, пандемія?</vt:lpstr>
      <vt:lpstr>Що таке спорадична захворюваність, епідемія, пандемія?</vt:lpstr>
      <vt:lpstr>Як класифікуються інфекційні  хвороби? </vt:lpstr>
      <vt:lpstr>У зв'язку з цим розрізняють 4 групи інфекційних захворювань: </vt:lpstr>
      <vt:lpstr>Інфекції дихальних шляхів (грип, кір, скарлатина та ін.):  </vt:lpstr>
      <vt:lpstr> кров’яні інфекції (висипний та зворотний тиф, малярія та ін.)  </vt:lpstr>
      <vt:lpstr> Інфекції зовнішніх покривів та слизових оболонок</vt:lpstr>
      <vt:lpstr>Третьою ланкою епідемічного процесу 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РОЗВИТОК ІНФЕКЦІЙНОГО ЗАХВОРЮВАННЯ ПІД ЧАС (ПЕРІОДИ ХВОРОБИ)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ЗАХОДИ З ПРОФІЛАКТИКИ ІНФЕКЦІЙНИХ ЗАХВОРЮВАНЬ</vt:lpstr>
      <vt:lpstr>ЗАХОДИ З ПРОФІЛАКТИКИ ІНФЕКЦІЙНИХ ЗАХВОРЮВАНЬ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37</cp:revision>
  <dcterms:created xsi:type="dcterms:W3CDTF">2013-05-17T16:41:17Z</dcterms:created>
  <dcterms:modified xsi:type="dcterms:W3CDTF">2022-07-21T16:47:50Z</dcterms:modified>
</cp:coreProperties>
</file>