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diagrams/layout2.xml" ContentType="application/vnd.openxmlformats-officedocument.drawingml.diagramLayout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327" r:id="rId2"/>
    <p:sldId id="303" r:id="rId3"/>
    <p:sldId id="320" r:id="rId4"/>
    <p:sldId id="322" r:id="rId5"/>
    <p:sldId id="308" r:id="rId6"/>
    <p:sldId id="324" r:id="rId7"/>
    <p:sldId id="310" r:id="rId8"/>
    <p:sldId id="311" r:id="rId9"/>
    <p:sldId id="328" r:id="rId10"/>
    <p:sldId id="312" r:id="rId11"/>
    <p:sldId id="313" r:id="rId12"/>
    <p:sldId id="314" r:id="rId13"/>
    <p:sldId id="315" r:id="rId14"/>
    <p:sldId id="316" r:id="rId15"/>
    <p:sldId id="317" r:id="rId16"/>
    <p:sldId id="318" r:id="rId17"/>
    <p:sldId id="269" r:id="rId18"/>
    <p:sldId id="268" r:id="rId19"/>
    <p:sldId id="279" r:id="rId20"/>
    <p:sldId id="280" r:id="rId21"/>
    <p:sldId id="267" r:id="rId22"/>
    <p:sldId id="271" r:id="rId23"/>
    <p:sldId id="272" r:id="rId24"/>
    <p:sldId id="276" r:id="rId25"/>
    <p:sldId id="273" r:id="rId26"/>
    <p:sldId id="256" r:id="rId27"/>
    <p:sldId id="277" r:id="rId28"/>
    <p:sldId id="281" r:id="rId29"/>
    <p:sldId id="282" r:id="rId30"/>
    <p:sldId id="323" r:id="rId31"/>
    <p:sldId id="302" r:id="rId32"/>
    <p:sldId id="326" r:id="rId33"/>
    <p:sldId id="283" r:id="rId34"/>
    <p:sldId id="341" r:id="rId35"/>
    <p:sldId id="340" r:id="rId36"/>
    <p:sldId id="334" r:id="rId37"/>
    <p:sldId id="329" r:id="rId38"/>
    <p:sldId id="342" r:id="rId39"/>
    <p:sldId id="336" r:id="rId40"/>
    <p:sldId id="337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7757" autoAdjust="0"/>
  </p:normalViewPr>
  <p:slideViewPr>
    <p:cSldViewPr>
      <p:cViewPr varScale="1">
        <p:scale>
          <a:sx n="85" d="100"/>
          <a:sy n="85" d="100"/>
        </p:scale>
        <p:origin x="-103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EDB4C6-9311-460E-A825-AC030F33E17E}" type="doc">
      <dgm:prSet loTypeId="urn:microsoft.com/office/officeart/2005/8/layout/gear1" loCatId="cycle" qsTypeId="urn:microsoft.com/office/officeart/2005/8/quickstyle/simple1" qsCatId="simple" csTypeId="urn:microsoft.com/office/officeart/2005/8/colors/accent1_2" csCatId="accent1" phldr="1"/>
      <dgm:spPr/>
    </dgm:pt>
    <dgm:pt modelId="{CA0CFC00-9B26-4C0A-B1D5-29F68FACE9F5}">
      <dgm:prSet phldrT="[Текст]" custT="1"/>
      <dgm:spPr>
        <a:solidFill>
          <a:srgbClr val="0070C0"/>
        </a:solidFill>
        <a:ln>
          <a:solidFill>
            <a:schemeClr val="bg1">
              <a:lumMod val="95000"/>
              <a:lumOff val="5000"/>
            </a:schemeClr>
          </a:solidFill>
        </a:ln>
      </dgm:spPr>
      <dgm:t>
        <a:bodyPr/>
        <a:lstStyle/>
        <a:p>
          <a:r>
            <a:rPr lang="ru-RU" sz="2600" b="1" dirty="0" err="1" smtClean="0">
              <a:solidFill>
                <a:schemeClr val="tx1"/>
              </a:solidFill>
            </a:rPr>
            <a:t>Споживач</a:t>
          </a:r>
          <a:r>
            <a:rPr lang="ru-RU" sz="2600" b="1" dirty="0" smtClean="0">
              <a:solidFill>
                <a:schemeClr val="tx1"/>
              </a:solidFill>
            </a:rPr>
            <a:t> </a:t>
          </a:r>
          <a:r>
            <a:rPr lang="ru-RU" sz="2600" b="1" dirty="0" err="1" smtClean="0">
              <a:solidFill>
                <a:schemeClr val="tx1"/>
              </a:solidFill>
            </a:rPr>
            <a:t>безрецептурних</a:t>
          </a:r>
          <a:r>
            <a:rPr lang="ru-RU" sz="2600" b="1" dirty="0" smtClean="0">
              <a:solidFill>
                <a:schemeClr val="tx1"/>
              </a:solidFill>
            </a:rPr>
            <a:t> ЛЗ</a:t>
          </a:r>
          <a:endParaRPr lang="ru-RU" sz="2600" b="1" dirty="0">
            <a:solidFill>
              <a:schemeClr val="tx1"/>
            </a:solidFill>
          </a:endParaRPr>
        </a:p>
      </dgm:t>
    </dgm:pt>
    <dgm:pt modelId="{BB81BF89-F599-4EE8-9994-20DD59D8C275}" type="parTrans" cxnId="{8C39B8B8-7373-4E83-8058-E8A61AA0ACA8}">
      <dgm:prSet/>
      <dgm:spPr/>
      <dgm:t>
        <a:bodyPr/>
        <a:lstStyle/>
        <a:p>
          <a:endParaRPr lang="ru-RU"/>
        </a:p>
      </dgm:t>
    </dgm:pt>
    <dgm:pt modelId="{1E9E8347-7223-42D1-990D-229AD59520BB}" type="sibTrans" cxnId="{8C39B8B8-7373-4E83-8058-E8A61AA0ACA8}">
      <dgm:prSet/>
      <dgm:spPr/>
      <dgm:t>
        <a:bodyPr/>
        <a:lstStyle/>
        <a:p>
          <a:endParaRPr lang="ru-RU"/>
        </a:p>
      </dgm:t>
    </dgm:pt>
    <dgm:pt modelId="{310BF0EF-6A04-4FA6-957F-51F9F1F908DB}">
      <dgm:prSet phldrT="[Текст]" custT="1"/>
      <dgm:spPr>
        <a:solidFill>
          <a:schemeClr val="accent4">
            <a:lumMod val="75000"/>
          </a:schemeClr>
        </a:solidFill>
        <a:ln>
          <a:solidFill>
            <a:schemeClr val="bg1">
              <a:lumMod val="95000"/>
              <a:lumOff val="5000"/>
            </a:schemeClr>
          </a:solidFill>
        </a:ln>
      </dgm:spPr>
      <dgm:t>
        <a:bodyPr/>
        <a:lstStyle/>
        <a:p>
          <a:r>
            <a:rPr lang="ru-RU" sz="2600" b="1" dirty="0" err="1" smtClean="0">
              <a:solidFill>
                <a:schemeClr val="tx1"/>
              </a:solidFill>
            </a:rPr>
            <a:t>Співробітник</a:t>
          </a:r>
          <a:r>
            <a:rPr lang="ru-RU" sz="2600" b="1" dirty="0" smtClean="0">
              <a:solidFill>
                <a:schemeClr val="tx1"/>
              </a:solidFill>
            </a:rPr>
            <a:t> аптеки</a:t>
          </a:r>
          <a:endParaRPr lang="ru-RU" sz="2600" b="1" dirty="0">
            <a:solidFill>
              <a:schemeClr val="tx1"/>
            </a:solidFill>
          </a:endParaRPr>
        </a:p>
      </dgm:t>
    </dgm:pt>
    <dgm:pt modelId="{F0DCB857-B45E-439D-8AEB-110252BAA277}" type="parTrans" cxnId="{41F176E9-B4DB-4120-B548-62FC3A1C36F5}">
      <dgm:prSet/>
      <dgm:spPr/>
      <dgm:t>
        <a:bodyPr/>
        <a:lstStyle/>
        <a:p>
          <a:endParaRPr lang="ru-RU"/>
        </a:p>
      </dgm:t>
    </dgm:pt>
    <dgm:pt modelId="{435B64BC-A7BB-4ED1-8E5F-F772318F9325}" type="sibTrans" cxnId="{41F176E9-B4DB-4120-B548-62FC3A1C36F5}">
      <dgm:prSet/>
      <dgm:spPr/>
      <dgm:t>
        <a:bodyPr/>
        <a:lstStyle/>
        <a:p>
          <a:endParaRPr lang="ru-RU"/>
        </a:p>
      </dgm:t>
    </dgm:pt>
    <dgm:pt modelId="{952EFFB6-78F6-42D0-8AEC-24F0EC1BA19D}">
      <dgm:prSet phldrT="[Текст]" custT="1"/>
      <dgm:spPr>
        <a:solidFill>
          <a:srgbClr val="00B0F0"/>
        </a:solidFill>
        <a:ln>
          <a:solidFill>
            <a:schemeClr val="bg1">
              <a:lumMod val="95000"/>
              <a:lumOff val="5000"/>
            </a:schemeClr>
          </a:solidFill>
        </a:ln>
      </dgm:spPr>
      <dgm:t>
        <a:bodyPr/>
        <a:lstStyle/>
        <a:p>
          <a:r>
            <a:rPr lang="uk-UA" sz="2600" b="1" dirty="0" smtClean="0">
              <a:solidFill>
                <a:schemeClr val="tx1"/>
              </a:solidFill>
            </a:rPr>
            <a:t>Лікар</a:t>
          </a:r>
          <a:endParaRPr lang="ru-RU" sz="2600" b="1" dirty="0">
            <a:solidFill>
              <a:schemeClr val="tx1"/>
            </a:solidFill>
          </a:endParaRPr>
        </a:p>
      </dgm:t>
    </dgm:pt>
    <dgm:pt modelId="{36180E1D-3591-408B-93F1-B6EC47AAA519}" type="parTrans" cxnId="{E95F3511-D304-4BE6-B9BB-3DF375BC6F47}">
      <dgm:prSet/>
      <dgm:spPr/>
      <dgm:t>
        <a:bodyPr/>
        <a:lstStyle/>
        <a:p>
          <a:endParaRPr lang="ru-RU"/>
        </a:p>
      </dgm:t>
    </dgm:pt>
    <dgm:pt modelId="{E57E0A2A-874C-4A0F-B6E5-B3D160902386}" type="sibTrans" cxnId="{E95F3511-D304-4BE6-B9BB-3DF375BC6F47}">
      <dgm:prSet/>
      <dgm:spPr/>
      <dgm:t>
        <a:bodyPr/>
        <a:lstStyle/>
        <a:p>
          <a:endParaRPr lang="ru-RU"/>
        </a:p>
      </dgm:t>
    </dgm:pt>
    <dgm:pt modelId="{26FDBB48-E6E3-4502-A111-6AE1E0742001}" type="pres">
      <dgm:prSet presAssocID="{F2EDB4C6-9311-460E-A825-AC030F33E17E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9B99C18E-1499-4037-BD7C-FB85FC6DC41E}" type="pres">
      <dgm:prSet presAssocID="{CA0CFC00-9B26-4C0A-B1D5-29F68FACE9F5}" presName="gear1" presStyleLbl="node1" presStyleIdx="0" presStyleCnt="3" custScaleX="139880" custScaleY="124675" custLinFactNeighborX="10303" custLinFactNeighborY="-431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648110-5205-4501-B630-89B081D333E9}" type="pres">
      <dgm:prSet presAssocID="{CA0CFC00-9B26-4C0A-B1D5-29F68FACE9F5}" presName="gear1srcNode" presStyleLbl="node1" presStyleIdx="0" presStyleCnt="3"/>
      <dgm:spPr/>
      <dgm:t>
        <a:bodyPr/>
        <a:lstStyle/>
        <a:p>
          <a:endParaRPr lang="ru-RU"/>
        </a:p>
      </dgm:t>
    </dgm:pt>
    <dgm:pt modelId="{5E0F7D1E-33E2-47CE-8627-E2F139EA55A9}" type="pres">
      <dgm:prSet presAssocID="{CA0CFC00-9B26-4C0A-B1D5-29F68FACE9F5}" presName="gear1dstNode" presStyleLbl="node1" presStyleIdx="0" presStyleCnt="3"/>
      <dgm:spPr/>
      <dgm:t>
        <a:bodyPr/>
        <a:lstStyle/>
        <a:p>
          <a:endParaRPr lang="ru-RU"/>
        </a:p>
      </dgm:t>
    </dgm:pt>
    <dgm:pt modelId="{28AD6E9E-EDB4-4B53-92EB-568C09826447}" type="pres">
      <dgm:prSet presAssocID="{310BF0EF-6A04-4FA6-957F-51F9F1F908DB}" presName="gear2" presStyleLbl="node1" presStyleIdx="1" presStyleCnt="3" custScaleX="140000" custScaleY="12586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0E6177-F59C-498B-9E1E-DA8081DA1B2D}" type="pres">
      <dgm:prSet presAssocID="{310BF0EF-6A04-4FA6-957F-51F9F1F908DB}" presName="gear2srcNode" presStyleLbl="node1" presStyleIdx="1" presStyleCnt="3"/>
      <dgm:spPr/>
      <dgm:t>
        <a:bodyPr/>
        <a:lstStyle/>
        <a:p>
          <a:endParaRPr lang="ru-RU"/>
        </a:p>
      </dgm:t>
    </dgm:pt>
    <dgm:pt modelId="{08CC85CA-C567-4058-9205-D98522D3923D}" type="pres">
      <dgm:prSet presAssocID="{310BF0EF-6A04-4FA6-957F-51F9F1F908DB}" presName="gear2dstNode" presStyleLbl="node1" presStyleIdx="1" presStyleCnt="3"/>
      <dgm:spPr/>
      <dgm:t>
        <a:bodyPr/>
        <a:lstStyle/>
        <a:p>
          <a:endParaRPr lang="ru-RU"/>
        </a:p>
      </dgm:t>
    </dgm:pt>
    <dgm:pt modelId="{6DD14AF0-5287-44AC-B2AB-3447415223B8}" type="pres">
      <dgm:prSet presAssocID="{952EFFB6-78F6-42D0-8AEC-24F0EC1BA19D}" presName="gear3" presStyleLbl="node1" presStyleIdx="2" presStyleCnt="3" custScaleX="120458" custScaleY="118506" custLinFactNeighborX="-1018"/>
      <dgm:spPr/>
      <dgm:t>
        <a:bodyPr/>
        <a:lstStyle/>
        <a:p>
          <a:endParaRPr lang="ru-RU"/>
        </a:p>
      </dgm:t>
    </dgm:pt>
    <dgm:pt modelId="{322C39E5-A607-4928-8828-7291696DDA64}" type="pres">
      <dgm:prSet presAssocID="{952EFFB6-78F6-42D0-8AEC-24F0EC1BA19D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9F24DC-477D-4F87-8C5B-983041708C05}" type="pres">
      <dgm:prSet presAssocID="{952EFFB6-78F6-42D0-8AEC-24F0EC1BA19D}" presName="gear3srcNode" presStyleLbl="node1" presStyleIdx="2" presStyleCnt="3"/>
      <dgm:spPr/>
      <dgm:t>
        <a:bodyPr/>
        <a:lstStyle/>
        <a:p>
          <a:endParaRPr lang="ru-RU"/>
        </a:p>
      </dgm:t>
    </dgm:pt>
    <dgm:pt modelId="{456BB56B-5253-441D-89B8-00966E79F806}" type="pres">
      <dgm:prSet presAssocID="{952EFFB6-78F6-42D0-8AEC-24F0EC1BA19D}" presName="gear3dstNode" presStyleLbl="node1" presStyleIdx="2" presStyleCnt="3"/>
      <dgm:spPr/>
      <dgm:t>
        <a:bodyPr/>
        <a:lstStyle/>
        <a:p>
          <a:endParaRPr lang="ru-RU"/>
        </a:p>
      </dgm:t>
    </dgm:pt>
    <dgm:pt modelId="{26A03862-DD62-46E7-96F3-31DC45918A28}" type="pres">
      <dgm:prSet presAssocID="{1E9E8347-7223-42D1-990D-229AD59520BB}" presName="connector1" presStyleLbl="sibTrans2D1" presStyleIdx="0" presStyleCnt="3" custLinFactNeighborX="23207" custLinFactNeighborY="-6330"/>
      <dgm:spPr/>
      <dgm:t>
        <a:bodyPr/>
        <a:lstStyle/>
        <a:p>
          <a:endParaRPr lang="ru-RU"/>
        </a:p>
      </dgm:t>
    </dgm:pt>
    <dgm:pt modelId="{8A601241-2CD8-4928-BB4A-B1520C6848C6}" type="pres">
      <dgm:prSet presAssocID="{435B64BC-A7BB-4ED1-8E5F-F772318F9325}" presName="connector2" presStyleLbl="sibTrans2D1" presStyleIdx="1" presStyleCnt="3" custLinFactNeighborX="-14139"/>
      <dgm:spPr/>
      <dgm:t>
        <a:bodyPr/>
        <a:lstStyle/>
        <a:p>
          <a:endParaRPr lang="ru-RU"/>
        </a:p>
      </dgm:t>
    </dgm:pt>
    <dgm:pt modelId="{A0A0BEC4-1B85-4B2F-B03D-31E2154D53A6}" type="pres">
      <dgm:prSet presAssocID="{E57E0A2A-874C-4A0F-B6E5-B3D160902386}" presName="connector3" presStyleLbl="sibTrans2D1" presStyleIdx="2" presStyleCnt="3" custLinFactNeighborX="-2668" custLinFactNeighborY="-4632"/>
      <dgm:spPr/>
      <dgm:t>
        <a:bodyPr/>
        <a:lstStyle/>
        <a:p>
          <a:endParaRPr lang="ru-RU"/>
        </a:p>
      </dgm:t>
    </dgm:pt>
  </dgm:ptLst>
  <dgm:cxnLst>
    <dgm:cxn modelId="{8C39B8B8-7373-4E83-8058-E8A61AA0ACA8}" srcId="{F2EDB4C6-9311-460E-A825-AC030F33E17E}" destId="{CA0CFC00-9B26-4C0A-B1D5-29F68FACE9F5}" srcOrd="0" destOrd="0" parTransId="{BB81BF89-F599-4EE8-9994-20DD59D8C275}" sibTransId="{1E9E8347-7223-42D1-990D-229AD59520BB}"/>
    <dgm:cxn modelId="{C4E763FC-8775-40A6-8E14-B0A2886090B6}" type="presOf" srcId="{F2EDB4C6-9311-460E-A825-AC030F33E17E}" destId="{26FDBB48-E6E3-4502-A111-6AE1E0742001}" srcOrd="0" destOrd="0" presId="urn:microsoft.com/office/officeart/2005/8/layout/gear1"/>
    <dgm:cxn modelId="{95D2798C-4AC3-4665-973E-3D8E90EB1264}" type="presOf" srcId="{E57E0A2A-874C-4A0F-B6E5-B3D160902386}" destId="{A0A0BEC4-1B85-4B2F-B03D-31E2154D53A6}" srcOrd="0" destOrd="0" presId="urn:microsoft.com/office/officeart/2005/8/layout/gear1"/>
    <dgm:cxn modelId="{57A4FCC9-591F-4A7E-998D-07ABAB0F2CD7}" type="presOf" srcId="{CA0CFC00-9B26-4C0A-B1D5-29F68FACE9F5}" destId="{9B99C18E-1499-4037-BD7C-FB85FC6DC41E}" srcOrd="0" destOrd="0" presId="urn:microsoft.com/office/officeart/2005/8/layout/gear1"/>
    <dgm:cxn modelId="{D003EC0D-8686-4B17-B12D-9622AACE3520}" type="presOf" srcId="{952EFFB6-78F6-42D0-8AEC-24F0EC1BA19D}" destId="{456BB56B-5253-441D-89B8-00966E79F806}" srcOrd="3" destOrd="0" presId="urn:microsoft.com/office/officeart/2005/8/layout/gear1"/>
    <dgm:cxn modelId="{B4FCB5DC-1CAE-4DE8-A148-3D01B9056E90}" type="presOf" srcId="{CA0CFC00-9B26-4C0A-B1D5-29F68FACE9F5}" destId="{5E0F7D1E-33E2-47CE-8627-E2F139EA55A9}" srcOrd="2" destOrd="0" presId="urn:microsoft.com/office/officeart/2005/8/layout/gear1"/>
    <dgm:cxn modelId="{B59CC771-F5A8-429B-B7EE-CB3A29D8A944}" type="presOf" srcId="{310BF0EF-6A04-4FA6-957F-51F9F1F908DB}" destId="{28AD6E9E-EDB4-4B53-92EB-568C09826447}" srcOrd="0" destOrd="0" presId="urn:microsoft.com/office/officeart/2005/8/layout/gear1"/>
    <dgm:cxn modelId="{C6665854-876D-4DA9-9DAD-8DF23FD4C972}" type="presOf" srcId="{952EFFB6-78F6-42D0-8AEC-24F0EC1BA19D}" destId="{E99F24DC-477D-4F87-8C5B-983041708C05}" srcOrd="2" destOrd="0" presId="urn:microsoft.com/office/officeart/2005/8/layout/gear1"/>
    <dgm:cxn modelId="{F0BE7833-E0A8-4809-8AF3-A3DA02C52AEF}" type="presOf" srcId="{435B64BC-A7BB-4ED1-8E5F-F772318F9325}" destId="{8A601241-2CD8-4928-BB4A-B1520C6848C6}" srcOrd="0" destOrd="0" presId="urn:microsoft.com/office/officeart/2005/8/layout/gear1"/>
    <dgm:cxn modelId="{41F176E9-B4DB-4120-B548-62FC3A1C36F5}" srcId="{F2EDB4C6-9311-460E-A825-AC030F33E17E}" destId="{310BF0EF-6A04-4FA6-957F-51F9F1F908DB}" srcOrd="1" destOrd="0" parTransId="{F0DCB857-B45E-439D-8AEB-110252BAA277}" sibTransId="{435B64BC-A7BB-4ED1-8E5F-F772318F9325}"/>
    <dgm:cxn modelId="{28E1BD5C-32DA-4E58-A035-A675E1135FEE}" type="presOf" srcId="{CA0CFC00-9B26-4C0A-B1D5-29F68FACE9F5}" destId="{C5648110-5205-4501-B630-89B081D333E9}" srcOrd="1" destOrd="0" presId="urn:microsoft.com/office/officeart/2005/8/layout/gear1"/>
    <dgm:cxn modelId="{5DCEC4D7-9B18-42A2-94EE-20BBF8521BA0}" type="presOf" srcId="{1E9E8347-7223-42D1-990D-229AD59520BB}" destId="{26A03862-DD62-46E7-96F3-31DC45918A28}" srcOrd="0" destOrd="0" presId="urn:microsoft.com/office/officeart/2005/8/layout/gear1"/>
    <dgm:cxn modelId="{2ECC9407-C369-4323-A17D-0F04B1A7A10E}" type="presOf" srcId="{952EFFB6-78F6-42D0-8AEC-24F0EC1BA19D}" destId="{322C39E5-A607-4928-8828-7291696DDA64}" srcOrd="1" destOrd="0" presId="urn:microsoft.com/office/officeart/2005/8/layout/gear1"/>
    <dgm:cxn modelId="{ACEA2CAF-434B-4BDF-BC04-BEF6D2C9F5EA}" type="presOf" srcId="{310BF0EF-6A04-4FA6-957F-51F9F1F908DB}" destId="{08CC85CA-C567-4058-9205-D98522D3923D}" srcOrd="2" destOrd="0" presId="urn:microsoft.com/office/officeart/2005/8/layout/gear1"/>
    <dgm:cxn modelId="{AA728274-D496-47EF-9795-23A2688E620C}" type="presOf" srcId="{310BF0EF-6A04-4FA6-957F-51F9F1F908DB}" destId="{7B0E6177-F59C-498B-9E1E-DA8081DA1B2D}" srcOrd="1" destOrd="0" presId="urn:microsoft.com/office/officeart/2005/8/layout/gear1"/>
    <dgm:cxn modelId="{8C2EA0D1-0757-4C91-A2FF-213C9D4C2BCA}" type="presOf" srcId="{952EFFB6-78F6-42D0-8AEC-24F0EC1BA19D}" destId="{6DD14AF0-5287-44AC-B2AB-3447415223B8}" srcOrd="0" destOrd="0" presId="urn:microsoft.com/office/officeart/2005/8/layout/gear1"/>
    <dgm:cxn modelId="{E95F3511-D304-4BE6-B9BB-3DF375BC6F47}" srcId="{F2EDB4C6-9311-460E-A825-AC030F33E17E}" destId="{952EFFB6-78F6-42D0-8AEC-24F0EC1BA19D}" srcOrd="2" destOrd="0" parTransId="{36180E1D-3591-408B-93F1-B6EC47AAA519}" sibTransId="{E57E0A2A-874C-4A0F-B6E5-B3D160902386}"/>
    <dgm:cxn modelId="{644702F0-4685-4136-9453-8FB5FD36F243}" type="presParOf" srcId="{26FDBB48-E6E3-4502-A111-6AE1E0742001}" destId="{9B99C18E-1499-4037-BD7C-FB85FC6DC41E}" srcOrd="0" destOrd="0" presId="urn:microsoft.com/office/officeart/2005/8/layout/gear1"/>
    <dgm:cxn modelId="{B1A123C5-5105-4ECB-858F-8E5FF4C6F55C}" type="presParOf" srcId="{26FDBB48-E6E3-4502-A111-6AE1E0742001}" destId="{C5648110-5205-4501-B630-89B081D333E9}" srcOrd="1" destOrd="0" presId="urn:microsoft.com/office/officeart/2005/8/layout/gear1"/>
    <dgm:cxn modelId="{CC1BADE5-8F05-437D-AAAE-FD04AF013FAF}" type="presParOf" srcId="{26FDBB48-E6E3-4502-A111-6AE1E0742001}" destId="{5E0F7D1E-33E2-47CE-8627-E2F139EA55A9}" srcOrd="2" destOrd="0" presId="urn:microsoft.com/office/officeart/2005/8/layout/gear1"/>
    <dgm:cxn modelId="{4B33F68C-75F7-42E0-9CBD-6264CB6B5C3B}" type="presParOf" srcId="{26FDBB48-E6E3-4502-A111-6AE1E0742001}" destId="{28AD6E9E-EDB4-4B53-92EB-568C09826447}" srcOrd="3" destOrd="0" presId="urn:microsoft.com/office/officeart/2005/8/layout/gear1"/>
    <dgm:cxn modelId="{1EDA2441-47C2-4807-BC86-EF1C822648E1}" type="presParOf" srcId="{26FDBB48-E6E3-4502-A111-6AE1E0742001}" destId="{7B0E6177-F59C-498B-9E1E-DA8081DA1B2D}" srcOrd="4" destOrd="0" presId="urn:microsoft.com/office/officeart/2005/8/layout/gear1"/>
    <dgm:cxn modelId="{79A3D5B9-874F-484F-80D5-FAE1BD5E8D1D}" type="presParOf" srcId="{26FDBB48-E6E3-4502-A111-6AE1E0742001}" destId="{08CC85CA-C567-4058-9205-D98522D3923D}" srcOrd="5" destOrd="0" presId="urn:microsoft.com/office/officeart/2005/8/layout/gear1"/>
    <dgm:cxn modelId="{7D9D3BAB-6616-4752-98A8-0C832207A225}" type="presParOf" srcId="{26FDBB48-E6E3-4502-A111-6AE1E0742001}" destId="{6DD14AF0-5287-44AC-B2AB-3447415223B8}" srcOrd="6" destOrd="0" presId="urn:microsoft.com/office/officeart/2005/8/layout/gear1"/>
    <dgm:cxn modelId="{0D50400C-8EAB-40C7-8706-2A41D2CABBD4}" type="presParOf" srcId="{26FDBB48-E6E3-4502-A111-6AE1E0742001}" destId="{322C39E5-A607-4928-8828-7291696DDA64}" srcOrd="7" destOrd="0" presId="urn:microsoft.com/office/officeart/2005/8/layout/gear1"/>
    <dgm:cxn modelId="{D7D2812F-7458-4D3F-AA88-5261D4636F46}" type="presParOf" srcId="{26FDBB48-E6E3-4502-A111-6AE1E0742001}" destId="{E99F24DC-477D-4F87-8C5B-983041708C05}" srcOrd="8" destOrd="0" presId="urn:microsoft.com/office/officeart/2005/8/layout/gear1"/>
    <dgm:cxn modelId="{19E917B8-C112-480E-825D-0B886F562A50}" type="presParOf" srcId="{26FDBB48-E6E3-4502-A111-6AE1E0742001}" destId="{456BB56B-5253-441D-89B8-00966E79F806}" srcOrd="9" destOrd="0" presId="urn:microsoft.com/office/officeart/2005/8/layout/gear1"/>
    <dgm:cxn modelId="{3EDE3457-58A5-462E-B8BA-058CE7EE3032}" type="presParOf" srcId="{26FDBB48-E6E3-4502-A111-6AE1E0742001}" destId="{26A03862-DD62-46E7-96F3-31DC45918A28}" srcOrd="10" destOrd="0" presId="urn:microsoft.com/office/officeart/2005/8/layout/gear1"/>
    <dgm:cxn modelId="{3B4B1105-F8F0-4CF9-89CD-644F890E7581}" type="presParOf" srcId="{26FDBB48-E6E3-4502-A111-6AE1E0742001}" destId="{8A601241-2CD8-4928-BB4A-B1520C6848C6}" srcOrd="11" destOrd="0" presId="urn:microsoft.com/office/officeart/2005/8/layout/gear1"/>
    <dgm:cxn modelId="{5C895287-BD92-4AED-9B1F-F491C6D73D79}" type="presParOf" srcId="{26FDBB48-E6E3-4502-A111-6AE1E0742001}" destId="{A0A0BEC4-1B85-4B2F-B03D-31E2154D53A6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D8EB23-0236-4C3D-AC46-3C2FB8E1B542}" type="doc">
      <dgm:prSet loTypeId="urn:microsoft.com/office/officeart/2005/8/layout/arrow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B1F92E3-1759-49D0-84C1-E0B7CB736357}">
      <dgm:prSet/>
      <dgm:spPr/>
      <dgm:t>
        <a:bodyPr/>
        <a:lstStyle/>
        <a:p>
          <a:r>
            <a:rPr lang="ru-RU" u="sng" dirty="0" err="1" smtClean="0">
              <a:solidFill>
                <a:schemeClr val="tx1"/>
              </a:solidFill>
              <a:latin typeface="+mn-lt"/>
              <a:ea typeface="+mn-ea"/>
              <a:cs typeface="+mn-cs"/>
            </a:rPr>
            <a:t>рекомендація</a:t>
          </a:r>
          <a:r>
            <a:rPr lang="ru-RU" u="sng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 по </a:t>
          </a:r>
          <a:r>
            <a:rPr lang="ru-RU" u="sng" dirty="0" err="1" smtClean="0">
              <a:solidFill>
                <a:schemeClr val="tx1"/>
              </a:solidFill>
              <a:latin typeface="+mn-lt"/>
              <a:ea typeface="+mn-ea"/>
              <a:cs typeface="+mn-cs"/>
            </a:rPr>
            <a:t>вибору</a:t>
          </a:r>
          <a:r>
            <a:rPr lang="ru-RU" u="sng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 </a:t>
          </a:r>
          <a:r>
            <a:rPr lang="ru-RU" u="sng" dirty="0" err="1" smtClean="0">
              <a:solidFill>
                <a:schemeClr val="tx1"/>
              </a:solidFill>
              <a:latin typeface="+mn-lt"/>
              <a:ea typeface="+mn-ea"/>
              <a:cs typeface="+mn-cs"/>
            </a:rPr>
            <a:t>самолікування</a:t>
          </a:r>
          <a:endParaRPr lang="ru-RU" dirty="0"/>
        </a:p>
      </dgm:t>
    </dgm:pt>
    <dgm:pt modelId="{A482C71A-487B-471E-8B15-FE20DC4CB671}" type="parTrans" cxnId="{E0B8EB10-A14C-42A6-9828-793048BBBC00}">
      <dgm:prSet/>
      <dgm:spPr/>
      <dgm:t>
        <a:bodyPr/>
        <a:lstStyle/>
        <a:p>
          <a:endParaRPr lang="ru-RU"/>
        </a:p>
      </dgm:t>
    </dgm:pt>
    <dgm:pt modelId="{A4A8544A-3548-4040-ADCC-2724C090BF5C}" type="sibTrans" cxnId="{E0B8EB10-A14C-42A6-9828-793048BBBC00}">
      <dgm:prSet/>
      <dgm:spPr/>
      <dgm:t>
        <a:bodyPr/>
        <a:lstStyle/>
        <a:p>
          <a:endParaRPr lang="ru-RU"/>
        </a:p>
      </dgm:t>
    </dgm:pt>
    <dgm:pt modelId="{FACE3CBB-33FC-4803-91A6-A900EACCEE59}">
      <dgm:prSet phldrT="[Текст]"/>
      <dgm:spPr/>
      <dgm:t>
        <a:bodyPr/>
        <a:lstStyle/>
        <a:p>
          <a:r>
            <a:rPr lang="ru-RU" u="sng" dirty="0" err="1" smtClean="0">
              <a:solidFill>
                <a:schemeClr val="tx1"/>
              </a:solidFill>
              <a:latin typeface="+mn-lt"/>
              <a:ea typeface="+mn-ea"/>
              <a:cs typeface="+mn-cs"/>
            </a:rPr>
            <a:t>рекомендація</a:t>
          </a:r>
          <a:r>
            <a:rPr lang="ru-RU" u="sng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 </a:t>
          </a:r>
          <a:r>
            <a:rPr lang="ru-RU" u="sng" dirty="0" err="1" smtClean="0">
              <a:solidFill>
                <a:schemeClr val="tx1"/>
              </a:solidFill>
              <a:latin typeface="+mn-lt"/>
              <a:ea typeface="+mn-ea"/>
              <a:cs typeface="+mn-cs"/>
            </a:rPr>
            <a:t>відвідування</a:t>
          </a:r>
          <a:r>
            <a:rPr lang="ru-RU" u="sng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 </a:t>
          </a:r>
          <a:r>
            <a:rPr lang="ru-RU" u="sng" dirty="0" err="1" smtClean="0">
              <a:solidFill>
                <a:schemeClr val="tx1"/>
              </a:solidFill>
              <a:latin typeface="+mn-lt"/>
              <a:ea typeface="+mn-ea"/>
              <a:cs typeface="+mn-cs"/>
            </a:rPr>
            <a:t>лікаря</a:t>
          </a:r>
          <a:r>
            <a:rPr lang="ru-RU" u="sng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 </a:t>
          </a:r>
          <a:endParaRPr lang="ru-RU" dirty="0"/>
        </a:p>
      </dgm:t>
    </dgm:pt>
    <dgm:pt modelId="{A51834B9-7C21-428B-8E5D-03C452349DC5}" type="parTrans" cxnId="{C78B01F2-A5B8-4382-B2AD-3C89C7A7B876}">
      <dgm:prSet/>
      <dgm:spPr/>
      <dgm:t>
        <a:bodyPr/>
        <a:lstStyle/>
        <a:p>
          <a:endParaRPr lang="ru-RU"/>
        </a:p>
      </dgm:t>
    </dgm:pt>
    <dgm:pt modelId="{E9BD3135-7D3C-461F-ADE4-0465B27615CD}" type="sibTrans" cxnId="{C78B01F2-A5B8-4382-B2AD-3C89C7A7B876}">
      <dgm:prSet/>
      <dgm:spPr/>
      <dgm:t>
        <a:bodyPr/>
        <a:lstStyle/>
        <a:p>
          <a:endParaRPr lang="ru-RU"/>
        </a:p>
      </dgm:t>
    </dgm:pt>
    <dgm:pt modelId="{20DF4B05-95E2-4739-8788-193E782175EC}" type="pres">
      <dgm:prSet presAssocID="{12D8EB23-0236-4C3D-AC46-3C2FB8E1B542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82D13EA-C86B-43DD-80A9-7988B1A52FD8}" type="pres">
      <dgm:prSet presAssocID="{12D8EB23-0236-4C3D-AC46-3C2FB8E1B542}" presName="divider" presStyleLbl="fgShp" presStyleIdx="0" presStyleCnt="1"/>
      <dgm:spPr/>
      <dgm:t>
        <a:bodyPr/>
        <a:lstStyle/>
        <a:p>
          <a:endParaRPr lang="ru-RU"/>
        </a:p>
      </dgm:t>
    </dgm:pt>
    <dgm:pt modelId="{90400FA7-50B1-4C13-9280-3E92AF6FB814}" type="pres">
      <dgm:prSet presAssocID="{EB1F92E3-1759-49D0-84C1-E0B7CB736357}" presName="downArrow" presStyleLbl="node1" presStyleIdx="0" presStyleCnt="2"/>
      <dgm:spPr/>
    </dgm:pt>
    <dgm:pt modelId="{48345D3E-A470-4F1E-9674-DB7453398A03}" type="pres">
      <dgm:prSet presAssocID="{EB1F92E3-1759-49D0-84C1-E0B7CB736357}" presName="downArrow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DCF63A-FD06-4E52-9D74-ECCF7F9B80B6}" type="pres">
      <dgm:prSet presAssocID="{FACE3CBB-33FC-4803-91A6-A900EACCEE59}" presName="upArrow" presStyleLbl="node1" presStyleIdx="1" presStyleCnt="2"/>
      <dgm:spPr/>
    </dgm:pt>
    <dgm:pt modelId="{CAE39A86-AB5D-4851-B25C-AFA757D67D2C}" type="pres">
      <dgm:prSet presAssocID="{FACE3CBB-33FC-4803-91A6-A900EACCEE59}" presName="upArrow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770A667-BCA4-41D0-8C19-8EA632F26B15}" type="presOf" srcId="{FACE3CBB-33FC-4803-91A6-A900EACCEE59}" destId="{CAE39A86-AB5D-4851-B25C-AFA757D67D2C}" srcOrd="0" destOrd="0" presId="urn:microsoft.com/office/officeart/2005/8/layout/arrow3"/>
    <dgm:cxn modelId="{E0B8EB10-A14C-42A6-9828-793048BBBC00}" srcId="{12D8EB23-0236-4C3D-AC46-3C2FB8E1B542}" destId="{EB1F92E3-1759-49D0-84C1-E0B7CB736357}" srcOrd="0" destOrd="0" parTransId="{A482C71A-487B-471E-8B15-FE20DC4CB671}" sibTransId="{A4A8544A-3548-4040-ADCC-2724C090BF5C}"/>
    <dgm:cxn modelId="{B3AA5DDE-398D-44B4-9CBB-7F7078936541}" type="presOf" srcId="{EB1F92E3-1759-49D0-84C1-E0B7CB736357}" destId="{48345D3E-A470-4F1E-9674-DB7453398A03}" srcOrd="0" destOrd="0" presId="urn:microsoft.com/office/officeart/2005/8/layout/arrow3"/>
    <dgm:cxn modelId="{C78B01F2-A5B8-4382-B2AD-3C89C7A7B876}" srcId="{12D8EB23-0236-4C3D-AC46-3C2FB8E1B542}" destId="{FACE3CBB-33FC-4803-91A6-A900EACCEE59}" srcOrd="1" destOrd="0" parTransId="{A51834B9-7C21-428B-8E5D-03C452349DC5}" sibTransId="{E9BD3135-7D3C-461F-ADE4-0465B27615CD}"/>
    <dgm:cxn modelId="{E1A930BD-7424-4DC2-8821-9808FE01D824}" type="presOf" srcId="{12D8EB23-0236-4C3D-AC46-3C2FB8E1B542}" destId="{20DF4B05-95E2-4739-8788-193E782175EC}" srcOrd="0" destOrd="0" presId="urn:microsoft.com/office/officeart/2005/8/layout/arrow3"/>
    <dgm:cxn modelId="{B7A08522-EA2A-438C-BA21-E98EF39080BC}" type="presParOf" srcId="{20DF4B05-95E2-4739-8788-193E782175EC}" destId="{D82D13EA-C86B-43DD-80A9-7988B1A52FD8}" srcOrd="0" destOrd="0" presId="urn:microsoft.com/office/officeart/2005/8/layout/arrow3"/>
    <dgm:cxn modelId="{5FFF486D-E967-4DC0-820E-D5F38E03FC48}" type="presParOf" srcId="{20DF4B05-95E2-4739-8788-193E782175EC}" destId="{90400FA7-50B1-4C13-9280-3E92AF6FB814}" srcOrd="1" destOrd="0" presId="urn:microsoft.com/office/officeart/2005/8/layout/arrow3"/>
    <dgm:cxn modelId="{C74D51E0-E7D2-45AE-99CB-B81C00D76507}" type="presParOf" srcId="{20DF4B05-95E2-4739-8788-193E782175EC}" destId="{48345D3E-A470-4F1E-9674-DB7453398A03}" srcOrd="2" destOrd="0" presId="urn:microsoft.com/office/officeart/2005/8/layout/arrow3"/>
    <dgm:cxn modelId="{FF5D179B-C0B4-47EC-8E80-642E2DC66936}" type="presParOf" srcId="{20DF4B05-95E2-4739-8788-193E782175EC}" destId="{12DCF63A-FD06-4E52-9D74-ECCF7F9B80B6}" srcOrd="3" destOrd="0" presId="urn:microsoft.com/office/officeart/2005/8/layout/arrow3"/>
    <dgm:cxn modelId="{06075011-21A4-4CB4-A080-49745C51B151}" type="presParOf" srcId="{20DF4B05-95E2-4739-8788-193E782175EC}" destId="{CAE39A86-AB5D-4851-B25C-AFA757D67D2C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B99C18E-1499-4037-BD7C-FB85FC6DC41E}">
      <dsp:nvSpPr>
        <dsp:cNvPr id="0" name=""/>
        <dsp:cNvSpPr/>
      </dsp:nvSpPr>
      <dsp:spPr>
        <a:xfrm>
          <a:off x="3269124" y="1857396"/>
          <a:ext cx="4122008" cy="3673944"/>
        </a:xfrm>
        <a:prstGeom prst="gear9">
          <a:avLst/>
        </a:prstGeom>
        <a:solidFill>
          <a:srgbClr val="0070C0"/>
        </a:solidFill>
        <a:ln w="25400" cap="flat" cmpd="sng" algn="ctr">
          <a:solidFill>
            <a:schemeClr val="bg1">
              <a:lumMod val="95000"/>
              <a:lumOff val="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chemeClr val="tx1"/>
              </a:solidFill>
            </a:rPr>
            <a:t>Потребитель безрецептурных ЛС</a:t>
          </a:r>
          <a:endParaRPr lang="ru-RU" sz="2600" b="1" kern="1200" dirty="0">
            <a:solidFill>
              <a:schemeClr val="tx1"/>
            </a:solidFill>
          </a:endParaRPr>
        </a:p>
      </dsp:txBody>
      <dsp:txXfrm>
        <a:off x="3269124" y="1857396"/>
        <a:ext cx="4122008" cy="3673944"/>
      </dsp:txXfrm>
    </dsp:sp>
    <dsp:sp modelId="{28AD6E9E-EDB4-4B53-92EB-568C09826447}">
      <dsp:nvSpPr>
        <dsp:cNvPr id="0" name=""/>
        <dsp:cNvSpPr/>
      </dsp:nvSpPr>
      <dsp:spPr>
        <a:xfrm>
          <a:off x="1409969" y="1374594"/>
          <a:ext cx="3000396" cy="2697377"/>
        </a:xfrm>
        <a:prstGeom prst="gear6">
          <a:avLst/>
        </a:prstGeom>
        <a:solidFill>
          <a:schemeClr val="accent4">
            <a:lumMod val="75000"/>
          </a:schemeClr>
        </a:solidFill>
        <a:ln w="25400" cap="flat" cmpd="sng" algn="ctr">
          <a:solidFill>
            <a:schemeClr val="bg1">
              <a:lumMod val="95000"/>
              <a:lumOff val="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chemeClr val="tx1"/>
              </a:solidFill>
            </a:rPr>
            <a:t>Работник аптеки</a:t>
          </a:r>
          <a:endParaRPr lang="ru-RU" sz="2600" b="1" kern="1200" dirty="0">
            <a:solidFill>
              <a:schemeClr val="tx1"/>
            </a:solidFill>
          </a:endParaRPr>
        </a:p>
      </dsp:txBody>
      <dsp:txXfrm>
        <a:off x="1409969" y="1374594"/>
        <a:ext cx="3000396" cy="2697377"/>
      </dsp:txXfrm>
    </dsp:sp>
    <dsp:sp modelId="{6DD14AF0-5287-44AC-B2AB-3447415223B8}">
      <dsp:nvSpPr>
        <dsp:cNvPr id="0" name=""/>
        <dsp:cNvSpPr/>
      </dsp:nvSpPr>
      <dsp:spPr>
        <a:xfrm rot="20700000">
          <a:off x="2790500" y="-13631"/>
          <a:ext cx="2544427" cy="2473433"/>
        </a:xfrm>
        <a:prstGeom prst="gear6">
          <a:avLst/>
        </a:prstGeom>
        <a:solidFill>
          <a:srgbClr val="00B0F0"/>
        </a:solidFill>
        <a:ln w="25400" cap="flat" cmpd="sng" algn="ctr">
          <a:solidFill>
            <a:schemeClr val="bg1">
              <a:lumMod val="95000"/>
              <a:lumOff val="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chemeClr val="tx1"/>
              </a:solidFill>
            </a:rPr>
            <a:t>Врач</a:t>
          </a:r>
          <a:endParaRPr lang="ru-RU" sz="2600" b="1" kern="1200" dirty="0">
            <a:solidFill>
              <a:schemeClr val="tx1"/>
            </a:solidFill>
          </a:endParaRPr>
        </a:p>
      </dsp:txBody>
      <dsp:txXfrm>
        <a:off x="3352778" y="524653"/>
        <a:ext cx="1419870" cy="1396862"/>
      </dsp:txXfrm>
    </dsp:sp>
    <dsp:sp modelId="{26A03862-DD62-46E7-96F3-31DC45918A28}">
      <dsp:nvSpPr>
        <dsp:cNvPr id="0" name=""/>
        <dsp:cNvSpPr/>
      </dsp:nvSpPr>
      <dsp:spPr>
        <a:xfrm>
          <a:off x="4214854" y="1657378"/>
          <a:ext cx="3771926" cy="3771926"/>
        </a:xfrm>
        <a:prstGeom prst="circularArrow">
          <a:avLst>
            <a:gd name="adj1" fmla="val 4688"/>
            <a:gd name="adj2" fmla="val 299029"/>
            <a:gd name="adj3" fmla="val 2538373"/>
            <a:gd name="adj4" fmla="val 15814240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601241-2CD8-4928-BB4A-B1520C6848C6}">
      <dsp:nvSpPr>
        <dsp:cNvPr id="0" name=""/>
        <dsp:cNvSpPr/>
      </dsp:nvSpPr>
      <dsp:spPr>
        <a:xfrm>
          <a:off x="1071566" y="1172523"/>
          <a:ext cx="2740540" cy="2740540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A0BEC4-1B85-4B2F-B03D-31E2154D53A6}">
      <dsp:nvSpPr>
        <dsp:cNvPr id="0" name=""/>
        <dsp:cNvSpPr/>
      </dsp:nvSpPr>
      <dsp:spPr>
        <a:xfrm>
          <a:off x="2474424" y="-428640"/>
          <a:ext cx="2954854" cy="2954854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82D13EA-C86B-43DD-80A9-7988B1A52FD8}">
      <dsp:nvSpPr>
        <dsp:cNvPr id="0" name=""/>
        <dsp:cNvSpPr/>
      </dsp:nvSpPr>
      <dsp:spPr>
        <a:xfrm rot="21300000">
          <a:off x="25254" y="1794666"/>
          <a:ext cx="8179091" cy="936629"/>
        </a:xfrm>
        <a:prstGeom prst="mathMin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400FA7-50B1-4C13-9280-3E92AF6FB814}">
      <dsp:nvSpPr>
        <dsp:cNvPr id="0" name=""/>
        <dsp:cNvSpPr/>
      </dsp:nvSpPr>
      <dsp:spPr>
        <a:xfrm>
          <a:off x="987552" y="226298"/>
          <a:ext cx="2468880" cy="1810385"/>
        </a:xfrm>
        <a:prstGeom prst="down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345D3E-A470-4F1E-9674-DB7453398A03}">
      <dsp:nvSpPr>
        <dsp:cNvPr id="0" name=""/>
        <dsp:cNvSpPr/>
      </dsp:nvSpPr>
      <dsp:spPr>
        <a:xfrm>
          <a:off x="4361687" y="0"/>
          <a:ext cx="2633472" cy="1900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u="sng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рекомендация по выбору самолечения</a:t>
          </a:r>
          <a:endParaRPr lang="ru-RU" sz="2900" kern="1200" dirty="0"/>
        </a:p>
      </dsp:txBody>
      <dsp:txXfrm>
        <a:off x="4361687" y="0"/>
        <a:ext cx="2633472" cy="1900904"/>
      </dsp:txXfrm>
    </dsp:sp>
    <dsp:sp modelId="{12DCF63A-FD06-4E52-9D74-ECCF7F9B80B6}">
      <dsp:nvSpPr>
        <dsp:cNvPr id="0" name=""/>
        <dsp:cNvSpPr/>
      </dsp:nvSpPr>
      <dsp:spPr>
        <a:xfrm>
          <a:off x="4773168" y="2489279"/>
          <a:ext cx="2468880" cy="1810385"/>
        </a:xfrm>
        <a:prstGeom prst="up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E39A86-AB5D-4851-B25C-AFA757D67D2C}">
      <dsp:nvSpPr>
        <dsp:cNvPr id="0" name=""/>
        <dsp:cNvSpPr/>
      </dsp:nvSpPr>
      <dsp:spPr>
        <a:xfrm>
          <a:off x="1234440" y="2625058"/>
          <a:ext cx="2633472" cy="190090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u="sng" kern="1200" dirty="0" smtClean="0">
              <a:solidFill>
                <a:schemeClr val="tx1"/>
              </a:solidFill>
              <a:latin typeface="+mn-lt"/>
              <a:ea typeface="+mn-ea"/>
              <a:cs typeface="+mn-cs"/>
            </a:rPr>
            <a:t>рекомендация посещения врача </a:t>
          </a:r>
          <a:endParaRPr lang="ru-RU" sz="2900" kern="1200" dirty="0"/>
        </a:p>
      </dsp:txBody>
      <dsp:txXfrm>
        <a:off x="1234440" y="2625058"/>
        <a:ext cx="2633472" cy="19009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ACDDFC-E269-4F8A-A0F9-D270263AD408}" type="datetimeFigureOut">
              <a:rPr lang="ru-RU" smtClean="0"/>
              <a:pPr/>
              <a:t>17.07.2022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4C6752-BA90-4538-8736-9557C94C35A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0" hangingPunct="0"/>
            <a:endParaRPr lang="ru-RU" sz="1200" b="1" dirty="0" smtClean="0">
              <a:solidFill>
                <a:schemeClr val="bg1"/>
              </a:solidFill>
            </a:endParaRPr>
          </a:p>
          <a:p>
            <a:endParaRPr lang="ru-RU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4C6752-BA90-4538-8736-9557C94C35A4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4C6752-BA90-4538-8736-9557C94C35A4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Сложившаяся мировая практика предусматривает составление списков рецептурных лекарственных средств.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Все остальные могут использоваться населением для самостоятельного применения. 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Данное положение принципиально отличается от отечественной системы определения рецептурных и безрецептурных лекарственных средств. У нас (как и в России) наоборот - утверждается постановлением перечень безрецептурных препаратов.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4C6752-BA90-4538-8736-9557C94C35A4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4C6752-BA90-4538-8736-9557C94C35A4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формировании концепции "самолечения", в смысле самостоятельного использования лекарств, значительную роль сыграла ВОЗ. Рядом своих резолюций ВОЗ определила мировую стратегию развития "самолечения", поставив 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первое место роль и ответственность самого человека в заботе о своем здоровье, на второе - роль общества и лишь на третье - системы здравоохранения. ВОЗ дала определение понятия "самолечение с помощью лекарств": "Самолечение представляет собой использование лекарств потребителем для лечения </a:t>
            </a:r>
            <a:r>
              <a:rPr lang="ru-RU" sz="1200" b="1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нарушений и симптомов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ru-RU" sz="1200" b="1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распознаваемых им самим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".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На практике оно также включает лечение одного члена семьи или одного знакомого другим, особенно в отношении </a:t>
            </a:r>
            <a:r>
              <a:rPr lang="ru-RU" sz="1200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детей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200" b="1" u="sng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Самолечение назвали ответственным именно потому, что основной его идеей является ответственность человека за свое здоровье? 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 именно поэтому Европейская ассоциация производителей безрецептурных препаратов (AESGP) трансформировала термин "самолечение" (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self-medication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 в "ответственное самолечение" (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responsible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1200" b="1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self-medication</a:t>
            </a: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). </a:t>
            </a:r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4C6752-BA90-4538-8736-9557C94C35A4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4C6752-BA90-4538-8736-9557C94C35A4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4C6752-BA90-4538-8736-9557C94C35A4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4C6752-BA90-4538-8736-9557C94C35A4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4C6752-BA90-4538-8736-9557C94C35A4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4C6752-BA90-4538-8736-9557C94C35A4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4C6752-BA90-4538-8736-9557C94C35A4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4C6752-BA90-4538-8736-9557C94C35A4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4C6752-BA90-4538-8736-9557C94C35A4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4C6752-BA90-4538-8736-9557C94C35A4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4C6752-BA90-4538-8736-9557C94C35A4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4C6752-BA90-4538-8736-9557C94C35A4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4C6752-BA90-4538-8736-9557C94C35A4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563" y="122238"/>
            <a:ext cx="8802687" cy="12065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90500" y="1447800"/>
            <a:ext cx="8775700" cy="47752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diagramData" Target="../diagrams/data2.xml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255090" y="489548"/>
            <a:ext cx="8633820" cy="5583439"/>
          </a:xfrm>
          <a:prstGeom prst="rect">
            <a:avLst/>
          </a:prstGeom>
          <a:blipFill>
            <a:blip r:embed="rId2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tile tx="0" ty="0" sx="100000" sy="100000" flip="none" algn="tl"/>
          </a:blipFill>
          <a:scene3d>
            <a:camera prst="isometricOffAxis1Right"/>
            <a:lightRig rig="threePt" dir="t">
              <a:rot lat="0" lon="0" rev="1200000"/>
            </a:lightRig>
          </a:scene3d>
          <a:sp3d contourW="12700">
            <a:bevelT w="63500" h="25400"/>
            <a:contourClr>
              <a:srgbClr val="0000CC"/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ru-RU" sz="3200" b="1" kern="10" dirty="0" err="1" smtClean="0">
                <a:ln w="19050">
                  <a:solidFill>
                    <a:srgbClr val="CC00CC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Фармацевтична</a:t>
            </a:r>
            <a:r>
              <a:rPr lang="ru-RU" sz="3200" b="1" kern="10" dirty="0" smtClean="0">
                <a:ln w="19050">
                  <a:solidFill>
                    <a:srgbClr val="CC00CC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</a:t>
            </a:r>
            <a:r>
              <a:rPr lang="ru-RU" sz="3200" b="1" kern="10" dirty="0" err="1" smtClean="0">
                <a:ln w="19050">
                  <a:solidFill>
                    <a:srgbClr val="CC00CC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опіка</a:t>
            </a:r>
            <a:r>
              <a:rPr lang="ru-RU" sz="3200" b="1" kern="10" dirty="0" smtClean="0">
                <a:ln w="19050">
                  <a:solidFill>
                    <a:srgbClr val="CC00CC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: </a:t>
            </a:r>
          </a:p>
          <a:p>
            <a:pPr algn="ctr">
              <a:defRPr/>
            </a:pPr>
            <a:r>
              <a:rPr lang="uk-UA" sz="3200" b="1" kern="10" dirty="0" smtClean="0">
                <a:ln w="19050">
                  <a:solidFill>
                    <a:srgbClr val="CC00CC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Визначення</a:t>
            </a:r>
            <a:endParaRPr lang="ru-RU" sz="3200" b="1" kern="10" dirty="0" smtClean="0">
              <a:ln w="19050">
                <a:solidFill>
                  <a:srgbClr val="CC00CC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  <a:p>
            <a:pPr algn="ctr">
              <a:defRPr/>
            </a:pPr>
            <a:r>
              <a:rPr lang="ru-RU" sz="3200" b="1" kern="10" dirty="0" err="1" smtClean="0">
                <a:ln w="19050">
                  <a:solidFill>
                    <a:srgbClr val="CC00CC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Основні</a:t>
            </a:r>
            <a:r>
              <a:rPr lang="ru-RU" sz="3200" b="1" kern="10" dirty="0" smtClean="0">
                <a:ln w="19050">
                  <a:solidFill>
                    <a:srgbClr val="CC00CC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</a:t>
            </a:r>
            <a:r>
              <a:rPr lang="ru-RU" sz="3200" b="1" kern="10" dirty="0" err="1" smtClean="0">
                <a:ln w="19050">
                  <a:solidFill>
                    <a:srgbClr val="CC00CC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принципи</a:t>
            </a:r>
            <a:endParaRPr lang="ru-RU" sz="3200" b="1" kern="10" dirty="0">
              <a:ln w="19050">
                <a:solidFill>
                  <a:srgbClr val="CC00CC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5125" name="AutoShape 5"/>
          <p:cNvSpPr>
            <a:spLocks noChangeArrowheads="1"/>
          </p:cNvSpPr>
          <p:nvPr/>
        </p:nvSpPr>
        <p:spPr bwMode="auto">
          <a:xfrm>
            <a:off x="62564" y="0"/>
            <a:ext cx="8952138" cy="6669379"/>
          </a:xfrm>
          <a:prstGeom prst="foldedCorner">
            <a:avLst>
              <a:gd name="adj" fmla="val 12500"/>
            </a:avLst>
          </a:prstGeom>
          <a:noFill/>
          <a:ln w="57150">
            <a:solidFill>
              <a:srgbClr val="CC0099"/>
            </a:solidFill>
            <a:round/>
            <a:headEnd/>
            <a:tailEnd/>
          </a:ln>
          <a:effectLst>
            <a:outerShdw dist="107763" dir="18900000" algn="ctr" rotWithShape="0">
              <a:srgbClr val="6600FF">
                <a:alpha val="50000"/>
              </a:srgbClr>
            </a:outerShdw>
          </a:effectLst>
        </p:spPr>
        <p:txBody>
          <a:bodyPr wrap="none" lIns="81272" tIns="40636" rIns="81272" bIns="40636" anchor="ctr"/>
          <a:lstStyle/>
          <a:p>
            <a:pPr>
              <a:defRPr/>
            </a:pPr>
            <a:endParaRPr lang="ru-RU">
              <a:latin typeface="Times New Roman" pitchFamily="18" charset="-5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7"/>
          <p:cNvSpPr>
            <a:spLocks noChangeArrowheads="1"/>
          </p:cNvSpPr>
          <p:nvPr/>
        </p:nvSpPr>
        <p:spPr bwMode="gray">
          <a:xfrm>
            <a:off x="142844" y="1000108"/>
            <a:ext cx="8858312" cy="114300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ru-RU" sz="2400" b="1" u="sng" dirty="0" err="1" smtClean="0">
                <a:solidFill>
                  <a:srgbClr val="C00000"/>
                </a:solidFill>
              </a:rPr>
              <a:t>Рrescription-only</a:t>
            </a:r>
            <a:r>
              <a:rPr lang="ru-RU" sz="2400" b="1" u="sng" dirty="0" smtClean="0">
                <a:solidFill>
                  <a:srgbClr val="C00000"/>
                </a:solidFill>
              </a:rPr>
              <a:t> </a:t>
            </a:r>
            <a:r>
              <a:rPr lang="ru-RU" sz="2400" b="1" u="sng" dirty="0" err="1" smtClean="0">
                <a:solidFill>
                  <a:srgbClr val="C00000"/>
                </a:solidFill>
              </a:rPr>
              <a:t>medicine</a:t>
            </a:r>
            <a:r>
              <a:rPr lang="ru-RU" sz="2400" b="1" u="sng" dirty="0" smtClean="0">
                <a:solidFill>
                  <a:srgbClr val="C00000"/>
                </a:solidFill>
              </a:rPr>
              <a:t>, POL </a:t>
            </a:r>
          </a:p>
          <a:p>
            <a:pPr eaLnBrk="0" hangingPunct="0"/>
            <a:r>
              <a:rPr lang="ru-RU" sz="2400" b="1" dirty="0" err="1" smtClean="0">
                <a:solidFill>
                  <a:srgbClr val="C00000"/>
                </a:solidFill>
              </a:rPr>
              <a:t>Лікарські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</a:rPr>
              <a:t>засоби</a:t>
            </a:r>
            <a:r>
              <a:rPr lang="ru-RU" sz="2400" b="1" dirty="0" smtClean="0">
                <a:solidFill>
                  <a:srgbClr val="C00000"/>
                </a:solidFill>
              </a:rPr>
              <a:t>, </a:t>
            </a:r>
            <a:r>
              <a:rPr lang="ru-RU" sz="2400" b="1" dirty="0" err="1" smtClean="0">
                <a:solidFill>
                  <a:srgbClr val="C00000"/>
                </a:solidFill>
              </a:rPr>
              <a:t>що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ru-RU" sz="2400" b="1" dirty="0" err="1" smtClean="0">
                <a:solidFill>
                  <a:srgbClr val="C00000"/>
                </a:solidFill>
              </a:rPr>
              <a:t>відпускаються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</a:p>
          <a:p>
            <a:pPr eaLnBrk="0" hangingPunct="0"/>
            <a:r>
              <a:rPr lang="ru-RU" sz="2400" b="1" dirty="0" err="1" smtClean="0">
                <a:solidFill>
                  <a:srgbClr val="C00000"/>
                </a:solidFill>
              </a:rPr>
              <a:t>тільки</a:t>
            </a:r>
            <a:r>
              <a:rPr lang="ru-RU" sz="2400" b="1" dirty="0" smtClean="0">
                <a:solidFill>
                  <a:srgbClr val="C00000"/>
                </a:solidFill>
              </a:rPr>
              <a:t> за рецептом </a:t>
            </a:r>
            <a:r>
              <a:rPr lang="ru-RU" sz="2400" b="1" dirty="0" err="1" smtClean="0">
                <a:solidFill>
                  <a:srgbClr val="C00000"/>
                </a:solidFill>
              </a:rPr>
              <a:t>лікаря</a:t>
            </a:r>
            <a:r>
              <a:rPr lang="ru-RU" sz="2400" b="1" dirty="0" smtClean="0">
                <a:solidFill>
                  <a:srgbClr val="C00000"/>
                </a:solidFill>
              </a:rPr>
              <a:t> 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42910" y="71414"/>
            <a:ext cx="81439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 smtClean="0">
                <a:latin typeface="+mj-lt"/>
              </a:rPr>
              <a:t>Принципи</a:t>
            </a:r>
            <a:r>
              <a:rPr lang="ru-RU" sz="2800" b="1" dirty="0" smtClean="0">
                <a:latin typeface="+mj-lt"/>
              </a:rPr>
              <a:t> </a:t>
            </a:r>
            <a:r>
              <a:rPr lang="ru-RU" sz="2800" b="1" dirty="0" err="1" smtClean="0">
                <a:latin typeface="+mj-lt"/>
              </a:rPr>
              <a:t>розподілу</a:t>
            </a:r>
            <a:r>
              <a:rPr lang="ru-RU" sz="2800" b="1" dirty="0" smtClean="0">
                <a:latin typeface="+mj-lt"/>
              </a:rPr>
              <a:t> </a:t>
            </a:r>
            <a:r>
              <a:rPr lang="ru-RU" sz="2800" b="1" dirty="0" err="1" smtClean="0">
                <a:latin typeface="+mj-lt"/>
              </a:rPr>
              <a:t>ліків</a:t>
            </a:r>
            <a:r>
              <a:rPr lang="ru-RU" sz="2800" b="1" dirty="0" smtClean="0">
                <a:latin typeface="+mj-lt"/>
              </a:rPr>
              <a:t> на </a:t>
            </a:r>
            <a:r>
              <a:rPr lang="ru-RU" sz="2800" b="1" dirty="0" err="1" smtClean="0">
                <a:latin typeface="+mj-lt"/>
              </a:rPr>
              <a:t>препарати</a:t>
            </a:r>
            <a:r>
              <a:rPr lang="ru-RU" sz="2800" b="1" dirty="0" smtClean="0">
                <a:latin typeface="+mj-lt"/>
              </a:rPr>
              <a:t> рецептурного </a:t>
            </a:r>
            <a:r>
              <a:rPr lang="ru-RU" sz="2800" b="1" dirty="0" err="1" smtClean="0">
                <a:latin typeface="+mj-lt"/>
              </a:rPr>
              <a:t>і</a:t>
            </a:r>
            <a:r>
              <a:rPr lang="ru-RU" sz="2800" b="1" dirty="0" smtClean="0">
                <a:latin typeface="+mj-lt"/>
              </a:rPr>
              <a:t> безрецептурного </a:t>
            </a:r>
            <a:r>
              <a:rPr lang="ru-RU" sz="2800" b="1" dirty="0" err="1" smtClean="0">
                <a:latin typeface="+mj-lt"/>
              </a:rPr>
              <a:t>відпуску</a:t>
            </a:r>
            <a:endParaRPr lang="ru-RU" sz="2800" b="1" dirty="0">
              <a:latin typeface="+mj-lt"/>
            </a:endParaRPr>
          </a:p>
        </p:txBody>
      </p:sp>
      <p:sp>
        <p:nvSpPr>
          <p:cNvPr id="6" name="AutoShape 7"/>
          <p:cNvSpPr>
            <a:spLocks noChangeArrowheads="1"/>
          </p:cNvSpPr>
          <p:nvPr/>
        </p:nvSpPr>
        <p:spPr bwMode="gray">
          <a:xfrm>
            <a:off x="214282" y="2285992"/>
            <a:ext cx="8858312" cy="100013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ru-RU" sz="2400" b="1" u="sng" dirty="0" err="1" smtClean="0">
                <a:solidFill>
                  <a:schemeClr val="bg1"/>
                </a:solidFill>
              </a:rPr>
              <a:t>General</a:t>
            </a:r>
            <a:r>
              <a:rPr lang="ru-RU" sz="2400" b="1" u="sng" dirty="0" smtClean="0">
                <a:solidFill>
                  <a:schemeClr val="bg1"/>
                </a:solidFill>
              </a:rPr>
              <a:t> </a:t>
            </a:r>
            <a:r>
              <a:rPr lang="ru-RU" sz="2400" b="1" u="sng" dirty="0" err="1" smtClean="0">
                <a:solidFill>
                  <a:schemeClr val="bg1"/>
                </a:solidFill>
              </a:rPr>
              <a:t>sale</a:t>
            </a:r>
            <a:r>
              <a:rPr lang="ru-RU" sz="2400" b="1" u="sng" dirty="0" smtClean="0">
                <a:solidFill>
                  <a:schemeClr val="bg1"/>
                </a:solidFill>
              </a:rPr>
              <a:t> </a:t>
            </a:r>
            <a:r>
              <a:rPr lang="ru-RU" sz="2400" b="1" u="sng" dirty="0" err="1" smtClean="0">
                <a:solidFill>
                  <a:schemeClr val="bg1"/>
                </a:solidFill>
              </a:rPr>
              <a:t>list</a:t>
            </a:r>
            <a:r>
              <a:rPr lang="ru-RU" sz="2400" b="1" u="sng" dirty="0" smtClean="0">
                <a:solidFill>
                  <a:schemeClr val="bg1"/>
                </a:solidFill>
              </a:rPr>
              <a:t>, GSL </a:t>
            </a:r>
          </a:p>
          <a:p>
            <a:pPr eaLnBrk="0" hangingPunct="0"/>
            <a:r>
              <a:rPr lang="ru-RU" sz="2400" b="1" dirty="0" err="1" smtClean="0">
                <a:solidFill>
                  <a:schemeClr val="bg1"/>
                </a:solidFill>
              </a:rPr>
              <a:t>Лікарські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засоби</a:t>
            </a:r>
            <a:r>
              <a:rPr lang="ru-RU" sz="2400" b="1" dirty="0" smtClean="0">
                <a:solidFill>
                  <a:schemeClr val="bg1"/>
                </a:solidFill>
              </a:rPr>
              <a:t>, </a:t>
            </a:r>
            <a:r>
              <a:rPr lang="ru-RU" sz="2400" b="1" dirty="0" err="1" smtClean="0">
                <a:solidFill>
                  <a:schemeClr val="bg1"/>
                </a:solidFill>
              </a:rPr>
              <a:t>які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можуть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продаватись</a:t>
            </a:r>
            <a:r>
              <a:rPr lang="ru-RU" sz="2400" b="1" dirty="0" smtClean="0">
                <a:solidFill>
                  <a:schemeClr val="bg1"/>
                </a:solidFill>
              </a:rPr>
              <a:t> через</a:t>
            </a:r>
          </a:p>
          <a:p>
            <a:pPr eaLnBrk="0" hangingPunct="0"/>
            <a:r>
              <a:rPr lang="ru-RU" sz="2400" b="1" dirty="0" err="1" smtClean="0">
                <a:solidFill>
                  <a:schemeClr val="bg1"/>
                </a:solidFill>
              </a:rPr>
              <a:t>загальну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торгову</a:t>
            </a:r>
            <a:r>
              <a:rPr lang="ru-RU" sz="2400" b="1" dirty="0" smtClean="0">
                <a:solidFill>
                  <a:schemeClr val="bg1"/>
                </a:solidFill>
              </a:rPr>
              <a:t> мережу </a:t>
            </a:r>
            <a:r>
              <a:rPr lang="ru-RU" sz="2400" b="1" dirty="0" smtClean="0"/>
              <a:t> </a:t>
            </a:r>
            <a:endParaRPr lang="ru-RU" sz="2400" b="1" dirty="0" smtClean="0">
              <a:solidFill>
                <a:schemeClr val="bg1"/>
              </a:solidFill>
            </a:endParaRPr>
          </a:p>
        </p:txBody>
      </p:sp>
      <p:sp>
        <p:nvSpPr>
          <p:cNvPr id="7" name="AutoShape 7"/>
          <p:cNvSpPr>
            <a:spLocks noChangeArrowheads="1"/>
          </p:cNvSpPr>
          <p:nvPr/>
        </p:nvSpPr>
        <p:spPr bwMode="gray">
          <a:xfrm>
            <a:off x="285720" y="3429000"/>
            <a:ext cx="8858312" cy="100013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ru-RU" sz="2400" b="1" u="sng" dirty="0" err="1" smtClean="0">
                <a:solidFill>
                  <a:schemeClr val="bg1"/>
                </a:solidFill>
              </a:rPr>
              <a:t>Pharmacy</a:t>
            </a:r>
            <a:r>
              <a:rPr lang="ru-RU" sz="2400" b="1" u="sng" dirty="0" smtClean="0">
                <a:solidFill>
                  <a:schemeClr val="bg1"/>
                </a:solidFill>
              </a:rPr>
              <a:t> </a:t>
            </a:r>
            <a:r>
              <a:rPr lang="ru-RU" sz="2400" b="1" u="sng" dirty="0" err="1" smtClean="0">
                <a:solidFill>
                  <a:schemeClr val="bg1"/>
                </a:solidFill>
              </a:rPr>
              <a:t>medicine</a:t>
            </a:r>
            <a:r>
              <a:rPr lang="ru-RU" sz="2400" b="1" u="sng" dirty="0" smtClean="0">
                <a:solidFill>
                  <a:schemeClr val="bg1"/>
                </a:solidFill>
              </a:rPr>
              <a:t>, P </a:t>
            </a:r>
          </a:p>
          <a:p>
            <a:pPr eaLnBrk="0" hangingPunct="0"/>
            <a:r>
              <a:rPr lang="ru-RU" sz="2400" b="1" dirty="0" smtClean="0">
                <a:solidFill>
                  <a:schemeClr val="bg1"/>
                </a:solidFill>
              </a:rPr>
              <a:t>- </a:t>
            </a:r>
            <a:r>
              <a:rPr lang="ru-RU" sz="2400" b="1" dirty="0" err="1" smtClean="0">
                <a:solidFill>
                  <a:schemeClr val="bg1"/>
                </a:solidFill>
              </a:rPr>
              <a:t>безрецептурні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препарати</a:t>
            </a:r>
            <a:r>
              <a:rPr lang="ru-RU" sz="2400" b="1" dirty="0" smtClean="0">
                <a:solidFill>
                  <a:schemeClr val="bg1"/>
                </a:solidFill>
              </a:rPr>
              <a:t>, </a:t>
            </a:r>
          </a:p>
          <a:p>
            <a:pPr eaLnBrk="0" hangingPunct="0"/>
            <a:r>
              <a:rPr lang="ru-RU" sz="2400" b="1" dirty="0" err="1" smtClean="0">
                <a:solidFill>
                  <a:schemeClr val="bg1"/>
                </a:solidFill>
              </a:rPr>
              <a:t>що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продаються</a:t>
            </a:r>
            <a:r>
              <a:rPr lang="ru-RU" sz="2400" b="1" dirty="0" smtClean="0">
                <a:solidFill>
                  <a:schemeClr val="bg1"/>
                </a:solidFill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</a:rPr>
              <a:t>тільки</a:t>
            </a:r>
            <a:r>
              <a:rPr lang="ru-RU" sz="2400" b="1" dirty="0" smtClean="0">
                <a:solidFill>
                  <a:schemeClr val="bg1"/>
                </a:solidFill>
              </a:rPr>
              <a:t> в аптеках . </a:t>
            </a:r>
          </a:p>
        </p:txBody>
      </p:sp>
      <p:sp>
        <p:nvSpPr>
          <p:cNvPr id="9" name="AutoShape 7"/>
          <p:cNvSpPr>
            <a:spLocks noChangeArrowheads="1"/>
          </p:cNvSpPr>
          <p:nvPr/>
        </p:nvSpPr>
        <p:spPr bwMode="gray">
          <a:xfrm>
            <a:off x="142844" y="4786322"/>
            <a:ext cx="8858312" cy="171451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endParaRPr lang="ru-RU" sz="2800" b="1" dirty="0" smtClean="0">
              <a:solidFill>
                <a:schemeClr val="bg1"/>
              </a:solidFill>
            </a:endParaRPr>
          </a:p>
        </p:txBody>
      </p:sp>
      <p:sp>
        <p:nvSpPr>
          <p:cNvPr id="10" name="Содержимое 2"/>
          <p:cNvSpPr>
            <a:spLocks noGrp="1"/>
          </p:cNvSpPr>
          <p:nvPr>
            <p:ph idx="1"/>
          </p:nvPr>
        </p:nvSpPr>
        <p:spPr>
          <a:xfrm>
            <a:off x="814390" y="5000636"/>
            <a:ext cx="7258072" cy="140017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</a:rPr>
              <a:t>В США </a:t>
            </a:r>
            <a:r>
              <a:rPr lang="ru-RU" b="1" dirty="0" err="1" smtClean="0">
                <a:solidFill>
                  <a:schemeClr val="bg1"/>
                </a:solidFill>
              </a:rPr>
              <a:t>всі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безрецептурні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лікарські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засоби</a:t>
            </a:r>
            <a:r>
              <a:rPr lang="ru-RU" b="1" dirty="0" smtClean="0">
                <a:solidFill>
                  <a:schemeClr val="bg1"/>
                </a:solidFill>
              </a:rPr>
              <a:t> (</a:t>
            </a:r>
            <a:r>
              <a:rPr lang="ru-RU" b="1" dirty="0" err="1" smtClean="0">
                <a:solidFill>
                  <a:schemeClr val="bg1"/>
                </a:solidFill>
              </a:rPr>
              <a:t>групи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GSL </a:t>
            </a:r>
            <a:r>
              <a:rPr lang="ru-RU" b="1" dirty="0" err="1" smtClean="0">
                <a:solidFill>
                  <a:schemeClr val="bg1"/>
                </a:solidFill>
              </a:rPr>
              <a:t>і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P) </a:t>
            </a:r>
            <a:r>
              <a:rPr lang="ru-RU" b="1" dirty="0" err="1" smtClean="0">
                <a:solidFill>
                  <a:schemeClr val="bg1"/>
                </a:solidFill>
              </a:rPr>
              <a:t>є</a:t>
            </a:r>
            <a:r>
              <a:rPr lang="ru-RU" b="1" dirty="0" smtClean="0">
                <a:solidFill>
                  <a:schemeClr val="bg1"/>
                </a:solidFill>
              </a:rPr>
              <a:t> у </a:t>
            </a:r>
            <a:r>
              <a:rPr lang="ru-RU" b="1" dirty="0" err="1" smtClean="0">
                <a:solidFill>
                  <a:schemeClr val="bg1"/>
                </a:solidFill>
              </a:rPr>
              <a:t>вільному</a:t>
            </a:r>
            <a:r>
              <a:rPr lang="ru-RU" b="1" dirty="0" smtClean="0">
                <a:solidFill>
                  <a:schemeClr val="bg1"/>
                </a:solidFill>
              </a:rPr>
              <a:t> продажу у магазинах </a:t>
            </a:r>
            <a:r>
              <a:rPr lang="ru-RU" b="1" dirty="0" err="1" smtClean="0">
                <a:solidFill>
                  <a:schemeClr val="bg1"/>
                </a:solidFill>
              </a:rPr>
              <a:t>і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становлять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ru-RU" b="1" dirty="0" err="1" smtClean="0">
                <a:solidFill>
                  <a:schemeClr val="bg1"/>
                </a:solidFill>
              </a:rPr>
              <a:t>групу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OT</a:t>
            </a:r>
            <a:r>
              <a:rPr lang="ru-RU" b="1" dirty="0" smtClean="0">
                <a:solidFill>
                  <a:schemeClr val="bg1"/>
                </a:solidFill>
              </a:rPr>
              <a:t>С (</a:t>
            </a:r>
            <a:r>
              <a:rPr lang="en-US" b="1" dirty="0" smtClean="0">
                <a:solidFill>
                  <a:schemeClr val="bg1"/>
                </a:solidFill>
              </a:rPr>
              <a:t>over-the-counter)- </a:t>
            </a:r>
            <a:r>
              <a:rPr lang="ru-RU" b="1" dirty="0" smtClean="0">
                <a:solidFill>
                  <a:schemeClr val="bg1"/>
                </a:solidFill>
              </a:rPr>
              <a:t>ОТС </a:t>
            </a:r>
            <a:r>
              <a:rPr lang="ru-RU" b="1" dirty="0" err="1" smtClean="0">
                <a:solidFill>
                  <a:schemeClr val="bg1"/>
                </a:solidFill>
              </a:rPr>
              <a:t>від</a:t>
            </a:r>
            <a:r>
              <a:rPr lang="ru-RU" b="1" dirty="0" smtClean="0">
                <a:solidFill>
                  <a:schemeClr val="bg1"/>
                </a:solidFill>
              </a:rPr>
              <a:t> англ. </a:t>
            </a:r>
            <a:r>
              <a:rPr lang="en-US" b="1" dirty="0" smtClean="0">
                <a:solidFill>
                  <a:schemeClr val="bg1"/>
                </a:solidFill>
              </a:rPr>
              <a:t>Over The Counter - "</a:t>
            </a:r>
            <a:r>
              <a:rPr lang="ru-RU" b="1" dirty="0" smtClean="0">
                <a:solidFill>
                  <a:schemeClr val="bg1"/>
                </a:solidFill>
              </a:rPr>
              <a:t>через прилавок".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85728"/>
            <a:ext cx="8929718" cy="533400"/>
          </a:xfrm>
        </p:spPr>
        <p:txBody>
          <a:bodyPr>
            <a:noAutofit/>
          </a:bodyPr>
          <a:lstStyle/>
          <a:p>
            <a:r>
              <a:rPr lang="ru-RU" sz="2600" b="1" dirty="0" err="1" smtClean="0">
                <a:latin typeface="+mn-lt"/>
              </a:rPr>
              <a:t>Великобританія</a:t>
            </a:r>
            <a:r>
              <a:rPr lang="ru-RU" sz="2600" b="1" dirty="0" smtClean="0">
                <a:latin typeface="+mn-lt"/>
              </a:rPr>
              <a:t> </a:t>
            </a:r>
            <a:endParaRPr lang="ru-RU" sz="2600" b="1" dirty="0">
              <a:latin typeface="+mn-lt"/>
            </a:endParaRPr>
          </a:p>
        </p:txBody>
      </p:sp>
      <p:graphicFrame>
        <p:nvGraphicFramePr>
          <p:cNvPr id="146474" name="Group 42"/>
          <p:cNvGraphicFramePr>
            <a:graphicFrameLocks noGrp="1"/>
          </p:cNvGraphicFramePr>
          <p:nvPr>
            <p:ph type="tbl" idx="1"/>
          </p:nvPr>
        </p:nvGraphicFramePr>
        <p:xfrm>
          <a:off x="214283" y="928671"/>
          <a:ext cx="8700232" cy="5572163"/>
        </p:xfrm>
        <a:graphic>
          <a:graphicData uri="http://schemas.openxmlformats.org/drawingml/2006/table">
            <a:tbl>
              <a:tblPr/>
              <a:tblGrid>
                <a:gridCol w="8700232"/>
              </a:tblGrid>
              <a:tr h="5013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GSL (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General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Sales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List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)</a:t>
                      </a:r>
                      <a:r>
                        <a:rPr lang="ru-RU" sz="2000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ru-RU" sz="2000" dirty="0" err="1" smtClean="0">
                          <a:solidFill>
                            <a:schemeClr val="bg1"/>
                          </a:solidFill>
                        </a:rPr>
                        <a:t>або</a:t>
                      </a:r>
                      <a:r>
                        <a:rPr lang="ru-RU" sz="20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dirty="0" err="1" smtClean="0">
                          <a:solidFill>
                            <a:schemeClr val="bg1"/>
                          </a:solidFill>
                        </a:rPr>
                        <a:t>перелік</a:t>
                      </a:r>
                      <a:r>
                        <a:rPr lang="ru-RU" sz="20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aseline="0" dirty="0" err="1" smtClean="0">
                          <a:solidFill>
                            <a:schemeClr val="bg1"/>
                          </a:solidFill>
                        </a:rPr>
                        <a:t>загального</a:t>
                      </a:r>
                      <a:r>
                        <a:rPr lang="ru-RU" sz="2000" baseline="0" dirty="0" smtClean="0">
                          <a:solidFill>
                            <a:schemeClr val="bg1"/>
                          </a:solidFill>
                        </a:rPr>
                        <a:t> продажу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8250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P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medicines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(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pharmacy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medicines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), </a:t>
                      </a:r>
                      <a:r>
                        <a:rPr lang="ru-RU" sz="2000" dirty="0" err="1" smtClean="0">
                          <a:solidFill>
                            <a:schemeClr val="bg1"/>
                          </a:solidFill>
                        </a:rPr>
                        <a:t>медикаменти</a:t>
                      </a:r>
                      <a:r>
                        <a:rPr lang="ru-RU" sz="2000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ru-RU" sz="2000" dirty="0" err="1" smtClean="0">
                          <a:solidFill>
                            <a:schemeClr val="bg1"/>
                          </a:solidFill>
                        </a:rPr>
                        <a:t>що</a:t>
                      </a:r>
                      <a:r>
                        <a:rPr lang="ru-RU" sz="20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dirty="0" err="1" smtClean="0">
                          <a:solidFill>
                            <a:schemeClr val="bg1"/>
                          </a:solidFill>
                        </a:rPr>
                        <a:t>відпускаються</a:t>
                      </a:r>
                      <a:r>
                        <a:rPr lang="ru-RU" sz="2000" dirty="0" smtClean="0">
                          <a:solidFill>
                            <a:schemeClr val="bg1"/>
                          </a:solidFill>
                        </a:rPr>
                        <a:t> без рецепта, </a:t>
                      </a:r>
                      <a:r>
                        <a:rPr lang="ru-RU" sz="2000" dirty="0" err="1" smtClean="0">
                          <a:solidFill>
                            <a:schemeClr val="bg1"/>
                          </a:solidFill>
                        </a:rPr>
                        <a:t>але</a:t>
                      </a:r>
                      <a:r>
                        <a:rPr lang="ru-RU" sz="20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dirty="0" err="1" smtClean="0">
                          <a:solidFill>
                            <a:schemeClr val="bg1"/>
                          </a:solidFill>
                        </a:rPr>
                        <a:t>під</a:t>
                      </a:r>
                      <a:r>
                        <a:rPr lang="ru-RU" sz="2000" dirty="0" smtClean="0">
                          <a:solidFill>
                            <a:schemeClr val="bg1"/>
                          </a:solidFill>
                        </a:rPr>
                        <a:t> контролем </a:t>
                      </a:r>
                      <a:r>
                        <a:rPr lang="ru-RU" sz="2000" dirty="0" err="1" smtClean="0">
                          <a:solidFill>
                            <a:schemeClr val="bg1"/>
                          </a:solidFill>
                        </a:rPr>
                        <a:t>провізора</a:t>
                      </a:r>
                      <a:r>
                        <a:rPr lang="ru-RU" sz="2000" dirty="0" smtClean="0">
                          <a:solidFill>
                            <a:schemeClr val="bg1"/>
                          </a:solidFill>
                        </a:rPr>
                        <a:t>;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580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POM (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prescription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only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medicines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),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це</a:t>
                      </a:r>
                      <a:r>
                        <a:rPr lang="ru-RU" sz="2000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baseline="0" dirty="0" err="1" smtClean="0">
                          <a:solidFill>
                            <a:schemeClr val="bg1"/>
                          </a:solidFill>
                        </a:rPr>
                        <a:t>визначає</a:t>
                      </a:r>
                      <a:r>
                        <a:rPr lang="ru-RU" sz="2000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baseline="0" dirty="0" err="1" smtClean="0">
                          <a:solidFill>
                            <a:schemeClr val="bg1"/>
                          </a:solidFill>
                        </a:rPr>
                        <a:t>ліки</a:t>
                      </a:r>
                      <a:r>
                        <a:rPr lang="ru-RU" sz="2000" b="1" baseline="0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ru-RU" sz="2000" b="1" baseline="0" dirty="0" err="1" smtClean="0">
                          <a:solidFill>
                            <a:schemeClr val="bg1"/>
                          </a:solidFill>
                        </a:rPr>
                        <a:t>які</a:t>
                      </a:r>
                      <a:r>
                        <a:rPr lang="ru-RU" sz="2000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baseline="0" dirty="0" err="1" smtClean="0">
                          <a:solidFill>
                            <a:schemeClr val="bg1"/>
                          </a:solidFill>
                        </a:rPr>
                        <a:t>відпускаються</a:t>
                      </a:r>
                      <a:r>
                        <a:rPr lang="ru-RU" sz="2000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тільки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за рецептом</a:t>
                      </a: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611119">
                <a:tc>
                  <a:txBody>
                    <a:bodyPr/>
                    <a:lstStyle/>
                    <a:p>
                      <a:pPr lvl="1"/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PML (</a:t>
                      </a:r>
                      <a:r>
                        <a:rPr lang="ru-RU" sz="1800" b="1" dirty="0" err="1" smtClean="0">
                          <a:solidFill>
                            <a:schemeClr val="bg1"/>
                          </a:solidFill>
                        </a:rPr>
                        <a:t>Medicines</a:t>
                      </a:r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b="1" dirty="0" err="1" smtClean="0">
                          <a:solidFill>
                            <a:schemeClr val="bg1"/>
                          </a:solidFill>
                        </a:rPr>
                        <a:t>for</a:t>
                      </a:r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b="1" dirty="0" err="1" smtClean="0">
                          <a:solidFill>
                            <a:schemeClr val="bg1"/>
                          </a:solidFill>
                        </a:rPr>
                        <a:t>Animal</a:t>
                      </a:r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b="1" dirty="0" err="1" smtClean="0">
                          <a:solidFill>
                            <a:schemeClr val="bg1"/>
                          </a:solidFill>
                        </a:rPr>
                        <a:t>Use</a:t>
                      </a:r>
                      <a:r>
                        <a:rPr lang="ru-RU" sz="1800" b="1" dirty="0" smtClean="0">
                          <a:solidFill>
                            <a:schemeClr val="bg1"/>
                          </a:solidFill>
                        </a:rPr>
                        <a:t>), </a:t>
                      </a:r>
                      <a:r>
                        <a:rPr lang="ru-RU" sz="1800" b="1" dirty="0" err="1" smtClean="0">
                          <a:solidFill>
                            <a:schemeClr val="bg1"/>
                          </a:solidFill>
                        </a:rPr>
                        <a:t>або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ветеринарні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chemeClr val="bg1"/>
                          </a:solidFill>
                        </a:rPr>
                        <a:t>медикаменти</a:t>
                      </a:r>
                      <a:r>
                        <a:rPr lang="ru-RU" sz="1800" dirty="0" smtClean="0">
                          <a:solidFill>
                            <a:schemeClr val="bg1"/>
                          </a:solidFill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3054160">
                <a:tc>
                  <a:txBody>
                    <a:bodyPr/>
                    <a:lstStyle/>
                    <a:p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ОТС-препарати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включені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у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перші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дві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групи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та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становлять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30%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від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усіх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лікарських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засобів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.</a:t>
                      </a:r>
                    </a:p>
                    <a:p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Як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випливає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з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назви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препарати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групи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GSL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дозволені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для продажу широкому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загалу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як в аптеках, так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і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в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інших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місцях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включаючи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супермаркети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.</a:t>
                      </a:r>
                    </a:p>
                    <a:p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Інші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ЛЗ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повинні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відпускатися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тільки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з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аптек,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оскільки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їхня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відпустка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передбачає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рекомендації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провізора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перевірку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його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можливих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взаємодій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і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, у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разі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POM,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наявність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рецепту.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8" y="785794"/>
            <a:ext cx="4286248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4429124" y="642919"/>
            <a:ext cx="4572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/>
              <a:t>Значення</a:t>
            </a:r>
            <a:r>
              <a:rPr lang="ru-RU" sz="2400" dirty="0" smtClean="0"/>
              <a:t> рецепта у </a:t>
            </a:r>
            <a:r>
              <a:rPr lang="ru-RU" sz="2400" dirty="0" err="1" smtClean="0"/>
              <a:t>наданні</a:t>
            </a:r>
            <a:r>
              <a:rPr lang="ru-RU" sz="2400" dirty="0" smtClean="0"/>
              <a:t> </a:t>
            </a:r>
            <a:r>
              <a:rPr lang="ru-RU" sz="2400" dirty="0" err="1" smtClean="0"/>
              <a:t>якісної</a:t>
            </a:r>
            <a:r>
              <a:rPr lang="ru-RU" sz="2400" dirty="0" smtClean="0"/>
              <a:t> </a:t>
            </a:r>
            <a:r>
              <a:rPr lang="ru-RU" sz="2400" dirty="0" err="1" smtClean="0"/>
              <a:t>медичної</a:t>
            </a:r>
            <a:r>
              <a:rPr lang="ru-RU" sz="2400" dirty="0" smtClean="0"/>
              <a:t> </a:t>
            </a:r>
            <a:r>
              <a:rPr lang="ru-RU" sz="2400" dirty="0" err="1" smtClean="0"/>
              <a:t>допомоги</a:t>
            </a:r>
            <a:r>
              <a:rPr lang="ru-RU" sz="2400" dirty="0" smtClean="0"/>
              <a:t> </a:t>
            </a:r>
            <a:r>
              <a:rPr lang="ru-RU" sz="2400" dirty="0" err="1" smtClean="0"/>
              <a:t>дуже</a:t>
            </a:r>
            <a:r>
              <a:rPr lang="ru-RU" sz="2400" dirty="0" smtClean="0"/>
              <a:t> </a:t>
            </a:r>
            <a:r>
              <a:rPr lang="ru-RU" sz="2400" dirty="0" err="1" smtClean="0"/>
              <a:t>велике</a:t>
            </a:r>
            <a:r>
              <a:rPr lang="ru-RU" sz="2400" dirty="0" smtClean="0"/>
              <a:t> </a:t>
            </a:r>
            <a:r>
              <a:rPr lang="ru-RU" sz="2400" dirty="0" err="1" smtClean="0"/>
              <a:t>і</a:t>
            </a:r>
            <a:r>
              <a:rPr lang="ru-RU" sz="2400" dirty="0" smtClean="0"/>
              <a:t> </a:t>
            </a:r>
            <a:r>
              <a:rPr lang="ru-RU" sz="2400" dirty="0" err="1" smtClean="0"/>
              <a:t>багатогранне</a:t>
            </a:r>
            <a:r>
              <a:rPr lang="ru-RU" sz="2400" dirty="0" smtClean="0"/>
              <a:t> — </a:t>
            </a:r>
            <a:r>
              <a:rPr lang="ru-RU" sz="2400" dirty="0" err="1" smtClean="0"/>
              <a:t>він</a:t>
            </a:r>
            <a:r>
              <a:rPr lang="ru-RU" sz="2400" dirty="0" smtClean="0"/>
              <a:t> </a:t>
            </a:r>
            <a:r>
              <a:rPr lang="ru-RU" sz="2400" dirty="0" err="1" smtClean="0"/>
              <a:t>є</a:t>
            </a:r>
            <a:r>
              <a:rPr lang="ru-RU" sz="2400" dirty="0" smtClean="0"/>
              <a:t> </a:t>
            </a:r>
            <a:r>
              <a:rPr lang="ru-RU" sz="2400" dirty="0" err="1" smtClean="0"/>
              <a:t>насамперед</a:t>
            </a:r>
            <a:r>
              <a:rPr lang="ru-RU" sz="2400" dirty="0" smtClean="0"/>
              <a:t> </a:t>
            </a:r>
            <a:r>
              <a:rPr lang="ru-RU" sz="2400" dirty="0" err="1" smtClean="0"/>
              <a:t>основним</a:t>
            </a:r>
            <a:r>
              <a:rPr lang="ru-RU" sz="2400" dirty="0" smtClean="0"/>
              <a:t> </a:t>
            </a:r>
            <a:r>
              <a:rPr lang="ru-RU" sz="2400" dirty="0" err="1" smtClean="0"/>
              <a:t>носієм</a:t>
            </a:r>
            <a:r>
              <a:rPr lang="ru-RU" sz="2400" dirty="0" smtClean="0"/>
              <a:t> </a:t>
            </a:r>
            <a:r>
              <a:rPr lang="ru-RU" sz="2400" dirty="0" err="1" smtClean="0"/>
              <a:t>медичної</a:t>
            </a:r>
            <a:r>
              <a:rPr lang="ru-RU" sz="2400" dirty="0" smtClean="0"/>
              <a:t> </a:t>
            </a:r>
            <a:r>
              <a:rPr lang="ru-RU" sz="2400" dirty="0" err="1" smtClean="0"/>
              <a:t>інформації</a:t>
            </a:r>
            <a:r>
              <a:rPr lang="ru-RU" sz="2400" dirty="0" smtClean="0"/>
              <a:t>, документом для </a:t>
            </a:r>
            <a:r>
              <a:rPr lang="ru-RU" sz="2400" dirty="0" err="1" smtClean="0"/>
              <a:t>обліку</a:t>
            </a:r>
            <a:r>
              <a:rPr lang="ru-RU" sz="2400" dirty="0" smtClean="0"/>
              <a:t> та </a:t>
            </a:r>
            <a:r>
              <a:rPr lang="ru-RU" sz="2400" dirty="0" err="1" smtClean="0"/>
              <a:t>відшкодування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фінансових</a:t>
            </a:r>
            <a:r>
              <a:rPr lang="ru-RU" sz="2400" dirty="0" smtClean="0"/>
              <a:t> </a:t>
            </a:r>
            <a:r>
              <a:rPr lang="ru-RU" sz="2400" dirty="0" err="1" smtClean="0"/>
              <a:t>витрат</a:t>
            </a:r>
            <a:r>
              <a:rPr lang="ru-RU" sz="2400" dirty="0" smtClean="0"/>
              <a:t> аптек, </a:t>
            </a:r>
            <a:r>
              <a:rPr lang="ru-RU" sz="2400" dirty="0" err="1" smtClean="0"/>
              <a:t>первинної</a:t>
            </a:r>
            <a:r>
              <a:rPr lang="ru-RU" sz="2400" dirty="0" smtClean="0"/>
              <a:t> </a:t>
            </a:r>
            <a:r>
              <a:rPr lang="ru-RU" sz="2400" dirty="0" err="1" smtClean="0"/>
              <a:t>інформації</a:t>
            </a:r>
            <a:r>
              <a:rPr lang="ru-RU" sz="2400" dirty="0" smtClean="0"/>
              <a:t> про </a:t>
            </a:r>
            <a:r>
              <a:rPr lang="ru-RU" sz="2400" dirty="0" err="1" smtClean="0"/>
              <a:t>перебіг</a:t>
            </a:r>
            <a:r>
              <a:rPr lang="ru-RU" sz="2400" dirty="0" smtClean="0"/>
              <a:t> </a:t>
            </a:r>
            <a:r>
              <a:rPr lang="ru-RU" sz="2400" dirty="0" err="1" smtClean="0"/>
              <a:t>лікування</a:t>
            </a:r>
            <a:r>
              <a:rPr lang="ru-RU" sz="2400" dirty="0" smtClean="0"/>
              <a:t>, </a:t>
            </a:r>
            <a:r>
              <a:rPr lang="ru-RU" sz="2400" dirty="0" err="1" smtClean="0"/>
              <a:t>інформації</a:t>
            </a:r>
            <a:r>
              <a:rPr lang="ru-RU" sz="2400" dirty="0" smtClean="0"/>
              <a:t> </a:t>
            </a:r>
            <a:r>
              <a:rPr lang="ru-RU" sz="2400" dirty="0" err="1" smtClean="0"/>
              <a:t>про</a:t>
            </a:r>
            <a:r>
              <a:rPr lang="ru-RU" sz="2400" dirty="0" smtClean="0"/>
              <a:t> </a:t>
            </a:r>
            <a:r>
              <a:rPr lang="ru-RU" sz="2400" dirty="0" err="1" smtClean="0"/>
              <a:t>пацієнта</a:t>
            </a:r>
            <a:r>
              <a:rPr lang="ru-RU" sz="2400" dirty="0" smtClean="0"/>
              <a:t>, а </a:t>
            </a:r>
            <a:r>
              <a:rPr lang="ru-RU" sz="2400" dirty="0" err="1" smtClean="0"/>
              <a:t>також</a:t>
            </a:r>
            <a:r>
              <a:rPr lang="ru-RU" sz="2400" dirty="0" smtClean="0"/>
              <a:t> </a:t>
            </a:r>
            <a:r>
              <a:rPr lang="ru-RU" sz="2400" dirty="0" err="1" smtClean="0"/>
              <a:t>статистично</a:t>
            </a:r>
            <a:r>
              <a:rPr lang="ru-RU" sz="2400" dirty="0" smtClean="0"/>
              <a:t> </a:t>
            </a:r>
            <a:r>
              <a:rPr lang="ru-RU" sz="2400" dirty="0" err="1" smtClean="0"/>
              <a:t>цінної</a:t>
            </a:r>
            <a:r>
              <a:rPr lang="ru-RU" sz="2400" dirty="0" smtClean="0"/>
              <a:t> </a:t>
            </a:r>
            <a:r>
              <a:rPr lang="ru-RU" sz="2400" dirty="0" err="1" smtClean="0"/>
              <a:t>інформації</a:t>
            </a:r>
            <a:r>
              <a:rPr lang="ru-RU" sz="2400" dirty="0" smtClean="0"/>
              <a:t>, яка </a:t>
            </a:r>
            <a:r>
              <a:rPr lang="ru-RU" sz="2400" dirty="0" err="1" smtClean="0"/>
              <a:t>може</a:t>
            </a:r>
            <a:r>
              <a:rPr lang="ru-RU" sz="2400" dirty="0" smtClean="0"/>
              <a:t> </a:t>
            </a:r>
            <a:r>
              <a:rPr lang="ru-RU" sz="2400" dirty="0" err="1" smtClean="0"/>
              <a:t>дозволити</a:t>
            </a:r>
            <a:r>
              <a:rPr lang="ru-RU" sz="2400" dirty="0" smtClean="0"/>
              <a:t> </a:t>
            </a:r>
            <a:r>
              <a:rPr lang="ru-RU" sz="2400" dirty="0" err="1" smtClean="0"/>
              <a:t>планувати</a:t>
            </a:r>
            <a:r>
              <a:rPr lang="ru-RU" sz="2400" dirty="0" smtClean="0"/>
              <a:t> бюджет </a:t>
            </a:r>
            <a:r>
              <a:rPr lang="ru-RU" sz="2400" dirty="0" err="1" smtClean="0"/>
              <a:t>охорони</a:t>
            </a:r>
            <a:r>
              <a:rPr lang="ru-RU" sz="2400" dirty="0" smtClean="0"/>
              <a:t> </a:t>
            </a:r>
            <a:r>
              <a:rPr lang="ru-RU" sz="2400" dirty="0" err="1" smtClean="0"/>
              <a:t>здоров'я</a:t>
            </a:r>
            <a:r>
              <a:rPr lang="ru-RU" sz="2400" dirty="0" smtClean="0"/>
              <a:t> </a:t>
            </a:r>
            <a:r>
              <a:rPr lang="ru-RU" sz="2400" dirty="0" err="1" smtClean="0"/>
              <a:t>загалом</a:t>
            </a:r>
            <a:r>
              <a:rPr lang="ru-RU" sz="2400" dirty="0" smtClean="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err="1" smtClean="0"/>
              <a:t>Щорічно</a:t>
            </a:r>
            <a:r>
              <a:rPr lang="ru-RU" b="1" dirty="0" smtClean="0"/>
              <a:t> ВООЗ </a:t>
            </a:r>
            <a:r>
              <a:rPr lang="ru-RU" b="1" dirty="0" err="1" smtClean="0"/>
              <a:t>реєструє</a:t>
            </a:r>
            <a:r>
              <a:rPr lang="ru-RU" b="1" dirty="0" smtClean="0"/>
              <a:t> </a:t>
            </a:r>
            <a:r>
              <a:rPr lang="ru-RU" b="1" dirty="0" err="1" smtClean="0"/>
              <a:t>приблизно</a:t>
            </a:r>
            <a:r>
              <a:rPr lang="ru-RU" b="1" dirty="0" smtClean="0"/>
              <a:t> 2 млн. </a:t>
            </a:r>
            <a:r>
              <a:rPr lang="ru-RU" b="1" dirty="0" err="1" smtClean="0"/>
              <a:t>серйозних</a:t>
            </a:r>
            <a:r>
              <a:rPr lang="ru-RU" b="1" dirty="0" smtClean="0"/>
              <a:t> </a:t>
            </a:r>
            <a:r>
              <a:rPr lang="ru-RU" b="1" dirty="0" err="1" smtClean="0"/>
              <a:t>лікарських</a:t>
            </a:r>
            <a:r>
              <a:rPr lang="ru-RU" b="1" dirty="0" smtClean="0"/>
              <a:t> </a:t>
            </a:r>
            <a:r>
              <a:rPr lang="ru-RU" b="1" dirty="0" err="1" smtClean="0"/>
              <a:t>ускладнень</a:t>
            </a:r>
            <a:r>
              <a:rPr lang="ru-RU" b="1" dirty="0" smtClean="0"/>
              <a:t>.</a:t>
            </a:r>
          </a:p>
          <a:p>
            <a:r>
              <a:rPr lang="ru-RU" b="1" dirty="0" smtClean="0"/>
              <a:t>5% </a:t>
            </a:r>
            <a:r>
              <a:rPr lang="ru-RU" b="1" dirty="0" err="1" smtClean="0"/>
              <a:t>вроджених</a:t>
            </a:r>
            <a:r>
              <a:rPr lang="ru-RU" b="1" dirty="0" smtClean="0"/>
              <a:t> </a:t>
            </a:r>
            <a:r>
              <a:rPr lang="ru-RU" b="1" dirty="0" err="1" smtClean="0"/>
              <a:t>каліцтв</a:t>
            </a:r>
            <a:r>
              <a:rPr lang="ru-RU" b="1" dirty="0" smtClean="0"/>
              <a:t> </a:t>
            </a:r>
            <a:r>
              <a:rPr lang="ru-RU" b="1" dirty="0" err="1" smtClean="0"/>
              <a:t>обумовлені</a:t>
            </a:r>
            <a:r>
              <a:rPr lang="ru-RU" b="1" dirty="0" smtClean="0"/>
              <a:t> </a:t>
            </a:r>
            <a:r>
              <a:rPr lang="ru-RU" b="1" dirty="0" err="1" smtClean="0"/>
              <a:t>впливом</a:t>
            </a:r>
            <a:r>
              <a:rPr lang="ru-RU" b="1" dirty="0" smtClean="0"/>
              <a:t> </a:t>
            </a:r>
            <a:r>
              <a:rPr lang="ru-RU" b="1" dirty="0" err="1" smtClean="0"/>
              <a:t>лікарських</a:t>
            </a:r>
            <a:r>
              <a:rPr lang="ru-RU" b="1" dirty="0" smtClean="0"/>
              <a:t> </a:t>
            </a:r>
            <a:r>
              <a:rPr lang="ru-RU" b="1" dirty="0" err="1" smtClean="0"/>
              <a:t>засобів</a:t>
            </a:r>
            <a:r>
              <a:rPr lang="ru-RU" b="1" dirty="0" smtClean="0"/>
              <a:t> на </a:t>
            </a:r>
            <a:r>
              <a:rPr lang="ru-RU" b="1" dirty="0" err="1" smtClean="0"/>
              <a:t>організм</a:t>
            </a:r>
            <a:r>
              <a:rPr lang="ru-RU" b="1" dirty="0" smtClean="0"/>
              <a:t> </a:t>
            </a:r>
            <a:r>
              <a:rPr lang="ru-RU" b="1" dirty="0" err="1" smtClean="0"/>
              <a:t>вагітної</a:t>
            </a:r>
            <a:r>
              <a:rPr lang="ru-RU" b="1" dirty="0" smtClean="0"/>
              <a:t> </a:t>
            </a:r>
            <a:r>
              <a:rPr lang="ru-RU" b="1" dirty="0" err="1" smtClean="0"/>
              <a:t>жінки</a:t>
            </a:r>
            <a:r>
              <a:rPr lang="ru-RU" b="1" dirty="0" smtClean="0"/>
              <a:t>.</a:t>
            </a:r>
          </a:p>
          <a:p>
            <a:r>
              <a:rPr lang="ru-RU" b="1" dirty="0" smtClean="0"/>
              <a:t>У </a:t>
            </a:r>
            <a:r>
              <a:rPr lang="ru-RU" b="1" dirty="0" err="1" smtClean="0"/>
              <a:t>Великій</a:t>
            </a:r>
            <a:r>
              <a:rPr lang="ru-RU" b="1" dirty="0" smtClean="0"/>
              <a:t> </a:t>
            </a:r>
            <a:r>
              <a:rPr lang="ru-RU" b="1" dirty="0" err="1" smtClean="0"/>
              <a:t>Британії</a:t>
            </a:r>
            <a:r>
              <a:rPr lang="ru-RU" b="1" dirty="0" smtClean="0"/>
              <a:t> </a:t>
            </a:r>
            <a:r>
              <a:rPr lang="ru-RU" b="1" dirty="0" err="1" smtClean="0"/>
              <a:t>щороку</a:t>
            </a:r>
            <a:r>
              <a:rPr lang="ru-RU" b="1" dirty="0" smtClean="0"/>
              <a:t> </a:t>
            </a:r>
            <a:r>
              <a:rPr lang="ru-RU" b="1" dirty="0" err="1" smtClean="0"/>
              <a:t>гине</a:t>
            </a:r>
            <a:r>
              <a:rPr lang="ru-RU" b="1" dirty="0" smtClean="0"/>
              <a:t> </a:t>
            </a:r>
            <a:r>
              <a:rPr lang="ru-RU" b="1" dirty="0" err="1" smtClean="0"/>
              <a:t>близько</a:t>
            </a:r>
            <a:r>
              <a:rPr lang="ru-RU" b="1" dirty="0" smtClean="0"/>
              <a:t> 2 тис. </a:t>
            </a:r>
            <a:r>
              <a:rPr lang="ru-RU" b="1" dirty="0" err="1" smtClean="0"/>
              <a:t>хворих</a:t>
            </a:r>
            <a:r>
              <a:rPr lang="ru-RU" b="1" dirty="0" smtClean="0"/>
              <a:t> </a:t>
            </a:r>
            <a:r>
              <a:rPr lang="ru-RU" b="1" dirty="0" err="1" smtClean="0"/>
              <a:t>внаслідок</a:t>
            </a:r>
            <a:r>
              <a:rPr lang="ru-RU" b="1" dirty="0" smtClean="0"/>
              <a:t> </a:t>
            </a:r>
            <a:r>
              <a:rPr lang="ru-RU" b="1" dirty="0" err="1" smtClean="0"/>
              <a:t>застосування</a:t>
            </a:r>
            <a:r>
              <a:rPr lang="ru-RU" b="1" dirty="0" smtClean="0"/>
              <a:t> </a:t>
            </a:r>
            <a:r>
              <a:rPr lang="ru-RU" b="1" dirty="0" err="1" smtClean="0"/>
              <a:t>ліків</a:t>
            </a:r>
            <a:endParaRPr lang="ru-RU" b="1" dirty="0" smtClean="0"/>
          </a:p>
          <a:p>
            <a:r>
              <a:rPr lang="ru-RU" b="1" dirty="0" smtClean="0"/>
              <a:t>У 2000 р. </a:t>
            </a:r>
            <a:r>
              <a:rPr lang="ru-RU" b="1" dirty="0" err="1" smtClean="0"/>
              <a:t>від</a:t>
            </a:r>
            <a:r>
              <a:rPr lang="ru-RU" b="1" dirty="0" smtClean="0"/>
              <a:t> </a:t>
            </a:r>
            <a:r>
              <a:rPr lang="ru-RU" b="1" dirty="0" err="1" smtClean="0"/>
              <a:t>лікарських</a:t>
            </a:r>
            <a:r>
              <a:rPr lang="ru-RU" b="1" dirty="0" smtClean="0"/>
              <a:t> </a:t>
            </a:r>
            <a:r>
              <a:rPr lang="ru-RU" b="1" dirty="0" err="1" smtClean="0"/>
              <a:t>помилок</a:t>
            </a:r>
            <a:r>
              <a:rPr lang="ru-RU" b="1" dirty="0" smtClean="0"/>
              <a:t> померло 90 тис. людей, а 2004 р. </a:t>
            </a:r>
            <a:r>
              <a:rPr lang="ru-RU" b="1" dirty="0" err="1" smtClean="0"/>
              <a:t>ця</a:t>
            </a:r>
            <a:r>
              <a:rPr lang="ru-RU" b="1" dirty="0" smtClean="0"/>
              <a:t> цифра становила 175 тис. людей!</a:t>
            </a:r>
          </a:p>
          <a:p>
            <a:r>
              <a:rPr lang="ru-RU" b="1" dirty="0" smtClean="0"/>
              <a:t>20–40% </a:t>
            </a:r>
            <a:r>
              <a:rPr lang="ru-RU" b="1" dirty="0" err="1" smtClean="0"/>
              <a:t>із</a:t>
            </a:r>
            <a:r>
              <a:rPr lang="ru-RU" b="1" dirty="0" smtClean="0"/>
              <a:t> </a:t>
            </a:r>
            <a:r>
              <a:rPr lang="ru-RU" b="1" dirty="0" err="1" smtClean="0"/>
              <a:t>цього</a:t>
            </a:r>
            <a:r>
              <a:rPr lang="ru-RU" b="1" dirty="0" smtClean="0"/>
              <a:t> числа — </a:t>
            </a:r>
            <a:r>
              <a:rPr lang="ru-RU" b="1" dirty="0" err="1" smtClean="0"/>
              <a:t>неправильне</a:t>
            </a:r>
            <a:r>
              <a:rPr lang="ru-RU" b="1" dirty="0" smtClean="0"/>
              <a:t> </a:t>
            </a:r>
            <a:r>
              <a:rPr lang="ru-RU" b="1" dirty="0" err="1" smtClean="0"/>
              <a:t>використання</a:t>
            </a:r>
            <a:r>
              <a:rPr lang="ru-RU" b="1" dirty="0" smtClean="0"/>
              <a:t> </a:t>
            </a:r>
            <a:r>
              <a:rPr lang="ru-RU" b="1" dirty="0" err="1" smtClean="0"/>
              <a:t>лікарських</a:t>
            </a:r>
            <a:r>
              <a:rPr lang="ru-RU" b="1" dirty="0" smtClean="0"/>
              <a:t> </a:t>
            </a:r>
            <a:r>
              <a:rPr lang="ru-RU" b="1" dirty="0" err="1" smtClean="0"/>
              <a:t>препаратів</a:t>
            </a:r>
            <a:r>
              <a:rPr lang="ru-RU" b="1" dirty="0" smtClean="0"/>
              <a:t> та </a:t>
            </a:r>
            <a:r>
              <a:rPr lang="ru-RU" b="1" dirty="0" err="1" smtClean="0"/>
              <a:t>пов'язаний</a:t>
            </a:r>
            <a:r>
              <a:rPr lang="ru-RU" b="1" dirty="0" smtClean="0"/>
              <a:t> </a:t>
            </a:r>
            <a:r>
              <a:rPr lang="ru-RU" b="1" dirty="0" err="1" smtClean="0"/>
              <a:t>з</a:t>
            </a:r>
            <a:r>
              <a:rPr lang="ru-RU" b="1" dirty="0" smtClean="0"/>
              <a:t> </a:t>
            </a:r>
            <a:r>
              <a:rPr lang="ru-RU" b="1" dirty="0" err="1" smtClean="0"/>
              <a:t>цим</a:t>
            </a:r>
            <a:r>
              <a:rPr lang="ru-RU" b="1" dirty="0" smtClean="0"/>
              <a:t> </a:t>
            </a:r>
            <a:r>
              <a:rPr lang="ru-RU" b="1" dirty="0" err="1" smtClean="0"/>
              <a:t>розвиток</a:t>
            </a:r>
            <a:r>
              <a:rPr lang="ru-RU" b="1" dirty="0" smtClean="0"/>
              <a:t> </a:t>
            </a:r>
            <a:r>
              <a:rPr lang="ru-RU" b="1" dirty="0" err="1" smtClean="0"/>
              <a:t>ускладнень</a:t>
            </a:r>
            <a:r>
              <a:rPr lang="ru-RU" b="1" dirty="0" smtClean="0"/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/>
              <a:t>Директива </a:t>
            </a:r>
            <a:r>
              <a:rPr lang="ru-RU" sz="2800" b="1" dirty="0" err="1" smtClean="0"/>
              <a:t>Європарламенту</a:t>
            </a:r>
            <a:r>
              <a:rPr lang="ru-RU" sz="2800" b="1" dirty="0" smtClean="0"/>
              <a:t> та Ради ЄС 2001/83 ЄС "Про </a:t>
            </a:r>
            <a:r>
              <a:rPr lang="ru-RU" sz="2800" b="1" dirty="0" err="1" smtClean="0"/>
              <a:t>зведення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законів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Співтовариства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щодо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лікарських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засобів</a:t>
            </a:r>
            <a:r>
              <a:rPr lang="ru-RU" sz="2800" b="1" dirty="0" smtClean="0"/>
              <a:t> для </a:t>
            </a:r>
            <a:r>
              <a:rPr lang="ru-RU" sz="2800" b="1" dirty="0" err="1" smtClean="0"/>
              <a:t>людини</a:t>
            </a:r>
            <a:r>
              <a:rPr lang="ru-RU" sz="2800" b="1" dirty="0" smtClean="0"/>
              <a:t>".</a:t>
            </a:r>
            <a:br>
              <a:rPr lang="ru-RU" sz="2800" b="1" dirty="0" smtClean="0"/>
            </a:b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b="1" dirty="0" err="1" smtClean="0"/>
              <a:t>віднесення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лікарських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засобів</a:t>
            </a:r>
            <a:r>
              <a:rPr lang="ru-RU" sz="2400" b="1" dirty="0" smtClean="0"/>
              <a:t> до </a:t>
            </a:r>
            <a:r>
              <a:rPr lang="ru-RU" sz="2400" b="1" dirty="0" err="1" smtClean="0"/>
              <a:t>рецептурних</a:t>
            </a:r>
            <a:r>
              <a:rPr lang="ru-RU" sz="2400" b="1" dirty="0" smtClean="0"/>
              <a:t> у </a:t>
            </a:r>
            <a:r>
              <a:rPr lang="ru-RU" sz="2400" b="1" dirty="0" err="1" smtClean="0"/>
              <a:t>країнах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Європейського</a:t>
            </a:r>
            <a:r>
              <a:rPr lang="ru-RU" sz="2400" b="1" dirty="0" smtClean="0"/>
              <a:t> союзу </a:t>
            </a:r>
            <a:r>
              <a:rPr lang="ru-RU" sz="2400" b="1" dirty="0" err="1" smtClean="0"/>
              <a:t>визначається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відповідно</a:t>
            </a:r>
            <a:r>
              <a:rPr lang="ru-RU" sz="2400" b="1" dirty="0" smtClean="0"/>
              <a:t> до </a:t>
            </a:r>
            <a:r>
              <a:rPr lang="ru-RU" sz="2400" b="1" dirty="0" err="1" smtClean="0"/>
              <a:t>критеріїв</a:t>
            </a:r>
            <a:r>
              <a:rPr lang="ru-RU" sz="2400" b="1" smtClean="0"/>
              <a:t>:</a:t>
            </a:r>
            <a:endParaRPr lang="ru-RU" sz="2400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4" name="AutoShape 5"/>
          <p:cNvSpPr>
            <a:spLocks noChangeArrowheads="1"/>
          </p:cNvSpPr>
          <p:nvPr/>
        </p:nvSpPr>
        <p:spPr bwMode="blackWhite">
          <a:xfrm>
            <a:off x="500034" y="2857496"/>
            <a:ext cx="8286808" cy="3714776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400" dirty="0" smtClean="0"/>
              <a:t>-потенциальная угроза для здоровья потребителя, </a:t>
            </a:r>
          </a:p>
          <a:p>
            <a:r>
              <a:rPr lang="ru-RU" sz="2400" dirty="0" smtClean="0"/>
              <a:t>даже при правильном применении, но без медицинского</a:t>
            </a:r>
          </a:p>
          <a:p>
            <a:r>
              <a:rPr lang="ru-RU" sz="2400" dirty="0" smtClean="0"/>
              <a:t> наблюдения;  </a:t>
            </a:r>
          </a:p>
          <a:p>
            <a:r>
              <a:rPr lang="ru-RU" sz="2400" dirty="0" smtClean="0"/>
              <a:t>-частое неправильное применение лекарства  населением, </a:t>
            </a:r>
          </a:p>
          <a:p>
            <a:r>
              <a:rPr lang="ru-RU" sz="2400" dirty="0" smtClean="0"/>
              <a:t>в результате чего может возникнуть прямая </a:t>
            </a:r>
          </a:p>
          <a:p>
            <a:r>
              <a:rPr lang="ru-RU" sz="2400" dirty="0" smtClean="0"/>
              <a:t>или непрямая угроза здоровью потребителя; </a:t>
            </a:r>
          </a:p>
          <a:p>
            <a:r>
              <a:rPr lang="ru-RU" sz="2400" dirty="0" smtClean="0"/>
              <a:t>- содержание в препарате веществ, действие и/или побочные</a:t>
            </a:r>
          </a:p>
          <a:p>
            <a:r>
              <a:rPr lang="ru-RU" sz="2400" dirty="0" smtClean="0"/>
              <a:t> эффекты которых требуют дальнейшего изучения; </a:t>
            </a:r>
          </a:p>
          <a:p>
            <a:r>
              <a:rPr lang="ru-RU" sz="2400" dirty="0" smtClean="0"/>
              <a:t>- парентеральный путь введения препарата</a:t>
            </a:r>
            <a:endParaRPr lang="en-US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err="1" smtClean="0"/>
              <a:t>Визначення</a:t>
            </a:r>
            <a:r>
              <a:rPr lang="ru-RU" dirty="0" smtClean="0"/>
              <a:t> порядку </a:t>
            </a:r>
            <a:r>
              <a:rPr lang="ru-RU" dirty="0" err="1" smtClean="0"/>
              <a:t>відпуску</a:t>
            </a:r>
            <a:r>
              <a:rPr lang="ru-RU" dirty="0" smtClean="0"/>
              <a:t> </a:t>
            </a:r>
            <a:r>
              <a:rPr lang="ru-RU" dirty="0" err="1" smtClean="0"/>
              <a:t>лікарських</a:t>
            </a:r>
            <a:r>
              <a:rPr lang="ru-RU" dirty="0" smtClean="0"/>
              <a:t> </a:t>
            </a:r>
            <a:r>
              <a:rPr lang="ru-RU" dirty="0" err="1" smtClean="0"/>
              <a:t>засобів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аптек </a:t>
            </a:r>
            <a:r>
              <a:rPr lang="ru-RU" dirty="0" err="1" smtClean="0"/>
              <a:t>здійснюється</a:t>
            </a:r>
            <a:r>
              <a:rPr lang="ru-RU" dirty="0" smtClean="0"/>
              <a:t> </a:t>
            </a:r>
            <a:r>
              <a:rPr lang="ru-RU" dirty="0" err="1" smtClean="0"/>
              <a:t>комісією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лікарських</a:t>
            </a:r>
            <a:r>
              <a:rPr lang="ru-RU" dirty="0" smtClean="0"/>
              <a:t> </a:t>
            </a:r>
            <a:r>
              <a:rPr lang="ru-RU" dirty="0" err="1" smtClean="0"/>
              <a:t>засобів</a:t>
            </a:r>
            <a:r>
              <a:rPr lang="ru-RU" dirty="0" smtClean="0"/>
              <a:t> </a:t>
            </a:r>
            <a:r>
              <a:rPr lang="ru-RU" dirty="0" err="1" smtClean="0"/>
              <a:t>Міністерства</a:t>
            </a:r>
            <a:r>
              <a:rPr lang="ru-RU" dirty="0" smtClean="0"/>
              <a:t> </a:t>
            </a:r>
            <a:r>
              <a:rPr lang="ru-RU" dirty="0" err="1" smtClean="0"/>
              <a:t>охорони</a:t>
            </a:r>
            <a:r>
              <a:rPr lang="ru-RU" dirty="0" smtClean="0"/>
              <a:t> </a:t>
            </a:r>
            <a:r>
              <a:rPr lang="ru-RU" dirty="0" err="1" smtClean="0"/>
              <a:t>здоров'я</a:t>
            </a:r>
            <a:r>
              <a:rPr lang="ru-RU" dirty="0" smtClean="0"/>
              <a:t> </a:t>
            </a:r>
            <a:r>
              <a:rPr lang="ru-RU" dirty="0" err="1" smtClean="0"/>
              <a:t>України</a:t>
            </a:r>
            <a:r>
              <a:rPr lang="ru-RU" dirty="0" smtClean="0"/>
              <a:t> при </a:t>
            </a:r>
            <a:r>
              <a:rPr lang="ru-RU" dirty="0" err="1" smtClean="0"/>
              <a:t>реєстрації</a:t>
            </a:r>
            <a:r>
              <a:rPr lang="ru-RU" dirty="0" smtClean="0"/>
              <a:t>/</a:t>
            </a:r>
            <a:r>
              <a:rPr lang="ru-RU" dirty="0" err="1" smtClean="0"/>
              <a:t>перереєстрації</a:t>
            </a:r>
            <a:r>
              <a:rPr lang="ru-RU" dirty="0" smtClean="0"/>
              <a:t> </a:t>
            </a:r>
            <a:r>
              <a:rPr lang="ru-RU" dirty="0" err="1" smtClean="0"/>
              <a:t>лікарських</a:t>
            </a:r>
            <a:r>
              <a:rPr lang="ru-RU" dirty="0" smtClean="0"/>
              <a:t> </a:t>
            </a:r>
            <a:r>
              <a:rPr lang="ru-RU" dirty="0" err="1" smtClean="0"/>
              <a:t>засобів</a:t>
            </a:r>
            <a:r>
              <a:rPr lang="ru-RU" dirty="0" smtClean="0"/>
              <a:t> в </a:t>
            </a:r>
            <a:r>
              <a:rPr lang="ru-RU" dirty="0" err="1" smtClean="0"/>
              <a:t>Україні</a:t>
            </a:r>
            <a:r>
              <a:rPr lang="ru-RU" dirty="0" smtClean="0"/>
              <a:t> та при </a:t>
            </a:r>
            <a:r>
              <a:rPr lang="ru-RU" dirty="0" err="1" smtClean="0"/>
              <a:t>розгляді</a:t>
            </a:r>
            <a:r>
              <a:rPr lang="ru-RU" dirty="0" smtClean="0"/>
              <a:t> </a:t>
            </a:r>
            <a:r>
              <a:rPr lang="ru-RU" dirty="0" err="1" smtClean="0"/>
              <a:t>питання</a:t>
            </a:r>
            <a:r>
              <a:rPr lang="ru-RU" dirty="0" smtClean="0"/>
              <a:t> про </a:t>
            </a:r>
            <a:r>
              <a:rPr lang="ru-RU" dirty="0" err="1" smtClean="0"/>
              <a:t>зміну</a:t>
            </a:r>
            <a:r>
              <a:rPr lang="ru-RU" dirty="0" smtClean="0"/>
              <a:t> порядку </a:t>
            </a:r>
            <a:r>
              <a:rPr lang="ru-RU" dirty="0" err="1" smtClean="0"/>
              <a:t>відпуску</a:t>
            </a:r>
            <a:r>
              <a:rPr lang="ru-RU" dirty="0" smtClean="0"/>
              <a:t> </a:t>
            </a:r>
            <a:r>
              <a:rPr lang="ru-RU" dirty="0" err="1" smtClean="0"/>
              <a:t>лікарських</a:t>
            </a:r>
            <a:r>
              <a:rPr lang="ru-RU" dirty="0" smtClean="0"/>
              <a:t> </a:t>
            </a:r>
            <a:r>
              <a:rPr lang="ru-RU" dirty="0" err="1" smtClean="0"/>
              <a:t>засобів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аптек (за </a:t>
            </a:r>
            <a:r>
              <a:rPr lang="ru-RU" dirty="0" err="1" smtClean="0"/>
              <a:t>заявою</a:t>
            </a:r>
            <a:r>
              <a:rPr lang="ru-RU" dirty="0" smtClean="0"/>
              <a:t> </a:t>
            </a:r>
            <a:r>
              <a:rPr lang="ru-RU" dirty="0" err="1" smtClean="0"/>
              <a:t>виробника</a:t>
            </a:r>
            <a:r>
              <a:rPr lang="ru-RU" dirty="0" smtClean="0"/>
              <a:t>) у </a:t>
            </a:r>
            <a:r>
              <a:rPr lang="ru-RU" dirty="0" err="1" smtClean="0"/>
              <a:t>встановленому</a:t>
            </a:r>
            <a:r>
              <a:rPr lang="ru-RU" dirty="0" smtClean="0"/>
              <a:t> </a:t>
            </a:r>
            <a:r>
              <a:rPr lang="ru-RU" dirty="0" err="1" smtClean="0"/>
              <a:t>законодавством</a:t>
            </a:r>
            <a:r>
              <a:rPr lang="ru-RU" dirty="0" smtClean="0"/>
              <a:t> порядку.</a:t>
            </a:r>
          </a:p>
          <a:p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5436" cy="1143000"/>
          </a:xfrm>
        </p:spPr>
        <p:txBody>
          <a:bodyPr>
            <a:noAutofit/>
          </a:bodyPr>
          <a:lstStyle/>
          <a:p>
            <a:r>
              <a:rPr lang="ru-RU" sz="3200" b="1" dirty="0" smtClean="0"/>
              <a:t>Виз</a:t>
            </a:r>
            <a:r>
              <a:rPr lang="uk-UA" sz="3200" b="1" dirty="0" err="1" smtClean="0"/>
              <a:t>начення</a:t>
            </a:r>
            <a:endParaRPr lang="ru-RU" sz="3200" b="1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err="1" smtClean="0"/>
              <a:t>Фармацевтична</a:t>
            </a:r>
            <a:r>
              <a:rPr lang="ru-RU" dirty="0" smtClean="0"/>
              <a:t> </a:t>
            </a:r>
            <a:r>
              <a:rPr lang="ru-RU" dirty="0" err="1" smtClean="0"/>
              <a:t>опіка</a:t>
            </a:r>
            <a:r>
              <a:rPr lang="ru-RU" dirty="0" smtClean="0"/>
              <a:t> - </a:t>
            </a:r>
            <a:r>
              <a:rPr lang="ru-RU" dirty="0" err="1" smtClean="0"/>
              <a:t>це</a:t>
            </a:r>
            <a:r>
              <a:rPr lang="ru-RU" dirty="0" smtClean="0"/>
              <a:t> комплексна </a:t>
            </a:r>
            <a:r>
              <a:rPr lang="ru-RU" dirty="0" err="1" smtClean="0"/>
              <a:t>програма</a:t>
            </a:r>
            <a:r>
              <a:rPr lang="ru-RU" dirty="0" smtClean="0"/>
              <a:t> </a:t>
            </a:r>
            <a:r>
              <a:rPr lang="ru-RU" dirty="0" err="1" smtClean="0"/>
              <a:t>взаємодії</a:t>
            </a:r>
            <a:r>
              <a:rPr lang="ru-RU" dirty="0" smtClean="0"/>
              <a:t> </a:t>
            </a:r>
            <a:r>
              <a:rPr lang="ru-RU" dirty="0" err="1" smtClean="0"/>
              <a:t>провізора</a:t>
            </a:r>
            <a:r>
              <a:rPr lang="ru-RU" dirty="0" smtClean="0"/>
              <a:t> та </a:t>
            </a:r>
            <a:r>
              <a:rPr lang="ru-RU" dirty="0" err="1" smtClean="0"/>
              <a:t>пацієнта</a:t>
            </a:r>
            <a:r>
              <a:rPr lang="ru-RU" dirty="0" smtClean="0"/>
              <a:t>, </a:t>
            </a:r>
            <a:r>
              <a:rPr lang="ru-RU" dirty="0" err="1" smtClean="0"/>
              <a:t>провізора</a:t>
            </a:r>
            <a:r>
              <a:rPr lang="ru-RU" dirty="0" smtClean="0"/>
              <a:t> </a:t>
            </a:r>
            <a:r>
              <a:rPr lang="ru-RU" dirty="0" err="1" smtClean="0"/>
              <a:t>та</a:t>
            </a:r>
            <a:r>
              <a:rPr lang="ru-RU" dirty="0" smtClean="0"/>
              <a:t> </a:t>
            </a:r>
            <a:r>
              <a:rPr lang="ru-RU" dirty="0" err="1" smtClean="0"/>
              <a:t>лікаря</a:t>
            </a:r>
            <a:r>
              <a:rPr lang="ru-RU" dirty="0" smtClean="0"/>
              <a:t> </a:t>
            </a:r>
            <a:r>
              <a:rPr lang="ru-RU" dirty="0" err="1" smtClean="0"/>
              <a:t>протягом</a:t>
            </a:r>
            <a:r>
              <a:rPr lang="ru-RU" dirty="0" smtClean="0"/>
              <a:t> </a:t>
            </a:r>
            <a:r>
              <a:rPr lang="ru-RU" dirty="0" err="1" smtClean="0"/>
              <a:t>усього</a:t>
            </a:r>
            <a:r>
              <a:rPr lang="ru-RU" dirty="0" smtClean="0"/>
              <a:t> </a:t>
            </a:r>
            <a:r>
              <a:rPr lang="ru-RU" dirty="0" err="1" smtClean="0"/>
              <a:t>періоду</a:t>
            </a:r>
            <a:r>
              <a:rPr lang="ru-RU" dirty="0" smtClean="0"/>
              <a:t> </a:t>
            </a:r>
            <a:r>
              <a:rPr lang="ru-RU" dirty="0" err="1" smtClean="0"/>
              <a:t>лікарської</a:t>
            </a:r>
            <a:r>
              <a:rPr lang="ru-RU" dirty="0" smtClean="0"/>
              <a:t> </a:t>
            </a:r>
            <a:r>
              <a:rPr lang="ru-RU" dirty="0" err="1" smtClean="0"/>
              <a:t>терапії</a:t>
            </a:r>
            <a:r>
              <a:rPr lang="ru-RU" dirty="0" smtClean="0"/>
              <a:t>, </a:t>
            </a:r>
            <a:r>
              <a:rPr lang="ru-RU" dirty="0" err="1" smtClean="0"/>
              <a:t>починаючи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моменту </a:t>
            </a:r>
            <a:r>
              <a:rPr lang="ru-RU" dirty="0" err="1" smtClean="0"/>
              <a:t>відпустки</a:t>
            </a:r>
            <a:r>
              <a:rPr lang="ru-RU" dirty="0" smtClean="0"/>
              <a:t> </a:t>
            </a:r>
            <a:r>
              <a:rPr lang="ru-RU" dirty="0" err="1" smtClean="0"/>
              <a:t>ліків</a:t>
            </a:r>
            <a:r>
              <a:rPr lang="ru-RU" dirty="0" smtClean="0"/>
              <a:t> до </a:t>
            </a:r>
            <a:r>
              <a:rPr lang="ru-RU" dirty="0" err="1" smtClean="0"/>
              <a:t>повного</a:t>
            </a:r>
            <a:r>
              <a:rPr lang="ru-RU" dirty="0" smtClean="0"/>
              <a:t> </a:t>
            </a:r>
            <a:r>
              <a:rPr lang="ru-RU" dirty="0" err="1" smtClean="0"/>
              <a:t>закінчення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дії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Фармацевтична</a:t>
            </a:r>
            <a:r>
              <a:rPr lang="ru-RU" dirty="0" smtClean="0"/>
              <a:t> </a:t>
            </a:r>
            <a:r>
              <a:rPr lang="ru-RU" dirty="0" err="1" smtClean="0"/>
              <a:t>опіка</a:t>
            </a:r>
            <a:r>
              <a:rPr lang="ru-RU" dirty="0" smtClean="0"/>
              <a:t> </a:t>
            </a:r>
            <a:r>
              <a:rPr lang="ru-RU" dirty="0" err="1" smtClean="0"/>
              <a:t>передбачає</a:t>
            </a:r>
            <a:r>
              <a:rPr lang="ru-RU" dirty="0" smtClean="0"/>
              <a:t> </a:t>
            </a:r>
            <a:r>
              <a:rPr lang="ru-RU" dirty="0" err="1" smtClean="0"/>
              <a:t>прийняття</a:t>
            </a:r>
            <a:r>
              <a:rPr lang="ru-RU" dirty="0" smtClean="0"/>
              <a:t> </a:t>
            </a:r>
            <a:r>
              <a:rPr lang="ru-RU" dirty="0" err="1" smtClean="0"/>
              <a:t>провізором</a:t>
            </a:r>
            <a:r>
              <a:rPr lang="ru-RU" dirty="0" smtClean="0"/>
              <a:t> </a:t>
            </a:r>
            <a:r>
              <a:rPr lang="ru-RU" dirty="0" err="1" smtClean="0"/>
              <a:t>відповідальності</a:t>
            </a:r>
            <a:r>
              <a:rPr lang="ru-RU" dirty="0" smtClean="0"/>
              <a:t> перед </a:t>
            </a:r>
            <a:r>
              <a:rPr lang="ru-RU" dirty="0" err="1" smtClean="0"/>
              <a:t>конкретним</a:t>
            </a:r>
            <a:r>
              <a:rPr lang="ru-RU" dirty="0" smtClean="0"/>
              <a:t> </a:t>
            </a:r>
            <a:r>
              <a:rPr lang="ru-RU" dirty="0" err="1" smtClean="0"/>
              <a:t>пацієнтом</a:t>
            </a:r>
            <a:r>
              <a:rPr lang="ru-RU" dirty="0" smtClean="0"/>
              <a:t> за результат </a:t>
            </a:r>
            <a:r>
              <a:rPr lang="ru-RU" dirty="0" err="1" smtClean="0"/>
              <a:t>лікування</a:t>
            </a:r>
            <a:r>
              <a:rPr lang="ru-RU" dirty="0" smtClean="0"/>
              <a:t> </a:t>
            </a:r>
            <a:r>
              <a:rPr lang="ru-RU" dirty="0" err="1" smtClean="0"/>
              <a:t>лікарськими</a:t>
            </a:r>
            <a:r>
              <a:rPr lang="ru-RU" dirty="0" smtClean="0"/>
              <a:t> препаратами.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5436" cy="1143000"/>
          </a:xfrm>
        </p:spPr>
        <p:txBody>
          <a:bodyPr>
            <a:noAutofit/>
          </a:bodyPr>
          <a:lstStyle/>
          <a:p>
            <a:r>
              <a:rPr lang="uk-UA" sz="3200" b="1" dirty="0" smtClean="0"/>
              <a:t>Визначення</a:t>
            </a:r>
            <a:endParaRPr lang="ru-RU" sz="32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1214422"/>
            <a:ext cx="8786874" cy="542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err="1" smtClean="0"/>
              <a:t>Критерії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віднесення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лікарських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засобів</a:t>
            </a:r>
            <a:r>
              <a:rPr lang="ru-RU" sz="3200" b="1" dirty="0" smtClean="0"/>
              <a:t> до </a:t>
            </a:r>
            <a:r>
              <a:rPr lang="ru-RU" sz="3200" b="1" dirty="0" err="1" smtClean="0"/>
              <a:t>переліку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реалізованих</a:t>
            </a:r>
            <a:r>
              <a:rPr lang="ru-RU" sz="3200" b="1" dirty="0" smtClean="0"/>
              <a:t> без рецепта </a:t>
            </a:r>
            <a:r>
              <a:rPr lang="ru-RU" sz="3200" b="1" dirty="0" err="1" smtClean="0"/>
              <a:t>лікаря</a:t>
            </a:r>
            <a:endParaRPr lang="ru-RU" sz="3200" dirty="0"/>
          </a:p>
        </p:txBody>
      </p:sp>
      <p:grpSp>
        <p:nvGrpSpPr>
          <p:cNvPr id="3" name="Group 88"/>
          <p:cNvGrpSpPr>
            <a:grpSpLocks noGrp="1"/>
          </p:cNvGrpSpPr>
          <p:nvPr>
            <p:ph idx="1"/>
          </p:nvPr>
        </p:nvGrpSpPr>
        <p:grpSpPr bwMode="auto">
          <a:xfrm>
            <a:off x="500034" y="1571612"/>
            <a:ext cx="8229600" cy="4972072"/>
            <a:chOff x="1110" y="2656"/>
            <a:chExt cx="1549" cy="1351"/>
          </a:xfrm>
        </p:grpSpPr>
        <p:sp>
          <p:nvSpPr>
            <p:cNvPr id="5" name="AutoShape 89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" name="AutoShape 90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" name="AutoShape 91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8" name="Прямоугольник 7"/>
          <p:cNvSpPr/>
          <p:nvPr/>
        </p:nvSpPr>
        <p:spPr>
          <a:xfrm>
            <a:off x="2000232" y="1997838"/>
            <a:ext cx="5143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000232" y="2277801"/>
            <a:ext cx="564360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/>
              <a:t>-</a:t>
            </a:r>
            <a:r>
              <a:rPr lang="ru-RU" sz="2200" dirty="0" err="1" smtClean="0"/>
              <a:t>відсутність</a:t>
            </a:r>
            <a:r>
              <a:rPr lang="ru-RU" sz="2200" dirty="0" smtClean="0"/>
              <a:t> </a:t>
            </a:r>
            <a:r>
              <a:rPr lang="ru-RU" sz="2200" dirty="0" err="1" smtClean="0"/>
              <a:t>побічних</a:t>
            </a:r>
            <a:r>
              <a:rPr lang="ru-RU" sz="2200" dirty="0" smtClean="0"/>
              <a:t> </a:t>
            </a:r>
            <a:r>
              <a:rPr lang="ru-RU" sz="2200" dirty="0" err="1" smtClean="0"/>
              <a:t>реакцій</a:t>
            </a:r>
            <a:r>
              <a:rPr lang="ru-RU" sz="2200" dirty="0" smtClean="0"/>
              <a:t> типу Д (</a:t>
            </a:r>
            <a:r>
              <a:rPr lang="ru-RU" sz="2200" dirty="0" err="1" smtClean="0"/>
              <a:t>відстрочені</a:t>
            </a:r>
            <a:r>
              <a:rPr lang="ru-RU" sz="2200" dirty="0" smtClean="0"/>
              <a:t> </a:t>
            </a:r>
            <a:r>
              <a:rPr lang="ru-RU" sz="2200" dirty="0" err="1" smtClean="0"/>
              <a:t>несприятливі</a:t>
            </a:r>
            <a:r>
              <a:rPr lang="ru-RU" sz="2200" dirty="0" smtClean="0"/>
              <a:t> </a:t>
            </a:r>
            <a:r>
              <a:rPr lang="ru-RU" sz="2200" dirty="0" err="1" smtClean="0"/>
              <a:t>реакції</a:t>
            </a:r>
            <a:r>
              <a:rPr lang="ru-RU" sz="2200" dirty="0" smtClean="0"/>
              <a:t>, </a:t>
            </a:r>
            <a:r>
              <a:rPr lang="ru-RU" sz="2200" dirty="0" err="1" smtClean="0"/>
              <a:t>що</a:t>
            </a:r>
            <a:r>
              <a:rPr lang="ru-RU" sz="2200" dirty="0" smtClean="0"/>
              <a:t> </a:t>
            </a:r>
            <a:r>
              <a:rPr lang="ru-RU" sz="2200" dirty="0" err="1" smtClean="0"/>
              <a:t>включають</a:t>
            </a:r>
            <a:r>
              <a:rPr lang="ru-RU" sz="2200" dirty="0" smtClean="0"/>
              <a:t> </a:t>
            </a:r>
            <a:r>
              <a:rPr lang="ru-RU" sz="2200" dirty="0" err="1" smtClean="0"/>
              <a:t>канцерогенні</a:t>
            </a:r>
            <a:r>
              <a:rPr lang="ru-RU" sz="2200" dirty="0" smtClean="0"/>
              <a:t>, </a:t>
            </a:r>
            <a:r>
              <a:rPr lang="ru-RU" sz="2200" dirty="0" err="1" smtClean="0"/>
              <a:t>мутагенні</a:t>
            </a:r>
            <a:r>
              <a:rPr lang="ru-RU" sz="2200" dirty="0" smtClean="0"/>
              <a:t>, </a:t>
            </a:r>
            <a:r>
              <a:rPr lang="ru-RU" sz="2200" dirty="0" err="1" smtClean="0"/>
              <a:t>тератогенні</a:t>
            </a:r>
            <a:r>
              <a:rPr lang="ru-RU" sz="2200" dirty="0" smtClean="0"/>
              <a:t> </a:t>
            </a:r>
            <a:r>
              <a:rPr lang="ru-RU" sz="2200" dirty="0" err="1" smtClean="0"/>
              <a:t>ефекти</a:t>
            </a:r>
            <a:r>
              <a:rPr lang="ru-RU" sz="2200" dirty="0" smtClean="0"/>
              <a:t>) та С (</a:t>
            </a:r>
            <a:r>
              <a:rPr lang="ru-RU" sz="2200" dirty="0" err="1" smtClean="0"/>
              <a:t>реакції</a:t>
            </a:r>
            <a:r>
              <a:rPr lang="ru-RU" sz="2200" dirty="0" smtClean="0"/>
              <a:t>, </a:t>
            </a:r>
            <a:r>
              <a:rPr lang="ru-RU" sz="2200" dirty="0" err="1" smtClean="0"/>
              <a:t>що</a:t>
            </a:r>
            <a:r>
              <a:rPr lang="ru-RU" sz="2200" dirty="0" smtClean="0"/>
              <a:t> </a:t>
            </a:r>
            <a:r>
              <a:rPr lang="ru-RU" sz="2200" dirty="0" err="1" smtClean="0"/>
              <a:t>виникають</a:t>
            </a:r>
            <a:r>
              <a:rPr lang="ru-RU" sz="2200" dirty="0" smtClean="0"/>
              <a:t> при </a:t>
            </a:r>
            <a:r>
              <a:rPr lang="ru-RU" sz="2200" dirty="0" err="1" smtClean="0"/>
              <a:t>тривалому</a:t>
            </a:r>
            <a:r>
              <a:rPr lang="ru-RU" sz="2200" dirty="0" smtClean="0"/>
              <a:t> </a:t>
            </a:r>
            <a:r>
              <a:rPr lang="ru-RU" sz="2200" dirty="0" err="1" smtClean="0"/>
              <a:t>використанні</a:t>
            </a:r>
            <a:r>
              <a:rPr lang="ru-RU" sz="2200" dirty="0" smtClean="0"/>
              <a:t> </a:t>
            </a:r>
            <a:r>
              <a:rPr lang="ru-RU" sz="2200" dirty="0" err="1" smtClean="0"/>
              <a:t>лікарських</a:t>
            </a:r>
            <a:r>
              <a:rPr lang="ru-RU" sz="2200" dirty="0" smtClean="0"/>
              <a:t> </a:t>
            </a:r>
            <a:r>
              <a:rPr lang="ru-RU" sz="2200" dirty="0" err="1" smtClean="0"/>
              <a:t>засобів</a:t>
            </a:r>
            <a:r>
              <a:rPr lang="ru-RU" sz="2200" dirty="0" smtClean="0"/>
              <a:t>: </a:t>
            </a:r>
            <a:r>
              <a:rPr lang="ru-RU" sz="2200" dirty="0" err="1" smtClean="0"/>
              <a:t>толерантність</a:t>
            </a:r>
            <a:r>
              <a:rPr lang="ru-RU" sz="2200" dirty="0" smtClean="0"/>
              <a:t>, </a:t>
            </a:r>
            <a:r>
              <a:rPr lang="ru-RU" sz="2200" dirty="0" err="1" smtClean="0"/>
              <a:t>залежність</a:t>
            </a:r>
            <a:r>
              <a:rPr lang="ru-RU" sz="2200" dirty="0" smtClean="0"/>
              <a:t>, </a:t>
            </a:r>
            <a:r>
              <a:rPr lang="ru-RU" sz="2200" dirty="0" err="1" smtClean="0"/>
              <a:t>кумулятивні</a:t>
            </a:r>
            <a:r>
              <a:rPr lang="ru-RU" sz="2200" dirty="0" smtClean="0"/>
              <a:t> </a:t>
            </a:r>
            <a:r>
              <a:rPr lang="ru-RU" sz="2200" dirty="0" err="1" smtClean="0"/>
              <a:t>ефекти</a:t>
            </a:r>
            <a:r>
              <a:rPr lang="ru-RU" sz="2200" dirty="0" smtClean="0"/>
              <a:t>, </a:t>
            </a:r>
            <a:r>
              <a:rPr lang="ru-RU" sz="2200" dirty="0" err="1" smtClean="0"/>
              <a:t>синдроми</a:t>
            </a:r>
            <a:r>
              <a:rPr lang="ru-RU" sz="2200" dirty="0" smtClean="0"/>
              <a:t> «</a:t>
            </a:r>
            <a:r>
              <a:rPr lang="ru-RU" sz="2200" dirty="0" err="1" smtClean="0"/>
              <a:t>скасування</a:t>
            </a:r>
            <a:r>
              <a:rPr lang="ru-RU" sz="2200" dirty="0" smtClean="0"/>
              <a:t>» та </a:t>
            </a:r>
            <a:r>
              <a:rPr lang="ru-RU" sz="2200" dirty="0" err="1" smtClean="0"/>
              <a:t>синдроми</a:t>
            </a:r>
            <a:r>
              <a:rPr lang="ru-RU" sz="2200" dirty="0" smtClean="0"/>
              <a:t> «рикошету»);</a:t>
            </a:r>
          </a:p>
          <a:p>
            <a:endParaRPr lang="ru-RU" sz="2200" dirty="0" smtClean="0"/>
          </a:p>
          <a:p>
            <a:r>
              <a:rPr lang="ru-RU" sz="2200" dirty="0" smtClean="0"/>
              <a:t>-</a:t>
            </a:r>
            <a:r>
              <a:rPr lang="ru-RU" sz="2200" dirty="0" err="1" smtClean="0"/>
              <a:t>відсутність</a:t>
            </a:r>
            <a:r>
              <a:rPr lang="ru-RU" sz="2200" dirty="0" smtClean="0"/>
              <a:t> </a:t>
            </a:r>
            <a:r>
              <a:rPr lang="ru-RU" sz="2200" dirty="0" err="1" smtClean="0"/>
              <a:t>серйозних</a:t>
            </a:r>
            <a:r>
              <a:rPr lang="ru-RU" sz="2200" dirty="0" smtClean="0"/>
              <a:t> </a:t>
            </a:r>
            <a:r>
              <a:rPr lang="ru-RU" sz="2200" dirty="0" err="1" smtClean="0"/>
              <a:t>побічних</a:t>
            </a:r>
            <a:r>
              <a:rPr lang="ru-RU" sz="2200" dirty="0" smtClean="0"/>
              <a:t> </a:t>
            </a:r>
            <a:r>
              <a:rPr lang="ru-RU" sz="2200" dirty="0" err="1" smtClean="0"/>
              <a:t>реакцій</a:t>
            </a:r>
            <a:r>
              <a:rPr lang="ru-RU" sz="2200" dirty="0" smtClean="0"/>
              <a:t>;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err="1" smtClean="0"/>
              <a:t>Критерії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віднесення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лікарських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засобів</a:t>
            </a:r>
            <a:r>
              <a:rPr lang="ru-RU" sz="3200" b="1" dirty="0" smtClean="0"/>
              <a:t> до </a:t>
            </a:r>
            <a:r>
              <a:rPr lang="ru-RU" sz="3200" b="1" dirty="0" err="1" smtClean="0"/>
              <a:t>переліку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реалізованих</a:t>
            </a:r>
            <a:r>
              <a:rPr lang="ru-RU" sz="3200" b="1" dirty="0" smtClean="0"/>
              <a:t> без рецепта </a:t>
            </a:r>
            <a:r>
              <a:rPr lang="ru-RU" sz="3200" b="1" dirty="0" err="1" smtClean="0"/>
              <a:t>лікаря</a:t>
            </a:r>
            <a:endParaRPr lang="ru-RU" sz="3200" dirty="0"/>
          </a:p>
        </p:txBody>
      </p:sp>
      <p:grpSp>
        <p:nvGrpSpPr>
          <p:cNvPr id="3" name="Group 88"/>
          <p:cNvGrpSpPr>
            <a:grpSpLocks noGrp="1"/>
          </p:cNvGrpSpPr>
          <p:nvPr>
            <p:ph idx="1"/>
          </p:nvPr>
        </p:nvGrpSpPr>
        <p:grpSpPr bwMode="auto">
          <a:xfrm>
            <a:off x="457200" y="1600200"/>
            <a:ext cx="8229600" cy="4972072"/>
            <a:chOff x="1110" y="2656"/>
            <a:chExt cx="1549" cy="1351"/>
          </a:xfrm>
        </p:grpSpPr>
        <p:sp>
          <p:nvSpPr>
            <p:cNvPr id="5" name="AutoShape 89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" name="AutoShape 90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" name="AutoShape 91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8" name="Прямоугольник 7"/>
          <p:cNvSpPr/>
          <p:nvPr/>
        </p:nvSpPr>
        <p:spPr>
          <a:xfrm>
            <a:off x="2000232" y="1997838"/>
            <a:ext cx="5143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928794" y="2413338"/>
            <a:ext cx="521497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-велика </a:t>
            </a:r>
            <a:r>
              <a:rPr lang="ru-RU" sz="2400" dirty="0" err="1" smtClean="0"/>
              <a:t>терапевтична</a:t>
            </a:r>
            <a:r>
              <a:rPr lang="ru-RU" sz="2400" dirty="0" smtClean="0"/>
              <a:t> широта </a:t>
            </a:r>
            <a:r>
              <a:rPr lang="ru-RU" sz="2400" dirty="0" err="1" smtClean="0"/>
              <a:t>лікарського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засобу</a:t>
            </a:r>
            <a:r>
              <a:rPr lang="ru-RU" sz="2400" dirty="0" smtClean="0"/>
              <a:t>;</a:t>
            </a:r>
          </a:p>
          <a:p>
            <a:pPr>
              <a:buFontTx/>
              <a:buChar char="-"/>
            </a:pPr>
            <a:r>
              <a:rPr lang="ru-RU" sz="2400" dirty="0" err="1" smtClean="0"/>
              <a:t>низький</a:t>
            </a:r>
            <a:r>
              <a:rPr lang="ru-RU" sz="2400" dirty="0" smtClean="0"/>
              <a:t> </a:t>
            </a:r>
            <a:r>
              <a:rPr lang="ru-RU" sz="2400" dirty="0" err="1" smtClean="0"/>
              <a:t>ризик</a:t>
            </a:r>
            <a:r>
              <a:rPr lang="ru-RU" sz="2400" dirty="0" smtClean="0"/>
              <a:t> </a:t>
            </a:r>
            <a:r>
              <a:rPr lang="ru-RU" sz="2400" dirty="0" err="1" smtClean="0"/>
              <a:t>розвитку</a:t>
            </a:r>
            <a:r>
              <a:rPr lang="ru-RU" sz="2400" dirty="0" smtClean="0"/>
              <a:t> в </a:t>
            </a:r>
            <a:r>
              <a:rPr lang="ru-RU" sz="2400" dirty="0" err="1" smtClean="0"/>
              <a:t>режимі</a:t>
            </a:r>
            <a:r>
              <a:rPr lang="ru-RU" sz="2400" dirty="0" smtClean="0"/>
              <a:t> </a:t>
            </a:r>
            <a:r>
              <a:rPr lang="ru-RU" sz="2400" dirty="0" err="1" smtClean="0"/>
              <a:t>дозування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кардіотоксичної</a:t>
            </a:r>
            <a:r>
              <a:rPr lang="ru-RU" sz="2400" dirty="0" smtClean="0"/>
              <a:t>, </a:t>
            </a:r>
            <a:r>
              <a:rPr lang="ru-RU" sz="2400" dirty="0" err="1" smtClean="0"/>
              <a:t>гепатотоксичної</a:t>
            </a:r>
            <a:r>
              <a:rPr lang="ru-RU" sz="2400" dirty="0" smtClean="0"/>
              <a:t>, </a:t>
            </a:r>
            <a:r>
              <a:rPr lang="ru-RU" sz="2400" dirty="0" err="1" smtClean="0"/>
              <a:t>нефротоксичної</a:t>
            </a:r>
            <a:r>
              <a:rPr lang="ru-RU" sz="2400" dirty="0" smtClean="0"/>
              <a:t> </a:t>
            </a:r>
            <a:r>
              <a:rPr lang="ru-RU" sz="2400" dirty="0" err="1" smtClean="0"/>
              <a:t>дії</a:t>
            </a:r>
            <a:r>
              <a:rPr lang="ru-RU" sz="2400" dirty="0" smtClean="0"/>
              <a:t>;</a:t>
            </a:r>
          </a:p>
          <a:p>
            <a:r>
              <a:rPr lang="ru-RU" sz="2400" dirty="0" smtClean="0"/>
              <a:t>-</a:t>
            </a:r>
            <a:r>
              <a:rPr lang="ru-RU" sz="2400" dirty="0" err="1" smtClean="0"/>
              <a:t>наявність</a:t>
            </a:r>
            <a:r>
              <a:rPr lang="ru-RU" sz="2400" dirty="0" smtClean="0"/>
              <a:t> короткого </a:t>
            </a:r>
            <a:r>
              <a:rPr lang="ru-RU" sz="2400" dirty="0" err="1" smtClean="0"/>
              <a:t>періоду</a:t>
            </a:r>
            <a:r>
              <a:rPr lang="ru-RU" sz="2400" dirty="0" smtClean="0"/>
              <a:t> </a:t>
            </a:r>
            <a:r>
              <a:rPr lang="ru-RU" sz="2400" dirty="0" err="1" smtClean="0"/>
              <a:t>напіввиведення</a:t>
            </a:r>
            <a:r>
              <a:rPr lang="ru-RU" sz="2400" dirty="0" smtClean="0"/>
              <a:t>;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err="1" smtClean="0"/>
              <a:t>Критерії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віднесення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лікарських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засобів</a:t>
            </a:r>
            <a:r>
              <a:rPr lang="ru-RU" sz="3200" b="1" dirty="0" smtClean="0"/>
              <a:t> до </a:t>
            </a:r>
            <a:r>
              <a:rPr lang="ru-RU" sz="3200" b="1" dirty="0" err="1" smtClean="0"/>
              <a:t>переліку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реалізованих</a:t>
            </a:r>
            <a:r>
              <a:rPr lang="ru-RU" sz="3200" b="1" dirty="0" smtClean="0"/>
              <a:t> без рецепта </a:t>
            </a:r>
            <a:r>
              <a:rPr lang="ru-RU" sz="3200" b="1" dirty="0" err="1" smtClean="0"/>
              <a:t>лікаря</a:t>
            </a:r>
            <a:endParaRPr lang="ru-RU" sz="3200" dirty="0"/>
          </a:p>
        </p:txBody>
      </p:sp>
      <p:grpSp>
        <p:nvGrpSpPr>
          <p:cNvPr id="3" name="Group 88"/>
          <p:cNvGrpSpPr>
            <a:grpSpLocks noGrp="1"/>
          </p:cNvGrpSpPr>
          <p:nvPr>
            <p:ph idx="1"/>
          </p:nvPr>
        </p:nvGrpSpPr>
        <p:grpSpPr bwMode="auto">
          <a:xfrm>
            <a:off x="457200" y="1600200"/>
            <a:ext cx="8229600" cy="4972072"/>
            <a:chOff x="1110" y="2656"/>
            <a:chExt cx="1549" cy="1351"/>
          </a:xfrm>
        </p:grpSpPr>
        <p:sp>
          <p:nvSpPr>
            <p:cNvPr id="5" name="AutoShape 89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" name="AutoShape 90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" name="AutoShape 91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8" name="Прямоугольник 7"/>
          <p:cNvSpPr/>
          <p:nvPr/>
        </p:nvSpPr>
        <p:spPr>
          <a:xfrm>
            <a:off x="2000232" y="1997838"/>
            <a:ext cx="5143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143108" y="1997839"/>
            <a:ext cx="478634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/>
              <a:t>-</a:t>
            </a:r>
            <a:r>
              <a:rPr lang="ru-RU" sz="2200" dirty="0" err="1" smtClean="0"/>
              <a:t>Спосіб</a:t>
            </a:r>
            <a:r>
              <a:rPr lang="ru-RU" sz="2200" dirty="0" smtClean="0"/>
              <a:t> </a:t>
            </a:r>
            <a:r>
              <a:rPr lang="ru-RU" sz="2200" dirty="0" err="1" smtClean="0"/>
              <a:t>застосування</a:t>
            </a:r>
            <a:r>
              <a:rPr lang="ru-RU" sz="2200" dirty="0" smtClean="0"/>
              <a:t> </a:t>
            </a:r>
            <a:r>
              <a:rPr lang="ru-RU" sz="2200" dirty="0" err="1" smtClean="0"/>
              <a:t>лікарського</a:t>
            </a:r>
            <a:r>
              <a:rPr lang="ru-RU" sz="2200" dirty="0" smtClean="0"/>
              <a:t> </a:t>
            </a:r>
            <a:r>
              <a:rPr lang="ru-RU" sz="2200" dirty="0" err="1" smtClean="0"/>
              <a:t>засобу</a:t>
            </a:r>
            <a:r>
              <a:rPr lang="ru-RU" sz="2200" dirty="0" smtClean="0"/>
              <a:t> не </a:t>
            </a:r>
            <a:r>
              <a:rPr lang="ru-RU" sz="2200" dirty="0" err="1" smtClean="0"/>
              <a:t>вимагає</a:t>
            </a:r>
            <a:r>
              <a:rPr lang="ru-RU" sz="2200" dirty="0" smtClean="0"/>
              <a:t> </a:t>
            </a:r>
            <a:r>
              <a:rPr lang="ru-RU" sz="2200" dirty="0" err="1" smtClean="0"/>
              <a:t>участі</a:t>
            </a:r>
            <a:r>
              <a:rPr lang="ru-RU" sz="2200" dirty="0" smtClean="0"/>
              <a:t> </a:t>
            </a:r>
            <a:r>
              <a:rPr lang="ru-RU" sz="2200" dirty="0" err="1" smtClean="0"/>
              <a:t>медичних</a:t>
            </a:r>
            <a:r>
              <a:rPr lang="ru-RU" sz="2200" dirty="0" smtClean="0"/>
              <a:t> </a:t>
            </a:r>
            <a:r>
              <a:rPr lang="ru-RU" sz="2200" dirty="0" err="1" smtClean="0"/>
              <a:t>працівників</a:t>
            </a:r>
            <a:r>
              <a:rPr lang="ru-RU" sz="2200" dirty="0" smtClean="0"/>
              <a:t>;</a:t>
            </a:r>
          </a:p>
          <a:p>
            <a:r>
              <a:rPr lang="ru-RU" sz="2200" dirty="0" smtClean="0"/>
              <a:t>-</a:t>
            </a:r>
            <a:r>
              <a:rPr lang="ru-RU" sz="2200" dirty="0" err="1" smtClean="0"/>
              <a:t>Відсутність</a:t>
            </a:r>
            <a:r>
              <a:rPr lang="ru-RU" sz="2200" dirty="0" smtClean="0"/>
              <a:t> </a:t>
            </a:r>
            <a:r>
              <a:rPr lang="ru-RU" sz="2200" dirty="0" err="1" smtClean="0"/>
              <a:t>обмежень</a:t>
            </a:r>
            <a:r>
              <a:rPr lang="ru-RU" sz="2200" dirty="0" smtClean="0"/>
              <a:t> </a:t>
            </a:r>
            <a:r>
              <a:rPr lang="ru-RU" sz="2200" dirty="0" err="1" smtClean="0"/>
              <a:t>застосування</a:t>
            </a:r>
            <a:r>
              <a:rPr lang="ru-RU" sz="2200" dirty="0" smtClean="0"/>
              <a:t> для </a:t>
            </a:r>
            <a:r>
              <a:rPr lang="ru-RU" sz="2200" dirty="0" err="1" smtClean="0"/>
              <a:t>дітей</a:t>
            </a:r>
            <a:r>
              <a:rPr lang="ru-RU" sz="2200" dirty="0" smtClean="0"/>
              <a:t>, </a:t>
            </a:r>
            <a:r>
              <a:rPr lang="ru-RU" sz="2200" dirty="0" err="1" smtClean="0"/>
              <a:t>осіб</a:t>
            </a:r>
            <a:r>
              <a:rPr lang="ru-RU" sz="2200" dirty="0" smtClean="0"/>
              <a:t> </a:t>
            </a:r>
            <a:r>
              <a:rPr lang="ru-RU" sz="2200" dirty="0" err="1" smtClean="0"/>
              <a:t>похилого</a:t>
            </a:r>
            <a:r>
              <a:rPr lang="ru-RU" sz="2200" dirty="0" smtClean="0"/>
              <a:t> </a:t>
            </a:r>
            <a:r>
              <a:rPr lang="ru-RU" sz="2200" dirty="0" err="1" smtClean="0"/>
              <a:t>віку</a:t>
            </a:r>
            <a:r>
              <a:rPr lang="ru-RU" sz="2200" dirty="0" smtClean="0"/>
              <a:t>, </a:t>
            </a:r>
            <a:r>
              <a:rPr lang="ru-RU" sz="2200" dirty="0" err="1" smtClean="0"/>
              <a:t>вагітних</a:t>
            </a:r>
            <a:r>
              <a:rPr lang="ru-RU" sz="2200" dirty="0" smtClean="0"/>
              <a:t>;</a:t>
            </a:r>
          </a:p>
          <a:p>
            <a:r>
              <a:rPr lang="ru-RU" sz="2200" dirty="0" smtClean="0"/>
              <a:t>-</a:t>
            </a:r>
            <a:r>
              <a:rPr lang="ru-RU" sz="2200" dirty="0" err="1" smtClean="0"/>
              <a:t>наявність</a:t>
            </a:r>
            <a:r>
              <a:rPr lang="ru-RU" sz="2200" dirty="0" smtClean="0"/>
              <a:t> </a:t>
            </a:r>
            <a:r>
              <a:rPr lang="ru-RU" sz="2200" dirty="0" err="1" smtClean="0"/>
              <a:t>відомостей</a:t>
            </a:r>
            <a:r>
              <a:rPr lang="ru-RU" sz="2200" dirty="0" smtClean="0"/>
              <a:t> про </a:t>
            </a:r>
            <a:r>
              <a:rPr lang="ru-RU" sz="2200" dirty="0" err="1" smtClean="0"/>
              <a:t>досвід</a:t>
            </a:r>
            <a:r>
              <a:rPr lang="ru-RU" sz="2200" dirty="0" smtClean="0"/>
              <a:t> </a:t>
            </a:r>
            <a:r>
              <a:rPr lang="ru-RU" sz="2200" dirty="0" err="1" smtClean="0"/>
              <a:t>застосування</a:t>
            </a:r>
            <a:r>
              <a:rPr lang="ru-RU" sz="2200" dirty="0" smtClean="0"/>
              <a:t> </a:t>
            </a:r>
            <a:r>
              <a:rPr lang="ru-RU" sz="2200" dirty="0" err="1" smtClean="0"/>
              <a:t>лікарського</a:t>
            </a:r>
            <a:r>
              <a:rPr lang="ru-RU" sz="2200" dirty="0" smtClean="0"/>
              <a:t> </a:t>
            </a:r>
            <a:r>
              <a:rPr lang="ru-RU" sz="2200" dirty="0" err="1" smtClean="0"/>
              <a:t>засобу</a:t>
            </a:r>
            <a:r>
              <a:rPr lang="ru-RU" sz="2200" dirty="0" smtClean="0"/>
              <a:t> в </a:t>
            </a:r>
            <a:r>
              <a:rPr lang="ru-RU" sz="2200" dirty="0" err="1" smtClean="0"/>
              <a:t>даній</a:t>
            </a:r>
            <a:r>
              <a:rPr lang="ru-RU" sz="2200" dirty="0" smtClean="0"/>
              <a:t> </a:t>
            </a:r>
            <a:r>
              <a:rPr lang="ru-RU" sz="2200" dirty="0" err="1" smtClean="0"/>
              <a:t>лікарській</a:t>
            </a:r>
            <a:r>
              <a:rPr lang="ru-RU" sz="2200" dirty="0" smtClean="0"/>
              <a:t> </a:t>
            </a:r>
            <a:r>
              <a:rPr lang="ru-RU" sz="2200" dirty="0" err="1" smtClean="0"/>
              <a:t>формі</a:t>
            </a:r>
            <a:r>
              <a:rPr lang="ru-RU" sz="2200" dirty="0" smtClean="0"/>
              <a:t> та </a:t>
            </a:r>
            <a:r>
              <a:rPr lang="ru-RU" sz="2200" dirty="0" err="1" smtClean="0"/>
              <a:t>даному</a:t>
            </a:r>
            <a:r>
              <a:rPr lang="ru-RU" sz="2200" dirty="0" smtClean="0"/>
              <a:t> </a:t>
            </a:r>
            <a:r>
              <a:rPr lang="ru-RU" sz="2200" dirty="0" err="1" smtClean="0"/>
              <a:t>режимі</a:t>
            </a:r>
            <a:r>
              <a:rPr lang="ru-RU" sz="2200" dirty="0" smtClean="0"/>
              <a:t> </a:t>
            </a:r>
            <a:r>
              <a:rPr lang="ru-RU" sz="2200" dirty="0" err="1" smtClean="0"/>
              <a:t>дозування</a:t>
            </a:r>
            <a:r>
              <a:rPr lang="ru-RU" sz="2200" dirty="0" smtClean="0"/>
              <a:t> не </a:t>
            </a:r>
            <a:r>
              <a:rPr lang="ru-RU" sz="2200" dirty="0" err="1" smtClean="0"/>
              <a:t>менше</a:t>
            </a:r>
            <a:r>
              <a:rPr lang="ru-RU" sz="2200" dirty="0" smtClean="0"/>
              <a:t> 5 </a:t>
            </a:r>
            <a:r>
              <a:rPr lang="ru-RU" sz="2200" dirty="0" err="1" smtClean="0"/>
              <a:t>років</a:t>
            </a:r>
            <a:r>
              <a:rPr lang="ru-RU" sz="2200" dirty="0" smtClean="0"/>
              <a:t>;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err="1" smtClean="0"/>
              <a:t>Критерії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віднесення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лікарських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засобів</a:t>
            </a:r>
            <a:r>
              <a:rPr lang="ru-RU" sz="3200" b="1" dirty="0" smtClean="0"/>
              <a:t> до </a:t>
            </a:r>
            <a:r>
              <a:rPr lang="ru-RU" sz="3200" b="1" dirty="0" err="1" smtClean="0"/>
              <a:t>переліку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реалізованих</a:t>
            </a:r>
            <a:r>
              <a:rPr lang="ru-RU" sz="3200" b="1" dirty="0" smtClean="0"/>
              <a:t> без рецепта </a:t>
            </a:r>
            <a:r>
              <a:rPr lang="ru-RU" sz="3200" b="1" dirty="0" err="1" smtClean="0"/>
              <a:t>лікаря</a:t>
            </a:r>
            <a:endParaRPr lang="ru-RU" sz="3200" dirty="0"/>
          </a:p>
        </p:txBody>
      </p:sp>
      <p:grpSp>
        <p:nvGrpSpPr>
          <p:cNvPr id="3" name="Group 88"/>
          <p:cNvGrpSpPr>
            <a:grpSpLocks noGrp="1"/>
          </p:cNvGrpSpPr>
          <p:nvPr>
            <p:ph idx="1"/>
          </p:nvPr>
        </p:nvGrpSpPr>
        <p:grpSpPr bwMode="auto">
          <a:xfrm>
            <a:off x="457200" y="1600200"/>
            <a:ext cx="8229600" cy="4972072"/>
            <a:chOff x="1110" y="2656"/>
            <a:chExt cx="1549" cy="1351"/>
          </a:xfrm>
        </p:grpSpPr>
        <p:sp>
          <p:nvSpPr>
            <p:cNvPr id="5" name="AutoShape 89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" name="AutoShape 90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" name="AutoShape 91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8" name="Прямоугольник 7"/>
          <p:cNvSpPr/>
          <p:nvPr/>
        </p:nvSpPr>
        <p:spPr>
          <a:xfrm>
            <a:off x="2000232" y="1997838"/>
            <a:ext cx="5143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143108" y="1859340"/>
            <a:ext cx="492922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-</a:t>
            </a:r>
            <a:r>
              <a:rPr lang="ru-RU" sz="2000" dirty="0" err="1" smtClean="0"/>
              <a:t>відсутність</a:t>
            </a:r>
            <a:r>
              <a:rPr lang="ru-RU" sz="2000" dirty="0" smtClean="0"/>
              <a:t> </a:t>
            </a:r>
            <a:r>
              <a:rPr lang="ru-RU" sz="2000" dirty="0" err="1" smtClean="0"/>
              <a:t>відомостей</a:t>
            </a:r>
            <a:r>
              <a:rPr lang="ru-RU" sz="2000" dirty="0" smtClean="0"/>
              <a:t> про </a:t>
            </a:r>
            <a:r>
              <a:rPr lang="ru-RU" sz="2000" dirty="0" err="1" smtClean="0"/>
              <a:t>застосування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лікарського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засобу</a:t>
            </a:r>
            <a:r>
              <a:rPr lang="ru-RU" sz="2000" dirty="0" smtClean="0"/>
              <a:t> </a:t>
            </a:r>
            <a:r>
              <a:rPr lang="ru-RU" sz="2000" dirty="0" err="1" smtClean="0"/>
              <a:t>з</a:t>
            </a:r>
            <a:r>
              <a:rPr lang="ru-RU" sz="2000" dirty="0" smtClean="0"/>
              <a:t> </a:t>
            </a:r>
            <a:r>
              <a:rPr lang="ru-RU" sz="2000" dirty="0" err="1" smtClean="0"/>
              <a:t>немедичними</a:t>
            </a:r>
            <a:r>
              <a:rPr lang="ru-RU" sz="2000" dirty="0" smtClean="0"/>
              <a:t> </a:t>
            </a:r>
            <a:r>
              <a:rPr lang="ru-RU" sz="2000" dirty="0" err="1" smtClean="0"/>
              <a:t>цілями</a:t>
            </a:r>
            <a:r>
              <a:rPr lang="ru-RU" sz="2000" dirty="0" smtClean="0"/>
              <a:t>, </a:t>
            </a:r>
            <a:r>
              <a:rPr lang="ru-RU" sz="2000" dirty="0" err="1" smtClean="0"/>
              <a:t>що</a:t>
            </a:r>
            <a:r>
              <a:rPr lang="ru-RU" sz="2000" dirty="0" smtClean="0"/>
              <a:t> </a:t>
            </a:r>
            <a:r>
              <a:rPr lang="ru-RU" sz="2000" dirty="0" err="1" smtClean="0"/>
              <a:t>завдає</a:t>
            </a:r>
            <a:r>
              <a:rPr lang="ru-RU" sz="2000" dirty="0" smtClean="0"/>
              <a:t> </a:t>
            </a:r>
            <a:r>
              <a:rPr lang="ru-RU" sz="2000" dirty="0" err="1" smtClean="0"/>
              <a:t>шкоди</a:t>
            </a:r>
            <a:r>
              <a:rPr lang="ru-RU" sz="2000" dirty="0" smtClean="0"/>
              <a:t> </a:t>
            </a:r>
            <a:r>
              <a:rPr lang="ru-RU" sz="2000" dirty="0" err="1" smtClean="0"/>
              <a:t>здоров'ю</a:t>
            </a:r>
            <a:r>
              <a:rPr lang="ru-RU" sz="2000" dirty="0" smtClean="0"/>
              <a:t>;</a:t>
            </a:r>
          </a:p>
          <a:p>
            <a:r>
              <a:rPr lang="ru-RU" sz="2000" dirty="0" smtClean="0"/>
              <a:t>-</a:t>
            </a:r>
            <a:r>
              <a:rPr lang="ru-RU" sz="2000" dirty="0" err="1" smtClean="0"/>
              <a:t>можливість</a:t>
            </a:r>
            <a:r>
              <a:rPr lang="ru-RU" sz="2000" dirty="0" smtClean="0"/>
              <a:t> </a:t>
            </a:r>
            <a:r>
              <a:rPr lang="ru-RU" sz="2000" dirty="0" err="1" smtClean="0"/>
              <a:t>правильної</a:t>
            </a:r>
            <a:r>
              <a:rPr lang="ru-RU" sz="2000" dirty="0" smtClean="0"/>
              <a:t> </a:t>
            </a:r>
            <a:r>
              <a:rPr lang="ru-RU" sz="2000" dirty="0" err="1" smtClean="0"/>
              <a:t>оцінки</a:t>
            </a:r>
            <a:r>
              <a:rPr lang="ru-RU" sz="2000" dirty="0" smtClean="0"/>
              <a:t> </a:t>
            </a:r>
            <a:r>
              <a:rPr lang="ru-RU" sz="2000" dirty="0" err="1" smtClean="0"/>
              <a:t>пацієнтом</a:t>
            </a:r>
            <a:r>
              <a:rPr lang="ru-RU" sz="2000" dirty="0" smtClean="0"/>
              <a:t> та </a:t>
            </a:r>
            <a:r>
              <a:rPr lang="ru-RU" sz="2000" dirty="0" err="1" smtClean="0"/>
              <a:t>фармацевтичним</a:t>
            </a:r>
            <a:r>
              <a:rPr lang="ru-RU" sz="2000" dirty="0" smtClean="0"/>
              <a:t> </a:t>
            </a:r>
            <a:r>
              <a:rPr lang="ru-RU" sz="2000" dirty="0" err="1" smtClean="0"/>
              <a:t>працівником</a:t>
            </a:r>
            <a:r>
              <a:rPr lang="ru-RU" sz="2000" dirty="0" smtClean="0"/>
              <a:t> </a:t>
            </a:r>
            <a:r>
              <a:rPr lang="ru-RU" sz="2000" dirty="0" err="1" smtClean="0"/>
              <a:t>симптомів</a:t>
            </a:r>
            <a:r>
              <a:rPr lang="ru-RU" sz="2000" dirty="0" smtClean="0"/>
              <a:t>, при </a:t>
            </a:r>
            <a:r>
              <a:rPr lang="ru-RU" sz="2000" dirty="0" err="1" smtClean="0"/>
              <a:t>яких</a:t>
            </a:r>
            <a:r>
              <a:rPr lang="ru-RU" sz="2000" dirty="0" smtClean="0"/>
              <a:t> </a:t>
            </a:r>
            <a:r>
              <a:rPr lang="ru-RU" sz="2000" dirty="0" err="1" smtClean="0"/>
              <a:t>використовується</a:t>
            </a:r>
            <a:r>
              <a:rPr lang="ru-RU" sz="2000" dirty="0" smtClean="0"/>
              <a:t> </a:t>
            </a:r>
            <a:r>
              <a:rPr lang="ru-RU" sz="2000" dirty="0" err="1" smtClean="0"/>
              <a:t>лікарський</a:t>
            </a:r>
            <a:r>
              <a:rPr lang="ru-RU" sz="2000" dirty="0" smtClean="0"/>
              <a:t> </a:t>
            </a:r>
            <a:r>
              <a:rPr lang="ru-RU" sz="2000" dirty="0" err="1" smtClean="0"/>
              <a:t>засіб</a:t>
            </a:r>
            <a:r>
              <a:rPr lang="ru-RU" sz="2000" dirty="0" smtClean="0"/>
              <a:t>, </a:t>
            </a:r>
            <a:r>
              <a:rPr lang="ru-RU" sz="2000" dirty="0" err="1" smtClean="0"/>
              <a:t>що</a:t>
            </a:r>
            <a:r>
              <a:rPr lang="ru-RU" sz="2000" dirty="0" smtClean="0"/>
              <a:t> </a:t>
            </a:r>
            <a:r>
              <a:rPr lang="ru-RU" sz="2000" dirty="0" err="1" smtClean="0"/>
              <a:t>знижує</a:t>
            </a:r>
            <a:r>
              <a:rPr lang="ru-RU" sz="2000" dirty="0" smtClean="0"/>
              <a:t> </a:t>
            </a:r>
            <a:r>
              <a:rPr lang="ru-RU" sz="2000" dirty="0" err="1" smtClean="0"/>
              <a:t>ризик</a:t>
            </a:r>
            <a:r>
              <a:rPr lang="ru-RU" sz="2000" dirty="0" smtClean="0"/>
              <a:t> </a:t>
            </a:r>
            <a:r>
              <a:rPr lang="ru-RU" sz="2000" dirty="0" err="1" smtClean="0"/>
              <a:t>застосування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лікарського</a:t>
            </a:r>
            <a:r>
              <a:rPr lang="ru-RU" sz="2000" dirty="0" smtClean="0"/>
              <a:t> </a:t>
            </a:r>
            <a:r>
              <a:rPr lang="ru-RU" sz="2000" dirty="0" err="1" smtClean="0"/>
              <a:t>засобу</a:t>
            </a:r>
            <a:r>
              <a:rPr lang="ru-RU" sz="2000" dirty="0" smtClean="0"/>
              <a:t> не за </a:t>
            </a:r>
            <a:r>
              <a:rPr lang="ru-RU" sz="2000" dirty="0" err="1" smtClean="0"/>
              <a:t>призначенням</a:t>
            </a:r>
            <a:r>
              <a:rPr lang="ru-RU" sz="2000" dirty="0" smtClean="0"/>
              <a:t>;</a:t>
            </a:r>
          </a:p>
          <a:p>
            <a:r>
              <a:rPr lang="ru-RU" sz="2000" dirty="0" smtClean="0"/>
              <a:t>-Проста схема </a:t>
            </a:r>
            <a:r>
              <a:rPr lang="ru-RU" sz="2000" dirty="0" err="1" smtClean="0"/>
              <a:t>прийому</a:t>
            </a:r>
            <a:r>
              <a:rPr lang="ru-RU" sz="2000" dirty="0" smtClean="0"/>
              <a:t> </a:t>
            </a:r>
            <a:r>
              <a:rPr lang="ru-RU" sz="2000" dirty="0" err="1" smtClean="0"/>
              <a:t>лікарських</a:t>
            </a:r>
            <a:r>
              <a:rPr lang="ru-RU" sz="2000" dirty="0" smtClean="0"/>
              <a:t> </a:t>
            </a:r>
            <a:r>
              <a:rPr lang="ru-RU" sz="2000" dirty="0" err="1" smtClean="0"/>
              <a:t>засобів</a:t>
            </a:r>
            <a:r>
              <a:rPr lang="ru-RU" sz="2000" dirty="0" smtClean="0"/>
              <a:t>, </a:t>
            </a:r>
            <a:r>
              <a:rPr lang="ru-RU" sz="2000" dirty="0" err="1" smtClean="0"/>
              <a:t>наявність</a:t>
            </a:r>
            <a:r>
              <a:rPr lang="ru-RU" sz="2000" dirty="0" smtClean="0"/>
              <a:t> </a:t>
            </a:r>
            <a:r>
              <a:rPr lang="ru-RU" sz="2000" dirty="0" err="1" smtClean="0"/>
              <a:t>дитячих</a:t>
            </a:r>
            <a:r>
              <a:rPr lang="ru-RU" sz="2000" dirty="0" smtClean="0"/>
              <a:t> </a:t>
            </a:r>
            <a:r>
              <a:rPr lang="ru-RU" sz="2000" dirty="0" err="1" smtClean="0"/>
              <a:t>дозувань</a:t>
            </a:r>
            <a:r>
              <a:rPr lang="ru-RU" sz="2000" dirty="0" smtClean="0"/>
              <a:t>;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err="1" smtClean="0"/>
              <a:t>Критерії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віднесення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лікарських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засобів</a:t>
            </a:r>
            <a:r>
              <a:rPr lang="ru-RU" sz="3200" b="1" dirty="0" smtClean="0"/>
              <a:t> до </a:t>
            </a:r>
            <a:r>
              <a:rPr lang="ru-RU" sz="3200" b="1" dirty="0" err="1" smtClean="0"/>
              <a:t>переліку</a:t>
            </a:r>
            <a:r>
              <a:rPr lang="ru-RU" sz="3200" b="1" dirty="0" smtClean="0"/>
              <a:t> </a:t>
            </a:r>
            <a:r>
              <a:rPr lang="ru-RU" sz="3200" b="1" dirty="0" err="1" smtClean="0"/>
              <a:t>реалізованих</a:t>
            </a:r>
            <a:r>
              <a:rPr lang="ru-RU" sz="3200" b="1" dirty="0" smtClean="0"/>
              <a:t> без рецепта </a:t>
            </a:r>
            <a:r>
              <a:rPr lang="ru-RU" sz="3200" b="1" dirty="0" err="1" smtClean="0"/>
              <a:t>лікаря</a:t>
            </a:r>
            <a:endParaRPr lang="ru-RU" sz="3200" dirty="0"/>
          </a:p>
        </p:txBody>
      </p:sp>
      <p:grpSp>
        <p:nvGrpSpPr>
          <p:cNvPr id="3" name="Group 88"/>
          <p:cNvGrpSpPr>
            <a:grpSpLocks noGrp="1"/>
          </p:cNvGrpSpPr>
          <p:nvPr>
            <p:ph idx="1"/>
          </p:nvPr>
        </p:nvGrpSpPr>
        <p:grpSpPr bwMode="auto">
          <a:xfrm>
            <a:off x="457200" y="1600200"/>
            <a:ext cx="8229600" cy="4972072"/>
            <a:chOff x="1110" y="2656"/>
            <a:chExt cx="1549" cy="1351"/>
          </a:xfrm>
        </p:grpSpPr>
        <p:sp>
          <p:nvSpPr>
            <p:cNvPr id="5" name="AutoShape 89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6" name="AutoShape 90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7" name="AutoShape 91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8" name="Прямоугольник 7"/>
          <p:cNvSpPr/>
          <p:nvPr/>
        </p:nvSpPr>
        <p:spPr>
          <a:xfrm>
            <a:off x="2000232" y="1997838"/>
            <a:ext cx="514353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--</a:t>
            </a:r>
            <a:r>
              <a:rPr lang="ru-RU" sz="2400" dirty="0" err="1" smtClean="0"/>
              <a:t>найнижчі</a:t>
            </a:r>
            <a:r>
              <a:rPr lang="ru-RU" sz="2400" dirty="0" smtClean="0"/>
              <a:t> </a:t>
            </a:r>
            <a:r>
              <a:rPr lang="ru-RU" sz="2400" dirty="0" err="1" smtClean="0"/>
              <a:t>дозування</a:t>
            </a:r>
            <a:r>
              <a:rPr lang="ru-RU" sz="2400" dirty="0" smtClean="0"/>
              <a:t> для </a:t>
            </a:r>
            <a:r>
              <a:rPr lang="ru-RU" sz="2400" dirty="0" err="1" smtClean="0"/>
              <a:t>деяких</a:t>
            </a:r>
            <a:r>
              <a:rPr lang="ru-RU" sz="2400" dirty="0" smtClean="0"/>
              <a:t> </a:t>
            </a:r>
            <a:r>
              <a:rPr lang="ru-RU" sz="2400" dirty="0" err="1" smtClean="0"/>
              <a:t>лікарських</a:t>
            </a:r>
            <a:r>
              <a:rPr lang="ru-RU" sz="2400" dirty="0" smtClean="0"/>
              <a:t> </a:t>
            </a:r>
            <a:r>
              <a:rPr lang="ru-RU" sz="2400" dirty="0" err="1" smtClean="0"/>
              <a:t>засобів</a:t>
            </a:r>
            <a:r>
              <a:rPr lang="ru-RU" sz="2400" dirty="0" smtClean="0"/>
              <a:t> (</a:t>
            </a:r>
            <a:r>
              <a:rPr lang="ru-RU" sz="2400" dirty="0" err="1" smtClean="0"/>
              <a:t>монопрепаратів</a:t>
            </a:r>
            <a:r>
              <a:rPr lang="ru-RU" sz="2400" dirty="0" smtClean="0"/>
              <a:t> та у </a:t>
            </a:r>
            <a:r>
              <a:rPr lang="ru-RU" sz="2400" dirty="0" err="1" smtClean="0"/>
              <a:t>складі</a:t>
            </a:r>
            <a:r>
              <a:rPr lang="ru-RU" sz="2400" dirty="0" smtClean="0"/>
              <a:t> </a:t>
            </a:r>
            <a:r>
              <a:rPr lang="ru-RU" sz="2400" dirty="0" err="1" smtClean="0"/>
              <a:t>комбінованих</a:t>
            </a:r>
            <a:r>
              <a:rPr lang="ru-RU" sz="2400" dirty="0" smtClean="0"/>
              <a:t>);</a:t>
            </a:r>
          </a:p>
          <a:p>
            <a:r>
              <a:rPr lang="ru-RU" sz="2400" dirty="0" smtClean="0"/>
              <a:t>-</a:t>
            </a:r>
            <a:r>
              <a:rPr lang="ru-RU" sz="2400" dirty="0" err="1" smtClean="0"/>
              <a:t>Певна</a:t>
            </a:r>
            <a:r>
              <a:rPr lang="ru-RU" sz="2400" dirty="0" smtClean="0"/>
              <a:t> </a:t>
            </a:r>
            <a:r>
              <a:rPr lang="ru-RU" sz="2400" dirty="0" err="1" smtClean="0"/>
              <a:t>лікарська</a:t>
            </a:r>
            <a:r>
              <a:rPr lang="ru-RU" sz="2400" dirty="0" smtClean="0"/>
              <a:t> форма, за </a:t>
            </a:r>
            <a:r>
              <a:rPr lang="ru-RU" sz="2400" dirty="0" err="1" smtClean="0"/>
              <a:t>наявності</a:t>
            </a:r>
            <a:r>
              <a:rPr lang="ru-RU" sz="2400" dirty="0" smtClean="0"/>
              <a:t> </a:t>
            </a:r>
            <a:r>
              <a:rPr lang="ru-RU" sz="2400" dirty="0" err="1" smtClean="0"/>
              <a:t>лікарських</a:t>
            </a:r>
            <a:r>
              <a:rPr lang="ru-RU" sz="2400" dirty="0" smtClean="0"/>
              <a:t> форм </a:t>
            </a:r>
            <a:r>
              <a:rPr lang="ru-RU" sz="2400" dirty="0" err="1" smtClean="0"/>
              <a:t>місцевого</a:t>
            </a:r>
            <a:r>
              <a:rPr lang="ru-RU" sz="2400" dirty="0" smtClean="0"/>
              <a:t> </a:t>
            </a:r>
            <a:r>
              <a:rPr lang="ru-RU" sz="2400" dirty="0" err="1" smtClean="0"/>
              <a:t>застосування</a:t>
            </a:r>
            <a:r>
              <a:rPr lang="ru-RU" sz="2400" dirty="0" smtClean="0"/>
              <a:t> (</a:t>
            </a:r>
            <a:r>
              <a:rPr lang="ru-RU" sz="2400" dirty="0" err="1" smtClean="0"/>
              <a:t>відсутність</a:t>
            </a:r>
            <a:r>
              <a:rPr lang="ru-RU" sz="2400" dirty="0" smtClean="0"/>
              <a:t> </a:t>
            </a:r>
            <a:r>
              <a:rPr lang="ru-RU" sz="2400" dirty="0" err="1" smtClean="0"/>
              <a:t>системної</a:t>
            </a:r>
            <a:r>
              <a:rPr lang="ru-RU" sz="2400" dirty="0" smtClean="0"/>
              <a:t> </a:t>
            </a:r>
            <a:r>
              <a:rPr lang="ru-RU" sz="2400" dirty="0" err="1" smtClean="0"/>
              <a:t>дії</a:t>
            </a:r>
            <a:r>
              <a:rPr lang="ru-RU" sz="2400" dirty="0" smtClean="0"/>
              <a:t> на </a:t>
            </a:r>
            <a:r>
              <a:rPr lang="ru-RU" sz="2400" dirty="0" err="1" smtClean="0"/>
              <a:t>організм</a:t>
            </a:r>
            <a:r>
              <a:rPr lang="ru-RU" sz="2400" dirty="0" smtClean="0"/>
              <a:t>);</a:t>
            </a:r>
          </a:p>
          <a:p>
            <a:r>
              <a:rPr lang="ru-RU" sz="2400" dirty="0" smtClean="0"/>
              <a:t>-</a:t>
            </a:r>
            <a:r>
              <a:rPr lang="ru-RU" sz="2400" dirty="0" err="1" smtClean="0"/>
              <a:t>відсутність</a:t>
            </a:r>
            <a:r>
              <a:rPr lang="ru-RU" sz="2400" dirty="0" smtClean="0"/>
              <a:t> </a:t>
            </a:r>
            <a:r>
              <a:rPr lang="ru-RU" sz="2400" dirty="0" err="1" smtClean="0"/>
              <a:t>потенційно</a:t>
            </a:r>
            <a:r>
              <a:rPr lang="ru-RU" sz="2400" dirty="0" smtClean="0"/>
              <a:t> </a:t>
            </a:r>
            <a:r>
              <a:rPr lang="ru-RU" sz="2400" dirty="0" err="1" smtClean="0"/>
              <a:t>небезпечних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комбінацій</a:t>
            </a:r>
            <a:r>
              <a:rPr lang="ru-RU" sz="2400" dirty="0" smtClean="0"/>
              <a:t> </a:t>
            </a:r>
            <a:r>
              <a:rPr lang="ru-RU" sz="2400" dirty="0" err="1" smtClean="0"/>
              <a:t>з</a:t>
            </a:r>
            <a:r>
              <a:rPr lang="ru-RU" sz="2400" dirty="0" smtClean="0"/>
              <a:t> </a:t>
            </a:r>
            <a:r>
              <a:rPr lang="ru-RU" sz="2400" dirty="0" err="1" smtClean="0"/>
              <a:t>іншими</a:t>
            </a:r>
            <a:r>
              <a:rPr lang="ru-RU" sz="2400" dirty="0" smtClean="0"/>
              <a:t> </a:t>
            </a:r>
            <a:r>
              <a:rPr lang="ru-RU" sz="2400" dirty="0" err="1" smtClean="0"/>
              <a:t>лікарськими</a:t>
            </a:r>
            <a:r>
              <a:rPr lang="ru-RU" sz="2400" dirty="0" smtClean="0"/>
              <a:t> </a:t>
            </a:r>
            <a:r>
              <a:rPr lang="ru-RU" sz="2400" dirty="0" err="1" smtClean="0"/>
              <a:t>засобами</a:t>
            </a:r>
            <a:endParaRPr lang="ru-RU" sz="2400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85728"/>
            <a:ext cx="8929718" cy="533400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У </a:t>
            </a:r>
            <a:r>
              <a:rPr lang="ru-RU" sz="2400" b="1" dirty="0" err="1" smtClean="0"/>
              <a:t>процесі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експертизи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пропозицій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щодо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включення</a:t>
            </a:r>
            <a:r>
              <a:rPr lang="ru-RU" sz="2400" b="1" dirty="0" smtClean="0"/>
              <a:t> до </a:t>
            </a:r>
            <a:r>
              <a:rPr lang="ru-RU" sz="2400" b="1" dirty="0" err="1" smtClean="0"/>
              <a:t>Переліку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безрецептурної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відпустки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необхідно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враховувати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такі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вимоги</a:t>
            </a:r>
            <a:r>
              <a:rPr lang="ru-RU" sz="2400" b="1" dirty="0" smtClean="0"/>
              <a:t>:</a:t>
            </a:r>
            <a:endParaRPr lang="ru-RU" sz="2600" b="1" dirty="0">
              <a:latin typeface="+mn-lt"/>
            </a:endParaRPr>
          </a:p>
        </p:txBody>
      </p:sp>
      <p:graphicFrame>
        <p:nvGraphicFramePr>
          <p:cNvPr id="146474" name="Group 42"/>
          <p:cNvGraphicFramePr>
            <a:graphicFrameLocks noGrp="1"/>
          </p:cNvGraphicFramePr>
          <p:nvPr>
            <p:ph type="tbl" idx="1"/>
          </p:nvPr>
        </p:nvGraphicFramePr>
        <p:xfrm>
          <a:off x="214283" y="1357299"/>
          <a:ext cx="8643997" cy="5286412"/>
        </p:xfrm>
        <a:graphic>
          <a:graphicData uri="http://schemas.openxmlformats.org/drawingml/2006/table">
            <a:tbl>
              <a:tblPr/>
              <a:tblGrid>
                <a:gridCol w="214313"/>
                <a:gridCol w="8429684"/>
              </a:tblGrid>
              <a:tr h="1451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8EB7EE"/>
                        </a:gs>
                        <a:gs pos="10000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Лікарські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препарати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повинні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мати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докази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того,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що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їх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активна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речовина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або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допоміжні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(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додаткові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)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речовини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не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володіють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канцерогенною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baseline="0" dirty="0" err="1" smtClean="0">
                          <a:solidFill>
                            <a:schemeClr val="bg1"/>
                          </a:solidFill>
                        </a:rPr>
                        <a:t>дією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ru-RU" b="1" baseline="0" dirty="0" err="1" smtClean="0">
                          <a:solidFill>
                            <a:schemeClr val="bg1"/>
                          </a:solidFill>
                        </a:rPr>
                        <a:t>генотоксичністю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baseline="0" dirty="0" err="1" smtClean="0">
                          <a:solidFill>
                            <a:schemeClr val="bg1"/>
                          </a:solidFill>
                        </a:rPr>
                        <a:t>і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 не </a:t>
                      </a:r>
                      <a:r>
                        <a:rPr lang="ru-RU" b="1" baseline="0" dirty="0" err="1" smtClean="0">
                          <a:solidFill>
                            <a:schemeClr val="bg1"/>
                          </a:solidFill>
                        </a:rPr>
                        <a:t>справляють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 негативного </a:t>
                      </a:r>
                      <a:r>
                        <a:rPr lang="ru-RU" b="1" baseline="0" dirty="0" err="1" smtClean="0">
                          <a:solidFill>
                            <a:schemeClr val="bg1"/>
                          </a:solidFill>
                        </a:rPr>
                        <a:t>вплвиву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 на </a:t>
                      </a:r>
                      <a:r>
                        <a:rPr lang="ru-RU" b="1" baseline="0" dirty="0" err="1" smtClean="0">
                          <a:solidFill>
                            <a:schemeClr val="bg1"/>
                          </a:solidFill>
                        </a:rPr>
                        <a:t>ембріон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ru-RU" b="1" baseline="0" dirty="0" err="1" smtClean="0">
                          <a:solidFill>
                            <a:schemeClr val="bg1"/>
                          </a:solidFill>
                        </a:rPr>
                        <a:t>плід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ru-RU" b="1" baseline="0" dirty="0" err="1" smtClean="0">
                          <a:solidFill>
                            <a:schemeClr val="bg1"/>
                          </a:solidFill>
                        </a:rPr>
                        <a:t>дитину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, яка </a:t>
                      </a:r>
                      <a:r>
                        <a:rPr lang="ru-RU" b="1" baseline="0" dirty="0" err="1" smtClean="0">
                          <a:solidFill>
                            <a:schemeClr val="bg1"/>
                          </a:solidFill>
                        </a:rPr>
                        <a:t>отримує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baseline="0" dirty="0" err="1" smtClean="0">
                          <a:solidFill>
                            <a:schemeClr val="bg1"/>
                          </a:solidFill>
                        </a:rPr>
                        <a:t>грудне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 молоко, не </a:t>
                      </a:r>
                      <a:r>
                        <a:rPr lang="ru-RU" b="1" baseline="0" dirty="0" err="1" smtClean="0">
                          <a:solidFill>
                            <a:schemeClr val="bg1"/>
                          </a:solidFill>
                        </a:rPr>
                        <a:t>порушують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baseline="0" dirty="0" err="1" smtClean="0">
                          <a:solidFill>
                            <a:schemeClr val="bg1"/>
                          </a:solidFill>
                        </a:rPr>
                        <a:t>функції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baseline="0" dirty="0" err="1" smtClean="0">
                          <a:solidFill>
                            <a:schemeClr val="bg1"/>
                          </a:solidFill>
                        </a:rPr>
                        <a:t>печінки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ru-RU" b="1" baseline="0" dirty="0" err="1" smtClean="0">
                          <a:solidFill>
                            <a:schemeClr val="bg1"/>
                          </a:solidFill>
                        </a:rPr>
                        <a:t>нирок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ru-RU" b="1" baseline="0" dirty="0" err="1" smtClean="0">
                          <a:solidFill>
                            <a:schemeClr val="bg1"/>
                          </a:solidFill>
                        </a:rPr>
                        <a:t>серця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BCE0B6"/>
                        </a:gs>
                        <a:gs pos="10000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</a:tr>
              <a:tr h="8755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8EB7EE"/>
                        </a:gs>
                        <a:gs pos="10000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-при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застосуванні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лікарського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препарату повинна бути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відсутня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необхідність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в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спеціальному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лікарському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спостереженні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BCE0B6"/>
                        </a:gs>
                        <a:gs pos="10000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</a:tr>
              <a:tr h="1183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8EB7EE"/>
                        </a:gs>
                        <a:gs pos="10000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оцінка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даних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по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безпеці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–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результати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доклінічних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клінічних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досліджень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, характер, частота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виникнення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небажаних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лікарських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побічних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реакцій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частота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зареєстрованих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в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певному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порядкі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побічних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реакцій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ЛЗ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BCE0B6"/>
                        </a:gs>
                        <a:gs pos="10000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</a:tr>
              <a:tr h="9156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8EB7EE"/>
                        </a:gs>
                        <a:gs pos="10000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ні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сам препарат,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ні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вироблені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з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нього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речовини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не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повинні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бути наркотиками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або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сильнодіючими</a:t>
                      </a:r>
                      <a:r>
                        <a:rPr lang="ru-RU" b="1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baseline="0" dirty="0" err="1" smtClean="0">
                          <a:solidFill>
                            <a:schemeClr val="bg1"/>
                          </a:solidFill>
                        </a:rPr>
                        <a:t>речовинами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що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викликають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звикання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або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залежність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BCE0B6"/>
                        </a:gs>
                        <a:gs pos="10000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</a:tr>
              <a:tr h="859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8EB7EE"/>
                        </a:gs>
                        <a:gs pos="10000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термін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реєстрації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не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менше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5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років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з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них не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менше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3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років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застосування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в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клінічній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b="1" dirty="0" err="1" smtClean="0">
                          <a:solidFill>
                            <a:schemeClr val="bg1"/>
                          </a:solidFill>
                        </a:rPr>
                        <a:t>практиці</a:t>
                      </a:r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. 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BCE0B6"/>
                        </a:gs>
                        <a:gs pos="10000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Ответственное самолечение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err="1" smtClean="0"/>
              <a:t>група</a:t>
            </a:r>
            <a:r>
              <a:rPr lang="ru-RU" b="1" dirty="0" smtClean="0"/>
              <a:t> OTС (</a:t>
            </a:r>
            <a:r>
              <a:rPr lang="ru-RU" b="1" dirty="0" err="1" smtClean="0"/>
              <a:t>over-the-counter</a:t>
            </a:r>
            <a:r>
              <a:rPr lang="ru-RU" b="1" i="1" dirty="0" smtClean="0"/>
              <a:t>) </a:t>
            </a:r>
            <a:r>
              <a:rPr lang="ru-RU" b="1" dirty="0" err="1" smtClean="0"/>
              <a:t>лікарських</a:t>
            </a:r>
            <a:r>
              <a:rPr lang="ru-RU" b="1" dirty="0" smtClean="0"/>
              <a:t> </a:t>
            </a:r>
            <a:r>
              <a:rPr lang="ru-RU" b="1" dirty="0" err="1" smtClean="0"/>
              <a:t>засобів</a:t>
            </a:r>
            <a:r>
              <a:rPr lang="ru-RU" b="1" dirty="0" smtClean="0"/>
              <a:t> – </a:t>
            </a:r>
            <a:r>
              <a:rPr lang="ru-RU" b="1" dirty="0" err="1" smtClean="0"/>
              <a:t>головний</a:t>
            </a:r>
            <a:r>
              <a:rPr lang="ru-RU" b="1" dirty="0" smtClean="0"/>
              <a:t> локомотив </a:t>
            </a:r>
            <a:r>
              <a:rPr lang="ru-RU" b="1" dirty="0" err="1" smtClean="0"/>
              <a:t>відповідального</a:t>
            </a:r>
            <a:r>
              <a:rPr lang="ru-RU" b="1" dirty="0" smtClean="0"/>
              <a:t> </a:t>
            </a:r>
            <a:r>
              <a:rPr lang="ru-RU" b="1" dirty="0" err="1" smtClean="0"/>
              <a:t>самолікування</a:t>
            </a:r>
            <a:r>
              <a:rPr lang="ru-RU" b="1" dirty="0" smtClean="0"/>
              <a:t>.</a:t>
            </a:r>
          </a:p>
          <a:p>
            <a:r>
              <a:rPr lang="ru-RU" b="1" dirty="0" smtClean="0"/>
              <a:t>ОТС – </a:t>
            </a:r>
            <a:r>
              <a:rPr lang="ru-RU" b="1" dirty="0" err="1" smtClean="0"/>
              <a:t>лікарські</a:t>
            </a:r>
            <a:r>
              <a:rPr lang="ru-RU" b="1" dirty="0" smtClean="0"/>
              <a:t> </a:t>
            </a:r>
            <a:r>
              <a:rPr lang="ru-RU" b="1" dirty="0" err="1" smtClean="0"/>
              <a:t>засоби</a:t>
            </a:r>
            <a:r>
              <a:rPr lang="ru-RU" b="1" dirty="0" smtClean="0"/>
              <a:t>, </a:t>
            </a:r>
            <a:r>
              <a:rPr lang="ru-RU" b="1" dirty="0" err="1" smtClean="0"/>
              <a:t>які</a:t>
            </a:r>
            <a:r>
              <a:rPr lang="ru-RU" b="1" dirty="0" smtClean="0"/>
              <a:t> </a:t>
            </a:r>
            <a:r>
              <a:rPr lang="ru-RU" b="1" dirty="0" err="1" smtClean="0"/>
              <a:t>пацієнт</a:t>
            </a:r>
            <a:r>
              <a:rPr lang="ru-RU" b="1" dirty="0" smtClean="0"/>
              <a:t> </a:t>
            </a:r>
            <a:r>
              <a:rPr lang="ru-RU" b="1" dirty="0" err="1" smtClean="0"/>
              <a:t>може</a:t>
            </a:r>
            <a:r>
              <a:rPr lang="ru-RU" b="1" dirty="0" smtClean="0"/>
              <a:t> </a:t>
            </a:r>
            <a:r>
              <a:rPr lang="ru-RU" b="1" dirty="0" err="1" smtClean="0"/>
              <a:t>купити</a:t>
            </a:r>
            <a:r>
              <a:rPr lang="ru-RU" b="1" dirty="0" smtClean="0"/>
              <a:t> в </a:t>
            </a:r>
            <a:r>
              <a:rPr lang="ru-RU" b="1" dirty="0" err="1" smtClean="0"/>
              <a:t>аптеці</a:t>
            </a:r>
            <a:r>
              <a:rPr lang="ru-RU" b="1" dirty="0" smtClean="0"/>
              <a:t> без рецепта </a:t>
            </a:r>
            <a:r>
              <a:rPr lang="ru-RU" b="1" dirty="0" err="1" smtClean="0"/>
              <a:t>лікаря</a:t>
            </a:r>
            <a:r>
              <a:rPr lang="ru-RU" b="1" dirty="0" smtClean="0"/>
              <a:t> – </a:t>
            </a:r>
            <a:r>
              <a:rPr lang="ru-RU" b="1" dirty="0" err="1" smtClean="0"/>
              <a:t>невід'ємна</a:t>
            </a:r>
            <a:r>
              <a:rPr lang="ru-RU" b="1" dirty="0" smtClean="0"/>
              <a:t> </a:t>
            </a:r>
            <a:r>
              <a:rPr lang="ru-RU" b="1" dirty="0" err="1" smtClean="0"/>
              <a:t>складова</a:t>
            </a:r>
            <a:r>
              <a:rPr lang="ru-RU" b="1" dirty="0" smtClean="0"/>
              <a:t> </a:t>
            </a:r>
            <a:r>
              <a:rPr lang="ru-RU" b="1" dirty="0" err="1" smtClean="0"/>
              <a:t>частина</a:t>
            </a:r>
            <a:r>
              <a:rPr lang="ru-RU" b="1" dirty="0" smtClean="0"/>
              <a:t> та </a:t>
            </a:r>
            <a:r>
              <a:rPr lang="ru-RU" b="1" dirty="0" err="1" smtClean="0"/>
              <a:t>необхідна</a:t>
            </a:r>
            <a:r>
              <a:rPr lang="ru-RU" b="1" dirty="0" smtClean="0"/>
              <a:t> </a:t>
            </a:r>
            <a:r>
              <a:rPr lang="ru-RU" b="1" dirty="0" err="1" smtClean="0"/>
              <a:t>умова</a:t>
            </a:r>
            <a:r>
              <a:rPr lang="ru-RU" b="1" dirty="0" smtClean="0"/>
              <a:t> </a:t>
            </a:r>
            <a:r>
              <a:rPr lang="ru-RU" b="1" dirty="0" err="1" smtClean="0"/>
              <a:t>успішного</a:t>
            </a:r>
            <a:r>
              <a:rPr lang="ru-RU" b="1" dirty="0" smtClean="0"/>
              <a:t> </a:t>
            </a:r>
            <a:r>
              <a:rPr lang="ru-RU" b="1" dirty="0" err="1" smtClean="0"/>
              <a:t>розвитку</a:t>
            </a:r>
            <a:r>
              <a:rPr lang="ru-RU" b="1" dirty="0" smtClean="0"/>
              <a:t> </a:t>
            </a:r>
            <a:r>
              <a:rPr lang="ru-RU" b="1" dirty="0" err="1" smtClean="0"/>
              <a:t>концепції</a:t>
            </a:r>
            <a:r>
              <a:rPr lang="ru-RU" b="1" dirty="0" smtClean="0"/>
              <a:t> </a:t>
            </a:r>
            <a:r>
              <a:rPr lang="ru-RU" b="1" dirty="0" err="1" smtClean="0"/>
              <a:t>відповідального</a:t>
            </a:r>
            <a:r>
              <a:rPr lang="ru-RU" b="1" dirty="0" smtClean="0"/>
              <a:t> </a:t>
            </a:r>
            <a:r>
              <a:rPr lang="ru-RU" b="1" dirty="0" err="1" smtClean="0"/>
              <a:t>самолікування</a:t>
            </a:r>
            <a:r>
              <a:rPr lang="ru-RU" b="1" dirty="0" smtClean="0"/>
              <a:t>.</a:t>
            </a:r>
          </a:p>
        </p:txBody>
      </p:sp>
      <p:sp>
        <p:nvSpPr>
          <p:cNvPr id="4" name="AutoShape 7"/>
          <p:cNvSpPr>
            <a:spLocks noChangeArrowheads="1"/>
          </p:cNvSpPr>
          <p:nvPr/>
        </p:nvSpPr>
        <p:spPr bwMode="gray">
          <a:xfrm>
            <a:off x="142844" y="357166"/>
            <a:ext cx="8858312" cy="100013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uk-UA" sz="2800" b="1" dirty="0" smtClean="0">
                <a:solidFill>
                  <a:schemeClr val="bg1"/>
                </a:solidFill>
              </a:rPr>
              <a:t>Відповідальне самолікування</a:t>
            </a:r>
            <a:endParaRPr lang="ru-RU" sz="2800" b="1" dirty="0" smtClean="0">
              <a:solidFill>
                <a:schemeClr val="bg1"/>
              </a:solidFill>
            </a:endParaRPr>
          </a:p>
        </p:txBody>
      </p:sp>
      <p:pic>
        <p:nvPicPr>
          <p:cNvPr id="5" name="Picture 2" descr="E:\С днем медика!.jpg.jpe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71472" y="357190"/>
            <a:ext cx="1428760" cy="10001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929222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"</a:t>
            </a:r>
            <a:r>
              <a:rPr lang="ru-RU" b="1" dirty="0" err="1" smtClean="0"/>
              <a:t>Самолікування</a:t>
            </a:r>
            <a:r>
              <a:rPr lang="ru-RU" b="1" dirty="0" smtClean="0"/>
              <a:t> </a:t>
            </a:r>
            <a:r>
              <a:rPr lang="ru-RU" b="1" dirty="0" err="1" smtClean="0"/>
              <a:t>є</a:t>
            </a:r>
            <a:r>
              <a:rPr lang="ru-RU" b="1" dirty="0" smtClean="0"/>
              <a:t> </a:t>
            </a:r>
            <a:r>
              <a:rPr lang="ru-RU" b="1" dirty="0" err="1" smtClean="0"/>
              <a:t>використання</a:t>
            </a:r>
            <a:r>
              <a:rPr lang="ru-RU" b="1" dirty="0" smtClean="0"/>
              <a:t> </a:t>
            </a:r>
            <a:r>
              <a:rPr lang="ru-RU" b="1" dirty="0" err="1" smtClean="0"/>
              <a:t>ліків</a:t>
            </a:r>
            <a:r>
              <a:rPr lang="ru-RU" b="1" dirty="0" smtClean="0"/>
              <a:t> </a:t>
            </a:r>
            <a:r>
              <a:rPr lang="ru-RU" b="1" dirty="0" err="1" smtClean="0"/>
              <a:t>споживачем</a:t>
            </a:r>
            <a:r>
              <a:rPr lang="ru-RU" b="1" dirty="0" smtClean="0"/>
              <a:t> для </a:t>
            </a:r>
            <a:r>
              <a:rPr lang="ru-RU" b="1" dirty="0" err="1" smtClean="0"/>
              <a:t>лікування</a:t>
            </a:r>
            <a:r>
              <a:rPr lang="ru-RU" b="1" dirty="0" smtClean="0"/>
              <a:t> </a:t>
            </a:r>
            <a:r>
              <a:rPr lang="ru-RU" b="1" dirty="0" err="1" smtClean="0"/>
              <a:t>порушень</a:t>
            </a:r>
            <a:r>
              <a:rPr lang="ru-RU" b="1" dirty="0" smtClean="0"/>
              <a:t> </a:t>
            </a:r>
            <a:r>
              <a:rPr lang="ru-RU" b="1" dirty="0" err="1" smtClean="0"/>
              <a:t>і</a:t>
            </a:r>
            <a:r>
              <a:rPr lang="ru-RU" b="1" dirty="0" smtClean="0"/>
              <a:t> </a:t>
            </a:r>
            <a:r>
              <a:rPr lang="ru-RU" b="1" dirty="0" err="1" smtClean="0"/>
              <a:t>симптомів</a:t>
            </a:r>
            <a:r>
              <a:rPr lang="ru-RU" b="1" dirty="0" smtClean="0"/>
              <a:t>, </a:t>
            </a:r>
            <a:r>
              <a:rPr lang="ru-RU" b="1" dirty="0" err="1" smtClean="0"/>
              <a:t>що</a:t>
            </a:r>
            <a:r>
              <a:rPr lang="ru-RU" b="1" dirty="0" smtClean="0"/>
              <a:t> </a:t>
            </a:r>
            <a:r>
              <a:rPr lang="ru-RU" b="1" dirty="0" err="1" smtClean="0"/>
              <a:t>розпізнаються</a:t>
            </a:r>
            <a:r>
              <a:rPr lang="ru-RU" b="1" dirty="0" smtClean="0"/>
              <a:t> ним самим".</a:t>
            </a:r>
          </a:p>
          <a:p>
            <a:r>
              <a:rPr lang="ru-RU" b="1" dirty="0" smtClean="0"/>
              <a:t>«</a:t>
            </a:r>
            <a:r>
              <a:rPr lang="ru-RU" b="1" dirty="0" err="1" smtClean="0"/>
              <a:t>Розумне</a:t>
            </a:r>
            <a:r>
              <a:rPr lang="ru-RU" b="1" dirty="0" smtClean="0"/>
              <a:t> </a:t>
            </a:r>
            <a:r>
              <a:rPr lang="ru-RU" b="1" dirty="0" err="1" smtClean="0"/>
              <a:t>застосування</a:t>
            </a:r>
            <a:r>
              <a:rPr lang="ru-RU" b="1" dirty="0" smtClean="0"/>
              <a:t> самим </a:t>
            </a:r>
            <a:r>
              <a:rPr lang="ru-RU" b="1" dirty="0" err="1" smtClean="0"/>
              <a:t>пацієнтом</a:t>
            </a:r>
            <a:r>
              <a:rPr lang="ru-RU" b="1" dirty="0" smtClean="0"/>
              <a:t> </a:t>
            </a:r>
            <a:r>
              <a:rPr lang="ru-RU" b="1" dirty="0" err="1" smtClean="0"/>
              <a:t>лікарських</a:t>
            </a:r>
            <a:r>
              <a:rPr lang="ru-RU" b="1" dirty="0" smtClean="0"/>
              <a:t> </a:t>
            </a:r>
            <a:r>
              <a:rPr lang="ru-RU" b="1" dirty="0" err="1" smtClean="0"/>
              <a:t>засобів</a:t>
            </a:r>
            <a:r>
              <a:rPr lang="ru-RU" b="1" dirty="0" smtClean="0"/>
              <a:t>, </a:t>
            </a:r>
            <a:r>
              <a:rPr lang="ru-RU" b="1" dirty="0" err="1" smtClean="0"/>
              <a:t>які</a:t>
            </a:r>
            <a:r>
              <a:rPr lang="ru-RU" b="1" dirty="0" smtClean="0"/>
              <a:t> </a:t>
            </a:r>
            <a:r>
              <a:rPr lang="ru-RU" b="1" dirty="0" err="1" smtClean="0"/>
              <a:t>перебувають</a:t>
            </a:r>
            <a:r>
              <a:rPr lang="ru-RU" b="1" dirty="0" smtClean="0"/>
              <a:t> у </a:t>
            </a:r>
            <a:r>
              <a:rPr lang="ru-RU" b="1" dirty="0" err="1" smtClean="0"/>
              <a:t>вільному</a:t>
            </a:r>
            <a:r>
              <a:rPr lang="ru-RU" b="1" dirty="0" smtClean="0"/>
              <a:t> продажу, </a:t>
            </a:r>
            <a:r>
              <a:rPr lang="ru-RU" b="1" dirty="0" err="1" smtClean="0"/>
              <a:t>з</a:t>
            </a:r>
            <a:r>
              <a:rPr lang="ru-RU" b="1" dirty="0" smtClean="0"/>
              <a:t> метою </a:t>
            </a:r>
            <a:r>
              <a:rPr lang="ru-RU" b="1" dirty="0" err="1" smtClean="0"/>
              <a:t>профілактики</a:t>
            </a:r>
            <a:r>
              <a:rPr lang="ru-RU" b="1" dirty="0" smtClean="0"/>
              <a:t> </a:t>
            </a:r>
            <a:r>
              <a:rPr lang="ru-RU" b="1" dirty="0" err="1" smtClean="0"/>
              <a:t>чи</a:t>
            </a:r>
            <a:r>
              <a:rPr lang="ru-RU" b="1" dirty="0" smtClean="0"/>
              <a:t> </a:t>
            </a:r>
            <a:r>
              <a:rPr lang="ru-RU" b="1" dirty="0" err="1" smtClean="0"/>
              <a:t>лікування</a:t>
            </a:r>
            <a:r>
              <a:rPr lang="ru-RU" b="1" dirty="0" smtClean="0"/>
              <a:t> легких </a:t>
            </a:r>
            <a:r>
              <a:rPr lang="ru-RU" b="1" dirty="0" err="1" smtClean="0"/>
              <a:t>розладів</a:t>
            </a:r>
            <a:r>
              <a:rPr lang="ru-RU" b="1" dirty="0" smtClean="0"/>
              <a:t> </a:t>
            </a:r>
            <a:r>
              <a:rPr lang="ru-RU" b="1" dirty="0" err="1" smtClean="0"/>
              <a:t>здоров'я</a:t>
            </a:r>
            <a:r>
              <a:rPr lang="ru-RU" b="1" dirty="0" smtClean="0"/>
              <a:t>, за </a:t>
            </a:r>
            <a:r>
              <a:rPr lang="ru-RU" b="1" dirty="0" err="1" smtClean="0"/>
              <a:t>яких</a:t>
            </a:r>
            <a:r>
              <a:rPr lang="ru-RU" b="1" dirty="0" smtClean="0"/>
              <a:t> не </a:t>
            </a:r>
            <a:r>
              <a:rPr lang="ru-RU" b="1" dirty="0" err="1" smtClean="0"/>
              <a:t>потрібна</a:t>
            </a:r>
            <a:r>
              <a:rPr lang="ru-RU" b="1" dirty="0" smtClean="0"/>
              <a:t> </a:t>
            </a:r>
            <a:r>
              <a:rPr lang="ru-RU" b="1" dirty="0" err="1" smtClean="0"/>
              <a:t>професійна</a:t>
            </a:r>
            <a:r>
              <a:rPr lang="ru-RU" b="1" dirty="0" smtClean="0"/>
              <a:t> </a:t>
            </a:r>
            <a:r>
              <a:rPr lang="ru-RU" b="1" dirty="0" err="1" smtClean="0"/>
              <a:t>лікарська</a:t>
            </a:r>
            <a:r>
              <a:rPr lang="ru-RU" b="1" dirty="0" smtClean="0"/>
              <a:t> </a:t>
            </a:r>
            <a:r>
              <a:rPr lang="ru-RU" b="1" dirty="0" err="1" smtClean="0"/>
              <a:t>допомога</a:t>
            </a:r>
            <a:r>
              <a:rPr lang="ru-RU" b="1" dirty="0" smtClean="0"/>
              <a:t>.</a:t>
            </a:r>
          </a:p>
          <a:p>
            <a:r>
              <a:rPr lang="ru-RU" b="1" dirty="0" err="1" smtClean="0"/>
              <a:t>Самолікування</a:t>
            </a:r>
            <a:r>
              <a:rPr lang="ru-RU" b="1" dirty="0" smtClean="0"/>
              <a:t> назвали </a:t>
            </a:r>
            <a:r>
              <a:rPr lang="ru-RU" b="1" dirty="0" err="1" smtClean="0"/>
              <a:t>відповідальним</a:t>
            </a:r>
            <a:r>
              <a:rPr lang="ru-RU" b="1" dirty="0" smtClean="0"/>
              <a:t> </a:t>
            </a:r>
            <a:r>
              <a:rPr lang="ru-RU" b="1" dirty="0" err="1" smtClean="0"/>
              <a:t>саме</a:t>
            </a:r>
            <a:r>
              <a:rPr lang="ru-RU" b="1" dirty="0" smtClean="0"/>
              <a:t> тому, </a:t>
            </a:r>
            <a:r>
              <a:rPr lang="ru-RU" b="1" dirty="0" err="1" smtClean="0"/>
              <a:t>що</a:t>
            </a:r>
            <a:r>
              <a:rPr lang="ru-RU" b="1" dirty="0" smtClean="0"/>
              <a:t> основною </a:t>
            </a:r>
            <a:r>
              <a:rPr lang="ru-RU" b="1" dirty="0" err="1" smtClean="0"/>
              <a:t>його</a:t>
            </a:r>
            <a:r>
              <a:rPr lang="ru-RU" b="1" dirty="0" smtClean="0"/>
              <a:t> </a:t>
            </a:r>
            <a:r>
              <a:rPr lang="ru-RU" b="1" dirty="0" err="1" smtClean="0"/>
              <a:t>ідеєю</a:t>
            </a:r>
            <a:r>
              <a:rPr lang="ru-RU" b="1" dirty="0" smtClean="0"/>
              <a:t> </a:t>
            </a:r>
            <a:r>
              <a:rPr lang="ru-RU" b="1" dirty="0" err="1" smtClean="0"/>
              <a:t>є</a:t>
            </a:r>
            <a:r>
              <a:rPr lang="ru-RU" b="1" dirty="0" smtClean="0"/>
              <a:t> </a:t>
            </a:r>
            <a:r>
              <a:rPr lang="ru-RU" b="1" dirty="0" err="1" smtClean="0"/>
              <a:t>відповідальність</a:t>
            </a:r>
            <a:r>
              <a:rPr lang="ru-RU" b="1" dirty="0" smtClean="0"/>
              <a:t> </a:t>
            </a:r>
            <a:r>
              <a:rPr lang="ru-RU" b="1" dirty="0" err="1" smtClean="0"/>
              <a:t>людини</a:t>
            </a:r>
            <a:r>
              <a:rPr lang="ru-RU" b="1" dirty="0" smtClean="0"/>
              <a:t> за </a:t>
            </a:r>
            <a:r>
              <a:rPr lang="ru-RU" b="1" dirty="0" err="1" smtClean="0"/>
              <a:t>своє</a:t>
            </a:r>
            <a:r>
              <a:rPr lang="ru-RU" b="1" dirty="0" smtClean="0"/>
              <a:t> </a:t>
            </a:r>
            <a:r>
              <a:rPr lang="ru-RU" b="1" dirty="0" err="1" smtClean="0"/>
              <a:t>здоров'яі</a:t>
            </a:r>
            <a:r>
              <a:rPr lang="ru-RU" b="1" dirty="0" smtClean="0"/>
              <a:t> </a:t>
            </a:r>
            <a:r>
              <a:rPr lang="ru-RU" b="1" dirty="0" err="1" smtClean="0"/>
              <a:t>саме</a:t>
            </a:r>
            <a:r>
              <a:rPr lang="ru-RU" b="1" dirty="0" smtClean="0"/>
              <a:t> тому </a:t>
            </a:r>
            <a:r>
              <a:rPr lang="ru-RU" b="1" dirty="0" err="1" smtClean="0"/>
              <a:t>Європейська</a:t>
            </a:r>
            <a:r>
              <a:rPr lang="ru-RU" b="1" dirty="0" smtClean="0"/>
              <a:t> </a:t>
            </a:r>
            <a:r>
              <a:rPr lang="ru-RU" b="1" dirty="0" err="1" smtClean="0"/>
              <a:t>асоціація</a:t>
            </a:r>
            <a:r>
              <a:rPr lang="ru-RU" b="1" dirty="0" smtClean="0"/>
              <a:t> </a:t>
            </a:r>
            <a:r>
              <a:rPr lang="ru-RU" b="1" dirty="0" err="1" smtClean="0"/>
              <a:t>виробників</a:t>
            </a:r>
            <a:r>
              <a:rPr lang="ru-RU" b="1" dirty="0" smtClean="0"/>
              <a:t> </a:t>
            </a:r>
            <a:r>
              <a:rPr lang="ru-RU" b="1" dirty="0" err="1" smtClean="0"/>
              <a:t>безрецептурних</a:t>
            </a:r>
            <a:r>
              <a:rPr lang="ru-RU" b="1" dirty="0" smtClean="0"/>
              <a:t> </a:t>
            </a:r>
            <a:r>
              <a:rPr lang="ru-RU" b="1" dirty="0" err="1" smtClean="0"/>
              <a:t>препаратів</a:t>
            </a:r>
            <a:r>
              <a:rPr lang="ru-RU" b="1" dirty="0" smtClean="0"/>
              <a:t> (</a:t>
            </a:r>
            <a:r>
              <a:rPr lang="en-US" b="1" dirty="0" smtClean="0"/>
              <a:t>AESGP) </a:t>
            </a:r>
            <a:r>
              <a:rPr lang="ru-RU" b="1" dirty="0" err="1" smtClean="0"/>
              <a:t>трансформувала</a:t>
            </a:r>
            <a:r>
              <a:rPr lang="ru-RU" b="1" dirty="0" smtClean="0"/>
              <a:t> </a:t>
            </a:r>
            <a:r>
              <a:rPr lang="ru-RU" b="1" dirty="0" err="1" smtClean="0"/>
              <a:t>термін</a:t>
            </a:r>
            <a:r>
              <a:rPr lang="ru-RU" b="1" dirty="0" smtClean="0"/>
              <a:t> "</a:t>
            </a:r>
            <a:r>
              <a:rPr lang="ru-RU" b="1" dirty="0" err="1" smtClean="0"/>
              <a:t>самолікування</a:t>
            </a:r>
            <a:r>
              <a:rPr lang="ru-RU" b="1" dirty="0" smtClean="0"/>
              <a:t>" (</a:t>
            </a:r>
            <a:r>
              <a:rPr lang="en-US" b="1" dirty="0" smtClean="0"/>
              <a:t>self-medication) </a:t>
            </a:r>
            <a:r>
              <a:rPr lang="ru-RU" b="1" dirty="0" smtClean="0"/>
              <a:t>у "</a:t>
            </a:r>
            <a:r>
              <a:rPr lang="ru-RU" b="1" dirty="0" err="1" smtClean="0"/>
              <a:t>відповідальне</a:t>
            </a:r>
            <a:r>
              <a:rPr lang="ru-RU" b="1" dirty="0" smtClean="0"/>
              <a:t> </a:t>
            </a:r>
            <a:r>
              <a:rPr lang="ru-RU" b="1" dirty="0" err="1" smtClean="0"/>
              <a:t>самолікування</a:t>
            </a:r>
            <a:r>
              <a:rPr lang="ru-RU" b="1" dirty="0" smtClean="0"/>
              <a:t>" (</a:t>
            </a:r>
            <a:r>
              <a:rPr lang="en-US" b="1" dirty="0" smtClean="0"/>
              <a:t>responsible self-medication).</a:t>
            </a:r>
            <a:endParaRPr lang="uk-UA" b="1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AutoShape 7"/>
          <p:cNvSpPr>
            <a:spLocks noChangeArrowheads="1"/>
          </p:cNvSpPr>
          <p:nvPr/>
        </p:nvSpPr>
        <p:spPr bwMode="gray">
          <a:xfrm>
            <a:off x="142844" y="357166"/>
            <a:ext cx="8858312" cy="100013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hangingPunct="0"/>
            <a:r>
              <a:rPr lang="ru-RU" sz="2800" b="1" dirty="0" err="1" smtClean="0">
                <a:solidFill>
                  <a:schemeClr val="bg1"/>
                </a:solidFill>
              </a:rPr>
              <a:t>Визначення</a:t>
            </a:r>
            <a:r>
              <a:rPr lang="ru-RU" sz="2800" b="1" dirty="0" smtClean="0">
                <a:solidFill>
                  <a:schemeClr val="bg1"/>
                </a:solidFill>
              </a:rPr>
              <a:t> ВООЗ </a:t>
            </a:r>
            <a:r>
              <a:rPr lang="ru-RU" sz="2800" b="1" dirty="0" err="1" smtClean="0">
                <a:solidFill>
                  <a:schemeClr val="bg1"/>
                </a:solidFill>
              </a:rPr>
              <a:t>поняття</a:t>
            </a:r>
            <a:endParaRPr lang="ru-RU" sz="2800" b="1" dirty="0" smtClean="0">
              <a:solidFill>
                <a:schemeClr val="bg1"/>
              </a:solidFill>
            </a:endParaRPr>
          </a:p>
          <a:p>
            <a:pPr algn="ctr" eaLnBrk="0" hangingPunct="0"/>
            <a:r>
              <a:rPr lang="ru-RU" sz="2800" b="1" dirty="0" smtClean="0">
                <a:solidFill>
                  <a:schemeClr val="bg1"/>
                </a:solidFill>
              </a:rPr>
              <a:t> "</a:t>
            </a:r>
            <a:r>
              <a:rPr lang="ru-RU" sz="2800" b="1" dirty="0" err="1" smtClean="0">
                <a:solidFill>
                  <a:schemeClr val="bg1"/>
                </a:solidFill>
              </a:rPr>
              <a:t>самолікування</a:t>
            </a:r>
            <a:r>
              <a:rPr lang="ru-RU" sz="2800" b="1" dirty="0" smtClean="0">
                <a:solidFill>
                  <a:schemeClr val="bg1"/>
                </a:solidFill>
              </a:rPr>
              <a:t> за </a:t>
            </a:r>
            <a:r>
              <a:rPr lang="ru-RU" sz="2800" b="1" dirty="0" err="1" smtClean="0">
                <a:solidFill>
                  <a:schemeClr val="bg1"/>
                </a:solidFill>
              </a:rPr>
              <a:t>допомогою</a:t>
            </a: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</a:rPr>
              <a:t>ліків</a:t>
            </a:r>
            <a:r>
              <a:rPr lang="ru-RU" sz="2800" b="1" dirty="0" smtClean="0">
                <a:solidFill>
                  <a:schemeClr val="bg1"/>
                </a:solidFill>
              </a:rPr>
              <a:t>":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ВООЗ </a:t>
            </a:r>
            <a:r>
              <a:rPr lang="ru-RU" dirty="0" err="1" smtClean="0"/>
              <a:t>визначила</a:t>
            </a:r>
            <a:r>
              <a:rPr lang="ru-RU" dirty="0" smtClean="0"/>
              <a:t> </a:t>
            </a:r>
            <a:r>
              <a:rPr lang="ru-RU" dirty="0" err="1" smtClean="0"/>
              <a:t>світову</a:t>
            </a:r>
            <a:r>
              <a:rPr lang="ru-RU" dirty="0" smtClean="0"/>
              <a:t> </a:t>
            </a:r>
            <a:r>
              <a:rPr lang="ru-RU" dirty="0" err="1" smtClean="0"/>
              <a:t>стратегію</a:t>
            </a:r>
            <a:r>
              <a:rPr lang="ru-RU" dirty="0" smtClean="0"/>
              <a:t> </a:t>
            </a:r>
            <a:r>
              <a:rPr lang="ru-RU" dirty="0" err="1" smtClean="0"/>
              <a:t>розвитку</a:t>
            </a:r>
            <a:r>
              <a:rPr lang="ru-RU" dirty="0" smtClean="0"/>
              <a:t> «</a:t>
            </a:r>
            <a:r>
              <a:rPr lang="ru-RU" dirty="0" err="1" smtClean="0"/>
              <a:t>відповідального</a:t>
            </a:r>
            <a:r>
              <a:rPr lang="ru-RU" dirty="0" smtClean="0"/>
              <a:t> </a:t>
            </a:r>
            <a:r>
              <a:rPr lang="ru-RU" dirty="0" err="1" smtClean="0"/>
              <a:t>самолікування</a:t>
            </a:r>
            <a:r>
              <a:rPr lang="ru-RU" dirty="0" smtClean="0"/>
              <a:t>», </a:t>
            </a:r>
            <a:r>
              <a:rPr lang="ru-RU" dirty="0" err="1" smtClean="0"/>
              <a:t>поставившина</a:t>
            </a:r>
            <a:r>
              <a:rPr lang="ru-RU" dirty="0" smtClean="0"/>
              <a:t> перше </a:t>
            </a:r>
            <a:r>
              <a:rPr lang="ru-RU" dirty="0" err="1" smtClean="0"/>
              <a:t>місце</a:t>
            </a:r>
            <a:r>
              <a:rPr lang="ru-RU" dirty="0" smtClean="0"/>
              <a:t> роль та </a:t>
            </a:r>
            <a:r>
              <a:rPr lang="ru-RU" dirty="0" err="1" smtClean="0"/>
              <a:t>відповідальність</a:t>
            </a:r>
            <a:r>
              <a:rPr lang="ru-RU" dirty="0" smtClean="0"/>
              <a:t> </a:t>
            </a:r>
            <a:r>
              <a:rPr lang="ru-RU" dirty="0" err="1" smtClean="0"/>
              <a:t>самої</a:t>
            </a:r>
            <a:r>
              <a:rPr lang="ru-RU" dirty="0" smtClean="0"/>
              <a:t> </a:t>
            </a:r>
            <a:r>
              <a:rPr lang="ru-RU" dirty="0" err="1" smtClean="0"/>
              <a:t>людини</a:t>
            </a:r>
            <a:r>
              <a:rPr lang="ru-RU" dirty="0" smtClean="0"/>
              <a:t> у </a:t>
            </a:r>
            <a:r>
              <a:rPr lang="ru-RU" dirty="0" err="1" smtClean="0"/>
              <a:t>турботі</a:t>
            </a:r>
            <a:r>
              <a:rPr lang="ru-RU" dirty="0" smtClean="0"/>
              <a:t> про </a:t>
            </a:r>
            <a:r>
              <a:rPr lang="ru-RU" dirty="0" err="1" smtClean="0"/>
              <a:t>своє</a:t>
            </a:r>
            <a:r>
              <a:rPr lang="ru-RU" dirty="0" smtClean="0"/>
              <a:t> </a:t>
            </a:r>
            <a:r>
              <a:rPr lang="ru-RU" dirty="0" err="1" smtClean="0"/>
              <a:t>здоров'я</a:t>
            </a:r>
            <a:r>
              <a:rPr lang="ru-RU" dirty="0" smtClean="0"/>
              <a:t> (</a:t>
            </a:r>
            <a:r>
              <a:rPr lang="ru-RU" dirty="0" err="1" smtClean="0"/>
              <a:t>мінімізація</a:t>
            </a:r>
            <a:r>
              <a:rPr lang="ru-RU" dirty="0" smtClean="0"/>
              <a:t> </a:t>
            </a:r>
            <a:r>
              <a:rPr lang="ru-RU" dirty="0" err="1" smtClean="0"/>
              <a:t>впливу</a:t>
            </a:r>
            <a:r>
              <a:rPr lang="ru-RU" dirty="0" smtClean="0"/>
              <a:t> </a:t>
            </a:r>
            <a:r>
              <a:rPr lang="ru-RU" dirty="0" err="1" smtClean="0"/>
              <a:t>шкідливих</a:t>
            </a:r>
            <a:r>
              <a:rPr lang="ru-RU" dirty="0" smtClean="0"/>
              <a:t> </a:t>
            </a:r>
            <a:r>
              <a:rPr lang="ru-RU" dirty="0" err="1" smtClean="0"/>
              <a:t>факторів</a:t>
            </a:r>
            <a:r>
              <a:rPr lang="ru-RU" dirty="0" smtClean="0"/>
              <a:t> </a:t>
            </a:r>
            <a:r>
              <a:rPr lang="ru-RU" dirty="0" err="1" smtClean="0"/>
              <a:t>зовнішнього</a:t>
            </a:r>
            <a:r>
              <a:rPr lang="ru-RU" dirty="0" smtClean="0"/>
              <a:t> </a:t>
            </a:r>
            <a:r>
              <a:rPr lang="ru-RU" dirty="0" err="1" smtClean="0"/>
              <a:t>середовища</a:t>
            </a:r>
            <a:r>
              <a:rPr lang="ru-RU" dirty="0" smtClean="0"/>
              <a:t>, </a:t>
            </a:r>
            <a:r>
              <a:rPr lang="ru-RU" dirty="0" err="1" smtClean="0"/>
              <a:t>відмова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шкідливих</a:t>
            </a:r>
            <a:r>
              <a:rPr lang="ru-RU" dirty="0" smtClean="0"/>
              <a:t> </a:t>
            </a:r>
            <a:r>
              <a:rPr lang="ru-RU" dirty="0" err="1" smtClean="0"/>
              <a:t>звичок</a:t>
            </a:r>
            <a:r>
              <a:rPr lang="ru-RU" dirty="0" smtClean="0"/>
              <a:t>, </a:t>
            </a:r>
            <a:r>
              <a:rPr lang="ru-RU" dirty="0" err="1" smtClean="0"/>
              <a:t>відмова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широкого </a:t>
            </a:r>
            <a:r>
              <a:rPr lang="ru-RU" dirty="0" err="1" smtClean="0"/>
              <a:t>застосування</a:t>
            </a:r>
            <a:r>
              <a:rPr lang="ru-RU" dirty="0" smtClean="0"/>
              <a:t> </a:t>
            </a:r>
            <a:r>
              <a:rPr lang="ru-RU" dirty="0" err="1" smtClean="0"/>
              <a:t>лікарських</a:t>
            </a:r>
            <a:r>
              <a:rPr lang="ru-RU" dirty="0" smtClean="0"/>
              <a:t> </a:t>
            </a:r>
            <a:r>
              <a:rPr lang="ru-RU" dirty="0" err="1" smtClean="0"/>
              <a:t>засобів</a:t>
            </a:r>
            <a:r>
              <a:rPr lang="ru-RU" dirty="0" smtClean="0"/>
              <a:t>),</a:t>
            </a:r>
          </a:p>
          <a:p>
            <a:r>
              <a:rPr lang="ru-RU" dirty="0" smtClean="0"/>
              <a:t>на друге - роль </a:t>
            </a:r>
            <a:r>
              <a:rPr lang="ru-RU" dirty="0" err="1" smtClean="0"/>
              <a:t>суспільстваі</a:t>
            </a:r>
            <a:r>
              <a:rPr lang="ru-RU" dirty="0" smtClean="0"/>
              <a:t> </a:t>
            </a:r>
          </a:p>
          <a:p>
            <a:r>
              <a:rPr lang="ru-RU" dirty="0" err="1" smtClean="0"/>
              <a:t>лише</a:t>
            </a:r>
            <a:r>
              <a:rPr lang="ru-RU" dirty="0" smtClean="0"/>
              <a:t> </a:t>
            </a:r>
            <a:r>
              <a:rPr lang="ru-RU" dirty="0" err="1" smtClean="0"/>
              <a:t>третє</a:t>
            </a:r>
            <a:r>
              <a:rPr lang="ru-RU" dirty="0" smtClean="0"/>
              <a:t> - </a:t>
            </a:r>
            <a:r>
              <a:rPr lang="ru-RU" dirty="0" err="1" smtClean="0"/>
              <a:t>системи</a:t>
            </a:r>
            <a:r>
              <a:rPr lang="ru-RU" dirty="0" smtClean="0"/>
              <a:t> </a:t>
            </a:r>
            <a:r>
              <a:rPr lang="ru-RU" dirty="0" err="1" smtClean="0"/>
              <a:t>охорони</a:t>
            </a:r>
            <a:r>
              <a:rPr lang="ru-RU" dirty="0" smtClean="0"/>
              <a:t> </a:t>
            </a:r>
            <a:r>
              <a:rPr lang="ru-RU" dirty="0" err="1" smtClean="0"/>
              <a:t>здоров'я</a:t>
            </a:r>
            <a:r>
              <a:rPr lang="ru-RU" dirty="0" smtClean="0"/>
              <a:t>. 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Відповідальне самолікування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</a:t>
            </a:r>
            <a:r>
              <a:rPr lang="ru-RU" dirty="0" err="1" smtClean="0"/>
              <a:t>Фармацевтична</a:t>
            </a:r>
            <a:r>
              <a:rPr lang="ru-RU" dirty="0" smtClean="0"/>
              <a:t> </a:t>
            </a:r>
            <a:r>
              <a:rPr lang="ru-RU" dirty="0" err="1" smtClean="0"/>
              <a:t>опіка</a:t>
            </a:r>
            <a:r>
              <a:rPr lang="ru-RU" dirty="0" smtClean="0"/>
              <a:t>»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92500" lnSpcReduction="20000"/>
          </a:bodyPr>
          <a:lstStyle/>
          <a:p>
            <a:r>
              <a:rPr lang="ru-RU" dirty="0" err="1" smtClean="0"/>
              <a:t>підвищення</a:t>
            </a:r>
            <a:r>
              <a:rPr lang="ru-RU" dirty="0" smtClean="0"/>
              <a:t> </a:t>
            </a:r>
            <a:r>
              <a:rPr lang="ru-RU" dirty="0" err="1" smtClean="0"/>
              <a:t>відповідальності</a:t>
            </a:r>
            <a:r>
              <a:rPr lang="ru-RU" dirty="0" smtClean="0"/>
              <a:t> </a:t>
            </a:r>
            <a:r>
              <a:rPr lang="ru-RU" dirty="0" err="1" smtClean="0"/>
              <a:t>фармацевтичного</a:t>
            </a:r>
            <a:r>
              <a:rPr lang="ru-RU" dirty="0" smtClean="0"/>
              <a:t> </a:t>
            </a:r>
            <a:r>
              <a:rPr lang="ru-RU" dirty="0" err="1" smtClean="0"/>
              <a:t>працівника</a:t>
            </a:r>
            <a:r>
              <a:rPr lang="ru-RU" dirty="0" smtClean="0"/>
              <a:t> перед </a:t>
            </a:r>
            <a:r>
              <a:rPr lang="ru-RU" dirty="0" err="1" smtClean="0"/>
              <a:t>пацієнтом</a:t>
            </a:r>
            <a:r>
              <a:rPr lang="ru-RU" dirty="0" smtClean="0"/>
              <a:t> за </a:t>
            </a:r>
            <a:r>
              <a:rPr lang="ru-RU" dirty="0" err="1" smtClean="0"/>
              <a:t>результати</a:t>
            </a:r>
            <a:r>
              <a:rPr lang="ru-RU" dirty="0" smtClean="0"/>
              <a:t> </a:t>
            </a:r>
            <a:r>
              <a:rPr lang="ru-RU" dirty="0" err="1" smtClean="0"/>
              <a:t>застосування</a:t>
            </a:r>
            <a:r>
              <a:rPr lang="ru-RU" dirty="0" smtClean="0"/>
              <a:t> ним </a:t>
            </a:r>
            <a:r>
              <a:rPr lang="ru-RU" dirty="0" err="1" smtClean="0"/>
              <a:t>лікарських</a:t>
            </a:r>
            <a:r>
              <a:rPr lang="ru-RU" dirty="0" smtClean="0"/>
              <a:t> </a:t>
            </a:r>
            <a:r>
              <a:rPr lang="ru-RU" dirty="0" err="1" smtClean="0"/>
              <a:t>засобів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Кодекс </a:t>
            </a:r>
            <a:r>
              <a:rPr lang="ru-RU" dirty="0" err="1" smtClean="0"/>
              <a:t>належної</a:t>
            </a:r>
            <a:r>
              <a:rPr lang="ru-RU" dirty="0" smtClean="0"/>
              <a:t> </a:t>
            </a:r>
            <a:r>
              <a:rPr lang="ru-RU" dirty="0" err="1" smtClean="0"/>
              <a:t>аптечної</a:t>
            </a:r>
            <a:r>
              <a:rPr lang="ru-RU" dirty="0" smtClean="0"/>
              <a:t> практики (</a:t>
            </a:r>
            <a:r>
              <a:rPr lang="en-US" dirty="0" smtClean="0"/>
              <a:t>Good Pharmaceutical Practice, GPP), "</a:t>
            </a:r>
            <a:r>
              <a:rPr lang="ru-RU" dirty="0" err="1" smtClean="0"/>
              <a:t>Спеціальний</a:t>
            </a:r>
            <a:r>
              <a:rPr lang="ru-RU" dirty="0" smtClean="0"/>
              <a:t> проект ВООЗ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фармації</a:t>
            </a:r>
            <a:r>
              <a:rPr lang="ru-RU" dirty="0" smtClean="0"/>
              <a:t> в </a:t>
            </a:r>
            <a:r>
              <a:rPr lang="ru-RU" dirty="0" err="1" smtClean="0"/>
              <a:t>нових</a:t>
            </a:r>
            <a:r>
              <a:rPr lang="ru-RU" dirty="0" smtClean="0"/>
              <a:t> </a:t>
            </a:r>
            <a:r>
              <a:rPr lang="ru-RU" dirty="0" err="1" smtClean="0"/>
              <a:t>незалежних</a:t>
            </a:r>
            <a:r>
              <a:rPr lang="ru-RU" dirty="0" smtClean="0"/>
              <a:t> державах (ННГ) </a:t>
            </a:r>
            <a:r>
              <a:rPr lang="ru-RU" dirty="0" err="1" smtClean="0"/>
              <a:t>спільно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Центром ВООЗ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лікарської</a:t>
            </a:r>
            <a:r>
              <a:rPr lang="ru-RU" dirty="0" smtClean="0"/>
              <a:t> </a:t>
            </a:r>
            <a:r>
              <a:rPr lang="ru-RU" dirty="0" err="1" smtClean="0"/>
              <a:t>політики</a:t>
            </a:r>
            <a:r>
              <a:rPr lang="ru-RU" dirty="0" smtClean="0"/>
              <a:t> та </a:t>
            </a:r>
            <a:r>
              <a:rPr lang="ru-RU" dirty="0" err="1" smtClean="0"/>
              <a:t>розвитку</a:t>
            </a:r>
            <a:r>
              <a:rPr lang="ru-RU" dirty="0" smtClean="0"/>
              <a:t> </a:t>
            </a:r>
            <a:r>
              <a:rPr lang="ru-RU" dirty="0" err="1" smtClean="0"/>
              <a:t>фармацевтичної</a:t>
            </a:r>
            <a:r>
              <a:rPr lang="ru-RU" dirty="0" smtClean="0"/>
              <a:t> практики" (Копенгаген, 2001 р.) </a:t>
            </a:r>
            <a:r>
              <a:rPr lang="ru-RU" dirty="0" err="1" smtClean="0"/>
              <a:t>запровадження</a:t>
            </a:r>
            <a:r>
              <a:rPr lang="ru-RU" dirty="0" smtClean="0"/>
              <a:t> </a:t>
            </a:r>
            <a:r>
              <a:rPr lang="ru-RU" dirty="0" err="1" smtClean="0"/>
              <a:t>стандартів</a:t>
            </a:r>
            <a:r>
              <a:rPr lang="ru-RU" dirty="0" smtClean="0"/>
              <a:t> </a:t>
            </a:r>
            <a:r>
              <a:rPr lang="ru-RU" dirty="0" err="1" smtClean="0"/>
              <a:t>належної</a:t>
            </a:r>
            <a:r>
              <a:rPr lang="ru-RU" dirty="0" smtClean="0"/>
              <a:t> практики у </a:t>
            </a:r>
            <a:r>
              <a:rPr lang="ru-RU" dirty="0" err="1" smtClean="0"/>
              <a:t>нових</a:t>
            </a:r>
            <a:r>
              <a:rPr lang="ru-RU" dirty="0" smtClean="0"/>
              <a:t> </a:t>
            </a:r>
            <a:r>
              <a:rPr lang="ru-RU" dirty="0" err="1" smtClean="0"/>
              <a:t>незалежних</a:t>
            </a:r>
            <a:r>
              <a:rPr lang="ru-RU" dirty="0" smtClean="0"/>
              <a:t> державах", </a:t>
            </a:r>
            <a:r>
              <a:rPr lang="ru-RU" dirty="0" err="1" smtClean="0"/>
              <a:t>рішення</a:t>
            </a:r>
            <a:r>
              <a:rPr lang="ru-RU" dirty="0" smtClean="0"/>
              <a:t> 62-го </a:t>
            </a:r>
            <a:r>
              <a:rPr lang="ru-RU" dirty="0" err="1" smtClean="0"/>
              <a:t>конгресу</a:t>
            </a:r>
            <a:r>
              <a:rPr lang="ru-RU" dirty="0" smtClean="0"/>
              <a:t> </a:t>
            </a:r>
            <a:r>
              <a:rPr lang="ru-RU" dirty="0" err="1" smtClean="0"/>
              <a:t>Міжнародної</a:t>
            </a:r>
            <a:r>
              <a:rPr lang="ru-RU" dirty="0" smtClean="0"/>
              <a:t> </a:t>
            </a:r>
            <a:r>
              <a:rPr lang="ru-RU" dirty="0" err="1" smtClean="0"/>
              <a:t>федерації</a:t>
            </a:r>
            <a:r>
              <a:rPr lang="ru-RU" dirty="0" smtClean="0"/>
              <a:t> </a:t>
            </a:r>
            <a:r>
              <a:rPr lang="ru-RU" dirty="0" err="1" smtClean="0"/>
              <a:t>фармацевтів</a:t>
            </a:r>
            <a:r>
              <a:rPr lang="ru-RU" dirty="0" smtClean="0"/>
              <a:t> (</a:t>
            </a:r>
            <a:r>
              <a:rPr lang="ru-RU" dirty="0" err="1" smtClean="0"/>
              <a:t>Ніцца</a:t>
            </a:r>
            <a:r>
              <a:rPr lang="ru-RU" dirty="0" smtClean="0"/>
              <a:t>, 2002 р.)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/>
              <a:t>Відповідальне</a:t>
            </a:r>
            <a:r>
              <a:rPr lang="ru-RU" b="1" dirty="0" smtClean="0"/>
              <a:t>  </a:t>
            </a:r>
            <a:r>
              <a:rPr lang="ru-RU" b="1" dirty="0" err="1" smtClean="0"/>
              <a:t>самолікування</a:t>
            </a:r>
            <a:r>
              <a:rPr lang="ru-RU" b="1" dirty="0" smtClean="0"/>
              <a:t> –</a:t>
            </a:r>
            <a:r>
              <a:rPr lang="ru-RU" dirty="0" err="1" smtClean="0"/>
              <a:t>розподіл</a:t>
            </a:r>
            <a:r>
              <a:rPr lang="ru-RU" dirty="0" smtClean="0"/>
              <a:t> </a:t>
            </a:r>
            <a:r>
              <a:rPr lang="ru-RU" dirty="0" err="1" smtClean="0"/>
              <a:t>відповідальності</a:t>
            </a:r>
            <a:r>
              <a:rPr lang="ru-RU" dirty="0" smtClean="0"/>
              <a:t> 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214422"/>
          <a:ext cx="8229600" cy="53578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60557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dirty="0" err="1" smtClean="0"/>
              <a:t>закріпила</a:t>
            </a:r>
            <a:r>
              <a:rPr lang="ru-RU" dirty="0" smtClean="0"/>
              <a:t> за </a:t>
            </a:r>
            <a:r>
              <a:rPr lang="ru-RU" dirty="0" err="1" smtClean="0"/>
              <a:t>аптечними</a:t>
            </a:r>
            <a:r>
              <a:rPr lang="ru-RU" dirty="0" smtClean="0"/>
              <a:t> </a:t>
            </a:r>
            <a:r>
              <a:rPr lang="ru-RU" dirty="0" err="1" smtClean="0"/>
              <a:t>працівниками</a:t>
            </a:r>
            <a:r>
              <a:rPr lang="ru-RU" dirty="0" smtClean="0"/>
              <a:t> </a:t>
            </a:r>
            <a:r>
              <a:rPr lang="ru-RU" dirty="0" err="1" smtClean="0"/>
              <a:t>ключову</a:t>
            </a:r>
            <a:r>
              <a:rPr lang="ru-RU" dirty="0" smtClean="0"/>
              <a:t> роль у </a:t>
            </a:r>
            <a:r>
              <a:rPr lang="ru-RU" dirty="0" err="1" smtClean="0"/>
              <a:t>лікарському</a:t>
            </a:r>
            <a:r>
              <a:rPr lang="ru-RU" dirty="0" smtClean="0"/>
              <a:t> </a:t>
            </a:r>
            <a:r>
              <a:rPr lang="ru-RU" dirty="0" err="1" smtClean="0"/>
              <a:t>забезпеченні</a:t>
            </a:r>
            <a:r>
              <a:rPr lang="ru-RU" dirty="0" smtClean="0"/>
              <a:t> та закликала </a:t>
            </a:r>
            <a:r>
              <a:rPr lang="ru-RU" dirty="0" err="1" smtClean="0"/>
              <a:t>їх</a:t>
            </a:r>
            <a:r>
              <a:rPr lang="ru-RU" dirty="0" smtClean="0"/>
              <a:t> </a:t>
            </a:r>
            <a:r>
              <a:rPr lang="ru-RU" dirty="0" err="1" smtClean="0"/>
              <a:t>надавати</a:t>
            </a:r>
            <a:r>
              <a:rPr lang="ru-RU" dirty="0" smtClean="0"/>
              <a:t> "</a:t>
            </a:r>
            <a:r>
              <a:rPr lang="ru-RU" dirty="0" err="1" smtClean="0"/>
              <a:t>інформовану</a:t>
            </a:r>
            <a:r>
              <a:rPr lang="ru-RU" dirty="0" smtClean="0"/>
              <a:t> та </a:t>
            </a:r>
            <a:r>
              <a:rPr lang="ru-RU" dirty="0" err="1" smtClean="0"/>
              <a:t>об'єктивну</a:t>
            </a:r>
            <a:r>
              <a:rPr lang="ru-RU" dirty="0" smtClean="0"/>
              <a:t> </a:t>
            </a:r>
            <a:r>
              <a:rPr lang="ru-RU" dirty="0" err="1" smtClean="0"/>
              <a:t>консультативну</a:t>
            </a:r>
            <a:r>
              <a:rPr lang="ru-RU" dirty="0" smtClean="0"/>
              <a:t> </a:t>
            </a:r>
            <a:r>
              <a:rPr lang="ru-RU" dirty="0" err="1" smtClean="0"/>
              <a:t>допомогу</a:t>
            </a:r>
            <a:r>
              <a:rPr lang="ru-RU" dirty="0" smtClean="0"/>
              <a:t> </a:t>
            </a:r>
            <a:r>
              <a:rPr lang="ru-RU" dirty="0" err="1" smtClean="0"/>
              <a:t>з</a:t>
            </a:r>
            <a:r>
              <a:rPr lang="ru-RU" dirty="0" smtClean="0"/>
              <a:t> </a:t>
            </a:r>
            <a:r>
              <a:rPr lang="ru-RU" dirty="0" err="1" smtClean="0"/>
              <a:t>лікарських</a:t>
            </a:r>
            <a:r>
              <a:rPr lang="ru-RU" dirty="0" smtClean="0"/>
              <a:t> </a:t>
            </a:r>
            <a:r>
              <a:rPr lang="ru-RU" dirty="0" err="1" smtClean="0"/>
              <a:t>засобів</a:t>
            </a:r>
            <a:r>
              <a:rPr lang="ru-RU" dirty="0" smtClean="0"/>
              <a:t> </a:t>
            </a:r>
            <a:r>
              <a:rPr lang="ru-RU" dirty="0" err="1" smtClean="0"/>
              <a:t>та</a:t>
            </a:r>
            <a:r>
              <a:rPr lang="ru-RU" dirty="0" smtClean="0"/>
              <a:t> </a:t>
            </a:r>
            <a:r>
              <a:rPr lang="ru-RU" dirty="0" err="1" smtClean="0"/>
              <a:t>їх</a:t>
            </a:r>
            <a:r>
              <a:rPr lang="ru-RU" dirty="0" smtClean="0"/>
              <a:t> </a:t>
            </a:r>
            <a:r>
              <a:rPr lang="ru-RU" dirty="0" err="1" smtClean="0"/>
              <a:t>використання</a:t>
            </a:r>
            <a:r>
              <a:rPr lang="ru-RU" dirty="0" smtClean="0"/>
              <a:t> </a:t>
            </a:r>
            <a:r>
              <a:rPr lang="ru-RU" dirty="0" err="1" smtClean="0"/>
              <a:t>населенню</a:t>
            </a:r>
            <a:r>
              <a:rPr lang="ru-RU" dirty="0" smtClean="0"/>
              <a:t>".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76778"/>
            <a:ext cx="885828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>
              <a:spcBef>
                <a:spcPct val="0"/>
              </a:spcBef>
            </a:pPr>
            <a:r>
              <a:rPr lang="ru-RU" sz="2800" b="1" dirty="0" err="1" smtClean="0"/>
              <a:t>Резолюція</a:t>
            </a:r>
            <a:r>
              <a:rPr lang="ru-RU" sz="2800" b="1" dirty="0" smtClean="0"/>
              <a:t> ВООЗ  "Роль фармацевта в </a:t>
            </a:r>
            <a:r>
              <a:rPr lang="ru-RU" sz="2800" b="1" dirty="0" err="1" smtClean="0"/>
              <a:t>підтримку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перерозглянутої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стратегії</a:t>
            </a:r>
            <a:r>
              <a:rPr lang="ru-RU" sz="2800" b="1" dirty="0" smtClean="0"/>
              <a:t> ВООЗ в </a:t>
            </a:r>
            <a:r>
              <a:rPr lang="ru-RU" sz="2800" b="1" dirty="0" err="1" smtClean="0"/>
              <a:t>галузі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лікарських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засобів</a:t>
            </a:r>
            <a:r>
              <a:rPr lang="ru-RU" sz="2800" b="1" dirty="0" smtClean="0"/>
              <a:t>» 1994 </a:t>
            </a:r>
            <a:r>
              <a:rPr lang="ru-RU" sz="2800" b="1" dirty="0" err="1" smtClean="0"/>
              <a:t>рік</a:t>
            </a:r>
            <a:endParaRPr lang="ru-RU" sz="28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AutoShape 7"/>
          <p:cNvSpPr>
            <a:spLocks noGrp="1" noChangeArrowheads="1"/>
          </p:cNvSpPr>
          <p:nvPr>
            <p:ph type="title"/>
          </p:nvPr>
        </p:nvSpPr>
        <p:spPr bwMode="gray"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/>
              </a:gs>
              <a:gs pos="100000">
                <a:schemeClr val="tx2">
                  <a:gamma/>
                  <a:tint val="5882"/>
                  <a:invGamma/>
                </a:schemeClr>
              </a:gs>
            </a:gsLst>
            <a:lin ang="0" scaled="1"/>
          </a:gradFill>
          <a:ln w="3810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normAutofit fontScale="90000"/>
          </a:bodyPr>
          <a:lstStyle/>
          <a:p>
            <a:pPr algn="ctr" eaLnBrk="0" hangingPunct="0"/>
            <a:r>
              <a:rPr lang="ru-RU" sz="4000" b="1" dirty="0" err="1" smtClean="0">
                <a:solidFill>
                  <a:schemeClr val="bg1"/>
                </a:solidFill>
              </a:rPr>
              <a:t>Відповідальне</a:t>
            </a:r>
            <a:r>
              <a:rPr lang="ru-RU" sz="4000" b="1" dirty="0" smtClean="0">
                <a:solidFill>
                  <a:schemeClr val="bg1"/>
                </a:solidFill>
              </a:rPr>
              <a:t> </a:t>
            </a:r>
            <a:r>
              <a:rPr lang="ru-RU" sz="4000" b="1" dirty="0" err="1" smtClean="0">
                <a:solidFill>
                  <a:schemeClr val="bg1"/>
                </a:solidFill>
              </a:rPr>
              <a:t>самолікування</a:t>
            </a:r>
            <a:r>
              <a:rPr lang="ru-RU" sz="4000" b="1" dirty="0" smtClean="0">
                <a:solidFill>
                  <a:schemeClr val="bg1"/>
                </a:solidFill>
              </a:rPr>
              <a:t> – </a:t>
            </a:r>
            <a:br>
              <a:rPr lang="ru-RU" sz="4000" b="1" dirty="0" smtClean="0">
                <a:solidFill>
                  <a:schemeClr val="bg1"/>
                </a:solidFill>
              </a:rPr>
            </a:br>
            <a:r>
              <a:rPr lang="ru-RU" sz="4000" b="1" dirty="0" err="1" smtClean="0">
                <a:solidFill>
                  <a:schemeClr val="bg1"/>
                </a:solidFill>
              </a:rPr>
              <a:t>відповідальність</a:t>
            </a:r>
            <a:r>
              <a:rPr lang="ru-RU" sz="4000" b="1" dirty="0" smtClean="0">
                <a:solidFill>
                  <a:schemeClr val="bg1"/>
                </a:solidFill>
              </a:rPr>
              <a:t> фармацевта</a:t>
            </a:r>
          </a:p>
        </p:txBody>
      </p:sp>
      <p:pic>
        <p:nvPicPr>
          <p:cNvPr id="6" name="Picture 2" descr="E:\С днем медика!.jpg.jpeg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3643306" y="3357586"/>
            <a:ext cx="1428760" cy="10001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endParaRPr lang="ru-RU" dirty="0"/>
          </a:p>
        </p:txBody>
      </p:sp>
      <p:graphicFrame>
        <p:nvGraphicFramePr>
          <p:cNvPr id="6" name="Group 42"/>
          <p:cNvGraphicFramePr>
            <a:graphicFrameLocks/>
          </p:cNvGraphicFramePr>
          <p:nvPr/>
        </p:nvGraphicFramePr>
        <p:xfrm>
          <a:off x="285721" y="1232164"/>
          <a:ext cx="8643997" cy="5625836"/>
        </p:xfrm>
        <a:graphic>
          <a:graphicData uri="http://schemas.openxmlformats.org/drawingml/2006/table">
            <a:tbl>
              <a:tblPr/>
              <a:tblGrid>
                <a:gridCol w="3714775"/>
                <a:gridCol w="4929222"/>
              </a:tblGrid>
              <a:tr h="1619823">
                <a:tc>
                  <a:txBody>
                    <a:bodyPr/>
                    <a:lstStyle/>
                    <a:p>
                      <a:r>
                        <a:rPr lang="ru-RU" sz="2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З</a:t>
                      </a:r>
                      <a:r>
                        <a:rPr lang="en-US" sz="2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’</a:t>
                      </a:r>
                      <a:r>
                        <a:rPr lang="uk-UA" sz="2200" b="1" dirty="0" err="1" smtClean="0">
                          <a:solidFill>
                            <a:schemeClr val="bg1"/>
                          </a:solidFill>
                          <a:latin typeface="+mn-lt"/>
                        </a:rPr>
                        <a:t>ясування</a:t>
                      </a:r>
                      <a:r>
                        <a:rPr lang="ru-RU" sz="2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r>
                        <a:rPr lang="ru-RU" sz="2200" b="1" dirty="0" err="1" smtClean="0">
                          <a:solidFill>
                            <a:schemeClr val="bg1"/>
                          </a:solidFill>
                          <a:latin typeface="+mn-lt"/>
                        </a:rPr>
                        <a:t>симптомів</a:t>
                      </a:r>
                      <a:r>
                        <a:rPr lang="ru-RU" sz="2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r>
                        <a:rPr lang="ru-RU" sz="2200" b="1" dirty="0" err="1" smtClean="0">
                          <a:solidFill>
                            <a:schemeClr val="bg1"/>
                          </a:solidFill>
                          <a:latin typeface="+mn-lt"/>
                        </a:rPr>
                        <a:t>захворювання</a:t>
                      </a:r>
                      <a:r>
                        <a:rPr lang="ru-RU" sz="2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;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8EB7EE"/>
                        </a:gs>
                        <a:gs pos="10000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200" b="1" dirty="0" err="1" smtClean="0">
                          <a:solidFill>
                            <a:schemeClr val="bg1"/>
                          </a:solidFill>
                          <a:latin typeface="+mn-lt"/>
                        </a:rPr>
                        <a:t>виявлення</a:t>
                      </a:r>
                      <a:r>
                        <a:rPr lang="ru-RU" sz="2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r>
                        <a:rPr lang="ru-RU" sz="2200" b="1" dirty="0" err="1" smtClean="0">
                          <a:solidFill>
                            <a:schemeClr val="bg1"/>
                          </a:solidFill>
                          <a:latin typeface="+mn-lt"/>
                        </a:rPr>
                        <a:t>симптомів</a:t>
                      </a:r>
                      <a:r>
                        <a:rPr lang="ru-RU" sz="2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r>
                        <a:rPr lang="ru-RU" sz="2200" b="1" dirty="0" err="1" smtClean="0">
                          <a:solidFill>
                            <a:schemeClr val="bg1"/>
                          </a:solidFill>
                          <a:latin typeface="+mn-lt"/>
                        </a:rPr>
                        <a:t>захворювання</a:t>
                      </a:r>
                      <a:r>
                        <a:rPr lang="ru-RU" sz="2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, </a:t>
                      </a:r>
                      <a:r>
                        <a:rPr lang="ru-RU" sz="2200" b="1" dirty="0" err="1" smtClean="0">
                          <a:solidFill>
                            <a:schemeClr val="bg1"/>
                          </a:solidFill>
                          <a:latin typeface="+mn-lt"/>
                        </a:rPr>
                        <a:t>які</a:t>
                      </a:r>
                      <a:r>
                        <a:rPr lang="ru-RU" sz="2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r>
                        <a:rPr lang="ru-RU" sz="2200" b="1" dirty="0" err="1" smtClean="0">
                          <a:solidFill>
                            <a:schemeClr val="bg1"/>
                          </a:solidFill>
                          <a:latin typeface="+mn-lt"/>
                        </a:rPr>
                        <a:t>потребують</a:t>
                      </a:r>
                      <a:r>
                        <a:rPr lang="ru-RU" sz="2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r>
                        <a:rPr lang="ru-RU" sz="2200" b="1" dirty="0" err="1" smtClean="0">
                          <a:solidFill>
                            <a:schemeClr val="bg1"/>
                          </a:solidFill>
                          <a:latin typeface="+mn-lt"/>
                        </a:rPr>
                        <a:t>відвідування</a:t>
                      </a:r>
                      <a:r>
                        <a:rPr lang="ru-RU" sz="2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r>
                        <a:rPr lang="ru-RU" sz="2200" b="1" dirty="0" err="1" smtClean="0">
                          <a:solidFill>
                            <a:schemeClr val="bg1"/>
                          </a:solidFill>
                          <a:latin typeface="+mn-lt"/>
                        </a:rPr>
                        <a:t>лікаря</a:t>
                      </a:r>
                      <a:r>
                        <a:rPr lang="ru-RU" sz="2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;</a:t>
                      </a:r>
                    </a:p>
                    <a:p>
                      <a:r>
                        <a:rPr lang="ru-RU" sz="2200" b="1" dirty="0" err="1" smtClean="0">
                          <a:solidFill>
                            <a:schemeClr val="bg1"/>
                          </a:solidFill>
                          <a:latin typeface="+mn-lt"/>
                        </a:rPr>
                        <a:t>рекомендація</a:t>
                      </a:r>
                      <a:r>
                        <a:rPr lang="ru-RU" sz="2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r>
                        <a:rPr lang="ru-RU" sz="2200" b="1" dirty="0" err="1" smtClean="0">
                          <a:solidFill>
                            <a:schemeClr val="bg1"/>
                          </a:solidFill>
                          <a:latin typeface="+mn-lt"/>
                        </a:rPr>
                        <a:t>відвідування</a:t>
                      </a:r>
                      <a:r>
                        <a:rPr lang="ru-RU" sz="2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 </a:t>
                      </a:r>
                      <a:r>
                        <a:rPr lang="ru-RU" sz="2200" b="1" dirty="0" err="1" smtClean="0">
                          <a:solidFill>
                            <a:schemeClr val="bg1"/>
                          </a:solidFill>
                          <a:latin typeface="+mn-lt"/>
                        </a:rPr>
                        <a:t>лікаря</a:t>
                      </a:r>
                      <a:r>
                        <a:rPr lang="ru-RU" sz="2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 за </a:t>
                      </a:r>
                      <a:r>
                        <a:rPr lang="ru-RU" sz="2200" b="1" dirty="0" err="1" smtClean="0">
                          <a:solidFill>
                            <a:schemeClr val="bg1"/>
                          </a:solidFill>
                          <a:latin typeface="+mn-lt"/>
                        </a:rPr>
                        <a:t>наявності</a:t>
                      </a:r>
                      <a:r>
                        <a:rPr lang="ru-RU" sz="2200" b="1" dirty="0" smtClean="0">
                          <a:solidFill>
                            <a:schemeClr val="bg1"/>
                          </a:solidFill>
                          <a:latin typeface="+mn-lt"/>
                        </a:rPr>
                        <a:t> таких </a:t>
                      </a:r>
                      <a:r>
                        <a:rPr lang="ru-RU" sz="2200" b="1" dirty="0" err="1" smtClean="0">
                          <a:solidFill>
                            <a:schemeClr val="bg1"/>
                          </a:solidFill>
                          <a:latin typeface="+mn-lt"/>
                        </a:rPr>
                        <a:t>симптомів</a:t>
                      </a:r>
                      <a:endParaRPr lang="ru-RU" sz="2200" b="1" dirty="0" smtClean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BCE0B6"/>
                        </a:gs>
                        <a:gs pos="10000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</a:tr>
              <a:tr h="26416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Допомога</a:t>
                      </a:r>
                      <a:r>
                        <a:rPr lang="ru-RU" sz="2200" b="1" kern="1200" baseline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у </a:t>
                      </a:r>
                      <a:r>
                        <a:rPr lang="ru-RU" sz="2200" b="1" kern="1200" baseline="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виборі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препарата,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вибір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оптимальної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лікарської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форми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(таблетки,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свічки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краплі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тощо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),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дозування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з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урахуванням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віку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наявності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супутніх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захворювань</a:t>
                      </a:r>
                      <a:r>
                        <a:rPr lang="ru-RU" sz="2200" dirty="0" smtClean="0">
                          <a:solidFill>
                            <a:schemeClr val="bg1"/>
                          </a:solidFill>
                          <a:latin typeface="+mn-lt"/>
                        </a:rPr>
                        <a:t>;</a:t>
                      </a:r>
                      <a:endParaRPr kumimoji="0" lang="ru-RU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8EB7EE"/>
                        </a:gs>
                        <a:gs pos="10000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оцінка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факторів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ризику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щодо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протипоказань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попереджень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зазначених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у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вкладці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препарату,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з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урахуванням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віку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патології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відвідувача</a:t>
                      </a:r>
                      <a:endParaRPr lang="ru-RU" sz="22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BCE0B6"/>
                        </a:gs>
                        <a:gs pos="10000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</a:tr>
              <a:tr h="13643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порада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щодо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режиму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прийому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дозування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спосіб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введення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параметри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контролю; </a:t>
                      </a:r>
                      <a:endParaRPr kumimoji="0" lang="ru-RU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8EB7EE"/>
                        </a:gs>
                        <a:gs pos="10000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підбір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22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заміна</a:t>
                      </a: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препарату аналогом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ru-RU" sz="2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kumimoji="0" lang="ru-RU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BCE0B6"/>
                        </a:gs>
                        <a:gs pos="10000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85720" y="76778"/>
            <a:ext cx="8858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>
              <a:spcBef>
                <a:spcPct val="0"/>
              </a:spcBef>
            </a:pPr>
            <a:r>
              <a:rPr lang="ru-RU" sz="2800" b="1" dirty="0" err="1" smtClean="0"/>
              <a:t>Професійні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обов</a:t>
            </a:r>
            <a:r>
              <a:rPr lang="en-US" sz="2800" b="1" dirty="0" smtClean="0"/>
              <a:t>’</a:t>
            </a:r>
            <a:r>
              <a:rPr lang="uk-UA" sz="2800" b="1" dirty="0" err="1" smtClean="0"/>
              <a:t>язки</a:t>
            </a:r>
            <a:r>
              <a:rPr lang="ru-RU" sz="2800" b="1" dirty="0" smtClean="0"/>
              <a:t> фармацевта по </a:t>
            </a:r>
          </a:p>
          <a:p>
            <a:pPr lvl="0" algn="ctr" eaLnBrk="0" hangingPunct="0">
              <a:spcBef>
                <a:spcPct val="0"/>
              </a:spcBef>
            </a:pPr>
            <a:r>
              <a:rPr lang="ru-RU" sz="2800" b="1" dirty="0" err="1" smtClean="0"/>
              <a:t>вибору</a:t>
            </a:r>
            <a:r>
              <a:rPr lang="ru-RU" sz="2800" b="1" dirty="0" smtClean="0"/>
              <a:t> безрецептурного препарата</a:t>
            </a:r>
            <a:endParaRPr lang="ru-RU" sz="28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pPr fontAlgn="base"/>
            <a:endParaRPr lang="ru-RU" b="1" dirty="0" smtClean="0"/>
          </a:p>
          <a:p>
            <a:endParaRPr lang="ru-RU" dirty="0"/>
          </a:p>
        </p:txBody>
      </p:sp>
      <p:graphicFrame>
        <p:nvGraphicFramePr>
          <p:cNvPr id="6" name="Group 42"/>
          <p:cNvGraphicFramePr>
            <a:graphicFrameLocks/>
          </p:cNvGraphicFramePr>
          <p:nvPr/>
        </p:nvGraphicFramePr>
        <p:xfrm>
          <a:off x="214281" y="1232164"/>
          <a:ext cx="8715437" cy="5411546"/>
        </p:xfrm>
        <a:graphic>
          <a:graphicData uri="http://schemas.openxmlformats.org/drawingml/2006/table">
            <a:tbl>
              <a:tblPr/>
              <a:tblGrid>
                <a:gridCol w="3745476"/>
                <a:gridCol w="4969961"/>
              </a:tblGrid>
              <a:tr h="2432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поради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щодо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профілактики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алергічних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реакцій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побічних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ефектів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щодо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взаємодії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з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іншими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ЛЗ,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щодо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дій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при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передозуванні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лікарській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залежності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;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8EB7EE"/>
                        </a:gs>
                        <a:gs pos="10000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інформування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про правила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прийому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лікарського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засобу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,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можливі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побічні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ефекти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та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взаємодію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препарату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з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іншими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лікарськими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ru-RU" sz="2000" b="1" dirty="0" err="1" smtClean="0">
                          <a:solidFill>
                            <a:schemeClr val="bg1"/>
                          </a:solidFill>
                        </a:rPr>
                        <a:t>засобами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</a:rPr>
                        <a:t>;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BCE0B6"/>
                        </a:gs>
                        <a:gs pos="10000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</a:tr>
              <a:tr h="792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8EB7EE"/>
                        </a:gs>
                        <a:gs pos="10000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дати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пораду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не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використовувати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замість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ліків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неперевірені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та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підозрілі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засоби</a:t>
                      </a:r>
                      <a:endParaRPr lang="ru-RU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BCE0B6"/>
                        </a:gs>
                        <a:gs pos="10000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</a:tr>
              <a:tr h="21864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за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наявності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показань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дати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пораду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звернутися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за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кваліфікованою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медичною</a:t>
                      </a:r>
                      <a:r>
                        <a:rPr lang="ru-RU" sz="18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b="1" kern="1200" dirty="0" err="1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допомогою</a:t>
                      </a:r>
                      <a:endParaRPr lang="ru-RU" sz="18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8EB7EE"/>
                        </a:gs>
                        <a:gs pos="100000">
                          <a:srgbClr val="8EB7EE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Verdan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0">
                      <a:gsLst>
                        <a:gs pos="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  <a:gs pos="50000">
                          <a:srgbClr val="BCE0B6"/>
                        </a:gs>
                        <a:gs pos="100000">
                          <a:srgbClr val="BCE0B6">
                            <a:gamma/>
                            <a:shade val="46275"/>
                            <a:invGamma/>
                          </a:srgbClr>
                        </a:gs>
                      </a:gsLst>
                      <a:lin ang="2700000" scaled="1"/>
                    </a:gradFill>
                  </a:tcPr>
                </a:tc>
              </a:tr>
            </a:tbl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285720" y="76778"/>
            <a:ext cx="8858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>
              <a:spcBef>
                <a:spcPct val="0"/>
              </a:spcBef>
            </a:pPr>
            <a:r>
              <a:rPr lang="ru-RU" sz="2800" b="1" dirty="0" err="1" smtClean="0"/>
              <a:t>Професійні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обов</a:t>
            </a:r>
            <a:r>
              <a:rPr lang="en-US" sz="2800" b="1" dirty="0" smtClean="0"/>
              <a:t>’</a:t>
            </a:r>
            <a:r>
              <a:rPr lang="uk-UA" sz="2800" b="1" dirty="0" err="1" smtClean="0"/>
              <a:t>язки</a:t>
            </a:r>
            <a:r>
              <a:rPr lang="ru-RU" sz="2800" b="1" dirty="0" smtClean="0"/>
              <a:t> фармацевта по </a:t>
            </a:r>
          </a:p>
          <a:p>
            <a:pPr lvl="0" algn="ctr" eaLnBrk="0" hangingPunct="0">
              <a:spcBef>
                <a:spcPct val="0"/>
              </a:spcBef>
            </a:pPr>
            <a:r>
              <a:rPr lang="ru-RU" sz="2800" b="1" dirty="0" err="1" smtClean="0"/>
              <a:t>вибору</a:t>
            </a:r>
            <a:r>
              <a:rPr lang="ru-RU" sz="2800" b="1" dirty="0" smtClean="0"/>
              <a:t> безрецептурного препарата</a:t>
            </a:r>
            <a:endParaRPr lang="ru-RU" sz="28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4"/>
          <p:cNvSpPr>
            <a:spLocks noGrp="1" noChangeArrowheads="1"/>
          </p:cNvSpPr>
          <p:nvPr>
            <p:ph idx="1"/>
          </p:nvPr>
        </p:nvSpPr>
        <p:spPr bwMode="blackWhite">
          <a:xfrm>
            <a:off x="771556" y="1500174"/>
            <a:ext cx="8229600" cy="1543048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>
            <a:normAutofit/>
          </a:bodyPr>
          <a:lstStyle/>
          <a:p>
            <a:pPr>
              <a:buNone/>
            </a:pPr>
            <a:r>
              <a:rPr lang="ru-RU" sz="2400" b="1" dirty="0" smtClean="0"/>
              <a:t>САМОПОМІЧ (</a:t>
            </a:r>
            <a:r>
              <a:rPr lang="ru-RU" sz="2400" b="1" dirty="0" err="1" smtClean="0"/>
              <a:t>полегшення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свого</a:t>
            </a:r>
            <a:r>
              <a:rPr lang="ru-RU" sz="2400" b="1" dirty="0" smtClean="0"/>
              <a:t> стану при</a:t>
            </a:r>
          </a:p>
          <a:p>
            <a:pPr>
              <a:buNone/>
            </a:pPr>
            <a:r>
              <a:rPr lang="ru-RU" sz="2400" b="1" dirty="0" err="1" smtClean="0"/>
              <a:t>нездужанны</a:t>
            </a:r>
            <a:r>
              <a:rPr lang="ru-RU" sz="2400" b="1" dirty="0" smtClean="0"/>
              <a:t> до моменту </a:t>
            </a:r>
            <a:r>
              <a:rPr lang="ru-RU" sz="2400" b="1" dirty="0" err="1" smtClean="0"/>
              <a:t>відвідування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лікаря</a:t>
            </a:r>
            <a:r>
              <a:rPr lang="ru-RU" sz="2400" b="1" dirty="0" smtClean="0"/>
              <a:t>, </a:t>
            </a:r>
          </a:p>
          <a:p>
            <a:pPr>
              <a:buNone/>
            </a:pPr>
            <a:r>
              <a:rPr lang="ru-RU" sz="2400" b="1" dirty="0" smtClean="0"/>
              <a:t>при </a:t>
            </a:r>
            <a:r>
              <a:rPr lang="ru-RU" sz="2400" b="1" dirty="0" err="1" smtClean="0"/>
              <a:t>наданны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першої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медичної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допомоги</a:t>
            </a:r>
            <a:r>
              <a:rPr lang="ru-RU" sz="2400" b="1" dirty="0" smtClean="0"/>
              <a:t>);</a:t>
            </a:r>
          </a:p>
          <a:p>
            <a:pPr>
              <a:buNone/>
            </a:pPr>
            <a:endParaRPr lang="ru-RU" sz="2400" b="1" dirty="0" smtClean="0"/>
          </a:p>
        </p:txBody>
      </p:sp>
      <p:sp>
        <p:nvSpPr>
          <p:cNvPr id="6" name="AutoShape 6"/>
          <p:cNvSpPr>
            <a:spLocks noChangeArrowheads="1"/>
          </p:cNvSpPr>
          <p:nvPr/>
        </p:nvSpPr>
        <p:spPr bwMode="blackWhite">
          <a:xfrm>
            <a:off x="0" y="2928934"/>
            <a:ext cx="8072462" cy="2105044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400" b="1" dirty="0" smtClean="0"/>
              <a:t>САМОПРОФІЛАКТИКА (</a:t>
            </a:r>
            <a:r>
              <a:rPr lang="ru-RU" sz="2400" b="1" dirty="0" err="1" smtClean="0"/>
              <a:t>зниження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ризику</a:t>
            </a:r>
            <a:r>
              <a:rPr lang="ru-RU" sz="2400" b="1" dirty="0" smtClean="0"/>
              <a:t> </a:t>
            </a:r>
          </a:p>
          <a:p>
            <a:r>
              <a:rPr lang="ru-RU" sz="2400" b="1" dirty="0" err="1" smtClean="0"/>
              <a:t>виникнення</a:t>
            </a:r>
            <a:r>
              <a:rPr lang="ru-RU" sz="2400" b="1" dirty="0" smtClean="0"/>
              <a:t>  </a:t>
            </a:r>
            <a:r>
              <a:rPr lang="ru-RU" sz="2400" b="1" dirty="0" err="1" smtClean="0"/>
              <a:t>захворювань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запобігання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розвитку</a:t>
            </a:r>
            <a:r>
              <a:rPr lang="ru-RU" sz="2400" b="1" dirty="0" smtClean="0"/>
              <a:t>,</a:t>
            </a:r>
          </a:p>
          <a:p>
            <a:r>
              <a:rPr lang="ru-RU" sz="2400" b="1" dirty="0" err="1" smtClean="0"/>
              <a:t>попередження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рецидивів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захворювання</a:t>
            </a:r>
            <a:r>
              <a:rPr lang="ru-RU" sz="2400" b="1" dirty="0" smtClean="0"/>
              <a:t>);</a:t>
            </a:r>
          </a:p>
          <a:p>
            <a:endParaRPr lang="ru-RU" sz="2400" b="1" dirty="0" smtClean="0"/>
          </a:p>
        </p:txBody>
      </p:sp>
      <p:sp>
        <p:nvSpPr>
          <p:cNvPr id="7" name="AutoShape 4"/>
          <p:cNvSpPr>
            <a:spLocks noChangeArrowheads="1"/>
          </p:cNvSpPr>
          <p:nvPr/>
        </p:nvSpPr>
        <p:spPr bwMode="blackWhite">
          <a:xfrm>
            <a:off x="1000132" y="4857760"/>
            <a:ext cx="8001024" cy="1943112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400" b="1" dirty="0" err="1" smtClean="0"/>
              <a:t>Усунення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симптомів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захворювання</a:t>
            </a:r>
            <a:r>
              <a:rPr lang="ru-RU" sz="2400" b="1" dirty="0" smtClean="0"/>
              <a:t>, </a:t>
            </a:r>
            <a:r>
              <a:rPr lang="ru-RU" sz="2400" b="1" dirty="0" err="1" smtClean="0"/>
              <a:t>що</a:t>
            </a:r>
            <a:r>
              <a:rPr lang="ru-RU" sz="2400" b="1" dirty="0" smtClean="0"/>
              <a:t> </a:t>
            </a:r>
          </a:p>
          <a:p>
            <a:r>
              <a:rPr lang="ru-RU" sz="2400" b="1" dirty="0" smtClean="0"/>
              <a:t>не </a:t>
            </a:r>
            <a:r>
              <a:rPr lang="ru-RU" sz="2400" b="1" dirty="0" err="1" smtClean="0"/>
              <a:t>потребуютьлікарського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втручання</a:t>
            </a:r>
            <a:r>
              <a:rPr lang="ru-RU" sz="2400" b="1" dirty="0" smtClean="0"/>
              <a:t>;</a:t>
            </a:r>
          </a:p>
          <a:p>
            <a:r>
              <a:rPr lang="ru-RU" sz="2400" b="1" dirty="0" err="1" smtClean="0"/>
              <a:t>підвищення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доступності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лікувальної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допомоги</a:t>
            </a:r>
            <a:r>
              <a:rPr lang="ru-RU" sz="2400" b="1" dirty="0" smtClean="0"/>
              <a:t> </a:t>
            </a:r>
          </a:p>
          <a:p>
            <a:r>
              <a:rPr lang="ru-RU" sz="2400" b="1" dirty="0" err="1" smtClean="0"/>
              <a:t>населенню</a:t>
            </a:r>
            <a:r>
              <a:rPr lang="ru-RU" sz="2400" b="1" dirty="0" smtClean="0"/>
              <a:t> </a:t>
            </a:r>
          </a:p>
          <a:p>
            <a:endParaRPr lang="ru-RU" sz="2400" b="1" dirty="0" smtClean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Відповідальне самолікування</a:t>
            </a:r>
            <a:endParaRPr lang="ru-RU" b="1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1" name="AutoShape 3"/>
          <p:cNvSpPr>
            <a:spLocks noChangeArrowheads="1"/>
          </p:cNvSpPr>
          <p:nvPr/>
        </p:nvSpPr>
        <p:spPr bwMode="auto">
          <a:xfrm>
            <a:off x="4643438" y="1500174"/>
            <a:ext cx="4500562" cy="5357826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just" eaLnBrk="0" hangingPunct="0"/>
            <a:r>
              <a:rPr lang="ru-RU" sz="2400" b="1" dirty="0" smtClean="0"/>
              <a:t>-</a:t>
            </a:r>
            <a:r>
              <a:rPr lang="ru-RU" sz="2400" b="1" dirty="0" err="1" smtClean="0"/>
              <a:t>Небезпека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невчасного</a:t>
            </a:r>
            <a:endParaRPr lang="ru-RU" sz="2400" b="1" dirty="0" smtClean="0"/>
          </a:p>
          <a:p>
            <a:pPr algn="just" eaLnBrk="0" hangingPunct="0"/>
            <a:r>
              <a:rPr lang="ru-RU" sz="2400" b="1" dirty="0" err="1" smtClean="0"/>
              <a:t>звернення</a:t>
            </a:r>
            <a:r>
              <a:rPr lang="ru-RU" sz="2400" b="1" dirty="0" smtClean="0"/>
              <a:t> до </a:t>
            </a:r>
            <a:r>
              <a:rPr lang="ru-RU" sz="2400" b="1" dirty="0" err="1" smtClean="0"/>
              <a:t>лікаря</a:t>
            </a:r>
            <a:r>
              <a:rPr lang="ru-RU" sz="2400" b="1" dirty="0" smtClean="0"/>
              <a:t> та, </a:t>
            </a:r>
          </a:p>
          <a:p>
            <a:pPr algn="just" eaLnBrk="0" hangingPunct="0"/>
            <a:r>
              <a:rPr lang="ru-RU" sz="2400" b="1" dirty="0" smtClean="0"/>
              <a:t>як </a:t>
            </a:r>
            <a:r>
              <a:rPr lang="ru-RU" sz="2400" b="1" dirty="0" err="1" smtClean="0"/>
              <a:t>наслідок</a:t>
            </a:r>
            <a:r>
              <a:rPr lang="ru-RU" sz="2400" b="1" dirty="0" smtClean="0"/>
              <a:t> - до </a:t>
            </a:r>
            <a:r>
              <a:rPr lang="ru-RU" sz="2400" b="1" dirty="0" err="1" smtClean="0"/>
              <a:t>високого</a:t>
            </a:r>
            <a:r>
              <a:rPr lang="ru-RU" sz="2400" b="1" dirty="0" smtClean="0"/>
              <a:t>  </a:t>
            </a:r>
          </a:p>
          <a:p>
            <a:pPr algn="just" eaLnBrk="0" hangingPunct="0"/>
            <a:r>
              <a:rPr lang="ru-RU" sz="2400" b="1" dirty="0" err="1" smtClean="0"/>
              <a:t>ризику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ускладнень</a:t>
            </a:r>
            <a:r>
              <a:rPr lang="ru-RU" sz="2400" b="1" dirty="0" smtClean="0"/>
              <a:t> </a:t>
            </a:r>
          </a:p>
          <a:p>
            <a:pPr algn="just" eaLnBrk="0" hangingPunct="0"/>
            <a:r>
              <a:rPr lang="ru-RU" sz="2400" b="1" dirty="0" err="1" smtClean="0"/>
              <a:t>захворювань</a:t>
            </a:r>
            <a:r>
              <a:rPr lang="ru-RU" sz="2400" b="1" dirty="0" smtClean="0"/>
              <a:t>,</a:t>
            </a:r>
          </a:p>
          <a:p>
            <a:pPr algn="just" eaLnBrk="0" hangingPunct="0"/>
            <a:r>
              <a:rPr lang="ru-RU" sz="2400" b="1" dirty="0" smtClean="0"/>
              <a:t>-</a:t>
            </a:r>
            <a:r>
              <a:rPr lang="ru-RU" sz="2400" b="1" dirty="0" err="1" smtClean="0"/>
              <a:t>високий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ризик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розвитку</a:t>
            </a:r>
            <a:r>
              <a:rPr lang="ru-RU" sz="2400" b="1" dirty="0" smtClean="0"/>
              <a:t>  </a:t>
            </a:r>
          </a:p>
          <a:p>
            <a:pPr algn="just" eaLnBrk="0" hangingPunct="0"/>
            <a:r>
              <a:rPr lang="ru-RU" sz="2400" b="1" dirty="0" err="1" smtClean="0"/>
              <a:t>побічних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ефектів</a:t>
            </a:r>
            <a:r>
              <a:rPr lang="ru-RU" sz="2400" b="1" dirty="0" smtClean="0"/>
              <a:t> у </a:t>
            </a:r>
            <a:r>
              <a:rPr lang="ru-RU" sz="2400" b="1" dirty="0" err="1" smtClean="0"/>
              <a:t>результаті</a:t>
            </a:r>
            <a:r>
              <a:rPr lang="ru-RU" sz="2400" b="1" dirty="0" smtClean="0"/>
              <a:t> </a:t>
            </a:r>
          </a:p>
          <a:p>
            <a:pPr algn="just" eaLnBrk="0" hangingPunct="0"/>
            <a:r>
              <a:rPr lang="ru-RU" sz="2400" b="1" dirty="0" smtClean="0"/>
              <a:t>неправильного </a:t>
            </a:r>
            <a:r>
              <a:rPr lang="ru-RU" sz="2400" b="1" dirty="0" err="1" smtClean="0"/>
              <a:t>застосування</a:t>
            </a:r>
            <a:r>
              <a:rPr lang="ru-RU" sz="2400" b="1" dirty="0" smtClean="0"/>
              <a:t> </a:t>
            </a:r>
          </a:p>
          <a:p>
            <a:pPr algn="just" eaLnBrk="0" hangingPunct="0"/>
            <a:r>
              <a:rPr lang="ru-RU" sz="2400" b="1" dirty="0" err="1" smtClean="0"/>
              <a:t>ліків</a:t>
            </a:r>
            <a:endParaRPr lang="ru-RU" sz="2400" b="1" dirty="0" smtClean="0"/>
          </a:p>
          <a:p>
            <a:pPr algn="just" eaLnBrk="0" hangingPunct="0"/>
            <a:endParaRPr lang="ru-RU" sz="2400" b="1" dirty="0" smtClean="0"/>
          </a:p>
        </p:txBody>
      </p:sp>
      <p:sp>
        <p:nvSpPr>
          <p:cNvPr id="119812" name="AutoShape 4"/>
          <p:cNvSpPr>
            <a:spLocks noChangeArrowheads="1"/>
          </p:cNvSpPr>
          <p:nvPr/>
        </p:nvSpPr>
        <p:spPr bwMode="auto">
          <a:xfrm>
            <a:off x="-32" y="1500174"/>
            <a:ext cx="4500594" cy="5357826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0" hangingPunct="0"/>
            <a:r>
              <a:rPr lang="ru-RU" sz="2400" dirty="0" smtClean="0"/>
              <a:t>-</a:t>
            </a:r>
            <a:r>
              <a:rPr lang="ru-RU" sz="2400" dirty="0" err="1" smtClean="0"/>
              <a:t>економія</a:t>
            </a:r>
            <a:r>
              <a:rPr lang="ru-RU" sz="2400" dirty="0" smtClean="0"/>
              <a:t> часу та </a:t>
            </a:r>
            <a:r>
              <a:rPr lang="ru-RU" sz="2400" dirty="0" err="1" smtClean="0"/>
              <a:t>коштів</a:t>
            </a:r>
            <a:r>
              <a:rPr lang="ru-RU" sz="2400" dirty="0" smtClean="0"/>
              <a:t> </a:t>
            </a:r>
          </a:p>
          <a:p>
            <a:pPr eaLnBrk="0" hangingPunct="0"/>
            <a:r>
              <a:rPr lang="ru-RU" sz="2400" dirty="0" err="1" smtClean="0"/>
              <a:t>пацієнта</a:t>
            </a:r>
            <a:r>
              <a:rPr lang="ru-RU" sz="2400" dirty="0" smtClean="0"/>
              <a:t>;</a:t>
            </a:r>
          </a:p>
          <a:p>
            <a:pPr eaLnBrk="0" hangingPunct="0"/>
            <a:r>
              <a:rPr lang="ru-RU" sz="2400" dirty="0" smtClean="0"/>
              <a:t>-</a:t>
            </a:r>
            <a:r>
              <a:rPr lang="ru-RU" sz="2400" dirty="0" err="1" smtClean="0"/>
              <a:t>зменшення</a:t>
            </a:r>
            <a:r>
              <a:rPr lang="ru-RU" sz="2400" dirty="0" smtClean="0"/>
              <a:t> </a:t>
            </a:r>
            <a:r>
              <a:rPr lang="ru-RU" sz="2400" dirty="0" err="1" smtClean="0"/>
              <a:t>навантаження</a:t>
            </a:r>
            <a:r>
              <a:rPr lang="ru-RU" sz="2400" dirty="0" smtClean="0"/>
              <a:t> </a:t>
            </a:r>
          </a:p>
          <a:p>
            <a:pPr eaLnBrk="0" hangingPunct="0"/>
            <a:r>
              <a:rPr lang="ru-RU" sz="2400" dirty="0" smtClean="0"/>
              <a:t>на </a:t>
            </a:r>
            <a:r>
              <a:rPr lang="ru-RU" sz="2400" dirty="0" err="1" smtClean="0"/>
              <a:t>установу</a:t>
            </a:r>
            <a:r>
              <a:rPr lang="ru-RU" sz="2400" dirty="0" smtClean="0"/>
              <a:t> та </a:t>
            </a:r>
            <a:r>
              <a:rPr lang="ru-RU" sz="2400" dirty="0" err="1" smtClean="0"/>
              <a:t>лікарів</a:t>
            </a:r>
            <a:r>
              <a:rPr lang="ru-RU" sz="2400" dirty="0" smtClean="0"/>
              <a:t>;</a:t>
            </a:r>
          </a:p>
          <a:p>
            <a:pPr eaLnBrk="0" hangingPunct="0"/>
            <a:r>
              <a:rPr lang="ru-RU" sz="2400" dirty="0" smtClean="0"/>
              <a:t>-</a:t>
            </a:r>
            <a:r>
              <a:rPr lang="ru-RU" sz="2400" dirty="0" err="1" smtClean="0"/>
              <a:t>Економія</a:t>
            </a:r>
            <a:r>
              <a:rPr lang="ru-RU" sz="2400" dirty="0" smtClean="0"/>
              <a:t> </a:t>
            </a:r>
            <a:r>
              <a:rPr lang="ru-RU" sz="2400" dirty="0" err="1" smtClean="0"/>
              <a:t>бюджетних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коштів</a:t>
            </a:r>
            <a:r>
              <a:rPr lang="ru-RU" sz="2400" dirty="0" smtClean="0"/>
              <a:t>;</a:t>
            </a:r>
          </a:p>
          <a:p>
            <a:pPr eaLnBrk="0" hangingPunct="0"/>
            <a:r>
              <a:rPr lang="ru-RU" sz="2400" dirty="0" smtClean="0"/>
              <a:t>-</a:t>
            </a:r>
            <a:r>
              <a:rPr lang="ru-RU" sz="2400" dirty="0" err="1" smtClean="0"/>
              <a:t>Активне</a:t>
            </a:r>
            <a:r>
              <a:rPr lang="ru-RU" sz="2400" dirty="0" smtClean="0"/>
              <a:t> </a:t>
            </a:r>
            <a:r>
              <a:rPr lang="ru-RU" sz="2400" dirty="0" err="1" smtClean="0"/>
              <a:t>впровадження</a:t>
            </a:r>
            <a:r>
              <a:rPr lang="ru-RU" sz="2400" dirty="0" smtClean="0"/>
              <a:t> у </a:t>
            </a:r>
          </a:p>
          <a:p>
            <a:pPr eaLnBrk="0" hangingPunct="0"/>
            <a:r>
              <a:rPr lang="ru-RU" sz="2400" dirty="0" smtClean="0"/>
              <a:t>практику </a:t>
            </a:r>
            <a:r>
              <a:rPr lang="ru-RU" sz="2400" dirty="0" err="1" smtClean="0"/>
              <a:t>аптечних</a:t>
            </a:r>
            <a:endParaRPr lang="ru-RU" sz="2400" dirty="0" smtClean="0"/>
          </a:p>
          <a:p>
            <a:pPr eaLnBrk="0" hangingPunct="0"/>
            <a:r>
              <a:rPr lang="ru-RU" sz="2400" dirty="0" err="1" smtClean="0"/>
              <a:t>установ</a:t>
            </a:r>
            <a:r>
              <a:rPr lang="ru-RU" sz="2400" dirty="0" smtClean="0"/>
              <a:t> </a:t>
            </a:r>
            <a:r>
              <a:rPr lang="ru-RU" sz="2400" dirty="0" err="1" smtClean="0"/>
              <a:t>фармацевтичної</a:t>
            </a:r>
            <a:r>
              <a:rPr lang="ru-RU" sz="2400" dirty="0" smtClean="0"/>
              <a:t> </a:t>
            </a:r>
            <a:r>
              <a:rPr lang="ru-RU" sz="2400" dirty="0" err="1" smtClean="0"/>
              <a:t>опіки</a:t>
            </a:r>
            <a:r>
              <a:rPr lang="ru-RU" sz="2400" dirty="0" smtClean="0"/>
              <a:t>;</a:t>
            </a:r>
          </a:p>
          <a:p>
            <a:pPr eaLnBrk="0" hangingPunct="0"/>
            <a:r>
              <a:rPr lang="ru-RU" sz="2400" dirty="0" smtClean="0"/>
              <a:t>-активна участь </a:t>
            </a:r>
            <a:r>
              <a:rPr lang="ru-RU" sz="2400" dirty="0" err="1" smtClean="0"/>
              <a:t>лікарів</a:t>
            </a:r>
            <a:r>
              <a:rPr lang="ru-RU" sz="2400" dirty="0" smtClean="0"/>
              <a:t> та  </a:t>
            </a:r>
          </a:p>
          <a:p>
            <a:pPr eaLnBrk="0" hangingPunct="0"/>
            <a:r>
              <a:rPr lang="ru-RU" sz="2400" dirty="0" err="1" smtClean="0"/>
              <a:t>провізорів</a:t>
            </a:r>
            <a:r>
              <a:rPr lang="ru-RU" sz="2400" dirty="0" smtClean="0"/>
              <a:t> у </a:t>
            </a:r>
            <a:r>
              <a:rPr lang="ru-RU" sz="2400" dirty="0" err="1" smtClean="0"/>
              <a:t>формуванні</a:t>
            </a:r>
            <a:r>
              <a:rPr lang="ru-RU" sz="2400" dirty="0" smtClean="0"/>
              <a:t>  </a:t>
            </a:r>
          </a:p>
          <a:p>
            <a:pPr eaLnBrk="0" hangingPunct="0"/>
            <a:r>
              <a:rPr lang="ru-RU" sz="2400" dirty="0" err="1" smtClean="0"/>
              <a:t>номенклатури</a:t>
            </a:r>
            <a:endParaRPr lang="ru-RU" sz="2400" dirty="0" smtClean="0"/>
          </a:p>
          <a:p>
            <a:pPr eaLnBrk="0" hangingPunct="0"/>
            <a:r>
              <a:rPr lang="ru-RU" sz="2400" dirty="0" err="1" smtClean="0"/>
              <a:t>безрецептурних</a:t>
            </a:r>
            <a:r>
              <a:rPr lang="ru-RU" sz="2400" dirty="0" smtClean="0"/>
              <a:t> </a:t>
            </a:r>
            <a:r>
              <a:rPr lang="ru-RU" sz="2400" dirty="0" err="1" smtClean="0"/>
              <a:t>препаратів</a:t>
            </a:r>
            <a:endParaRPr lang="ru-RU" sz="2400" dirty="0" smtClean="0"/>
          </a:p>
          <a:p>
            <a:pPr eaLnBrk="0" hangingPunct="0"/>
            <a:endParaRPr lang="ru-RU" sz="2400" dirty="0" smtClean="0"/>
          </a:p>
        </p:txBody>
      </p:sp>
      <p:sp>
        <p:nvSpPr>
          <p:cNvPr id="119814" name="Freeform 6"/>
          <p:cNvSpPr>
            <a:spLocks/>
          </p:cNvSpPr>
          <p:nvPr/>
        </p:nvSpPr>
        <p:spPr bwMode="gray">
          <a:xfrm>
            <a:off x="2971800" y="1428736"/>
            <a:ext cx="1143000" cy="1296988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3529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ru-RU" dirty="0"/>
          </a:p>
        </p:txBody>
      </p:sp>
      <p:sp>
        <p:nvSpPr>
          <p:cNvPr id="119815" name="AutoShape 7"/>
          <p:cNvSpPr>
            <a:spLocks noChangeAspect="1" noChangeArrowheads="1" noTextEdit="1"/>
          </p:cNvSpPr>
          <p:nvPr/>
        </p:nvSpPr>
        <p:spPr bwMode="gray">
          <a:xfrm flipH="1">
            <a:off x="4868863" y="3405188"/>
            <a:ext cx="909637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19816" name="Freeform 8"/>
          <p:cNvSpPr>
            <a:spLocks/>
          </p:cNvSpPr>
          <p:nvPr/>
        </p:nvSpPr>
        <p:spPr bwMode="gray">
          <a:xfrm flipH="1">
            <a:off x="4876800" y="1500174"/>
            <a:ext cx="1220788" cy="1241425"/>
          </a:xfrm>
          <a:custGeom>
            <a:avLst/>
            <a:gdLst/>
            <a:ahLst/>
            <a:cxnLst>
              <a:cxn ang="0">
                <a:pos x="580" y="0"/>
              </a:cxn>
              <a:cxn ang="0">
                <a:pos x="578" y="90"/>
              </a:cxn>
              <a:cxn ang="0">
                <a:pos x="568" y="174"/>
              </a:cxn>
              <a:cxn ang="0">
                <a:pos x="552" y="252"/>
              </a:cxn>
              <a:cxn ang="0">
                <a:pos x="526" y="324"/>
              </a:cxn>
              <a:cxn ang="0">
                <a:pos x="494" y="390"/>
              </a:cxn>
              <a:cxn ang="0">
                <a:pos x="452" y="450"/>
              </a:cxn>
              <a:cxn ang="0">
                <a:pos x="402" y="508"/>
              </a:cxn>
              <a:cxn ang="0">
                <a:pos x="342" y="560"/>
              </a:cxn>
              <a:cxn ang="0">
                <a:pos x="270" y="610"/>
              </a:cxn>
              <a:cxn ang="0">
                <a:pos x="188" y="656"/>
              </a:cxn>
              <a:cxn ang="0">
                <a:pos x="188" y="798"/>
              </a:cxn>
              <a:cxn ang="0">
                <a:pos x="0" y="514"/>
              </a:cxn>
              <a:cxn ang="0">
                <a:pos x="188" y="230"/>
              </a:cxn>
              <a:cxn ang="0">
                <a:pos x="188" y="372"/>
              </a:cxn>
              <a:cxn ang="0">
                <a:pos x="224" y="368"/>
              </a:cxn>
              <a:cxn ang="0">
                <a:pos x="264" y="356"/>
              </a:cxn>
              <a:cxn ang="0">
                <a:pos x="306" y="336"/>
              </a:cxn>
              <a:cxn ang="0">
                <a:pos x="348" y="310"/>
              </a:cxn>
              <a:cxn ang="0">
                <a:pos x="392" y="280"/>
              </a:cxn>
              <a:cxn ang="0">
                <a:pos x="432" y="246"/>
              </a:cxn>
              <a:cxn ang="0">
                <a:pos x="472" y="208"/>
              </a:cxn>
              <a:cxn ang="0">
                <a:pos x="506" y="166"/>
              </a:cxn>
              <a:cxn ang="0">
                <a:pos x="536" y="124"/>
              </a:cxn>
              <a:cxn ang="0">
                <a:pos x="558" y="82"/>
              </a:cxn>
              <a:cxn ang="0">
                <a:pos x="574" y="40"/>
              </a:cxn>
              <a:cxn ang="0">
                <a:pos x="578" y="0"/>
              </a:cxn>
              <a:cxn ang="0">
                <a:pos x="580" y="0"/>
              </a:cxn>
            </a:cxnLst>
            <a:rect l="0" t="0" r="r" b="b"/>
            <a:pathLst>
              <a:path w="580" h="798">
                <a:moveTo>
                  <a:pt x="580" y="0"/>
                </a:moveTo>
                <a:lnTo>
                  <a:pt x="578" y="90"/>
                </a:lnTo>
                <a:lnTo>
                  <a:pt x="568" y="174"/>
                </a:lnTo>
                <a:lnTo>
                  <a:pt x="552" y="252"/>
                </a:lnTo>
                <a:lnTo>
                  <a:pt x="526" y="324"/>
                </a:lnTo>
                <a:lnTo>
                  <a:pt x="494" y="390"/>
                </a:lnTo>
                <a:lnTo>
                  <a:pt x="452" y="450"/>
                </a:lnTo>
                <a:lnTo>
                  <a:pt x="402" y="508"/>
                </a:lnTo>
                <a:lnTo>
                  <a:pt x="342" y="560"/>
                </a:lnTo>
                <a:lnTo>
                  <a:pt x="270" y="610"/>
                </a:lnTo>
                <a:lnTo>
                  <a:pt x="188" y="656"/>
                </a:lnTo>
                <a:lnTo>
                  <a:pt x="188" y="798"/>
                </a:lnTo>
                <a:lnTo>
                  <a:pt x="0" y="514"/>
                </a:lnTo>
                <a:lnTo>
                  <a:pt x="188" y="230"/>
                </a:lnTo>
                <a:lnTo>
                  <a:pt x="188" y="372"/>
                </a:lnTo>
                <a:lnTo>
                  <a:pt x="224" y="368"/>
                </a:lnTo>
                <a:lnTo>
                  <a:pt x="264" y="356"/>
                </a:lnTo>
                <a:lnTo>
                  <a:pt x="306" y="336"/>
                </a:lnTo>
                <a:lnTo>
                  <a:pt x="348" y="310"/>
                </a:lnTo>
                <a:lnTo>
                  <a:pt x="392" y="280"/>
                </a:lnTo>
                <a:lnTo>
                  <a:pt x="432" y="246"/>
                </a:lnTo>
                <a:lnTo>
                  <a:pt x="472" y="208"/>
                </a:lnTo>
                <a:lnTo>
                  <a:pt x="506" y="166"/>
                </a:lnTo>
                <a:lnTo>
                  <a:pt x="536" y="124"/>
                </a:lnTo>
                <a:lnTo>
                  <a:pt x="558" y="82"/>
                </a:lnTo>
                <a:lnTo>
                  <a:pt x="574" y="40"/>
                </a:lnTo>
                <a:lnTo>
                  <a:pt x="578" y="0"/>
                </a:lnTo>
                <a:lnTo>
                  <a:pt x="580" y="0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31765"/>
                  <a:invGamma/>
                </a:schemeClr>
              </a:gs>
            </a:gsLst>
            <a:lin ang="0" scaled="1"/>
          </a:gra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err="1" smtClean="0"/>
              <a:t>Відповідальне</a:t>
            </a:r>
            <a:r>
              <a:rPr lang="ru-RU" b="1" dirty="0" smtClean="0"/>
              <a:t> </a:t>
            </a:r>
            <a:r>
              <a:rPr lang="ru-RU" b="1" dirty="0" err="1" smtClean="0"/>
              <a:t>самолікування</a:t>
            </a:r>
            <a:r>
              <a:rPr lang="ru-RU" b="1" dirty="0" smtClean="0"/>
              <a:t>: </a:t>
            </a:r>
            <a:br>
              <a:rPr lang="ru-RU" b="1" dirty="0" smtClean="0"/>
            </a:br>
            <a:r>
              <a:rPr lang="ru-RU" b="1" dirty="0" smtClean="0"/>
              <a:t>за </a:t>
            </a:r>
            <a:r>
              <a:rPr lang="uk-UA" b="1" dirty="0" smtClean="0"/>
              <a:t>і</a:t>
            </a:r>
            <a:r>
              <a:rPr lang="ru-RU" b="1" dirty="0" smtClean="0"/>
              <a:t> </a:t>
            </a:r>
            <a:r>
              <a:rPr lang="ru-RU" b="1" dirty="0" err="1" smtClean="0"/>
              <a:t>проти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5072098"/>
          </a:xfrm>
        </p:spPr>
        <p:txBody>
          <a:bodyPr>
            <a:normAutofit fontScale="55000" lnSpcReduction="20000"/>
          </a:bodyPr>
          <a:lstStyle/>
          <a:p>
            <a:r>
              <a:rPr lang="ru-RU" sz="3600" b="1" dirty="0" err="1" smtClean="0"/>
              <a:t>слабка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поінформованість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населення</a:t>
            </a:r>
            <a:r>
              <a:rPr lang="ru-RU" sz="3600" b="1" dirty="0" smtClean="0"/>
              <a:t> про </a:t>
            </a:r>
            <a:r>
              <a:rPr lang="ru-RU" sz="3600" b="1" dirty="0" err="1" smtClean="0"/>
              <a:t>можливості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використання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самолікування</a:t>
            </a:r>
            <a:r>
              <a:rPr lang="ru-RU" sz="3600" b="1" dirty="0" smtClean="0"/>
              <a:t>;</a:t>
            </a:r>
          </a:p>
          <a:p>
            <a:r>
              <a:rPr lang="ru-RU" sz="3600" b="1" dirty="0" err="1" smtClean="0"/>
              <a:t>відсутність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знань</a:t>
            </a:r>
            <a:r>
              <a:rPr lang="ru-RU" sz="3600" b="1" dirty="0" smtClean="0"/>
              <a:t> про </a:t>
            </a:r>
            <a:r>
              <a:rPr lang="ru-RU" sz="3600" b="1" dirty="0" err="1" smtClean="0"/>
              <a:t>ефективне</a:t>
            </a:r>
            <a:r>
              <a:rPr lang="ru-RU" sz="3600" b="1" dirty="0" smtClean="0"/>
              <a:t> та </a:t>
            </a:r>
            <a:r>
              <a:rPr lang="ru-RU" sz="3600" b="1" dirty="0" err="1" smtClean="0"/>
              <a:t>безпечне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застосування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лікарських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засобів</a:t>
            </a:r>
            <a:r>
              <a:rPr lang="ru-RU" sz="3600" b="1" dirty="0" smtClean="0"/>
              <a:t> для </a:t>
            </a:r>
            <a:r>
              <a:rPr lang="ru-RU" sz="3600" b="1" dirty="0" err="1" smtClean="0"/>
              <a:t>самолікування</a:t>
            </a:r>
            <a:r>
              <a:rPr lang="ru-RU" sz="3600" b="1" dirty="0" smtClean="0"/>
              <a:t>;</a:t>
            </a:r>
          </a:p>
          <a:p>
            <a:r>
              <a:rPr lang="ru-RU" sz="3600" b="1" dirty="0" err="1" smtClean="0"/>
              <a:t>низька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якість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наявної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інформації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з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питань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самолікування</a:t>
            </a:r>
            <a:r>
              <a:rPr lang="ru-RU" sz="3600" b="1" dirty="0" smtClean="0"/>
              <a:t>;</a:t>
            </a:r>
          </a:p>
          <a:p>
            <a:r>
              <a:rPr lang="ru-RU" sz="3600" b="1" dirty="0" err="1" smtClean="0"/>
              <a:t>недостатня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підготовка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фармацевтичних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працівників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щодо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реалізації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концепції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відповідального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самолікування</a:t>
            </a:r>
            <a:r>
              <a:rPr lang="ru-RU" sz="3600" b="1" dirty="0" smtClean="0"/>
              <a:t>;</a:t>
            </a:r>
          </a:p>
          <a:p>
            <a:r>
              <a:rPr lang="ru-RU" sz="3600" b="1" dirty="0" err="1" smtClean="0"/>
              <a:t>порушення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вимог</a:t>
            </a:r>
            <a:r>
              <a:rPr lang="ru-RU" sz="3600" b="1" dirty="0" smtClean="0"/>
              <a:t>, </a:t>
            </a:r>
            <a:r>
              <a:rPr lang="ru-RU" sz="3600" b="1" dirty="0" err="1" smtClean="0"/>
              <a:t>що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регулюють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рецептурну</a:t>
            </a:r>
            <a:r>
              <a:rPr lang="ru-RU" sz="3600" b="1" dirty="0" smtClean="0"/>
              <a:t> та </a:t>
            </a:r>
            <a:r>
              <a:rPr lang="ru-RU" sz="3600" b="1" dirty="0" err="1" smtClean="0"/>
              <a:t>безрецептурну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відпустку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лікарських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засобів</a:t>
            </a:r>
            <a:r>
              <a:rPr lang="ru-RU" sz="3600" b="1" dirty="0" smtClean="0"/>
              <a:t>;</a:t>
            </a:r>
          </a:p>
          <a:p>
            <a:r>
              <a:rPr lang="ru-RU" sz="3600" b="1" dirty="0" err="1" smtClean="0"/>
              <a:t>використання</a:t>
            </a:r>
            <a:r>
              <a:rPr lang="ru-RU" sz="3600" b="1" dirty="0" smtClean="0"/>
              <a:t> для </a:t>
            </a:r>
            <a:r>
              <a:rPr lang="ru-RU" sz="3600" b="1" dirty="0" err="1" smtClean="0"/>
              <a:t>самолікування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засобів</a:t>
            </a:r>
            <a:r>
              <a:rPr lang="ru-RU" sz="3600" b="1" dirty="0" smtClean="0"/>
              <a:t> та </a:t>
            </a:r>
            <a:r>
              <a:rPr lang="ru-RU" sz="3600" b="1" dirty="0" err="1" smtClean="0"/>
              <a:t>методів</a:t>
            </a:r>
            <a:r>
              <a:rPr lang="ru-RU" sz="3600" b="1" dirty="0" smtClean="0"/>
              <a:t>, </a:t>
            </a:r>
            <a:r>
              <a:rPr lang="ru-RU" sz="3600" b="1" dirty="0" err="1" smtClean="0"/>
              <a:t>що</a:t>
            </a:r>
            <a:r>
              <a:rPr lang="ru-RU" sz="3600" b="1" dirty="0" smtClean="0"/>
              <a:t> не </a:t>
            </a:r>
            <a:r>
              <a:rPr lang="ru-RU" sz="3600" b="1" dirty="0" err="1" smtClean="0"/>
              <a:t>мають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доказової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бази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щодо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їх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ефективності</a:t>
            </a:r>
            <a:r>
              <a:rPr lang="ru-RU" sz="3600" b="1" dirty="0" smtClean="0"/>
              <a:t> та </a:t>
            </a:r>
            <a:r>
              <a:rPr lang="ru-RU" sz="3600" b="1" dirty="0" err="1" smtClean="0"/>
              <a:t>безпеки</a:t>
            </a:r>
            <a:r>
              <a:rPr lang="ru-RU" sz="3600" b="1" dirty="0" smtClean="0"/>
              <a:t>;</a:t>
            </a:r>
          </a:p>
          <a:p>
            <a:r>
              <a:rPr lang="ru-RU" sz="3600" b="1" dirty="0" err="1" smtClean="0"/>
              <a:t>Недостатньо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ефективна</a:t>
            </a:r>
            <a:r>
              <a:rPr lang="ru-RU" sz="3600" b="1" dirty="0" smtClean="0"/>
              <a:t> пропаганда здорового способу </a:t>
            </a:r>
            <a:r>
              <a:rPr lang="ru-RU" sz="3600" b="1" dirty="0" err="1" smtClean="0"/>
              <a:t>життя.широко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поширена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нашій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країні</a:t>
            </a:r>
            <a:r>
              <a:rPr lang="ru-RU" sz="3600" b="1" dirty="0" smtClean="0"/>
              <a:t> практика </a:t>
            </a:r>
            <a:r>
              <a:rPr lang="ru-RU" sz="3600" b="1" dirty="0" err="1" smtClean="0"/>
              <a:t>самолікування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рецептурними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лікарськими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засобами</a:t>
            </a:r>
            <a:r>
              <a:rPr lang="ru-RU" sz="3600" b="1" dirty="0" smtClean="0"/>
              <a:t>, </a:t>
            </a:r>
            <a:r>
              <a:rPr lang="ru-RU" sz="3600" b="1" dirty="0" err="1" smtClean="0"/>
              <a:t>придбаними</a:t>
            </a:r>
            <a:r>
              <a:rPr lang="ru-RU" sz="3600" b="1" dirty="0" smtClean="0"/>
              <a:t> в </a:t>
            </a:r>
            <a:r>
              <a:rPr lang="ru-RU" sz="3600" b="1" dirty="0" err="1" smtClean="0"/>
              <a:t>аптечних</a:t>
            </a:r>
            <a:r>
              <a:rPr lang="ru-RU" sz="3600" b="1" dirty="0" smtClean="0"/>
              <a:t> </a:t>
            </a:r>
            <a:r>
              <a:rPr lang="ru-RU" sz="3600" b="1" dirty="0" err="1" smtClean="0"/>
              <a:t>установах</a:t>
            </a:r>
            <a:r>
              <a:rPr lang="ru-RU" sz="3600" b="1" dirty="0" smtClean="0"/>
              <a:t> без </a:t>
            </a:r>
            <a:r>
              <a:rPr lang="ru-RU" sz="3600" b="1" dirty="0" err="1" smtClean="0"/>
              <a:t>рецептів</a:t>
            </a:r>
            <a:r>
              <a:rPr lang="ru-RU" sz="3600" b="1" dirty="0" smtClean="0"/>
              <a:t> (</a:t>
            </a:r>
            <a:r>
              <a:rPr lang="ru-RU" sz="3600" b="1" dirty="0" err="1" smtClean="0"/>
              <a:t>антибіотики</a:t>
            </a:r>
            <a:r>
              <a:rPr lang="ru-RU" sz="3600" b="1" dirty="0" smtClean="0"/>
              <a:t>).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 err="1" smtClean="0"/>
              <a:t>Особливості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проблеми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самолікування</a:t>
            </a:r>
            <a:r>
              <a:rPr lang="ru-RU" sz="3100" b="1" dirty="0" smtClean="0"/>
              <a:t> та </a:t>
            </a:r>
            <a:r>
              <a:rPr lang="ru-RU" sz="3100" b="1" dirty="0" err="1" smtClean="0"/>
              <a:t>застосування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безрецептурних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лікарських</a:t>
            </a:r>
            <a:r>
              <a:rPr lang="ru-RU" sz="3100" b="1" dirty="0" smtClean="0"/>
              <a:t> </a:t>
            </a:r>
            <a:r>
              <a:rPr lang="ru-RU" sz="3100" b="1" dirty="0" err="1" smtClean="0"/>
              <a:t>засобів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1000"/>
            <a:ext cx="6934200" cy="533400"/>
          </a:xfrm>
        </p:spPr>
        <p:txBody>
          <a:bodyPr>
            <a:noAutofit/>
          </a:bodyPr>
          <a:lstStyle/>
          <a:p>
            <a:r>
              <a:rPr lang="ru-RU" sz="36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Умови</a:t>
            </a:r>
            <a:r>
              <a:rPr lang="ru-RU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реалізації</a:t>
            </a:r>
            <a:r>
              <a:rPr lang="ru-RU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концепції</a:t>
            </a:r>
            <a:r>
              <a:rPr lang="ru-RU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відповідального</a:t>
            </a:r>
            <a:r>
              <a:rPr lang="ru-RU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самолікування</a:t>
            </a:r>
            <a:endParaRPr lang="en-US" sz="3600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8420" name="AutoShape 4"/>
          <p:cNvSpPr>
            <a:spLocks noChangeArrowheads="1"/>
          </p:cNvSpPr>
          <p:nvPr/>
        </p:nvSpPr>
        <p:spPr bwMode="blackWhite">
          <a:xfrm>
            <a:off x="0" y="1643050"/>
            <a:ext cx="9144000" cy="4500594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r>
              <a:rPr lang="ru-RU" sz="2600" b="1" dirty="0" err="1" smtClean="0"/>
              <a:t>Споживач</a:t>
            </a:r>
            <a:r>
              <a:rPr lang="ru-RU" sz="2600" b="1" dirty="0" smtClean="0"/>
              <a:t>:</a:t>
            </a:r>
          </a:p>
          <a:p>
            <a:pPr>
              <a:buFontTx/>
              <a:buChar char="-"/>
            </a:pPr>
            <a:r>
              <a:rPr lang="ru-RU" sz="2600" b="1" dirty="0" smtClean="0"/>
              <a:t>повинен </a:t>
            </a:r>
            <a:r>
              <a:rPr lang="ru-RU" sz="2600" b="1" dirty="0" err="1" smtClean="0"/>
              <a:t>мати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певний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рівень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освіти,що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дозволяє</a:t>
            </a:r>
            <a:r>
              <a:rPr lang="ru-RU" sz="2600" b="1" dirty="0" smtClean="0"/>
              <a:t> </a:t>
            </a:r>
          </a:p>
          <a:p>
            <a:r>
              <a:rPr lang="ru-RU" sz="2600" b="1" dirty="0" err="1" smtClean="0"/>
              <a:t>оцінювати</a:t>
            </a:r>
            <a:r>
              <a:rPr lang="ru-RU" sz="2600" b="1" dirty="0" smtClean="0"/>
              <a:t> стан </a:t>
            </a:r>
            <a:r>
              <a:rPr lang="ru-RU" sz="2600" b="1" dirty="0" err="1" smtClean="0"/>
              <a:t>здоров'я</a:t>
            </a:r>
            <a:r>
              <a:rPr lang="ru-RU" sz="2600" b="1" dirty="0" smtClean="0"/>
              <a:t> та </a:t>
            </a:r>
            <a:r>
              <a:rPr lang="ru-RU" sz="2600" b="1" dirty="0" err="1" smtClean="0"/>
              <a:t>можливості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використання</a:t>
            </a:r>
            <a:r>
              <a:rPr lang="ru-RU" sz="2600" b="1" dirty="0" smtClean="0"/>
              <a:t> </a:t>
            </a:r>
          </a:p>
          <a:p>
            <a:r>
              <a:rPr lang="ru-RU" sz="2600" b="1" dirty="0" err="1" smtClean="0"/>
              <a:t>засобів</a:t>
            </a:r>
            <a:r>
              <a:rPr lang="ru-RU" sz="2600" b="1" dirty="0" smtClean="0"/>
              <a:t> для </a:t>
            </a:r>
            <a:r>
              <a:rPr lang="ru-RU" sz="2600" b="1" dirty="0" err="1" smtClean="0"/>
              <a:t>самолікування</a:t>
            </a:r>
            <a:r>
              <a:rPr lang="ru-RU" sz="2600" b="1" dirty="0" smtClean="0"/>
              <a:t>;</a:t>
            </a:r>
          </a:p>
          <a:p>
            <a:r>
              <a:rPr lang="ru-RU" sz="2600" b="1" dirty="0" smtClean="0"/>
              <a:t>-</a:t>
            </a:r>
            <a:r>
              <a:rPr lang="ru-RU" sz="2600" b="1" dirty="0" err="1" smtClean="0"/>
              <a:t>вміти</a:t>
            </a:r>
            <a:r>
              <a:rPr lang="ru-RU" sz="2600" b="1" dirty="0" smtClean="0"/>
              <a:t> адекватно </a:t>
            </a:r>
            <a:r>
              <a:rPr lang="ru-RU" sz="2600" b="1" dirty="0" err="1" smtClean="0"/>
              <a:t>оцінювати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інформацію</a:t>
            </a:r>
            <a:r>
              <a:rPr lang="ru-RU" sz="2600" b="1" dirty="0" smtClean="0"/>
              <a:t>, </a:t>
            </a:r>
            <a:r>
              <a:rPr lang="ru-RU" sz="2600" b="1" dirty="0" err="1" smtClean="0"/>
              <a:t>пов'язану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з</a:t>
            </a:r>
            <a:r>
              <a:rPr lang="ru-RU" sz="2600" b="1" dirty="0" smtClean="0"/>
              <a:t>  </a:t>
            </a:r>
          </a:p>
          <a:p>
            <a:r>
              <a:rPr lang="ru-RU" sz="2600" b="1" dirty="0" err="1" smtClean="0"/>
              <a:t>можливістю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проведення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самолікування</a:t>
            </a:r>
            <a:r>
              <a:rPr lang="ru-RU" sz="2600" b="1" dirty="0" smtClean="0"/>
              <a:t>;</a:t>
            </a:r>
          </a:p>
          <a:p>
            <a:r>
              <a:rPr lang="ru-RU" sz="2600" b="1" dirty="0" smtClean="0"/>
              <a:t>-бути </a:t>
            </a:r>
            <a:r>
              <a:rPr lang="ru-RU" sz="2600" b="1" dirty="0" err="1" smtClean="0"/>
              <a:t>захищеним</a:t>
            </a:r>
            <a:r>
              <a:rPr lang="ru-RU" sz="2600" b="1" dirty="0" smtClean="0"/>
              <a:t> законами як </a:t>
            </a:r>
            <a:r>
              <a:rPr lang="ru-RU" sz="2600" b="1" dirty="0" err="1" smtClean="0"/>
              <a:t>споживач</a:t>
            </a:r>
            <a:r>
              <a:rPr lang="ru-RU" sz="2600" b="1" dirty="0" smtClean="0"/>
              <a:t> </a:t>
            </a:r>
          </a:p>
          <a:p>
            <a:r>
              <a:rPr lang="ru-RU" sz="2600" b="1" dirty="0" err="1" smtClean="0"/>
              <a:t>медичних</a:t>
            </a:r>
            <a:r>
              <a:rPr lang="ru-RU" sz="2600" b="1" dirty="0" smtClean="0"/>
              <a:t> та </a:t>
            </a:r>
            <a:r>
              <a:rPr lang="ru-RU" sz="2600" b="1" dirty="0" err="1" smtClean="0"/>
              <a:t>фармацевтичних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послуг</a:t>
            </a:r>
            <a:r>
              <a:rPr lang="ru-RU" sz="2600" b="1" dirty="0" smtClean="0"/>
              <a:t>.</a:t>
            </a:r>
          </a:p>
          <a:p>
            <a:endParaRPr lang="ru-RU" sz="2600" b="1" dirty="0" smtClean="0"/>
          </a:p>
        </p:txBody>
      </p:sp>
      <p:sp>
        <p:nvSpPr>
          <p:cNvPr id="8" name="Стрелка вниз 7"/>
          <p:cNvSpPr/>
          <p:nvPr/>
        </p:nvSpPr>
        <p:spPr>
          <a:xfrm>
            <a:off x="6159070" y="5665302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1000"/>
            <a:ext cx="6934200" cy="533400"/>
          </a:xfrm>
        </p:spPr>
        <p:txBody>
          <a:bodyPr>
            <a:noAutofit/>
          </a:bodyPr>
          <a:lstStyle/>
          <a:p>
            <a:r>
              <a:rPr lang="ru-RU" sz="36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Умови</a:t>
            </a:r>
            <a:r>
              <a:rPr lang="ru-RU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реалізації</a:t>
            </a:r>
            <a:r>
              <a:rPr lang="ru-RU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концепції</a:t>
            </a:r>
            <a:r>
              <a:rPr lang="ru-RU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відповідального</a:t>
            </a:r>
            <a:r>
              <a:rPr lang="ru-RU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самолікування</a:t>
            </a:r>
            <a:endParaRPr lang="en-US" sz="3600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8422" name="AutoShape 6"/>
          <p:cNvSpPr>
            <a:spLocks noChangeArrowheads="1"/>
          </p:cNvSpPr>
          <p:nvPr/>
        </p:nvSpPr>
        <p:spPr bwMode="blackWhite">
          <a:xfrm>
            <a:off x="0" y="1785902"/>
            <a:ext cx="9144000" cy="5072098"/>
          </a:xfrm>
          <a:prstGeom prst="roundRect">
            <a:avLst>
              <a:gd name="adj" fmla="val 9106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  <a:buClr>
                <a:schemeClr val="tx2"/>
              </a:buClr>
              <a:buSzPct val="115000"/>
            </a:pPr>
            <a:r>
              <a:rPr lang="ru-RU" sz="2600" b="1" dirty="0" err="1" smtClean="0"/>
              <a:t>Фармацевтичний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працівник</a:t>
            </a:r>
            <a:r>
              <a:rPr lang="ru-RU" sz="2600" b="1" dirty="0" smtClean="0"/>
              <a:t>:</a:t>
            </a:r>
          </a:p>
          <a:p>
            <a:pPr>
              <a:spcBef>
                <a:spcPct val="20000"/>
              </a:spcBef>
              <a:buClr>
                <a:schemeClr val="tx2"/>
              </a:buClr>
              <a:buSzPct val="115000"/>
            </a:pPr>
            <a:r>
              <a:rPr lang="ru-RU" sz="2600" b="1" dirty="0" smtClean="0"/>
              <a:t>-</a:t>
            </a:r>
            <a:r>
              <a:rPr lang="ru-RU" sz="2600" b="1" dirty="0" err="1" smtClean="0"/>
              <a:t>має</a:t>
            </a:r>
            <a:r>
              <a:rPr lang="ru-RU" sz="2600" b="1" dirty="0" smtClean="0"/>
              <a:t> бути </a:t>
            </a:r>
            <a:r>
              <a:rPr lang="ru-RU" sz="2600" b="1" dirty="0" err="1" smtClean="0"/>
              <a:t>підготовленим</a:t>
            </a:r>
            <a:r>
              <a:rPr lang="ru-RU" sz="2600" b="1" dirty="0" smtClean="0"/>
              <a:t> для </a:t>
            </a:r>
          </a:p>
          <a:p>
            <a:pPr>
              <a:spcBef>
                <a:spcPct val="20000"/>
              </a:spcBef>
              <a:buClr>
                <a:schemeClr val="tx2"/>
              </a:buClr>
              <a:buSzPct val="115000"/>
            </a:pPr>
            <a:r>
              <a:rPr lang="ru-RU" sz="2600" b="1" dirty="0" err="1" smtClean="0"/>
              <a:t>проведення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консультаційз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питань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самолікування</a:t>
            </a:r>
            <a:r>
              <a:rPr lang="ru-RU" sz="2600" b="1" dirty="0" smtClean="0"/>
              <a:t>;</a:t>
            </a:r>
          </a:p>
          <a:p>
            <a:pPr>
              <a:spcBef>
                <a:spcPct val="20000"/>
              </a:spcBef>
              <a:buClr>
                <a:schemeClr val="tx2"/>
              </a:buClr>
              <a:buSzPct val="115000"/>
            </a:pPr>
            <a:r>
              <a:rPr lang="ru-RU" sz="2600" b="1" dirty="0" smtClean="0"/>
              <a:t>-</a:t>
            </a:r>
            <a:r>
              <a:rPr lang="ru-RU" sz="2600" b="1" dirty="0" err="1" smtClean="0"/>
              <a:t>впливати</a:t>
            </a:r>
            <a:r>
              <a:rPr lang="ru-RU" sz="2600" b="1" dirty="0" smtClean="0"/>
              <a:t> на </a:t>
            </a:r>
            <a:r>
              <a:rPr lang="ru-RU" sz="2600" b="1" dirty="0" err="1" smtClean="0"/>
              <a:t>пацієнта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щодо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формування</a:t>
            </a:r>
            <a:r>
              <a:rPr lang="ru-RU" sz="2600" b="1" dirty="0" smtClean="0"/>
              <a:t> здорового </a:t>
            </a:r>
          </a:p>
          <a:p>
            <a:pPr>
              <a:spcBef>
                <a:spcPct val="20000"/>
              </a:spcBef>
              <a:buClr>
                <a:schemeClr val="tx2"/>
              </a:buClr>
              <a:buSzPct val="115000"/>
            </a:pPr>
            <a:r>
              <a:rPr lang="ru-RU" sz="2600" b="1" dirty="0" smtClean="0"/>
              <a:t>образу </a:t>
            </a:r>
            <a:r>
              <a:rPr lang="ru-RU" sz="2600" b="1" dirty="0" err="1" smtClean="0"/>
              <a:t>життя</a:t>
            </a:r>
            <a:r>
              <a:rPr lang="ru-RU" sz="2600" b="1" dirty="0" smtClean="0"/>
              <a:t>; </a:t>
            </a:r>
          </a:p>
          <a:p>
            <a:pPr>
              <a:spcBef>
                <a:spcPct val="20000"/>
              </a:spcBef>
              <a:buClr>
                <a:schemeClr val="tx2"/>
              </a:buClr>
              <a:buSzPct val="115000"/>
            </a:pPr>
            <a:r>
              <a:rPr lang="ru-RU" sz="2600" b="1" dirty="0" smtClean="0"/>
              <a:t>-</a:t>
            </a:r>
            <a:r>
              <a:rPr lang="ru-RU" sz="2600" b="1" dirty="0" err="1" smtClean="0"/>
              <a:t>вміти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розділяти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випадки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фармацевтичної</a:t>
            </a:r>
            <a:r>
              <a:rPr lang="ru-RU" sz="2600" b="1" dirty="0" smtClean="0"/>
              <a:t> та </a:t>
            </a:r>
          </a:p>
          <a:p>
            <a:pPr>
              <a:spcBef>
                <a:spcPct val="20000"/>
              </a:spcBef>
              <a:buClr>
                <a:schemeClr val="tx2"/>
              </a:buClr>
              <a:buSzPct val="115000"/>
            </a:pPr>
            <a:r>
              <a:rPr lang="ru-RU" sz="2600" b="1" dirty="0" err="1" smtClean="0"/>
              <a:t>медичної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відповідальності</a:t>
            </a:r>
            <a:r>
              <a:rPr lang="ru-RU" sz="2600" b="1" dirty="0" smtClean="0"/>
              <a:t>; </a:t>
            </a:r>
          </a:p>
          <a:p>
            <a:pPr>
              <a:spcBef>
                <a:spcPct val="20000"/>
              </a:spcBef>
              <a:buClr>
                <a:schemeClr val="tx2"/>
              </a:buClr>
              <a:buSzPct val="115000"/>
            </a:pPr>
            <a:r>
              <a:rPr lang="ru-RU" sz="2600" b="1" dirty="0" smtClean="0"/>
              <a:t>-</a:t>
            </a:r>
            <a:r>
              <a:rPr lang="ru-RU" sz="2600" b="1" dirty="0" err="1" smtClean="0"/>
              <a:t>забезпечувати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пацієнта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необхідною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інформацією</a:t>
            </a:r>
            <a:r>
              <a:rPr lang="ru-RU" sz="2600" b="1" dirty="0" smtClean="0"/>
              <a:t> </a:t>
            </a:r>
          </a:p>
          <a:p>
            <a:pPr>
              <a:spcBef>
                <a:spcPct val="20000"/>
              </a:spcBef>
              <a:buClr>
                <a:schemeClr val="tx2"/>
              </a:buClr>
              <a:buSzPct val="115000"/>
            </a:pPr>
            <a:r>
              <a:rPr lang="ru-RU" sz="2600" b="1" dirty="0" err="1" smtClean="0"/>
              <a:t>з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питань</a:t>
            </a:r>
            <a:r>
              <a:rPr lang="ru-RU" sz="2600" b="1" dirty="0" smtClean="0"/>
              <a:t>, </a:t>
            </a:r>
            <a:r>
              <a:rPr lang="ru-RU" sz="2600" b="1" dirty="0" err="1" smtClean="0"/>
              <a:t>пов'язаних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із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застосуванням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лікарських</a:t>
            </a:r>
            <a:r>
              <a:rPr lang="ru-RU" sz="2600" b="1" dirty="0" smtClean="0"/>
              <a:t> </a:t>
            </a:r>
          </a:p>
          <a:p>
            <a:pPr>
              <a:spcBef>
                <a:spcPct val="20000"/>
              </a:spcBef>
              <a:buClr>
                <a:schemeClr val="tx2"/>
              </a:buClr>
              <a:buSzPct val="115000"/>
            </a:pPr>
            <a:r>
              <a:rPr lang="ru-RU" sz="2600" b="1" dirty="0" err="1" smtClean="0"/>
              <a:t>засобів</a:t>
            </a:r>
            <a:r>
              <a:rPr lang="ru-RU" sz="2600" b="1" dirty="0" smtClean="0"/>
              <a:t> та БАР; </a:t>
            </a:r>
          </a:p>
          <a:p>
            <a:pPr>
              <a:spcBef>
                <a:spcPct val="20000"/>
              </a:spcBef>
              <a:buClr>
                <a:schemeClr val="tx2"/>
              </a:buClr>
              <a:buSzPct val="115000"/>
            </a:pPr>
            <a:r>
              <a:rPr lang="ru-RU" sz="2600" b="1" dirty="0" smtClean="0"/>
              <a:t>-</a:t>
            </a:r>
            <a:r>
              <a:rPr lang="ru-RU" sz="2600" b="1" dirty="0" err="1" smtClean="0"/>
              <a:t>забезпечувати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виконання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правових</a:t>
            </a:r>
            <a:r>
              <a:rPr lang="ru-RU" sz="2600" b="1" dirty="0" smtClean="0"/>
              <a:t> та </a:t>
            </a:r>
            <a:r>
              <a:rPr lang="ru-RU" sz="2600" b="1" dirty="0" err="1" smtClean="0"/>
              <a:t>етичних</a:t>
            </a:r>
            <a:r>
              <a:rPr lang="ru-RU" sz="2600" b="1" dirty="0" smtClean="0"/>
              <a:t> </a:t>
            </a:r>
          </a:p>
          <a:p>
            <a:pPr>
              <a:spcBef>
                <a:spcPct val="20000"/>
              </a:spcBef>
              <a:buClr>
                <a:schemeClr val="tx2"/>
              </a:buClr>
              <a:buSzPct val="115000"/>
            </a:pPr>
            <a:r>
              <a:rPr lang="ru-RU" sz="2600" b="1" dirty="0" smtClean="0"/>
              <a:t>норм </a:t>
            </a:r>
            <a:r>
              <a:rPr lang="ru-RU" sz="2600" b="1" dirty="0" err="1" smtClean="0"/>
              <a:t>надання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фармацевтичних</a:t>
            </a:r>
            <a:r>
              <a:rPr lang="ru-RU" sz="2600" b="1" dirty="0" smtClean="0"/>
              <a:t> </a:t>
            </a:r>
            <a:r>
              <a:rPr lang="ru-RU" sz="2600" b="1" dirty="0" err="1" smtClean="0"/>
              <a:t>послуг</a:t>
            </a:r>
            <a:r>
              <a:rPr lang="ru-RU" sz="2600" b="1" dirty="0" smtClean="0"/>
              <a:t> </a:t>
            </a:r>
          </a:p>
          <a:p>
            <a:pPr>
              <a:spcBef>
                <a:spcPct val="20000"/>
              </a:spcBef>
              <a:buClr>
                <a:schemeClr val="tx2"/>
              </a:buClr>
              <a:buSzPct val="115000"/>
            </a:pPr>
            <a:endParaRPr lang="ru-RU" sz="2600" b="1" dirty="0" smtClean="0"/>
          </a:p>
          <a:p>
            <a:pPr>
              <a:spcBef>
                <a:spcPct val="20000"/>
              </a:spcBef>
              <a:buClr>
                <a:schemeClr val="tx2"/>
              </a:buClr>
              <a:buSzPct val="115000"/>
            </a:pPr>
            <a:r>
              <a:rPr lang="ru-RU" sz="2400" dirty="0" smtClean="0"/>
              <a:t>. </a:t>
            </a:r>
          </a:p>
          <a:p>
            <a:pPr algn="ctr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None/>
            </a:pPr>
            <a:endParaRPr lang="ru-RU" sz="2400" dirty="0"/>
          </a:p>
        </p:txBody>
      </p:sp>
      <p:sp>
        <p:nvSpPr>
          <p:cNvPr id="8" name="Стрелка вниз 7"/>
          <p:cNvSpPr/>
          <p:nvPr/>
        </p:nvSpPr>
        <p:spPr>
          <a:xfrm>
            <a:off x="6159070" y="100010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381000"/>
            <a:ext cx="6934200" cy="533400"/>
          </a:xfrm>
        </p:spPr>
        <p:txBody>
          <a:bodyPr>
            <a:noAutofit/>
          </a:bodyPr>
          <a:lstStyle/>
          <a:p>
            <a:r>
              <a:rPr lang="ru-RU" sz="36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Умови</a:t>
            </a:r>
            <a:r>
              <a:rPr lang="ru-RU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реалізації</a:t>
            </a:r>
            <a:r>
              <a:rPr lang="ru-RU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концепції</a:t>
            </a:r>
            <a:r>
              <a:rPr lang="ru-RU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відповідального</a:t>
            </a:r>
            <a:r>
              <a:rPr lang="ru-RU" sz="3600" b="1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600" b="1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самолікування</a:t>
            </a:r>
            <a:endParaRPr lang="en-US" sz="3600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8422" name="AutoShape 6"/>
          <p:cNvSpPr>
            <a:spLocks noChangeArrowheads="1"/>
          </p:cNvSpPr>
          <p:nvPr/>
        </p:nvSpPr>
        <p:spPr bwMode="blackWhite">
          <a:xfrm>
            <a:off x="0" y="1785902"/>
            <a:ext cx="9144000" cy="5072098"/>
          </a:xfrm>
          <a:prstGeom prst="roundRect">
            <a:avLst>
              <a:gd name="adj" fmla="val 9106"/>
            </a:avLst>
          </a:prstGeom>
          <a:solidFill>
            <a:schemeClr val="accent4">
              <a:lumMod val="50000"/>
            </a:schemeClr>
          </a:solid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defRPr/>
            </a:pPr>
            <a:r>
              <a:rPr lang="ru-RU" sz="2800" b="1" dirty="0" err="1" smtClean="0"/>
              <a:t>Медичний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працівник</a:t>
            </a:r>
            <a:r>
              <a:rPr lang="ru-RU" sz="2800" b="1" dirty="0" smtClean="0"/>
              <a:t> повинен:</a:t>
            </a:r>
          </a:p>
          <a:p>
            <a:pPr algn="ctr">
              <a:lnSpc>
                <a:spcPct val="80000"/>
              </a:lnSpc>
              <a:defRPr/>
            </a:pPr>
            <a:endParaRPr lang="ru-RU" sz="2800" b="1" dirty="0" smtClean="0"/>
          </a:p>
          <a:p>
            <a:pPr>
              <a:lnSpc>
                <a:spcPct val="80000"/>
              </a:lnSpc>
              <a:defRPr/>
            </a:pPr>
            <a:r>
              <a:rPr lang="ru-RU" sz="2800" b="1" dirty="0" smtClean="0"/>
              <a:t>-</a:t>
            </a:r>
            <a:r>
              <a:rPr lang="ru-RU" sz="2800" b="1" dirty="0" err="1" smtClean="0"/>
              <a:t>визнавати</a:t>
            </a:r>
            <a:r>
              <a:rPr lang="ru-RU" sz="2800" b="1" dirty="0" smtClean="0"/>
              <a:t> право </a:t>
            </a:r>
            <a:r>
              <a:rPr lang="ru-RU" sz="2800" b="1" dirty="0" err="1" smtClean="0"/>
              <a:t>громадянина</a:t>
            </a:r>
            <a:r>
              <a:rPr lang="ru-RU" sz="2800" b="1" dirty="0" smtClean="0"/>
              <a:t> на </a:t>
            </a:r>
            <a:r>
              <a:rPr lang="ru-RU" sz="2800" b="1" dirty="0" err="1" smtClean="0"/>
              <a:t>самолікування</a:t>
            </a:r>
            <a:r>
              <a:rPr lang="ru-RU" sz="2800" b="1" dirty="0" smtClean="0"/>
              <a:t>;</a:t>
            </a:r>
          </a:p>
          <a:p>
            <a:pPr>
              <a:lnSpc>
                <a:spcPct val="80000"/>
              </a:lnSpc>
              <a:defRPr/>
            </a:pPr>
            <a:r>
              <a:rPr lang="ru-RU" sz="2800" b="1" dirty="0" smtClean="0"/>
              <a:t>-</a:t>
            </a:r>
            <a:r>
              <a:rPr lang="ru-RU" sz="2800" b="1" dirty="0" err="1" smtClean="0"/>
              <a:t>враховувати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можливість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проведення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самолікування</a:t>
            </a:r>
            <a:endParaRPr lang="ru-RU" sz="2800" b="1" dirty="0" smtClean="0"/>
          </a:p>
          <a:p>
            <a:pPr>
              <a:lnSpc>
                <a:spcPct val="80000"/>
              </a:lnSpc>
              <a:defRPr/>
            </a:pPr>
            <a:r>
              <a:rPr lang="ru-RU" sz="2800" b="1" dirty="0" err="1" smtClean="0"/>
              <a:t>пацієнтом</a:t>
            </a:r>
            <a:r>
              <a:rPr lang="ru-RU" sz="2800" b="1" dirty="0" smtClean="0"/>
              <a:t>;</a:t>
            </a:r>
          </a:p>
          <a:p>
            <a:pPr>
              <a:lnSpc>
                <a:spcPct val="80000"/>
              </a:lnSpc>
              <a:defRPr/>
            </a:pPr>
            <a:r>
              <a:rPr lang="ru-RU" sz="2800" b="1" dirty="0" smtClean="0"/>
              <a:t>-</a:t>
            </a:r>
            <a:r>
              <a:rPr lang="ru-RU" sz="2800" b="1" dirty="0" err="1" smtClean="0"/>
              <a:t>проводити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санітарно-просвітницьку</a:t>
            </a:r>
            <a:r>
              <a:rPr lang="ru-RU" sz="2800" b="1" dirty="0" smtClean="0"/>
              <a:t> роботу</a:t>
            </a:r>
          </a:p>
          <a:p>
            <a:pPr>
              <a:lnSpc>
                <a:spcPct val="80000"/>
              </a:lnSpc>
              <a:defRPr/>
            </a:pPr>
            <a:r>
              <a:rPr lang="ru-RU" sz="2800" b="1" dirty="0" err="1" smtClean="0"/>
              <a:t>серед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населення</a:t>
            </a:r>
            <a:r>
              <a:rPr lang="ru-RU" sz="2800" b="1" dirty="0" smtClean="0"/>
              <a:t>;</a:t>
            </a:r>
          </a:p>
          <a:p>
            <a:pPr>
              <a:lnSpc>
                <a:spcPct val="80000"/>
              </a:lnSpc>
              <a:defRPr/>
            </a:pPr>
            <a:r>
              <a:rPr lang="ru-RU" sz="2800" b="1" dirty="0" smtClean="0"/>
              <a:t>-</a:t>
            </a:r>
            <a:r>
              <a:rPr lang="ru-RU" sz="2800" b="1" dirty="0" err="1" smtClean="0"/>
              <a:t>проводити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консультативну</a:t>
            </a:r>
            <a:r>
              <a:rPr lang="ru-RU" sz="2800" b="1" dirty="0" smtClean="0"/>
              <a:t> роботу </a:t>
            </a:r>
            <a:r>
              <a:rPr lang="ru-RU" sz="2800" b="1" dirty="0" err="1" smtClean="0"/>
              <a:t>з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надання</a:t>
            </a:r>
            <a:r>
              <a:rPr lang="ru-RU" sz="2800" b="1" dirty="0" smtClean="0"/>
              <a:t> </a:t>
            </a:r>
          </a:p>
          <a:p>
            <a:pPr>
              <a:lnSpc>
                <a:spcPct val="80000"/>
              </a:lnSpc>
              <a:defRPr/>
            </a:pPr>
            <a:r>
              <a:rPr lang="ru-RU" sz="2800" b="1" dirty="0" smtClean="0"/>
              <a:t>само-та </a:t>
            </a:r>
            <a:r>
              <a:rPr lang="ru-RU" sz="2800" b="1" dirty="0" err="1" smtClean="0"/>
              <a:t>взаємодопомоги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з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урахуванням</a:t>
            </a:r>
            <a:r>
              <a:rPr lang="ru-RU" sz="2800" b="1" dirty="0" smtClean="0"/>
              <a:t> </a:t>
            </a:r>
          </a:p>
          <a:p>
            <a:pPr>
              <a:lnSpc>
                <a:spcPct val="80000"/>
              </a:lnSpc>
              <a:defRPr/>
            </a:pPr>
            <a:r>
              <a:rPr lang="ru-RU" sz="2800" b="1" dirty="0" err="1" smtClean="0"/>
              <a:t>Індивідуальних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особливостей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пацієнта</a:t>
            </a:r>
            <a:r>
              <a:rPr lang="ru-RU" sz="2800" b="1" dirty="0" smtClean="0"/>
              <a:t>. </a:t>
            </a:r>
          </a:p>
          <a:p>
            <a:pPr algn="ctr">
              <a:lnSpc>
                <a:spcPct val="80000"/>
              </a:lnSpc>
              <a:defRPr/>
            </a:pPr>
            <a:endParaRPr lang="ru-RU" sz="2800" b="1" dirty="0" smtClean="0"/>
          </a:p>
          <a:p>
            <a:pPr algn="ctr">
              <a:lnSpc>
                <a:spcPct val="80000"/>
              </a:lnSpc>
              <a:defRPr/>
            </a:pPr>
            <a:endParaRPr lang="ru-RU" sz="2400" dirty="0" smtClean="0"/>
          </a:p>
          <a:p>
            <a:pPr algn="ctr">
              <a:spcBef>
                <a:spcPct val="20000"/>
              </a:spcBef>
              <a:buClr>
                <a:schemeClr val="tx2"/>
              </a:buClr>
              <a:buSzPct val="115000"/>
              <a:buFont typeface="Wingdings" pitchFamily="2" charset="2"/>
              <a:buNone/>
            </a:pPr>
            <a:endParaRPr lang="ru-RU" sz="2400" dirty="0"/>
          </a:p>
        </p:txBody>
      </p:sp>
      <p:sp>
        <p:nvSpPr>
          <p:cNvPr id="8" name="Стрелка вниз 7"/>
          <p:cNvSpPr/>
          <p:nvPr/>
        </p:nvSpPr>
        <p:spPr>
          <a:xfrm>
            <a:off x="6159070" y="100010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85728"/>
            <a:ext cx="8358246" cy="563563"/>
          </a:xfrm>
        </p:spPr>
        <p:txBody>
          <a:bodyPr>
            <a:noAutofit/>
          </a:bodyPr>
          <a:lstStyle/>
          <a:p>
            <a:r>
              <a:rPr lang="ru-RU" sz="3200" b="1" dirty="0" err="1" smtClean="0"/>
              <a:t>Заключення</a:t>
            </a:r>
            <a:r>
              <a:rPr lang="ru-RU" sz="3200" b="1" dirty="0" smtClean="0"/>
              <a:t> </a:t>
            </a:r>
            <a:endParaRPr lang="en-US" sz="3200" b="1" dirty="0">
              <a:latin typeface="+mn-lt"/>
            </a:endParaRPr>
          </a:p>
        </p:txBody>
      </p:sp>
      <p:grpSp>
        <p:nvGrpSpPr>
          <p:cNvPr id="2" name="Group 88"/>
          <p:cNvGrpSpPr>
            <a:grpSpLocks/>
          </p:cNvGrpSpPr>
          <p:nvPr/>
        </p:nvGrpSpPr>
        <p:grpSpPr bwMode="auto">
          <a:xfrm>
            <a:off x="-32" y="1000108"/>
            <a:ext cx="8786874" cy="1376378"/>
            <a:chOff x="1110" y="2656"/>
            <a:chExt cx="1549" cy="1351"/>
          </a:xfrm>
        </p:grpSpPr>
        <p:sp>
          <p:nvSpPr>
            <p:cNvPr id="41049" name="AutoShape 89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50" name="AutoShape 90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51" name="AutoShape 91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" name="Group 92"/>
          <p:cNvGrpSpPr>
            <a:grpSpLocks/>
          </p:cNvGrpSpPr>
          <p:nvPr/>
        </p:nvGrpSpPr>
        <p:grpSpPr bwMode="auto">
          <a:xfrm>
            <a:off x="-32" y="2357430"/>
            <a:ext cx="8786874" cy="1357322"/>
            <a:chOff x="3174" y="2656"/>
            <a:chExt cx="1549" cy="1351"/>
          </a:xfrm>
        </p:grpSpPr>
        <p:sp>
          <p:nvSpPr>
            <p:cNvPr id="41053" name="AutoShape 93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54" name="AutoShape 94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55" name="AutoShape 95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4" name="Group 102"/>
          <p:cNvGrpSpPr>
            <a:grpSpLocks/>
          </p:cNvGrpSpPr>
          <p:nvPr/>
        </p:nvGrpSpPr>
        <p:grpSpPr bwMode="auto">
          <a:xfrm>
            <a:off x="-19056" y="3714752"/>
            <a:ext cx="8877336" cy="1428760"/>
            <a:chOff x="1110" y="2656"/>
            <a:chExt cx="1549" cy="1351"/>
          </a:xfrm>
        </p:grpSpPr>
        <p:sp>
          <p:nvSpPr>
            <p:cNvPr id="41063" name="AutoShape 103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64" name="AutoShape 104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65" name="AutoShape 105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5" name="Group 106"/>
          <p:cNvGrpSpPr>
            <a:grpSpLocks/>
          </p:cNvGrpSpPr>
          <p:nvPr/>
        </p:nvGrpSpPr>
        <p:grpSpPr bwMode="auto">
          <a:xfrm>
            <a:off x="203" y="5143512"/>
            <a:ext cx="8929514" cy="1714488"/>
            <a:chOff x="3146" y="2656"/>
            <a:chExt cx="1772" cy="1351"/>
          </a:xfrm>
        </p:grpSpPr>
        <p:sp>
          <p:nvSpPr>
            <p:cNvPr id="41067" name="AutoShape 107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68" name="AutoShape 108"/>
            <p:cNvSpPr>
              <a:spLocks noChangeArrowheads="1"/>
            </p:cNvSpPr>
            <p:nvPr/>
          </p:nvSpPr>
          <p:spPr bwMode="gray">
            <a:xfrm>
              <a:off x="3146" y="2656"/>
              <a:ext cx="1772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69" name="AutoShape 109"/>
            <p:cNvSpPr>
              <a:spLocks noChangeArrowheads="1"/>
            </p:cNvSpPr>
            <p:nvPr/>
          </p:nvSpPr>
          <p:spPr bwMode="gray">
            <a:xfrm>
              <a:off x="3264" y="2736"/>
              <a:ext cx="154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9" name="Прямоугольник 18"/>
          <p:cNvSpPr/>
          <p:nvPr/>
        </p:nvSpPr>
        <p:spPr>
          <a:xfrm>
            <a:off x="857224" y="1357298"/>
            <a:ext cx="70723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Рецептурні</a:t>
            </a:r>
            <a:r>
              <a:rPr lang="ru-RU" dirty="0" smtClean="0"/>
              <a:t> </a:t>
            </a:r>
            <a:r>
              <a:rPr lang="ru-RU" dirty="0" err="1" smtClean="0"/>
              <a:t>препарати</a:t>
            </a:r>
            <a:r>
              <a:rPr lang="ru-RU" dirty="0" smtClean="0"/>
              <a:t> </a:t>
            </a:r>
            <a:r>
              <a:rPr lang="ru-RU" dirty="0" err="1" smtClean="0"/>
              <a:t>мають</a:t>
            </a:r>
            <a:r>
              <a:rPr lang="ru-RU" dirty="0" smtClean="0"/>
              <a:t> </a:t>
            </a:r>
            <a:r>
              <a:rPr lang="ru-RU" dirty="0" err="1" smtClean="0"/>
              <a:t>відпускатися</a:t>
            </a:r>
            <a:r>
              <a:rPr lang="ru-RU" dirty="0" smtClean="0"/>
              <a:t> за рецептом. - </a:t>
            </a:r>
            <a:r>
              <a:rPr lang="ru-RU" dirty="0" err="1" smtClean="0"/>
              <a:t>ця</a:t>
            </a:r>
            <a:r>
              <a:rPr lang="ru-RU" dirty="0" smtClean="0"/>
              <a:t> норма, яка не </a:t>
            </a:r>
            <a:r>
              <a:rPr lang="ru-RU" dirty="0" err="1" smtClean="0"/>
              <a:t>підлягає</a:t>
            </a:r>
            <a:r>
              <a:rPr lang="ru-RU" dirty="0" smtClean="0"/>
              <a:t> перегляду., </a:t>
            </a:r>
            <a:r>
              <a:rPr lang="ru-RU" dirty="0" err="1" smtClean="0"/>
              <a:t>її</a:t>
            </a:r>
            <a:r>
              <a:rPr lang="ru-RU" dirty="0" smtClean="0"/>
              <a:t> </a:t>
            </a:r>
            <a:r>
              <a:rPr lang="ru-RU" dirty="0" err="1" smtClean="0"/>
              <a:t>дотримання</a:t>
            </a:r>
            <a:r>
              <a:rPr lang="ru-RU" dirty="0" smtClean="0"/>
              <a:t> </a:t>
            </a:r>
            <a:r>
              <a:rPr lang="ru-RU" dirty="0" err="1" smtClean="0"/>
              <a:t>має</a:t>
            </a:r>
            <a:r>
              <a:rPr lang="ru-RU" dirty="0" smtClean="0"/>
              <a:t> </a:t>
            </a:r>
            <a:r>
              <a:rPr lang="ru-RU" dirty="0" err="1" smtClean="0"/>
              <a:t>жорстко</a:t>
            </a:r>
            <a:r>
              <a:rPr lang="ru-RU" dirty="0" smtClean="0"/>
              <a:t> </a:t>
            </a:r>
            <a:r>
              <a:rPr lang="ru-RU" dirty="0" err="1" smtClean="0"/>
              <a:t>контролюватись</a:t>
            </a:r>
            <a:r>
              <a:rPr lang="ru-RU" dirty="0" smtClean="0"/>
              <a:t>, а </a:t>
            </a:r>
            <a:r>
              <a:rPr lang="ru-RU" dirty="0" err="1" smtClean="0"/>
              <a:t>недотримання</a:t>
            </a:r>
            <a:r>
              <a:rPr lang="ru-RU" dirty="0" smtClean="0"/>
              <a:t> – </a:t>
            </a:r>
            <a:r>
              <a:rPr lang="ru-RU" dirty="0" err="1" smtClean="0"/>
              <a:t>каратися</a:t>
            </a:r>
            <a:endParaRPr lang="ru-RU" dirty="0" smtClean="0"/>
          </a:p>
        </p:txBody>
      </p:sp>
      <p:sp>
        <p:nvSpPr>
          <p:cNvPr id="20" name="Прямоугольник 19"/>
          <p:cNvSpPr/>
          <p:nvPr/>
        </p:nvSpPr>
        <p:spPr>
          <a:xfrm>
            <a:off x="928662" y="2571744"/>
            <a:ext cx="68580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Лікар</a:t>
            </a:r>
            <a:r>
              <a:rPr lang="ru-RU" dirty="0" smtClean="0"/>
              <a:t> </a:t>
            </a:r>
            <a:r>
              <a:rPr lang="ru-RU" dirty="0" err="1" smtClean="0"/>
              <a:t>має</a:t>
            </a:r>
            <a:r>
              <a:rPr lang="ru-RU" dirty="0" smtClean="0"/>
              <a:t> бути </a:t>
            </a:r>
            <a:r>
              <a:rPr lang="ru-RU" dirty="0" err="1" smtClean="0"/>
              <a:t>обізнаний</a:t>
            </a:r>
            <a:r>
              <a:rPr lang="ru-RU" dirty="0" smtClean="0"/>
              <a:t> не </a:t>
            </a:r>
            <a:r>
              <a:rPr lang="ru-RU" dirty="0" err="1" smtClean="0"/>
              <a:t>тільки</a:t>
            </a:r>
            <a:r>
              <a:rPr lang="ru-RU" dirty="0" smtClean="0"/>
              <a:t> в </a:t>
            </a:r>
            <a:r>
              <a:rPr lang="ru-RU" dirty="0" err="1" smtClean="0"/>
              <a:t>галузі</a:t>
            </a:r>
            <a:r>
              <a:rPr lang="ru-RU" dirty="0" smtClean="0"/>
              <a:t> </a:t>
            </a:r>
            <a:r>
              <a:rPr lang="ru-RU" dirty="0" err="1" smtClean="0"/>
              <a:t>клінічної</a:t>
            </a:r>
            <a:r>
              <a:rPr lang="ru-RU" dirty="0" smtClean="0"/>
              <a:t> </a:t>
            </a:r>
            <a:r>
              <a:rPr lang="ru-RU" dirty="0" err="1" smtClean="0"/>
              <a:t>медицини</a:t>
            </a:r>
            <a:r>
              <a:rPr lang="ru-RU" dirty="0" smtClean="0"/>
              <a:t>, а </a:t>
            </a:r>
            <a:r>
              <a:rPr lang="ru-RU" dirty="0" err="1" smtClean="0"/>
              <a:t>й</a:t>
            </a:r>
            <a:r>
              <a:rPr lang="ru-RU" dirty="0" smtClean="0"/>
              <a:t> у </a:t>
            </a:r>
            <a:r>
              <a:rPr lang="ru-RU" dirty="0" err="1" smtClean="0"/>
              <a:t>галузі</a:t>
            </a:r>
            <a:r>
              <a:rPr lang="ru-RU" dirty="0" smtClean="0"/>
              <a:t> </a:t>
            </a:r>
            <a:r>
              <a:rPr lang="ru-RU" dirty="0" err="1" smtClean="0"/>
              <a:t>клінічної</a:t>
            </a:r>
            <a:r>
              <a:rPr lang="ru-RU" dirty="0" smtClean="0"/>
              <a:t> </a:t>
            </a:r>
            <a:r>
              <a:rPr lang="ru-RU" dirty="0" err="1" smtClean="0"/>
              <a:t>фармакології</a:t>
            </a:r>
            <a:r>
              <a:rPr lang="ru-RU" dirty="0" smtClean="0"/>
              <a:t> </a:t>
            </a:r>
            <a:r>
              <a:rPr lang="ru-RU" dirty="0" err="1" smtClean="0"/>
              <a:t>і</a:t>
            </a:r>
            <a:r>
              <a:rPr lang="ru-RU" dirty="0" smtClean="0"/>
              <a:t> </a:t>
            </a:r>
            <a:r>
              <a:rPr lang="ru-RU" dirty="0" err="1" smtClean="0"/>
              <a:t>тільки</a:t>
            </a:r>
            <a:r>
              <a:rPr lang="ru-RU" dirty="0" smtClean="0"/>
              <a:t> на </a:t>
            </a:r>
            <a:r>
              <a:rPr lang="ru-RU" dirty="0" err="1" smtClean="0"/>
              <a:t>цій</a:t>
            </a:r>
            <a:r>
              <a:rPr lang="ru-RU" dirty="0" smtClean="0"/>
              <a:t> </a:t>
            </a:r>
            <a:r>
              <a:rPr lang="ru-RU" dirty="0" err="1" smtClean="0"/>
              <a:t>підставі</a:t>
            </a:r>
            <a:r>
              <a:rPr lang="ru-RU" dirty="0" smtClean="0"/>
              <a:t> – у </a:t>
            </a:r>
            <a:r>
              <a:rPr lang="ru-RU" dirty="0" err="1" smtClean="0"/>
              <a:t>галузі</a:t>
            </a:r>
            <a:r>
              <a:rPr lang="ru-RU" dirty="0" smtClean="0"/>
              <a:t> </a:t>
            </a:r>
            <a:r>
              <a:rPr lang="ru-RU" dirty="0" err="1" smtClean="0"/>
              <a:t>фармакотерапії</a:t>
            </a:r>
            <a:endParaRPr lang="ru-RU" dirty="0" smtClean="0"/>
          </a:p>
        </p:txBody>
      </p:sp>
      <p:sp>
        <p:nvSpPr>
          <p:cNvPr id="21" name="Прямоугольник 20"/>
          <p:cNvSpPr/>
          <p:nvPr/>
        </p:nvSpPr>
        <p:spPr>
          <a:xfrm>
            <a:off x="928662" y="4014621"/>
            <a:ext cx="68580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Провізор</a:t>
            </a:r>
            <a:r>
              <a:rPr lang="ru-RU" dirty="0" smtClean="0"/>
              <a:t> повинен бути </a:t>
            </a:r>
            <a:r>
              <a:rPr lang="ru-RU" dirty="0" err="1" smtClean="0"/>
              <a:t>обізнаний</a:t>
            </a:r>
            <a:r>
              <a:rPr lang="ru-RU" dirty="0" smtClean="0"/>
              <a:t> як у </a:t>
            </a:r>
            <a:r>
              <a:rPr lang="ru-RU" dirty="0" err="1" smtClean="0"/>
              <a:t>галузі</a:t>
            </a:r>
            <a:r>
              <a:rPr lang="ru-RU" dirty="0" smtClean="0"/>
              <a:t> основ </a:t>
            </a:r>
            <a:r>
              <a:rPr lang="ru-RU" dirty="0" err="1" smtClean="0"/>
              <a:t>клінічної</a:t>
            </a:r>
            <a:r>
              <a:rPr lang="ru-RU" dirty="0" smtClean="0"/>
              <a:t> </a:t>
            </a:r>
            <a:r>
              <a:rPr lang="ru-RU" dirty="0" err="1" smtClean="0"/>
              <a:t>медицини</a:t>
            </a:r>
            <a:r>
              <a:rPr lang="ru-RU" dirty="0" smtClean="0"/>
              <a:t>, </a:t>
            </a:r>
            <a:r>
              <a:rPr lang="ru-RU" dirty="0" err="1" smtClean="0"/>
              <a:t>клінічної</a:t>
            </a:r>
            <a:r>
              <a:rPr lang="ru-RU" dirty="0" smtClean="0"/>
              <a:t> </a:t>
            </a:r>
            <a:r>
              <a:rPr lang="ru-RU" dirty="0" err="1" smtClean="0"/>
              <a:t>фармакології</a:t>
            </a:r>
            <a:r>
              <a:rPr lang="ru-RU" dirty="0" smtClean="0"/>
              <a:t>, так </a:t>
            </a:r>
            <a:r>
              <a:rPr lang="ru-RU" dirty="0" err="1" smtClean="0"/>
              <a:t>і</a:t>
            </a:r>
            <a:r>
              <a:rPr lang="ru-RU" dirty="0" smtClean="0"/>
              <a:t> в </a:t>
            </a:r>
            <a:r>
              <a:rPr lang="ru-RU" dirty="0" err="1" smtClean="0"/>
              <a:t>галузі</a:t>
            </a:r>
            <a:r>
              <a:rPr lang="ru-RU" dirty="0" smtClean="0"/>
              <a:t> </a:t>
            </a:r>
            <a:r>
              <a:rPr lang="ru-RU" dirty="0" err="1" smtClean="0"/>
              <a:t>фармацевтичної</a:t>
            </a:r>
            <a:r>
              <a:rPr lang="ru-RU" dirty="0" smtClean="0"/>
              <a:t> </a:t>
            </a:r>
            <a:r>
              <a:rPr lang="ru-RU" dirty="0" err="1" smtClean="0"/>
              <a:t>опіки</a:t>
            </a:r>
            <a:endParaRPr lang="ru-RU" dirty="0" smtClean="0"/>
          </a:p>
        </p:txBody>
      </p:sp>
      <p:sp>
        <p:nvSpPr>
          <p:cNvPr id="22" name="Прямоугольник 21"/>
          <p:cNvSpPr/>
          <p:nvPr/>
        </p:nvSpPr>
        <p:spPr>
          <a:xfrm>
            <a:off x="857224" y="5214950"/>
            <a:ext cx="69294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err="1" smtClean="0"/>
              <a:t>Необхідно</a:t>
            </a:r>
            <a:r>
              <a:rPr lang="ru-RU" dirty="0" smtClean="0"/>
              <a:t> </a:t>
            </a:r>
            <a:r>
              <a:rPr lang="ru-RU" dirty="0" err="1" smtClean="0"/>
              <a:t>створення</a:t>
            </a:r>
            <a:r>
              <a:rPr lang="ru-RU" dirty="0" smtClean="0"/>
              <a:t> </a:t>
            </a:r>
            <a:r>
              <a:rPr lang="ru-RU" dirty="0" err="1" smtClean="0"/>
              <a:t>освітніх</a:t>
            </a:r>
            <a:r>
              <a:rPr lang="ru-RU" dirty="0" smtClean="0"/>
              <a:t> </a:t>
            </a:r>
            <a:r>
              <a:rPr lang="ru-RU" dirty="0" err="1" smtClean="0"/>
              <a:t>програм</a:t>
            </a:r>
            <a:r>
              <a:rPr lang="ru-RU" dirty="0" smtClean="0"/>
              <a:t> для </a:t>
            </a:r>
            <a:r>
              <a:rPr lang="ru-RU" dirty="0" err="1" smtClean="0"/>
              <a:t>пацієнтів</a:t>
            </a:r>
            <a:r>
              <a:rPr lang="ru-RU" dirty="0" smtClean="0"/>
              <a:t>, а практику </a:t>
            </a:r>
            <a:r>
              <a:rPr lang="ru-RU" dirty="0" err="1" smtClean="0"/>
              <a:t>самолікування</a:t>
            </a:r>
            <a:r>
              <a:rPr lang="ru-RU" dirty="0" smtClean="0"/>
              <a:t> </a:t>
            </a:r>
            <a:r>
              <a:rPr lang="ru-RU" dirty="0" err="1" smtClean="0"/>
              <a:t>слід</a:t>
            </a:r>
            <a:r>
              <a:rPr lang="ru-RU" dirty="0" smtClean="0"/>
              <a:t> </a:t>
            </a:r>
            <a:r>
              <a:rPr lang="ru-RU" dirty="0" err="1" smtClean="0"/>
              <a:t>зробити</a:t>
            </a:r>
            <a:r>
              <a:rPr lang="ru-RU" dirty="0" smtClean="0"/>
              <a:t> </a:t>
            </a:r>
            <a:r>
              <a:rPr lang="ru-RU" dirty="0" err="1" smtClean="0"/>
              <a:t>дійсно</a:t>
            </a:r>
            <a:r>
              <a:rPr lang="ru-RU" dirty="0" smtClean="0"/>
              <a:t> </a:t>
            </a:r>
            <a:r>
              <a:rPr lang="ru-RU" dirty="0" err="1" smtClean="0"/>
              <a:t>відповідальною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забезпечує</a:t>
            </a:r>
            <a:r>
              <a:rPr lang="ru-RU" dirty="0" smtClean="0"/>
              <a:t> </a:t>
            </a:r>
            <a:r>
              <a:rPr lang="ru-RU" dirty="0" err="1" smtClean="0"/>
              <a:t>ефективне</a:t>
            </a:r>
            <a:r>
              <a:rPr lang="ru-RU" dirty="0" smtClean="0"/>
              <a:t> та </a:t>
            </a:r>
            <a:r>
              <a:rPr lang="ru-RU" dirty="0" err="1" smtClean="0"/>
              <a:t>безпечне</a:t>
            </a:r>
            <a:r>
              <a:rPr lang="ru-RU" dirty="0" smtClean="0"/>
              <a:t> </a:t>
            </a:r>
            <a:r>
              <a:rPr lang="ru-RU" dirty="0" err="1" smtClean="0"/>
              <a:t>застосування</a:t>
            </a:r>
            <a:r>
              <a:rPr lang="ru-RU" dirty="0" smtClean="0"/>
              <a:t> </a:t>
            </a:r>
            <a:r>
              <a:rPr lang="ru-RU" dirty="0" err="1" smtClean="0"/>
              <a:t>лікарських</a:t>
            </a:r>
            <a:r>
              <a:rPr lang="ru-RU" dirty="0" smtClean="0"/>
              <a:t> </a:t>
            </a:r>
            <a:r>
              <a:rPr lang="ru-RU" dirty="0" err="1" smtClean="0"/>
              <a:t>засобів</a:t>
            </a:r>
            <a:r>
              <a:rPr lang="ru-RU" dirty="0" smtClean="0"/>
              <a:t> для </a:t>
            </a:r>
            <a:r>
              <a:rPr lang="ru-RU" dirty="0" err="1" smtClean="0"/>
              <a:t>надання</a:t>
            </a:r>
            <a:r>
              <a:rPr lang="ru-RU" dirty="0" smtClean="0"/>
              <a:t> само- та </a:t>
            </a:r>
            <a:r>
              <a:rPr lang="ru-RU" dirty="0" err="1" smtClean="0"/>
              <a:t>взаємодопомоги</a:t>
            </a:r>
            <a:r>
              <a:rPr lang="ru-RU" dirty="0" smtClean="0"/>
              <a:t>.</a:t>
            </a:r>
          </a:p>
        </p:txBody>
      </p:sp>
      <p:pic>
        <p:nvPicPr>
          <p:cNvPr id="23" name="Picture 2" descr="E:\С днем медика!.jpg.jpe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57158" y="0"/>
            <a:ext cx="1428760" cy="10001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285728"/>
            <a:ext cx="8358246" cy="563563"/>
          </a:xfrm>
        </p:spPr>
        <p:txBody>
          <a:bodyPr>
            <a:noAutofit/>
          </a:bodyPr>
          <a:lstStyle/>
          <a:p>
            <a:r>
              <a:rPr lang="ru-RU" sz="3200" b="1" dirty="0" err="1" smtClean="0"/>
              <a:t>Заключення</a:t>
            </a:r>
            <a:r>
              <a:rPr lang="ru-RU" sz="3200" b="1" dirty="0" smtClean="0"/>
              <a:t> </a:t>
            </a:r>
            <a:endParaRPr lang="en-US" sz="3200" b="1" dirty="0">
              <a:latin typeface="+mn-lt"/>
            </a:endParaRPr>
          </a:p>
        </p:txBody>
      </p:sp>
      <p:grpSp>
        <p:nvGrpSpPr>
          <p:cNvPr id="2" name="Group 88"/>
          <p:cNvGrpSpPr>
            <a:grpSpLocks/>
          </p:cNvGrpSpPr>
          <p:nvPr/>
        </p:nvGrpSpPr>
        <p:grpSpPr bwMode="auto">
          <a:xfrm>
            <a:off x="-32" y="1000108"/>
            <a:ext cx="8786874" cy="1376378"/>
            <a:chOff x="1110" y="2656"/>
            <a:chExt cx="1549" cy="1351"/>
          </a:xfrm>
        </p:grpSpPr>
        <p:sp>
          <p:nvSpPr>
            <p:cNvPr id="41049" name="AutoShape 89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50" name="AutoShape 90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51" name="AutoShape 91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" name="Group 92"/>
          <p:cNvGrpSpPr>
            <a:grpSpLocks/>
          </p:cNvGrpSpPr>
          <p:nvPr/>
        </p:nvGrpSpPr>
        <p:grpSpPr bwMode="auto">
          <a:xfrm>
            <a:off x="-32" y="2357430"/>
            <a:ext cx="8786874" cy="1357322"/>
            <a:chOff x="3174" y="2656"/>
            <a:chExt cx="1549" cy="1351"/>
          </a:xfrm>
        </p:grpSpPr>
        <p:sp>
          <p:nvSpPr>
            <p:cNvPr id="41053" name="AutoShape 93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54" name="AutoShape 94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55" name="AutoShape 95"/>
            <p:cNvSpPr>
              <a:spLocks noChangeArrowheads="1"/>
            </p:cNvSpPr>
            <p:nvPr/>
          </p:nvSpPr>
          <p:spPr bwMode="gray">
            <a:xfrm>
              <a:off x="3264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4" name="Group 102"/>
          <p:cNvGrpSpPr>
            <a:grpSpLocks/>
          </p:cNvGrpSpPr>
          <p:nvPr/>
        </p:nvGrpSpPr>
        <p:grpSpPr bwMode="auto">
          <a:xfrm>
            <a:off x="-19056" y="3714752"/>
            <a:ext cx="8877336" cy="1714512"/>
            <a:chOff x="1110" y="2656"/>
            <a:chExt cx="1549" cy="1351"/>
          </a:xfrm>
        </p:grpSpPr>
        <p:sp>
          <p:nvSpPr>
            <p:cNvPr id="41063" name="AutoShape 103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64" name="AutoShape 104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499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1">
                  <a:srgbClr val="E6E6E6"/>
                </a:gs>
                <a:gs pos="66001">
                  <a:srgbClr val="7D8496"/>
                </a:gs>
                <a:gs pos="73500">
                  <a:srgbClr val="E6E6E6"/>
                </a:gs>
                <a:gs pos="92501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41065" name="AutoShape 105"/>
            <p:cNvSpPr>
              <a:spLocks noChangeArrowheads="1"/>
            </p:cNvSpPr>
            <p:nvPr/>
          </p:nvSpPr>
          <p:spPr bwMode="gray">
            <a:xfrm>
              <a:off x="1200" y="2736"/>
              <a:ext cx="1350" cy="1168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hlink">
                    <a:gamma/>
                    <a:shade val="46275"/>
                    <a:invGamma/>
                  </a:schemeClr>
                </a:gs>
                <a:gs pos="100000">
                  <a:schemeClr val="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0" name="Прямоугольник 19"/>
          <p:cNvSpPr/>
          <p:nvPr/>
        </p:nvSpPr>
        <p:spPr>
          <a:xfrm>
            <a:off x="928662" y="2428868"/>
            <a:ext cx="700092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err="1" smtClean="0"/>
              <a:t>Слід</a:t>
            </a:r>
            <a:r>
              <a:rPr lang="ru-RU" sz="2200" dirty="0" smtClean="0"/>
              <a:t> позитивно </a:t>
            </a:r>
            <a:r>
              <a:rPr lang="ru-RU" sz="2200" dirty="0" err="1" smtClean="0"/>
              <a:t>оцінювати</a:t>
            </a:r>
            <a:r>
              <a:rPr lang="ru-RU" sz="2200" dirty="0" smtClean="0"/>
              <a:t> </a:t>
            </a:r>
            <a:r>
              <a:rPr lang="ru-RU" sz="2200" dirty="0" err="1" smtClean="0"/>
              <a:t>потенційний</a:t>
            </a:r>
            <a:r>
              <a:rPr lang="ru-RU" sz="2200" dirty="0" smtClean="0"/>
              <a:t> ресурс </a:t>
            </a:r>
            <a:r>
              <a:rPr lang="ru-RU" sz="2200" dirty="0" err="1" smtClean="0"/>
              <a:t>цього</a:t>
            </a:r>
            <a:r>
              <a:rPr lang="ru-RU" sz="2200" dirty="0" smtClean="0"/>
              <a:t> </a:t>
            </a:r>
            <a:r>
              <a:rPr lang="ru-RU" sz="2200" dirty="0" err="1" smtClean="0"/>
              <a:t>явища</a:t>
            </a:r>
            <a:r>
              <a:rPr lang="ru-RU" sz="2200" dirty="0" smtClean="0"/>
              <a:t> та широко </a:t>
            </a:r>
            <a:r>
              <a:rPr lang="ru-RU" sz="2200" dirty="0" err="1" smtClean="0"/>
              <a:t>використовувати</a:t>
            </a:r>
            <a:r>
              <a:rPr lang="ru-RU" sz="2200" dirty="0" smtClean="0"/>
              <a:t> </a:t>
            </a:r>
            <a:r>
              <a:rPr lang="ru-RU" sz="2200" dirty="0" err="1" smtClean="0"/>
              <a:t>його</a:t>
            </a:r>
            <a:r>
              <a:rPr lang="ru-RU" sz="2200" dirty="0" smtClean="0"/>
              <a:t> для </a:t>
            </a:r>
            <a:r>
              <a:rPr lang="ru-RU" sz="2200" dirty="0" err="1" smtClean="0"/>
              <a:t>збереження</a:t>
            </a:r>
            <a:r>
              <a:rPr lang="ru-RU" sz="2200" dirty="0" smtClean="0"/>
              <a:t> </a:t>
            </a:r>
            <a:r>
              <a:rPr lang="ru-RU" sz="2200" dirty="0" err="1" smtClean="0"/>
              <a:t>здоров'я</a:t>
            </a:r>
            <a:r>
              <a:rPr lang="ru-RU" sz="2200" dirty="0" smtClean="0"/>
              <a:t> </a:t>
            </a:r>
            <a:r>
              <a:rPr lang="ru-RU" sz="2200" dirty="0" err="1" smtClean="0"/>
              <a:t>пацієнтів</a:t>
            </a:r>
            <a:endParaRPr lang="ru-RU" sz="2200" dirty="0" smtClean="0"/>
          </a:p>
        </p:txBody>
      </p:sp>
      <p:sp>
        <p:nvSpPr>
          <p:cNvPr id="21" name="Прямоугольник 20"/>
          <p:cNvSpPr/>
          <p:nvPr/>
        </p:nvSpPr>
        <p:spPr>
          <a:xfrm>
            <a:off x="928662" y="3857628"/>
            <a:ext cx="685804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/>
              <a:t>Практика </a:t>
            </a:r>
            <a:r>
              <a:rPr lang="ru-RU" sz="2200" dirty="0" err="1" smtClean="0"/>
              <a:t>самолікування</a:t>
            </a:r>
            <a:r>
              <a:rPr lang="ru-RU" sz="2200" dirty="0" smtClean="0"/>
              <a:t> </a:t>
            </a:r>
            <a:r>
              <a:rPr lang="ru-RU" sz="2200" dirty="0" err="1" smtClean="0"/>
              <a:t>має</a:t>
            </a:r>
            <a:r>
              <a:rPr lang="ru-RU" sz="2200" dirty="0" smtClean="0"/>
              <a:t> стати </a:t>
            </a:r>
            <a:r>
              <a:rPr lang="ru-RU" sz="2200" dirty="0" err="1" smtClean="0"/>
              <a:t>дійсно</a:t>
            </a:r>
            <a:r>
              <a:rPr lang="ru-RU" sz="2200" dirty="0" smtClean="0"/>
              <a:t> </a:t>
            </a:r>
            <a:r>
              <a:rPr lang="ru-RU" sz="2200" dirty="0" err="1" smtClean="0"/>
              <a:t>відповідальною</a:t>
            </a:r>
            <a:r>
              <a:rPr lang="ru-RU" sz="2200" dirty="0" smtClean="0"/>
              <a:t>, </a:t>
            </a:r>
            <a:r>
              <a:rPr lang="ru-RU" sz="2200" dirty="0" err="1" smtClean="0"/>
              <a:t>що</a:t>
            </a:r>
            <a:r>
              <a:rPr lang="ru-RU" sz="2200" dirty="0" smtClean="0"/>
              <a:t> </a:t>
            </a:r>
            <a:r>
              <a:rPr lang="ru-RU" sz="2200" dirty="0" err="1" smtClean="0"/>
              <a:t>забезпечує</a:t>
            </a:r>
            <a:r>
              <a:rPr lang="ru-RU" sz="2200" dirty="0" smtClean="0"/>
              <a:t> </a:t>
            </a:r>
            <a:r>
              <a:rPr lang="ru-RU" sz="2200" dirty="0" err="1" smtClean="0"/>
              <a:t>ефективне</a:t>
            </a:r>
            <a:r>
              <a:rPr lang="ru-RU" sz="2200" dirty="0" smtClean="0"/>
              <a:t> та </a:t>
            </a:r>
            <a:r>
              <a:rPr lang="ru-RU" sz="2200" dirty="0" err="1" smtClean="0"/>
              <a:t>безпечне</a:t>
            </a:r>
            <a:r>
              <a:rPr lang="ru-RU" sz="2200" dirty="0" smtClean="0"/>
              <a:t> </a:t>
            </a:r>
            <a:r>
              <a:rPr lang="ru-RU" sz="2200" dirty="0" err="1" smtClean="0"/>
              <a:t>застосування</a:t>
            </a:r>
            <a:r>
              <a:rPr lang="ru-RU" sz="2200" dirty="0" smtClean="0"/>
              <a:t> </a:t>
            </a:r>
            <a:r>
              <a:rPr lang="ru-RU" sz="2200" dirty="0" err="1" smtClean="0"/>
              <a:t>лікарських</a:t>
            </a:r>
            <a:r>
              <a:rPr lang="ru-RU" sz="2200" dirty="0" smtClean="0"/>
              <a:t> </a:t>
            </a:r>
            <a:r>
              <a:rPr lang="ru-RU" sz="2200" dirty="0" err="1" smtClean="0"/>
              <a:t>засобів</a:t>
            </a:r>
            <a:r>
              <a:rPr lang="ru-RU" sz="2200" dirty="0" smtClean="0"/>
              <a:t> для </a:t>
            </a:r>
            <a:r>
              <a:rPr lang="ru-RU" sz="2200" dirty="0" err="1" smtClean="0"/>
              <a:t>надання</a:t>
            </a:r>
            <a:r>
              <a:rPr lang="ru-RU" sz="2200" dirty="0" smtClean="0"/>
              <a:t> само- та </a:t>
            </a:r>
            <a:r>
              <a:rPr lang="ru-RU" sz="2200" dirty="0" err="1" smtClean="0"/>
              <a:t>взаємодопомоги</a:t>
            </a:r>
            <a:endParaRPr lang="ru-RU" sz="2200" dirty="0" smtClean="0"/>
          </a:p>
        </p:txBody>
      </p:sp>
      <p:pic>
        <p:nvPicPr>
          <p:cNvPr id="23" name="Picture 2" descr="E:\С днем медика!.jpg.jpe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57158" y="0"/>
            <a:ext cx="1428760" cy="1000108"/>
          </a:xfrm>
          <a:prstGeom prst="rect">
            <a:avLst/>
          </a:prstGeom>
          <a:noFill/>
        </p:spPr>
      </p:pic>
      <p:sp>
        <p:nvSpPr>
          <p:cNvPr id="24" name="Прямоугольник 23"/>
          <p:cNvSpPr/>
          <p:nvPr/>
        </p:nvSpPr>
        <p:spPr>
          <a:xfrm>
            <a:off x="928662" y="1142984"/>
            <a:ext cx="678661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err="1" smtClean="0"/>
              <a:t>Фахівці</a:t>
            </a:r>
            <a:r>
              <a:rPr lang="ru-RU" sz="2200" dirty="0" smtClean="0"/>
              <a:t> </a:t>
            </a:r>
            <a:r>
              <a:rPr lang="ru-RU" sz="2200" dirty="0" err="1" smtClean="0"/>
              <a:t>охорони</a:t>
            </a:r>
            <a:r>
              <a:rPr lang="ru-RU" sz="2200" dirty="0" smtClean="0"/>
              <a:t> </a:t>
            </a:r>
            <a:r>
              <a:rPr lang="ru-RU" sz="2200" dirty="0" err="1" smtClean="0"/>
              <a:t>здоров'я</a:t>
            </a:r>
            <a:r>
              <a:rPr lang="ru-RU" sz="2200" dirty="0" smtClean="0"/>
              <a:t> </a:t>
            </a:r>
            <a:r>
              <a:rPr lang="ru-RU" sz="2200" dirty="0" err="1" smtClean="0"/>
              <a:t>повинні</a:t>
            </a:r>
            <a:r>
              <a:rPr lang="ru-RU" sz="2200" dirty="0" smtClean="0"/>
              <a:t> </a:t>
            </a:r>
            <a:r>
              <a:rPr lang="ru-RU" sz="2200" dirty="0" err="1" smtClean="0"/>
              <a:t>розуміти</a:t>
            </a:r>
            <a:r>
              <a:rPr lang="ru-RU" sz="2200" dirty="0" smtClean="0"/>
              <a:t>, </a:t>
            </a:r>
            <a:r>
              <a:rPr lang="ru-RU" sz="2200" dirty="0" err="1" smtClean="0"/>
              <a:t>що</a:t>
            </a:r>
            <a:r>
              <a:rPr lang="ru-RU" sz="2200" dirty="0" smtClean="0"/>
              <a:t> </a:t>
            </a:r>
            <a:r>
              <a:rPr lang="ru-RU" sz="2200" dirty="0" err="1" smtClean="0"/>
              <a:t>самолікування</a:t>
            </a:r>
            <a:r>
              <a:rPr lang="ru-RU" sz="2200" dirty="0" smtClean="0"/>
              <a:t> – </a:t>
            </a:r>
            <a:r>
              <a:rPr lang="ru-RU" sz="2200" dirty="0" err="1" smtClean="0"/>
              <a:t>це</a:t>
            </a:r>
            <a:r>
              <a:rPr lang="ru-RU" sz="2200" dirty="0" smtClean="0"/>
              <a:t> </a:t>
            </a:r>
            <a:r>
              <a:rPr lang="ru-RU" sz="2200" dirty="0" err="1" smtClean="0"/>
              <a:t>реалії</a:t>
            </a:r>
            <a:r>
              <a:rPr lang="ru-RU" sz="2200" dirty="0" smtClean="0"/>
              <a:t> </a:t>
            </a:r>
            <a:r>
              <a:rPr lang="ru-RU" sz="2200" dirty="0" err="1" smtClean="0"/>
              <a:t>сьогоднішнього</a:t>
            </a:r>
            <a:r>
              <a:rPr lang="ru-RU" sz="2200" dirty="0" smtClean="0"/>
              <a:t> </a:t>
            </a:r>
            <a:r>
              <a:rPr lang="ru-RU" sz="2200" dirty="0" err="1" smtClean="0"/>
              <a:t>суспільства</a:t>
            </a:r>
            <a:endParaRPr lang="ru-RU" sz="2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Відповідальне самолікування</a:t>
            </a:r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/>
              <a:t>ВІДПОВІДАЛЬНЕ САМОІКУВАННЯ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uk-UA" sz="2400" dirty="0" smtClean="0"/>
              <a:t>ІНФОРМАЦІЯ НА УПАКОВЦІ ОТС-ПРЕПАРАТУ (ЛИСТОК-ВКЛАДИНКА):</a:t>
            </a:r>
          </a:p>
          <a:p>
            <a:r>
              <a:rPr lang="uk-UA" sz="2400" i="1" u="sng" dirty="0" smtClean="0"/>
              <a:t>- Відомості для ідентифікації лікарського препарату:</a:t>
            </a:r>
          </a:p>
          <a:p>
            <a:r>
              <a:rPr lang="uk-UA" sz="2400" dirty="0" smtClean="0"/>
              <a:t> </a:t>
            </a:r>
            <a:r>
              <a:rPr lang="uk-UA" sz="2400" dirty="0" smtClean="0"/>
              <a:t>  - назва лікарського препарату, його міжнародна назва;</a:t>
            </a:r>
          </a:p>
          <a:p>
            <a:r>
              <a:rPr lang="uk-UA" sz="2400" dirty="0" smtClean="0"/>
              <a:t> </a:t>
            </a:r>
            <a:r>
              <a:rPr lang="uk-UA" sz="2400" dirty="0" smtClean="0"/>
              <a:t>  - повна якісна і кількісна характеристика активних інгредієнтів;</a:t>
            </a:r>
          </a:p>
          <a:p>
            <a:r>
              <a:rPr lang="uk-UA" sz="2400" dirty="0" smtClean="0"/>
              <a:t> </a:t>
            </a:r>
            <a:r>
              <a:rPr lang="uk-UA" sz="2400" dirty="0" smtClean="0"/>
              <a:t>  - лікарська форма і склад;</a:t>
            </a:r>
          </a:p>
          <a:p>
            <a:r>
              <a:rPr lang="uk-UA" sz="2400" dirty="0" smtClean="0"/>
              <a:t> </a:t>
            </a:r>
            <a:r>
              <a:rPr lang="uk-UA" sz="2400" dirty="0" smtClean="0"/>
              <a:t>  - </a:t>
            </a:r>
            <a:r>
              <a:rPr lang="uk-UA" sz="2400" dirty="0" err="1" smtClean="0"/>
              <a:t>фармакотерапевтична</a:t>
            </a:r>
            <a:r>
              <a:rPr lang="uk-UA" sz="2400" dirty="0" smtClean="0"/>
              <a:t> група або характер дії в термінах, прийнятних для пацієнта;</a:t>
            </a:r>
          </a:p>
          <a:p>
            <a:r>
              <a:rPr lang="uk-UA" sz="2400" dirty="0" smtClean="0"/>
              <a:t> </a:t>
            </a:r>
            <a:r>
              <a:rPr lang="uk-UA" sz="2400" dirty="0" smtClean="0"/>
              <a:t>  - назва і адреса виробника і власник торгової ліцензії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Відповідальне самолікування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2400" i="1" u="sng" dirty="0" smtClean="0"/>
              <a:t>- Відомості про </a:t>
            </a:r>
            <a:r>
              <a:rPr lang="uk-UA" sz="2400" i="1" u="sng" dirty="0" err="1" smtClean="0"/>
              <a:t>фармакотерапевтичні</a:t>
            </a:r>
            <a:r>
              <a:rPr lang="uk-UA" sz="2400" i="1" u="sng" dirty="0" smtClean="0"/>
              <a:t> властивості препарату:</a:t>
            </a:r>
          </a:p>
          <a:p>
            <a:r>
              <a:rPr lang="uk-UA" sz="2400" dirty="0" smtClean="0"/>
              <a:t> </a:t>
            </a:r>
            <a:r>
              <a:rPr lang="uk-UA" sz="2400" dirty="0" smtClean="0"/>
              <a:t>  - показання;</a:t>
            </a:r>
          </a:p>
          <a:p>
            <a:r>
              <a:rPr lang="uk-UA" sz="2400" dirty="0" smtClean="0"/>
              <a:t> </a:t>
            </a:r>
            <a:r>
              <a:rPr lang="uk-UA" sz="2400" dirty="0" smtClean="0"/>
              <a:t>  - протипоказання;</a:t>
            </a:r>
          </a:p>
          <a:p>
            <a:r>
              <a:rPr lang="uk-UA" sz="2400" dirty="0" smtClean="0"/>
              <a:t>   - міри попередження при застосуванні;</a:t>
            </a:r>
          </a:p>
          <a:p>
            <a:r>
              <a:rPr lang="uk-UA" sz="2400" dirty="0" smtClean="0"/>
              <a:t> </a:t>
            </a:r>
            <a:r>
              <a:rPr lang="uk-UA" sz="2400" dirty="0" smtClean="0"/>
              <a:t>  - взаємодія з іншими ЛЗ;</a:t>
            </a:r>
          </a:p>
          <a:p>
            <a:r>
              <a:rPr lang="uk-UA" sz="2400" dirty="0" smtClean="0"/>
              <a:t> </a:t>
            </a:r>
            <a:r>
              <a:rPr lang="uk-UA" sz="2400" dirty="0" smtClean="0"/>
              <a:t>  - взаємодія ЛЗ з їжею, алкоголем;</a:t>
            </a:r>
          </a:p>
          <a:p>
            <a:r>
              <a:rPr lang="uk-UA" sz="2400" dirty="0" smtClean="0"/>
              <a:t> </a:t>
            </a:r>
            <a:r>
              <a:rPr lang="uk-UA" sz="2400" dirty="0" smtClean="0"/>
              <a:t>  - особливі попередження</a:t>
            </a:r>
            <a:endParaRPr lang="uk-UA" sz="2400" dirty="0" smtClean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Відповідальне самолікування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uk-UA" sz="2800" dirty="0" smtClean="0"/>
              <a:t>КАТЕГОРІЇ ПАЦІЄНТІВ, ЯКІ ПОТРЕБУЮТЬ ПІДВИЩЕННОЇ УВАГИ ПРОВІЗОРА:</a:t>
            </a:r>
          </a:p>
          <a:p>
            <a:r>
              <a:rPr lang="uk-UA" dirty="0" smtClean="0"/>
              <a:t>- особи похилого віку</a:t>
            </a:r>
          </a:p>
          <a:p>
            <a:r>
              <a:rPr lang="uk-UA" dirty="0" smtClean="0"/>
              <a:t>- діти</a:t>
            </a:r>
          </a:p>
          <a:p>
            <a:r>
              <a:rPr lang="uk-UA" dirty="0" smtClean="0"/>
              <a:t>- вагітні та </a:t>
            </a:r>
            <a:r>
              <a:rPr lang="uk-UA" dirty="0" err="1" smtClean="0"/>
              <a:t>лактуючі</a:t>
            </a:r>
            <a:r>
              <a:rPr lang="uk-UA" dirty="0" smtClean="0"/>
              <a:t> жінки</a:t>
            </a:r>
          </a:p>
          <a:p>
            <a:r>
              <a:rPr lang="uk-UA" dirty="0" smtClean="0"/>
              <a:t>- особи, які мають хронічні захворювання і потребують тривалого лікування</a:t>
            </a:r>
          </a:p>
          <a:p>
            <a:r>
              <a:rPr lang="uk-UA" dirty="0" smtClean="0"/>
              <a:t>- особи з обтяженим алергологічним анамнезом</a:t>
            </a: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Відповідальне самолікування</a:t>
            </a:r>
            <a:endParaRPr lang="ru-RU" dirty="0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/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Відповідальне лікування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u="sng" dirty="0" smtClean="0"/>
              <a:t>Брендові (оригінальні) </a:t>
            </a:r>
            <a:r>
              <a:rPr lang="uk-UA" u="sng" dirty="0" err="1" smtClean="0"/>
              <a:t>лікарс</a:t>
            </a:r>
            <a:r>
              <a:rPr lang="ru-RU" u="sng" dirty="0" err="1" smtClean="0"/>
              <a:t>ькі</a:t>
            </a:r>
            <a:r>
              <a:rPr lang="ru-RU" u="sng" dirty="0" smtClean="0"/>
              <a:t> </a:t>
            </a:r>
            <a:r>
              <a:rPr lang="ru-RU" u="sng" dirty="0" err="1" smtClean="0"/>
              <a:t>препарати</a:t>
            </a:r>
            <a:r>
              <a:rPr lang="ru-RU" u="sng" dirty="0" smtClean="0"/>
              <a:t>:</a:t>
            </a:r>
          </a:p>
          <a:p>
            <a:r>
              <a:rPr lang="uk-UA" i="1" dirty="0" smtClean="0"/>
              <a:t>ц</a:t>
            </a:r>
            <a:r>
              <a:rPr lang="uk-UA" i="1" dirty="0" smtClean="0"/>
              <a:t>е лікарські препарати, які є виключно власністю компанії, яка його розробила, власника першої лінії на його продаж</a:t>
            </a:r>
          </a:p>
          <a:p>
            <a:r>
              <a:rPr lang="uk-UA" dirty="0" err="1" smtClean="0"/>
              <a:t>Генеричні</a:t>
            </a:r>
            <a:r>
              <a:rPr lang="uk-UA" dirty="0" smtClean="0"/>
              <a:t> лікарські препарати:</a:t>
            </a:r>
          </a:p>
          <a:p>
            <a:r>
              <a:rPr lang="uk-UA" i="1" dirty="0" smtClean="0"/>
              <a:t>Це лікарські препарати, строк дії патентного захисту на активну речовину якого закінчився, та його активна речовина не є виключною власністю фармацевтичної компанії, яка його розробила або володіла першою ліцензією на його реалізацію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Відповідальне самолікування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Фармацевтична еквівалентність</a:t>
            </a:r>
          </a:p>
          <a:p>
            <a:r>
              <a:rPr lang="uk-UA" dirty="0" err="1" smtClean="0"/>
              <a:t>Біоеквівалентність</a:t>
            </a:r>
            <a:endParaRPr lang="uk-UA" dirty="0" smtClean="0"/>
          </a:p>
          <a:p>
            <a:r>
              <a:rPr lang="uk-UA" dirty="0" smtClean="0"/>
              <a:t>Терапевтична еквівалентність</a:t>
            </a:r>
          </a:p>
          <a:p>
            <a:r>
              <a:rPr lang="uk-UA" dirty="0" err="1" smtClean="0"/>
              <a:t>Біодоступність</a:t>
            </a:r>
            <a:r>
              <a:rPr lang="ru-RU" dirty="0" smtClean="0"/>
              <a:t>; </a:t>
            </a:r>
            <a:r>
              <a:rPr lang="ru-RU" dirty="0" err="1" smtClean="0"/>
              <a:t>фактори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впливають</a:t>
            </a:r>
            <a:r>
              <a:rPr lang="ru-RU" dirty="0" smtClean="0"/>
              <a:t> на </a:t>
            </a:r>
            <a:r>
              <a:rPr lang="ru-RU" dirty="0" err="1" smtClean="0"/>
              <a:t>біодоступність</a:t>
            </a:r>
            <a:endParaRPr lang="ru-RU" dirty="0" smtClean="0"/>
          </a:p>
          <a:p>
            <a:r>
              <a:rPr lang="uk-UA" dirty="0" err="1" smtClean="0"/>
              <a:t>Генерична</a:t>
            </a:r>
            <a:r>
              <a:rPr lang="uk-UA" dirty="0" smtClean="0"/>
              <a:t> заміна</a:t>
            </a:r>
          </a:p>
          <a:p>
            <a:r>
              <a:rPr lang="uk-UA" dirty="0" smtClean="0"/>
              <a:t>Терапевтична заміна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Відповідальне самолікування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k-UA" sz="2800" dirty="0" smtClean="0"/>
              <a:t>КОМПЛАЙЄНС – один з важливих факторів, що визначає ефективність фармакотерапії – це готовність пацієнта виконувати рекомендації лікаря, </a:t>
            </a:r>
            <a:r>
              <a:rPr lang="uk-UA" sz="2800" dirty="0" err="1" smtClean="0"/>
              <a:t>прихільність</a:t>
            </a:r>
            <a:r>
              <a:rPr lang="uk-UA" sz="2800" dirty="0" smtClean="0"/>
              <a:t> хворого до лікування</a:t>
            </a:r>
          </a:p>
          <a:p>
            <a:r>
              <a:rPr lang="uk-UA" sz="2800" dirty="0" smtClean="0"/>
              <a:t>Фактори, що впливають на відповідальність пацієнта: </a:t>
            </a:r>
            <a:r>
              <a:rPr lang="uk-UA" sz="2800" i="1" dirty="0" smtClean="0"/>
              <a:t>вік, рівень освіти хворого, емоційний стан хворого, частота дозування, кількість прийомів, лікарська форма, швидкість настання очікуваного ефекту, обмеження при прийомі препарату, побічні ефекти ЛЗ, повнота і доступність інформації про препарат, ціна і вартість курсу лікування, кількість одночасно застосовуваних препаратів</a:t>
            </a:r>
            <a:endParaRPr lang="uk-UA" sz="2800" i="1" dirty="0" smtClean="0"/>
          </a:p>
          <a:p>
            <a:endParaRPr lang="ru-RU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Garamond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658</TotalTime>
  <Words>2528</Words>
  <Application>Microsoft Office PowerPoint</Application>
  <PresentationFormat>Экран (4:3)</PresentationFormat>
  <Paragraphs>289</Paragraphs>
  <Slides>40</Slides>
  <Notes>17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Тема Office</vt:lpstr>
      <vt:lpstr>Слайд 1</vt:lpstr>
      <vt:lpstr>Слайд 2</vt:lpstr>
      <vt:lpstr>Великобританія </vt:lpstr>
      <vt:lpstr>Слайд 4</vt:lpstr>
      <vt:lpstr>Слайд 5</vt:lpstr>
      <vt:lpstr>Директива Європарламенту та Ради ЄС 2001/83 ЄС "Про зведення законів Співтовариства щодо лікарських засобів для людини". </vt:lpstr>
      <vt:lpstr>Слайд 7</vt:lpstr>
      <vt:lpstr>Визначення</vt:lpstr>
      <vt:lpstr>Визначення</vt:lpstr>
      <vt:lpstr>Критерії віднесення лікарських засобів до переліку реалізованих без рецепта лікаря</vt:lpstr>
      <vt:lpstr>Критерії віднесення лікарських засобів до переліку реалізованих без рецепта лікаря</vt:lpstr>
      <vt:lpstr>Критерії віднесення лікарських засобів до переліку реалізованих без рецепта лікаря</vt:lpstr>
      <vt:lpstr>Критерії віднесення лікарських засобів до переліку реалізованих без рецепта лікаря</vt:lpstr>
      <vt:lpstr>Критерії віднесення лікарських засобів до переліку реалізованих без рецепта лікаря</vt:lpstr>
      <vt:lpstr>У процесі експертизи пропозицій щодо включення до Переліку безрецептурної відпустки необхідно враховувати такі вимоги:</vt:lpstr>
      <vt:lpstr>Ответственное самолечение</vt:lpstr>
      <vt:lpstr>Слайд 17</vt:lpstr>
      <vt:lpstr>Відповідальне самолікування</vt:lpstr>
      <vt:lpstr>«Фармацевтична опіка» </vt:lpstr>
      <vt:lpstr>Відповідальне  самолікування –розподіл відповідальності </vt:lpstr>
      <vt:lpstr>Слайд 21</vt:lpstr>
      <vt:lpstr>Відповідальне самолікування –  відповідальність фармацевта</vt:lpstr>
      <vt:lpstr>Слайд 23</vt:lpstr>
      <vt:lpstr>Слайд 24</vt:lpstr>
      <vt:lpstr>Відповідальне самолікування</vt:lpstr>
      <vt:lpstr>Відповідальне самолікування:  за і проти</vt:lpstr>
      <vt:lpstr>Особливості проблеми самолікування та застосування безрецептурних лікарських засобів</vt:lpstr>
      <vt:lpstr>Умови реалізації концепції відповідального самолікування</vt:lpstr>
      <vt:lpstr>Умови реалізації концепції відповідального самолікування</vt:lpstr>
      <vt:lpstr>Умови реалізації концепції відповідального самолікування</vt:lpstr>
      <vt:lpstr>Заключення </vt:lpstr>
      <vt:lpstr>Заключення </vt:lpstr>
      <vt:lpstr>Відповідальне самолікування</vt:lpstr>
      <vt:lpstr>ВІДПОВІДАЛЬНЕ САМОІКУВАННЯ</vt:lpstr>
      <vt:lpstr>Відповідальне самолікування</vt:lpstr>
      <vt:lpstr>Відповідальне самолікування</vt:lpstr>
      <vt:lpstr>Відповідальне самолікування</vt:lpstr>
      <vt:lpstr>Відповідальне лікування</vt:lpstr>
      <vt:lpstr>Відповідальне самолікування</vt:lpstr>
      <vt:lpstr>Відповідальне самолікування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Sergey</cp:lastModifiedBy>
  <cp:revision>85</cp:revision>
  <dcterms:created xsi:type="dcterms:W3CDTF">2011-10-28T05:05:24Z</dcterms:created>
  <dcterms:modified xsi:type="dcterms:W3CDTF">2022-07-17T10:55:50Z</dcterms:modified>
</cp:coreProperties>
</file>