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xls" ContentType="application/vnd.ms-exce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8.xml" ContentType="application/vnd.openxmlformats-officedocument.presentationml.slide+xml"/>
  <Override PartName="/ppt/slides/slide49.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 id="2147483704" r:id="rId2"/>
  </p:sldMasterIdLst>
  <p:notesMasterIdLst>
    <p:notesMasterId r:id="rId63"/>
  </p:notesMasterIdLst>
  <p:sldIdLst>
    <p:sldId id="257" r:id="rId3"/>
    <p:sldId id="258" r:id="rId4"/>
    <p:sldId id="260" r:id="rId5"/>
    <p:sldId id="261" r:id="rId6"/>
    <p:sldId id="262" r:id="rId7"/>
    <p:sldId id="264" r:id="rId8"/>
    <p:sldId id="263" r:id="rId9"/>
    <p:sldId id="265" r:id="rId10"/>
    <p:sldId id="266" r:id="rId11"/>
    <p:sldId id="267" r:id="rId12"/>
    <p:sldId id="268" r:id="rId13"/>
    <p:sldId id="270" r:id="rId14"/>
    <p:sldId id="269" r:id="rId15"/>
    <p:sldId id="271" r:id="rId16"/>
    <p:sldId id="272" r:id="rId17"/>
    <p:sldId id="273" r:id="rId18"/>
    <p:sldId id="275" r:id="rId19"/>
    <p:sldId id="274" r:id="rId20"/>
    <p:sldId id="276" r:id="rId21"/>
    <p:sldId id="278" r:id="rId22"/>
    <p:sldId id="277" r:id="rId23"/>
    <p:sldId id="279" r:id="rId24"/>
    <p:sldId id="280" r:id="rId25"/>
    <p:sldId id="281" r:id="rId26"/>
    <p:sldId id="282" r:id="rId27"/>
    <p:sldId id="283" r:id="rId28"/>
    <p:sldId id="284" r:id="rId29"/>
    <p:sldId id="286" r:id="rId30"/>
    <p:sldId id="285" r:id="rId31"/>
    <p:sldId id="287" r:id="rId32"/>
    <p:sldId id="288" r:id="rId33"/>
    <p:sldId id="289" r:id="rId34"/>
    <p:sldId id="290" r:id="rId35"/>
    <p:sldId id="291" r:id="rId36"/>
    <p:sldId id="292" r:id="rId37"/>
    <p:sldId id="294" r:id="rId38"/>
    <p:sldId id="295" r:id="rId39"/>
    <p:sldId id="296" r:id="rId40"/>
    <p:sldId id="297" r:id="rId41"/>
    <p:sldId id="298" r:id="rId42"/>
    <p:sldId id="302" r:id="rId43"/>
    <p:sldId id="303" r:id="rId44"/>
    <p:sldId id="304" r:id="rId45"/>
    <p:sldId id="305" r:id="rId46"/>
    <p:sldId id="306" r:id="rId47"/>
    <p:sldId id="312" r:id="rId48"/>
    <p:sldId id="313" r:id="rId49"/>
    <p:sldId id="314" r:id="rId50"/>
    <p:sldId id="315" r:id="rId51"/>
    <p:sldId id="317" r:id="rId52"/>
    <p:sldId id="318" r:id="rId53"/>
    <p:sldId id="319" r:id="rId54"/>
    <p:sldId id="320" r:id="rId55"/>
    <p:sldId id="322" r:id="rId56"/>
    <p:sldId id="326" r:id="rId57"/>
    <p:sldId id="327" r:id="rId58"/>
    <p:sldId id="328" r:id="rId59"/>
    <p:sldId id="329" r:id="rId60"/>
    <p:sldId id="330" r:id="rId61"/>
    <p:sldId id="331" r:id="rId6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0" d="100"/>
          <a:sy n="80" d="100"/>
        </p:scale>
        <p:origin x="-1188" y="-6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notesMaster" Target="notesMasters/notesMaster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EC2A086-11AE-4A82-87AF-735D09550B6B}" type="datetimeFigureOut">
              <a:rPr lang="ru-RU" smtClean="0"/>
              <a:pPr/>
              <a:t>21.07.2022</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89ACC89-61FA-4BE4-B960-E86164B933CD}"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0079AC5F-6814-451B-B37A-E619A3DD1D1E}" type="slidenum">
              <a:rPr lang="ru-RU" sz="1200">
                <a:latin typeface="Arial" charset="0"/>
              </a:rPr>
              <a:pPr algn="r"/>
              <a:t>48</a:t>
            </a:fld>
            <a:endParaRPr lang="ru-RU" sz="1200">
              <a:latin typeface="Arial" charset="0"/>
            </a:endParaRPr>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pPr eaLnBrk="1" hangingPunct="1"/>
            <a:r>
              <a:rPr lang="ru-RU" sz="2400" smtClean="0">
                <a:latin typeface="Times New Roman" pitchFamily="18" charset="0"/>
              </a:rPr>
              <a:t>There are 8–10 times more reports for counterfeit antibiotics and 2–3 times more reports for antiparasitic drugs in comparison with other counterfeit drugs.60 </a:t>
            </a:r>
          </a:p>
          <a:p>
            <a:pPr eaLnBrk="1" hangingPunct="1"/>
            <a:r>
              <a:rPr lang="ru-RU" smtClean="0"/>
              <a:t>These substandard anti-TB medications can lead to emergence of drug resistance. Patients receiving a lower therapeutic dose than would be required for their treatment due to a substandard anti-TB drug could lead to drug resistance and treatment failure, despite 100% adherence to the treatment regimen by patients.</a:t>
            </a:r>
            <a:r>
              <a:rPr lang="ru-RU" smtClean="0">
                <a:hlinkClick r:id="" action="ppaction://noaction"/>
              </a:rPr>
              <a:t>65</a:t>
            </a:r>
            <a:r>
              <a:rPr lang="ru-RU" smtClean="0"/>
              <a:t>,</a:t>
            </a:r>
            <a:r>
              <a:rPr lang="ru-RU" smtClean="0">
                <a:hlinkClick r:id="" action="ppaction://noaction"/>
              </a:rPr>
              <a:t>66</a:t>
            </a:r>
            <a:r>
              <a:rPr lang="ru-RU" smtClean="0"/>
              <a:t> </a:t>
            </a:r>
          </a:p>
          <a:p>
            <a:pPr eaLnBrk="1" hangingPunct="1"/>
            <a:r>
              <a:rPr lang="ru-RU" sz="2400" smtClean="0">
                <a:latin typeface="Times New Roman" pitchFamily="18" charset="0"/>
              </a:rPr>
              <a:t>A substantial number of anti-TB drugs from several countries, particularly fixed-dose combinations, were found to be substandard [Table S2, available as Supplementary data at </a:t>
            </a:r>
            <a:r>
              <a:rPr lang="ru-RU" sz="2400" i="1" smtClean="0">
                <a:latin typeface="Times New Roman" pitchFamily="18" charset="0"/>
              </a:rPr>
              <a:t>JAC</a:t>
            </a:r>
            <a:r>
              <a:rPr lang="ru-RU" sz="2400" smtClean="0">
                <a:latin typeface="Times New Roman" pitchFamily="18" charset="0"/>
              </a:rPr>
              <a:t> Online (http://jac.oxfordjournals.org/)]. In contrast, some other studies have shown good quality of anti-TB drugs.61–63 </a:t>
            </a:r>
            <a:r>
              <a:rPr lang="ru-RU" sz="2800" smtClean="0">
                <a:latin typeface="Times New Roman" pitchFamily="18" charset="0"/>
              </a:rPr>
              <a:t>Counterfeit antiviral agents such as oseltamivir and interferon and antiretroviral agents have been reported [Table S3, available as Supplementary data at </a:t>
            </a:r>
            <a:r>
              <a:rPr lang="ru-RU" sz="2800" i="1" smtClean="0">
                <a:latin typeface="Times New Roman" pitchFamily="18" charset="0"/>
              </a:rPr>
              <a:t>JAC</a:t>
            </a:r>
            <a:r>
              <a:rPr lang="ru-RU" sz="2800" smtClean="0">
                <a:latin typeface="Times New Roman" pitchFamily="18" charset="0"/>
              </a:rPr>
              <a:t> Online (http://jac.oxfordjournals.org/)]. </a:t>
            </a:r>
            <a:r>
              <a:rPr lang="ru-RU" smtClean="0"/>
              <a:t>In a WHO survey of seven African countries, 20% to 90% of antimalarial drugs failed quality testing.68</a:t>
            </a:r>
          </a:p>
          <a:p>
            <a:pPr eaLnBrk="1" hangingPunct="1"/>
            <a:r>
              <a:rPr lang="ru-RU" smtClean="0"/>
              <a:t> Counterfeit artemisinins are a significant problem in southeast Asia14,55,72 and are expected to become a serious problem in Africa where artemisinin combination therapy is being implemented.39 Th </a:t>
            </a:r>
          </a:p>
          <a:p>
            <a:pPr eaLnBrk="1" hangingPunct="1"/>
            <a:r>
              <a:rPr lang="ru-RU" smtClean="0"/>
              <a:t>nystatin have been reported in Sierra Leone75 and Ukraine,76 </a:t>
            </a:r>
          </a:p>
          <a:p>
            <a:pPr eaLnBrk="1" hangingPunct="1"/>
            <a:r>
              <a:rPr lang="ru-RU" smtClean="0"/>
              <a:t>developing countries, many of the purchased drugs without packaging were counterfeit.53 </a:t>
            </a:r>
          </a:p>
          <a:p>
            <a:pPr eaLnBrk="1" hangingPunct="1"/>
            <a:r>
              <a:rPr lang="ru-RU" smtClean="0"/>
              <a:t>Examples of antimicrobials with false packaging and labelling include antibiotics such as penicillin,48 chloramphenicol,6 tetracyclines,6,36,54,57,80 co-trimoxazole,58 quinolones36 and aminoglycosides75,81 and antimalarials such as chloroquine,53 mefloquine,59 quinine82 and artesunate.14,44,61,70 </a:t>
            </a:r>
          </a:p>
          <a:p>
            <a:pPr eaLnBrk="1" hangingPunct="1"/>
            <a:r>
              <a:rPr lang="ru-RU" smtClean="0"/>
              <a:t>storage conditions Moreover, interactions may occur when products are stored at high temperature and humidity, consequently reducing the dissolution rate.85 Although many substandard antimicrobials may contain the appropriate amount of active ingredient, they can have suboptimal activity and this may be due to reduced bioavailability. Examples include tetracyclines,34 co-trimoxazole,32 metronidazole,32 pyrimethamine,50,89,90 chloroquine91 and mefloquine.59 </a:t>
            </a:r>
          </a:p>
          <a:p>
            <a:pPr eaLnBrk="1" hangingPunct="1"/>
            <a:endParaRPr lang="ru-RU" smtClean="0"/>
          </a:p>
          <a:p>
            <a:pPr eaLnBrk="1" hangingPunct="1"/>
            <a:endParaRPr lang="ru-RU" sz="2800" smtClean="0">
              <a:latin typeface="Times New Roman" pitchFamily="18" charset="0"/>
            </a:endParaRPr>
          </a:p>
          <a:p>
            <a:pPr eaLnBrk="1" hangingPunct="1"/>
            <a:endParaRPr lang="ru-RU" sz="2800" smtClean="0">
              <a:latin typeface="Times New Roman" pitchFamily="18" charset="0"/>
            </a:endParaRPr>
          </a:p>
          <a:p>
            <a:pPr eaLnBrk="1" hangingPunct="1"/>
            <a:endParaRPr lang="ru-RU" sz="2800" smtClean="0">
              <a:latin typeface="Times New Roman" pitchFamily="18" charset="0"/>
            </a:endParaRPr>
          </a:p>
          <a:p>
            <a:pPr eaLnBrk="1" hangingPunct="1"/>
            <a:r>
              <a:rPr lang="ru-RU" sz="2800" smtClean="0">
                <a:latin typeface="Times New Roman" pitchFamily="18" charset="0"/>
              </a:rPr>
              <a:t>In January 2006, the United States Food and Drug Administration (FDA) issued an alert about fraudulent flu remedies, including counterfeit prescription oseltamivir (Tamiflu) medication. </a:t>
            </a:r>
          </a:p>
          <a:p>
            <a:pPr eaLnBrk="1" hangingPunct="1"/>
            <a:r>
              <a:rPr lang="ru-RU" sz="2800" smtClean="0">
                <a:latin typeface="Times New Roman" pitchFamily="18" charset="0"/>
              </a:rPr>
              <a:t>The Dutch Healthcare Inspectorate warned consumers in early 2006 not to buy Tamiflu through the Internet, after counterfeit capsules were found in the Netherlands containing lactose and vitamin C, and no active substance. In the United Kingdom, officials seized 5000 packets of counterfeit Tamiflu in early 2006, estimated to be worth £500 000. </a:t>
            </a:r>
          </a:p>
          <a:p>
            <a:pPr eaLnBrk="1" hangingPunct="1"/>
            <a:r>
              <a:rPr lang="ru-RU" sz="2800" smtClean="0">
                <a:latin typeface="Times New Roman" pitchFamily="18" charset="0"/>
              </a:rPr>
              <a:t>A recent study in The Lancet concluded that up to 40% of products labeled as containing artesunate(anti-malarial) contain no active ingredients and therefore have no therapeutic benefits. That study showed that counterfeiters' ability to reproduce holograms and other sophisticated printing techniques had dramatically improved between 2001 and 2005, making detection even more difficult. </a:t>
            </a:r>
          </a:p>
          <a:p>
            <a:pPr eaLnBrk="1" hangingPunct="1"/>
            <a:endParaRPr lang="ru-RU" sz="2400" smtClean="0">
              <a:latin typeface="Times New Roman" pitchFamily="18" charset="0"/>
            </a:endParaRPr>
          </a:p>
          <a:p>
            <a:pPr eaLnBrk="1" hangingPunct="1"/>
            <a:endParaRPr lang="ru-RU" sz="2400" smtClean="0">
              <a:latin typeface="Times New Roman" pitchFamily="18" charset="0"/>
            </a:endParaRPr>
          </a:p>
          <a:p>
            <a:pPr eaLnBrk="1" hangingPunct="1"/>
            <a:endParaRPr lang="ru-RU" smtClean="0"/>
          </a:p>
          <a:p>
            <a:pPr eaLnBrk="1" hangingPunct="1"/>
            <a:endParaRPr lang="ru-RU"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3A94182A-EE97-42F4-B257-02A450098D6B}" type="slidenum">
              <a:rPr lang="ru-RU" sz="1200">
                <a:latin typeface="Arial" charset="0"/>
              </a:rPr>
              <a:pPr algn="r"/>
              <a:t>49</a:t>
            </a:fld>
            <a:endParaRPr lang="ru-RU" sz="1200">
              <a:latin typeface="Arial" charset="0"/>
            </a:endParaRPr>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pPr eaLnBrk="1" hangingPunct="1">
              <a:lnSpc>
                <a:spcPct val="90000"/>
              </a:lnSpc>
            </a:pPr>
            <a:r>
              <a:rPr lang="ru-RU" smtClean="0"/>
              <a:t>The use of low-quality drugs can result in adverse clinical outcomes such as lack of effect and treatment failure, risk of development of bacterial resistance, toxicity or side effects,14,42,66 all of which contribute to the burden of disease and consequently to excess mortality and morbidity.3 However, to the best of our knowledge, there are no reports (e.g. cohorts) that have studied these consequences of low-quality drugs in a systematic approach using adequate scientific methodology. The potential risk of counterfeit anti-infectious agents for individual and community health includes clinical aggravation leading to complications and even mortality from either the disease itself or possible toxic components in the product and selection of drug-resistant bacteria and parasites. </a:t>
            </a:r>
          </a:p>
          <a:p>
            <a:pPr eaLnBrk="1" hangingPunct="1">
              <a:lnSpc>
                <a:spcPct val="90000"/>
              </a:lnSpc>
            </a:pPr>
            <a:r>
              <a:rPr lang="ru-RU" smtClean="0"/>
              <a:t>Counterfeit and substandard medicines could also cause adverse effects such as allergic or other side effects through excessive dose or due to the presence of potentially toxic active ingredients53 or pathogenic contaminants,99 as has been reported for some antimicrobials including antimalarials,53,93,100–106 especially in paediatric formulations or when the drug has a narrow therapeutic window.12 </a:t>
            </a:r>
          </a:p>
          <a:p>
            <a:pPr eaLnBrk="1" hangingPunct="1">
              <a:lnSpc>
                <a:spcPct val="90000"/>
              </a:lnSpc>
            </a:pPr>
            <a:r>
              <a:rPr lang="ru-RU" smtClean="0"/>
              <a:t>In addition, there are many reports that anti-infective drugs of poor quality such as anti-TB agents and antimalarial drugs may cause treatment failure7,9,13,48 and can lead to substantial morbidity or mortality.71,93,100–103,107–109 Other studies report the number of deaths, which can be very high because of counterfeit drugs, such as the most well-known major incident concerning 2500 deaths in Niger in 1995 from a counterfeit meningitis vaccination.98 </a:t>
            </a:r>
          </a:p>
          <a:p>
            <a:pPr eaLnBrk="1" hangingPunct="1">
              <a:lnSpc>
                <a:spcPct val="90000"/>
              </a:lnSpc>
            </a:pPr>
            <a:endParaRPr lang="ru-RU" smtClean="0"/>
          </a:p>
          <a:p>
            <a:pPr eaLnBrk="1" hangingPunct="1">
              <a:lnSpc>
                <a:spcPct val="90000"/>
              </a:lnSpc>
            </a:pPr>
            <a:endParaRPr lang="ru-RU"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оугольник с двумя скругленными противолежащими углами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Заголовок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10" name="Дата 9"/>
          <p:cNvSpPr>
            <a:spLocks noGrp="1"/>
          </p:cNvSpPr>
          <p:nvPr>
            <p:ph type="dt" sz="half" idx="10"/>
          </p:nvPr>
        </p:nvSpPr>
        <p:spPr>
          <a:xfrm>
            <a:off x="5562600" y="6509004"/>
            <a:ext cx="3002280" cy="274320"/>
          </a:xfrm>
        </p:spPr>
        <p:txBody>
          <a:bodyPr vert="horz" rtlCol="0"/>
          <a:lstStyle>
            <a:extLst/>
          </a:lstStyle>
          <a:p>
            <a:fld id="{5B106E36-FD25-4E2D-B0AA-010F637433A0}" type="datetimeFigureOut">
              <a:rPr lang="ru-RU" smtClean="0"/>
              <a:pPr/>
              <a:t>21.07.2022</a:t>
            </a:fld>
            <a:endParaRPr lang="ru-RU"/>
          </a:p>
        </p:txBody>
      </p:sp>
      <p:sp>
        <p:nvSpPr>
          <p:cNvPr id="11" name="Номер слайда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725C68B6-61C2-468F-89AB-4B9F7531AA68}" type="slidenum">
              <a:rPr lang="ru-RU" smtClean="0"/>
              <a:pPr/>
              <a:t>‹#›</a:t>
            </a:fld>
            <a:endParaRPr lang="ru-RU"/>
          </a:p>
        </p:txBody>
      </p:sp>
      <p:sp>
        <p:nvSpPr>
          <p:cNvPr id="12" name="Нижний колонтитул 11"/>
          <p:cNvSpPr>
            <a:spLocks noGrp="1"/>
          </p:cNvSpPr>
          <p:nvPr>
            <p:ph type="ftr" sz="quarter" idx="12"/>
          </p:nvPr>
        </p:nvSpPr>
        <p:spPr>
          <a:xfrm>
            <a:off x="1600200" y="6509004"/>
            <a:ext cx="3907464" cy="274320"/>
          </a:xfrm>
        </p:spPr>
        <p:txBody>
          <a:bodyPr vert="horz" rtlCol="0"/>
          <a:lstStyle>
            <a:extLst/>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7" name="Прямоугольник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21.07.2022</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7" name="Прямоугольник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8" name="Дата 7"/>
          <p:cNvSpPr>
            <a:spLocks noGrp="1"/>
          </p:cNvSpPr>
          <p:nvPr>
            <p:ph type="dt" sz="half" idx="10"/>
          </p:nvPr>
        </p:nvSpPr>
        <p:spPr>
          <a:xfrm>
            <a:off x="5562600" y="6513670"/>
            <a:ext cx="3002280" cy="274320"/>
          </a:xfrm>
        </p:spPr>
        <p:txBody>
          <a:bodyPr vert="horz" rtlCol="0"/>
          <a:lstStyle>
            <a:extLst/>
          </a:lstStyle>
          <a:p>
            <a:fld id="{5B106E36-FD25-4E2D-B0AA-010F637433A0}" type="datetimeFigureOut">
              <a:rPr lang="ru-RU" smtClean="0"/>
              <a:pPr/>
              <a:t>21.07.2022</a:t>
            </a:fld>
            <a:endParaRPr lang="ru-RU"/>
          </a:p>
        </p:txBody>
      </p:sp>
      <p:sp>
        <p:nvSpPr>
          <p:cNvPr id="9" name="Номер слайда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725C68B6-61C2-468F-89AB-4B9F7531AA68}" type="slidenum">
              <a:rPr lang="ru-RU" smtClean="0"/>
              <a:pPr/>
              <a:t>‹#›</a:t>
            </a:fld>
            <a:endParaRPr lang="ru-RU"/>
          </a:p>
        </p:txBody>
      </p:sp>
      <p:sp>
        <p:nvSpPr>
          <p:cNvPr id="10" name="Нижний колонтитул 9"/>
          <p:cNvSpPr>
            <a:spLocks noGrp="1"/>
          </p:cNvSpPr>
          <p:nvPr>
            <p:ph type="ftr" sz="quarter" idx="12"/>
          </p:nvPr>
        </p:nvSpPr>
        <p:spPr>
          <a:xfrm>
            <a:off x="1600200" y="6513670"/>
            <a:ext cx="3907464" cy="274320"/>
          </a:xfrm>
        </p:spPr>
        <p:txBody>
          <a:bodyPr vert="horz" rtlCol="0"/>
          <a:lstStyle>
            <a:extLst/>
          </a:lstStyle>
          <a:p>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21.07.2022</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a:xfrm>
            <a:off x="8641080" y="6514568"/>
            <a:ext cx="464288" cy="274320"/>
          </a:xfrm>
        </p:spPr>
        <p:txBody>
          <a:bodyPr/>
          <a:lstStyle>
            <a:extLst/>
          </a:lstStyle>
          <a:p>
            <a:fld id="{725C68B6-61C2-468F-89AB-4B9F7531AA68}" type="slidenum">
              <a:rPr lang="ru-RU" smtClean="0"/>
              <a:pPr/>
              <a:t>‹#›</a:t>
            </a:fld>
            <a:endParaRPr lang="ru-RU"/>
          </a:p>
        </p:txBody>
      </p:sp>
      <p:sp>
        <p:nvSpPr>
          <p:cNvPr id="10" name="Прямоугольник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Прямоугольник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Прямоугольник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Заголовок 1"/>
          <p:cNvSpPr>
            <a:spLocks noGrp="1"/>
          </p:cNvSpPr>
          <p:nvPr>
            <p:ph type="title"/>
          </p:nvPr>
        </p:nvSpPr>
        <p:spPr>
          <a:xfrm>
            <a:off x="457200" y="251948"/>
            <a:ext cx="8229600" cy="1143000"/>
          </a:xfrm>
        </p:spPr>
        <p:txBody>
          <a:bodyPr anchor="b"/>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5B106E36-FD25-4E2D-B0AA-010F637433A0}" type="datetimeFigureOut">
              <a:rPr lang="ru-RU" smtClean="0"/>
              <a:pPr/>
              <a:t>21.07.2022</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a:xfrm>
            <a:off x="8641080" y="6514568"/>
            <a:ext cx="464288" cy="274320"/>
          </a:xfrm>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53218"/>
            <a:ext cx="8229600" cy="1143000"/>
          </a:xfrm>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5B106E36-FD25-4E2D-B0AA-010F637433A0}" type="datetimeFigureOut">
              <a:rPr lang="ru-RU" smtClean="0"/>
              <a:pPr/>
              <a:t>21.07.2022</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7" name="Прямоугольник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extLst/>
          </a:lstStyle>
          <a:p>
            <a:fld id="{5B106E36-FD25-4E2D-B0AA-010F637433A0}" type="datetimeFigureOut">
              <a:rPr lang="ru-RU" smtClean="0"/>
              <a:pPr/>
              <a:t>21.07.2022</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2"/>
      </p:bgRef>
    </p:bg>
    <p:spTree>
      <p:nvGrpSpPr>
        <p:cNvPr id="1" name=""/>
        <p:cNvGrpSpPr/>
        <p:nvPr/>
      </p:nvGrpSpPr>
      <p:grpSpPr>
        <a:xfrm>
          <a:off x="0" y="0"/>
          <a:ext cx="0" cy="0"/>
          <a:chOff x="0" y="0"/>
          <a:chExt cx="0" cy="0"/>
        </a:xfrm>
      </p:grpSpPr>
      <p:sp>
        <p:nvSpPr>
          <p:cNvPr id="8" name="Прямоугольник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4963136" y="304800"/>
            <a:ext cx="3931920" cy="762000"/>
          </a:xfrm>
        </p:spPr>
        <p:txBody>
          <a:bodyPr anchor="b"/>
          <a:lstStyle>
            <a:lvl1pPr marL="0" algn="r">
              <a:buNone/>
              <a:defRPr sz="2000" b="1"/>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9" name="Дата 8"/>
          <p:cNvSpPr>
            <a:spLocks noGrp="1"/>
          </p:cNvSpPr>
          <p:nvPr>
            <p:ph type="dt" sz="half" idx="10"/>
          </p:nvPr>
        </p:nvSpPr>
        <p:spPr>
          <a:xfrm>
            <a:off x="5562600" y="6513670"/>
            <a:ext cx="3002280" cy="274320"/>
          </a:xfrm>
        </p:spPr>
        <p:txBody>
          <a:bodyPr vert="horz" rtlCol="0"/>
          <a:lstStyle>
            <a:extLst/>
          </a:lstStyle>
          <a:p>
            <a:fld id="{5B106E36-FD25-4E2D-B0AA-010F637433A0}" type="datetimeFigureOut">
              <a:rPr lang="ru-RU" smtClean="0"/>
              <a:pPr/>
              <a:t>21.07.2022</a:t>
            </a:fld>
            <a:endParaRPr lang="ru-RU"/>
          </a:p>
        </p:txBody>
      </p:sp>
      <p:sp>
        <p:nvSpPr>
          <p:cNvPr id="10" name="Номер слайда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725C68B6-61C2-468F-89AB-4B9F7531AA68}" type="slidenum">
              <a:rPr lang="ru-RU" smtClean="0"/>
              <a:pPr/>
              <a:t>‹#›</a:t>
            </a:fld>
            <a:endParaRPr lang="ru-RU"/>
          </a:p>
        </p:txBody>
      </p:sp>
      <p:sp>
        <p:nvSpPr>
          <p:cNvPr id="11" name="Нижний колонтитул 10"/>
          <p:cNvSpPr>
            <a:spLocks noGrp="1"/>
          </p:cNvSpPr>
          <p:nvPr>
            <p:ph type="ftr" sz="quarter" idx="12"/>
          </p:nvPr>
        </p:nvSpPr>
        <p:spPr>
          <a:xfrm>
            <a:off x="1600200" y="6513670"/>
            <a:ext cx="3907464" cy="274320"/>
          </a:xfrm>
        </p:spPr>
        <p:txBody>
          <a:bodyPr vert="horz" rtlCol="0"/>
          <a:lstStyle>
            <a:extLst/>
          </a:lstStyle>
          <a:p>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0443" y="4724400"/>
            <a:ext cx="5486400" cy="664536"/>
          </a:xfrm>
        </p:spPr>
        <p:txBody>
          <a:bodyPr anchor="b"/>
          <a:lstStyle>
            <a:lvl1pPr marL="0" algn="r">
              <a:buNone/>
              <a:defRPr sz="2000" b="1"/>
            </a:lvl1pPr>
            <a:extLst/>
          </a:lstStyle>
          <a:p>
            <a:r>
              <a:rPr kumimoji="0" lang="ru-RU" smtClean="0"/>
              <a:t>Образец заголовка</a:t>
            </a:r>
            <a:endParaRPr kumimoji="0" lang="en-US"/>
          </a:p>
        </p:txBody>
      </p:sp>
      <p:sp>
        <p:nvSpPr>
          <p:cNvPr id="4" name="Текст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
        <p:nvSpPr>
          <p:cNvPr id="13" name="Рисунок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ru-RU"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8" name="Дата 7"/>
          <p:cNvSpPr>
            <a:spLocks noGrp="1"/>
          </p:cNvSpPr>
          <p:nvPr>
            <p:ph type="dt" sz="half" idx="10"/>
          </p:nvPr>
        </p:nvSpPr>
        <p:spPr>
          <a:xfrm>
            <a:off x="5562600" y="6509004"/>
            <a:ext cx="3002280" cy="274320"/>
          </a:xfrm>
        </p:spPr>
        <p:txBody>
          <a:bodyPr vert="horz" rtlCol="0"/>
          <a:lstStyle>
            <a:extLst/>
          </a:lstStyle>
          <a:p>
            <a:fld id="{5B106E36-FD25-4E2D-B0AA-010F637433A0}" type="datetimeFigureOut">
              <a:rPr lang="ru-RU" smtClean="0"/>
              <a:pPr/>
              <a:t>21.07.2022</a:t>
            </a:fld>
            <a:endParaRPr lang="ru-RU"/>
          </a:p>
        </p:txBody>
      </p:sp>
      <p:sp>
        <p:nvSpPr>
          <p:cNvPr id="9" name="Номер слайда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725C68B6-61C2-468F-89AB-4B9F7531AA68}" type="slidenum">
              <a:rPr lang="ru-RU" smtClean="0"/>
              <a:pPr/>
              <a:t>‹#›</a:t>
            </a:fld>
            <a:endParaRPr lang="ru-RU"/>
          </a:p>
        </p:txBody>
      </p:sp>
      <p:sp>
        <p:nvSpPr>
          <p:cNvPr id="10" name="Нижний колонтитул 9"/>
          <p:cNvSpPr>
            <a:spLocks noGrp="1"/>
          </p:cNvSpPr>
          <p:nvPr>
            <p:ph type="ftr" sz="quarter" idx="12"/>
          </p:nvPr>
        </p:nvSpPr>
        <p:spPr>
          <a:xfrm>
            <a:off x="1600200" y="6509004"/>
            <a:ext cx="3907464" cy="274320"/>
          </a:xfrm>
        </p:spPr>
        <p:txBody>
          <a:bodyPr vert="horz" rtlCol="0"/>
          <a:lstStyle>
            <a:extLst/>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21.07.2022</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lvl1pPr algn="l">
              <a:defRPr/>
            </a:lvl1pPr>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21.07.2022</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Таблица 2"/>
          <p:cNvSpPr>
            <a:spLocks noGrp="1"/>
          </p:cNvSpPr>
          <p:nvPr>
            <p:ph type="tbl" idx="1"/>
          </p:nvPr>
        </p:nvSpPr>
        <p:spPr>
          <a:xfrm>
            <a:off x="457200" y="1600200"/>
            <a:ext cx="8229600" cy="4525963"/>
          </a:xfrm>
        </p:spPr>
        <p:txBody>
          <a:bodyPr/>
          <a:lstStyle/>
          <a:p>
            <a:pPr lvl="0"/>
            <a:endParaRPr lang="ru-RU" noProof="0" smtClean="0"/>
          </a:p>
        </p:txBody>
      </p:sp>
      <p:sp>
        <p:nvSpPr>
          <p:cNvPr id="4" name="Rectangle 2"/>
          <p:cNvSpPr>
            <a:spLocks noGrp="1" noChangeArrowheads="1"/>
          </p:cNvSpPr>
          <p:nvPr>
            <p:ph type="dt" sz="half" idx="10"/>
          </p:nvPr>
        </p:nvSpPr>
        <p:spPr>
          <a:ln/>
        </p:spPr>
        <p:txBody>
          <a:bodyPr/>
          <a:lstStyle>
            <a:lvl1pPr>
              <a:defRPr/>
            </a:lvl1pPr>
          </a:lstStyle>
          <a:p>
            <a:pPr>
              <a:defRPr/>
            </a:pPr>
            <a:endParaRPr lang="ru-RU"/>
          </a:p>
        </p:txBody>
      </p:sp>
      <p:sp>
        <p:nvSpPr>
          <p:cNvPr id="5" name="Rectangle 3"/>
          <p:cNvSpPr>
            <a:spLocks noGrp="1" noChangeArrowheads="1"/>
          </p:cNvSpPr>
          <p:nvPr>
            <p:ph type="sldNum" sz="quarter" idx="11"/>
          </p:nvPr>
        </p:nvSpPr>
        <p:spPr>
          <a:ln/>
        </p:spPr>
        <p:txBody>
          <a:bodyPr/>
          <a:lstStyle>
            <a:lvl1pPr>
              <a:defRPr/>
            </a:lvl1pPr>
          </a:lstStyle>
          <a:p>
            <a:pPr>
              <a:defRPr/>
            </a:pPr>
            <a:fld id="{B00E9681-D453-4D13-9F4A-63806DA81FAB}" type="slidenum">
              <a:rPr lang="ru-RU"/>
              <a:pPr>
                <a:defRPr/>
              </a:pPr>
              <a:t>‹#›</a:t>
            </a:fld>
            <a:endParaRPr lang="ru-RU"/>
          </a:p>
        </p:txBody>
      </p:sp>
      <p:sp>
        <p:nvSpPr>
          <p:cNvPr id="6" name="Rectangle 14"/>
          <p:cNvSpPr>
            <a:spLocks noGrp="1" noChangeArrowheads="1"/>
          </p:cNvSpPr>
          <p:nvPr>
            <p:ph type="ftr" sz="quarter" idx="12"/>
          </p:nvPr>
        </p:nvSpPr>
        <p:spPr>
          <a:ln/>
        </p:spPr>
        <p:txBody>
          <a:bodyPr/>
          <a:lstStyle>
            <a:lvl1pPr>
              <a:defRPr/>
            </a:lvl1pPr>
          </a:lstStyle>
          <a:p>
            <a:pPr>
              <a:defRPr/>
            </a:pPr>
            <a:endParaRPr 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hart">
  <p:cSld name="Заголовок и диаграмм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Диаграмма 2"/>
          <p:cNvSpPr>
            <a:spLocks noGrp="1"/>
          </p:cNvSpPr>
          <p:nvPr>
            <p:ph type="chart" idx="1"/>
          </p:nvPr>
        </p:nvSpPr>
        <p:spPr>
          <a:xfrm>
            <a:off x="457200" y="1600200"/>
            <a:ext cx="8229600" cy="4525963"/>
          </a:xfrm>
        </p:spPr>
        <p:txBody>
          <a:bodyPr/>
          <a:lstStyle/>
          <a:p>
            <a:pPr lvl="0"/>
            <a:endParaRPr lang="ru-RU" noProof="0"/>
          </a:p>
        </p:txBody>
      </p:sp>
      <p:sp>
        <p:nvSpPr>
          <p:cNvPr id="4" name="Rectangle 2"/>
          <p:cNvSpPr>
            <a:spLocks noGrp="1" noChangeArrowheads="1"/>
          </p:cNvSpPr>
          <p:nvPr>
            <p:ph type="dt" sz="half" idx="10"/>
          </p:nvPr>
        </p:nvSpPr>
        <p:spPr>
          <a:ln/>
        </p:spPr>
        <p:txBody>
          <a:bodyPr/>
          <a:lstStyle>
            <a:lvl1pPr>
              <a:defRPr/>
            </a:lvl1pPr>
          </a:lstStyle>
          <a:p>
            <a:pPr>
              <a:defRPr/>
            </a:pPr>
            <a:endParaRPr lang="ru-RU"/>
          </a:p>
        </p:txBody>
      </p:sp>
      <p:sp>
        <p:nvSpPr>
          <p:cNvPr id="5" name="Rectangle 3"/>
          <p:cNvSpPr>
            <a:spLocks noGrp="1" noChangeArrowheads="1"/>
          </p:cNvSpPr>
          <p:nvPr>
            <p:ph type="sldNum" sz="quarter" idx="11"/>
          </p:nvPr>
        </p:nvSpPr>
        <p:spPr>
          <a:ln/>
        </p:spPr>
        <p:txBody>
          <a:bodyPr/>
          <a:lstStyle>
            <a:lvl1pPr>
              <a:defRPr/>
            </a:lvl1pPr>
          </a:lstStyle>
          <a:p>
            <a:pPr>
              <a:defRPr/>
            </a:pPr>
            <a:fld id="{0AAD8E9A-6014-4F35-90E7-4192E9951487}" type="slidenum">
              <a:rPr lang="ru-RU"/>
              <a:pPr>
                <a:defRPr/>
              </a:pPr>
              <a:t>‹#›</a:t>
            </a:fld>
            <a:endParaRPr lang="ru-RU"/>
          </a:p>
        </p:txBody>
      </p:sp>
      <p:sp>
        <p:nvSpPr>
          <p:cNvPr id="6" name="Rectangle 14"/>
          <p:cNvSpPr>
            <a:spLocks noGrp="1" noChangeArrowheads="1"/>
          </p:cNvSpPr>
          <p:nvPr>
            <p:ph type="ftr" sz="quarter" idx="12"/>
          </p:nvPr>
        </p:nvSpPr>
        <p:spPr>
          <a:ln/>
        </p:spPr>
        <p:txBody>
          <a:bodyPr/>
          <a:lstStyle>
            <a:lvl1pPr>
              <a:defRPr/>
            </a:lvl1pPr>
          </a:lstStyle>
          <a:p>
            <a:pPr>
              <a:defRPr/>
            </a:pPr>
            <a:endParaRPr lang="ru-RU"/>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оугольник с двумя скругленными противолежащими углами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Заголовок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10" name="Дата 9"/>
          <p:cNvSpPr>
            <a:spLocks noGrp="1"/>
          </p:cNvSpPr>
          <p:nvPr>
            <p:ph type="dt" sz="half" idx="10"/>
          </p:nvPr>
        </p:nvSpPr>
        <p:spPr>
          <a:xfrm>
            <a:off x="5562600" y="6509004"/>
            <a:ext cx="3002280" cy="274320"/>
          </a:xfrm>
        </p:spPr>
        <p:txBody>
          <a:bodyPr vert="horz" rtlCol="0"/>
          <a:lstStyle>
            <a:extLst/>
          </a:lstStyle>
          <a:p>
            <a:fld id="{5B106E36-FD25-4E2D-B0AA-010F637433A0}" type="datetimeFigureOut">
              <a:rPr lang="ru-RU" smtClean="0"/>
              <a:pPr/>
              <a:t>21.07.2022</a:t>
            </a:fld>
            <a:endParaRPr lang="ru-RU"/>
          </a:p>
        </p:txBody>
      </p:sp>
      <p:sp>
        <p:nvSpPr>
          <p:cNvPr id="11" name="Номер слайда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725C68B6-61C2-468F-89AB-4B9F7531AA68}" type="slidenum">
              <a:rPr lang="ru-RU" smtClean="0"/>
              <a:pPr/>
              <a:t>‹#›</a:t>
            </a:fld>
            <a:endParaRPr lang="ru-RU"/>
          </a:p>
        </p:txBody>
      </p:sp>
      <p:sp>
        <p:nvSpPr>
          <p:cNvPr id="12" name="Нижний колонтитул 11"/>
          <p:cNvSpPr>
            <a:spLocks noGrp="1"/>
          </p:cNvSpPr>
          <p:nvPr>
            <p:ph type="ftr" sz="quarter" idx="12"/>
          </p:nvPr>
        </p:nvSpPr>
        <p:spPr>
          <a:xfrm>
            <a:off x="1600200" y="6509004"/>
            <a:ext cx="3907464" cy="274320"/>
          </a:xfrm>
        </p:spPr>
        <p:txBody>
          <a:bodyPr vert="horz" rtlCol="0"/>
          <a:lstStyle>
            <a:extLst/>
          </a:lstStyle>
          <a:p>
            <a:endParaRPr lang="ru-RU"/>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7" name="Прямоугольник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21.07.2022</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7" name="Прямоугольник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8" name="Дата 7"/>
          <p:cNvSpPr>
            <a:spLocks noGrp="1"/>
          </p:cNvSpPr>
          <p:nvPr>
            <p:ph type="dt" sz="half" idx="10"/>
          </p:nvPr>
        </p:nvSpPr>
        <p:spPr>
          <a:xfrm>
            <a:off x="5562600" y="6513670"/>
            <a:ext cx="3002280" cy="274320"/>
          </a:xfrm>
        </p:spPr>
        <p:txBody>
          <a:bodyPr vert="horz" rtlCol="0"/>
          <a:lstStyle>
            <a:extLst/>
          </a:lstStyle>
          <a:p>
            <a:fld id="{5B106E36-FD25-4E2D-B0AA-010F637433A0}" type="datetimeFigureOut">
              <a:rPr lang="ru-RU" smtClean="0"/>
              <a:pPr/>
              <a:t>21.07.2022</a:t>
            </a:fld>
            <a:endParaRPr lang="ru-RU"/>
          </a:p>
        </p:txBody>
      </p:sp>
      <p:sp>
        <p:nvSpPr>
          <p:cNvPr id="9" name="Номер слайда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725C68B6-61C2-468F-89AB-4B9F7531AA68}" type="slidenum">
              <a:rPr lang="ru-RU" smtClean="0"/>
              <a:pPr/>
              <a:t>‹#›</a:t>
            </a:fld>
            <a:endParaRPr lang="ru-RU"/>
          </a:p>
        </p:txBody>
      </p:sp>
      <p:sp>
        <p:nvSpPr>
          <p:cNvPr id="10" name="Нижний колонтитул 9"/>
          <p:cNvSpPr>
            <a:spLocks noGrp="1"/>
          </p:cNvSpPr>
          <p:nvPr>
            <p:ph type="ftr" sz="quarter" idx="12"/>
          </p:nvPr>
        </p:nvSpPr>
        <p:spPr>
          <a:xfrm>
            <a:off x="1600200" y="6513670"/>
            <a:ext cx="3907464" cy="274320"/>
          </a:xfrm>
        </p:spPr>
        <p:txBody>
          <a:bodyPr vert="horz" rtlCol="0"/>
          <a:lstStyle>
            <a:extLst/>
          </a:lstStyle>
          <a:p>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21.07.2022</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a:xfrm>
            <a:off x="8641080" y="6514568"/>
            <a:ext cx="464288" cy="274320"/>
          </a:xfrm>
        </p:spPr>
        <p:txBody>
          <a:bodyPr/>
          <a:lstStyle>
            <a:extLst/>
          </a:lstStyle>
          <a:p>
            <a:fld id="{725C68B6-61C2-468F-89AB-4B9F7531AA68}" type="slidenum">
              <a:rPr lang="ru-RU" smtClean="0"/>
              <a:pPr/>
              <a:t>‹#›</a:t>
            </a:fld>
            <a:endParaRPr lang="ru-RU"/>
          </a:p>
        </p:txBody>
      </p:sp>
      <p:sp>
        <p:nvSpPr>
          <p:cNvPr id="10" name="Прямоугольник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Прямоугольник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Прямоугольник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Заголовок 1"/>
          <p:cNvSpPr>
            <a:spLocks noGrp="1"/>
          </p:cNvSpPr>
          <p:nvPr>
            <p:ph type="title"/>
          </p:nvPr>
        </p:nvSpPr>
        <p:spPr>
          <a:xfrm>
            <a:off x="457200" y="251948"/>
            <a:ext cx="8229600" cy="1143000"/>
          </a:xfrm>
        </p:spPr>
        <p:txBody>
          <a:bodyPr anchor="b"/>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5B106E36-FD25-4E2D-B0AA-010F637433A0}" type="datetimeFigureOut">
              <a:rPr lang="ru-RU" smtClean="0"/>
              <a:pPr/>
              <a:t>21.07.2022</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a:xfrm>
            <a:off x="8641080" y="6514568"/>
            <a:ext cx="464288" cy="274320"/>
          </a:xfrm>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53218"/>
            <a:ext cx="8229600" cy="1143000"/>
          </a:xfrm>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5B106E36-FD25-4E2D-B0AA-010F637433A0}" type="datetimeFigureOut">
              <a:rPr lang="ru-RU" smtClean="0"/>
              <a:pPr/>
              <a:t>21.07.2022</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7" name="Прямоугольник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extLst/>
          </a:lstStyle>
          <a:p>
            <a:fld id="{5B106E36-FD25-4E2D-B0AA-010F637433A0}" type="datetimeFigureOut">
              <a:rPr lang="ru-RU" smtClean="0"/>
              <a:pPr/>
              <a:t>21.07.2022</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2"/>
      </p:bgRef>
    </p:bg>
    <p:spTree>
      <p:nvGrpSpPr>
        <p:cNvPr id="1" name=""/>
        <p:cNvGrpSpPr/>
        <p:nvPr/>
      </p:nvGrpSpPr>
      <p:grpSpPr>
        <a:xfrm>
          <a:off x="0" y="0"/>
          <a:ext cx="0" cy="0"/>
          <a:chOff x="0" y="0"/>
          <a:chExt cx="0" cy="0"/>
        </a:xfrm>
      </p:grpSpPr>
      <p:sp>
        <p:nvSpPr>
          <p:cNvPr id="8" name="Прямоугольник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4963136" y="304800"/>
            <a:ext cx="3931920" cy="762000"/>
          </a:xfrm>
        </p:spPr>
        <p:txBody>
          <a:bodyPr anchor="b"/>
          <a:lstStyle>
            <a:lvl1pPr marL="0" algn="r">
              <a:buNone/>
              <a:defRPr sz="2000" b="1"/>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9" name="Дата 8"/>
          <p:cNvSpPr>
            <a:spLocks noGrp="1"/>
          </p:cNvSpPr>
          <p:nvPr>
            <p:ph type="dt" sz="half" idx="10"/>
          </p:nvPr>
        </p:nvSpPr>
        <p:spPr>
          <a:xfrm>
            <a:off x="5562600" y="6513670"/>
            <a:ext cx="3002280" cy="274320"/>
          </a:xfrm>
        </p:spPr>
        <p:txBody>
          <a:bodyPr vert="horz" rtlCol="0"/>
          <a:lstStyle>
            <a:extLst/>
          </a:lstStyle>
          <a:p>
            <a:fld id="{5B106E36-FD25-4E2D-B0AA-010F637433A0}" type="datetimeFigureOut">
              <a:rPr lang="ru-RU" smtClean="0"/>
              <a:pPr/>
              <a:t>21.07.2022</a:t>
            </a:fld>
            <a:endParaRPr lang="ru-RU"/>
          </a:p>
        </p:txBody>
      </p:sp>
      <p:sp>
        <p:nvSpPr>
          <p:cNvPr id="10" name="Номер слайда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725C68B6-61C2-468F-89AB-4B9F7531AA68}" type="slidenum">
              <a:rPr lang="ru-RU" smtClean="0"/>
              <a:pPr/>
              <a:t>‹#›</a:t>
            </a:fld>
            <a:endParaRPr lang="ru-RU"/>
          </a:p>
        </p:txBody>
      </p:sp>
      <p:sp>
        <p:nvSpPr>
          <p:cNvPr id="11" name="Нижний колонтитул 10"/>
          <p:cNvSpPr>
            <a:spLocks noGrp="1"/>
          </p:cNvSpPr>
          <p:nvPr>
            <p:ph type="ftr" sz="quarter" idx="12"/>
          </p:nvPr>
        </p:nvSpPr>
        <p:spPr>
          <a:xfrm>
            <a:off x="1600200" y="6513670"/>
            <a:ext cx="3907464" cy="274320"/>
          </a:xfrm>
        </p:spPr>
        <p:txBody>
          <a:bodyPr vert="horz" rtlCol="0"/>
          <a:lstStyle>
            <a:extLst/>
          </a:lstStyle>
          <a:p>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0443" y="4724400"/>
            <a:ext cx="5486400" cy="664536"/>
          </a:xfrm>
        </p:spPr>
        <p:txBody>
          <a:bodyPr anchor="b"/>
          <a:lstStyle>
            <a:lvl1pPr marL="0" algn="r">
              <a:buNone/>
              <a:defRPr sz="2000" b="1"/>
            </a:lvl1pPr>
            <a:extLst/>
          </a:lstStyle>
          <a:p>
            <a:r>
              <a:rPr kumimoji="0" lang="ru-RU" smtClean="0"/>
              <a:t>Образец заголовка</a:t>
            </a:r>
            <a:endParaRPr kumimoji="0" lang="en-US"/>
          </a:p>
        </p:txBody>
      </p:sp>
      <p:sp>
        <p:nvSpPr>
          <p:cNvPr id="4" name="Текст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
        <p:nvSpPr>
          <p:cNvPr id="13" name="Рисунок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ru-RU"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8" name="Дата 7"/>
          <p:cNvSpPr>
            <a:spLocks noGrp="1"/>
          </p:cNvSpPr>
          <p:nvPr>
            <p:ph type="dt" sz="half" idx="10"/>
          </p:nvPr>
        </p:nvSpPr>
        <p:spPr>
          <a:xfrm>
            <a:off x="5562600" y="6509004"/>
            <a:ext cx="3002280" cy="274320"/>
          </a:xfrm>
        </p:spPr>
        <p:txBody>
          <a:bodyPr vert="horz" rtlCol="0"/>
          <a:lstStyle>
            <a:extLst/>
          </a:lstStyle>
          <a:p>
            <a:fld id="{5B106E36-FD25-4E2D-B0AA-010F637433A0}" type="datetimeFigureOut">
              <a:rPr lang="ru-RU" smtClean="0"/>
              <a:pPr/>
              <a:t>21.07.2022</a:t>
            </a:fld>
            <a:endParaRPr lang="ru-RU"/>
          </a:p>
        </p:txBody>
      </p:sp>
      <p:sp>
        <p:nvSpPr>
          <p:cNvPr id="9" name="Номер слайда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725C68B6-61C2-468F-89AB-4B9F7531AA68}" type="slidenum">
              <a:rPr lang="ru-RU" smtClean="0"/>
              <a:pPr/>
              <a:t>‹#›</a:t>
            </a:fld>
            <a:endParaRPr lang="ru-RU"/>
          </a:p>
        </p:txBody>
      </p:sp>
      <p:sp>
        <p:nvSpPr>
          <p:cNvPr id="10" name="Нижний колонтитул 9"/>
          <p:cNvSpPr>
            <a:spLocks noGrp="1"/>
          </p:cNvSpPr>
          <p:nvPr>
            <p:ph type="ftr" sz="quarter" idx="12"/>
          </p:nvPr>
        </p:nvSpPr>
        <p:spPr>
          <a:xfrm>
            <a:off x="1600200" y="6509004"/>
            <a:ext cx="3907464" cy="274320"/>
          </a:xfrm>
        </p:spPr>
        <p:txBody>
          <a:bodyPr vert="horz" rtlCol="0"/>
          <a:lstStyle>
            <a:extLst/>
          </a:lstStyle>
          <a:p>
            <a:endParaRPr lang="ru-RU"/>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21.07.2022</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lvl1pPr algn="l">
              <a:defRPr/>
            </a:lvl1pPr>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21.07.2022</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рямоугольник с двумя скругленными противолежащими углами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Нижний колонтитул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ru-RU"/>
          </a:p>
        </p:txBody>
      </p:sp>
      <p:sp>
        <p:nvSpPr>
          <p:cNvPr id="14" name="Дата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5B106E36-FD25-4E2D-B0AA-010F637433A0}" type="datetimeFigureOut">
              <a:rPr lang="ru-RU" smtClean="0"/>
              <a:pPr/>
              <a:t>21.07.2022</a:t>
            </a:fld>
            <a:endParaRPr lang="ru-RU"/>
          </a:p>
        </p:txBody>
      </p:sp>
      <p:sp>
        <p:nvSpPr>
          <p:cNvPr id="23" name="Номер слайда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725C68B6-61C2-468F-89AB-4B9F7531AA68}" type="slidenum">
              <a:rPr lang="ru-RU" smtClean="0"/>
              <a:pPr/>
              <a:t>‹#›</a:t>
            </a:fld>
            <a:endParaRPr lang="ru-RU"/>
          </a:p>
        </p:txBody>
      </p:sp>
      <p:sp>
        <p:nvSpPr>
          <p:cNvPr id="22" name="Заголовок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Tree>
  </p:cSld>
  <p:clrMap bg1="dk1" tx1="lt1" bg2="dk2" tx2="lt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Lst>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рямоугольник с двумя скругленными противолежащими углами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Нижний колонтитул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ru-RU"/>
          </a:p>
        </p:txBody>
      </p:sp>
      <p:sp>
        <p:nvSpPr>
          <p:cNvPr id="14" name="Дата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5B106E36-FD25-4E2D-B0AA-010F637433A0}" type="datetimeFigureOut">
              <a:rPr lang="ru-RU" smtClean="0"/>
              <a:pPr/>
              <a:t>21.07.2022</a:t>
            </a:fld>
            <a:endParaRPr lang="ru-RU"/>
          </a:p>
        </p:txBody>
      </p:sp>
      <p:sp>
        <p:nvSpPr>
          <p:cNvPr id="23" name="Номер слайда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725C68B6-61C2-468F-89AB-4B9F7531AA68}" type="slidenum">
              <a:rPr lang="ru-RU" smtClean="0"/>
              <a:pPr/>
              <a:t>‹#›</a:t>
            </a:fld>
            <a:endParaRPr lang="ru-RU"/>
          </a:p>
        </p:txBody>
      </p:sp>
      <p:sp>
        <p:nvSpPr>
          <p:cNvPr id="22" name="Заголовок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Tree>
  </p:cSld>
  <p:clrMap bg1="dk1" tx1="lt1" bg2="dk2" tx2="lt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Lst>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oleObject" Target="../embeddings/_____Microsoft_Office_Excel_97-20031.xls"/><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42.xml.rels><?xml version="1.0" encoding="UTF-8" standalone="yes"?>
<Relationships xmlns="http://schemas.openxmlformats.org/package/2006/relationships"><Relationship Id="rId3" Type="http://schemas.openxmlformats.org/officeDocument/2006/relationships/oleObject" Target="../embeddings/_____Microsoft_Office_Excel_97-20032.xls"/><Relationship Id="rId2" Type="http://schemas.openxmlformats.org/officeDocument/2006/relationships/slideLayout" Target="../slideLayouts/slideLayout7.xml"/><Relationship Id="rId1" Type="http://schemas.openxmlformats.org/officeDocument/2006/relationships/vmlDrawing" Target="../drawings/vmlDrawing2.vml"/></Relationships>
</file>

<file path=ppt/slides/_rels/slide43.xml.rels><?xml version="1.0" encoding="UTF-8" standalone="yes"?>
<Relationships xmlns="http://schemas.openxmlformats.org/package/2006/relationships"><Relationship Id="rId3" Type="http://schemas.openxmlformats.org/officeDocument/2006/relationships/oleObject" Target="../embeddings/_____Microsoft_Office_Excel_97-20033.xl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44.xml.rels><?xml version="1.0" encoding="UTF-8" standalone="yes"?>
<Relationships xmlns="http://schemas.openxmlformats.org/package/2006/relationships"><Relationship Id="rId3" Type="http://schemas.openxmlformats.org/officeDocument/2006/relationships/oleObject" Target="../embeddings/_____Microsoft_Office_Excel_97-20034.xl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45.xml.rels><?xml version="1.0" encoding="UTF-8" standalone="yes"?>
<Relationships xmlns="http://schemas.openxmlformats.org/package/2006/relationships"><Relationship Id="rId3" Type="http://schemas.openxmlformats.org/officeDocument/2006/relationships/oleObject" Target="../embeddings/_____Microsoft_Office_Excel_97-20035.xl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vmlDrawing" Target="../drawings/vmlDrawing6.vml"/><Relationship Id="rId4" Type="http://schemas.openxmlformats.org/officeDocument/2006/relationships/oleObject" Target="../embeddings/oleObject1.bin"/></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WordArt 4"/>
          <p:cNvSpPr>
            <a:spLocks noChangeArrowheads="1" noChangeShapeType="1" noTextEdit="1"/>
          </p:cNvSpPr>
          <p:nvPr/>
        </p:nvSpPr>
        <p:spPr bwMode="auto">
          <a:xfrm>
            <a:off x="255090" y="489548"/>
            <a:ext cx="8633820" cy="5583439"/>
          </a:xfrm>
          <a:prstGeom prst="rect">
            <a:avLst/>
          </a:prstGeom>
          <a:blipFill>
            <a:blip r:embed="rId2">
              <a:duotone>
                <a:schemeClr val="accent2">
                  <a:shade val="45000"/>
                  <a:satMod val="135000"/>
                </a:schemeClr>
                <a:prstClr val="white"/>
              </a:duotone>
            </a:blip>
            <a:tile tx="0" ty="0" sx="100000" sy="100000" flip="none" algn="tl"/>
          </a:blipFill>
          <a:scene3d>
            <a:camera prst="isometricOffAxis1Right"/>
            <a:lightRig rig="threePt" dir="t">
              <a:rot lat="0" lon="0" rev="1200000"/>
            </a:lightRig>
          </a:scene3d>
          <a:sp3d contourW="12700">
            <a:bevelT w="63500" h="25400"/>
            <a:contourClr>
              <a:srgbClr val="0000CC"/>
            </a:contourClr>
          </a:sp3d>
        </p:spPr>
        <p:style>
          <a:lnRef idx="0">
            <a:schemeClr val="accent3"/>
          </a:lnRef>
          <a:fillRef idx="3">
            <a:schemeClr val="accent3"/>
          </a:fillRef>
          <a:effectRef idx="3">
            <a:schemeClr val="accent3"/>
          </a:effectRef>
          <a:fontRef idx="minor">
            <a:schemeClr val="lt1"/>
          </a:fontRef>
        </p:style>
        <p:txBody>
          <a:bodyPr wrap="none" lIns="81272" tIns="40636" rIns="81272" bIns="40636" fromWordArt="1">
            <a:prstTxWarp prst="textPlain">
              <a:avLst>
                <a:gd name="adj" fmla="val 50000"/>
              </a:avLst>
            </a:prstTxWarp>
          </a:bodyPr>
          <a:lstStyle/>
          <a:p>
            <a:pPr algn="ctr">
              <a:defRPr/>
            </a:pPr>
            <a:r>
              <a:rPr lang="ru-RU" sz="3200" b="1" kern="10" dirty="0" err="1" smtClean="0">
                <a:ln w="19050">
                  <a:solidFill>
                    <a:srgbClr val="CC00CC"/>
                  </a:solidFill>
                  <a:round/>
                  <a:headEnd/>
                  <a:tailEnd/>
                </a:ln>
                <a:solidFill>
                  <a:srgbClr val="0000FF"/>
                </a:solidFill>
                <a:effectLst>
                  <a:outerShdw dist="35921" dir="2700000" algn="ctr" rotWithShape="0">
                    <a:srgbClr val="990000"/>
                  </a:outerShdw>
                </a:effectLst>
                <a:latin typeface="Impact"/>
              </a:rPr>
              <a:t>Побічна</a:t>
            </a:r>
            <a:r>
              <a:rPr lang="ru-RU"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 </a:t>
            </a:r>
            <a:r>
              <a:rPr lang="ru-RU" sz="3200" b="1" kern="10" dirty="0" err="1" smtClean="0">
                <a:ln w="19050">
                  <a:solidFill>
                    <a:srgbClr val="CC00CC"/>
                  </a:solidFill>
                  <a:round/>
                  <a:headEnd/>
                  <a:tailEnd/>
                </a:ln>
                <a:solidFill>
                  <a:srgbClr val="0000FF"/>
                </a:solidFill>
                <a:effectLst>
                  <a:outerShdw dist="35921" dir="2700000" algn="ctr" rotWithShape="0">
                    <a:srgbClr val="990000"/>
                  </a:outerShdw>
                </a:effectLst>
                <a:latin typeface="Impact"/>
              </a:rPr>
              <a:t>дія</a:t>
            </a:r>
            <a:r>
              <a:rPr lang="ru-RU"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 </a:t>
            </a:r>
          </a:p>
          <a:p>
            <a:pPr algn="ctr">
              <a:defRPr/>
            </a:pPr>
            <a:r>
              <a:rPr lang="ru-RU"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 </a:t>
            </a:r>
            <a:r>
              <a:rPr lang="ru-RU" sz="3200" b="1" kern="10" dirty="0" err="1" smtClean="0">
                <a:ln w="19050">
                  <a:solidFill>
                    <a:srgbClr val="CC00CC"/>
                  </a:solidFill>
                  <a:round/>
                  <a:headEnd/>
                  <a:tailEnd/>
                </a:ln>
                <a:solidFill>
                  <a:srgbClr val="0000FF"/>
                </a:solidFill>
                <a:effectLst>
                  <a:outerShdw dist="35921" dir="2700000" algn="ctr" rotWithShape="0">
                    <a:srgbClr val="990000"/>
                  </a:outerShdw>
                </a:effectLst>
                <a:latin typeface="Impact"/>
              </a:rPr>
              <a:t>лікарських</a:t>
            </a:r>
            <a:r>
              <a:rPr lang="ru-RU"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 </a:t>
            </a:r>
            <a:r>
              <a:rPr lang="ru-RU" sz="3200" b="1" kern="10" dirty="0" err="1" smtClean="0">
                <a:ln w="19050">
                  <a:solidFill>
                    <a:srgbClr val="CC00CC"/>
                  </a:solidFill>
                  <a:round/>
                  <a:headEnd/>
                  <a:tailEnd/>
                </a:ln>
                <a:solidFill>
                  <a:srgbClr val="0000FF"/>
                </a:solidFill>
                <a:effectLst>
                  <a:outerShdw dist="35921" dir="2700000" algn="ctr" rotWithShape="0">
                    <a:srgbClr val="990000"/>
                  </a:outerShdw>
                </a:effectLst>
                <a:latin typeface="Impact"/>
              </a:rPr>
              <a:t>засобів</a:t>
            </a:r>
            <a:r>
              <a:rPr lang="ru-RU"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  </a:t>
            </a:r>
          </a:p>
          <a:p>
            <a:pPr algn="ctr">
              <a:defRPr/>
            </a:pPr>
            <a:r>
              <a:rPr lang="ru-RU" sz="3200" b="1" kern="10" dirty="0" err="1" smtClean="0">
                <a:ln w="19050">
                  <a:solidFill>
                    <a:srgbClr val="CC00CC"/>
                  </a:solidFill>
                  <a:round/>
                  <a:headEnd/>
                  <a:tailEnd/>
                </a:ln>
                <a:solidFill>
                  <a:srgbClr val="0000FF"/>
                </a:solidFill>
                <a:effectLst>
                  <a:outerShdw dist="35921" dir="2700000" algn="ctr" rotWithShape="0">
                    <a:srgbClr val="990000"/>
                  </a:outerShdw>
                </a:effectLst>
                <a:latin typeface="Impact"/>
              </a:rPr>
              <a:t>Їх</a:t>
            </a:r>
            <a:r>
              <a:rPr lang="ru-RU"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  </a:t>
            </a:r>
            <a:r>
              <a:rPr lang="ru-RU" sz="3200" b="1" kern="10" dirty="0" err="1" smtClean="0">
                <a:ln w="19050">
                  <a:solidFill>
                    <a:srgbClr val="CC00CC"/>
                  </a:solidFill>
                  <a:round/>
                  <a:headEnd/>
                  <a:tailEnd/>
                </a:ln>
                <a:solidFill>
                  <a:srgbClr val="0000FF"/>
                </a:solidFill>
                <a:effectLst>
                  <a:outerShdw dist="35921" dir="2700000" algn="ctr" rotWithShape="0">
                    <a:srgbClr val="990000"/>
                  </a:outerShdw>
                </a:effectLst>
                <a:latin typeface="Impact"/>
              </a:rPr>
              <a:t>профілактика</a:t>
            </a:r>
            <a:r>
              <a:rPr lang="ru-RU"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 та </a:t>
            </a:r>
            <a:r>
              <a:rPr lang="ru-RU" sz="3200" b="1" kern="10" dirty="0" err="1" smtClean="0">
                <a:ln w="19050">
                  <a:solidFill>
                    <a:srgbClr val="CC00CC"/>
                  </a:solidFill>
                  <a:round/>
                  <a:headEnd/>
                  <a:tailEnd/>
                </a:ln>
                <a:solidFill>
                  <a:srgbClr val="0000FF"/>
                </a:solidFill>
                <a:effectLst>
                  <a:outerShdw dist="35921" dir="2700000" algn="ctr" rotWithShape="0">
                    <a:srgbClr val="990000"/>
                  </a:outerShdw>
                </a:effectLst>
                <a:latin typeface="Impact"/>
              </a:rPr>
              <a:t>лікування</a:t>
            </a:r>
            <a:r>
              <a:rPr lang="ru-RU"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 </a:t>
            </a:r>
            <a:endParaRPr lang="ru-RU" sz="3200" b="1" kern="10" dirty="0">
              <a:ln w="19050">
                <a:solidFill>
                  <a:srgbClr val="CC00CC"/>
                </a:solidFill>
                <a:round/>
                <a:headEnd/>
                <a:tailEnd/>
              </a:ln>
              <a:solidFill>
                <a:srgbClr val="0000FF"/>
              </a:solidFill>
              <a:effectLst>
                <a:outerShdw dist="35921" dir="2700000" algn="ctr" rotWithShape="0">
                  <a:srgbClr val="990000"/>
                </a:outerShdw>
              </a:effectLst>
              <a:latin typeface="Impact"/>
            </a:endParaRPr>
          </a:p>
        </p:txBody>
      </p:sp>
      <p:sp>
        <p:nvSpPr>
          <p:cNvPr id="5125" name="AutoShape 5"/>
          <p:cNvSpPr>
            <a:spLocks noChangeArrowheads="1"/>
          </p:cNvSpPr>
          <p:nvPr/>
        </p:nvSpPr>
        <p:spPr bwMode="auto">
          <a:xfrm>
            <a:off x="62564" y="0"/>
            <a:ext cx="8952138" cy="6669379"/>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857232"/>
            <a:ext cx="8786874" cy="4918269"/>
          </a:xfrm>
          <a:prstGeom prst="rect">
            <a:avLst/>
          </a:prstGeom>
          <a:noFill/>
          <a:ln w="9525">
            <a:noFill/>
            <a:miter lim="800000"/>
            <a:headEnd/>
            <a:tailEnd/>
          </a:ln>
          <a:effectLst/>
        </p:spPr>
        <p:txBody>
          <a:bodyPr anchor="ctr">
            <a:spAutoFit/>
          </a:bodyPr>
          <a:lstStyle/>
          <a:p>
            <a:pPr eaLnBrk="0" hangingPunct="0">
              <a:lnSpc>
                <a:spcPct val="70000"/>
              </a:lnSpc>
              <a:defRPr/>
            </a:pPr>
            <a:r>
              <a:rPr lang="ru-RU" sz="2800" b="1" dirty="0" smtClean="0">
                <a:ln>
                  <a:solidFill>
                    <a:srgbClr val="0000CC"/>
                  </a:solidFill>
                </a:ln>
                <a:latin typeface="Times New Roman" pitchFamily="18" charset="0"/>
                <a:ea typeface="Times New Roman" pitchFamily="18" charset="0"/>
                <a:cs typeface="Times New Roman" pitchFamily="18" charset="0"/>
              </a:rPr>
              <a:t>В основу </a:t>
            </a:r>
            <a:r>
              <a:rPr lang="ru-RU" sz="2800" b="1" dirty="0" err="1" smtClean="0">
                <a:ln>
                  <a:solidFill>
                    <a:srgbClr val="0000CC"/>
                  </a:solidFill>
                </a:ln>
                <a:latin typeface="Times New Roman" pitchFamily="18" charset="0"/>
                <a:ea typeface="Times New Roman" pitchFamily="18" charset="0"/>
                <a:cs typeface="Times New Roman" pitchFamily="18" charset="0"/>
              </a:rPr>
              <a:t>наведеної</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класифікації</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покладено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патогенетичний</a:t>
            </a:r>
            <a:r>
              <a:rPr lang="ru-RU" sz="2800" b="1" dirty="0" smtClean="0">
                <a:ln>
                  <a:solidFill>
                    <a:srgbClr val="0000CC"/>
                  </a:solidFill>
                </a:ln>
                <a:latin typeface="Times New Roman" pitchFamily="18" charset="0"/>
                <a:ea typeface="Times New Roman" pitchFamily="18" charset="0"/>
                <a:cs typeface="Times New Roman" pitchFamily="18" charset="0"/>
              </a:rPr>
              <a:t> принцип</a:t>
            </a:r>
          </a:p>
          <a:p>
            <a:pPr eaLnBrk="0" hangingPunct="0">
              <a:lnSpc>
                <a:spcPct val="70000"/>
              </a:lnSpc>
              <a:defRPr/>
            </a:pPr>
            <a:r>
              <a:rPr lang="ru-RU" sz="2800" b="1" dirty="0" smtClean="0">
                <a:ln>
                  <a:solidFill>
                    <a:srgbClr val="0000CC"/>
                  </a:solidFill>
                </a:ln>
                <a:latin typeface="Times New Roman" pitchFamily="18" charset="0"/>
                <a:ea typeface="Times New Roman" pitchFamily="18" charset="0"/>
                <a:cs typeface="Times New Roman" pitchFamily="18" charset="0"/>
              </a:rPr>
              <a:t>1.Побічні </a:t>
            </a:r>
            <a:r>
              <a:rPr lang="ru-RU" sz="2800" b="1" dirty="0" err="1" smtClean="0">
                <a:ln>
                  <a:solidFill>
                    <a:srgbClr val="0000CC"/>
                  </a:solidFill>
                </a:ln>
                <a:latin typeface="Times New Roman" pitchFamily="18" charset="0"/>
                <a:ea typeface="Times New Roman" pitchFamily="18" charset="0"/>
                <a:cs typeface="Times New Roman" pitchFamily="18" charset="0"/>
              </a:rPr>
              <a:t>ефекти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пов'язані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фармакологічними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властивостями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лікарських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засобів</a:t>
            </a:r>
            <a:endParaRPr lang="ru-RU" sz="2800" b="1" dirty="0" smtClean="0">
              <a:ln>
                <a:solidFill>
                  <a:srgbClr val="0000CC"/>
                </a:solidFill>
              </a:ln>
              <a:latin typeface="Times New Roman" pitchFamily="18" charset="0"/>
              <a:ea typeface="Times New Roman" pitchFamily="18" charset="0"/>
              <a:cs typeface="Times New Roman" pitchFamily="18" charset="0"/>
            </a:endParaRPr>
          </a:p>
          <a:p>
            <a:pPr eaLnBrk="0" hangingPunct="0">
              <a:lnSpc>
                <a:spcPct val="70000"/>
              </a:lnSpc>
              <a:defRPr/>
            </a:pPr>
            <a:r>
              <a:rPr lang="ru-RU" sz="2800" b="1" dirty="0" smtClean="0">
                <a:ln>
                  <a:solidFill>
                    <a:srgbClr val="0000CC"/>
                  </a:solidFill>
                </a:ln>
                <a:latin typeface="Times New Roman" pitchFamily="18" charset="0"/>
                <a:ea typeface="Times New Roman" pitchFamily="18" charset="0"/>
                <a:cs typeface="Times New Roman" pitchFamily="18" charset="0"/>
              </a:rPr>
              <a:t>2. </a:t>
            </a:r>
            <a:r>
              <a:rPr lang="ru-RU" sz="2800" b="1" dirty="0" err="1" smtClean="0">
                <a:ln>
                  <a:solidFill>
                    <a:srgbClr val="0000CC"/>
                  </a:solidFill>
                </a:ln>
                <a:latin typeface="Times New Roman" pitchFamily="18" charset="0"/>
                <a:ea typeface="Times New Roman" pitchFamily="18" charset="0"/>
                <a:cs typeface="Times New Roman" pitchFamily="18" charset="0"/>
              </a:rPr>
              <a:t>Токсичні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ускладнення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зумовлені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абсолютним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або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відносним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передозуванням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лікарських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речовин</a:t>
            </a:r>
            <a:r>
              <a:rPr lang="ru-RU" sz="2800" b="1" dirty="0" smtClean="0">
                <a:ln>
                  <a:solidFill>
                    <a:srgbClr val="0000CC"/>
                  </a:solidFill>
                </a:ln>
                <a:latin typeface="Times New Roman" pitchFamily="18" charset="0"/>
                <a:ea typeface="Times New Roman" pitchFamily="18" charset="0"/>
                <a:cs typeface="Times New Roman" pitchFamily="18" charset="0"/>
              </a:rPr>
              <a:t>.</a:t>
            </a:r>
          </a:p>
          <a:p>
            <a:pPr eaLnBrk="0" hangingPunct="0">
              <a:lnSpc>
                <a:spcPct val="70000"/>
              </a:lnSpc>
              <a:defRPr/>
            </a:pPr>
            <a:r>
              <a:rPr lang="ru-RU" sz="2800" b="1" dirty="0" smtClean="0">
                <a:ln>
                  <a:solidFill>
                    <a:srgbClr val="0000CC"/>
                  </a:solidFill>
                </a:ln>
                <a:latin typeface="Times New Roman" pitchFamily="18" charset="0"/>
                <a:ea typeface="Times New Roman" pitchFamily="18" charset="0"/>
                <a:cs typeface="Times New Roman" pitchFamily="18" charset="0"/>
              </a:rPr>
              <a:t>3. </a:t>
            </a:r>
            <a:r>
              <a:rPr lang="ru-RU" sz="2800" b="1" dirty="0" err="1" smtClean="0">
                <a:ln>
                  <a:solidFill>
                    <a:srgbClr val="0000CC"/>
                  </a:solidFill>
                </a:ln>
                <a:latin typeface="Times New Roman" pitchFamily="18" charset="0"/>
                <a:ea typeface="Times New Roman" pitchFamily="18" charset="0"/>
                <a:cs typeface="Times New Roman" pitchFamily="18" charset="0"/>
              </a:rPr>
              <a:t>Побічні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ефекти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зумовлені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порушенням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імунобіологічних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властивостей</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організму</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послаблення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імунних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реакцій</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дисбактеріоз</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кандидомікоз</a:t>
            </a:r>
            <a:r>
              <a:rPr lang="ru-RU" sz="2800" b="1" dirty="0" smtClean="0">
                <a:ln>
                  <a:solidFill>
                    <a:srgbClr val="0000CC"/>
                  </a:solidFill>
                </a:ln>
                <a:latin typeface="Times New Roman" pitchFamily="18" charset="0"/>
                <a:ea typeface="Times New Roman" pitchFamily="18" charset="0"/>
                <a:cs typeface="Times New Roman" pitchFamily="18" charset="0"/>
              </a:rPr>
              <a:t>)</a:t>
            </a:r>
          </a:p>
          <a:p>
            <a:pPr eaLnBrk="0" hangingPunct="0">
              <a:lnSpc>
                <a:spcPct val="70000"/>
              </a:lnSpc>
              <a:defRPr/>
            </a:pPr>
            <a:r>
              <a:rPr lang="ru-RU" sz="2800" b="1" dirty="0" smtClean="0">
                <a:ln>
                  <a:solidFill>
                    <a:srgbClr val="0000CC"/>
                  </a:solidFill>
                </a:ln>
                <a:latin typeface="Times New Roman" pitchFamily="18" charset="0"/>
                <a:ea typeface="Times New Roman" pitchFamily="18" charset="0"/>
                <a:cs typeface="Times New Roman" pitchFamily="18" charset="0"/>
              </a:rPr>
              <a:t>4. </a:t>
            </a:r>
            <a:r>
              <a:rPr lang="ru-RU" sz="2800" b="1" dirty="0" err="1" smtClean="0">
                <a:ln>
                  <a:solidFill>
                    <a:srgbClr val="0000CC"/>
                  </a:solidFill>
                </a:ln>
                <a:latin typeface="Times New Roman" pitchFamily="18" charset="0"/>
                <a:ea typeface="Times New Roman" pitchFamily="18" charset="0"/>
                <a:cs typeface="Times New Roman" pitchFamily="18" charset="0"/>
              </a:rPr>
              <a:t>Алергічні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імунологічні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реакції</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негайного</a:t>
            </a:r>
            <a:r>
              <a:rPr lang="ru-RU" sz="2800" b="1" dirty="0" smtClean="0">
                <a:ln>
                  <a:solidFill>
                    <a:srgbClr val="0000CC"/>
                  </a:solidFill>
                </a:ln>
                <a:latin typeface="Times New Roman" pitchFamily="18" charset="0"/>
                <a:ea typeface="Times New Roman" pitchFamily="18" charset="0"/>
                <a:cs typeface="Times New Roman" pitchFamily="18" charset="0"/>
              </a:rPr>
              <a:t> та </a:t>
            </a:r>
            <a:r>
              <a:rPr lang="ru-RU" sz="2800" b="1" dirty="0" err="1" smtClean="0">
                <a:ln>
                  <a:solidFill>
                    <a:srgbClr val="0000CC"/>
                  </a:solidFill>
                </a:ln>
                <a:latin typeface="Times New Roman" pitchFamily="18" charset="0"/>
                <a:ea typeface="Times New Roman" pitchFamily="18" charset="0"/>
                <a:cs typeface="Times New Roman" pitchFamily="18" charset="0"/>
              </a:rPr>
              <a:t>уповільненого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типівІдіосинкразія</a:t>
            </a:r>
            <a:r>
              <a:rPr lang="ru-RU" sz="2800" b="1" dirty="0" smtClean="0">
                <a:ln>
                  <a:solidFill>
                    <a:srgbClr val="0000CC"/>
                  </a:solidFill>
                </a:ln>
                <a:latin typeface="Times New Roman" pitchFamily="18" charset="0"/>
                <a:ea typeface="Times New Roman" pitchFamily="18" charset="0"/>
                <a:cs typeface="Times New Roman" pitchFamily="18" charset="0"/>
              </a:rPr>
              <a:t> – </a:t>
            </a:r>
            <a:r>
              <a:rPr lang="ru-RU" sz="2800" b="1" dirty="0" err="1" smtClean="0">
                <a:ln>
                  <a:solidFill>
                    <a:srgbClr val="0000CC"/>
                  </a:solidFill>
                </a:ln>
                <a:latin typeface="Times New Roman" pitchFamily="18" charset="0"/>
                <a:ea typeface="Times New Roman" pitchFamily="18" charset="0"/>
                <a:cs typeface="Times New Roman" pitchFamily="18" charset="0"/>
              </a:rPr>
              <a:t>реакції</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пов'язані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різними</a:t>
            </a:r>
            <a:r>
              <a:rPr lang="ru-RU" sz="2800" b="1" dirty="0" smtClean="0">
                <a:ln>
                  <a:solidFill>
                    <a:srgbClr val="0000CC"/>
                  </a:solidFill>
                </a:ln>
                <a:latin typeface="Times New Roman" pitchFamily="18" charset="0"/>
                <a:ea typeface="Times New Roman" pitchFamily="18" charset="0"/>
                <a:cs typeface="Times New Roman" pitchFamily="18" charset="0"/>
              </a:rPr>
              <a:t> дефектами </a:t>
            </a:r>
            <a:r>
              <a:rPr lang="ru-RU" sz="2800" b="1" dirty="0" err="1" smtClean="0">
                <a:ln>
                  <a:solidFill>
                    <a:srgbClr val="0000CC"/>
                  </a:solidFill>
                </a:ln>
                <a:latin typeface="Times New Roman" pitchFamily="18" charset="0"/>
                <a:ea typeface="Times New Roman" pitchFamily="18" charset="0"/>
                <a:cs typeface="Times New Roman" pitchFamily="18" charset="0"/>
              </a:rPr>
              <a:t>ферментів</a:t>
            </a:r>
            <a:endParaRPr lang="ru-RU" sz="2800" b="1" dirty="0" smtClean="0">
              <a:ln>
                <a:solidFill>
                  <a:srgbClr val="0000CC"/>
                </a:solidFill>
              </a:ln>
              <a:latin typeface="Times New Roman" pitchFamily="18" charset="0"/>
              <a:ea typeface="Times New Roman" pitchFamily="18" charset="0"/>
              <a:cs typeface="Times New Roman" pitchFamily="18" charset="0"/>
            </a:endParaRPr>
          </a:p>
          <a:p>
            <a:pPr eaLnBrk="0" hangingPunct="0">
              <a:lnSpc>
                <a:spcPct val="70000"/>
              </a:lnSpc>
              <a:defRPr/>
            </a:pPr>
            <a:r>
              <a:rPr lang="ru-RU" sz="2800" b="1" dirty="0" smtClean="0">
                <a:ln>
                  <a:solidFill>
                    <a:srgbClr val="0000CC"/>
                  </a:solidFill>
                </a:ln>
                <a:latin typeface="Times New Roman" pitchFamily="18" charset="0"/>
                <a:ea typeface="Times New Roman" pitchFamily="18" charset="0"/>
                <a:cs typeface="Times New Roman" pitchFamily="18" charset="0"/>
              </a:rPr>
              <a:t>5.Синдром </a:t>
            </a:r>
            <a:r>
              <a:rPr lang="ru-RU" sz="2800" b="1" dirty="0" err="1" smtClean="0">
                <a:ln>
                  <a:solidFill>
                    <a:srgbClr val="0000CC"/>
                  </a:solidFill>
                </a:ln>
                <a:latin typeface="Times New Roman" pitchFamily="18" charset="0"/>
                <a:ea typeface="Times New Roman" pitchFamily="18" charset="0"/>
                <a:cs typeface="Times New Roman" pitchFamily="18" charset="0"/>
              </a:rPr>
              <a:t>відміни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що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спостерігається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після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припинення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тривалого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лікування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деякими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лікарськими</a:t>
            </a:r>
            <a:r>
              <a:rPr lang="ru-RU" sz="2800" b="1" dirty="0" smtClean="0">
                <a:ln>
                  <a:solidFill>
                    <a:srgbClr val="0000CC"/>
                  </a:solidFill>
                </a:ln>
                <a:latin typeface="Times New Roman" pitchFamily="18" charset="0"/>
                <a:ea typeface="Times New Roman" pitchFamily="18" charset="0"/>
                <a:cs typeface="Times New Roman" pitchFamily="18" charset="0"/>
              </a:rPr>
              <a:t> препаратами</a:t>
            </a: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11279"/>
            <a:ext cx="8664179" cy="748090"/>
          </a:xfrm>
          <a:prstGeom prst="rect">
            <a:avLst/>
          </a:prstGeom>
        </p:spPr>
        <p:txBody>
          <a:bodyPr wrap="square">
            <a:spAutoFit/>
          </a:bodyPr>
          <a:lstStyle/>
          <a:p>
            <a:pPr algn="r" fontAlgn="auto">
              <a:lnSpc>
                <a:spcPct val="70000"/>
              </a:lnSpc>
              <a:spcBef>
                <a:spcPts val="0"/>
              </a:spcBef>
              <a:spcAft>
                <a:spcPts val="0"/>
              </a:spcAft>
              <a:defRPr/>
            </a:pPr>
            <a:r>
              <a:rPr lang="ru-RU" sz="28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ТИПИ ПОБІЧНИХ РЕАКЦІЙ І УСКЛАДНЕНЬ ЛІКАРСЬКОЇ </a:t>
            </a:r>
            <a:r>
              <a:rPr lang="ru-RU" sz="32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ТЕРАПІЇ</a:t>
            </a:r>
            <a:endParaRPr lang="ru-RU" sz="3200" dirty="0">
              <a:latin typeface="+mn-lt"/>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857232"/>
            <a:ext cx="8786874" cy="4926990"/>
          </a:xfrm>
          <a:prstGeom prst="rect">
            <a:avLst/>
          </a:prstGeom>
          <a:noFill/>
          <a:ln w="9525">
            <a:noFill/>
            <a:miter lim="800000"/>
            <a:headEnd/>
            <a:tailEnd/>
          </a:ln>
          <a:effectLst/>
        </p:spPr>
        <p:txBody>
          <a:bodyPr anchor="ctr">
            <a:spAutoFit/>
          </a:bodyPr>
          <a:lstStyle/>
          <a:p>
            <a:pPr eaLnBrk="0" hangingPunct="0">
              <a:lnSpc>
                <a:spcPct val="70000"/>
              </a:lnSpc>
              <a:defRPr/>
            </a:pPr>
            <a:r>
              <a:rPr lang="ru-RU" sz="2800" b="1" dirty="0" err="1" smtClean="0">
                <a:ln>
                  <a:solidFill>
                    <a:srgbClr val="0000CC"/>
                  </a:solidFill>
                </a:ln>
                <a:latin typeface="Times New Roman" pitchFamily="18" charset="0"/>
                <a:ea typeface="Times New Roman" pitchFamily="18" charset="0"/>
                <a:cs typeface="Times New Roman" pitchFamily="18" charset="0"/>
              </a:rPr>
              <a:t>Найчастіше</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зустрічаються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побічні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реакції</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які</a:t>
            </a:r>
            <a:r>
              <a:rPr lang="ru-RU" sz="2800" b="1" dirty="0" smtClean="0">
                <a:ln>
                  <a:solidFill>
                    <a:srgbClr val="0000CC"/>
                  </a:solidFill>
                </a:ln>
                <a:latin typeface="Times New Roman" pitchFamily="18" charset="0"/>
                <a:ea typeface="Times New Roman" pitchFamily="18" charset="0"/>
                <a:cs typeface="Times New Roman" pitchFamily="18" charset="0"/>
              </a:rPr>
              <a:t> неминуче </a:t>
            </a:r>
            <a:r>
              <a:rPr lang="ru-RU" sz="2800" b="1" dirty="0" err="1" smtClean="0">
                <a:ln>
                  <a:solidFill>
                    <a:srgbClr val="0000CC"/>
                  </a:solidFill>
                </a:ln>
                <a:latin typeface="Times New Roman" pitchFamily="18" charset="0"/>
                <a:ea typeface="Times New Roman" pitchFamily="18" charset="0"/>
                <a:cs typeface="Times New Roman" pitchFamily="18" charset="0"/>
              </a:rPr>
              <a:t>виникають</a:t>
            </a:r>
            <a:r>
              <a:rPr lang="ru-RU" sz="2800" b="1" dirty="0" smtClean="0">
                <a:ln>
                  <a:solidFill>
                    <a:srgbClr val="0000CC"/>
                  </a:solidFill>
                </a:ln>
                <a:latin typeface="Times New Roman" pitchFamily="18" charset="0"/>
                <a:ea typeface="Times New Roman" pitchFamily="18" charset="0"/>
                <a:cs typeface="Times New Roman" pitchFamily="18" charset="0"/>
              </a:rPr>
              <a:t> при </a:t>
            </a:r>
            <a:r>
              <a:rPr lang="ru-RU" sz="2800" b="1" dirty="0" err="1" smtClean="0">
                <a:ln>
                  <a:solidFill>
                    <a:srgbClr val="0000CC"/>
                  </a:solidFill>
                </a:ln>
                <a:latin typeface="Times New Roman" pitchFamily="18" charset="0"/>
                <a:ea typeface="Times New Roman" pitchFamily="18" charset="0"/>
                <a:cs typeface="Times New Roman" pitchFamily="18" charset="0"/>
              </a:rPr>
              <a:t>застосуванні</a:t>
            </a:r>
            <a:r>
              <a:rPr lang="ru-RU" sz="2800" b="1" dirty="0" smtClean="0">
                <a:ln>
                  <a:solidFill>
                    <a:srgbClr val="0000CC"/>
                  </a:solidFill>
                </a:ln>
                <a:latin typeface="Times New Roman" pitchFamily="18" charset="0"/>
                <a:ea typeface="Times New Roman" pitchFamily="18" charset="0"/>
                <a:cs typeface="Times New Roman" pitchFamily="18" charset="0"/>
              </a:rPr>
              <a:t> препарату у </a:t>
            </a:r>
            <a:r>
              <a:rPr lang="ru-RU" sz="2800" b="1" dirty="0" err="1" smtClean="0">
                <a:ln>
                  <a:solidFill>
                    <a:srgbClr val="0000CC"/>
                  </a:solidFill>
                </a:ln>
                <a:latin typeface="Times New Roman" pitchFamily="18" charset="0"/>
                <a:ea typeface="Times New Roman" pitchFamily="18" charset="0"/>
                <a:cs typeface="Times New Roman" pitchFamily="18" charset="0"/>
              </a:rPr>
              <a:t>терапевтичній</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дозі</a:t>
            </a:r>
            <a:r>
              <a:rPr lang="ru-RU" sz="2800" b="1" dirty="0" smtClean="0">
                <a:ln>
                  <a:solidFill>
                    <a:srgbClr val="0000CC"/>
                  </a:solidFill>
                </a:ln>
                <a:latin typeface="Times New Roman" pitchFamily="18" charset="0"/>
                <a:ea typeface="Times New Roman" pitchFamily="18" charset="0"/>
                <a:cs typeface="Times New Roman" pitchFamily="18" charset="0"/>
              </a:rPr>
              <a:t> та </a:t>
            </a:r>
            <a:r>
              <a:rPr lang="ru-RU" sz="2800" b="1" dirty="0" err="1" smtClean="0">
                <a:ln>
                  <a:solidFill>
                    <a:srgbClr val="0000CC"/>
                  </a:solidFill>
                </a:ln>
                <a:latin typeface="Times New Roman" pitchFamily="18" charset="0"/>
                <a:ea typeface="Times New Roman" pitchFamily="18" charset="0"/>
                <a:cs typeface="Times New Roman" pitchFamily="18" charset="0"/>
              </a:rPr>
              <a:t>обумовлені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його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фармакологічними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властивостями</a:t>
            </a:r>
            <a:r>
              <a:rPr lang="ru-RU" sz="2800" b="1" dirty="0" smtClean="0">
                <a:ln>
                  <a:solidFill>
                    <a:srgbClr val="0000CC"/>
                  </a:solidFill>
                </a:ln>
                <a:latin typeface="Times New Roman" pitchFamily="18" charset="0"/>
                <a:ea typeface="Times New Roman" pitchFamily="18" charset="0"/>
                <a:cs typeface="Times New Roman" pitchFamily="18" charset="0"/>
              </a:rPr>
              <a:t>.</a:t>
            </a:r>
          </a:p>
          <a:p>
            <a:pPr eaLnBrk="0" hangingPunct="0">
              <a:lnSpc>
                <a:spcPct val="70000"/>
              </a:lnSpc>
              <a:defRPr/>
            </a:pPr>
            <a:r>
              <a:rPr lang="ru-RU" sz="2800" b="1" dirty="0" err="1" smtClean="0">
                <a:ln>
                  <a:solidFill>
                    <a:srgbClr val="0000CC"/>
                  </a:solidFill>
                </a:ln>
                <a:latin typeface="Times New Roman" pitchFamily="18" charset="0"/>
                <a:ea typeface="Times New Roman" pitchFamily="18" charset="0"/>
                <a:cs typeface="Times New Roman" pitchFamily="18" charset="0"/>
              </a:rPr>
              <a:t>Наприклад</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трициклічні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антидепресанти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або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хлорпромазин</a:t>
            </a:r>
            <a:r>
              <a:rPr lang="ru-RU" sz="2800" b="1" dirty="0" smtClean="0">
                <a:ln>
                  <a:solidFill>
                    <a:srgbClr val="0000CC"/>
                  </a:solidFill>
                </a:ln>
                <a:latin typeface="Times New Roman" pitchFamily="18" charset="0"/>
                <a:ea typeface="Times New Roman" pitchFamily="18" charset="0"/>
                <a:cs typeface="Times New Roman" pitchFamily="18" charset="0"/>
              </a:rPr>
              <a:t> не </a:t>
            </a:r>
            <a:r>
              <a:rPr lang="ru-RU" sz="2800" b="1" dirty="0" err="1" smtClean="0">
                <a:ln>
                  <a:solidFill>
                    <a:srgbClr val="0000CC"/>
                  </a:solidFill>
                </a:ln>
                <a:latin typeface="Times New Roman" pitchFamily="18" charset="0"/>
                <a:ea typeface="Times New Roman" pitchFamily="18" charset="0"/>
                <a:cs typeface="Times New Roman" pitchFamily="18" charset="0"/>
              </a:rPr>
              <a:t>тільки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впливають</a:t>
            </a:r>
            <a:r>
              <a:rPr lang="ru-RU" sz="2800" b="1" dirty="0" smtClean="0">
                <a:ln>
                  <a:solidFill>
                    <a:srgbClr val="0000CC"/>
                  </a:solidFill>
                </a:ln>
                <a:latin typeface="Times New Roman" pitchFamily="18" charset="0"/>
                <a:ea typeface="Times New Roman" pitchFamily="18" charset="0"/>
                <a:cs typeface="Times New Roman" pitchFamily="18" charset="0"/>
              </a:rPr>
              <a:t> на ЦНС, а </a:t>
            </a:r>
            <a:r>
              <a:rPr lang="ru-RU" sz="2800" b="1" dirty="0" err="1" smtClean="0">
                <a:ln>
                  <a:solidFill>
                    <a:srgbClr val="0000CC"/>
                  </a:solidFill>
                </a:ln>
                <a:latin typeface="Times New Roman" pitchFamily="18" charset="0"/>
                <a:ea typeface="Times New Roman" pitchFamily="18" charset="0"/>
                <a:cs typeface="Times New Roman" pitchFamily="18" charset="0"/>
              </a:rPr>
              <a:t>й</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викликають</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сухість</a:t>
            </a:r>
            <a:r>
              <a:rPr lang="ru-RU" sz="2800" b="1" dirty="0" smtClean="0">
                <a:ln>
                  <a:solidFill>
                    <a:srgbClr val="0000CC"/>
                  </a:solidFill>
                </a:ln>
                <a:latin typeface="Times New Roman" pitchFamily="18" charset="0"/>
                <a:ea typeface="Times New Roman" pitchFamily="18" charset="0"/>
                <a:cs typeface="Times New Roman" pitchFamily="18" charset="0"/>
              </a:rPr>
              <a:t> у </a:t>
            </a:r>
            <a:r>
              <a:rPr lang="ru-RU" sz="2800" b="1" dirty="0" err="1" smtClean="0">
                <a:ln>
                  <a:solidFill>
                    <a:srgbClr val="0000CC"/>
                  </a:solidFill>
                </a:ln>
                <a:latin typeface="Times New Roman" pitchFamily="18" charset="0"/>
                <a:ea typeface="Times New Roman" pitchFamily="18" charset="0"/>
                <a:cs typeface="Times New Roman" pitchFamily="18" charset="0"/>
              </a:rPr>
              <a:t>роті</a:t>
            </a:r>
            <a:r>
              <a:rPr lang="ru-RU" sz="2800" b="1" dirty="0" smtClean="0">
                <a:ln>
                  <a:solidFill>
                    <a:srgbClr val="0000CC"/>
                  </a:solidFill>
                </a:ln>
                <a:latin typeface="Times New Roman" pitchFamily="18" charset="0"/>
                <a:ea typeface="Times New Roman" pitchFamily="18" charset="0"/>
                <a:cs typeface="Times New Roman" pitchFamily="18" charset="0"/>
              </a:rPr>
              <a:t> та </a:t>
            </a:r>
            <a:r>
              <a:rPr lang="ru-RU" sz="2800" b="1" dirty="0" err="1" smtClean="0">
                <a:ln>
                  <a:solidFill>
                    <a:srgbClr val="0000CC"/>
                  </a:solidFill>
                </a:ln>
                <a:latin typeface="Times New Roman" pitchFamily="18" charset="0"/>
                <a:ea typeface="Times New Roman" pitchFamily="18" charset="0"/>
                <a:cs typeface="Times New Roman" pitchFamily="18" charset="0"/>
              </a:rPr>
              <a:t>двоїння</a:t>
            </a:r>
            <a:r>
              <a:rPr lang="ru-RU" sz="2800" b="1" dirty="0" smtClean="0">
                <a:ln>
                  <a:solidFill>
                    <a:srgbClr val="0000CC"/>
                  </a:solidFill>
                </a:ln>
                <a:latin typeface="Times New Roman" pitchFamily="18" charset="0"/>
                <a:ea typeface="Times New Roman" pitchFamily="18" charset="0"/>
                <a:cs typeface="Times New Roman" pitchFamily="18" charset="0"/>
              </a:rPr>
              <a:t> в </a:t>
            </a:r>
            <a:r>
              <a:rPr lang="ru-RU" sz="2800" b="1" dirty="0" err="1" smtClean="0">
                <a:ln>
                  <a:solidFill>
                    <a:srgbClr val="0000CC"/>
                  </a:solidFill>
                </a:ln>
                <a:latin typeface="Times New Roman" pitchFamily="18" charset="0"/>
                <a:ea typeface="Times New Roman" pitchFamily="18" charset="0"/>
                <a:cs typeface="Times New Roman" pitchFamily="18" charset="0"/>
              </a:rPr>
              <a:t>очах.У</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деяких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випадках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побічний</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ефект</a:t>
            </a:r>
            <a:r>
              <a:rPr lang="ru-RU" sz="2800" b="1" dirty="0" smtClean="0">
                <a:ln>
                  <a:solidFill>
                    <a:srgbClr val="0000CC"/>
                  </a:solidFill>
                </a:ln>
                <a:latin typeface="Times New Roman" pitchFamily="18" charset="0"/>
                <a:ea typeface="Times New Roman" pitchFamily="18" charset="0"/>
                <a:cs typeface="Times New Roman" pitchFamily="18" charset="0"/>
              </a:rPr>
              <a:t> препарату </a:t>
            </a:r>
            <a:r>
              <a:rPr lang="ru-RU" sz="2800" b="1" dirty="0" err="1" smtClean="0">
                <a:ln>
                  <a:solidFill>
                    <a:srgbClr val="0000CC"/>
                  </a:solidFill>
                </a:ln>
                <a:latin typeface="Times New Roman" pitchFamily="18" charset="0"/>
                <a:ea typeface="Times New Roman" pitchFamily="18" charset="0"/>
                <a:cs typeface="Times New Roman" pitchFamily="18" charset="0"/>
              </a:rPr>
              <a:t>може</a:t>
            </a:r>
            <a:r>
              <a:rPr lang="ru-RU" sz="2800" b="1" dirty="0" smtClean="0">
                <a:ln>
                  <a:solidFill>
                    <a:srgbClr val="0000CC"/>
                  </a:solidFill>
                </a:ln>
                <a:latin typeface="Times New Roman" pitchFamily="18" charset="0"/>
                <a:ea typeface="Times New Roman" pitchFamily="18" charset="0"/>
                <a:cs typeface="Times New Roman" pitchFamily="18" charset="0"/>
              </a:rPr>
              <a:t> бути </a:t>
            </a:r>
            <a:r>
              <a:rPr lang="ru-RU" sz="2800" b="1" dirty="0" err="1" smtClean="0">
                <a:ln>
                  <a:solidFill>
                    <a:srgbClr val="0000CC"/>
                  </a:solidFill>
                </a:ln>
                <a:latin typeface="Times New Roman" pitchFamily="18" charset="0"/>
                <a:ea typeface="Times New Roman" pitchFamily="18" charset="0"/>
                <a:cs typeface="Times New Roman" pitchFamily="18" charset="0"/>
              </a:rPr>
              <a:t>корисним</a:t>
            </a:r>
            <a:r>
              <a:rPr lang="ru-RU" sz="2800" b="1" dirty="0" smtClean="0">
                <a:ln>
                  <a:solidFill>
                    <a:srgbClr val="0000CC"/>
                  </a:solidFill>
                </a:ln>
                <a:latin typeface="Times New Roman" pitchFamily="18" charset="0"/>
                <a:ea typeface="Times New Roman" pitchFamily="18" charset="0"/>
                <a:cs typeface="Times New Roman" pitchFamily="18" charset="0"/>
              </a:rPr>
              <a:t>.</a:t>
            </a:r>
          </a:p>
          <a:p>
            <a:pPr eaLnBrk="0" hangingPunct="0">
              <a:lnSpc>
                <a:spcPct val="70000"/>
              </a:lnSpc>
              <a:defRPr/>
            </a:pPr>
            <a:r>
              <a:rPr lang="ru-RU" sz="2800" b="1" dirty="0" smtClean="0">
                <a:ln>
                  <a:solidFill>
                    <a:srgbClr val="0000CC"/>
                  </a:solidFill>
                </a:ln>
                <a:latin typeface="Times New Roman" pitchFamily="18" charset="0"/>
                <a:ea typeface="Times New Roman" pitchFamily="18" charset="0"/>
                <a:cs typeface="Times New Roman" pitchFamily="18" charset="0"/>
              </a:rPr>
              <a:t>Так, </a:t>
            </a:r>
            <a:r>
              <a:rPr lang="ru-RU" sz="2800" b="1" dirty="0" err="1" smtClean="0">
                <a:ln>
                  <a:solidFill>
                    <a:srgbClr val="0000CC"/>
                  </a:solidFill>
                </a:ln>
                <a:latin typeface="Times New Roman" pitchFamily="18" charset="0"/>
                <a:ea typeface="Times New Roman" pitchFamily="18" charset="0"/>
                <a:cs typeface="Times New Roman" pitchFamily="18" charset="0"/>
              </a:rPr>
              <a:t>ізопреналін</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який</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застосовують</a:t>
            </a:r>
            <a:r>
              <a:rPr lang="ru-RU" sz="2800" b="1" dirty="0" smtClean="0">
                <a:ln>
                  <a:solidFill>
                    <a:srgbClr val="0000CC"/>
                  </a:solidFill>
                </a:ln>
                <a:latin typeface="Times New Roman" pitchFamily="18" charset="0"/>
                <a:ea typeface="Times New Roman" pitchFamily="18" charset="0"/>
                <a:cs typeface="Times New Roman" pitchFamily="18" charset="0"/>
              </a:rPr>
              <a:t> як </a:t>
            </a:r>
            <a:r>
              <a:rPr lang="ru-RU" sz="2800" b="1" dirty="0" err="1" smtClean="0">
                <a:ln>
                  <a:solidFill>
                    <a:srgbClr val="0000CC"/>
                  </a:solidFill>
                </a:ln>
                <a:latin typeface="Times New Roman" pitchFamily="18" charset="0"/>
                <a:ea typeface="Times New Roman" pitchFamily="18" charset="0"/>
                <a:cs typeface="Times New Roman" pitchFamily="18" charset="0"/>
              </a:rPr>
              <a:t>бронхорозширювальний</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засіб</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надає</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стимулюючу</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дію</a:t>
            </a:r>
            <a:r>
              <a:rPr lang="ru-RU" sz="2800" b="1" dirty="0" smtClean="0">
                <a:ln>
                  <a:solidFill>
                    <a:srgbClr val="0000CC"/>
                  </a:solidFill>
                </a:ln>
                <a:latin typeface="Times New Roman" pitchFamily="18" charset="0"/>
                <a:ea typeface="Times New Roman" pitchFamily="18" charset="0"/>
                <a:cs typeface="Times New Roman" pitchFamily="18" charset="0"/>
              </a:rPr>
              <a:t> на </a:t>
            </a:r>
            <a:r>
              <a:rPr lang="ru-RU" sz="2800" b="1" dirty="0" err="1" smtClean="0">
                <a:ln>
                  <a:solidFill>
                    <a:srgbClr val="0000CC"/>
                  </a:solidFill>
                </a:ln>
                <a:latin typeface="Times New Roman" pitchFamily="18" charset="0"/>
                <a:ea typeface="Times New Roman" pitchFamily="18" charset="0"/>
                <a:cs typeface="Times New Roman" pitchFamily="18" charset="0"/>
              </a:rPr>
              <a:t>серці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викликає</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розвиток</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тахікардії</a:t>
            </a:r>
            <a:r>
              <a:rPr lang="ru-RU" sz="2800" b="1" dirty="0" smtClean="0">
                <a:ln>
                  <a:solidFill>
                    <a:srgbClr val="0000CC"/>
                  </a:solidFill>
                </a:ln>
                <a:latin typeface="Times New Roman" pitchFamily="18" charset="0"/>
                <a:ea typeface="Times New Roman" pitchFamily="18" charset="0"/>
                <a:cs typeface="Times New Roman" pitchFamily="18" charset="0"/>
              </a:rPr>
              <a:t> та </a:t>
            </a:r>
            <a:r>
              <a:rPr lang="ru-RU" sz="2800" b="1" dirty="0" err="1" smtClean="0">
                <a:ln>
                  <a:solidFill>
                    <a:srgbClr val="0000CC"/>
                  </a:solidFill>
                </a:ln>
                <a:latin typeface="Times New Roman" pitchFamily="18" charset="0"/>
                <a:ea typeface="Times New Roman" pitchFamily="18" charset="0"/>
                <a:cs typeface="Times New Roman" pitchFamily="18" charset="0"/>
              </a:rPr>
              <a:t>аритмій</a:t>
            </a:r>
            <a:r>
              <a:rPr lang="ru-RU" sz="2800" b="1" dirty="0" smtClean="0">
                <a:ln>
                  <a:solidFill>
                    <a:srgbClr val="0000CC"/>
                  </a:solidFill>
                </a:ln>
                <a:latin typeface="Times New Roman" pitchFamily="18" charset="0"/>
                <a:ea typeface="Times New Roman" pitchFamily="18" charset="0"/>
                <a:cs typeface="Times New Roman" pitchFamily="18" charset="0"/>
              </a:rPr>
              <a:t>. Цей </a:t>
            </a:r>
            <a:r>
              <a:rPr lang="ru-RU" sz="2800" b="1" dirty="0" err="1" smtClean="0">
                <a:ln>
                  <a:solidFill>
                    <a:srgbClr val="0000CC"/>
                  </a:solidFill>
                </a:ln>
                <a:latin typeface="Times New Roman" pitchFamily="18" charset="0"/>
                <a:ea typeface="Times New Roman" pitchFamily="18" charset="0"/>
                <a:cs typeface="Times New Roman" pitchFamily="18" charset="0"/>
              </a:rPr>
              <a:t>ефект</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може</a:t>
            </a:r>
            <a:r>
              <a:rPr lang="ru-RU" sz="2800" b="1" dirty="0" smtClean="0">
                <a:ln>
                  <a:solidFill>
                    <a:srgbClr val="0000CC"/>
                  </a:solidFill>
                </a:ln>
                <a:latin typeface="Times New Roman" pitchFamily="18" charset="0"/>
                <a:ea typeface="Times New Roman" pitchFamily="18" charset="0"/>
                <a:cs typeface="Times New Roman" pitchFamily="18" charset="0"/>
              </a:rPr>
              <a:t> бути </a:t>
            </a:r>
            <a:r>
              <a:rPr lang="ru-RU" sz="2800" b="1" dirty="0" err="1" smtClean="0">
                <a:ln>
                  <a:solidFill>
                    <a:srgbClr val="0000CC"/>
                  </a:solidFill>
                </a:ln>
                <a:latin typeface="Times New Roman" pitchFamily="18" charset="0"/>
                <a:ea typeface="Times New Roman" pitchFamily="18" charset="0"/>
                <a:cs typeface="Times New Roman" pitchFamily="18" charset="0"/>
              </a:rPr>
              <a:t>використаний</a:t>
            </a:r>
            <a:r>
              <a:rPr lang="ru-RU" sz="2800" b="1" dirty="0" smtClean="0">
                <a:ln>
                  <a:solidFill>
                    <a:srgbClr val="0000CC"/>
                  </a:solidFill>
                </a:ln>
                <a:latin typeface="Times New Roman" pitchFamily="18" charset="0"/>
                <a:ea typeface="Times New Roman" pitchFamily="18" charset="0"/>
                <a:cs typeface="Times New Roman" pitchFamily="18" charset="0"/>
              </a:rPr>
              <a:t> для </a:t>
            </a:r>
            <a:r>
              <a:rPr lang="ru-RU" sz="2800" b="1" dirty="0" err="1" smtClean="0">
                <a:ln>
                  <a:solidFill>
                    <a:srgbClr val="0000CC"/>
                  </a:solidFill>
                </a:ln>
                <a:latin typeface="Times New Roman" pitchFamily="18" charset="0"/>
                <a:ea typeface="Times New Roman" pitchFamily="18" charset="0"/>
                <a:cs typeface="Times New Roman" pitchFamily="18" charset="0"/>
              </a:rPr>
              <a:t>відновлення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серцевого</a:t>
            </a:r>
            <a:r>
              <a:rPr lang="ru-RU" sz="2800" b="1" dirty="0" smtClean="0">
                <a:ln>
                  <a:solidFill>
                    <a:srgbClr val="0000CC"/>
                  </a:solidFill>
                </a:ln>
                <a:latin typeface="Times New Roman" pitchFamily="18" charset="0"/>
                <a:ea typeface="Times New Roman" pitchFamily="18" charset="0"/>
                <a:cs typeface="Times New Roman" pitchFamily="18" charset="0"/>
              </a:rPr>
              <a:t> ритму при </a:t>
            </a:r>
            <a:r>
              <a:rPr lang="ru-RU" sz="2800" b="1" dirty="0" err="1" smtClean="0">
                <a:ln>
                  <a:solidFill>
                    <a:srgbClr val="0000CC"/>
                  </a:solidFill>
                </a:ln>
                <a:latin typeface="Times New Roman" pitchFamily="18" charset="0"/>
                <a:ea typeface="Times New Roman" pitchFamily="18" charset="0"/>
                <a:cs typeface="Times New Roman" pitchFamily="18" charset="0"/>
              </a:rPr>
              <a:t>асистолії</a:t>
            </a:r>
            <a:r>
              <a:rPr lang="ru-RU" sz="2800" b="1" dirty="0" smtClean="0">
                <a:ln>
                  <a:solidFill>
                    <a:srgbClr val="0000CC"/>
                  </a:solidFill>
                </a:ln>
                <a:latin typeface="Times New Roman" pitchFamily="18" charset="0"/>
                <a:ea typeface="Times New Roman" pitchFamily="18" charset="0"/>
                <a:cs typeface="Times New Roman" pitchFamily="18" charset="0"/>
              </a:rPr>
              <a:t>. У </a:t>
            </a:r>
            <a:r>
              <a:rPr lang="ru-RU" sz="2800" b="1" dirty="0" err="1" smtClean="0">
                <a:ln>
                  <a:solidFill>
                    <a:srgbClr val="0000CC"/>
                  </a:solidFill>
                </a:ln>
                <a:latin typeface="Times New Roman" pitchFamily="18" charset="0"/>
                <a:ea typeface="Times New Roman" pitchFamily="18" charset="0"/>
                <a:cs typeface="Times New Roman" pitchFamily="18" charset="0"/>
              </a:rPr>
              <a:t>разі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збільшення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дози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лікарських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засобів</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ризик</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появи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побічних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реакцій</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підвищується</a:t>
            </a:r>
            <a:r>
              <a:rPr lang="ru-RU" sz="2800" b="1" dirty="0" smtClean="0">
                <a:ln>
                  <a:solidFill>
                    <a:srgbClr val="0000CC"/>
                  </a:solidFill>
                </a:ln>
                <a:latin typeface="Times New Roman" pitchFamily="18" charset="0"/>
                <a:ea typeface="Times New Roman" pitchFamily="18" charset="0"/>
                <a:cs typeface="Times New Roman" pitchFamily="18" charset="0"/>
              </a:rPr>
              <a:t>.</a:t>
            </a: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11279"/>
            <a:ext cx="8664179" cy="695575"/>
          </a:xfrm>
          <a:prstGeom prst="rect">
            <a:avLst/>
          </a:prstGeom>
        </p:spPr>
        <p:txBody>
          <a:bodyPr wrap="square">
            <a:spAutoFit/>
          </a:bodyPr>
          <a:lstStyle/>
          <a:p>
            <a:pPr algn="r" fontAlgn="auto">
              <a:lnSpc>
                <a:spcPct val="70000"/>
              </a:lnSpc>
              <a:spcBef>
                <a:spcPts val="0"/>
              </a:spcBef>
              <a:spcAft>
                <a:spcPts val="0"/>
              </a:spcAft>
              <a:defRPr/>
            </a:pPr>
            <a:r>
              <a:rPr lang="ru-RU" sz="28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ПОБІЧНІ РЕАКЦІЇ, ПОВ</a:t>
            </a:r>
            <a:r>
              <a:rPr lang="en-US" sz="28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a:t>
            </a:r>
            <a:r>
              <a:rPr lang="uk-UA" sz="28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ЯЗАНІ З</a:t>
            </a:r>
            <a:r>
              <a:rPr lang="ru-RU" sz="28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 ФАРМАКОЛОГІЧНОЮ АКТИВНІСТЮ</a:t>
            </a:r>
            <a:endParaRPr lang="ru-RU" sz="3200" dirty="0">
              <a:latin typeface="+mn-lt"/>
            </a:endParaRP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857232"/>
            <a:ext cx="8786874" cy="5228611"/>
          </a:xfrm>
          <a:prstGeom prst="rect">
            <a:avLst/>
          </a:prstGeom>
          <a:noFill/>
          <a:ln w="9525">
            <a:noFill/>
            <a:miter lim="800000"/>
            <a:headEnd/>
            <a:tailEnd/>
          </a:ln>
          <a:effectLst/>
        </p:spPr>
        <p:txBody>
          <a:bodyPr anchor="ctr">
            <a:spAutoFit/>
          </a:bodyPr>
          <a:lstStyle/>
          <a:p>
            <a:pPr eaLnBrk="0" hangingPunct="0">
              <a:lnSpc>
                <a:spcPct val="70000"/>
              </a:lnSpc>
              <a:defRPr/>
            </a:pPr>
            <a:r>
              <a:rPr lang="ru-RU" sz="2800" b="1" dirty="0" smtClean="0">
                <a:ln>
                  <a:solidFill>
                    <a:srgbClr val="0000CC"/>
                  </a:solidFill>
                </a:ln>
                <a:latin typeface="Times New Roman" pitchFamily="18" charset="0"/>
                <a:ea typeface="Times New Roman" pitchFamily="18" charset="0"/>
                <a:cs typeface="Times New Roman" pitchFamily="18" charset="0"/>
              </a:rPr>
              <a:t>При </a:t>
            </a:r>
            <a:r>
              <a:rPr lang="ru-RU" sz="2800" b="1" dirty="0" err="1" smtClean="0">
                <a:ln>
                  <a:solidFill>
                    <a:srgbClr val="0000CC"/>
                  </a:solidFill>
                </a:ln>
                <a:latin typeface="Times New Roman" pitchFamily="18" charset="0"/>
                <a:ea typeface="Times New Roman" pitchFamily="18" charset="0"/>
                <a:cs typeface="Times New Roman" pitchFamily="18" charset="0"/>
              </a:rPr>
              <a:t>розробці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нових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лікарських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засобів</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або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похідних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відомих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препаратів</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робляться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спроби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збільшити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їх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специфічність</a:t>
            </a:r>
            <a:r>
              <a:rPr lang="ru-RU" sz="2800" b="1" dirty="0" smtClean="0">
                <a:ln>
                  <a:solidFill>
                    <a:srgbClr val="0000CC"/>
                  </a:solidFill>
                </a:ln>
                <a:latin typeface="Times New Roman" pitchFamily="18" charset="0"/>
                <a:ea typeface="Times New Roman" pitchFamily="18" charset="0"/>
                <a:cs typeface="Times New Roman" pitchFamily="18" charset="0"/>
              </a:rPr>
              <a:t>.</a:t>
            </a:r>
          </a:p>
          <a:p>
            <a:pPr eaLnBrk="0" hangingPunct="0">
              <a:lnSpc>
                <a:spcPct val="70000"/>
              </a:lnSpc>
              <a:defRPr/>
            </a:pPr>
            <a:r>
              <a:rPr lang="ru-RU" sz="2800" b="1" dirty="0" smtClean="0">
                <a:ln>
                  <a:solidFill>
                    <a:srgbClr val="0000CC"/>
                  </a:solidFill>
                </a:ln>
                <a:latin typeface="Times New Roman" pitchFamily="18" charset="0"/>
                <a:ea typeface="Times New Roman" pitchFamily="18" charset="0"/>
                <a:cs typeface="Times New Roman" pitchFamily="18" charset="0"/>
              </a:rPr>
              <a:t>Так, </a:t>
            </a:r>
            <a:r>
              <a:rPr lang="ru-RU" sz="2800" b="1" dirty="0" err="1" smtClean="0">
                <a:ln>
                  <a:solidFill>
                    <a:srgbClr val="0000CC"/>
                  </a:solidFill>
                </a:ln>
                <a:latin typeface="Times New Roman" pitchFamily="18" charset="0"/>
                <a:ea typeface="Times New Roman" pitchFamily="18" charset="0"/>
                <a:cs typeface="Times New Roman" pitchFamily="18" charset="0"/>
              </a:rPr>
              <a:t>сальбутамол</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стимулює</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переважно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smtClean="0">
                <a:ln>
                  <a:solidFill>
                    <a:srgbClr val="0000CC"/>
                  </a:solidFill>
                </a:ln>
                <a:latin typeface="Times New Roman" pitchFamily="18" charset="0"/>
                <a:ea typeface="Times New Roman" pitchFamily="18" charset="0"/>
                <a:cs typeface="Times New Roman" pitchFamily="18" charset="0"/>
              </a:rPr>
              <a:t>b2-</a:t>
            </a:r>
            <a:r>
              <a:rPr lang="ru-RU" sz="2800" b="1" dirty="0" err="1" smtClean="0">
                <a:ln>
                  <a:solidFill>
                    <a:srgbClr val="0000CC"/>
                  </a:solidFill>
                </a:ln>
                <a:latin typeface="Times New Roman" pitchFamily="18" charset="0"/>
                <a:ea typeface="Times New Roman" pitchFamily="18" charset="0"/>
                <a:cs typeface="Times New Roman" pitchFamily="18" charset="0"/>
              </a:rPr>
              <a:t>адренорецептори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легень</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незначно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впливає</a:t>
            </a:r>
            <a:r>
              <a:rPr lang="ru-RU" sz="2800" b="1" dirty="0" smtClean="0">
                <a:ln>
                  <a:solidFill>
                    <a:srgbClr val="0000CC"/>
                  </a:solidFill>
                </a:ln>
                <a:latin typeface="Times New Roman" pitchFamily="18" charset="0"/>
                <a:ea typeface="Times New Roman" pitchFamily="18" charset="0"/>
                <a:cs typeface="Times New Roman" pitchFamily="18" charset="0"/>
              </a:rPr>
              <a:t> на </a:t>
            </a:r>
            <a:r>
              <a:rPr lang="en-US" sz="2800" b="1" dirty="0" smtClean="0">
                <a:ln>
                  <a:solidFill>
                    <a:srgbClr val="0000CC"/>
                  </a:solidFill>
                </a:ln>
                <a:latin typeface="Times New Roman" pitchFamily="18" charset="0"/>
                <a:ea typeface="Times New Roman" pitchFamily="18" charset="0"/>
                <a:cs typeface="Times New Roman" pitchFamily="18" charset="0"/>
              </a:rPr>
              <a:t>b1-</a:t>
            </a:r>
            <a:r>
              <a:rPr lang="ru-RU" sz="2800" b="1" dirty="0" err="1" smtClean="0">
                <a:ln>
                  <a:solidFill>
                    <a:srgbClr val="0000CC"/>
                  </a:solidFill>
                </a:ln>
                <a:latin typeface="Times New Roman" pitchFamily="18" charset="0"/>
                <a:ea typeface="Times New Roman" pitchFamily="18" charset="0"/>
                <a:cs typeface="Times New Roman" pitchFamily="18" charset="0"/>
              </a:rPr>
              <a:t>адренорецептори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серця</a:t>
            </a:r>
            <a:r>
              <a:rPr lang="ru-RU" sz="2800" b="1" dirty="0" smtClean="0">
                <a:ln>
                  <a:solidFill>
                    <a:srgbClr val="0000CC"/>
                  </a:solidFill>
                </a:ln>
                <a:latin typeface="Times New Roman" pitchFamily="18" charset="0"/>
                <a:ea typeface="Times New Roman" pitchFamily="18" charset="0"/>
                <a:cs typeface="Times New Roman" pitchFamily="18" charset="0"/>
              </a:rPr>
              <a:t>.</a:t>
            </a:r>
          </a:p>
          <a:p>
            <a:pPr eaLnBrk="0" hangingPunct="0">
              <a:lnSpc>
                <a:spcPct val="70000"/>
              </a:lnSpc>
              <a:defRPr/>
            </a:pPr>
            <a:r>
              <a:rPr lang="ru-RU" sz="2800" b="1" dirty="0" err="1" smtClean="0">
                <a:ln>
                  <a:solidFill>
                    <a:srgbClr val="0000CC"/>
                  </a:solidFill>
                </a:ln>
                <a:latin typeface="Times New Roman" pitchFamily="18" charset="0"/>
                <a:ea typeface="Times New Roman" pitchFamily="18" charset="0"/>
                <a:cs typeface="Times New Roman" pitchFamily="18" charset="0"/>
              </a:rPr>
              <a:t>Побічна</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дія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лікарських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засобів</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залежить</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від</a:t>
            </a:r>
            <a:r>
              <a:rPr lang="ru-RU" sz="2800" b="1" dirty="0" smtClean="0">
                <a:ln>
                  <a:solidFill>
                    <a:srgbClr val="0000CC"/>
                  </a:solidFill>
                </a:ln>
                <a:latin typeface="Times New Roman" pitchFamily="18" charset="0"/>
                <a:ea typeface="Times New Roman" pitchFamily="18" charset="0"/>
                <a:cs typeface="Times New Roman" pitchFamily="18" charset="0"/>
              </a:rPr>
              <a:t> характеру основного </a:t>
            </a:r>
            <a:r>
              <a:rPr lang="ru-RU" sz="2800" b="1" dirty="0" err="1" smtClean="0">
                <a:ln>
                  <a:solidFill>
                    <a:srgbClr val="0000CC"/>
                  </a:solidFill>
                </a:ln>
                <a:latin typeface="Times New Roman" pitchFamily="18" charset="0"/>
                <a:ea typeface="Times New Roman" pitchFamily="18" charset="0"/>
                <a:cs typeface="Times New Roman" pitchFamily="18" charset="0"/>
              </a:rPr>
              <a:t>захворювання</a:t>
            </a:r>
            <a:r>
              <a:rPr lang="ru-RU" sz="2800" b="1" dirty="0" smtClean="0">
                <a:ln>
                  <a:solidFill>
                    <a:srgbClr val="0000CC"/>
                  </a:solidFill>
                </a:ln>
                <a:latin typeface="Times New Roman" pitchFamily="18" charset="0"/>
                <a:ea typeface="Times New Roman" pitchFamily="18" charset="0"/>
                <a:cs typeface="Times New Roman" pitchFamily="18" charset="0"/>
              </a:rPr>
              <a:t>.</a:t>
            </a:r>
          </a:p>
          <a:p>
            <a:pPr eaLnBrk="0" hangingPunct="0">
              <a:lnSpc>
                <a:spcPct val="70000"/>
              </a:lnSpc>
              <a:defRPr/>
            </a:pPr>
            <a:r>
              <a:rPr lang="ru-RU" sz="2800" b="1" dirty="0" smtClean="0">
                <a:ln>
                  <a:solidFill>
                    <a:srgbClr val="0000CC"/>
                  </a:solidFill>
                </a:ln>
                <a:latin typeface="Times New Roman" pitchFamily="18" charset="0"/>
                <a:ea typeface="Times New Roman" pitchFamily="18" charset="0"/>
                <a:cs typeface="Times New Roman" pitchFamily="18" charset="0"/>
              </a:rPr>
              <a:t>Так, </a:t>
            </a:r>
            <a:r>
              <a:rPr lang="ru-RU" sz="2800" b="1" dirty="0" err="1" smtClean="0">
                <a:ln>
                  <a:solidFill>
                    <a:srgbClr val="0000CC"/>
                  </a:solidFill>
                </a:ln>
                <a:latin typeface="Times New Roman" pitchFamily="18" charset="0"/>
                <a:ea typeface="Times New Roman" pitchFamily="18" charset="0"/>
                <a:cs typeface="Times New Roman" pitchFamily="18" charset="0"/>
              </a:rPr>
              <a:t>стероїдна</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артеріальна</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гіпертонія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частіше</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виникає</a:t>
            </a:r>
            <a:r>
              <a:rPr lang="ru-RU" sz="2800" b="1" dirty="0" smtClean="0">
                <a:ln>
                  <a:solidFill>
                    <a:srgbClr val="0000CC"/>
                  </a:solidFill>
                </a:ln>
                <a:latin typeface="Times New Roman" pitchFamily="18" charset="0"/>
                <a:ea typeface="Times New Roman" pitchFamily="18" charset="0"/>
                <a:cs typeface="Times New Roman" pitchFamily="18" charset="0"/>
              </a:rPr>
              <a:t> при системному </a:t>
            </a:r>
            <a:r>
              <a:rPr lang="ru-RU" sz="2800" b="1" dirty="0" err="1" smtClean="0">
                <a:ln>
                  <a:solidFill>
                    <a:srgbClr val="0000CC"/>
                  </a:solidFill>
                </a:ln>
                <a:latin typeface="Times New Roman" pitchFamily="18" charset="0"/>
                <a:ea typeface="Times New Roman" pitchFamily="18" charset="0"/>
                <a:cs typeface="Times New Roman" pitchFamily="18" charset="0"/>
              </a:rPr>
              <a:t>червоному</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вовчаку</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що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протікає</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ураженням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нирок</a:t>
            </a:r>
            <a:r>
              <a:rPr lang="ru-RU" sz="2800" b="1" dirty="0" smtClean="0">
                <a:ln>
                  <a:solidFill>
                    <a:srgbClr val="0000CC"/>
                  </a:solidFill>
                </a:ln>
                <a:latin typeface="Times New Roman" pitchFamily="18" charset="0"/>
                <a:ea typeface="Times New Roman" pitchFamily="18" charset="0"/>
                <a:cs typeface="Times New Roman" pitchFamily="18" charset="0"/>
              </a:rPr>
              <a:t>. </a:t>
            </a:r>
          </a:p>
          <a:p>
            <a:pPr eaLnBrk="0" hangingPunct="0">
              <a:lnSpc>
                <a:spcPct val="70000"/>
              </a:lnSpc>
              <a:defRPr/>
            </a:pPr>
            <a:r>
              <a:rPr lang="ru-RU" sz="2800" b="1" dirty="0" smtClean="0">
                <a:ln>
                  <a:solidFill>
                    <a:srgbClr val="0000CC"/>
                  </a:solidFill>
                </a:ln>
                <a:latin typeface="Times New Roman" pitchFamily="18" charset="0"/>
                <a:ea typeface="Times New Roman" pitchFamily="18" charset="0"/>
                <a:cs typeface="Times New Roman" pitchFamily="18" charset="0"/>
              </a:rPr>
              <a:t>Прояви </a:t>
            </a:r>
            <a:r>
              <a:rPr lang="ru-RU" sz="2800" b="1" dirty="0" err="1" smtClean="0">
                <a:ln>
                  <a:solidFill>
                    <a:srgbClr val="0000CC"/>
                  </a:solidFill>
                </a:ln>
                <a:latin typeface="Times New Roman" pitchFamily="18" charset="0"/>
                <a:ea typeface="Times New Roman" pitchFamily="18" charset="0"/>
                <a:cs typeface="Times New Roman" pitchFamily="18" charset="0"/>
              </a:rPr>
              <a:t>побічної</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дії</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глюкокортикоїдів</a:t>
            </a:r>
            <a:r>
              <a:rPr lang="ru-RU" sz="2800" b="1" dirty="0" smtClean="0">
                <a:ln>
                  <a:solidFill>
                    <a:srgbClr val="0000CC"/>
                  </a:solidFill>
                </a:ln>
                <a:latin typeface="Times New Roman" pitchFamily="18" charset="0"/>
                <a:ea typeface="Times New Roman" pitchFamily="18" charset="0"/>
                <a:cs typeface="Times New Roman" pitchFamily="18" charset="0"/>
              </a:rPr>
              <a:t> при </a:t>
            </a:r>
            <a:r>
              <a:rPr lang="ru-RU" sz="2800" b="1" dirty="0" err="1" smtClean="0">
                <a:ln>
                  <a:solidFill>
                    <a:srgbClr val="0000CC"/>
                  </a:solidFill>
                </a:ln>
                <a:latin typeface="Times New Roman" pitchFamily="18" charset="0"/>
                <a:ea typeface="Times New Roman" pitchFamily="18" charset="0"/>
                <a:cs typeface="Times New Roman" pitchFamily="18" charset="0"/>
              </a:rPr>
              <a:t>дифузних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захворюваннях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сполучної</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тканини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можуть</a:t>
            </a:r>
            <a:r>
              <a:rPr lang="ru-RU" sz="2800" b="1" dirty="0" smtClean="0">
                <a:ln>
                  <a:solidFill>
                    <a:srgbClr val="0000CC"/>
                  </a:solidFill>
                </a:ln>
                <a:latin typeface="Times New Roman" pitchFamily="18" charset="0"/>
                <a:ea typeface="Times New Roman" pitchFamily="18" charset="0"/>
                <a:cs typeface="Times New Roman" pitchFamily="18" charset="0"/>
              </a:rPr>
              <a:t> бути </a:t>
            </a:r>
            <a:r>
              <a:rPr lang="ru-RU" sz="2800" b="1" dirty="0" err="1" smtClean="0">
                <a:ln>
                  <a:solidFill>
                    <a:srgbClr val="0000CC"/>
                  </a:solidFill>
                </a:ln>
                <a:latin typeface="Times New Roman" pitchFamily="18" charset="0"/>
                <a:ea typeface="Times New Roman" pitchFamily="18" charset="0"/>
                <a:cs typeface="Times New Roman" pitchFamily="18" charset="0"/>
              </a:rPr>
              <a:t>подібні</a:t>
            </a:r>
            <a:r>
              <a:rPr lang="ru-RU" sz="2800" b="1" dirty="0" smtClean="0">
                <a:ln>
                  <a:solidFill>
                    <a:srgbClr val="0000CC"/>
                  </a:solidFill>
                </a:ln>
                <a:latin typeface="Times New Roman" pitchFamily="18" charset="0"/>
                <a:ea typeface="Times New Roman" pitchFamily="18" charset="0"/>
                <a:cs typeface="Times New Roman" pitchFamily="18" charset="0"/>
              </a:rPr>
              <a:t> до таких основного </a:t>
            </a:r>
            <a:r>
              <a:rPr lang="ru-RU" sz="2800" b="1" dirty="0" err="1" smtClean="0">
                <a:ln>
                  <a:solidFill>
                    <a:srgbClr val="0000CC"/>
                  </a:solidFill>
                </a:ln>
                <a:latin typeface="Times New Roman" pitchFamily="18" charset="0"/>
                <a:ea typeface="Times New Roman" pitchFamily="18" charset="0"/>
                <a:cs typeface="Times New Roman" pitchFamily="18" charset="0"/>
              </a:rPr>
              <a:t>захворювання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наприклад</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психози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остеопороз</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міокардіодистрофія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артеріальна</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гіпертонія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що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ускладнює</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диференціальну</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діагностику</a:t>
            </a:r>
            <a:r>
              <a:rPr lang="ru-RU" sz="2800" b="1" dirty="0" smtClean="0">
                <a:ln>
                  <a:solidFill>
                    <a:srgbClr val="0000CC"/>
                  </a:solidFill>
                </a:ln>
                <a:latin typeface="Times New Roman" pitchFamily="18" charset="0"/>
                <a:ea typeface="Times New Roman" pitchFamily="18" charset="0"/>
                <a:cs typeface="Times New Roman" pitchFamily="18" charset="0"/>
              </a:rPr>
              <a:t>.</a:t>
            </a: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11279"/>
            <a:ext cx="8664179" cy="703782"/>
          </a:xfrm>
          <a:prstGeom prst="rect">
            <a:avLst/>
          </a:prstGeom>
        </p:spPr>
        <p:txBody>
          <a:bodyPr wrap="square">
            <a:spAutoFit/>
          </a:bodyPr>
          <a:lstStyle/>
          <a:p>
            <a:pPr algn="r">
              <a:lnSpc>
                <a:spcPct val="70000"/>
              </a:lnSpc>
              <a:defRPr/>
            </a:pPr>
            <a:r>
              <a:rPr lang="ru-RU" sz="28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ПОБІЧНІ РЕАКЦІЇ, ПОВ</a:t>
            </a:r>
            <a:r>
              <a:rPr lang="en-US" sz="28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a:t>
            </a:r>
            <a:r>
              <a:rPr lang="uk-UA" sz="28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ЯЗАНІ З</a:t>
            </a:r>
            <a:r>
              <a:rPr lang="ru-RU" sz="28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 ФАРМАКОЛОГІЧНОЮ АКТИВНІСТЮ</a:t>
            </a:r>
            <a:endParaRPr lang="ru-RU" sz="3200" dirty="0" smtClean="0"/>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857232"/>
            <a:ext cx="8786874" cy="4323748"/>
          </a:xfrm>
          <a:prstGeom prst="rect">
            <a:avLst/>
          </a:prstGeom>
          <a:noFill/>
          <a:ln w="9525">
            <a:noFill/>
            <a:miter lim="800000"/>
            <a:headEnd/>
            <a:tailEnd/>
          </a:ln>
          <a:effectLst/>
        </p:spPr>
        <p:txBody>
          <a:bodyPr anchor="ctr">
            <a:spAutoFit/>
          </a:bodyPr>
          <a:lstStyle/>
          <a:p>
            <a:pPr eaLnBrk="0" hangingPunct="0">
              <a:lnSpc>
                <a:spcPct val="70000"/>
              </a:lnSpc>
              <a:defRPr/>
            </a:pPr>
            <a:r>
              <a:rPr lang="ru-RU" sz="2800" b="1" dirty="0" smtClean="0">
                <a:ln>
                  <a:solidFill>
                    <a:srgbClr val="0000CC"/>
                  </a:solidFill>
                </a:ln>
                <a:latin typeface="Times New Roman" pitchFamily="18" charset="0"/>
                <a:ea typeface="Times New Roman" pitchFamily="18" charset="0"/>
                <a:cs typeface="Times New Roman" pitchFamily="18" charset="0"/>
              </a:rPr>
              <a:t>У великих дозах </a:t>
            </a:r>
            <a:r>
              <a:rPr lang="ru-RU" sz="2800" b="1" dirty="0" err="1" smtClean="0">
                <a:ln>
                  <a:solidFill>
                    <a:srgbClr val="0000CC"/>
                  </a:solidFill>
                </a:ln>
                <a:latin typeface="Times New Roman" pitchFamily="18" charset="0"/>
                <a:ea typeface="Times New Roman" pitchFamily="18" charset="0"/>
                <a:cs typeface="Times New Roman" pitchFamily="18" charset="0"/>
              </a:rPr>
              <a:t>багато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препаратів</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викликають</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токсичні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реакції.Так</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парентеральне</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введення</a:t>
            </a:r>
            <a:r>
              <a:rPr lang="ru-RU" sz="2800" b="1" dirty="0" smtClean="0">
                <a:ln>
                  <a:solidFill>
                    <a:srgbClr val="0000CC"/>
                  </a:solidFill>
                </a:ln>
                <a:latin typeface="Times New Roman" pitchFamily="18" charset="0"/>
                <a:ea typeface="Times New Roman" pitchFamily="18" charset="0"/>
                <a:cs typeface="Times New Roman" pitchFamily="18" charset="0"/>
              </a:rPr>
              <a:t> великих доз </a:t>
            </a:r>
            <a:r>
              <a:rPr lang="ru-RU" sz="2800" b="1" dirty="0" err="1" smtClean="0">
                <a:ln>
                  <a:solidFill>
                    <a:srgbClr val="0000CC"/>
                  </a:solidFill>
                </a:ln>
                <a:latin typeface="Times New Roman" pitchFamily="18" charset="0"/>
                <a:ea typeface="Times New Roman" pitchFamily="18" charset="0"/>
                <a:cs typeface="Times New Roman" pitchFamily="18" charset="0"/>
              </a:rPr>
              <a:t>пеніциліну</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понад</a:t>
            </a:r>
            <a:r>
              <a:rPr lang="ru-RU" sz="2800" b="1" dirty="0" smtClean="0">
                <a:ln>
                  <a:solidFill>
                    <a:srgbClr val="0000CC"/>
                  </a:solidFill>
                </a:ln>
                <a:latin typeface="Times New Roman" pitchFamily="18" charset="0"/>
                <a:ea typeface="Times New Roman" pitchFamily="18" charset="0"/>
                <a:cs typeface="Times New Roman" pitchFamily="18" charset="0"/>
              </a:rPr>
              <a:t> 20 </a:t>
            </a:r>
            <a:r>
              <a:rPr lang="ru-RU" sz="2800" b="1" dirty="0" err="1" smtClean="0">
                <a:ln>
                  <a:solidFill>
                    <a:srgbClr val="0000CC"/>
                  </a:solidFill>
                </a:ln>
                <a:latin typeface="Times New Roman" pitchFamily="18" charset="0"/>
                <a:ea typeface="Times New Roman" pitchFamily="18" charset="0"/>
                <a:cs typeface="Times New Roman" pitchFamily="18" charset="0"/>
              </a:rPr>
              <a:t>млн</a:t>
            </a:r>
            <a:r>
              <a:rPr lang="ru-RU" sz="2800" b="1" dirty="0" smtClean="0">
                <a:ln>
                  <a:solidFill>
                    <a:srgbClr val="0000CC"/>
                  </a:solidFill>
                </a:ln>
                <a:latin typeface="Times New Roman" pitchFamily="18" charset="0"/>
                <a:ea typeface="Times New Roman" pitchFamily="18" charset="0"/>
                <a:cs typeface="Times New Roman" pitchFamily="18" charset="0"/>
              </a:rPr>
              <a:t> ОД на </a:t>
            </a:r>
            <a:r>
              <a:rPr lang="ru-RU" sz="2800" b="1" dirty="0" err="1" smtClean="0">
                <a:ln>
                  <a:solidFill>
                    <a:srgbClr val="0000CC"/>
                  </a:solidFill>
                </a:ln>
                <a:latin typeface="Times New Roman" pitchFamily="18" charset="0"/>
                <a:ea typeface="Times New Roman" pitchFamily="18" charset="0"/>
                <a:cs typeface="Times New Roman" pitchFamily="18" charset="0"/>
              </a:rPr>
              <a:t>добу</a:t>
            </a:r>
            <a:r>
              <a:rPr lang="ru-RU" sz="2800" b="1" dirty="0" smtClean="0">
                <a:ln>
                  <a:solidFill>
                    <a:srgbClr val="0000CC"/>
                  </a:solidFill>
                </a:ln>
                <a:latin typeface="Times New Roman" pitchFamily="18" charset="0"/>
                <a:ea typeface="Times New Roman" pitchFamily="18" charset="0"/>
                <a:cs typeface="Times New Roman" pitchFamily="18" charset="0"/>
              </a:rPr>
              <a:t>), особливо у </a:t>
            </a:r>
            <a:r>
              <a:rPr lang="ru-RU" sz="2800" b="1" dirty="0" err="1" smtClean="0">
                <a:ln>
                  <a:solidFill>
                    <a:srgbClr val="0000CC"/>
                  </a:solidFill>
                </a:ln>
                <a:latin typeface="Times New Roman" pitchFamily="18" charset="0"/>
                <a:ea typeface="Times New Roman" pitchFamily="18" charset="0"/>
                <a:cs typeface="Times New Roman" pitchFamily="18" charset="0"/>
              </a:rPr>
              <a:t>хворих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нирковою</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недостатністю</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може</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спричинити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летаргію</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сплутаність</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свідомості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епілептиформні</a:t>
            </a:r>
            <a:r>
              <a:rPr lang="ru-RU" sz="2800" b="1" dirty="0" smtClean="0">
                <a:ln>
                  <a:solidFill>
                    <a:srgbClr val="0000CC"/>
                  </a:solidFill>
                </a:ln>
                <a:latin typeface="Times New Roman" pitchFamily="18" charset="0"/>
                <a:ea typeface="Times New Roman" pitchFamily="18" charset="0"/>
                <a:cs typeface="Times New Roman" pitchFamily="18" charset="0"/>
              </a:rPr>
              <a:t> напади. </a:t>
            </a:r>
          </a:p>
          <a:p>
            <a:pPr eaLnBrk="0" hangingPunct="0">
              <a:lnSpc>
                <a:spcPct val="70000"/>
              </a:lnSpc>
              <a:defRPr/>
            </a:pPr>
            <a:r>
              <a:rPr lang="ru-RU" sz="2800" b="1" dirty="0" err="1" smtClean="0">
                <a:ln>
                  <a:solidFill>
                    <a:srgbClr val="0000CC"/>
                  </a:solidFill>
                </a:ln>
                <a:latin typeface="Times New Roman" pitchFamily="18" charset="0"/>
                <a:ea typeface="Times New Roman" pitchFamily="18" charset="0"/>
                <a:cs typeface="Times New Roman" pitchFamily="18" charset="0"/>
              </a:rPr>
              <a:t>Це</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може</a:t>
            </a:r>
            <a:r>
              <a:rPr lang="ru-RU" sz="2800" b="1" dirty="0" smtClean="0">
                <a:ln>
                  <a:solidFill>
                    <a:srgbClr val="0000CC"/>
                  </a:solidFill>
                </a:ln>
                <a:latin typeface="Times New Roman" pitchFamily="18" charset="0"/>
                <a:ea typeface="Times New Roman" pitchFamily="18" charset="0"/>
                <a:cs typeface="Times New Roman" pitchFamily="18" charset="0"/>
              </a:rPr>
              <a:t> бути </a:t>
            </a:r>
            <a:r>
              <a:rPr lang="ru-RU" sz="2800" b="1" dirty="0" err="1" smtClean="0">
                <a:ln>
                  <a:solidFill>
                    <a:srgbClr val="0000CC"/>
                  </a:solidFill>
                </a:ln>
                <a:latin typeface="Times New Roman" pitchFamily="18" charset="0"/>
                <a:ea typeface="Times New Roman" pitchFamily="18" charset="0"/>
                <a:cs typeface="Times New Roman" pitchFamily="18" charset="0"/>
              </a:rPr>
              <a:t>пов'язано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введенням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великої</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кількості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калію</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що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міститься</a:t>
            </a:r>
            <a:r>
              <a:rPr lang="ru-RU" sz="2800" b="1" dirty="0" smtClean="0">
                <a:ln>
                  <a:solidFill>
                    <a:srgbClr val="0000CC"/>
                  </a:solidFill>
                </a:ln>
                <a:latin typeface="Times New Roman" pitchFamily="18" charset="0"/>
                <a:ea typeface="Times New Roman" pitchFamily="18" charset="0"/>
                <a:cs typeface="Times New Roman" pitchFamily="18" charset="0"/>
              </a:rPr>
              <a:t> в </a:t>
            </a:r>
            <a:r>
              <a:rPr lang="ru-RU" sz="2800" b="1" dirty="0" err="1" smtClean="0">
                <a:ln>
                  <a:solidFill>
                    <a:srgbClr val="0000CC"/>
                  </a:solidFill>
                </a:ln>
                <a:latin typeface="Times New Roman" pitchFamily="18" charset="0"/>
                <a:ea typeface="Times New Roman" pitchFamily="18" charset="0"/>
                <a:cs typeface="Times New Roman" pitchFamily="18" charset="0"/>
              </a:rPr>
              <a:t>препараті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пеніциліну</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або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гіпонатріємії.Введення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пеніцилінпрокаїну</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може</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ускладнюватися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швидким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розвитком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запаморочення</a:t>
            </a:r>
            <a:r>
              <a:rPr lang="ru-RU" sz="2800" b="1" dirty="0" smtClean="0">
                <a:ln>
                  <a:solidFill>
                    <a:srgbClr val="0000CC"/>
                  </a:solidFill>
                </a:ln>
                <a:latin typeface="Times New Roman" pitchFamily="18" charset="0"/>
                <a:ea typeface="Times New Roman" pitchFamily="18" charset="0"/>
                <a:cs typeface="Times New Roman" pitchFamily="18" charset="0"/>
              </a:rPr>
              <a:t>, головного болю, </a:t>
            </a:r>
            <a:r>
              <a:rPr lang="ru-RU" sz="2800" b="1" dirty="0" err="1" smtClean="0">
                <a:ln>
                  <a:solidFill>
                    <a:srgbClr val="0000CC"/>
                  </a:solidFill>
                </a:ln>
                <a:latin typeface="Times New Roman" pitchFamily="18" charset="0"/>
                <a:ea typeface="Times New Roman" pitchFamily="18" charset="0"/>
                <a:cs typeface="Times New Roman" pitchFamily="18" charset="0"/>
              </a:rPr>
              <a:t>галюцинації</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епілептоїдних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нападів</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внаслідок</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швидкого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звільнення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токсичних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концентрацій</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прокаїну</a:t>
            </a:r>
            <a:r>
              <a:rPr lang="ru-RU" sz="2800" b="1" dirty="0" smtClean="0">
                <a:ln>
                  <a:solidFill>
                    <a:srgbClr val="0000CC"/>
                  </a:solidFill>
                </a:ln>
                <a:latin typeface="Times New Roman" pitchFamily="18" charset="0"/>
                <a:ea typeface="Times New Roman" pitchFamily="18" charset="0"/>
                <a:cs typeface="Times New Roman" pitchFamily="18" charset="0"/>
              </a:rPr>
              <a:t>.</a:t>
            </a: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11279"/>
            <a:ext cx="8664179" cy="402674"/>
          </a:xfrm>
          <a:prstGeom prst="rect">
            <a:avLst/>
          </a:prstGeom>
        </p:spPr>
        <p:txBody>
          <a:bodyPr wrap="square">
            <a:spAutoFit/>
          </a:bodyPr>
          <a:lstStyle/>
          <a:p>
            <a:pPr algn="r">
              <a:lnSpc>
                <a:spcPct val="70000"/>
              </a:lnSpc>
              <a:defRPr/>
            </a:pPr>
            <a:r>
              <a:rPr lang="ru-RU" sz="28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ТОКСИЧНІ УСКЛАДНЕННЯ </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857232"/>
            <a:ext cx="8786874" cy="5228611"/>
          </a:xfrm>
          <a:prstGeom prst="rect">
            <a:avLst/>
          </a:prstGeom>
          <a:noFill/>
          <a:ln w="9525">
            <a:noFill/>
            <a:miter lim="800000"/>
            <a:headEnd/>
            <a:tailEnd/>
          </a:ln>
          <a:effectLst/>
        </p:spPr>
        <p:txBody>
          <a:bodyPr anchor="ctr">
            <a:spAutoFit/>
          </a:bodyPr>
          <a:lstStyle/>
          <a:p>
            <a:pPr eaLnBrk="0" hangingPunct="0">
              <a:lnSpc>
                <a:spcPct val="70000"/>
              </a:lnSpc>
              <a:defRPr/>
            </a:pPr>
            <a:r>
              <a:rPr lang="ru-RU" sz="2800" b="1" dirty="0" smtClean="0">
                <a:ln>
                  <a:solidFill>
                    <a:srgbClr val="0000CC"/>
                  </a:solidFill>
                </a:ln>
                <a:latin typeface="Times New Roman" pitchFamily="18" charset="0"/>
                <a:ea typeface="Times New Roman" pitchFamily="18" charset="0"/>
                <a:cs typeface="Times New Roman" pitchFamily="18" charset="0"/>
              </a:rPr>
              <a:t>З метою </a:t>
            </a:r>
            <a:r>
              <a:rPr lang="ru-RU" sz="2800" b="1" dirty="0" err="1" smtClean="0">
                <a:ln>
                  <a:solidFill>
                    <a:srgbClr val="0000CC"/>
                  </a:solidFill>
                </a:ln>
                <a:latin typeface="Times New Roman" pitchFamily="18" charset="0"/>
                <a:ea typeface="Times New Roman" pitchFamily="18" charset="0"/>
                <a:cs typeface="Times New Roman" pitchFamily="18" charset="0"/>
              </a:rPr>
              <a:t>оцінки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токсичності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лікарських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засобів</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визначають</a:t>
            </a:r>
            <a:r>
              <a:rPr lang="ru-RU" sz="2800" b="1" dirty="0" smtClean="0">
                <a:ln>
                  <a:solidFill>
                    <a:srgbClr val="0000CC"/>
                  </a:solidFill>
                </a:ln>
                <a:latin typeface="Times New Roman" pitchFamily="18" charset="0"/>
                <a:ea typeface="Times New Roman" pitchFamily="18" charset="0"/>
                <a:cs typeface="Times New Roman" pitchFamily="18" charset="0"/>
              </a:rPr>
              <a:t> широту </a:t>
            </a:r>
            <a:r>
              <a:rPr lang="ru-RU" sz="2800" b="1" dirty="0" err="1" smtClean="0">
                <a:ln>
                  <a:solidFill>
                    <a:srgbClr val="0000CC"/>
                  </a:solidFill>
                </a:ln>
                <a:latin typeface="Times New Roman" pitchFamily="18" charset="0"/>
                <a:ea typeface="Times New Roman" pitchFamily="18" charset="0"/>
                <a:cs typeface="Times New Roman" pitchFamily="18" charset="0"/>
              </a:rPr>
              <a:t>терапевтичного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дії</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чи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терапевтичний</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індекс</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тобто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різницю</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між</a:t>
            </a:r>
            <a:r>
              <a:rPr lang="ru-RU" sz="2800" b="1" dirty="0" smtClean="0">
                <a:ln>
                  <a:solidFill>
                    <a:srgbClr val="0000CC"/>
                  </a:solidFill>
                </a:ln>
                <a:latin typeface="Times New Roman" pitchFamily="18" charset="0"/>
                <a:ea typeface="Times New Roman" pitchFamily="18" charset="0"/>
                <a:cs typeface="Times New Roman" pitchFamily="18" charset="0"/>
              </a:rPr>
              <a:t> дозами препарату, в </a:t>
            </a:r>
            <a:r>
              <a:rPr lang="ru-RU" sz="2800" b="1" dirty="0" err="1" smtClean="0">
                <a:ln>
                  <a:solidFill>
                    <a:srgbClr val="0000CC"/>
                  </a:solidFill>
                </a:ln>
                <a:latin typeface="Times New Roman" pitchFamily="18" charset="0"/>
                <a:ea typeface="Times New Roman" pitchFamily="18" charset="0"/>
                <a:cs typeface="Times New Roman" pitchFamily="18" charset="0"/>
              </a:rPr>
              <a:t>яких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він</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має</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терапевтичну</a:t>
            </a:r>
            <a:r>
              <a:rPr lang="ru-RU" sz="2800" b="1" dirty="0" smtClean="0">
                <a:ln>
                  <a:solidFill>
                    <a:srgbClr val="0000CC"/>
                  </a:solidFill>
                </a:ln>
                <a:latin typeface="Times New Roman" pitchFamily="18" charset="0"/>
                <a:ea typeface="Times New Roman" pitchFamily="18" charset="0"/>
                <a:cs typeface="Times New Roman" pitchFamily="18" charset="0"/>
              </a:rPr>
              <a:t> та </a:t>
            </a:r>
            <a:r>
              <a:rPr lang="ru-RU" sz="2800" b="1" dirty="0" err="1" smtClean="0">
                <a:ln>
                  <a:solidFill>
                    <a:srgbClr val="0000CC"/>
                  </a:solidFill>
                </a:ln>
                <a:latin typeface="Times New Roman" pitchFamily="18" charset="0"/>
                <a:ea typeface="Times New Roman" pitchFamily="18" charset="0"/>
                <a:cs typeface="Times New Roman" pitchFamily="18" charset="0"/>
              </a:rPr>
              <a:t>токсичну</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дію</a:t>
            </a:r>
            <a:r>
              <a:rPr lang="ru-RU" sz="2800" b="1" dirty="0" smtClean="0">
                <a:ln>
                  <a:solidFill>
                    <a:srgbClr val="0000CC"/>
                  </a:solidFill>
                </a:ln>
                <a:latin typeface="Times New Roman" pitchFamily="18" charset="0"/>
                <a:ea typeface="Times New Roman" pitchFamily="18" charset="0"/>
                <a:cs typeface="Times New Roman" pitchFamily="18" charset="0"/>
              </a:rPr>
              <a:t>.</a:t>
            </a:r>
          </a:p>
          <a:p>
            <a:pPr eaLnBrk="0" hangingPunct="0">
              <a:lnSpc>
                <a:spcPct val="70000"/>
              </a:lnSpc>
              <a:defRPr/>
            </a:pPr>
            <a:r>
              <a:rPr lang="ru-RU" sz="2800" b="1" dirty="0" err="1" smtClean="0">
                <a:ln>
                  <a:solidFill>
                    <a:srgbClr val="0000CC"/>
                  </a:solidFill>
                </a:ln>
                <a:latin typeface="Times New Roman" pitchFamily="18" charset="0"/>
                <a:ea typeface="Times New Roman" pitchFamily="18" charset="0"/>
                <a:cs typeface="Times New Roman" pitchFamily="18" charset="0"/>
              </a:rPr>
              <a:t>Лікарські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засоби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що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мають</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більшу</a:t>
            </a:r>
            <a:r>
              <a:rPr lang="ru-RU" sz="2800" b="1" dirty="0" smtClean="0">
                <a:ln>
                  <a:solidFill>
                    <a:srgbClr val="0000CC"/>
                  </a:solidFill>
                </a:ln>
                <a:latin typeface="Times New Roman" pitchFamily="18" charset="0"/>
                <a:ea typeface="Times New Roman" pitchFamily="18" charset="0"/>
                <a:cs typeface="Times New Roman" pitchFamily="18" charset="0"/>
              </a:rPr>
              <a:t> широту </a:t>
            </a:r>
            <a:r>
              <a:rPr lang="ru-RU" sz="2800" b="1" dirty="0" err="1" smtClean="0">
                <a:ln>
                  <a:solidFill>
                    <a:srgbClr val="0000CC"/>
                  </a:solidFill>
                </a:ln>
                <a:latin typeface="Times New Roman" pitchFamily="18" charset="0"/>
                <a:ea typeface="Times New Roman" pitchFamily="18" charset="0"/>
                <a:cs typeface="Times New Roman" pitchFamily="18" charset="0"/>
              </a:rPr>
              <a:t>терапевтичної</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дії</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рідко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викликають</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токсичні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ускладнення</a:t>
            </a:r>
            <a:r>
              <a:rPr lang="ru-RU" sz="2800" b="1" dirty="0" smtClean="0">
                <a:ln>
                  <a:solidFill>
                    <a:srgbClr val="0000CC"/>
                  </a:solidFill>
                </a:ln>
                <a:latin typeface="Times New Roman" pitchFamily="18" charset="0"/>
                <a:ea typeface="Times New Roman" pitchFamily="18" charset="0"/>
                <a:cs typeface="Times New Roman" pitchFamily="18" charset="0"/>
              </a:rPr>
              <a:t> при </a:t>
            </a:r>
            <a:r>
              <a:rPr lang="ru-RU" sz="2800" b="1" dirty="0" err="1" smtClean="0">
                <a:ln>
                  <a:solidFill>
                    <a:srgbClr val="0000CC"/>
                  </a:solidFill>
                </a:ln>
                <a:latin typeface="Times New Roman" pitchFamily="18" charset="0"/>
                <a:ea typeface="Times New Roman" pitchFamily="18" charset="0"/>
                <a:cs typeface="Times New Roman" pitchFamily="18" charset="0"/>
              </a:rPr>
              <a:t>використанні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їх</a:t>
            </a:r>
            <a:r>
              <a:rPr lang="ru-RU" sz="2800" b="1" dirty="0" smtClean="0">
                <a:ln>
                  <a:solidFill>
                    <a:srgbClr val="0000CC"/>
                  </a:solidFill>
                </a:ln>
                <a:latin typeface="Times New Roman" pitchFamily="18" charset="0"/>
                <a:ea typeface="Times New Roman" pitchFamily="18" charset="0"/>
                <a:cs typeface="Times New Roman" pitchFamily="18" charset="0"/>
              </a:rPr>
              <a:t> у </a:t>
            </a:r>
            <a:r>
              <a:rPr lang="ru-RU" sz="2800" b="1" dirty="0" err="1" smtClean="0">
                <a:ln>
                  <a:solidFill>
                    <a:srgbClr val="0000CC"/>
                  </a:solidFill>
                </a:ln>
                <a:latin typeface="Times New Roman" pitchFamily="18" charset="0"/>
                <a:ea typeface="Times New Roman" pitchFamily="18" charset="0"/>
                <a:cs typeface="Times New Roman" pitchFamily="18" charset="0"/>
              </a:rPr>
              <a:t>терапевтичних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дозах.При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низькому</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терапевтичному</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індексі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важко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уникнути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токсичних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реакцій</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наприклад</a:t>
            </a:r>
            <a:r>
              <a:rPr lang="ru-RU" sz="2800" b="1" dirty="0" smtClean="0">
                <a:ln>
                  <a:solidFill>
                    <a:srgbClr val="0000CC"/>
                  </a:solidFill>
                </a:ln>
                <a:latin typeface="Times New Roman" pitchFamily="18" charset="0"/>
                <a:ea typeface="Times New Roman" pitchFamily="18" charset="0"/>
                <a:cs typeface="Times New Roman" pitchFamily="18" charset="0"/>
              </a:rPr>
              <a:t>, при </a:t>
            </a:r>
            <a:r>
              <a:rPr lang="ru-RU" sz="2800" b="1" dirty="0" err="1" smtClean="0">
                <a:ln>
                  <a:solidFill>
                    <a:srgbClr val="0000CC"/>
                  </a:solidFill>
                </a:ln>
                <a:latin typeface="Times New Roman" pitchFamily="18" charset="0"/>
                <a:ea typeface="Times New Roman" pitchFamily="18" charset="0"/>
                <a:cs typeface="Times New Roman" pitchFamily="18" charset="0"/>
              </a:rPr>
              <a:t>застосуванні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стрептоміцину</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канаміцину</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неоміцину</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т.д.Аміноглікозиди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при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більш</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тривалому</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лікуванні</a:t>
            </a:r>
            <a:r>
              <a:rPr lang="ru-RU" sz="2800" b="1" dirty="0" smtClean="0">
                <a:ln>
                  <a:solidFill>
                    <a:srgbClr val="0000CC"/>
                  </a:solidFill>
                </a:ln>
                <a:latin typeface="Times New Roman" pitchFamily="18" charset="0"/>
                <a:ea typeface="Times New Roman" pitchFamily="18" charset="0"/>
                <a:cs typeface="Times New Roman" pitchFamily="18" charset="0"/>
              </a:rPr>
              <a:t> у 26% </a:t>
            </a:r>
            <a:r>
              <a:rPr lang="ru-RU" sz="2800" b="1" dirty="0" err="1" smtClean="0">
                <a:ln>
                  <a:solidFill>
                    <a:srgbClr val="0000CC"/>
                  </a:solidFill>
                </a:ln>
                <a:latin typeface="Times New Roman" pitchFamily="18" charset="0"/>
                <a:ea typeface="Times New Roman" pitchFamily="18" charset="0"/>
                <a:cs typeface="Times New Roman" pitchFamily="18" charset="0"/>
              </a:rPr>
              <a:t>хворих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викликають</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незворотне</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ураження</a:t>
            </a:r>
            <a:r>
              <a:rPr lang="ru-RU" sz="2800" b="1" dirty="0" smtClean="0">
                <a:ln>
                  <a:solidFill>
                    <a:srgbClr val="0000CC"/>
                  </a:solidFill>
                </a:ln>
                <a:latin typeface="Times New Roman" pitchFamily="18" charset="0"/>
                <a:ea typeface="Times New Roman" pitchFamily="18" charset="0"/>
                <a:cs typeface="Times New Roman" pitchFamily="18" charset="0"/>
              </a:rPr>
              <a:t> слуху та </a:t>
            </a:r>
            <a:r>
              <a:rPr lang="ru-RU" sz="2800" b="1" dirty="0" err="1" smtClean="0">
                <a:ln>
                  <a:solidFill>
                    <a:srgbClr val="0000CC"/>
                  </a:solidFill>
                </a:ln>
                <a:latin typeface="Times New Roman" pitchFamily="18" charset="0"/>
                <a:ea typeface="Times New Roman" pitchFamily="18" charset="0"/>
                <a:cs typeface="Times New Roman" pitchFamily="18" charset="0"/>
              </a:rPr>
              <a:t>порушення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функції</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нирок</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зазвичай</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швидко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оборотнеВоно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пов'язане</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вираженим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накопиченням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цих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препаратів</a:t>
            </a:r>
            <a:r>
              <a:rPr lang="ru-RU" sz="2800" b="1" dirty="0" smtClean="0">
                <a:ln>
                  <a:solidFill>
                    <a:srgbClr val="0000CC"/>
                  </a:solidFill>
                </a:ln>
                <a:latin typeface="Times New Roman" pitchFamily="18" charset="0"/>
                <a:ea typeface="Times New Roman" pitchFamily="18" charset="0"/>
                <a:cs typeface="Times New Roman" pitchFamily="18" charset="0"/>
              </a:rPr>
              <a:t> у </a:t>
            </a:r>
            <a:r>
              <a:rPr lang="ru-RU" sz="2800" b="1" dirty="0" err="1" smtClean="0">
                <a:ln>
                  <a:solidFill>
                    <a:srgbClr val="0000CC"/>
                  </a:solidFill>
                </a:ln>
                <a:latin typeface="Times New Roman" pitchFamily="18" charset="0"/>
                <a:ea typeface="Times New Roman" pitchFamily="18" charset="0"/>
                <a:cs typeface="Times New Roman" pitchFamily="18" charset="0"/>
              </a:rPr>
              <a:t>проксимальних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ниркових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канальцях</a:t>
            </a:r>
            <a:endParaRPr lang="ru-RU" sz="2800" b="1" dirty="0" smtClean="0">
              <a:ln>
                <a:solidFill>
                  <a:srgbClr val="0000CC"/>
                </a:solidFill>
              </a:ln>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11279"/>
            <a:ext cx="8664179" cy="402674"/>
          </a:xfrm>
          <a:prstGeom prst="rect">
            <a:avLst/>
          </a:prstGeom>
        </p:spPr>
        <p:txBody>
          <a:bodyPr wrap="square">
            <a:spAutoFit/>
          </a:bodyPr>
          <a:lstStyle/>
          <a:p>
            <a:pPr algn="r">
              <a:lnSpc>
                <a:spcPct val="70000"/>
              </a:lnSpc>
              <a:defRPr/>
            </a:pPr>
            <a:r>
              <a:rPr lang="ru-RU" sz="28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ТОКСИЧНІ УСКЛАДНЕННЯ </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857232"/>
            <a:ext cx="8786874" cy="5228611"/>
          </a:xfrm>
          <a:prstGeom prst="rect">
            <a:avLst/>
          </a:prstGeom>
          <a:noFill/>
          <a:ln w="9525">
            <a:noFill/>
            <a:miter lim="800000"/>
            <a:headEnd/>
            <a:tailEnd/>
          </a:ln>
          <a:effectLst/>
        </p:spPr>
        <p:txBody>
          <a:bodyPr anchor="ctr">
            <a:spAutoFit/>
          </a:bodyPr>
          <a:lstStyle/>
          <a:p>
            <a:pPr eaLnBrk="0" hangingPunct="0">
              <a:lnSpc>
                <a:spcPct val="70000"/>
              </a:lnSpc>
              <a:defRPr/>
            </a:pPr>
            <a:r>
              <a:rPr lang="ru-RU" sz="2800" b="1" dirty="0" err="1" smtClean="0">
                <a:ln>
                  <a:solidFill>
                    <a:srgbClr val="0000CC"/>
                  </a:solidFill>
                </a:ln>
                <a:latin typeface="Times New Roman" pitchFamily="18" charset="0"/>
                <a:ea typeface="Times New Roman" pitchFamily="18" charset="0"/>
                <a:cs typeface="Times New Roman" pitchFamily="18" charset="0"/>
              </a:rPr>
              <a:t>Іншим</a:t>
            </a:r>
            <a:r>
              <a:rPr lang="ru-RU" sz="2800" b="1" dirty="0" smtClean="0">
                <a:ln>
                  <a:solidFill>
                    <a:srgbClr val="0000CC"/>
                  </a:solidFill>
                </a:ln>
                <a:latin typeface="Times New Roman" pitchFamily="18" charset="0"/>
                <a:ea typeface="Times New Roman" pitchFamily="18" charset="0"/>
                <a:cs typeface="Times New Roman" pitchFamily="18" charset="0"/>
              </a:rPr>
              <a:t> видом </a:t>
            </a:r>
            <a:r>
              <a:rPr lang="ru-RU" sz="2800" b="1" dirty="0" err="1" smtClean="0">
                <a:ln>
                  <a:solidFill>
                    <a:srgbClr val="0000CC"/>
                  </a:solidFill>
                </a:ln>
                <a:latin typeface="Times New Roman" pitchFamily="18" charset="0"/>
                <a:ea typeface="Times New Roman" pitchFamily="18" charset="0"/>
                <a:cs typeface="Times New Roman" pitchFamily="18" charset="0"/>
              </a:rPr>
              <a:t>лікарських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ускладнень</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що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виникають</a:t>
            </a:r>
            <a:r>
              <a:rPr lang="ru-RU" sz="2800" b="1" dirty="0" smtClean="0">
                <a:ln>
                  <a:solidFill>
                    <a:srgbClr val="0000CC"/>
                  </a:solidFill>
                </a:ln>
                <a:latin typeface="Times New Roman" pitchFamily="18" charset="0"/>
                <a:ea typeface="Times New Roman" pitchFamily="18" charset="0"/>
                <a:cs typeface="Times New Roman" pitchFamily="18" charset="0"/>
              </a:rPr>
              <a:t> при </a:t>
            </a:r>
            <a:r>
              <a:rPr lang="ru-RU" sz="2800" b="1" dirty="0" err="1" smtClean="0">
                <a:ln>
                  <a:solidFill>
                    <a:srgbClr val="0000CC"/>
                  </a:solidFill>
                </a:ln>
                <a:latin typeface="Times New Roman" pitchFamily="18" charset="0"/>
                <a:ea typeface="Times New Roman" pitchFamily="18" charset="0"/>
                <a:cs typeface="Times New Roman" pitchFamily="18" charset="0"/>
              </a:rPr>
              <a:t>застосуванні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високоактивних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антибіотиків</a:t>
            </a:r>
            <a:r>
              <a:rPr lang="ru-RU" sz="2800" b="1" dirty="0" smtClean="0">
                <a:ln>
                  <a:solidFill>
                    <a:srgbClr val="0000CC"/>
                  </a:solidFill>
                </a:ln>
                <a:latin typeface="Times New Roman" pitchFamily="18" charset="0"/>
                <a:ea typeface="Times New Roman" pitchFamily="18" charset="0"/>
                <a:cs typeface="Times New Roman" pitchFamily="18" charset="0"/>
              </a:rPr>
              <a:t> та </a:t>
            </a:r>
            <a:r>
              <a:rPr lang="ru-RU" sz="2800" b="1" dirty="0" err="1" smtClean="0">
                <a:ln>
                  <a:solidFill>
                    <a:srgbClr val="0000CC"/>
                  </a:solidFill>
                </a:ln>
                <a:latin typeface="Times New Roman" pitchFamily="18" charset="0"/>
                <a:ea typeface="Times New Roman" pitchFamily="18" charset="0"/>
                <a:cs typeface="Times New Roman" pitchFamily="18" charset="0"/>
              </a:rPr>
              <a:t>інших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протимікробних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засобів</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є</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зміна</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нормальної</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бактеріальної</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флори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організму</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що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призводить</a:t>
            </a:r>
            <a:r>
              <a:rPr lang="ru-RU" sz="2800" b="1" dirty="0" smtClean="0">
                <a:ln>
                  <a:solidFill>
                    <a:srgbClr val="0000CC"/>
                  </a:solidFill>
                </a:ln>
                <a:latin typeface="Times New Roman" pitchFamily="18" charset="0"/>
                <a:ea typeface="Times New Roman" pitchFamily="18" charset="0"/>
                <a:cs typeface="Times New Roman" pitchFamily="18" charset="0"/>
              </a:rPr>
              <a:t> до </a:t>
            </a:r>
            <a:r>
              <a:rPr lang="ru-RU" sz="2800" b="1" dirty="0" err="1" smtClean="0">
                <a:ln>
                  <a:solidFill>
                    <a:srgbClr val="0000CC"/>
                  </a:solidFill>
                </a:ln>
                <a:latin typeface="Times New Roman" pitchFamily="18" charset="0"/>
                <a:ea typeface="Times New Roman" pitchFamily="18" charset="0"/>
                <a:cs typeface="Times New Roman" pitchFamily="18" charset="0"/>
              </a:rPr>
              <a:t>суперінфекції</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дисбактеріозу</a:t>
            </a:r>
            <a:r>
              <a:rPr lang="ru-RU" sz="2800" b="1" dirty="0" smtClean="0">
                <a:ln>
                  <a:solidFill>
                    <a:srgbClr val="0000CC"/>
                  </a:solidFill>
                </a:ln>
                <a:latin typeface="Times New Roman" pitchFamily="18" charset="0"/>
                <a:ea typeface="Times New Roman" pitchFamily="18" charset="0"/>
                <a:cs typeface="Times New Roman" pitchFamily="18" charset="0"/>
              </a:rPr>
              <a:t> та </a:t>
            </a:r>
            <a:r>
              <a:rPr lang="ru-RU" sz="2800" b="1" dirty="0" err="1" smtClean="0">
                <a:ln>
                  <a:solidFill>
                    <a:srgbClr val="0000CC"/>
                  </a:solidFill>
                </a:ln>
                <a:latin typeface="Times New Roman" pitchFamily="18" charset="0"/>
                <a:ea typeface="Times New Roman" pitchFamily="18" charset="0"/>
                <a:cs typeface="Times New Roman" pitchFamily="18" charset="0"/>
              </a:rPr>
              <a:t>кандидомікозу</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Найчастіше</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уражаються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легені</a:t>
            </a:r>
            <a:r>
              <a:rPr lang="ru-RU" sz="2800" b="1" dirty="0" smtClean="0">
                <a:ln>
                  <a:solidFill>
                    <a:srgbClr val="0000CC"/>
                  </a:solidFill>
                </a:ln>
                <a:latin typeface="Times New Roman" pitchFamily="18" charset="0"/>
                <a:ea typeface="Times New Roman" pitchFamily="18" charset="0"/>
                <a:cs typeface="Times New Roman" pitchFamily="18" charset="0"/>
              </a:rPr>
              <a:t> та кишечник. Кандидоз </a:t>
            </a:r>
            <a:r>
              <a:rPr lang="ru-RU" sz="2800" b="1" dirty="0" err="1" smtClean="0">
                <a:ln>
                  <a:solidFill>
                    <a:srgbClr val="0000CC"/>
                  </a:solidFill>
                </a:ln>
                <a:latin typeface="Times New Roman" pitchFamily="18" charset="0"/>
                <a:ea typeface="Times New Roman" pitchFamily="18" charset="0"/>
                <a:cs typeface="Times New Roman" pitchFamily="18" charset="0"/>
              </a:rPr>
              <a:t>зазвичай</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розвивається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під</a:t>
            </a:r>
            <a:r>
              <a:rPr lang="ru-RU" sz="2800" b="1" dirty="0" smtClean="0">
                <a:ln>
                  <a:solidFill>
                    <a:srgbClr val="0000CC"/>
                  </a:solidFill>
                </a:ln>
                <a:latin typeface="Times New Roman" pitchFamily="18" charset="0"/>
                <a:ea typeface="Times New Roman" pitchFamily="18" charset="0"/>
                <a:cs typeface="Times New Roman" pitchFamily="18" charset="0"/>
              </a:rPr>
              <a:t> час </a:t>
            </a:r>
            <a:r>
              <a:rPr lang="ru-RU" sz="2800" b="1" dirty="0" err="1" smtClean="0">
                <a:ln>
                  <a:solidFill>
                    <a:srgbClr val="0000CC"/>
                  </a:solidFill>
                </a:ln>
                <a:latin typeface="Times New Roman" pitchFamily="18" charset="0"/>
                <a:ea typeface="Times New Roman" pitchFamily="18" charset="0"/>
                <a:cs typeface="Times New Roman" pitchFamily="18" charset="0"/>
              </a:rPr>
              <a:t>лікування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тетрациклінами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Тривала</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терапія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антибіотиками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хронічних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легеневих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захворювань</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сприяє</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виникненню</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стафілококових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інфекцій</a:t>
            </a:r>
            <a:r>
              <a:rPr lang="ru-RU" sz="2800" b="1" dirty="0" smtClean="0">
                <a:ln>
                  <a:solidFill>
                    <a:srgbClr val="0000CC"/>
                  </a:solidFill>
                </a:ln>
                <a:latin typeface="Times New Roman" pitchFamily="18" charset="0"/>
                <a:ea typeface="Times New Roman" pitchFamily="18" charset="0"/>
                <a:cs typeface="Times New Roman" pitchFamily="18" charset="0"/>
              </a:rPr>
              <a:t>.</a:t>
            </a:r>
          </a:p>
          <a:p>
            <a:pPr eaLnBrk="0" hangingPunct="0">
              <a:lnSpc>
                <a:spcPct val="70000"/>
              </a:lnSpc>
              <a:defRPr/>
            </a:pPr>
            <a:r>
              <a:rPr lang="ru-RU" sz="2800" b="1" dirty="0" err="1" smtClean="0">
                <a:ln>
                  <a:solidFill>
                    <a:srgbClr val="0000CC"/>
                  </a:solidFill>
                </a:ln>
                <a:latin typeface="Times New Roman" pitchFamily="18" charset="0"/>
                <a:ea typeface="Times New Roman" pitchFamily="18" charset="0"/>
                <a:cs typeface="Times New Roman" pitchFamily="18" charset="0"/>
              </a:rPr>
              <a:t>Глюкокортикоїди</a:t>
            </a:r>
            <a:r>
              <a:rPr lang="ru-RU" sz="2800" b="1" dirty="0" smtClean="0">
                <a:ln>
                  <a:solidFill>
                    <a:srgbClr val="0000CC"/>
                  </a:solidFill>
                </a:ln>
                <a:latin typeface="Times New Roman" pitchFamily="18" charset="0"/>
                <a:ea typeface="Times New Roman" pitchFamily="18" charset="0"/>
                <a:cs typeface="Times New Roman" pitchFamily="18" charset="0"/>
              </a:rPr>
              <a:t> та </a:t>
            </a:r>
            <a:r>
              <a:rPr lang="ru-RU" sz="2800" b="1" dirty="0" err="1" smtClean="0">
                <a:ln>
                  <a:solidFill>
                    <a:srgbClr val="0000CC"/>
                  </a:solidFill>
                </a:ln>
                <a:latin typeface="Times New Roman" pitchFamily="18" charset="0"/>
                <a:ea typeface="Times New Roman" pitchFamily="18" charset="0"/>
                <a:cs typeface="Times New Roman" pitchFamily="18" charset="0"/>
              </a:rPr>
              <a:t>імунодепресанти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послаблюють</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імунітет</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внаслідок</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чого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збільшується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ризик</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розвитку</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інфекційних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захворювань</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Тривале</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лікування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імунодепресантами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хворих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після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трансплантації</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нирок</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може</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ускладнитися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цитомегаловірусною</a:t>
            </a:r>
            <a:r>
              <a:rPr lang="ru-RU" sz="2800" b="1" dirty="0" smtClean="0">
                <a:ln>
                  <a:solidFill>
                    <a:srgbClr val="0000CC"/>
                  </a:solidFill>
                </a:ln>
                <a:latin typeface="Times New Roman" pitchFamily="18" charset="0"/>
                <a:ea typeface="Times New Roman" pitchFamily="18" charset="0"/>
                <a:cs typeface="Times New Roman" pitchFamily="18" charset="0"/>
              </a:rPr>
              <a:t> та грибковою </a:t>
            </a:r>
            <a:r>
              <a:rPr lang="ru-RU" sz="2800" b="1" dirty="0" err="1" smtClean="0">
                <a:ln>
                  <a:solidFill>
                    <a:srgbClr val="0000CC"/>
                  </a:solidFill>
                </a:ln>
                <a:latin typeface="Times New Roman" pitchFamily="18" charset="0"/>
                <a:ea typeface="Times New Roman" pitchFamily="18" charset="0"/>
                <a:cs typeface="Times New Roman" pitchFamily="18" charset="0"/>
              </a:rPr>
              <a:t>інфекціями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що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призводять</a:t>
            </a:r>
            <a:r>
              <a:rPr lang="ru-RU" sz="2800" b="1" dirty="0" smtClean="0">
                <a:ln>
                  <a:solidFill>
                    <a:srgbClr val="0000CC"/>
                  </a:solidFill>
                </a:ln>
                <a:latin typeface="Times New Roman" pitchFamily="18" charset="0"/>
                <a:ea typeface="Times New Roman" pitchFamily="18" charset="0"/>
                <a:cs typeface="Times New Roman" pitchFamily="18" charset="0"/>
              </a:rPr>
              <a:t> до летального результату.</a:t>
            </a: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11279"/>
            <a:ext cx="8664179" cy="695575"/>
          </a:xfrm>
          <a:prstGeom prst="rect">
            <a:avLst/>
          </a:prstGeom>
        </p:spPr>
        <p:txBody>
          <a:bodyPr wrap="square">
            <a:spAutoFit/>
          </a:bodyPr>
          <a:lstStyle/>
          <a:p>
            <a:pPr algn="r">
              <a:lnSpc>
                <a:spcPct val="70000"/>
              </a:lnSpc>
              <a:defRPr/>
            </a:pPr>
            <a:r>
              <a:rPr lang="ru-RU" sz="28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ПОРУШЕНЯЯ ІМУНОБІОЛОГІЧНИХ ВЛПАСТИВОСТЕЙ ОРГАНІЗМУ</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142844" y="571480"/>
            <a:ext cx="8786874" cy="5831853"/>
          </a:xfrm>
          <a:prstGeom prst="rect">
            <a:avLst/>
          </a:prstGeom>
          <a:noFill/>
          <a:ln w="9525">
            <a:noFill/>
            <a:miter lim="800000"/>
            <a:headEnd/>
            <a:tailEnd/>
          </a:ln>
          <a:effectLst/>
        </p:spPr>
        <p:txBody>
          <a:bodyPr anchor="ctr">
            <a:spAutoFit/>
          </a:bodyPr>
          <a:lstStyle/>
          <a:p>
            <a:pPr eaLnBrk="0" hangingPunct="0">
              <a:lnSpc>
                <a:spcPct val="70000"/>
              </a:lnSpc>
              <a:defRPr/>
            </a:pPr>
            <a:r>
              <a:rPr lang="ru-RU" sz="2800" b="1" dirty="0" err="1" smtClean="0">
                <a:ln>
                  <a:solidFill>
                    <a:srgbClr val="0000CC"/>
                  </a:solidFill>
                </a:ln>
                <a:latin typeface="Times New Roman" pitchFamily="18" charset="0"/>
                <a:ea typeface="Times New Roman" pitchFamily="18" charset="0"/>
                <a:cs typeface="Times New Roman" pitchFamily="18" charset="0"/>
              </a:rPr>
              <a:t>Крім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дозозалежних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ускладнень</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побічних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токсичних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виділяють</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реакції</a:t>
            </a:r>
            <a:r>
              <a:rPr lang="ru-RU" sz="2800" b="1" dirty="0" smtClean="0">
                <a:ln>
                  <a:solidFill>
                    <a:srgbClr val="0000CC"/>
                  </a:solidFill>
                </a:ln>
                <a:latin typeface="Times New Roman" pitchFamily="18" charset="0"/>
                <a:ea typeface="Times New Roman" pitchFamily="18" charset="0"/>
                <a:cs typeface="Times New Roman" pitchFamily="18" charset="0"/>
              </a:rPr>
              <a:t>, не </a:t>
            </a:r>
            <a:r>
              <a:rPr lang="ru-RU" sz="2800" b="1" dirty="0" err="1" smtClean="0">
                <a:ln>
                  <a:solidFill>
                    <a:srgbClr val="0000CC"/>
                  </a:solidFill>
                </a:ln>
                <a:latin typeface="Times New Roman" pitchFamily="18" charset="0"/>
                <a:ea typeface="Times New Roman" pitchFamily="18" charset="0"/>
                <a:cs typeface="Times New Roman" pitchFamily="18" charset="0"/>
              </a:rPr>
              <a:t>пов'язані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a:t>
            </a:r>
            <a:r>
              <a:rPr lang="ru-RU" sz="2800" b="1" dirty="0" smtClean="0">
                <a:ln>
                  <a:solidFill>
                    <a:srgbClr val="0000CC"/>
                  </a:solidFill>
                </a:ln>
                <a:latin typeface="Times New Roman" pitchFamily="18" charset="0"/>
                <a:ea typeface="Times New Roman" pitchFamily="18" charset="0"/>
                <a:cs typeface="Times New Roman" pitchFamily="18" charset="0"/>
              </a:rPr>
              <a:t> дозою </a:t>
            </a:r>
            <a:r>
              <a:rPr lang="ru-RU" sz="2800" b="1" dirty="0" err="1" smtClean="0">
                <a:ln>
                  <a:solidFill>
                    <a:srgbClr val="0000CC"/>
                  </a:solidFill>
                </a:ln>
                <a:latin typeface="Times New Roman" pitchFamily="18" charset="0"/>
                <a:ea typeface="Times New Roman" pitchFamily="18" charset="0"/>
                <a:cs typeface="Times New Roman" pitchFamily="18" charset="0"/>
              </a:rPr>
              <a:t>лікарських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засобів</a:t>
            </a:r>
            <a:r>
              <a:rPr lang="ru-RU" sz="2800" b="1" dirty="0" smtClean="0">
                <a:ln>
                  <a:solidFill>
                    <a:srgbClr val="0000CC"/>
                  </a:solidFill>
                </a:ln>
                <a:latin typeface="Times New Roman" pitchFamily="18" charset="0"/>
                <a:ea typeface="Times New Roman" pitchFamily="18" charset="0"/>
                <a:cs typeface="Times New Roman" pitchFamily="18" charset="0"/>
              </a:rPr>
              <a:t>. У </a:t>
            </a:r>
            <a:r>
              <a:rPr lang="ru-RU" sz="2800" b="1" dirty="0" err="1" smtClean="0">
                <a:ln>
                  <a:solidFill>
                    <a:srgbClr val="0000CC"/>
                  </a:solidFill>
                </a:ln>
                <a:latin typeface="Times New Roman" pitchFamily="18" charset="0"/>
                <a:ea typeface="Times New Roman" pitchFamily="18" charset="0"/>
                <a:cs typeface="Times New Roman" pitchFamily="18" charset="0"/>
              </a:rPr>
              <a:t>основі</a:t>
            </a:r>
            <a:r>
              <a:rPr lang="ru-RU" sz="2800" b="1" dirty="0" smtClean="0">
                <a:ln>
                  <a:solidFill>
                    <a:srgbClr val="0000CC"/>
                  </a:solidFill>
                </a:ln>
                <a:latin typeface="Times New Roman" pitchFamily="18" charset="0"/>
                <a:ea typeface="Times New Roman" pitchFamily="18" charset="0"/>
                <a:cs typeface="Times New Roman" pitchFamily="18" charset="0"/>
              </a:rPr>
              <a:t> лежать </a:t>
            </a:r>
            <a:r>
              <a:rPr lang="ru-RU" sz="2800" b="1" dirty="0" err="1" smtClean="0">
                <a:ln>
                  <a:solidFill>
                    <a:srgbClr val="0000CC"/>
                  </a:solidFill>
                </a:ln>
                <a:latin typeface="Times New Roman" pitchFamily="18" charset="0"/>
                <a:ea typeface="Times New Roman" pitchFamily="18" charset="0"/>
                <a:cs typeface="Times New Roman" pitchFamily="18" charset="0"/>
              </a:rPr>
              <a:t>індивідуальні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особливості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організму</a:t>
            </a:r>
            <a:r>
              <a:rPr lang="ru-RU" sz="2800" b="1" dirty="0" smtClean="0">
                <a:ln>
                  <a:solidFill>
                    <a:srgbClr val="0000CC"/>
                  </a:solidFill>
                </a:ln>
                <a:latin typeface="Times New Roman" pitchFamily="18" charset="0"/>
                <a:ea typeface="Times New Roman" pitchFamily="18" charset="0"/>
                <a:cs typeface="Times New Roman" pitchFamily="18" charset="0"/>
              </a:rPr>
              <a:t> — </a:t>
            </a:r>
            <a:r>
              <a:rPr lang="ru-RU" sz="2800" b="1" dirty="0" err="1" smtClean="0">
                <a:ln>
                  <a:solidFill>
                    <a:srgbClr val="0000CC"/>
                  </a:solidFill>
                </a:ln>
                <a:latin typeface="Times New Roman" pitchFamily="18" charset="0"/>
                <a:ea typeface="Times New Roman" pitchFamily="18" charset="0"/>
                <a:cs typeface="Times New Roman" pitchFamily="18" charset="0"/>
              </a:rPr>
              <a:t>алергія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чи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генетично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обумовлені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порушення</a:t>
            </a:r>
            <a:r>
              <a:rPr lang="ru-RU" sz="2800" b="1" dirty="0" smtClean="0">
                <a:ln>
                  <a:solidFill>
                    <a:srgbClr val="0000CC"/>
                  </a:solidFill>
                </a:ln>
                <a:latin typeface="Times New Roman" pitchFamily="18" charset="0"/>
                <a:ea typeface="Times New Roman" pitchFamily="18" charset="0"/>
                <a:cs typeface="Times New Roman" pitchFamily="18" charset="0"/>
              </a:rPr>
              <a:t> у </a:t>
            </a:r>
            <a:r>
              <a:rPr lang="ru-RU" sz="2800" b="1" dirty="0" err="1" smtClean="0">
                <a:ln>
                  <a:solidFill>
                    <a:srgbClr val="0000CC"/>
                  </a:solidFill>
                </a:ln>
                <a:latin typeface="Times New Roman" pitchFamily="18" charset="0"/>
                <a:ea typeface="Times New Roman" pitchFamily="18" charset="0"/>
                <a:cs typeface="Times New Roman" pitchFamily="18" charset="0"/>
              </a:rPr>
              <a:t>ферментних</a:t>
            </a:r>
            <a:r>
              <a:rPr lang="ru-RU" sz="2800" b="1" dirty="0" smtClean="0">
                <a:ln>
                  <a:solidFill>
                    <a:srgbClr val="0000CC"/>
                  </a:solidFill>
                </a:ln>
                <a:latin typeface="Times New Roman" pitchFamily="18" charset="0"/>
                <a:ea typeface="Times New Roman" pitchFamily="18" charset="0"/>
                <a:cs typeface="Times New Roman" pitchFamily="18" charset="0"/>
              </a:rPr>
              <a:t> системах </a:t>
            </a:r>
            <a:r>
              <a:rPr lang="ru-RU" sz="2800" b="1" dirty="0" err="1" smtClean="0">
                <a:ln>
                  <a:solidFill>
                    <a:srgbClr val="0000CC"/>
                  </a:solidFill>
                </a:ln>
                <a:latin typeface="Times New Roman" pitchFamily="18" charset="0"/>
                <a:ea typeface="Times New Roman" pitchFamily="18" charset="0"/>
                <a:cs typeface="Times New Roman" pitchFamily="18" charset="0"/>
              </a:rPr>
              <a:t>організму</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Особливістю</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реакцій</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цього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є</a:t>
            </a:r>
            <a:r>
              <a:rPr lang="ru-RU" sz="2800" b="1" dirty="0" smtClean="0">
                <a:ln>
                  <a:solidFill>
                    <a:srgbClr val="0000CC"/>
                  </a:solidFill>
                </a:ln>
                <a:latin typeface="Times New Roman" pitchFamily="18" charset="0"/>
                <a:ea typeface="Times New Roman" pitchFamily="18" charset="0"/>
                <a:cs typeface="Times New Roman" pitchFamily="18" charset="0"/>
              </a:rPr>
              <a:t> те, </a:t>
            </a:r>
            <a:r>
              <a:rPr lang="ru-RU" sz="2800" b="1" dirty="0" err="1" smtClean="0">
                <a:ln>
                  <a:solidFill>
                    <a:srgbClr val="0000CC"/>
                  </a:solidFill>
                </a:ln>
                <a:latin typeface="Times New Roman" pitchFamily="18" charset="0"/>
                <a:ea typeface="Times New Roman" pitchFamily="18" charset="0"/>
                <a:cs typeface="Times New Roman" pitchFamily="18" charset="0"/>
              </a:rPr>
              <a:t>що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їх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важко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передбачити</a:t>
            </a:r>
            <a:r>
              <a:rPr lang="ru-RU" sz="2800" b="1" dirty="0" smtClean="0">
                <a:ln>
                  <a:solidFill>
                    <a:srgbClr val="0000CC"/>
                  </a:solidFill>
                </a:ln>
                <a:latin typeface="Times New Roman" pitchFamily="18" charset="0"/>
                <a:ea typeface="Times New Roman" pitchFamily="18" charset="0"/>
                <a:cs typeface="Times New Roman" pitchFamily="18" charset="0"/>
              </a:rPr>
              <a:t>.</a:t>
            </a:r>
          </a:p>
          <a:p>
            <a:pPr eaLnBrk="0" hangingPunct="0">
              <a:lnSpc>
                <a:spcPct val="70000"/>
              </a:lnSpc>
              <a:defRPr/>
            </a:pPr>
            <a:r>
              <a:rPr lang="ru-RU" sz="2800" b="1" dirty="0" err="1" smtClean="0">
                <a:ln>
                  <a:solidFill>
                    <a:srgbClr val="0000CC"/>
                  </a:solidFill>
                </a:ln>
                <a:latin typeface="Times New Roman" pitchFamily="18" charset="0"/>
                <a:ea typeface="Times New Roman" pitchFamily="18" charset="0"/>
                <a:cs typeface="Times New Roman" pitchFamily="18" charset="0"/>
              </a:rPr>
              <a:t>Алергічні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називаються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реакції</a:t>
            </a:r>
            <a:r>
              <a:rPr lang="ru-RU" sz="2800" b="1" dirty="0" smtClean="0">
                <a:ln>
                  <a:solidFill>
                    <a:srgbClr val="0000CC"/>
                  </a:solidFill>
                </a:ln>
                <a:latin typeface="Times New Roman" pitchFamily="18" charset="0"/>
                <a:ea typeface="Times New Roman" pitchFamily="18" charset="0"/>
                <a:cs typeface="Times New Roman" pitchFamily="18" charset="0"/>
              </a:rPr>
              <a:t>, в </a:t>
            </a:r>
            <a:r>
              <a:rPr lang="ru-RU" sz="2800" b="1" dirty="0" err="1" smtClean="0">
                <a:ln>
                  <a:solidFill>
                    <a:srgbClr val="0000CC"/>
                  </a:solidFill>
                </a:ln>
                <a:latin typeface="Times New Roman" pitchFamily="18" charset="0"/>
                <a:ea typeface="Times New Roman" pitchFamily="18" charset="0"/>
                <a:cs typeface="Times New Roman" pitchFamily="18" charset="0"/>
              </a:rPr>
              <a:t>основі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яких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лежить</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взаємодія</a:t>
            </a:r>
            <a:r>
              <a:rPr lang="ru-RU" sz="2800" b="1" dirty="0" smtClean="0">
                <a:ln>
                  <a:solidFill>
                    <a:srgbClr val="0000CC"/>
                  </a:solidFill>
                </a:ln>
                <a:latin typeface="Times New Roman" pitchFamily="18" charset="0"/>
                <a:ea typeface="Times New Roman" pitchFamily="18" charset="0"/>
                <a:cs typeface="Times New Roman" pitchFamily="18" charset="0"/>
              </a:rPr>
              <a:t> антигену </a:t>
            </a:r>
            <a:r>
              <a:rPr lang="ru-RU" sz="2800" b="1" dirty="0" err="1" smtClean="0">
                <a:ln>
                  <a:solidFill>
                    <a:srgbClr val="0000CC"/>
                  </a:solidFill>
                </a:ln>
                <a:latin typeface="Times New Roman" pitchFamily="18" charset="0"/>
                <a:ea typeface="Times New Roman" pitchFamily="18" charset="0"/>
                <a:cs typeface="Times New Roman" pitchFamily="18" charset="0"/>
              </a:rPr>
              <a:t>з</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антитілом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Більшість</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лікарських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препаратів</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мають</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слабкі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антигенні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властивості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проте</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алергічні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реакції</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виникають</a:t>
            </a:r>
            <a:r>
              <a:rPr lang="ru-RU" sz="2800" b="1" dirty="0" smtClean="0">
                <a:ln>
                  <a:solidFill>
                    <a:srgbClr val="0000CC"/>
                  </a:solidFill>
                </a:ln>
                <a:latin typeface="Times New Roman" pitchFamily="18" charset="0"/>
                <a:ea typeface="Times New Roman" pitchFamily="18" charset="0"/>
                <a:cs typeface="Times New Roman" pitchFamily="18" charset="0"/>
              </a:rPr>
              <a:t> у </a:t>
            </a:r>
            <a:r>
              <a:rPr lang="ru-RU" sz="2800" b="1" dirty="0" err="1" smtClean="0">
                <a:ln>
                  <a:solidFill>
                    <a:srgbClr val="0000CC"/>
                  </a:solidFill>
                </a:ln>
                <a:latin typeface="Times New Roman" pitchFamily="18" charset="0"/>
                <a:ea typeface="Times New Roman" pitchFamily="18" charset="0"/>
                <a:cs typeface="Times New Roman" pitchFamily="18" charset="0"/>
              </a:rPr>
              <a:t>відповідь</a:t>
            </a:r>
            <a:r>
              <a:rPr lang="ru-RU" sz="2800" b="1" dirty="0" smtClean="0">
                <a:ln>
                  <a:solidFill>
                    <a:srgbClr val="0000CC"/>
                  </a:solidFill>
                </a:ln>
                <a:latin typeface="Times New Roman" pitchFamily="18" charset="0"/>
                <a:ea typeface="Times New Roman" pitchFamily="18" charset="0"/>
                <a:cs typeface="Times New Roman" pitchFamily="18" charset="0"/>
              </a:rPr>
              <a:t> на </a:t>
            </a:r>
            <a:r>
              <a:rPr lang="ru-RU" sz="2800" b="1" dirty="0" err="1" smtClean="0">
                <a:ln>
                  <a:solidFill>
                    <a:srgbClr val="0000CC"/>
                  </a:solidFill>
                </a:ln>
                <a:latin typeface="Times New Roman" pitchFamily="18" charset="0"/>
                <a:ea typeface="Times New Roman" pitchFamily="18" charset="0"/>
                <a:cs typeface="Times New Roman" pitchFamily="18" charset="0"/>
              </a:rPr>
              <a:t>введення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дуже</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багатьох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препаратів.Їх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розвиток</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пов'язують</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із</a:t>
            </a:r>
            <a:r>
              <a:rPr lang="ru-RU" sz="2800" b="1" dirty="0" smtClean="0">
                <a:ln>
                  <a:solidFill>
                    <a:srgbClr val="0000CC"/>
                  </a:solidFill>
                </a:ln>
                <a:latin typeface="Times New Roman" pitchFamily="18" charset="0"/>
                <a:ea typeface="Times New Roman" pitchFamily="18" charset="0"/>
                <a:cs typeface="Times New Roman" pitchFamily="18" charset="0"/>
              </a:rPr>
              <a:t> такими </a:t>
            </a:r>
            <a:r>
              <a:rPr lang="ru-RU" sz="2800" b="1" dirty="0" err="1" smtClean="0">
                <a:ln>
                  <a:solidFill>
                    <a:srgbClr val="0000CC"/>
                  </a:solidFill>
                </a:ln>
                <a:latin typeface="Times New Roman" pitchFamily="18" charset="0"/>
                <a:ea typeface="Times New Roman" pitchFamily="18" charset="0"/>
                <a:cs typeface="Times New Roman" pitchFamily="18" charset="0"/>
              </a:rPr>
              <a:t>трьома</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механізмами:препарат</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є</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хімічним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гаптеном</a:t>
            </a:r>
            <a:r>
              <a:rPr lang="ru-RU" sz="2800" b="1" dirty="0" smtClean="0">
                <a:ln>
                  <a:solidFill>
                    <a:srgbClr val="0000CC"/>
                  </a:solidFill>
                </a:ln>
                <a:latin typeface="Times New Roman" pitchFamily="18" charset="0"/>
                <a:ea typeface="Times New Roman" pitchFamily="18" charset="0"/>
                <a:cs typeface="Times New Roman" pitchFamily="18" charset="0"/>
              </a:rPr>
              <a:t> та </a:t>
            </a:r>
            <a:r>
              <a:rPr lang="ru-RU" sz="2800" b="1" dirty="0" err="1" smtClean="0">
                <a:ln>
                  <a:solidFill>
                    <a:srgbClr val="0000CC"/>
                  </a:solidFill>
                </a:ln>
                <a:latin typeface="Times New Roman" pitchFamily="18" charset="0"/>
                <a:ea typeface="Times New Roman" pitchFamily="18" charset="0"/>
                <a:cs typeface="Times New Roman" pitchFamily="18" charset="0"/>
              </a:rPr>
              <a:t>зв'язується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білками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подальшим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утворенням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антитіл;препарат</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змінює</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властивості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білків</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деяких</a:t>
            </a:r>
            <a:r>
              <a:rPr lang="ru-RU" sz="2800" b="1" dirty="0" smtClean="0">
                <a:ln>
                  <a:solidFill>
                    <a:srgbClr val="0000CC"/>
                  </a:solidFill>
                </a:ln>
                <a:latin typeface="Times New Roman" pitchFamily="18" charset="0"/>
                <a:ea typeface="Times New Roman" pitchFamily="18" charset="0"/>
                <a:cs typeface="Times New Roman" pitchFamily="18" charset="0"/>
              </a:rPr>
              <a:t> тканин, </a:t>
            </a:r>
            <a:r>
              <a:rPr lang="ru-RU" sz="2800" b="1" dirty="0" err="1" smtClean="0">
                <a:ln>
                  <a:solidFill>
                    <a:srgbClr val="0000CC"/>
                  </a:solidFill>
                </a:ln>
                <a:latin typeface="Times New Roman" pitchFamily="18" charset="0"/>
                <a:ea typeface="Times New Roman" pitchFamily="18" charset="0"/>
                <a:cs typeface="Times New Roman" pitchFamily="18" charset="0"/>
              </a:rPr>
              <a:t>викликаючи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аутоімунну</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реакцію;препарат</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викликає</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продукцію</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антитіл</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які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перехресно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реагують</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із</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білками</a:t>
            </a:r>
            <a:r>
              <a:rPr lang="ru-RU" sz="2800" b="1" dirty="0" smtClean="0">
                <a:ln>
                  <a:solidFill>
                    <a:srgbClr val="0000CC"/>
                  </a:solidFill>
                </a:ln>
                <a:latin typeface="Times New Roman" pitchFamily="18" charset="0"/>
                <a:ea typeface="Times New Roman" pitchFamily="18" charset="0"/>
                <a:cs typeface="Times New Roman" pitchFamily="18" charset="0"/>
              </a:rPr>
              <a:t> тканин</a:t>
            </a: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11279"/>
            <a:ext cx="8664179" cy="402674"/>
          </a:xfrm>
          <a:prstGeom prst="rect">
            <a:avLst/>
          </a:prstGeom>
        </p:spPr>
        <p:txBody>
          <a:bodyPr wrap="square">
            <a:spAutoFit/>
          </a:bodyPr>
          <a:lstStyle/>
          <a:p>
            <a:pPr algn="r">
              <a:lnSpc>
                <a:spcPct val="70000"/>
              </a:lnSpc>
              <a:defRPr/>
            </a:pPr>
            <a:r>
              <a:rPr lang="ru-RU" sz="28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АЛЕРГІЧНІ РЕАКЦІЇ</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142844" y="571480"/>
            <a:ext cx="8786874" cy="4918269"/>
          </a:xfrm>
          <a:prstGeom prst="rect">
            <a:avLst/>
          </a:prstGeom>
          <a:noFill/>
          <a:ln w="9525">
            <a:noFill/>
            <a:miter lim="800000"/>
            <a:headEnd/>
            <a:tailEnd/>
          </a:ln>
          <a:effectLst/>
        </p:spPr>
        <p:txBody>
          <a:bodyPr anchor="ctr">
            <a:spAutoFit/>
          </a:bodyPr>
          <a:lstStyle/>
          <a:p>
            <a:pPr algn="ctr" eaLnBrk="0" hangingPunct="0">
              <a:lnSpc>
                <a:spcPct val="70000"/>
              </a:lnSpc>
              <a:defRPr/>
            </a:pPr>
            <a:r>
              <a:rPr lang="ru-RU" sz="2800" b="1" i="1" dirty="0" err="1" smtClean="0">
                <a:ln>
                  <a:solidFill>
                    <a:srgbClr val="0000CC"/>
                  </a:solidFill>
                </a:ln>
                <a:solidFill>
                  <a:srgbClr val="FF0000"/>
                </a:solidFill>
                <a:latin typeface="Times New Roman" pitchFamily="18" charset="0"/>
                <a:ea typeface="Times New Roman" pitchFamily="18" charset="0"/>
                <a:cs typeface="Times New Roman" pitchFamily="18" charset="0"/>
              </a:rPr>
              <a:t>Вирізняють</a:t>
            </a:r>
            <a:r>
              <a:rPr lang="ru-RU" sz="2800" b="1" i="1" dirty="0" smtClean="0">
                <a:ln>
                  <a:solidFill>
                    <a:srgbClr val="0000CC"/>
                  </a:solidFill>
                </a:ln>
                <a:solidFill>
                  <a:srgbClr val="FF0000"/>
                </a:solidFill>
                <a:latin typeface="Times New Roman" pitchFamily="18" charset="0"/>
                <a:ea typeface="Times New Roman" pitchFamily="18" charset="0"/>
                <a:cs typeface="Times New Roman" pitchFamily="18" charset="0"/>
              </a:rPr>
              <a:t> </a:t>
            </a:r>
            <a:r>
              <a:rPr lang="ru-RU" sz="2800" b="1" i="1" dirty="0" err="1" smtClean="0">
                <a:ln>
                  <a:solidFill>
                    <a:srgbClr val="0000CC"/>
                  </a:solidFill>
                </a:ln>
                <a:solidFill>
                  <a:srgbClr val="FF0000"/>
                </a:solidFill>
                <a:latin typeface="Times New Roman" pitchFamily="18" charset="0"/>
                <a:ea typeface="Times New Roman" pitchFamily="18" charset="0"/>
                <a:cs typeface="Times New Roman" pitchFamily="18" charset="0"/>
              </a:rPr>
              <a:t>різні</a:t>
            </a:r>
            <a:r>
              <a:rPr lang="ru-RU" sz="2800" b="1" i="1" dirty="0" smtClean="0">
                <a:ln>
                  <a:solidFill>
                    <a:srgbClr val="0000CC"/>
                  </a:solidFill>
                </a:ln>
                <a:solidFill>
                  <a:srgbClr val="FF0000"/>
                </a:solidFill>
                <a:latin typeface="Times New Roman" pitchFamily="18" charset="0"/>
                <a:ea typeface="Times New Roman" pitchFamily="18" charset="0"/>
                <a:cs typeface="Times New Roman" pitchFamily="18" charset="0"/>
              </a:rPr>
              <a:t> </a:t>
            </a:r>
            <a:r>
              <a:rPr lang="ru-RU" sz="2800" b="1" i="1" dirty="0" err="1" smtClean="0">
                <a:ln>
                  <a:solidFill>
                    <a:srgbClr val="0000CC"/>
                  </a:solidFill>
                </a:ln>
                <a:solidFill>
                  <a:srgbClr val="FF0000"/>
                </a:solidFill>
                <a:latin typeface="Times New Roman" pitchFamily="18" charset="0"/>
                <a:ea typeface="Times New Roman" pitchFamily="18" charset="0"/>
                <a:cs typeface="Times New Roman" pitchFamily="18" charset="0"/>
              </a:rPr>
              <a:t>типи</a:t>
            </a:r>
            <a:r>
              <a:rPr lang="ru-RU" sz="2800" b="1" i="1" dirty="0" smtClean="0">
                <a:ln>
                  <a:solidFill>
                    <a:srgbClr val="0000CC"/>
                  </a:solidFill>
                </a:ln>
                <a:solidFill>
                  <a:srgbClr val="FF0000"/>
                </a:solidFill>
                <a:latin typeface="Times New Roman" pitchFamily="18" charset="0"/>
                <a:ea typeface="Times New Roman" pitchFamily="18" charset="0"/>
                <a:cs typeface="Times New Roman" pitchFamily="18" charset="0"/>
              </a:rPr>
              <a:t> </a:t>
            </a:r>
            <a:r>
              <a:rPr lang="ru-RU" sz="2800" b="1" i="1" dirty="0" err="1" smtClean="0">
                <a:ln>
                  <a:solidFill>
                    <a:srgbClr val="0000CC"/>
                  </a:solidFill>
                </a:ln>
                <a:solidFill>
                  <a:srgbClr val="FF0000"/>
                </a:solidFill>
                <a:latin typeface="Times New Roman" pitchFamily="18" charset="0"/>
                <a:ea typeface="Times New Roman" pitchFamily="18" charset="0"/>
                <a:cs typeface="Times New Roman" pitchFamily="18" charset="0"/>
              </a:rPr>
              <a:t>імунопатологічних</a:t>
            </a:r>
            <a:r>
              <a:rPr lang="ru-RU" sz="2800" b="1" i="1" dirty="0" smtClean="0">
                <a:ln>
                  <a:solidFill>
                    <a:srgbClr val="0000CC"/>
                  </a:solidFill>
                </a:ln>
                <a:solidFill>
                  <a:srgbClr val="FF0000"/>
                </a:solidFill>
                <a:latin typeface="Times New Roman" pitchFamily="18" charset="0"/>
                <a:ea typeface="Times New Roman" pitchFamily="18" charset="0"/>
                <a:cs typeface="Times New Roman" pitchFamily="18" charset="0"/>
              </a:rPr>
              <a:t> </a:t>
            </a:r>
            <a:r>
              <a:rPr lang="ru-RU" sz="2800" b="1" i="1" dirty="0" err="1" smtClean="0">
                <a:ln>
                  <a:solidFill>
                    <a:srgbClr val="0000CC"/>
                  </a:solidFill>
                </a:ln>
                <a:solidFill>
                  <a:srgbClr val="FF0000"/>
                </a:solidFill>
                <a:latin typeface="Times New Roman" pitchFamily="18" charset="0"/>
                <a:ea typeface="Times New Roman" pitchFamily="18" charset="0"/>
                <a:cs typeface="Times New Roman" pitchFamily="18" charset="0"/>
              </a:rPr>
              <a:t>реакцій</a:t>
            </a:r>
            <a:r>
              <a:rPr lang="ru-RU" sz="2800" b="1" i="1" dirty="0" smtClean="0">
                <a:ln>
                  <a:solidFill>
                    <a:srgbClr val="0000CC"/>
                  </a:solidFill>
                </a:ln>
                <a:solidFill>
                  <a:srgbClr val="FF0000"/>
                </a:solidFill>
                <a:latin typeface="Times New Roman" pitchFamily="18" charset="0"/>
                <a:ea typeface="Times New Roman" pitchFamily="18" charset="0"/>
                <a:cs typeface="Times New Roman" pitchFamily="18" charset="0"/>
              </a:rPr>
              <a:t>, </a:t>
            </a:r>
            <a:r>
              <a:rPr lang="ru-RU" sz="2800" b="1" i="1" dirty="0" err="1" smtClean="0">
                <a:ln>
                  <a:solidFill>
                    <a:srgbClr val="0000CC"/>
                  </a:solidFill>
                </a:ln>
                <a:solidFill>
                  <a:srgbClr val="FF0000"/>
                </a:solidFill>
                <a:latin typeface="Times New Roman" pitchFamily="18" charset="0"/>
                <a:ea typeface="Times New Roman" pitchFamily="18" charset="0"/>
                <a:cs typeface="Times New Roman" pitchFamily="18" charset="0"/>
              </a:rPr>
              <a:t>обумовлених</a:t>
            </a:r>
            <a:r>
              <a:rPr lang="ru-RU" sz="2800" b="1" i="1" dirty="0" smtClean="0">
                <a:ln>
                  <a:solidFill>
                    <a:srgbClr val="0000CC"/>
                  </a:solidFill>
                </a:ln>
                <a:solidFill>
                  <a:srgbClr val="FF0000"/>
                </a:solidFill>
                <a:latin typeface="Times New Roman" pitchFamily="18" charset="0"/>
                <a:ea typeface="Times New Roman" pitchFamily="18" charset="0"/>
                <a:cs typeface="Times New Roman" pitchFamily="18" charset="0"/>
              </a:rPr>
              <a:t> </a:t>
            </a:r>
            <a:r>
              <a:rPr lang="ru-RU" sz="2800" b="1" i="1" dirty="0" err="1" smtClean="0">
                <a:ln>
                  <a:solidFill>
                    <a:srgbClr val="0000CC"/>
                  </a:solidFill>
                </a:ln>
                <a:solidFill>
                  <a:srgbClr val="FF0000"/>
                </a:solidFill>
                <a:latin typeface="Times New Roman" pitchFamily="18" charset="0"/>
                <a:ea typeface="Times New Roman" pitchFamily="18" charset="0"/>
                <a:cs typeface="Times New Roman" pitchFamily="18" charset="0"/>
              </a:rPr>
              <a:t>лікарськими</a:t>
            </a:r>
            <a:r>
              <a:rPr lang="ru-RU" sz="2800" b="1" i="1" dirty="0" smtClean="0">
                <a:ln>
                  <a:solidFill>
                    <a:srgbClr val="0000CC"/>
                  </a:solidFill>
                </a:ln>
                <a:solidFill>
                  <a:srgbClr val="FF0000"/>
                </a:solidFill>
                <a:latin typeface="Times New Roman" pitchFamily="18" charset="0"/>
                <a:ea typeface="Times New Roman" pitchFamily="18" charset="0"/>
                <a:cs typeface="Times New Roman" pitchFamily="18" charset="0"/>
              </a:rPr>
              <a:t> </a:t>
            </a:r>
            <a:r>
              <a:rPr lang="ru-RU" sz="2800" b="1" i="1" dirty="0" err="1" smtClean="0">
                <a:ln>
                  <a:solidFill>
                    <a:srgbClr val="0000CC"/>
                  </a:solidFill>
                </a:ln>
                <a:solidFill>
                  <a:srgbClr val="FF0000"/>
                </a:solidFill>
                <a:latin typeface="Times New Roman" pitchFamily="18" charset="0"/>
                <a:ea typeface="Times New Roman" pitchFamily="18" charset="0"/>
                <a:cs typeface="Times New Roman" pitchFamily="18" charset="0"/>
              </a:rPr>
              <a:t>засобами</a:t>
            </a:r>
            <a:r>
              <a:rPr lang="ru-RU" sz="2800" b="1" i="1" dirty="0" smtClean="0">
                <a:ln>
                  <a:solidFill>
                    <a:srgbClr val="0000CC"/>
                  </a:solidFill>
                </a:ln>
                <a:solidFill>
                  <a:srgbClr val="FF0000"/>
                </a:solidFill>
                <a:latin typeface="Times New Roman" pitchFamily="18" charset="0"/>
                <a:ea typeface="Times New Roman" pitchFamily="18" charset="0"/>
                <a:cs typeface="Times New Roman" pitchFamily="18" charset="0"/>
              </a:rPr>
              <a:t>.</a:t>
            </a:r>
          </a:p>
          <a:p>
            <a:pPr eaLnBrk="0" hangingPunct="0">
              <a:lnSpc>
                <a:spcPct val="70000"/>
              </a:lnSpc>
              <a:defRPr/>
            </a:pPr>
            <a:r>
              <a:rPr lang="ru-RU" sz="2800" b="1" i="1" dirty="0" err="1" smtClean="0">
                <a:ln>
                  <a:solidFill>
                    <a:srgbClr val="0000CC"/>
                  </a:solidFill>
                </a:ln>
                <a:latin typeface="Times New Roman" pitchFamily="18" charset="0"/>
                <a:ea typeface="Times New Roman" pitchFamily="18" charset="0"/>
                <a:cs typeface="Times New Roman" pitchFamily="18" charset="0"/>
              </a:rPr>
              <a:t>Анафілактичні</a:t>
            </a:r>
            <a:r>
              <a:rPr lang="ru-RU" sz="2800" b="1" i="1" dirty="0" smtClean="0">
                <a:ln>
                  <a:solidFill>
                    <a:srgbClr val="0000CC"/>
                  </a:solidFill>
                </a:ln>
                <a:latin typeface="Times New Roman" pitchFamily="18" charset="0"/>
                <a:ea typeface="Times New Roman" pitchFamily="18" charset="0"/>
                <a:cs typeface="Times New Roman" pitchFamily="18" charset="0"/>
              </a:rPr>
              <a:t> </a:t>
            </a:r>
            <a:r>
              <a:rPr lang="ru-RU" sz="2800" b="1" i="1" dirty="0" err="1" smtClean="0">
                <a:ln>
                  <a:solidFill>
                    <a:srgbClr val="0000CC"/>
                  </a:solidFill>
                </a:ln>
                <a:latin typeface="Times New Roman" pitchFamily="18" charset="0"/>
                <a:ea typeface="Times New Roman" pitchFamily="18" charset="0"/>
                <a:cs typeface="Times New Roman" pitchFamily="18" charset="0"/>
              </a:rPr>
              <a:t>реакції</a:t>
            </a:r>
            <a:r>
              <a:rPr lang="ru-RU" sz="2800" b="1" i="1" dirty="0" smtClean="0">
                <a:ln>
                  <a:solidFill>
                    <a:srgbClr val="0000CC"/>
                  </a:solidFill>
                </a:ln>
                <a:latin typeface="Times New Roman" pitchFamily="18" charset="0"/>
                <a:ea typeface="Times New Roman" pitchFamily="18" charset="0"/>
                <a:cs typeface="Times New Roman" pitchFamily="18" charset="0"/>
              </a:rPr>
              <a:t> –</a:t>
            </a:r>
            <a:r>
              <a:rPr lang="ru-RU" sz="2800" b="1" i="1" dirty="0" err="1" smtClean="0">
                <a:ln>
                  <a:solidFill>
                    <a:srgbClr val="0000CC"/>
                  </a:solidFill>
                </a:ln>
                <a:latin typeface="Times New Roman" pitchFamily="18" charset="0"/>
                <a:ea typeface="Times New Roman" pitchFamily="18" charset="0"/>
                <a:cs typeface="Times New Roman" pitchFamily="18" charset="0"/>
              </a:rPr>
              <a:t>реакції</a:t>
            </a:r>
            <a:r>
              <a:rPr lang="ru-RU" sz="2800" b="1" i="1" dirty="0" smtClean="0">
                <a:ln>
                  <a:solidFill>
                    <a:srgbClr val="0000CC"/>
                  </a:solidFill>
                </a:ln>
                <a:latin typeface="Times New Roman" pitchFamily="18" charset="0"/>
                <a:ea typeface="Times New Roman" pitchFamily="18" charset="0"/>
                <a:cs typeface="Times New Roman" pitchFamily="18" charset="0"/>
              </a:rPr>
              <a:t> </a:t>
            </a:r>
            <a:r>
              <a:rPr lang="ru-RU" sz="2800" b="1" i="1" dirty="0" err="1" smtClean="0">
                <a:ln>
                  <a:solidFill>
                    <a:srgbClr val="0000CC"/>
                  </a:solidFill>
                </a:ln>
                <a:latin typeface="Times New Roman" pitchFamily="18" charset="0"/>
                <a:ea typeface="Times New Roman" pitchFamily="18" charset="0"/>
                <a:cs typeface="Times New Roman" pitchFamily="18" charset="0"/>
              </a:rPr>
              <a:t>гіперчутливості</a:t>
            </a:r>
            <a:r>
              <a:rPr lang="ru-RU" sz="2800" b="1" i="1" dirty="0" smtClean="0">
                <a:ln>
                  <a:solidFill>
                    <a:srgbClr val="0000CC"/>
                  </a:solidFill>
                </a:ln>
                <a:latin typeface="Times New Roman" pitchFamily="18" charset="0"/>
                <a:ea typeface="Times New Roman" pitchFamily="18" charset="0"/>
                <a:cs typeface="Times New Roman" pitchFamily="18" charset="0"/>
              </a:rPr>
              <a:t> </a:t>
            </a:r>
            <a:r>
              <a:rPr lang="ru-RU" sz="2800" b="1" i="1" dirty="0" err="1" smtClean="0">
                <a:ln>
                  <a:solidFill>
                    <a:srgbClr val="0000CC"/>
                  </a:solidFill>
                </a:ln>
                <a:latin typeface="Times New Roman" pitchFamily="18" charset="0"/>
                <a:ea typeface="Times New Roman" pitchFamily="18" charset="0"/>
                <a:cs typeface="Times New Roman" pitchFamily="18" charset="0"/>
              </a:rPr>
              <a:t>негайного</a:t>
            </a:r>
            <a:r>
              <a:rPr lang="ru-RU" sz="2800" b="1" i="1" dirty="0" smtClean="0">
                <a:ln>
                  <a:solidFill>
                    <a:srgbClr val="0000CC"/>
                  </a:solidFill>
                </a:ln>
                <a:latin typeface="Times New Roman" pitchFamily="18" charset="0"/>
                <a:ea typeface="Times New Roman" pitchFamily="18" charset="0"/>
                <a:cs typeface="Times New Roman" pitchFamily="18" charset="0"/>
              </a:rPr>
              <a:t> типу, </a:t>
            </a:r>
            <a:r>
              <a:rPr lang="ru-RU" sz="2800" b="1" i="1" dirty="0" err="1" smtClean="0">
                <a:ln>
                  <a:solidFill>
                    <a:srgbClr val="0000CC"/>
                  </a:solidFill>
                </a:ln>
                <a:latin typeface="Times New Roman" pitchFamily="18" charset="0"/>
                <a:ea typeface="Times New Roman" pitchFamily="18" charset="0"/>
                <a:cs typeface="Times New Roman" pitchFamily="18" charset="0"/>
              </a:rPr>
              <a:t>пов'язані</a:t>
            </a:r>
            <a:r>
              <a:rPr lang="ru-RU" sz="2800" b="1" i="1" dirty="0" smtClean="0">
                <a:ln>
                  <a:solidFill>
                    <a:srgbClr val="0000CC"/>
                  </a:solidFill>
                </a:ln>
                <a:latin typeface="Times New Roman" pitchFamily="18" charset="0"/>
                <a:ea typeface="Times New Roman" pitchFamily="18" charset="0"/>
                <a:cs typeface="Times New Roman" pitchFamily="18" charset="0"/>
              </a:rPr>
              <a:t> </a:t>
            </a:r>
            <a:r>
              <a:rPr lang="ru-RU" sz="2800" b="1" i="1" dirty="0" err="1" smtClean="0">
                <a:ln>
                  <a:solidFill>
                    <a:srgbClr val="0000CC"/>
                  </a:solidFill>
                </a:ln>
                <a:latin typeface="Times New Roman" pitchFamily="18" charset="0"/>
                <a:ea typeface="Times New Roman" pitchFamily="18" charset="0"/>
                <a:cs typeface="Times New Roman" pitchFamily="18" charset="0"/>
              </a:rPr>
              <a:t>з</a:t>
            </a:r>
            <a:r>
              <a:rPr lang="ru-RU" sz="2800" b="1" i="1" dirty="0" smtClean="0">
                <a:ln>
                  <a:solidFill>
                    <a:srgbClr val="0000CC"/>
                  </a:solidFill>
                </a:ln>
                <a:latin typeface="Times New Roman" pitchFamily="18" charset="0"/>
                <a:ea typeface="Times New Roman" pitchFamily="18" charset="0"/>
                <a:cs typeface="Times New Roman" pitchFamily="18" charset="0"/>
              </a:rPr>
              <a:t> </a:t>
            </a:r>
            <a:r>
              <a:rPr lang="ru-RU" sz="2800" b="1" i="1" dirty="0" err="1" smtClean="0">
                <a:ln>
                  <a:solidFill>
                    <a:srgbClr val="0000CC"/>
                  </a:solidFill>
                </a:ln>
                <a:latin typeface="Times New Roman" pitchFamily="18" charset="0"/>
                <a:ea typeface="Times New Roman" pitchFamily="18" charset="0"/>
                <a:cs typeface="Times New Roman" pitchFamily="18" charset="0"/>
              </a:rPr>
              <a:t>продукцією</a:t>
            </a:r>
            <a:r>
              <a:rPr lang="ru-RU" sz="2800" b="1" i="1" dirty="0" smtClean="0">
                <a:ln>
                  <a:solidFill>
                    <a:srgbClr val="0000CC"/>
                  </a:solidFill>
                </a:ln>
                <a:latin typeface="Times New Roman" pitchFamily="18" charset="0"/>
                <a:ea typeface="Times New Roman" pitchFamily="18" charset="0"/>
                <a:cs typeface="Times New Roman" pitchFamily="18" charset="0"/>
              </a:rPr>
              <a:t> </a:t>
            </a:r>
            <a:r>
              <a:rPr lang="en-US" sz="2800" b="1" i="1" dirty="0" err="1" smtClean="0">
                <a:ln>
                  <a:solidFill>
                    <a:srgbClr val="0000CC"/>
                  </a:solidFill>
                </a:ln>
                <a:latin typeface="Times New Roman" pitchFamily="18" charset="0"/>
                <a:ea typeface="Times New Roman" pitchFamily="18" charset="0"/>
                <a:cs typeface="Times New Roman" pitchFamily="18" charset="0"/>
              </a:rPr>
              <a:t>IgE</a:t>
            </a:r>
            <a:r>
              <a:rPr lang="en-US" sz="2800" b="1" i="1" dirty="0" smtClean="0">
                <a:ln>
                  <a:solidFill>
                    <a:srgbClr val="0000CC"/>
                  </a:solidFill>
                </a:ln>
                <a:latin typeface="Times New Roman" pitchFamily="18" charset="0"/>
                <a:ea typeface="Times New Roman" pitchFamily="18" charset="0"/>
                <a:cs typeface="Times New Roman" pitchFamily="18" charset="0"/>
              </a:rPr>
              <a:t>-</a:t>
            </a:r>
            <a:r>
              <a:rPr lang="ru-RU" sz="2800" b="1" i="1" dirty="0" err="1" smtClean="0">
                <a:ln>
                  <a:solidFill>
                    <a:srgbClr val="0000CC"/>
                  </a:solidFill>
                </a:ln>
                <a:latin typeface="Times New Roman" pitchFamily="18" charset="0"/>
                <a:ea typeface="Times New Roman" pitchFamily="18" charset="0"/>
                <a:cs typeface="Times New Roman" pitchFamily="18" charset="0"/>
              </a:rPr>
              <a:t>антитіл</a:t>
            </a:r>
            <a:r>
              <a:rPr lang="ru-RU" sz="2800" b="1" i="1" dirty="0" smtClean="0">
                <a:ln>
                  <a:solidFill>
                    <a:srgbClr val="0000CC"/>
                  </a:solidFill>
                </a:ln>
                <a:latin typeface="Times New Roman" pitchFamily="18" charset="0"/>
                <a:ea typeface="Times New Roman" pitchFamily="18" charset="0"/>
                <a:cs typeface="Times New Roman" pitchFamily="18" charset="0"/>
              </a:rPr>
              <a:t>, </a:t>
            </a:r>
            <a:r>
              <a:rPr lang="ru-RU" sz="2800" b="1" i="1" dirty="0" err="1" smtClean="0">
                <a:ln>
                  <a:solidFill>
                    <a:srgbClr val="0000CC"/>
                  </a:solidFill>
                </a:ln>
                <a:latin typeface="Times New Roman" pitchFamily="18" charset="0"/>
                <a:ea typeface="Times New Roman" pitchFamily="18" charset="0"/>
                <a:cs typeface="Times New Roman" pitchFamily="18" charset="0"/>
              </a:rPr>
              <a:t>дегрануляцією</a:t>
            </a:r>
            <a:r>
              <a:rPr lang="ru-RU" sz="2800" b="1" i="1" dirty="0" smtClean="0">
                <a:ln>
                  <a:solidFill>
                    <a:srgbClr val="0000CC"/>
                  </a:solidFill>
                </a:ln>
                <a:latin typeface="Times New Roman" pitchFamily="18" charset="0"/>
                <a:ea typeface="Times New Roman" pitchFamily="18" charset="0"/>
                <a:cs typeface="Times New Roman" pitchFamily="18" charset="0"/>
              </a:rPr>
              <a:t> </a:t>
            </a:r>
            <a:r>
              <a:rPr lang="ru-RU" sz="2800" b="1" i="1" dirty="0" err="1" smtClean="0">
                <a:ln>
                  <a:solidFill>
                    <a:srgbClr val="0000CC"/>
                  </a:solidFill>
                </a:ln>
                <a:latin typeface="Times New Roman" pitchFamily="18" charset="0"/>
                <a:ea typeface="Times New Roman" pitchFamily="18" charset="0"/>
                <a:cs typeface="Times New Roman" pitchFamily="18" charset="0"/>
              </a:rPr>
              <a:t>мастоцитів</a:t>
            </a:r>
            <a:r>
              <a:rPr lang="ru-RU" sz="2800" b="1" i="1" dirty="0" smtClean="0">
                <a:ln>
                  <a:solidFill>
                    <a:srgbClr val="0000CC"/>
                  </a:solidFill>
                </a:ln>
                <a:latin typeface="Times New Roman" pitchFamily="18" charset="0"/>
                <a:ea typeface="Times New Roman" pitchFamily="18" charset="0"/>
                <a:cs typeface="Times New Roman" pitchFamily="18" charset="0"/>
              </a:rPr>
              <a:t> та </a:t>
            </a:r>
            <a:r>
              <a:rPr lang="ru-RU" sz="2800" b="1" i="1" dirty="0" err="1" smtClean="0">
                <a:ln>
                  <a:solidFill>
                    <a:srgbClr val="0000CC"/>
                  </a:solidFill>
                </a:ln>
                <a:latin typeface="Times New Roman" pitchFamily="18" charset="0"/>
                <a:ea typeface="Times New Roman" pitchFamily="18" charset="0"/>
                <a:cs typeface="Times New Roman" pitchFamily="18" charset="0"/>
              </a:rPr>
              <a:t>виділенням</a:t>
            </a:r>
            <a:r>
              <a:rPr lang="ru-RU" sz="2800" b="1" i="1" dirty="0" smtClean="0">
                <a:ln>
                  <a:solidFill>
                    <a:srgbClr val="0000CC"/>
                  </a:solidFill>
                </a:ln>
                <a:latin typeface="Times New Roman" pitchFamily="18" charset="0"/>
                <a:ea typeface="Times New Roman" pitchFamily="18" charset="0"/>
                <a:cs typeface="Times New Roman" pitchFamily="18" charset="0"/>
              </a:rPr>
              <a:t> таких </a:t>
            </a:r>
            <a:r>
              <a:rPr lang="ru-RU" sz="2800" b="1" i="1" dirty="0" err="1" smtClean="0">
                <a:ln>
                  <a:solidFill>
                    <a:srgbClr val="0000CC"/>
                  </a:solidFill>
                </a:ln>
                <a:latin typeface="Times New Roman" pitchFamily="18" charset="0"/>
                <a:ea typeface="Times New Roman" pitchFamily="18" charset="0"/>
                <a:cs typeface="Times New Roman" pitchFamily="18" charset="0"/>
              </a:rPr>
              <a:t>медіаторів</a:t>
            </a:r>
            <a:r>
              <a:rPr lang="ru-RU" sz="2800" b="1" i="1" dirty="0" smtClean="0">
                <a:ln>
                  <a:solidFill>
                    <a:srgbClr val="0000CC"/>
                  </a:solidFill>
                </a:ln>
                <a:latin typeface="Times New Roman" pitchFamily="18" charset="0"/>
                <a:ea typeface="Times New Roman" pitchFamily="18" charset="0"/>
                <a:cs typeface="Times New Roman" pitchFamily="18" charset="0"/>
              </a:rPr>
              <a:t>, як </a:t>
            </a:r>
            <a:r>
              <a:rPr lang="ru-RU" sz="2800" b="1" i="1" dirty="0" err="1" smtClean="0">
                <a:ln>
                  <a:solidFill>
                    <a:srgbClr val="0000CC"/>
                  </a:solidFill>
                </a:ln>
                <a:latin typeface="Times New Roman" pitchFamily="18" charset="0"/>
                <a:ea typeface="Times New Roman" pitchFamily="18" charset="0"/>
                <a:cs typeface="Times New Roman" pitchFamily="18" charset="0"/>
              </a:rPr>
              <a:t>гістамін</a:t>
            </a:r>
            <a:r>
              <a:rPr lang="ru-RU" sz="2800" b="1" i="1" dirty="0" smtClean="0">
                <a:ln>
                  <a:solidFill>
                    <a:srgbClr val="0000CC"/>
                  </a:solidFill>
                </a:ln>
                <a:latin typeface="Times New Roman" pitchFamily="18" charset="0"/>
                <a:ea typeface="Times New Roman" pitchFamily="18" charset="0"/>
                <a:cs typeface="Times New Roman" pitchFamily="18" charset="0"/>
              </a:rPr>
              <a:t>, </a:t>
            </a:r>
            <a:r>
              <a:rPr lang="ru-RU" sz="2800" b="1" i="1" dirty="0" err="1" smtClean="0">
                <a:ln>
                  <a:solidFill>
                    <a:srgbClr val="0000CC"/>
                  </a:solidFill>
                </a:ln>
                <a:latin typeface="Times New Roman" pitchFamily="18" charset="0"/>
                <a:ea typeface="Times New Roman" pitchFamily="18" charset="0"/>
                <a:cs typeface="Times New Roman" pitchFamily="18" charset="0"/>
              </a:rPr>
              <a:t>серотонін</a:t>
            </a:r>
            <a:r>
              <a:rPr lang="ru-RU" sz="2800" b="1" i="1" dirty="0" smtClean="0">
                <a:ln>
                  <a:solidFill>
                    <a:srgbClr val="0000CC"/>
                  </a:solidFill>
                </a:ln>
                <a:latin typeface="Times New Roman" pitchFamily="18" charset="0"/>
                <a:ea typeface="Times New Roman" pitchFamily="18" charset="0"/>
                <a:cs typeface="Times New Roman" pitchFamily="18" charset="0"/>
              </a:rPr>
              <a:t>, </a:t>
            </a:r>
            <a:r>
              <a:rPr lang="ru-RU" sz="2800" b="1" i="1" dirty="0" err="1" smtClean="0">
                <a:ln>
                  <a:solidFill>
                    <a:srgbClr val="0000CC"/>
                  </a:solidFill>
                </a:ln>
                <a:latin typeface="Times New Roman" pitchFamily="18" charset="0"/>
                <a:ea typeface="Times New Roman" pitchFamily="18" charset="0"/>
                <a:cs typeface="Times New Roman" pitchFamily="18" charset="0"/>
              </a:rPr>
              <a:t>лейкотрієни</a:t>
            </a:r>
            <a:r>
              <a:rPr lang="ru-RU" sz="2800" b="1" i="1" dirty="0" smtClean="0">
                <a:ln>
                  <a:solidFill>
                    <a:srgbClr val="0000CC"/>
                  </a:solidFill>
                </a:ln>
                <a:latin typeface="Times New Roman" pitchFamily="18" charset="0"/>
                <a:ea typeface="Times New Roman" pitchFamily="18" charset="0"/>
                <a:cs typeface="Times New Roman" pitchFamily="18" charset="0"/>
              </a:rPr>
              <a:t> та </a:t>
            </a:r>
            <a:r>
              <a:rPr lang="ru-RU" sz="2800" b="1" i="1" dirty="0" err="1" smtClean="0">
                <a:ln>
                  <a:solidFill>
                    <a:srgbClr val="0000CC"/>
                  </a:solidFill>
                </a:ln>
                <a:latin typeface="Times New Roman" pitchFamily="18" charset="0"/>
                <a:ea typeface="Times New Roman" pitchFamily="18" charset="0"/>
                <a:cs typeface="Times New Roman" pitchFamily="18" charset="0"/>
              </a:rPr>
              <a:t>ін</a:t>
            </a:r>
            <a:r>
              <a:rPr lang="ru-RU" sz="2800" b="1" i="1" dirty="0" smtClean="0">
                <a:ln>
                  <a:solidFill>
                    <a:srgbClr val="0000CC"/>
                  </a:solidFill>
                </a:ln>
                <a:latin typeface="Times New Roman" pitchFamily="18" charset="0"/>
                <a:ea typeface="Times New Roman" pitchFamily="18" charset="0"/>
                <a:cs typeface="Times New Roman" pitchFamily="18" charset="0"/>
              </a:rPr>
              <a:t>.</a:t>
            </a:r>
          </a:p>
          <a:p>
            <a:pPr eaLnBrk="0" hangingPunct="0">
              <a:lnSpc>
                <a:spcPct val="70000"/>
              </a:lnSpc>
              <a:defRPr/>
            </a:pPr>
            <a:r>
              <a:rPr lang="ru-RU" sz="2800" b="1" i="1" dirty="0" err="1" smtClean="0">
                <a:ln>
                  <a:solidFill>
                    <a:srgbClr val="0000CC"/>
                  </a:solidFill>
                </a:ln>
                <a:latin typeface="Times New Roman" pitchFamily="18" charset="0"/>
                <a:ea typeface="Times New Roman" pitchFamily="18" charset="0"/>
                <a:cs typeface="Times New Roman" pitchFamily="18" charset="0"/>
              </a:rPr>
              <a:t>Найчастіше</a:t>
            </a:r>
            <a:r>
              <a:rPr lang="ru-RU" sz="2800" b="1" i="1" dirty="0" smtClean="0">
                <a:ln>
                  <a:solidFill>
                    <a:srgbClr val="0000CC"/>
                  </a:solidFill>
                </a:ln>
                <a:latin typeface="Times New Roman" pitchFamily="18" charset="0"/>
                <a:ea typeface="Times New Roman" pitchFamily="18" charset="0"/>
                <a:cs typeface="Times New Roman" pitchFamily="18" charset="0"/>
              </a:rPr>
              <a:t> вони </a:t>
            </a:r>
            <a:r>
              <a:rPr lang="ru-RU" sz="2800" b="1" i="1" dirty="0" err="1" smtClean="0">
                <a:ln>
                  <a:solidFill>
                    <a:srgbClr val="0000CC"/>
                  </a:solidFill>
                </a:ln>
                <a:latin typeface="Times New Roman" pitchFamily="18" charset="0"/>
                <a:ea typeface="Times New Roman" pitchFamily="18" charset="0"/>
                <a:cs typeface="Times New Roman" pitchFamily="18" charset="0"/>
              </a:rPr>
              <a:t>викликаються</a:t>
            </a:r>
            <a:r>
              <a:rPr lang="ru-RU" sz="2800" b="1" i="1" dirty="0" smtClean="0">
                <a:ln>
                  <a:solidFill>
                    <a:srgbClr val="0000CC"/>
                  </a:solidFill>
                </a:ln>
                <a:latin typeface="Times New Roman" pitchFamily="18" charset="0"/>
                <a:ea typeface="Times New Roman" pitchFamily="18" charset="0"/>
                <a:cs typeface="Times New Roman" pitchFamily="18" charset="0"/>
              </a:rPr>
              <a:t> </a:t>
            </a:r>
            <a:r>
              <a:rPr lang="ru-RU" sz="2800" b="1" i="1" dirty="0" err="1" smtClean="0">
                <a:ln>
                  <a:solidFill>
                    <a:srgbClr val="0000CC"/>
                  </a:solidFill>
                </a:ln>
                <a:latin typeface="Times New Roman" pitchFamily="18" charset="0"/>
                <a:ea typeface="Times New Roman" pitchFamily="18" charset="0"/>
                <a:cs typeface="Times New Roman" pitchFamily="18" charset="0"/>
              </a:rPr>
              <a:t>антибіотиками</a:t>
            </a:r>
            <a:r>
              <a:rPr lang="ru-RU" sz="2800" b="1" i="1" dirty="0" smtClean="0">
                <a:ln>
                  <a:solidFill>
                    <a:srgbClr val="0000CC"/>
                  </a:solidFill>
                </a:ln>
                <a:latin typeface="Times New Roman" pitchFamily="18" charset="0"/>
                <a:ea typeface="Times New Roman" pitchFamily="18" charset="0"/>
                <a:cs typeface="Times New Roman" pitchFamily="18" charset="0"/>
              </a:rPr>
              <a:t>, </a:t>
            </a:r>
            <a:r>
              <a:rPr lang="ru-RU" sz="2800" b="1" i="1" dirty="0" err="1" smtClean="0">
                <a:ln>
                  <a:solidFill>
                    <a:srgbClr val="0000CC"/>
                  </a:solidFill>
                </a:ln>
                <a:latin typeface="Times New Roman" pitchFamily="18" charset="0"/>
                <a:ea typeface="Times New Roman" pitchFamily="18" charset="0"/>
                <a:cs typeface="Times New Roman" pitchFamily="18" charset="0"/>
              </a:rPr>
              <a:t>сульфаніламідами</a:t>
            </a:r>
            <a:r>
              <a:rPr lang="ru-RU" sz="2800" b="1" i="1" dirty="0" smtClean="0">
                <a:ln>
                  <a:solidFill>
                    <a:srgbClr val="0000CC"/>
                  </a:solidFill>
                </a:ln>
                <a:latin typeface="Times New Roman" pitchFamily="18" charset="0"/>
                <a:ea typeface="Times New Roman" pitchFamily="18" charset="0"/>
                <a:cs typeface="Times New Roman" pitchFamily="18" charset="0"/>
              </a:rPr>
              <a:t>, </a:t>
            </a:r>
            <a:r>
              <a:rPr lang="ru-RU" sz="2800" b="1" i="1" dirty="0" err="1" smtClean="0">
                <a:ln>
                  <a:solidFill>
                    <a:srgbClr val="0000CC"/>
                  </a:solidFill>
                </a:ln>
                <a:latin typeface="Times New Roman" pitchFamily="18" charset="0"/>
                <a:ea typeface="Times New Roman" pitchFamily="18" charset="0"/>
                <a:cs typeface="Times New Roman" pitchFamily="18" charset="0"/>
              </a:rPr>
              <a:t>нестероїдними</a:t>
            </a:r>
            <a:r>
              <a:rPr lang="ru-RU" sz="2800" b="1" i="1" dirty="0" smtClean="0">
                <a:ln>
                  <a:solidFill>
                    <a:srgbClr val="0000CC"/>
                  </a:solidFill>
                </a:ln>
                <a:latin typeface="Times New Roman" pitchFamily="18" charset="0"/>
                <a:ea typeface="Times New Roman" pitchFamily="18" charset="0"/>
                <a:cs typeface="Times New Roman" pitchFamily="18" charset="0"/>
              </a:rPr>
              <a:t> </a:t>
            </a:r>
            <a:r>
              <a:rPr lang="ru-RU" sz="2800" b="1" i="1" dirty="0" err="1" smtClean="0">
                <a:ln>
                  <a:solidFill>
                    <a:srgbClr val="0000CC"/>
                  </a:solidFill>
                </a:ln>
                <a:latin typeface="Times New Roman" pitchFamily="18" charset="0"/>
                <a:ea typeface="Times New Roman" pitchFamily="18" charset="0"/>
                <a:cs typeface="Times New Roman" pitchFamily="18" charset="0"/>
              </a:rPr>
              <a:t>протизапальними</a:t>
            </a:r>
            <a:r>
              <a:rPr lang="ru-RU" sz="2800" b="1" i="1" dirty="0" smtClean="0">
                <a:ln>
                  <a:solidFill>
                    <a:srgbClr val="0000CC"/>
                  </a:solidFill>
                </a:ln>
                <a:latin typeface="Times New Roman" pitchFamily="18" charset="0"/>
                <a:ea typeface="Times New Roman" pitchFamily="18" charset="0"/>
                <a:cs typeface="Times New Roman" pitchFamily="18" charset="0"/>
              </a:rPr>
              <a:t> </a:t>
            </a:r>
            <a:r>
              <a:rPr lang="ru-RU" sz="2800" b="1" i="1" dirty="0" err="1" smtClean="0">
                <a:ln>
                  <a:solidFill>
                    <a:srgbClr val="0000CC"/>
                  </a:solidFill>
                </a:ln>
                <a:latin typeface="Times New Roman" pitchFamily="18" charset="0"/>
                <a:ea typeface="Times New Roman" pitchFamily="18" charset="0"/>
                <a:cs typeface="Times New Roman" pitchFamily="18" charset="0"/>
              </a:rPr>
              <a:t>засобами</a:t>
            </a:r>
            <a:r>
              <a:rPr lang="ru-RU" sz="2800" b="1" i="1" dirty="0" smtClean="0">
                <a:ln>
                  <a:solidFill>
                    <a:srgbClr val="0000CC"/>
                  </a:solidFill>
                </a:ln>
                <a:latin typeface="Times New Roman" pitchFamily="18" charset="0"/>
                <a:ea typeface="Times New Roman" pitchFamily="18" charset="0"/>
                <a:cs typeface="Times New Roman" pitchFamily="18" charset="0"/>
              </a:rPr>
              <a:t> (</a:t>
            </a:r>
            <a:r>
              <a:rPr lang="ru-RU" sz="2800" b="1" i="1" dirty="0" err="1" smtClean="0">
                <a:ln>
                  <a:solidFill>
                    <a:srgbClr val="0000CC"/>
                  </a:solidFill>
                </a:ln>
                <a:latin typeface="Times New Roman" pitchFamily="18" charset="0"/>
                <a:ea typeface="Times New Roman" pitchFamily="18" charset="0"/>
                <a:cs typeface="Times New Roman" pitchFamily="18" charset="0"/>
              </a:rPr>
              <a:t>піразолони</a:t>
            </a:r>
            <a:r>
              <a:rPr lang="ru-RU" sz="2800" b="1" i="1" dirty="0" smtClean="0">
                <a:ln>
                  <a:solidFill>
                    <a:srgbClr val="0000CC"/>
                  </a:solidFill>
                </a:ln>
                <a:latin typeface="Times New Roman" pitchFamily="18" charset="0"/>
                <a:ea typeface="Times New Roman" pitchFamily="18" charset="0"/>
                <a:cs typeface="Times New Roman" pitchFamily="18" charset="0"/>
              </a:rPr>
              <a:t> та </a:t>
            </a:r>
            <a:r>
              <a:rPr lang="ru-RU" sz="2800" b="1" i="1" dirty="0" err="1" smtClean="0">
                <a:ln>
                  <a:solidFill>
                    <a:srgbClr val="0000CC"/>
                  </a:solidFill>
                </a:ln>
                <a:latin typeface="Times New Roman" pitchFamily="18" charset="0"/>
                <a:ea typeface="Times New Roman" pitchFamily="18" charset="0"/>
                <a:cs typeface="Times New Roman" pitchFamily="18" charset="0"/>
              </a:rPr>
              <a:t>ін</a:t>
            </a:r>
            <a:r>
              <a:rPr lang="ru-RU" sz="2800" b="1" i="1" dirty="0" smtClean="0">
                <a:ln>
                  <a:solidFill>
                    <a:srgbClr val="0000CC"/>
                  </a:solidFill>
                </a:ln>
                <a:latin typeface="Times New Roman" pitchFamily="18" charset="0"/>
                <a:ea typeface="Times New Roman" pitchFamily="18" charset="0"/>
                <a:cs typeface="Times New Roman" pitchFamily="18" charset="0"/>
              </a:rPr>
              <a:t>.) </a:t>
            </a:r>
            <a:r>
              <a:rPr lang="ru-RU" sz="2800" b="1" i="1" dirty="0" err="1" smtClean="0">
                <a:ln>
                  <a:solidFill>
                    <a:srgbClr val="0000CC"/>
                  </a:solidFill>
                </a:ln>
                <a:latin typeface="Times New Roman" pitchFamily="18" charset="0"/>
                <a:ea typeface="Times New Roman" pitchFamily="18" charset="0"/>
                <a:cs typeface="Times New Roman" pitchFamily="18" charset="0"/>
              </a:rPr>
              <a:t>та</a:t>
            </a:r>
            <a:r>
              <a:rPr lang="ru-RU" sz="2800" b="1" i="1" dirty="0" smtClean="0">
                <a:ln>
                  <a:solidFill>
                    <a:srgbClr val="0000CC"/>
                  </a:solidFill>
                </a:ln>
                <a:latin typeface="Times New Roman" pitchFamily="18" charset="0"/>
                <a:ea typeface="Times New Roman" pitchFamily="18" charset="0"/>
                <a:cs typeface="Times New Roman" pitchFamily="18" charset="0"/>
              </a:rPr>
              <a:t> </a:t>
            </a:r>
            <a:r>
              <a:rPr lang="ru-RU" sz="2800" b="1" i="1" dirty="0" err="1" smtClean="0">
                <a:ln>
                  <a:solidFill>
                    <a:srgbClr val="0000CC"/>
                  </a:solidFill>
                </a:ln>
                <a:latin typeface="Times New Roman" pitchFamily="18" charset="0"/>
                <a:ea typeface="Times New Roman" pitchFamily="18" charset="0"/>
                <a:cs typeface="Times New Roman" pitchFamily="18" charset="0"/>
              </a:rPr>
              <a:t>ін</a:t>
            </a:r>
            <a:r>
              <a:rPr lang="ru-RU" sz="2800" b="1" i="1" dirty="0" smtClean="0">
                <a:ln>
                  <a:solidFill>
                    <a:srgbClr val="0000CC"/>
                  </a:solidFill>
                </a:ln>
                <a:latin typeface="Times New Roman" pitchFamily="18" charset="0"/>
                <a:ea typeface="Times New Roman" pitchFamily="18" charset="0"/>
                <a:cs typeface="Times New Roman" pitchFamily="18" charset="0"/>
              </a:rPr>
              <a:t>.</a:t>
            </a:r>
          </a:p>
          <a:p>
            <a:pPr eaLnBrk="0" hangingPunct="0">
              <a:lnSpc>
                <a:spcPct val="70000"/>
              </a:lnSpc>
              <a:defRPr/>
            </a:pPr>
            <a:r>
              <a:rPr lang="ru-RU" sz="2800" b="1" i="1" dirty="0" err="1" smtClean="0">
                <a:ln>
                  <a:solidFill>
                    <a:srgbClr val="0000CC"/>
                  </a:solidFill>
                </a:ln>
                <a:latin typeface="Times New Roman" pitchFamily="18" charset="0"/>
                <a:ea typeface="Times New Roman" pitchFamily="18" charset="0"/>
                <a:cs typeface="Times New Roman" pitchFamily="18" charset="0"/>
              </a:rPr>
              <a:t>Виявляються</a:t>
            </a:r>
            <a:r>
              <a:rPr lang="ru-RU" sz="2800" b="1" i="1" dirty="0" smtClean="0">
                <a:ln>
                  <a:solidFill>
                    <a:srgbClr val="0000CC"/>
                  </a:solidFill>
                </a:ln>
                <a:latin typeface="Times New Roman" pitchFamily="18" charset="0"/>
                <a:ea typeface="Times New Roman" pitchFamily="18" charset="0"/>
                <a:cs typeface="Times New Roman" pitchFamily="18" charset="0"/>
              </a:rPr>
              <a:t>:</a:t>
            </a:r>
          </a:p>
          <a:p>
            <a:pPr eaLnBrk="0" hangingPunct="0">
              <a:lnSpc>
                <a:spcPct val="70000"/>
              </a:lnSpc>
              <a:defRPr/>
            </a:pPr>
            <a:r>
              <a:rPr lang="ru-RU" sz="2800" b="1" i="1" dirty="0" smtClean="0">
                <a:ln>
                  <a:solidFill>
                    <a:srgbClr val="0000CC"/>
                  </a:solidFill>
                </a:ln>
                <a:latin typeface="Times New Roman" pitchFamily="18" charset="0"/>
                <a:ea typeface="Times New Roman" pitchFamily="18" charset="0"/>
                <a:cs typeface="Times New Roman" pitchFamily="18" charset="0"/>
              </a:rPr>
              <a:t>-</a:t>
            </a:r>
            <a:r>
              <a:rPr lang="ru-RU" sz="2800" b="1" i="1" dirty="0" err="1" smtClean="0">
                <a:ln>
                  <a:solidFill>
                    <a:srgbClr val="0000CC"/>
                  </a:solidFill>
                </a:ln>
                <a:latin typeface="Times New Roman" pitchFamily="18" charset="0"/>
                <a:ea typeface="Times New Roman" pitchFamily="18" charset="0"/>
                <a:cs typeface="Times New Roman" pitchFamily="18" charset="0"/>
              </a:rPr>
              <a:t>анафілактичним</a:t>
            </a:r>
            <a:r>
              <a:rPr lang="ru-RU" sz="2800" b="1" i="1" dirty="0" smtClean="0">
                <a:ln>
                  <a:solidFill>
                    <a:srgbClr val="0000CC"/>
                  </a:solidFill>
                </a:ln>
                <a:latin typeface="Times New Roman" pitchFamily="18" charset="0"/>
                <a:ea typeface="Times New Roman" pitchFamily="18" charset="0"/>
                <a:cs typeface="Times New Roman" pitchFamily="18" charset="0"/>
              </a:rPr>
              <a:t> шоком,</a:t>
            </a:r>
          </a:p>
          <a:p>
            <a:pPr eaLnBrk="0" hangingPunct="0">
              <a:lnSpc>
                <a:spcPct val="70000"/>
              </a:lnSpc>
              <a:defRPr/>
            </a:pPr>
            <a:r>
              <a:rPr lang="ru-RU" sz="2800" b="1" i="1" dirty="0" smtClean="0">
                <a:ln>
                  <a:solidFill>
                    <a:srgbClr val="0000CC"/>
                  </a:solidFill>
                </a:ln>
                <a:latin typeface="Times New Roman" pitchFamily="18" charset="0"/>
                <a:ea typeface="Times New Roman" pitchFamily="18" charset="0"/>
                <a:cs typeface="Times New Roman" pitchFamily="18" charset="0"/>
              </a:rPr>
              <a:t>-</a:t>
            </a:r>
            <a:r>
              <a:rPr lang="ru-RU" sz="2800" b="1" i="1" dirty="0" err="1" smtClean="0">
                <a:ln>
                  <a:solidFill>
                    <a:srgbClr val="0000CC"/>
                  </a:solidFill>
                </a:ln>
                <a:latin typeface="Times New Roman" pitchFamily="18" charset="0"/>
                <a:ea typeface="Times New Roman" pitchFamily="18" charset="0"/>
                <a:cs typeface="Times New Roman" pitchFamily="18" charset="0"/>
              </a:rPr>
              <a:t>кропив'янка</a:t>
            </a:r>
            <a:r>
              <a:rPr lang="ru-RU" sz="2800" b="1" i="1" dirty="0" smtClean="0">
                <a:ln>
                  <a:solidFill>
                    <a:srgbClr val="0000CC"/>
                  </a:solidFill>
                </a:ln>
                <a:latin typeface="Times New Roman" pitchFamily="18" charset="0"/>
                <a:ea typeface="Times New Roman" pitchFamily="18" charset="0"/>
                <a:cs typeface="Times New Roman" pitchFamily="18" charset="0"/>
              </a:rPr>
              <a:t>,</a:t>
            </a:r>
          </a:p>
          <a:p>
            <a:pPr eaLnBrk="0" hangingPunct="0">
              <a:lnSpc>
                <a:spcPct val="70000"/>
              </a:lnSpc>
              <a:defRPr/>
            </a:pPr>
            <a:r>
              <a:rPr lang="ru-RU" sz="2800" b="1" i="1" dirty="0" smtClean="0">
                <a:ln>
                  <a:solidFill>
                    <a:srgbClr val="0000CC"/>
                  </a:solidFill>
                </a:ln>
                <a:latin typeface="Times New Roman" pitchFamily="18" charset="0"/>
                <a:ea typeface="Times New Roman" pitchFamily="18" charset="0"/>
                <a:cs typeface="Times New Roman" pitchFamily="18" charset="0"/>
              </a:rPr>
              <a:t>-</a:t>
            </a:r>
            <a:r>
              <a:rPr lang="ru-RU" sz="2800" b="1" i="1" dirty="0" err="1" smtClean="0">
                <a:ln>
                  <a:solidFill>
                    <a:srgbClr val="0000CC"/>
                  </a:solidFill>
                </a:ln>
                <a:latin typeface="Times New Roman" pitchFamily="18" charset="0"/>
                <a:ea typeface="Times New Roman" pitchFamily="18" charset="0"/>
                <a:cs typeface="Times New Roman" pitchFamily="18" charset="0"/>
              </a:rPr>
              <a:t>бронхоспазм</a:t>
            </a:r>
            <a:r>
              <a:rPr lang="ru-RU" sz="2800" b="1" i="1" dirty="0" smtClean="0">
                <a:ln>
                  <a:solidFill>
                    <a:srgbClr val="0000CC"/>
                  </a:solidFill>
                </a:ln>
                <a:latin typeface="Times New Roman" pitchFamily="18" charset="0"/>
                <a:ea typeface="Times New Roman" pitchFamily="18" charset="0"/>
                <a:cs typeface="Times New Roman" pitchFamily="18" charset="0"/>
              </a:rPr>
              <a:t>,</a:t>
            </a:r>
          </a:p>
          <a:p>
            <a:pPr eaLnBrk="0" hangingPunct="0">
              <a:lnSpc>
                <a:spcPct val="70000"/>
              </a:lnSpc>
              <a:defRPr/>
            </a:pPr>
            <a:r>
              <a:rPr lang="ru-RU" sz="2800" b="1" i="1" dirty="0" smtClean="0">
                <a:ln>
                  <a:solidFill>
                    <a:srgbClr val="0000CC"/>
                  </a:solidFill>
                </a:ln>
                <a:latin typeface="Times New Roman" pitchFamily="18" charset="0"/>
                <a:ea typeface="Times New Roman" pitchFamily="18" charset="0"/>
                <a:cs typeface="Times New Roman" pitchFamily="18" charset="0"/>
              </a:rPr>
              <a:t>-</a:t>
            </a:r>
            <a:r>
              <a:rPr lang="ru-RU" sz="2800" b="1" i="1" dirty="0" err="1" smtClean="0">
                <a:ln>
                  <a:solidFill>
                    <a:srgbClr val="0000CC"/>
                  </a:solidFill>
                </a:ln>
                <a:latin typeface="Times New Roman" pitchFamily="18" charset="0"/>
                <a:ea typeface="Times New Roman" pitchFamily="18" charset="0"/>
                <a:cs typeface="Times New Roman" pitchFamily="18" charset="0"/>
              </a:rPr>
              <a:t>кон'юнктивітом</a:t>
            </a:r>
            <a:r>
              <a:rPr lang="ru-RU" sz="2800" b="1" i="1" dirty="0" smtClean="0">
                <a:ln>
                  <a:solidFill>
                    <a:srgbClr val="0000CC"/>
                  </a:solidFill>
                </a:ln>
                <a:latin typeface="Times New Roman" pitchFamily="18" charset="0"/>
                <a:ea typeface="Times New Roman" pitchFamily="18" charset="0"/>
                <a:cs typeface="Times New Roman" pitchFamily="18" charset="0"/>
              </a:rPr>
              <a:t>,</a:t>
            </a:r>
          </a:p>
          <a:p>
            <a:pPr eaLnBrk="0" hangingPunct="0">
              <a:lnSpc>
                <a:spcPct val="70000"/>
              </a:lnSpc>
              <a:defRPr/>
            </a:pPr>
            <a:r>
              <a:rPr lang="ru-RU" sz="2800" b="1" i="1" dirty="0" smtClean="0">
                <a:ln>
                  <a:solidFill>
                    <a:srgbClr val="0000CC"/>
                  </a:solidFill>
                </a:ln>
                <a:latin typeface="Times New Roman" pitchFamily="18" charset="0"/>
                <a:ea typeface="Times New Roman" pitchFamily="18" charset="0"/>
                <a:cs typeface="Times New Roman" pitchFamily="18" charset="0"/>
              </a:rPr>
              <a:t>-</a:t>
            </a:r>
            <a:r>
              <a:rPr lang="ru-RU" sz="2800" b="1" i="1" dirty="0" err="1" smtClean="0">
                <a:ln>
                  <a:solidFill>
                    <a:srgbClr val="0000CC"/>
                  </a:solidFill>
                </a:ln>
                <a:latin typeface="Times New Roman" pitchFamily="18" charset="0"/>
                <a:ea typeface="Times New Roman" pitchFamily="18" charset="0"/>
                <a:cs typeface="Times New Roman" pitchFamily="18" charset="0"/>
              </a:rPr>
              <a:t>шкірними</a:t>
            </a:r>
            <a:r>
              <a:rPr lang="ru-RU" sz="2800" b="1" i="1" dirty="0" smtClean="0">
                <a:ln>
                  <a:solidFill>
                    <a:srgbClr val="0000CC"/>
                  </a:solidFill>
                </a:ln>
                <a:latin typeface="Times New Roman" pitchFamily="18" charset="0"/>
                <a:ea typeface="Times New Roman" pitchFamily="18" charset="0"/>
                <a:cs typeface="Times New Roman" pitchFamily="18" charset="0"/>
              </a:rPr>
              <a:t> </a:t>
            </a:r>
            <a:r>
              <a:rPr lang="ru-RU" sz="2800" b="1" i="1" dirty="0" err="1" smtClean="0">
                <a:ln>
                  <a:solidFill>
                    <a:srgbClr val="0000CC"/>
                  </a:solidFill>
                </a:ln>
                <a:latin typeface="Times New Roman" pitchFamily="18" charset="0"/>
                <a:ea typeface="Times New Roman" pitchFamily="18" charset="0"/>
                <a:cs typeface="Times New Roman" pitchFamily="18" charset="0"/>
              </a:rPr>
              <a:t>висипами</a:t>
            </a:r>
            <a:r>
              <a:rPr lang="ru-RU" sz="2800" b="1" i="1" dirty="0" smtClean="0">
                <a:ln>
                  <a:solidFill>
                    <a:srgbClr val="0000CC"/>
                  </a:solidFill>
                </a:ln>
                <a:latin typeface="Times New Roman" pitchFamily="18" charset="0"/>
                <a:ea typeface="Times New Roman" pitchFamily="18" charset="0"/>
                <a:cs typeface="Times New Roman" pitchFamily="18" charset="0"/>
              </a:rPr>
              <a:t>.</a:t>
            </a: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11279"/>
            <a:ext cx="8664179" cy="402674"/>
          </a:xfrm>
          <a:prstGeom prst="rect">
            <a:avLst/>
          </a:prstGeom>
        </p:spPr>
        <p:txBody>
          <a:bodyPr wrap="square">
            <a:spAutoFit/>
          </a:bodyPr>
          <a:lstStyle/>
          <a:p>
            <a:pPr algn="r">
              <a:lnSpc>
                <a:spcPct val="70000"/>
              </a:lnSpc>
              <a:defRPr/>
            </a:pPr>
            <a:r>
              <a:rPr lang="ru-RU" sz="28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АЛЕРГІЧНІ РЕАКЦІЇ</a:t>
            </a: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142844" y="571480"/>
            <a:ext cx="8786874" cy="4616648"/>
          </a:xfrm>
          <a:prstGeom prst="rect">
            <a:avLst/>
          </a:prstGeom>
          <a:noFill/>
          <a:ln w="9525">
            <a:noFill/>
            <a:miter lim="800000"/>
            <a:headEnd/>
            <a:tailEnd/>
          </a:ln>
          <a:effectLst/>
        </p:spPr>
        <p:txBody>
          <a:bodyPr anchor="ctr">
            <a:spAutoFit/>
          </a:bodyPr>
          <a:lstStyle/>
          <a:p>
            <a:pPr eaLnBrk="0" hangingPunct="0">
              <a:lnSpc>
                <a:spcPct val="70000"/>
              </a:lnSpc>
              <a:defRPr/>
            </a:pPr>
            <a:r>
              <a:rPr lang="ru-RU"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Вирізняють</a:t>
            </a:r>
            <a:r>
              <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a:t>
            </a:r>
            <a:r>
              <a:rPr lang="ru-RU"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різні</a:t>
            </a:r>
            <a:r>
              <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a:t>
            </a:r>
            <a:r>
              <a:rPr lang="ru-RU"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типи</a:t>
            </a:r>
            <a:r>
              <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a:t>
            </a:r>
            <a:r>
              <a:rPr lang="ru-RU"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імунопатологічних</a:t>
            </a:r>
            <a:r>
              <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a:t>
            </a:r>
            <a:r>
              <a:rPr lang="ru-RU"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реакцій</a:t>
            </a:r>
            <a:r>
              <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a:t>
            </a:r>
            <a:r>
              <a:rPr lang="ru-RU"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обумовлених</a:t>
            </a:r>
            <a:r>
              <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a:t>
            </a:r>
            <a:r>
              <a:rPr lang="ru-RU"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лікарськими</a:t>
            </a:r>
            <a:r>
              <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a:t>
            </a:r>
            <a:r>
              <a:rPr lang="ru-RU"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засобами</a:t>
            </a:r>
            <a:r>
              <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a:t>
            </a:r>
          </a:p>
          <a:p>
            <a:pPr eaLnBrk="0" hangingPunct="0">
              <a:lnSpc>
                <a:spcPct val="70000"/>
              </a:lnSpc>
              <a:defRPr/>
            </a:pPr>
            <a:r>
              <a:rPr lang="ru-RU" sz="2800" b="1" dirty="0" err="1" smtClean="0">
                <a:ln>
                  <a:solidFill>
                    <a:srgbClr val="0000CC"/>
                  </a:solidFill>
                </a:ln>
                <a:latin typeface="Times New Roman" pitchFamily="18" charset="0"/>
                <a:ea typeface="Times New Roman" pitchFamily="18" charset="0"/>
                <a:cs typeface="Times New Roman" pitchFamily="18" charset="0"/>
              </a:rPr>
              <a:t>Цитотоксичні</a:t>
            </a:r>
            <a:r>
              <a:rPr lang="ru-RU" sz="2800" b="1" dirty="0" smtClean="0">
                <a:ln>
                  <a:solidFill>
                    <a:srgbClr val="0000CC"/>
                  </a:solidFill>
                </a:ln>
                <a:latin typeface="Times New Roman" pitchFamily="18" charset="0"/>
                <a:ea typeface="Times New Roman" pitchFamily="18" charset="0"/>
                <a:cs typeface="Times New Roman" pitchFamily="18" charset="0"/>
              </a:rPr>
              <a:t> та </a:t>
            </a:r>
            <a:r>
              <a:rPr lang="ru-RU" sz="2800" b="1" dirty="0" err="1" smtClean="0">
                <a:ln>
                  <a:solidFill>
                    <a:srgbClr val="0000CC"/>
                  </a:solidFill>
                </a:ln>
                <a:latin typeface="Times New Roman" pitchFamily="18" charset="0"/>
                <a:ea typeface="Times New Roman" pitchFamily="18" charset="0"/>
                <a:cs typeface="Times New Roman" pitchFamily="18" charset="0"/>
              </a:rPr>
              <a:t>цитолітичні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реакції</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пов'язані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утворенням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err="1" smtClean="0">
                <a:ln>
                  <a:solidFill>
                    <a:srgbClr val="0000CC"/>
                  </a:solidFill>
                </a:ln>
                <a:latin typeface="Times New Roman" pitchFamily="18" charset="0"/>
                <a:ea typeface="Times New Roman" pitchFamily="18" charset="0"/>
                <a:cs typeface="Times New Roman" pitchFamily="18" charset="0"/>
              </a:rPr>
              <a:t>IgG</a:t>
            </a:r>
            <a:r>
              <a:rPr lang="en-US"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smtClean="0">
                <a:ln>
                  <a:solidFill>
                    <a:srgbClr val="0000CC"/>
                  </a:solidFill>
                </a:ln>
                <a:latin typeface="Times New Roman" pitchFamily="18" charset="0"/>
                <a:ea typeface="Times New Roman" pitchFamily="18" charset="0"/>
                <a:cs typeface="Times New Roman" pitchFamily="18" charset="0"/>
              </a:rPr>
              <a:t>та </a:t>
            </a:r>
            <a:r>
              <a:rPr lang="en-US" sz="2800" b="1" dirty="0" err="1" smtClean="0">
                <a:ln>
                  <a:solidFill>
                    <a:srgbClr val="0000CC"/>
                  </a:solidFill>
                </a:ln>
                <a:latin typeface="Times New Roman" pitchFamily="18" charset="0"/>
                <a:ea typeface="Times New Roman" pitchFamily="18" charset="0"/>
                <a:cs typeface="Times New Roman" pitchFamily="18" charset="0"/>
              </a:rPr>
              <a:t>IgM</a:t>
            </a:r>
            <a:r>
              <a:rPr lang="en-US"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антитіл</a:t>
            </a:r>
            <a:r>
              <a:rPr lang="ru-RU" sz="2800" b="1" dirty="0" smtClean="0">
                <a:ln>
                  <a:solidFill>
                    <a:srgbClr val="0000CC"/>
                  </a:solidFill>
                </a:ln>
                <a:latin typeface="Times New Roman" pitchFamily="18" charset="0"/>
                <a:ea typeface="Times New Roman" pitchFamily="18" charset="0"/>
                <a:cs typeface="Times New Roman" pitchFamily="18" charset="0"/>
              </a:rPr>
              <a:t> та </a:t>
            </a:r>
            <a:r>
              <a:rPr lang="ru-RU" sz="2800" b="1" dirty="0" err="1" smtClean="0">
                <a:ln>
                  <a:solidFill>
                    <a:srgbClr val="0000CC"/>
                  </a:solidFill>
                </a:ln>
                <a:latin typeface="Times New Roman" pitchFamily="18" charset="0"/>
                <a:ea typeface="Times New Roman" pitchFamily="18" charset="0"/>
                <a:cs typeface="Times New Roman" pitchFamily="18" charset="0"/>
              </a:rPr>
              <a:t>реакцією</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компліменту.Вони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можуть</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викликатися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сульфаніламідами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похідними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піразолону</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фенотіазину</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барбітуратами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та</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ін</a:t>
            </a:r>
            <a:r>
              <a:rPr lang="ru-RU" sz="2800" b="1" dirty="0" smtClean="0">
                <a:ln>
                  <a:solidFill>
                    <a:srgbClr val="0000CC"/>
                  </a:solidFill>
                </a:ln>
                <a:latin typeface="Times New Roman" pitchFamily="18" charset="0"/>
                <a:ea typeface="Times New Roman" pitchFamily="18" charset="0"/>
                <a:cs typeface="Times New Roman" pitchFamily="18" charset="0"/>
              </a:rPr>
              <a:t>.</a:t>
            </a:r>
          </a:p>
          <a:p>
            <a:pPr eaLnBrk="0" hangingPunct="0">
              <a:lnSpc>
                <a:spcPct val="70000"/>
              </a:lnSpc>
              <a:defRPr/>
            </a:pPr>
            <a:r>
              <a:rPr lang="ru-RU" sz="2800" b="1" dirty="0" smtClean="0">
                <a:ln>
                  <a:solidFill>
                    <a:srgbClr val="0000CC"/>
                  </a:solidFill>
                </a:ln>
                <a:latin typeface="Times New Roman" pitchFamily="18" charset="0"/>
                <a:ea typeface="Times New Roman" pitchFamily="18" charset="0"/>
                <a:cs typeface="Times New Roman" pitchFamily="18" charset="0"/>
              </a:rPr>
              <a:t>Прояви:</a:t>
            </a:r>
          </a:p>
          <a:p>
            <a:pPr eaLnBrk="0" hangingPunct="0">
              <a:lnSpc>
                <a:spcPct val="70000"/>
              </a:lnSpc>
              <a:defRPr/>
            </a:pPr>
            <a:r>
              <a:rPr lang="ru-RU" sz="2800" b="1" dirty="0" smtClean="0">
                <a:ln>
                  <a:solidFill>
                    <a:srgbClr val="0000CC"/>
                  </a:solidFill>
                </a:ln>
                <a:latin typeface="Times New Roman" pitchFamily="18" charset="0"/>
                <a:ea typeface="Times New Roman" pitchFamily="18" charset="0"/>
                <a:cs typeface="Times New Roman" pitchFamily="18" charset="0"/>
              </a:rPr>
              <a:t>-</a:t>
            </a:r>
            <a:r>
              <a:rPr lang="ru-RU" sz="2800" b="1" dirty="0" err="1" smtClean="0">
                <a:ln>
                  <a:solidFill>
                    <a:srgbClr val="0000CC"/>
                  </a:solidFill>
                </a:ln>
                <a:latin typeface="Times New Roman" pitchFamily="18" charset="0"/>
                <a:ea typeface="Times New Roman" pitchFamily="18" charset="0"/>
                <a:cs typeface="Times New Roman" pitchFamily="18" charset="0"/>
              </a:rPr>
              <a:t>гемолітична</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анемія</a:t>
            </a:r>
            <a:r>
              <a:rPr lang="ru-RU" sz="2800" b="1" dirty="0" smtClean="0">
                <a:ln>
                  <a:solidFill>
                    <a:srgbClr val="0000CC"/>
                  </a:solidFill>
                </a:ln>
                <a:latin typeface="Times New Roman" pitchFamily="18" charset="0"/>
                <a:ea typeface="Times New Roman" pitchFamily="18" charset="0"/>
                <a:cs typeface="Times New Roman" pitchFamily="18" charset="0"/>
              </a:rPr>
              <a:t>,</a:t>
            </a:r>
          </a:p>
          <a:p>
            <a:pPr eaLnBrk="0" hangingPunct="0">
              <a:lnSpc>
                <a:spcPct val="70000"/>
              </a:lnSpc>
              <a:defRPr/>
            </a:pPr>
            <a:r>
              <a:rPr lang="ru-RU" sz="2800" b="1" dirty="0" smtClean="0">
                <a:ln>
                  <a:solidFill>
                    <a:srgbClr val="0000CC"/>
                  </a:solidFill>
                </a:ln>
                <a:latin typeface="Times New Roman" pitchFamily="18" charset="0"/>
                <a:ea typeface="Times New Roman" pitchFamily="18" charset="0"/>
                <a:cs typeface="Times New Roman" pitchFamily="18" charset="0"/>
              </a:rPr>
              <a:t>-</a:t>
            </a:r>
            <a:r>
              <a:rPr lang="ru-RU" sz="2800" b="1" dirty="0" err="1" smtClean="0">
                <a:ln>
                  <a:solidFill>
                    <a:srgbClr val="0000CC"/>
                  </a:solidFill>
                </a:ln>
                <a:latin typeface="Times New Roman" pitchFamily="18" charset="0"/>
                <a:ea typeface="Times New Roman" pitchFamily="18" charset="0"/>
                <a:cs typeface="Times New Roman" pitchFamily="18" charset="0"/>
              </a:rPr>
              <a:t>гранулоцитопенія</a:t>
            </a:r>
            <a:r>
              <a:rPr lang="ru-RU" sz="2800" b="1" dirty="0" smtClean="0">
                <a:ln>
                  <a:solidFill>
                    <a:srgbClr val="0000CC"/>
                  </a:solidFill>
                </a:ln>
                <a:latin typeface="Times New Roman" pitchFamily="18" charset="0"/>
                <a:ea typeface="Times New Roman" pitchFamily="18" charset="0"/>
                <a:cs typeface="Times New Roman" pitchFamily="18" charset="0"/>
              </a:rPr>
              <a:t>,</a:t>
            </a:r>
          </a:p>
          <a:p>
            <a:pPr eaLnBrk="0" hangingPunct="0">
              <a:lnSpc>
                <a:spcPct val="70000"/>
              </a:lnSpc>
              <a:defRPr/>
            </a:pPr>
            <a:r>
              <a:rPr lang="ru-RU" sz="2800" b="1" dirty="0" smtClean="0">
                <a:ln>
                  <a:solidFill>
                    <a:srgbClr val="0000CC"/>
                  </a:solidFill>
                </a:ln>
                <a:latin typeface="Times New Roman" pitchFamily="18" charset="0"/>
                <a:ea typeface="Times New Roman" pitchFamily="18" charset="0"/>
                <a:cs typeface="Times New Roman" pitchFamily="18" charset="0"/>
              </a:rPr>
              <a:t>-</a:t>
            </a:r>
            <a:r>
              <a:rPr lang="ru-RU" sz="2800" b="1" dirty="0" err="1" smtClean="0">
                <a:ln>
                  <a:solidFill>
                    <a:srgbClr val="0000CC"/>
                  </a:solidFill>
                </a:ln>
                <a:latin typeface="Times New Roman" pitchFamily="18" charset="0"/>
                <a:ea typeface="Times New Roman" pitchFamily="18" charset="0"/>
                <a:cs typeface="Times New Roman" pitchFamily="18" charset="0"/>
              </a:rPr>
              <a:t>тромбоцитопенія</a:t>
            </a:r>
            <a:r>
              <a:rPr lang="ru-RU" sz="2800" b="1" dirty="0" smtClean="0">
                <a:ln>
                  <a:solidFill>
                    <a:srgbClr val="0000CC"/>
                  </a:solidFill>
                </a:ln>
                <a:latin typeface="Times New Roman" pitchFamily="18" charset="0"/>
                <a:ea typeface="Times New Roman" pitchFamily="18" charset="0"/>
                <a:cs typeface="Times New Roman" pitchFamily="18" charset="0"/>
              </a:rPr>
              <a:t>.</a:t>
            </a:r>
          </a:p>
          <a:p>
            <a:pPr eaLnBrk="0" hangingPunct="0">
              <a:lnSpc>
                <a:spcPct val="70000"/>
              </a:lnSpc>
              <a:defRPr/>
            </a:pPr>
            <a:r>
              <a:rPr lang="ru-RU" sz="2800" b="1" dirty="0" err="1" smtClean="0">
                <a:ln>
                  <a:solidFill>
                    <a:srgbClr val="0000CC"/>
                  </a:solidFill>
                </a:ln>
                <a:latin typeface="Times New Roman" pitchFamily="18" charset="0"/>
                <a:ea typeface="Times New Roman" pitchFamily="18" charset="0"/>
                <a:cs typeface="Times New Roman" pitchFamily="18" charset="0"/>
              </a:rPr>
              <a:t>Реакція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гіперчутливості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уповільненого</a:t>
            </a:r>
            <a:r>
              <a:rPr lang="ru-RU" sz="2800" b="1" dirty="0" smtClean="0">
                <a:ln>
                  <a:solidFill>
                    <a:srgbClr val="0000CC"/>
                  </a:solidFill>
                </a:ln>
                <a:latin typeface="Times New Roman" pitchFamily="18" charset="0"/>
                <a:ea typeface="Times New Roman" pitchFamily="18" charset="0"/>
                <a:cs typeface="Times New Roman" pitchFamily="18" charset="0"/>
              </a:rPr>
              <a:t> типу, </a:t>
            </a:r>
            <a:r>
              <a:rPr lang="ru-RU" sz="2800" b="1" dirty="0" err="1" smtClean="0">
                <a:ln>
                  <a:solidFill>
                    <a:srgbClr val="0000CC"/>
                  </a:solidFill>
                </a:ln>
                <a:latin typeface="Times New Roman" pitchFamily="18" charset="0"/>
                <a:ea typeface="Times New Roman" pitchFamily="18" charset="0"/>
                <a:cs typeface="Times New Roman" pitchFamily="18" charset="0"/>
              </a:rPr>
              <a:t>пов'язана</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утворенням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err="1" smtClean="0">
                <a:ln>
                  <a:solidFill>
                    <a:srgbClr val="0000CC"/>
                  </a:solidFill>
                </a:ln>
                <a:latin typeface="Times New Roman" pitchFamily="18" charset="0"/>
                <a:ea typeface="Times New Roman" pitchFamily="18" charset="0"/>
                <a:cs typeface="Times New Roman" pitchFamily="18" charset="0"/>
              </a:rPr>
              <a:t>IgG</a:t>
            </a:r>
            <a:r>
              <a:rPr lang="en-US" sz="2800" b="1" dirty="0" smtClean="0">
                <a:ln>
                  <a:solidFill>
                    <a:srgbClr val="0000CC"/>
                  </a:solidFill>
                </a:ln>
                <a:latin typeface="Times New Roman" pitchFamily="18" charset="0"/>
                <a:ea typeface="Times New Roman" pitchFamily="18" charset="0"/>
                <a:cs typeface="Times New Roman" pitchFamily="18" charset="0"/>
              </a:rPr>
              <a:t>-</a:t>
            </a:r>
            <a:r>
              <a:rPr lang="ru-RU" sz="2800" b="1" dirty="0" err="1" smtClean="0">
                <a:ln>
                  <a:solidFill>
                    <a:srgbClr val="0000CC"/>
                  </a:solidFill>
                </a:ln>
                <a:latin typeface="Times New Roman" pitchFamily="18" charset="0"/>
                <a:ea typeface="Times New Roman" pitchFamily="18" charset="0"/>
                <a:cs typeface="Times New Roman" pitchFamily="18" charset="0"/>
              </a:rPr>
              <a:t>імунних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комплексів</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що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містять</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порушеннями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клітинного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імунітету</a:t>
            </a:r>
            <a:r>
              <a:rPr lang="ru-RU" sz="2800" b="1" dirty="0" smtClean="0">
                <a:ln>
                  <a:solidFill>
                    <a:srgbClr val="0000CC"/>
                  </a:solidFill>
                </a:ln>
                <a:latin typeface="Times New Roman" pitchFamily="18" charset="0"/>
                <a:ea typeface="Times New Roman" pitchFamily="18" charset="0"/>
                <a:cs typeface="Times New Roman" pitchFamily="18" charset="0"/>
              </a:rPr>
              <a:t> (артрит, </a:t>
            </a:r>
            <a:r>
              <a:rPr lang="ru-RU" sz="2800" b="1" dirty="0" err="1" smtClean="0">
                <a:ln>
                  <a:solidFill>
                    <a:srgbClr val="0000CC"/>
                  </a:solidFill>
                </a:ln>
                <a:latin typeface="Times New Roman" pitchFamily="18" charset="0"/>
                <a:ea typeface="Times New Roman" pitchFamily="18" charset="0"/>
                <a:cs typeface="Times New Roman" pitchFamily="18" charset="0"/>
              </a:rPr>
              <a:t>лімфаденопатія</a:t>
            </a:r>
            <a:r>
              <a:rPr lang="ru-RU" sz="2800" b="1" dirty="0" smtClean="0">
                <a:ln>
                  <a:solidFill>
                    <a:srgbClr val="0000CC"/>
                  </a:solidFill>
                </a:ln>
                <a:latin typeface="Times New Roman" pitchFamily="18" charset="0"/>
                <a:ea typeface="Times New Roman" pitchFamily="18" charset="0"/>
                <a:cs typeface="Times New Roman" pitchFamily="18" charset="0"/>
              </a:rPr>
              <a:t>, нефрит, </a:t>
            </a:r>
            <a:r>
              <a:rPr lang="ru-RU" sz="2800" b="1" dirty="0" err="1" smtClean="0">
                <a:ln>
                  <a:solidFill>
                    <a:srgbClr val="0000CC"/>
                  </a:solidFill>
                </a:ln>
                <a:latin typeface="Times New Roman" pitchFamily="18" charset="0"/>
                <a:ea typeface="Times New Roman" pitchFamily="18" charset="0"/>
                <a:cs typeface="Times New Roman" pitchFamily="18" charset="0"/>
              </a:rPr>
              <a:t>васкуліт</a:t>
            </a:r>
            <a:r>
              <a:rPr lang="ru-RU" sz="2800" b="1" dirty="0" smtClean="0">
                <a:ln>
                  <a:solidFill>
                    <a:srgbClr val="0000CC"/>
                  </a:solidFill>
                </a:ln>
                <a:latin typeface="Times New Roman" pitchFamily="18" charset="0"/>
                <a:ea typeface="Times New Roman" pitchFamily="18" charset="0"/>
                <a:cs typeface="Times New Roman" pitchFamily="18" charset="0"/>
              </a:rPr>
              <a:t>).</a:t>
            </a: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11279"/>
            <a:ext cx="8664179" cy="402674"/>
          </a:xfrm>
          <a:prstGeom prst="rect">
            <a:avLst/>
          </a:prstGeom>
        </p:spPr>
        <p:txBody>
          <a:bodyPr wrap="square">
            <a:spAutoFit/>
          </a:bodyPr>
          <a:lstStyle/>
          <a:p>
            <a:pPr algn="r">
              <a:lnSpc>
                <a:spcPct val="70000"/>
              </a:lnSpc>
              <a:defRPr/>
            </a:pPr>
            <a:r>
              <a:rPr lang="ru-RU" sz="28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АЛЕРГІЧНІ РЕАКЦІЇ</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142844" y="571480"/>
            <a:ext cx="8786874" cy="3117264"/>
          </a:xfrm>
          <a:prstGeom prst="rect">
            <a:avLst/>
          </a:prstGeom>
          <a:noFill/>
          <a:ln w="9525">
            <a:noFill/>
            <a:miter lim="800000"/>
            <a:headEnd/>
            <a:tailEnd/>
          </a:ln>
          <a:effectLst/>
        </p:spPr>
        <p:txBody>
          <a:bodyPr anchor="ctr">
            <a:spAutoFit/>
          </a:bodyPr>
          <a:lstStyle/>
          <a:p>
            <a:pPr eaLnBrk="0" hangingPunct="0">
              <a:lnSpc>
                <a:spcPct val="70000"/>
              </a:lnSpc>
              <a:defRPr/>
            </a:pPr>
            <a:r>
              <a:rPr lang="ru-RU"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Вирізняють</a:t>
            </a:r>
            <a:r>
              <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a:t>
            </a:r>
            <a:r>
              <a:rPr lang="ru-RU"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різні</a:t>
            </a:r>
            <a:r>
              <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a:t>
            </a:r>
            <a:r>
              <a:rPr lang="ru-RU"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типи</a:t>
            </a:r>
            <a:r>
              <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a:t>
            </a:r>
            <a:r>
              <a:rPr lang="ru-RU"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імунопатологічних</a:t>
            </a:r>
            <a:r>
              <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a:t>
            </a:r>
            <a:r>
              <a:rPr lang="ru-RU"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реакцій</a:t>
            </a:r>
            <a:r>
              <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a:t>
            </a:r>
            <a:r>
              <a:rPr lang="ru-RU"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обумовлених</a:t>
            </a:r>
            <a:r>
              <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a:t>
            </a:r>
            <a:r>
              <a:rPr lang="ru-RU"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лікарськими</a:t>
            </a:r>
            <a:r>
              <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a:t>
            </a:r>
            <a:r>
              <a:rPr lang="ru-RU"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засобами</a:t>
            </a:r>
            <a:r>
              <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a:t>
            </a:r>
          </a:p>
          <a:p>
            <a:pPr eaLnBrk="0" hangingPunct="0">
              <a:lnSpc>
                <a:spcPct val="70000"/>
              </a:lnSpc>
              <a:defRPr/>
            </a:pPr>
            <a:endPar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a:p>
            <a:pPr eaLnBrk="0" hangingPunct="0">
              <a:lnSpc>
                <a:spcPct val="70000"/>
              </a:lnSpc>
              <a:defRPr/>
            </a:pPr>
            <a:r>
              <a:rPr lang="ru-RU" sz="2800" b="1" dirty="0" smtClean="0">
                <a:ln>
                  <a:solidFill>
                    <a:srgbClr val="0000CC"/>
                  </a:solidFill>
                </a:ln>
                <a:latin typeface="Times New Roman" pitchFamily="18" charset="0"/>
                <a:ea typeface="Times New Roman" pitchFamily="18" charset="0"/>
                <a:cs typeface="Times New Roman" pitchFamily="18" charset="0"/>
              </a:rPr>
              <a:t>В </a:t>
            </a:r>
            <a:r>
              <a:rPr lang="ru-RU" sz="2800" b="1" dirty="0" err="1" smtClean="0">
                <a:ln>
                  <a:solidFill>
                    <a:srgbClr val="0000CC"/>
                  </a:solidFill>
                </a:ln>
                <a:latin typeface="Times New Roman" pitchFamily="18" charset="0"/>
                <a:ea typeface="Times New Roman" pitchFamily="18" charset="0"/>
                <a:cs typeface="Times New Roman" pitchFamily="18" charset="0"/>
              </a:rPr>
              <a:t>основі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вовчаковоподібного</a:t>
            </a:r>
            <a:r>
              <a:rPr lang="ru-RU" sz="2800" b="1" dirty="0" smtClean="0">
                <a:ln>
                  <a:solidFill>
                    <a:srgbClr val="0000CC"/>
                  </a:solidFill>
                </a:ln>
                <a:latin typeface="Times New Roman" pitchFamily="18" charset="0"/>
                <a:ea typeface="Times New Roman" pitchFamily="18" charset="0"/>
                <a:cs typeface="Times New Roman" pitchFamily="18" charset="0"/>
              </a:rPr>
              <a:t> синдрому, </a:t>
            </a:r>
            <a:r>
              <a:rPr lang="ru-RU" sz="2800" b="1" dirty="0" err="1" smtClean="0">
                <a:ln>
                  <a:solidFill>
                    <a:srgbClr val="0000CC"/>
                  </a:solidFill>
                </a:ln>
                <a:latin typeface="Times New Roman" pitchFamily="18" charset="0"/>
                <a:ea typeface="Times New Roman" pitchFamily="18" charset="0"/>
                <a:cs typeface="Times New Roman" pitchFamily="18" charset="0"/>
              </a:rPr>
              <a:t>обумовленого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лікарськими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речовинами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гідралазин</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новокаїнамід</a:t>
            </a:r>
            <a:r>
              <a:rPr lang="ru-RU" sz="2800" b="1" dirty="0" smtClean="0">
                <a:ln>
                  <a:solidFill>
                    <a:srgbClr val="0000CC"/>
                  </a:solidFill>
                </a:ln>
                <a:latin typeface="Times New Roman" pitchFamily="18" charset="0"/>
                <a:ea typeface="Times New Roman" pitchFamily="18" charset="0"/>
                <a:cs typeface="Times New Roman" pitchFamily="18" charset="0"/>
              </a:rPr>
              <a:t> та </a:t>
            </a:r>
            <a:r>
              <a:rPr lang="ru-RU" sz="2800" b="1" dirty="0" err="1" smtClean="0">
                <a:ln>
                  <a:solidFill>
                    <a:srgbClr val="0000CC"/>
                  </a:solidFill>
                </a:ln>
                <a:latin typeface="Times New Roman" pitchFamily="18" charset="0"/>
                <a:ea typeface="Times New Roman" pitchFamily="18" charset="0"/>
                <a:cs typeface="Times New Roman" pitchFamily="18" charset="0"/>
              </a:rPr>
              <a:t>ін</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лежить</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утворення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імунних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комплексів</a:t>
            </a:r>
            <a:r>
              <a:rPr lang="ru-RU" sz="2800" b="1" dirty="0" smtClean="0">
                <a:ln>
                  <a:solidFill>
                    <a:srgbClr val="0000CC"/>
                  </a:solidFill>
                </a:ln>
                <a:latin typeface="Times New Roman" pitchFamily="18" charset="0"/>
                <a:ea typeface="Times New Roman" pitchFamily="18" charset="0"/>
                <a:cs typeface="Times New Roman" pitchFamily="18" charset="0"/>
              </a:rPr>
              <a:t>.</a:t>
            </a:r>
          </a:p>
          <a:p>
            <a:pPr eaLnBrk="0" hangingPunct="0">
              <a:lnSpc>
                <a:spcPct val="70000"/>
              </a:lnSpc>
              <a:defRPr/>
            </a:pPr>
            <a:r>
              <a:rPr lang="ru-RU" sz="2800" b="1" dirty="0" smtClean="0">
                <a:ln>
                  <a:solidFill>
                    <a:srgbClr val="0000CC"/>
                  </a:solidFill>
                </a:ln>
                <a:latin typeface="Times New Roman" pitchFamily="18" charset="0"/>
                <a:ea typeface="Times New Roman" pitchFamily="18" charset="0"/>
                <a:cs typeface="Times New Roman" pitchFamily="18" charset="0"/>
              </a:rPr>
              <a:t>Препарат </a:t>
            </a:r>
            <a:r>
              <a:rPr lang="ru-RU" sz="2800" b="1" dirty="0" err="1" smtClean="0">
                <a:ln>
                  <a:solidFill>
                    <a:srgbClr val="0000CC"/>
                  </a:solidFill>
                </a:ln>
                <a:latin typeface="Times New Roman" pitchFamily="18" charset="0"/>
                <a:ea typeface="Times New Roman" pitchFamily="18" charset="0"/>
                <a:cs typeface="Times New Roman" pitchFamily="18" charset="0"/>
              </a:rPr>
              <a:t>або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його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метаболіт</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взаємодіють</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із</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ядерним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матеріалом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утворенням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антинуклеарних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антитіл</a:t>
            </a:r>
            <a:r>
              <a:rPr lang="ru-RU" sz="2800" b="1" dirty="0" smtClean="0">
                <a:ln>
                  <a:solidFill>
                    <a:srgbClr val="0000CC"/>
                  </a:solidFill>
                </a:ln>
                <a:latin typeface="Times New Roman" pitchFamily="18" charset="0"/>
                <a:ea typeface="Times New Roman" pitchFamily="18" charset="0"/>
                <a:cs typeface="Times New Roman" pitchFamily="18" charset="0"/>
              </a:rPr>
              <a:t>.</a:t>
            </a:r>
          </a:p>
          <a:p>
            <a:pPr eaLnBrk="0" hangingPunct="0">
              <a:lnSpc>
                <a:spcPct val="70000"/>
              </a:lnSpc>
              <a:defRPr/>
            </a:pPr>
            <a:r>
              <a:rPr lang="ru-RU" sz="2800" b="1" dirty="0" err="1" smtClean="0">
                <a:ln>
                  <a:solidFill>
                    <a:srgbClr val="0000CC"/>
                  </a:solidFill>
                </a:ln>
                <a:latin typeface="Times New Roman" pitchFamily="18" charset="0"/>
                <a:ea typeface="Times New Roman" pitchFamily="18" charset="0"/>
                <a:cs typeface="Times New Roman" pitchFamily="18" charset="0"/>
              </a:rPr>
              <a:t>Особливістю</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лікарського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вовчаку</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є</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рідкісне</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ураження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нирок</a:t>
            </a:r>
            <a:r>
              <a:rPr lang="ru-RU" sz="2800" b="1" dirty="0" smtClean="0">
                <a:ln>
                  <a:solidFill>
                    <a:srgbClr val="0000CC"/>
                  </a:solidFill>
                </a:ln>
                <a:latin typeface="Times New Roman" pitchFamily="18" charset="0"/>
                <a:ea typeface="Times New Roman" pitchFamily="18" charset="0"/>
                <a:cs typeface="Times New Roman" pitchFamily="18" charset="0"/>
              </a:rPr>
              <a:t>.</a:t>
            </a: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11279"/>
            <a:ext cx="8664179" cy="402674"/>
          </a:xfrm>
          <a:prstGeom prst="rect">
            <a:avLst/>
          </a:prstGeom>
        </p:spPr>
        <p:txBody>
          <a:bodyPr wrap="square">
            <a:spAutoFit/>
          </a:bodyPr>
          <a:lstStyle/>
          <a:p>
            <a:pPr algn="r">
              <a:lnSpc>
                <a:spcPct val="70000"/>
              </a:lnSpc>
              <a:defRPr/>
            </a:pPr>
            <a:r>
              <a:rPr lang="ru-RU" sz="28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АЛЕРГІЧНІ РЕАКЦІЇ</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142844" y="571480"/>
            <a:ext cx="8786874" cy="4926990"/>
          </a:xfrm>
          <a:prstGeom prst="rect">
            <a:avLst/>
          </a:prstGeom>
          <a:noFill/>
          <a:ln w="9525">
            <a:noFill/>
            <a:miter lim="800000"/>
            <a:headEnd/>
            <a:tailEnd/>
          </a:ln>
          <a:effectLst/>
        </p:spPr>
        <p:txBody>
          <a:bodyPr anchor="ctr">
            <a:spAutoFit/>
          </a:bodyPr>
          <a:lstStyle/>
          <a:p>
            <a:pPr eaLnBrk="0" hangingPunct="0">
              <a:lnSpc>
                <a:spcPct val="70000"/>
              </a:lnSpc>
              <a:defRPr/>
            </a:pPr>
            <a:r>
              <a:rPr lang="ru-RU" sz="2800" b="1" dirty="0" err="1" smtClean="0">
                <a:ln>
                  <a:solidFill>
                    <a:srgbClr val="0000CC"/>
                  </a:solidFill>
                </a:ln>
                <a:latin typeface="Times New Roman" pitchFamily="18" charset="0"/>
                <a:ea typeface="Times New Roman" pitchFamily="18" charset="0"/>
                <a:cs typeface="Times New Roman" pitchFamily="18" charset="0"/>
              </a:rPr>
              <a:t>Під</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терміном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ідіосинкразія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розуміють</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генетично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обумовлену</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патологічну</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реакцію</a:t>
            </a:r>
            <a:r>
              <a:rPr lang="ru-RU" sz="2800" b="1" dirty="0" smtClean="0">
                <a:ln>
                  <a:solidFill>
                    <a:srgbClr val="0000CC"/>
                  </a:solidFill>
                </a:ln>
                <a:latin typeface="Times New Roman" pitchFamily="18" charset="0"/>
                <a:ea typeface="Times New Roman" pitchFamily="18" charset="0"/>
                <a:cs typeface="Times New Roman" pitchFamily="18" charset="0"/>
              </a:rPr>
              <a:t> на </a:t>
            </a:r>
            <a:r>
              <a:rPr lang="ru-RU" sz="2800" b="1" dirty="0" err="1" smtClean="0">
                <a:ln>
                  <a:solidFill>
                    <a:srgbClr val="0000CC"/>
                  </a:solidFill>
                </a:ln>
                <a:latin typeface="Times New Roman" pitchFamily="18" charset="0"/>
                <a:ea typeface="Times New Roman" pitchFamily="18" charset="0"/>
                <a:cs typeface="Times New Roman" pitchFamily="18" charset="0"/>
              </a:rPr>
              <a:t>певний</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лікарський</a:t>
            </a:r>
            <a:r>
              <a:rPr lang="ru-RU" sz="2800" b="1" dirty="0" smtClean="0">
                <a:ln>
                  <a:solidFill>
                    <a:srgbClr val="0000CC"/>
                  </a:solidFill>
                </a:ln>
                <a:latin typeface="Times New Roman" pitchFamily="18" charset="0"/>
                <a:ea typeface="Times New Roman" pitchFamily="18" charset="0"/>
                <a:cs typeface="Times New Roman" pitchFamily="18" charset="0"/>
              </a:rPr>
              <a:t> препарат. </a:t>
            </a:r>
          </a:p>
          <a:p>
            <a:pPr eaLnBrk="0" hangingPunct="0">
              <a:lnSpc>
                <a:spcPct val="70000"/>
              </a:lnSpc>
              <a:defRPr/>
            </a:pPr>
            <a:r>
              <a:rPr lang="ru-RU" sz="2800" b="1" dirty="0" err="1" smtClean="0">
                <a:ln>
                  <a:solidFill>
                    <a:srgbClr val="0000CC"/>
                  </a:solidFill>
                </a:ln>
                <a:latin typeface="Times New Roman" pitchFamily="18" charset="0"/>
                <a:ea typeface="Times New Roman" pitchFamily="18" charset="0"/>
                <a:cs typeface="Times New Roman" pitchFamily="18" charset="0"/>
              </a:rPr>
              <a:t>Ця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реакція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характеризується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різко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підвищеною</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чутливістю</a:t>
            </a:r>
            <a:r>
              <a:rPr lang="ru-RU" sz="2800" b="1" dirty="0" smtClean="0">
                <a:ln>
                  <a:solidFill>
                    <a:srgbClr val="0000CC"/>
                  </a:solidFill>
                </a:ln>
                <a:latin typeface="Times New Roman" pitchFamily="18" charset="0"/>
                <a:ea typeface="Times New Roman" pitchFamily="18" charset="0"/>
                <a:cs typeface="Times New Roman" pitchFamily="18" charset="0"/>
              </a:rPr>
              <a:t> хворого до </a:t>
            </a:r>
            <a:r>
              <a:rPr lang="ru-RU" sz="2800" b="1" dirty="0" err="1" smtClean="0">
                <a:ln>
                  <a:solidFill>
                    <a:srgbClr val="0000CC"/>
                  </a:solidFill>
                </a:ln>
                <a:latin typeface="Times New Roman" pitchFamily="18" charset="0"/>
                <a:ea typeface="Times New Roman" pitchFamily="18" charset="0"/>
                <a:cs typeface="Times New Roman" pitchFamily="18" charset="0"/>
              </a:rPr>
              <a:t>відповідного</a:t>
            </a:r>
            <a:r>
              <a:rPr lang="ru-RU" sz="2800" b="1" dirty="0" smtClean="0">
                <a:ln>
                  <a:solidFill>
                    <a:srgbClr val="0000CC"/>
                  </a:solidFill>
                </a:ln>
                <a:latin typeface="Times New Roman" pitchFamily="18" charset="0"/>
                <a:ea typeface="Times New Roman" pitchFamily="18" charset="0"/>
                <a:cs typeface="Times New Roman" pitchFamily="18" charset="0"/>
              </a:rPr>
              <a:t> препарату </a:t>
            </a:r>
            <a:r>
              <a:rPr lang="ru-RU" sz="2800" b="1" dirty="0" err="1" smtClean="0">
                <a:ln>
                  <a:solidFill>
                    <a:srgbClr val="0000CC"/>
                  </a:solidFill>
                </a:ln>
                <a:latin typeface="Times New Roman" pitchFamily="18" charset="0"/>
                <a:ea typeface="Times New Roman" pitchFamily="18" charset="0"/>
                <a:cs typeface="Times New Roman" pitchFamily="18" charset="0"/>
              </a:rPr>
              <a:t>з</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надзвичайно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сильним</a:t>
            </a:r>
            <a:r>
              <a:rPr lang="ru-RU" sz="2800" b="1" dirty="0" smtClean="0">
                <a:ln>
                  <a:solidFill>
                    <a:srgbClr val="0000CC"/>
                  </a:solidFill>
                </a:ln>
                <a:latin typeface="Times New Roman" pitchFamily="18" charset="0"/>
                <a:ea typeface="Times New Roman" pitchFamily="18" charset="0"/>
                <a:cs typeface="Times New Roman" pitchFamily="18" charset="0"/>
              </a:rPr>
              <a:t> та (</a:t>
            </a:r>
            <a:r>
              <a:rPr lang="ru-RU" sz="2800" b="1" dirty="0" err="1" smtClean="0">
                <a:ln>
                  <a:solidFill>
                    <a:srgbClr val="0000CC"/>
                  </a:solidFill>
                </a:ln>
                <a:latin typeface="Times New Roman" pitchFamily="18" charset="0"/>
                <a:ea typeface="Times New Roman" pitchFamily="18" charset="0"/>
                <a:cs typeface="Times New Roman" pitchFamily="18" charset="0"/>
              </a:rPr>
              <a:t>або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тривалим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ефектом</a:t>
            </a:r>
            <a:r>
              <a:rPr lang="ru-RU" sz="2800" b="1" dirty="0" smtClean="0">
                <a:ln>
                  <a:solidFill>
                    <a:srgbClr val="0000CC"/>
                  </a:solidFill>
                </a:ln>
                <a:latin typeface="Times New Roman" pitchFamily="18" charset="0"/>
                <a:ea typeface="Times New Roman" pitchFamily="18" charset="0"/>
                <a:cs typeface="Times New Roman" pitchFamily="18" charset="0"/>
              </a:rPr>
              <a:t>.</a:t>
            </a:r>
          </a:p>
          <a:p>
            <a:pPr eaLnBrk="0" hangingPunct="0">
              <a:lnSpc>
                <a:spcPct val="70000"/>
              </a:lnSpc>
              <a:defRPr/>
            </a:pPr>
            <a:r>
              <a:rPr lang="ru-RU" sz="2800" b="1" dirty="0" smtClean="0">
                <a:ln>
                  <a:solidFill>
                    <a:srgbClr val="0000CC"/>
                  </a:solidFill>
                </a:ln>
                <a:latin typeface="Times New Roman" pitchFamily="18" charset="0"/>
                <a:ea typeface="Times New Roman" pitchFamily="18" charset="0"/>
                <a:cs typeface="Times New Roman" pitchFamily="18" charset="0"/>
              </a:rPr>
              <a:t>В </a:t>
            </a:r>
            <a:r>
              <a:rPr lang="ru-RU" sz="2800" b="1" dirty="0" err="1" smtClean="0">
                <a:ln>
                  <a:solidFill>
                    <a:srgbClr val="0000CC"/>
                  </a:solidFill>
                </a:ln>
                <a:latin typeface="Times New Roman" pitchFamily="18" charset="0"/>
                <a:ea typeface="Times New Roman" pitchFamily="18" charset="0"/>
                <a:cs typeface="Times New Roman" pitchFamily="18" charset="0"/>
              </a:rPr>
              <a:t>основі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ідіосинкразія</a:t>
            </a:r>
            <a:r>
              <a:rPr lang="ru-RU" sz="2800" b="1" dirty="0" smtClean="0">
                <a:ln>
                  <a:solidFill>
                    <a:srgbClr val="0000CC"/>
                  </a:solidFill>
                </a:ln>
                <a:latin typeface="Times New Roman" pitchFamily="18" charset="0"/>
                <a:ea typeface="Times New Roman" pitchFamily="18" charset="0"/>
                <a:cs typeface="Times New Roman" pitchFamily="18" charset="0"/>
              </a:rPr>
              <a:t> – </a:t>
            </a:r>
            <a:r>
              <a:rPr lang="ru-RU" sz="2800" b="1" dirty="0" err="1" smtClean="0">
                <a:ln>
                  <a:solidFill>
                    <a:srgbClr val="0000CC"/>
                  </a:solidFill>
                </a:ln>
                <a:latin typeface="Times New Roman" pitchFamily="18" charset="0"/>
                <a:ea typeface="Times New Roman" pitchFamily="18" charset="0"/>
                <a:cs typeface="Times New Roman" pitchFamily="18" charset="0"/>
              </a:rPr>
              <a:t>реакції</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зумовлені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спадковими</a:t>
            </a:r>
            <a:r>
              <a:rPr lang="ru-RU" sz="2800" b="1" dirty="0" smtClean="0">
                <a:ln>
                  <a:solidFill>
                    <a:srgbClr val="0000CC"/>
                  </a:solidFill>
                </a:ln>
                <a:latin typeface="Times New Roman" pitchFamily="18" charset="0"/>
                <a:ea typeface="Times New Roman" pitchFamily="18" charset="0"/>
                <a:cs typeface="Times New Roman" pitchFamily="18" charset="0"/>
              </a:rPr>
              <a:t> дефектами </a:t>
            </a:r>
            <a:r>
              <a:rPr lang="ru-RU" sz="2800" b="1" dirty="0" err="1" smtClean="0">
                <a:ln>
                  <a:solidFill>
                    <a:srgbClr val="0000CC"/>
                  </a:solidFill>
                </a:ln>
                <a:latin typeface="Times New Roman" pitchFamily="18" charset="0"/>
                <a:ea typeface="Times New Roman" pitchFamily="18" charset="0"/>
                <a:cs typeface="Times New Roman" pitchFamily="18" charset="0"/>
              </a:rPr>
              <a:t>ферментних</a:t>
            </a:r>
            <a:r>
              <a:rPr lang="ru-RU" sz="2800" b="1" dirty="0" smtClean="0">
                <a:ln>
                  <a:solidFill>
                    <a:srgbClr val="0000CC"/>
                  </a:solidFill>
                </a:ln>
                <a:latin typeface="Times New Roman" pitchFamily="18" charset="0"/>
                <a:ea typeface="Times New Roman" pitchFamily="18" charset="0"/>
                <a:cs typeface="Times New Roman" pitchFamily="18" charset="0"/>
              </a:rPr>
              <a:t> систем. Вони </a:t>
            </a:r>
            <a:r>
              <a:rPr lang="ru-RU" sz="2800" b="1" dirty="0" err="1" smtClean="0">
                <a:ln>
                  <a:solidFill>
                    <a:srgbClr val="0000CC"/>
                  </a:solidFill>
                </a:ln>
                <a:latin typeface="Times New Roman" pitchFamily="18" charset="0"/>
                <a:ea typeface="Times New Roman" pitchFamily="18" charset="0"/>
                <a:cs typeface="Times New Roman" pitchFamily="18" charset="0"/>
              </a:rPr>
              <a:t>трапляються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рідше</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ніж</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алергічні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реакції</a:t>
            </a:r>
            <a:r>
              <a:rPr lang="ru-RU" sz="2800" b="1" dirty="0" smtClean="0">
                <a:ln>
                  <a:solidFill>
                    <a:srgbClr val="0000CC"/>
                  </a:solidFill>
                </a:ln>
                <a:latin typeface="Times New Roman" pitchFamily="18" charset="0"/>
                <a:ea typeface="Times New Roman" pitchFamily="18" charset="0"/>
                <a:cs typeface="Times New Roman" pitchFamily="18" charset="0"/>
              </a:rPr>
              <a:t>.</a:t>
            </a:r>
          </a:p>
          <a:p>
            <a:pPr eaLnBrk="0" hangingPunct="0">
              <a:lnSpc>
                <a:spcPct val="70000"/>
              </a:lnSpc>
              <a:defRPr/>
            </a:pPr>
            <a:r>
              <a:rPr lang="ru-RU" sz="2800" b="1" dirty="0" err="1" smtClean="0">
                <a:ln>
                  <a:solidFill>
                    <a:srgbClr val="0000CC"/>
                  </a:solidFill>
                </a:ln>
                <a:latin typeface="Times New Roman" pitchFamily="18" charset="0"/>
                <a:ea typeface="Times New Roman" pitchFamily="18" charset="0"/>
                <a:cs typeface="Times New Roman" pitchFamily="18" charset="0"/>
              </a:rPr>
              <a:t>Приклади</a:t>
            </a:r>
            <a:r>
              <a:rPr lang="ru-RU" sz="2800" b="1" dirty="0" smtClean="0">
                <a:ln>
                  <a:solidFill>
                    <a:srgbClr val="0000CC"/>
                  </a:solidFill>
                </a:ln>
                <a:latin typeface="Times New Roman" pitchFamily="18" charset="0"/>
                <a:ea typeface="Times New Roman" pitchFamily="18" charset="0"/>
                <a:cs typeface="Times New Roman" pitchFamily="18" charset="0"/>
              </a:rPr>
              <a:t>:</a:t>
            </a:r>
          </a:p>
          <a:p>
            <a:pPr eaLnBrk="0" hangingPunct="0">
              <a:lnSpc>
                <a:spcPct val="70000"/>
              </a:lnSpc>
              <a:defRPr/>
            </a:pPr>
            <a:r>
              <a:rPr lang="ru-RU" sz="2800" b="1" dirty="0" smtClean="0">
                <a:ln>
                  <a:solidFill>
                    <a:srgbClr val="0000CC"/>
                  </a:solidFill>
                </a:ln>
                <a:latin typeface="Times New Roman" pitchFamily="18" charset="0"/>
                <a:ea typeface="Times New Roman" pitchFamily="18" charset="0"/>
                <a:cs typeface="Times New Roman" pitchFamily="18" charset="0"/>
              </a:rPr>
              <a:t>-При </a:t>
            </a:r>
            <a:r>
              <a:rPr lang="ru-RU" sz="2800" b="1" dirty="0" err="1" smtClean="0">
                <a:ln>
                  <a:solidFill>
                    <a:srgbClr val="0000CC"/>
                  </a:solidFill>
                </a:ln>
                <a:latin typeface="Times New Roman" pitchFamily="18" charset="0"/>
                <a:ea typeface="Times New Roman" pitchFamily="18" charset="0"/>
                <a:cs typeface="Times New Roman" pitchFamily="18" charset="0"/>
              </a:rPr>
              <a:t>лікуванні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сульфаніламідами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або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примахіном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хворих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дефіцитом</a:t>
            </a:r>
            <a:r>
              <a:rPr lang="ru-RU" sz="2800" b="1" dirty="0" smtClean="0">
                <a:ln>
                  <a:solidFill>
                    <a:srgbClr val="0000CC"/>
                  </a:solidFill>
                </a:ln>
                <a:latin typeface="Times New Roman" pitchFamily="18" charset="0"/>
                <a:ea typeface="Times New Roman" pitchFamily="18" charset="0"/>
                <a:cs typeface="Times New Roman" pitchFamily="18" charset="0"/>
              </a:rPr>
              <a:t> глюкоза-6-фосфатдегідрогенази (Г-6 ФДГ) </a:t>
            </a:r>
            <a:r>
              <a:rPr lang="ru-RU" sz="2800" b="1" dirty="0" err="1" smtClean="0">
                <a:ln>
                  <a:solidFill>
                    <a:srgbClr val="0000CC"/>
                  </a:solidFill>
                </a:ln>
                <a:latin typeface="Times New Roman" pitchFamily="18" charset="0"/>
                <a:ea typeface="Times New Roman" pitchFamily="18" charset="0"/>
                <a:cs typeface="Times New Roman" pitchFamily="18" charset="0"/>
              </a:rPr>
              <a:t>розвивається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гемолітична</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анемія</a:t>
            </a:r>
            <a:endParaRPr lang="ru-RU" sz="2800" b="1" dirty="0" smtClean="0">
              <a:ln>
                <a:solidFill>
                  <a:srgbClr val="0000CC"/>
                </a:solidFill>
              </a:ln>
              <a:latin typeface="Times New Roman" pitchFamily="18" charset="0"/>
              <a:ea typeface="Times New Roman" pitchFamily="18" charset="0"/>
              <a:cs typeface="Times New Roman" pitchFamily="18" charset="0"/>
            </a:endParaRPr>
          </a:p>
          <a:p>
            <a:pPr eaLnBrk="0" hangingPunct="0">
              <a:lnSpc>
                <a:spcPct val="70000"/>
              </a:lnSpc>
              <a:defRPr/>
            </a:pPr>
            <a:r>
              <a:rPr lang="ru-RU" sz="2800" b="1" dirty="0" smtClean="0">
                <a:ln>
                  <a:solidFill>
                    <a:srgbClr val="0000CC"/>
                  </a:solidFill>
                </a:ln>
                <a:latin typeface="Times New Roman" pitchFamily="18" charset="0"/>
                <a:ea typeface="Times New Roman" pitchFamily="18" charset="0"/>
                <a:cs typeface="Times New Roman" pitchFamily="18" charset="0"/>
              </a:rPr>
              <a:t>-При </a:t>
            </a:r>
            <a:r>
              <a:rPr lang="ru-RU" sz="2800" b="1" dirty="0" err="1" smtClean="0">
                <a:ln>
                  <a:solidFill>
                    <a:srgbClr val="0000CC"/>
                  </a:solidFill>
                </a:ln>
                <a:latin typeface="Times New Roman" pitchFamily="18" charset="0"/>
                <a:ea typeface="Times New Roman" pitchFamily="18" charset="0"/>
                <a:cs typeface="Times New Roman" pitchFamily="18" charset="0"/>
              </a:rPr>
              <a:t>посиленій</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барбітуратами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індукції</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синтетази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smtClean="0">
                <a:ln>
                  <a:solidFill>
                    <a:srgbClr val="0000CC"/>
                  </a:solidFill>
                </a:ln>
                <a:latin typeface="Times New Roman" pitchFamily="18" charset="0"/>
                <a:ea typeface="Times New Roman" pitchFamily="18" charset="0"/>
                <a:cs typeface="Times New Roman" pitchFamily="18" charset="0"/>
              </a:rPr>
              <a:t>e-</a:t>
            </a:r>
            <a:r>
              <a:rPr lang="ru-RU" sz="2800" b="1" dirty="0" err="1" smtClean="0">
                <a:ln>
                  <a:solidFill>
                    <a:srgbClr val="0000CC"/>
                  </a:solidFill>
                </a:ln>
                <a:latin typeface="Times New Roman" pitchFamily="18" charset="0"/>
                <a:ea typeface="Times New Roman" pitchFamily="18" charset="0"/>
                <a:cs typeface="Times New Roman" pitchFamily="18" charset="0"/>
              </a:rPr>
              <a:t>амінолевулінової</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кислоти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розвивається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напад</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печінкової</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порфірії</a:t>
            </a:r>
            <a:r>
              <a:rPr lang="ru-RU" sz="2800" b="1" dirty="0" smtClean="0">
                <a:ln>
                  <a:solidFill>
                    <a:srgbClr val="0000CC"/>
                  </a:solidFill>
                </a:ln>
                <a:latin typeface="Times New Roman" pitchFamily="18" charset="0"/>
                <a:ea typeface="Times New Roman" pitchFamily="18" charset="0"/>
                <a:cs typeface="Times New Roman" pitchFamily="18" charset="0"/>
              </a:rPr>
              <a:t>.</a:t>
            </a: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11279"/>
            <a:ext cx="8664179" cy="402674"/>
          </a:xfrm>
          <a:prstGeom prst="rect">
            <a:avLst/>
          </a:prstGeom>
        </p:spPr>
        <p:txBody>
          <a:bodyPr wrap="square">
            <a:spAutoFit/>
          </a:bodyPr>
          <a:lstStyle/>
          <a:p>
            <a:pPr algn="r">
              <a:lnSpc>
                <a:spcPct val="70000"/>
              </a:lnSpc>
              <a:defRPr/>
            </a:pPr>
            <a:r>
              <a:rPr lang="ru-RU" sz="2800" b="1"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ІДИОСИНКРАЗІЯ</a:t>
            </a:r>
            <a:endParaRPr lang="ru-RU" sz="28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142844" y="431000"/>
            <a:ext cx="8786874" cy="5530232"/>
          </a:xfrm>
          <a:prstGeom prst="rect">
            <a:avLst/>
          </a:prstGeom>
          <a:noFill/>
          <a:ln w="9525">
            <a:noFill/>
            <a:miter lim="800000"/>
            <a:headEnd/>
            <a:tailEnd/>
          </a:ln>
          <a:effectLst/>
        </p:spPr>
        <p:txBody>
          <a:bodyPr anchor="ctr">
            <a:spAutoFit/>
          </a:bodyPr>
          <a:lstStyle/>
          <a:p>
            <a:pPr eaLnBrk="0" hangingPunct="0">
              <a:lnSpc>
                <a:spcPct val="70000"/>
              </a:lnSpc>
              <a:defRPr/>
            </a:pPr>
            <a:r>
              <a:rPr lang="ru-RU" sz="2800" b="1" dirty="0" err="1" smtClean="0">
                <a:ln>
                  <a:solidFill>
                    <a:srgbClr val="0000CC"/>
                  </a:solidFill>
                </a:ln>
                <a:latin typeface="Times New Roman" pitchFamily="18" charset="0"/>
                <a:ea typeface="Times New Roman" pitchFamily="18" charset="0"/>
                <a:cs typeface="Times New Roman" pitchFamily="18" charset="0"/>
              </a:rPr>
              <a:t>Злоякісна</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гіпертермія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під</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впливом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наркотиків</a:t>
            </a:r>
            <a:endParaRPr lang="ru-RU" sz="2800" b="1" dirty="0" smtClean="0">
              <a:ln>
                <a:solidFill>
                  <a:srgbClr val="0000CC"/>
                </a:solidFill>
              </a:ln>
              <a:latin typeface="Times New Roman" pitchFamily="18" charset="0"/>
              <a:ea typeface="Times New Roman" pitchFamily="18" charset="0"/>
              <a:cs typeface="Times New Roman" pitchFamily="18" charset="0"/>
            </a:endParaRPr>
          </a:p>
          <a:p>
            <a:pPr eaLnBrk="0" hangingPunct="0">
              <a:lnSpc>
                <a:spcPct val="70000"/>
              </a:lnSpc>
              <a:defRPr/>
            </a:pPr>
            <a:r>
              <a:rPr lang="ru-RU" sz="2800" b="1" dirty="0" err="1" smtClean="0">
                <a:ln>
                  <a:solidFill>
                    <a:srgbClr val="0000CC"/>
                  </a:solidFill>
                </a:ln>
                <a:latin typeface="Times New Roman" pitchFamily="18" charset="0"/>
                <a:ea typeface="Times New Roman" pitchFamily="18" charset="0"/>
                <a:cs typeface="Times New Roman" pitchFamily="18" charset="0"/>
              </a:rPr>
              <a:t>Дефіцит</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метгемоглобінредуктази</a:t>
            </a:r>
            <a:r>
              <a:rPr lang="ru-RU" sz="2800" b="1" dirty="0" smtClean="0">
                <a:ln>
                  <a:solidFill>
                    <a:srgbClr val="0000CC"/>
                  </a:solidFill>
                </a:ln>
                <a:latin typeface="Times New Roman" pitchFamily="18" charset="0"/>
                <a:ea typeface="Times New Roman" pitchFamily="18" charset="0"/>
                <a:cs typeface="Times New Roman" pitchFamily="18" charset="0"/>
              </a:rPr>
              <a:t> при </a:t>
            </a:r>
            <a:r>
              <a:rPr lang="ru-RU" sz="2800" b="1" dirty="0" err="1" smtClean="0">
                <a:ln>
                  <a:solidFill>
                    <a:srgbClr val="0000CC"/>
                  </a:solidFill>
                </a:ln>
                <a:latin typeface="Times New Roman" pitchFamily="18" charset="0"/>
                <a:ea typeface="Times New Roman" pitchFamily="18" charset="0"/>
                <a:cs typeface="Times New Roman" pitchFamily="18" charset="0"/>
              </a:rPr>
              <a:t>лікуванні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нітратами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призводить</a:t>
            </a:r>
            <a:r>
              <a:rPr lang="ru-RU" sz="2800" b="1" dirty="0" smtClean="0">
                <a:ln>
                  <a:solidFill>
                    <a:srgbClr val="0000CC"/>
                  </a:solidFill>
                </a:ln>
                <a:latin typeface="Times New Roman" pitchFamily="18" charset="0"/>
                <a:ea typeface="Times New Roman" pitchFamily="18" charset="0"/>
                <a:cs typeface="Times New Roman" pitchFamily="18" charset="0"/>
              </a:rPr>
              <a:t> до </a:t>
            </a:r>
            <a:r>
              <a:rPr lang="ru-RU" sz="2800" b="1" dirty="0" err="1" smtClean="0">
                <a:ln>
                  <a:solidFill>
                    <a:srgbClr val="0000CC"/>
                  </a:solidFill>
                </a:ln>
                <a:latin typeface="Times New Roman" pitchFamily="18" charset="0"/>
                <a:ea typeface="Times New Roman" pitchFamily="18" charset="0"/>
                <a:cs typeface="Times New Roman" pitchFamily="18" charset="0"/>
              </a:rPr>
              <a:t>метгемоглобінемії</a:t>
            </a:r>
            <a:r>
              <a:rPr lang="ru-RU" sz="2800" b="1" dirty="0" smtClean="0">
                <a:ln>
                  <a:solidFill>
                    <a:srgbClr val="0000CC"/>
                  </a:solidFill>
                </a:ln>
                <a:latin typeface="Times New Roman" pitchFamily="18" charset="0"/>
                <a:ea typeface="Times New Roman" pitchFamily="18" charset="0"/>
                <a:cs typeface="Times New Roman" pitchFamily="18" charset="0"/>
              </a:rPr>
              <a:t>. </a:t>
            </a:r>
          </a:p>
          <a:p>
            <a:pPr eaLnBrk="0" hangingPunct="0">
              <a:lnSpc>
                <a:spcPct val="70000"/>
              </a:lnSpc>
              <a:defRPr/>
            </a:pPr>
            <a:r>
              <a:rPr lang="ru-RU" sz="2800" b="1" dirty="0" smtClean="0">
                <a:ln>
                  <a:solidFill>
                    <a:srgbClr val="0000CC"/>
                  </a:solidFill>
                </a:ln>
                <a:latin typeface="Times New Roman" pitchFamily="18" charset="0"/>
                <a:ea typeface="Times New Roman" pitchFamily="18" charset="0"/>
                <a:cs typeface="Times New Roman" pitchFamily="18" charset="0"/>
              </a:rPr>
              <a:t>До </a:t>
            </a:r>
            <a:r>
              <a:rPr lang="ru-RU" sz="2800" b="1" dirty="0" err="1" smtClean="0">
                <a:ln>
                  <a:solidFill>
                    <a:srgbClr val="0000CC"/>
                  </a:solidFill>
                </a:ln>
                <a:latin typeface="Times New Roman" pitchFamily="18" charset="0"/>
                <a:ea typeface="Times New Roman" pitchFamily="18" charset="0"/>
                <a:cs typeface="Times New Roman" pitchFamily="18" charset="0"/>
              </a:rPr>
              <a:t>аналогічного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ефекту</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призводить</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застосування</a:t>
            </a:r>
            <a:r>
              <a:rPr lang="ru-RU" sz="2800" b="1" dirty="0" smtClean="0">
                <a:ln>
                  <a:solidFill>
                    <a:srgbClr val="0000CC"/>
                  </a:solidFill>
                </a:ln>
                <a:latin typeface="Times New Roman" pitchFamily="18" charset="0"/>
                <a:ea typeface="Times New Roman" pitchFamily="18" charset="0"/>
                <a:cs typeface="Times New Roman" pitchFamily="18" charset="0"/>
              </a:rPr>
              <a:t> фенацетину при </a:t>
            </a:r>
            <a:r>
              <a:rPr lang="ru-RU" sz="2800" b="1" dirty="0" err="1" smtClean="0">
                <a:ln>
                  <a:solidFill>
                    <a:srgbClr val="0000CC"/>
                  </a:solidFill>
                </a:ln>
                <a:latin typeface="Times New Roman" pitchFamily="18" charset="0"/>
                <a:ea typeface="Times New Roman" pitchFamily="18" charset="0"/>
                <a:cs typeface="Times New Roman" pitchFamily="18" charset="0"/>
              </a:rPr>
              <a:t>зменшенні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дезалкілювання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цього</a:t>
            </a:r>
            <a:r>
              <a:rPr lang="ru-RU" sz="2800" b="1" dirty="0" smtClean="0">
                <a:ln>
                  <a:solidFill>
                    <a:srgbClr val="0000CC"/>
                  </a:solidFill>
                </a:ln>
                <a:latin typeface="Times New Roman" pitchFamily="18" charset="0"/>
                <a:ea typeface="Times New Roman" pitchFamily="18" charset="0"/>
                <a:cs typeface="Times New Roman" pitchFamily="18" charset="0"/>
              </a:rPr>
              <a:t> препарату.</a:t>
            </a:r>
          </a:p>
          <a:p>
            <a:pPr eaLnBrk="0" hangingPunct="0">
              <a:lnSpc>
                <a:spcPct val="70000"/>
              </a:lnSpc>
              <a:defRPr/>
            </a:pPr>
            <a:r>
              <a:rPr lang="ru-RU" sz="2800" b="1" dirty="0" err="1" smtClean="0">
                <a:ln>
                  <a:solidFill>
                    <a:srgbClr val="0000CC"/>
                  </a:solidFill>
                </a:ln>
                <a:latin typeface="Times New Roman" pitchFamily="18" charset="0"/>
                <a:ea typeface="Times New Roman" pitchFamily="18" charset="0"/>
                <a:cs typeface="Times New Roman" pitchFamily="18" charset="0"/>
              </a:rPr>
              <a:t>Дефіцит</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гіпоксантин-гуанін-фосфорибоксил-трансферази</a:t>
            </a:r>
            <a:r>
              <a:rPr lang="ru-RU" sz="2800" b="1" dirty="0" smtClean="0">
                <a:ln>
                  <a:solidFill>
                    <a:srgbClr val="0000CC"/>
                  </a:solidFill>
                </a:ln>
                <a:latin typeface="Times New Roman" pitchFamily="18" charset="0"/>
                <a:ea typeface="Times New Roman" pitchFamily="18" charset="0"/>
                <a:cs typeface="Times New Roman" pitchFamily="18" charset="0"/>
              </a:rPr>
              <a:t> при </a:t>
            </a:r>
            <a:r>
              <a:rPr lang="ru-RU" sz="2800" b="1" dirty="0" err="1" smtClean="0">
                <a:ln>
                  <a:solidFill>
                    <a:srgbClr val="0000CC"/>
                  </a:solidFill>
                </a:ln>
                <a:latin typeface="Times New Roman" pitchFamily="18" charset="0"/>
                <a:ea typeface="Times New Roman" pitchFamily="18" charset="0"/>
                <a:cs typeface="Times New Roman" pitchFamily="18" charset="0"/>
              </a:rPr>
              <a:t>лікуванні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подагри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алопуринолом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проявляється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інтенсивною</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нирковою</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екскрецією</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пуринів</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іноді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утворенням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каменівУ</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дітей</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раннього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віку</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при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лікуванні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левоміцетином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хлорамфеніколом</a:t>
            </a:r>
            <a:r>
              <a:rPr lang="ru-RU" sz="2800" b="1" dirty="0" smtClean="0">
                <a:ln>
                  <a:solidFill>
                    <a:srgbClr val="0000CC"/>
                  </a:solidFill>
                </a:ln>
                <a:latin typeface="Times New Roman" pitchFamily="18" charset="0"/>
                <a:ea typeface="Times New Roman" pitchFamily="18" charset="0"/>
                <a:cs typeface="Times New Roman" pitchFamily="18" charset="0"/>
              </a:rPr>
              <a:t>) на 2-9-й день </a:t>
            </a:r>
            <a:r>
              <a:rPr lang="ru-RU" sz="2800" b="1" dirty="0" err="1" smtClean="0">
                <a:ln>
                  <a:solidFill>
                    <a:srgbClr val="0000CC"/>
                  </a:solidFill>
                </a:ln>
                <a:latin typeface="Times New Roman" pitchFamily="18" charset="0"/>
                <a:ea typeface="Times New Roman" pitchFamily="18" charset="0"/>
                <a:cs typeface="Times New Roman" pitchFamily="18" charset="0"/>
              </a:rPr>
              <a:t>може</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розвинутися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ускладнення</a:t>
            </a:r>
            <a:r>
              <a:rPr lang="ru-RU" sz="2800" b="1" dirty="0" smtClean="0">
                <a:ln>
                  <a:solidFill>
                    <a:srgbClr val="0000CC"/>
                  </a:solidFill>
                </a:ln>
                <a:latin typeface="Times New Roman" pitchFamily="18" charset="0"/>
                <a:ea typeface="Times New Roman" pitchFamily="18" charset="0"/>
                <a:cs typeface="Times New Roman" pitchFamily="18" charset="0"/>
              </a:rPr>
              <a:t> у </a:t>
            </a:r>
            <a:r>
              <a:rPr lang="ru-RU" sz="2800" b="1" dirty="0" err="1" smtClean="0">
                <a:ln>
                  <a:solidFill>
                    <a:srgbClr val="0000CC"/>
                  </a:solidFill>
                </a:ln>
                <a:latin typeface="Times New Roman" pitchFamily="18" charset="0"/>
                <a:ea typeface="Times New Roman" pitchFamily="18" charset="0"/>
                <a:cs typeface="Times New Roman" pitchFamily="18" charset="0"/>
              </a:rPr>
              <a:t>вигляді</a:t>
            </a:r>
            <a:r>
              <a:rPr lang="ru-RU" sz="2800" b="1" dirty="0" smtClean="0">
                <a:ln>
                  <a:solidFill>
                    <a:srgbClr val="0000CC"/>
                  </a:solidFill>
                </a:ln>
                <a:latin typeface="Times New Roman" pitchFamily="18" charset="0"/>
                <a:ea typeface="Times New Roman" pitchFamily="18" charset="0"/>
                <a:cs typeface="Times New Roman" pitchFamily="18" charset="0"/>
              </a:rPr>
              <a:t> синдрому Грея: метеоризм, </a:t>
            </a:r>
            <a:r>
              <a:rPr lang="ru-RU" sz="2800" b="1" dirty="0" err="1" smtClean="0">
                <a:ln>
                  <a:solidFill>
                    <a:srgbClr val="0000CC"/>
                  </a:solidFill>
                </a:ln>
                <a:latin typeface="Times New Roman" pitchFamily="18" charset="0"/>
                <a:ea typeface="Times New Roman" pitchFamily="18" charset="0"/>
                <a:cs typeface="Times New Roman" pitchFamily="18" charset="0"/>
              </a:rPr>
              <a:t>діарея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блювання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ціаноз</a:t>
            </a:r>
            <a:r>
              <a:rPr lang="ru-RU" sz="2800" b="1" dirty="0" smtClean="0">
                <a:ln>
                  <a:solidFill>
                    <a:srgbClr val="0000CC"/>
                  </a:solidFill>
                </a:ln>
                <a:latin typeface="Times New Roman" pitchFamily="18" charset="0"/>
                <a:ea typeface="Times New Roman" pitchFamily="18" charset="0"/>
                <a:cs typeface="Times New Roman" pitchFamily="18" charset="0"/>
              </a:rPr>
              <a:t> та </a:t>
            </a:r>
            <a:r>
              <a:rPr lang="ru-RU" sz="2800" b="1" dirty="0" err="1" smtClean="0">
                <a:ln>
                  <a:solidFill>
                    <a:srgbClr val="0000CC"/>
                  </a:solidFill>
                </a:ln>
                <a:latin typeface="Times New Roman" pitchFamily="18" charset="0"/>
                <a:ea typeface="Times New Roman" pitchFamily="18" charset="0"/>
                <a:cs typeface="Times New Roman" pitchFamily="18" charset="0"/>
              </a:rPr>
              <a:t>надалі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розлади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кровообігу</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що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призводять</a:t>
            </a:r>
            <a:r>
              <a:rPr lang="ru-RU" sz="2800" b="1" dirty="0" smtClean="0">
                <a:ln>
                  <a:solidFill>
                    <a:srgbClr val="0000CC"/>
                  </a:solidFill>
                </a:ln>
                <a:latin typeface="Times New Roman" pitchFamily="18" charset="0"/>
                <a:ea typeface="Times New Roman" pitchFamily="18" charset="0"/>
                <a:cs typeface="Times New Roman" pitchFamily="18" charset="0"/>
              </a:rPr>
              <a:t> до </a:t>
            </a:r>
            <a:r>
              <a:rPr lang="ru-RU" sz="2800" b="1" dirty="0" err="1" smtClean="0">
                <a:ln>
                  <a:solidFill>
                    <a:srgbClr val="0000CC"/>
                  </a:solidFill>
                </a:ln>
                <a:latin typeface="Times New Roman" pitchFamily="18" charset="0"/>
                <a:ea typeface="Times New Roman" pitchFamily="18" charset="0"/>
                <a:cs typeface="Times New Roman" pitchFamily="18" charset="0"/>
              </a:rPr>
              <a:t>смерті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Це</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пов'язано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нестачею</a:t>
            </a:r>
            <a:r>
              <a:rPr lang="ru-RU" sz="2800" b="1" dirty="0" smtClean="0">
                <a:ln>
                  <a:solidFill>
                    <a:srgbClr val="0000CC"/>
                  </a:solidFill>
                </a:ln>
                <a:latin typeface="Times New Roman" pitchFamily="18" charset="0"/>
                <a:ea typeface="Times New Roman" pitchFamily="18" charset="0"/>
                <a:cs typeface="Times New Roman" pitchFamily="18" charset="0"/>
              </a:rPr>
              <a:t> в </a:t>
            </a:r>
            <a:r>
              <a:rPr lang="ru-RU" sz="2800" b="1" dirty="0" err="1" smtClean="0">
                <a:ln>
                  <a:solidFill>
                    <a:srgbClr val="0000CC"/>
                  </a:solidFill>
                </a:ln>
                <a:latin typeface="Times New Roman" pitchFamily="18" charset="0"/>
                <a:ea typeface="Times New Roman" pitchFamily="18" charset="0"/>
                <a:cs typeface="Times New Roman" pitchFamily="18" charset="0"/>
              </a:rPr>
              <a:t>організмі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глюкуроніл-трансферази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і</a:t>
            </a:r>
            <a:r>
              <a:rPr lang="ru-RU" sz="2800" b="1" dirty="0" smtClean="0">
                <a:ln>
                  <a:solidFill>
                    <a:srgbClr val="0000CC"/>
                  </a:solidFill>
                </a:ln>
                <a:latin typeface="Times New Roman" pitchFamily="18" charset="0"/>
                <a:ea typeface="Times New Roman" pitchFamily="18" charset="0"/>
                <a:cs typeface="Times New Roman" pitchFamily="18" charset="0"/>
              </a:rPr>
              <a:t> у </a:t>
            </a:r>
            <a:r>
              <a:rPr lang="ru-RU" sz="2800" b="1" dirty="0" err="1" smtClean="0">
                <a:ln>
                  <a:solidFill>
                    <a:srgbClr val="0000CC"/>
                  </a:solidFill>
                </a:ln>
                <a:latin typeface="Times New Roman" pitchFamily="18" charset="0"/>
                <a:ea typeface="Times New Roman" pitchFamily="18" charset="0"/>
                <a:cs typeface="Times New Roman" pitchFamily="18" charset="0"/>
              </a:rPr>
              <a:t>зв'язку</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цим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порушенням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виділення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левоміцетину</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що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викликає</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інтоксикацію</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їм</a:t>
            </a:r>
            <a:r>
              <a:rPr lang="ru-RU" sz="2800" b="1" dirty="0" smtClean="0">
                <a:ln>
                  <a:solidFill>
                    <a:srgbClr val="0000CC"/>
                  </a:solidFill>
                </a:ln>
                <a:latin typeface="Times New Roman" pitchFamily="18" charset="0"/>
                <a:ea typeface="Times New Roman" pitchFamily="18" charset="0"/>
                <a:cs typeface="Times New Roman" pitchFamily="18" charset="0"/>
              </a:rPr>
              <a:t>.</a:t>
            </a: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11279"/>
            <a:ext cx="8664179" cy="402674"/>
          </a:xfrm>
          <a:prstGeom prst="rect">
            <a:avLst/>
          </a:prstGeom>
        </p:spPr>
        <p:txBody>
          <a:bodyPr wrap="square">
            <a:spAutoFit/>
          </a:bodyPr>
          <a:lstStyle/>
          <a:p>
            <a:pPr algn="r">
              <a:lnSpc>
                <a:spcPct val="70000"/>
              </a:lnSpc>
              <a:defRPr/>
            </a:pPr>
            <a:r>
              <a:rPr lang="uk-UA" sz="28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І</a:t>
            </a:r>
            <a:r>
              <a:rPr lang="ru-RU" sz="28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ДИОСИНКРАЗІЯ</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785794"/>
            <a:ext cx="8786874" cy="5061194"/>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ru-RU" sz="2400" b="1" dirty="0" err="1" smtClean="0">
                <a:ln>
                  <a:solidFill>
                    <a:srgbClr val="0000CC"/>
                  </a:solidFill>
                </a:ln>
                <a:latin typeface="Times New Roman" pitchFamily="18" charset="0"/>
                <a:ea typeface="Times New Roman" pitchFamily="18" charset="0"/>
                <a:cs typeface="Times New Roman" pitchFamily="18" charset="0"/>
              </a:rPr>
              <a:t>Можливі</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різноманітні</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клінічні</a:t>
            </a:r>
            <a:r>
              <a:rPr lang="ru-RU" sz="2400" b="1" dirty="0" smtClean="0">
                <a:ln>
                  <a:solidFill>
                    <a:srgbClr val="0000CC"/>
                  </a:solidFill>
                </a:ln>
                <a:latin typeface="Times New Roman" pitchFamily="18" charset="0"/>
                <a:ea typeface="Times New Roman" pitchFamily="18" charset="0"/>
                <a:cs typeface="Times New Roman" pitchFamily="18" charset="0"/>
              </a:rPr>
              <a:t> прояви </a:t>
            </a:r>
            <a:r>
              <a:rPr lang="ru-RU" sz="2400" b="1" dirty="0" err="1" smtClean="0">
                <a:ln>
                  <a:solidFill>
                    <a:srgbClr val="0000CC"/>
                  </a:solidFill>
                </a:ln>
                <a:latin typeface="Times New Roman" pitchFamily="18" charset="0"/>
                <a:ea typeface="Times New Roman" pitchFamily="18" charset="0"/>
                <a:cs typeface="Times New Roman" pitchFamily="18" charset="0"/>
              </a:rPr>
              <a:t>побічної</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дії</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лікарських</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речовин</a:t>
            </a:r>
            <a:r>
              <a:rPr lang="ru-RU" sz="2400" b="1" dirty="0" smtClean="0">
                <a:ln>
                  <a:solidFill>
                    <a:srgbClr val="0000CC"/>
                  </a:solidFill>
                </a:ln>
                <a:latin typeface="Times New Roman" pitchFamily="18" charset="0"/>
                <a:ea typeface="Times New Roman" pitchFamily="18" charset="0"/>
                <a:cs typeface="Times New Roman" pitchFamily="18" charset="0"/>
              </a:rPr>
              <a:t>.</a:t>
            </a:r>
          </a:p>
          <a:p>
            <a:pPr eaLnBrk="0" hangingPunct="0">
              <a:lnSpc>
                <a:spcPct val="70000"/>
              </a:lnSpc>
              <a:spcBef>
                <a:spcPts val="600"/>
              </a:spcBef>
              <a:defRPr/>
            </a:pPr>
            <a:r>
              <a:rPr lang="ru-RU" sz="2400" b="1" dirty="0" err="1" smtClean="0">
                <a:ln>
                  <a:solidFill>
                    <a:srgbClr val="0000CC"/>
                  </a:solidFill>
                </a:ln>
                <a:latin typeface="Times New Roman" pitchFamily="18" charset="0"/>
                <a:ea typeface="Times New Roman" pitchFamily="18" charset="0"/>
                <a:cs typeface="Times New Roman" pitchFamily="18" charset="0"/>
              </a:rPr>
              <a:t>Найчастіше</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зустрічаються</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свербіж</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пропасниця</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нудота</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блювання</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запаморочення</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головний</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біль</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нейропсихічні</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розлади</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включаючи</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галюцинації</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сонливість</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депресію</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тощо</a:t>
            </a:r>
            <a:r>
              <a:rPr lang="ru-RU" sz="2400" b="1" dirty="0" smtClean="0">
                <a:ln>
                  <a:solidFill>
                    <a:srgbClr val="0000CC"/>
                  </a:solidFill>
                </a:ln>
                <a:latin typeface="Times New Roman" pitchFamily="18" charset="0"/>
                <a:ea typeface="Times New Roman" pitchFamily="18" charset="0"/>
                <a:cs typeface="Times New Roman" pitchFamily="18" charset="0"/>
              </a:rPr>
              <a:t>. </a:t>
            </a:r>
          </a:p>
          <a:p>
            <a:pPr eaLnBrk="0" hangingPunct="0">
              <a:lnSpc>
                <a:spcPct val="70000"/>
              </a:lnSpc>
              <a:spcBef>
                <a:spcPts val="600"/>
              </a:spcBef>
              <a:defRPr/>
            </a:pPr>
            <a:r>
              <a:rPr lang="ru-RU" sz="2400" b="1" dirty="0" err="1" smtClean="0">
                <a:ln>
                  <a:solidFill>
                    <a:srgbClr val="0000CC"/>
                  </a:solidFill>
                </a:ln>
                <a:latin typeface="Times New Roman" pitchFamily="18" charset="0"/>
                <a:ea typeface="Times New Roman" pitchFamily="18" charset="0"/>
                <a:cs typeface="Times New Roman" pitchFamily="18" charset="0"/>
              </a:rPr>
              <a:t>Нерідко</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виникають</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висипи</a:t>
            </a:r>
            <a:r>
              <a:rPr lang="ru-RU" sz="2400" b="1" dirty="0" smtClean="0">
                <a:ln>
                  <a:solidFill>
                    <a:srgbClr val="0000CC"/>
                  </a:solidFill>
                </a:ln>
                <a:latin typeface="Times New Roman" pitchFamily="18" charset="0"/>
                <a:ea typeface="Times New Roman" pitchFamily="18" charset="0"/>
                <a:cs typeface="Times New Roman" pitchFamily="18" charset="0"/>
              </a:rPr>
              <a:t> на </a:t>
            </a:r>
            <a:r>
              <a:rPr lang="ru-RU" sz="2400" b="1" dirty="0" err="1" smtClean="0">
                <a:ln>
                  <a:solidFill>
                    <a:srgbClr val="0000CC"/>
                  </a:solidFill>
                </a:ln>
                <a:latin typeface="Times New Roman" pitchFamily="18" charset="0"/>
                <a:ea typeface="Times New Roman" pitchFamily="18" charset="0"/>
                <a:cs typeface="Times New Roman" pitchFamily="18" charset="0"/>
              </a:rPr>
              <a:t>шкірі</a:t>
            </a:r>
            <a:r>
              <a:rPr lang="ru-RU" sz="2400" b="1" dirty="0" smtClean="0">
                <a:ln>
                  <a:solidFill>
                    <a:srgbClr val="0000CC"/>
                  </a:solidFill>
                </a:ln>
                <a:latin typeface="Times New Roman" pitchFamily="18" charset="0"/>
                <a:ea typeface="Times New Roman" pitchFamily="18" charset="0"/>
                <a:cs typeface="Times New Roman" pitchFamily="18" charset="0"/>
              </a:rPr>
              <a:t>.</a:t>
            </a:r>
          </a:p>
          <a:p>
            <a:pPr eaLnBrk="0" hangingPunct="0">
              <a:lnSpc>
                <a:spcPct val="70000"/>
              </a:lnSpc>
              <a:spcBef>
                <a:spcPts val="600"/>
              </a:spcBef>
              <a:defRPr/>
            </a:pPr>
            <a:r>
              <a:rPr lang="ru-RU" sz="2400" b="1" dirty="0" err="1" smtClean="0">
                <a:ln>
                  <a:solidFill>
                    <a:srgbClr val="0000CC"/>
                  </a:solidFill>
                </a:ln>
                <a:latin typeface="Times New Roman" pitchFamily="18" charset="0"/>
                <a:ea typeface="Times New Roman" pitchFamily="18" charset="0"/>
                <a:cs typeface="Times New Roman" pitchFamily="18" charset="0"/>
              </a:rPr>
              <a:t>Залежність</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патологічних</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змін</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від</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прийому</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лікарського</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засобу</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може</a:t>
            </a:r>
            <a:r>
              <a:rPr lang="ru-RU" sz="2400" b="1" dirty="0" smtClean="0">
                <a:ln>
                  <a:solidFill>
                    <a:srgbClr val="0000CC"/>
                  </a:solidFill>
                </a:ln>
                <a:latin typeface="Times New Roman" pitchFamily="18" charset="0"/>
                <a:ea typeface="Times New Roman" pitchFamily="18" charset="0"/>
                <a:cs typeface="Times New Roman" pitchFamily="18" charset="0"/>
              </a:rPr>
              <a:t> бути </a:t>
            </a:r>
            <a:r>
              <a:rPr lang="ru-RU" sz="2400" b="1" dirty="0" err="1" smtClean="0">
                <a:ln>
                  <a:solidFill>
                    <a:srgbClr val="0000CC"/>
                  </a:solidFill>
                </a:ln>
                <a:latin typeface="Times New Roman" pitchFamily="18" charset="0"/>
                <a:ea typeface="Times New Roman" pitchFamily="18" charset="0"/>
                <a:cs typeface="Times New Roman" pitchFamily="18" charset="0"/>
              </a:rPr>
              <a:t>запідозрена</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якщо</a:t>
            </a:r>
            <a:r>
              <a:rPr lang="ru-RU" sz="2400" b="1" dirty="0" smtClean="0">
                <a:ln>
                  <a:solidFill>
                    <a:srgbClr val="0000CC"/>
                  </a:solidFill>
                </a:ln>
                <a:latin typeface="Times New Roman" pitchFamily="18" charset="0"/>
                <a:ea typeface="Times New Roman" pitchFamily="18" charset="0"/>
                <a:cs typeface="Times New Roman" pitchFamily="18" charset="0"/>
              </a:rPr>
              <a:t> препарат </a:t>
            </a:r>
            <a:r>
              <a:rPr lang="ru-RU" sz="2400" b="1" dirty="0" err="1" smtClean="0">
                <a:ln>
                  <a:solidFill>
                    <a:srgbClr val="0000CC"/>
                  </a:solidFill>
                </a:ln>
                <a:latin typeface="Times New Roman" pitchFamily="18" charset="0"/>
                <a:ea typeface="Times New Roman" pitchFamily="18" charset="0"/>
                <a:cs typeface="Times New Roman" pitchFamily="18" charset="0"/>
              </a:rPr>
              <a:t>був</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призначений</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незадовго</a:t>
            </a:r>
            <a:r>
              <a:rPr lang="ru-RU" sz="2400" b="1" dirty="0" smtClean="0">
                <a:ln>
                  <a:solidFill>
                    <a:srgbClr val="0000CC"/>
                  </a:solidFill>
                </a:ln>
                <a:latin typeface="Times New Roman" pitchFamily="18" charset="0"/>
                <a:ea typeface="Times New Roman" pitchFamily="18" charset="0"/>
                <a:cs typeface="Times New Roman" pitchFamily="18" charset="0"/>
              </a:rPr>
              <a:t> до </a:t>
            </a:r>
            <a:r>
              <a:rPr lang="ru-RU" sz="2400" b="1" dirty="0" err="1" smtClean="0">
                <a:ln>
                  <a:solidFill>
                    <a:srgbClr val="0000CC"/>
                  </a:solidFill>
                </a:ln>
                <a:latin typeface="Times New Roman" pitchFamily="18" charset="0"/>
                <a:ea typeface="Times New Roman" pitchFamily="18" charset="0"/>
                <a:cs typeface="Times New Roman" pitchFamily="18" charset="0"/>
              </a:rPr>
              <a:t>їх</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появи</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Зв'язок</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стає</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очевидним</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якщо</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відміна</a:t>
            </a:r>
            <a:r>
              <a:rPr lang="ru-RU" sz="2400" b="1" dirty="0" smtClean="0">
                <a:ln>
                  <a:solidFill>
                    <a:srgbClr val="0000CC"/>
                  </a:solidFill>
                </a:ln>
                <a:latin typeface="Times New Roman" pitchFamily="18" charset="0"/>
                <a:ea typeface="Times New Roman" pitchFamily="18" charset="0"/>
                <a:cs typeface="Times New Roman" pitchFamily="18" charset="0"/>
              </a:rPr>
              <a:t> препарату </a:t>
            </a:r>
            <a:r>
              <a:rPr lang="ru-RU" sz="2400" b="1" dirty="0" err="1" smtClean="0">
                <a:ln>
                  <a:solidFill>
                    <a:srgbClr val="0000CC"/>
                  </a:solidFill>
                </a:ln>
                <a:latin typeface="Times New Roman" pitchFamily="18" charset="0"/>
                <a:ea typeface="Times New Roman" pitchFamily="18" charset="0"/>
                <a:cs typeface="Times New Roman" pitchFamily="18" charset="0"/>
              </a:rPr>
              <a:t>супроводжується</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зникненням</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побічних</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реакцій</a:t>
            </a:r>
            <a:r>
              <a:rPr lang="ru-RU" sz="2400" b="1" dirty="0" smtClean="0">
                <a:ln>
                  <a:solidFill>
                    <a:srgbClr val="0000CC"/>
                  </a:solidFill>
                </a:ln>
                <a:latin typeface="Times New Roman" pitchFamily="18" charset="0"/>
                <a:ea typeface="Times New Roman" pitchFamily="18" charset="0"/>
                <a:cs typeface="Times New Roman" pitchFamily="18" charset="0"/>
              </a:rPr>
              <a:t>, а </a:t>
            </a:r>
            <a:r>
              <a:rPr lang="ru-RU" sz="2400" b="1" dirty="0" err="1" smtClean="0">
                <a:ln>
                  <a:solidFill>
                    <a:srgbClr val="0000CC"/>
                  </a:solidFill>
                </a:ln>
                <a:latin typeface="Times New Roman" pitchFamily="18" charset="0"/>
                <a:ea typeface="Times New Roman" pitchFamily="18" charset="0"/>
                <a:cs typeface="Times New Roman" pitchFamily="18" charset="0"/>
              </a:rPr>
              <a:t>повторне</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його</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призначення</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призводить</a:t>
            </a:r>
            <a:r>
              <a:rPr lang="ru-RU" sz="2400" b="1" dirty="0" smtClean="0">
                <a:ln>
                  <a:solidFill>
                    <a:srgbClr val="0000CC"/>
                  </a:solidFill>
                </a:ln>
                <a:latin typeface="Times New Roman" pitchFamily="18" charset="0"/>
                <a:ea typeface="Times New Roman" pitchFamily="18" charset="0"/>
                <a:cs typeface="Times New Roman" pitchFamily="18" charset="0"/>
              </a:rPr>
              <a:t> до </a:t>
            </a:r>
            <a:r>
              <a:rPr lang="ru-RU" sz="2400" b="1" dirty="0" err="1" smtClean="0">
                <a:ln>
                  <a:solidFill>
                    <a:srgbClr val="0000CC"/>
                  </a:solidFill>
                </a:ln>
                <a:latin typeface="Times New Roman" pitchFamily="18" charset="0"/>
                <a:ea typeface="Times New Roman" pitchFamily="18" charset="0"/>
                <a:cs typeface="Times New Roman" pitchFamily="18" charset="0"/>
              </a:rPr>
              <a:t>їхнього</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рецидиву.У</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ряді</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випадків</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встановити</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лікарську</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етіологію</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патологічного</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процесу</a:t>
            </a:r>
            <a:r>
              <a:rPr lang="ru-RU" sz="2400" b="1" dirty="0" smtClean="0">
                <a:ln>
                  <a:solidFill>
                    <a:srgbClr val="0000CC"/>
                  </a:solidFill>
                </a:ln>
                <a:latin typeface="Times New Roman" pitchFamily="18" charset="0"/>
                <a:ea typeface="Times New Roman" pitchFamily="18" charset="0"/>
                <a:cs typeface="Times New Roman" pitchFamily="18" charset="0"/>
              </a:rPr>
              <a:t> нелегко, </a:t>
            </a:r>
            <a:r>
              <a:rPr lang="ru-RU" sz="2400" b="1" dirty="0" err="1" smtClean="0">
                <a:ln>
                  <a:solidFill>
                    <a:srgbClr val="0000CC"/>
                  </a:solidFill>
                </a:ln>
                <a:latin typeface="Times New Roman" pitchFamily="18" charset="0"/>
                <a:ea typeface="Times New Roman" pitchFamily="18" charset="0"/>
                <a:cs typeface="Times New Roman" pitchFamily="18" charset="0"/>
              </a:rPr>
              <a:t>наприклад</a:t>
            </a:r>
            <a:r>
              <a:rPr lang="ru-RU" sz="2400" b="1" dirty="0" smtClean="0">
                <a:ln>
                  <a:solidFill>
                    <a:srgbClr val="0000CC"/>
                  </a:solidFill>
                </a:ln>
                <a:latin typeface="Times New Roman" pitchFamily="18" charset="0"/>
                <a:ea typeface="Times New Roman" pitchFamily="18" charset="0"/>
                <a:cs typeface="Times New Roman" pitchFamily="18" charset="0"/>
              </a:rPr>
              <a:t>, при </a:t>
            </a:r>
            <a:r>
              <a:rPr lang="ru-RU" sz="2400" b="1" dirty="0" err="1" smtClean="0">
                <a:ln>
                  <a:solidFill>
                    <a:srgbClr val="0000CC"/>
                  </a:solidFill>
                </a:ln>
                <a:latin typeface="Times New Roman" pitchFamily="18" charset="0"/>
                <a:ea typeface="Times New Roman" pitchFamily="18" charset="0"/>
                <a:cs typeface="Times New Roman" pitchFamily="18" charset="0"/>
              </a:rPr>
              <a:t>лікарському</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гепатиті</a:t>
            </a:r>
            <a:r>
              <a:rPr lang="ru-RU" sz="2400" b="1" dirty="0" smtClean="0">
                <a:ln>
                  <a:solidFill>
                    <a:srgbClr val="0000CC"/>
                  </a:solidFill>
                </a:ln>
                <a:latin typeface="Times New Roman" pitchFamily="18" charset="0"/>
                <a:ea typeface="Times New Roman" pitchFamily="18" charset="0"/>
                <a:cs typeface="Times New Roman" pitchFamily="18" charset="0"/>
              </a:rPr>
              <a:t> та </a:t>
            </a:r>
            <a:r>
              <a:rPr lang="ru-RU" sz="2400" b="1" dirty="0" err="1" smtClean="0">
                <a:ln>
                  <a:solidFill>
                    <a:srgbClr val="0000CC"/>
                  </a:solidFill>
                </a:ln>
                <a:latin typeface="Times New Roman" pitchFamily="18" charset="0"/>
                <a:ea typeface="Times New Roman" pitchFamily="18" charset="0"/>
                <a:cs typeface="Times New Roman" pitchFamily="18" charset="0"/>
              </a:rPr>
              <a:t>нефриті</a:t>
            </a:r>
            <a:r>
              <a:rPr lang="ru-RU" sz="2400" b="1" dirty="0" smtClean="0">
                <a:ln>
                  <a:solidFill>
                    <a:srgbClr val="0000CC"/>
                  </a:solidFill>
                </a:ln>
                <a:latin typeface="Times New Roman" pitchFamily="18" charset="0"/>
                <a:ea typeface="Times New Roman" pitchFamily="18" charset="0"/>
                <a:cs typeface="Times New Roman" pitchFamily="18" charset="0"/>
              </a:rPr>
              <a:t>. </a:t>
            </a:r>
          </a:p>
          <a:p>
            <a:pPr eaLnBrk="0" hangingPunct="0">
              <a:lnSpc>
                <a:spcPct val="70000"/>
              </a:lnSpc>
              <a:spcBef>
                <a:spcPts val="600"/>
              </a:spcBef>
              <a:defRPr/>
            </a:pPr>
            <a:r>
              <a:rPr lang="ru-RU" sz="2400" b="1" dirty="0" err="1" smtClean="0">
                <a:ln>
                  <a:solidFill>
                    <a:srgbClr val="0000CC"/>
                  </a:solidFill>
                </a:ln>
                <a:latin typeface="Times New Roman" pitchFamily="18" charset="0"/>
                <a:ea typeface="Times New Roman" pitchFamily="18" charset="0"/>
                <a:cs typeface="Times New Roman" pitchFamily="18" charset="0"/>
              </a:rPr>
              <a:t>Після</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відміни</a:t>
            </a:r>
            <a:r>
              <a:rPr lang="ru-RU" sz="2400" b="1" dirty="0" smtClean="0">
                <a:ln>
                  <a:solidFill>
                    <a:srgbClr val="0000CC"/>
                  </a:solidFill>
                </a:ln>
                <a:latin typeface="Times New Roman" pitchFamily="18" charset="0"/>
                <a:ea typeface="Times New Roman" pitchFamily="18" charset="0"/>
                <a:cs typeface="Times New Roman" pitchFamily="18" charset="0"/>
              </a:rPr>
              <a:t> препарату </a:t>
            </a:r>
            <a:r>
              <a:rPr lang="ru-RU" sz="2400" b="1" dirty="0" err="1" smtClean="0">
                <a:ln>
                  <a:solidFill>
                    <a:srgbClr val="0000CC"/>
                  </a:solidFill>
                </a:ln>
                <a:latin typeface="Times New Roman" pitchFamily="18" charset="0"/>
                <a:ea typeface="Times New Roman" pitchFamily="18" charset="0"/>
                <a:cs typeface="Times New Roman" pitchFamily="18" charset="0"/>
              </a:rPr>
              <a:t>симптоми</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цих</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захворювань</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зберігаються</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тривалий</a:t>
            </a:r>
            <a:r>
              <a:rPr lang="ru-RU" sz="2400" b="1" dirty="0" smtClean="0">
                <a:ln>
                  <a:solidFill>
                    <a:srgbClr val="0000CC"/>
                  </a:solidFill>
                </a:ln>
                <a:latin typeface="Times New Roman" pitchFamily="18" charset="0"/>
                <a:ea typeface="Times New Roman" pitchFamily="18" charset="0"/>
                <a:cs typeface="Times New Roman" pitchFamily="18" charset="0"/>
              </a:rPr>
              <a:t> час. </a:t>
            </a:r>
            <a:r>
              <a:rPr lang="ru-RU" sz="2400" b="1" dirty="0" err="1" smtClean="0">
                <a:ln>
                  <a:solidFill>
                    <a:srgbClr val="0000CC"/>
                  </a:solidFill>
                </a:ln>
                <a:latin typeface="Times New Roman" pitchFamily="18" charset="0"/>
                <a:ea typeface="Times New Roman" pitchFamily="18" charset="0"/>
                <a:cs typeface="Times New Roman" pitchFamily="18" charset="0"/>
              </a:rPr>
              <a:t>Проби</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en-US" sz="2400" b="1" dirty="0" smtClean="0">
                <a:ln>
                  <a:solidFill>
                    <a:srgbClr val="0000CC"/>
                  </a:solidFill>
                </a:ln>
                <a:latin typeface="Times New Roman" pitchFamily="18" charset="0"/>
                <a:ea typeface="Times New Roman" pitchFamily="18" charset="0"/>
                <a:cs typeface="Times New Roman" pitchFamily="18" charset="0"/>
              </a:rPr>
              <a:t>in vitro </a:t>
            </a:r>
            <a:r>
              <a:rPr lang="ru-RU" sz="2400" b="1" dirty="0" smtClean="0">
                <a:ln>
                  <a:solidFill>
                    <a:srgbClr val="0000CC"/>
                  </a:solidFill>
                </a:ln>
                <a:latin typeface="Times New Roman" pitchFamily="18" charset="0"/>
                <a:ea typeface="Times New Roman" pitchFamily="18" charset="0"/>
                <a:cs typeface="Times New Roman" pitchFamily="18" charset="0"/>
              </a:rPr>
              <a:t>та </a:t>
            </a:r>
            <a:r>
              <a:rPr lang="ru-RU" sz="2400" b="1" dirty="0" err="1" smtClean="0">
                <a:ln>
                  <a:solidFill>
                    <a:srgbClr val="0000CC"/>
                  </a:solidFill>
                </a:ln>
                <a:latin typeface="Times New Roman" pitchFamily="18" charset="0"/>
                <a:ea typeface="Times New Roman" pitchFamily="18" charset="0"/>
                <a:cs typeface="Times New Roman" pitchFamily="18" charset="0"/>
              </a:rPr>
              <a:t>шкірні</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проби</a:t>
            </a:r>
            <a:r>
              <a:rPr lang="ru-RU" sz="2400" b="1" dirty="0" smtClean="0">
                <a:ln>
                  <a:solidFill>
                    <a:srgbClr val="0000CC"/>
                  </a:solidFill>
                </a:ln>
                <a:latin typeface="Times New Roman" pitchFamily="18" charset="0"/>
                <a:ea typeface="Times New Roman" pitchFamily="18" charset="0"/>
                <a:cs typeface="Times New Roman" pitchFamily="18" charset="0"/>
              </a:rPr>
              <a:t> не </a:t>
            </a:r>
            <a:r>
              <a:rPr lang="ru-RU" sz="2400" b="1" dirty="0" err="1" smtClean="0">
                <a:ln>
                  <a:solidFill>
                    <a:srgbClr val="0000CC"/>
                  </a:solidFill>
                </a:ln>
                <a:latin typeface="Times New Roman" pitchFamily="18" charset="0"/>
                <a:ea typeface="Times New Roman" pitchFamily="18" charset="0"/>
                <a:cs typeface="Times New Roman" pitchFamily="18" charset="0"/>
              </a:rPr>
              <a:t>набули</a:t>
            </a:r>
            <a:r>
              <a:rPr lang="ru-RU" sz="2400" b="1" dirty="0" smtClean="0">
                <a:ln>
                  <a:solidFill>
                    <a:srgbClr val="0000CC"/>
                  </a:solidFill>
                </a:ln>
                <a:latin typeface="Times New Roman" pitchFamily="18" charset="0"/>
                <a:ea typeface="Times New Roman" pitchFamily="18" charset="0"/>
                <a:cs typeface="Times New Roman" pitchFamily="18" charset="0"/>
              </a:rPr>
              <a:t> широкого </a:t>
            </a:r>
            <a:r>
              <a:rPr lang="ru-RU" sz="2400" b="1" dirty="0" err="1" smtClean="0">
                <a:ln>
                  <a:solidFill>
                    <a:srgbClr val="0000CC"/>
                  </a:solidFill>
                </a:ln>
                <a:latin typeface="Times New Roman" pitchFamily="18" charset="0"/>
                <a:ea typeface="Times New Roman" pitchFamily="18" charset="0"/>
                <a:cs typeface="Times New Roman" pitchFamily="18" charset="0"/>
              </a:rPr>
              <a:t>поширення</a:t>
            </a:r>
            <a:r>
              <a:rPr lang="ru-RU" sz="2400" b="1" dirty="0" smtClean="0">
                <a:ln>
                  <a:solidFill>
                    <a:srgbClr val="0000CC"/>
                  </a:solidFill>
                </a:ln>
                <a:latin typeface="Times New Roman" pitchFamily="18" charset="0"/>
                <a:ea typeface="Times New Roman" pitchFamily="18" charset="0"/>
                <a:cs typeface="Times New Roman" pitchFamily="18" charset="0"/>
              </a:rPr>
              <a:t> для </a:t>
            </a:r>
            <a:r>
              <a:rPr lang="ru-RU" sz="2400" b="1" dirty="0" err="1" smtClean="0">
                <a:ln>
                  <a:solidFill>
                    <a:srgbClr val="0000CC"/>
                  </a:solidFill>
                </a:ln>
                <a:latin typeface="Times New Roman" pitchFamily="18" charset="0"/>
                <a:ea typeface="Times New Roman" pitchFamily="18" charset="0"/>
                <a:cs typeface="Times New Roman" pitchFamily="18" charset="0"/>
              </a:rPr>
              <a:t>розпізнавання</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підвищеної</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чутливості</a:t>
            </a:r>
            <a:r>
              <a:rPr lang="ru-RU" sz="2400" b="1" dirty="0" smtClean="0">
                <a:ln>
                  <a:solidFill>
                    <a:srgbClr val="0000CC"/>
                  </a:solidFill>
                </a:ln>
                <a:latin typeface="Times New Roman" pitchFamily="18" charset="0"/>
                <a:ea typeface="Times New Roman" pitchFamily="18" charset="0"/>
                <a:cs typeface="Times New Roman" pitchFamily="18" charset="0"/>
              </a:rPr>
              <a:t> до </a:t>
            </a:r>
            <a:r>
              <a:rPr lang="ru-RU" sz="2400" b="1" dirty="0" err="1" smtClean="0">
                <a:ln>
                  <a:solidFill>
                    <a:srgbClr val="0000CC"/>
                  </a:solidFill>
                </a:ln>
                <a:latin typeface="Times New Roman" pitchFamily="18" charset="0"/>
                <a:ea typeface="Times New Roman" pitchFamily="18" charset="0"/>
                <a:cs typeface="Times New Roman" pitchFamily="18" charset="0"/>
              </a:rPr>
              <a:t>лікарських</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препаратів</a:t>
            </a:r>
            <a:r>
              <a:rPr lang="ru-RU" sz="2400" b="1" dirty="0" smtClean="0">
                <a:ln>
                  <a:solidFill>
                    <a:srgbClr val="0000CC"/>
                  </a:solidFill>
                </a:ln>
                <a:latin typeface="Times New Roman" pitchFamily="18" charset="0"/>
                <a:ea typeface="Times New Roman" pitchFamily="18" charset="0"/>
                <a:cs typeface="Times New Roman" pitchFamily="18" charset="0"/>
              </a:rPr>
              <a:t>.</a:t>
            </a: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85720" y="285728"/>
            <a:ext cx="8664179" cy="695575"/>
          </a:xfrm>
          <a:prstGeom prst="rect">
            <a:avLst/>
          </a:prstGeom>
        </p:spPr>
        <p:txBody>
          <a:bodyPr wrap="square">
            <a:spAutoFit/>
          </a:bodyPr>
          <a:lstStyle/>
          <a:p>
            <a:pPr algn="r">
              <a:lnSpc>
                <a:spcPct val="70000"/>
              </a:lnSpc>
              <a:defRPr/>
            </a:pPr>
            <a:r>
              <a:rPr lang="ru-RU" sz="28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КЛІНІЧНІ ПРОЯВИ ПОБІЧНОЇ ДІЇ ЛІКАРСЬКИХ ЗАСОБІВ</a:t>
            </a: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928670"/>
            <a:ext cx="8786874" cy="5001369"/>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УРАЖЕННЯ ШКІРИ ТА ЇЇ ПРИДАТКІВ</a:t>
            </a:r>
          </a:p>
          <a:p>
            <a:pPr eaLnBrk="0" hangingPunct="0">
              <a:lnSpc>
                <a:spcPct val="70000"/>
              </a:lnSpc>
              <a:spcBef>
                <a:spcPts val="600"/>
              </a:spcBef>
              <a:defRPr/>
            </a:pPr>
            <a:r>
              <a:rPr lang="ru-RU" sz="2800" b="1" dirty="0" err="1" smtClean="0">
                <a:ln>
                  <a:solidFill>
                    <a:srgbClr val="0000CC"/>
                  </a:solidFill>
                </a:ln>
                <a:latin typeface="Times New Roman" pitchFamily="18" charset="0"/>
                <a:ea typeface="Times New Roman" pitchFamily="18" charset="0"/>
                <a:cs typeface="Times New Roman" pitchFamily="18" charset="0"/>
              </a:rPr>
              <a:t>може</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розвиватися</a:t>
            </a:r>
            <a:r>
              <a:rPr lang="ru-RU" sz="2800" b="1" dirty="0" smtClean="0">
                <a:ln>
                  <a:solidFill>
                    <a:srgbClr val="0000CC"/>
                  </a:solidFill>
                </a:ln>
                <a:latin typeface="Times New Roman" pitchFamily="18" charset="0"/>
                <a:ea typeface="Times New Roman" pitchFamily="18" charset="0"/>
                <a:cs typeface="Times New Roman" pitchFamily="18" charset="0"/>
              </a:rPr>
              <a:t> як при прямому </a:t>
            </a:r>
            <a:r>
              <a:rPr lang="ru-RU" sz="2800" b="1" dirty="0" err="1" smtClean="0">
                <a:ln>
                  <a:solidFill>
                    <a:srgbClr val="0000CC"/>
                  </a:solidFill>
                </a:ln>
                <a:latin typeface="Times New Roman" pitchFamily="18" charset="0"/>
                <a:ea typeface="Times New Roman" pitchFamily="18" charset="0"/>
                <a:cs typeface="Times New Roman" pitchFamily="18" charset="0"/>
              </a:rPr>
              <a:t>зовнішньому</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контакті,так</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системне</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застосування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ліків</a:t>
            </a:r>
            <a:r>
              <a:rPr lang="ru-RU" sz="2800" b="1" dirty="0" smtClean="0">
                <a:ln>
                  <a:solidFill>
                    <a:srgbClr val="0000CC"/>
                  </a:solidFill>
                </a:ln>
                <a:latin typeface="Times New Roman" pitchFamily="18" charset="0"/>
                <a:ea typeface="Times New Roman" pitchFamily="18" charset="0"/>
                <a:cs typeface="Times New Roman" pitchFamily="18" charset="0"/>
              </a:rPr>
              <a:t>.</a:t>
            </a:r>
          </a:p>
          <a:p>
            <a:pPr eaLnBrk="0" hangingPunct="0">
              <a:lnSpc>
                <a:spcPct val="70000"/>
              </a:lnSpc>
              <a:spcBef>
                <a:spcPts val="600"/>
              </a:spcBef>
              <a:defRPr/>
            </a:pPr>
            <a:r>
              <a:rPr lang="ru-RU" sz="2800" b="1" dirty="0" err="1" smtClean="0">
                <a:ln>
                  <a:solidFill>
                    <a:srgbClr val="0000CC"/>
                  </a:solidFill>
                </a:ln>
                <a:latin typeface="Times New Roman" pitchFamily="18" charset="0"/>
                <a:ea typeface="Times New Roman" pitchFamily="18" charset="0"/>
                <a:cs typeface="Times New Roman" pitchFamily="18" charset="0"/>
              </a:rPr>
              <a:t>Можливі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різні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механізми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дії</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включаючи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токсичні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алергічні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реакції</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зміни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шкірної</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мікрофлори</a:t>
            </a:r>
            <a:r>
              <a:rPr lang="ru-RU" sz="2800" b="1" dirty="0" smtClean="0">
                <a:ln>
                  <a:solidFill>
                    <a:srgbClr val="0000CC"/>
                  </a:solidFill>
                </a:ln>
                <a:latin typeface="Times New Roman" pitchFamily="18" charset="0"/>
                <a:ea typeface="Times New Roman" pitchFamily="18" charset="0"/>
                <a:cs typeface="Times New Roman" pitchFamily="18" charset="0"/>
              </a:rPr>
              <a:t>.</a:t>
            </a:r>
          </a:p>
          <a:p>
            <a:pPr eaLnBrk="0" hangingPunct="0">
              <a:lnSpc>
                <a:spcPct val="70000"/>
              </a:lnSpc>
              <a:spcBef>
                <a:spcPts val="600"/>
              </a:spcBef>
              <a:defRPr/>
            </a:pPr>
            <a:r>
              <a:rPr lang="ru-RU" sz="2800" b="1" dirty="0" err="1" smtClean="0">
                <a:ln>
                  <a:solidFill>
                    <a:srgbClr val="0000CC"/>
                  </a:solidFill>
                </a:ln>
                <a:latin typeface="Times New Roman" pitchFamily="18" charset="0"/>
                <a:ea typeface="Times New Roman" pitchFamily="18" charset="0"/>
                <a:cs typeface="Times New Roman" pitchFamily="18" charset="0"/>
              </a:rPr>
              <a:t>Висипання</a:t>
            </a:r>
            <a:r>
              <a:rPr lang="ru-RU" sz="2800" b="1" dirty="0" smtClean="0">
                <a:ln>
                  <a:solidFill>
                    <a:srgbClr val="0000CC"/>
                  </a:solidFill>
                </a:ln>
                <a:latin typeface="Times New Roman" pitchFamily="18" charset="0"/>
                <a:ea typeface="Times New Roman" pitchFamily="18" charset="0"/>
                <a:cs typeface="Times New Roman" pitchFamily="18" charset="0"/>
              </a:rPr>
              <a:t> на </a:t>
            </a:r>
            <a:r>
              <a:rPr lang="ru-RU" sz="2800" b="1" dirty="0" err="1" smtClean="0">
                <a:ln>
                  <a:solidFill>
                    <a:srgbClr val="0000CC"/>
                  </a:solidFill>
                </a:ln>
                <a:latin typeface="Times New Roman" pitchFamily="18" charset="0"/>
                <a:ea typeface="Times New Roman" pitchFamily="18" charset="0"/>
                <a:cs typeface="Times New Roman" pitchFamily="18" charset="0"/>
              </a:rPr>
              <a:t>шкірі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можуть</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мати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різноманітний</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характер.Еритематозні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висипки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частіше</a:t>
            </a:r>
            <a:r>
              <a:rPr lang="ru-RU" sz="2800" b="1" dirty="0" smtClean="0">
                <a:ln>
                  <a:solidFill>
                    <a:srgbClr val="0000CC"/>
                  </a:solidFill>
                </a:ln>
                <a:latin typeface="Times New Roman" pitchFamily="18" charset="0"/>
                <a:ea typeface="Times New Roman" pitchFamily="18" charset="0"/>
                <a:cs typeface="Times New Roman" pitchFamily="18" charset="0"/>
              </a:rPr>
              <a:t> за </a:t>
            </a:r>
            <a:r>
              <a:rPr lang="ru-RU" sz="2800" b="1" dirty="0" err="1" smtClean="0">
                <a:ln>
                  <a:solidFill>
                    <a:srgbClr val="0000CC"/>
                  </a:solidFill>
                </a:ln>
                <a:latin typeface="Times New Roman" pitchFamily="18" charset="0"/>
                <a:ea typeface="Times New Roman" pitchFamily="18" charset="0"/>
                <a:cs typeface="Times New Roman" pitchFamily="18" charset="0"/>
              </a:rPr>
              <a:t>макульозний</a:t>
            </a:r>
            <a:r>
              <a:rPr lang="ru-RU" sz="2800" b="1" dirty="0" smtClean="0">
                <a:ln>
                  <a:solidFill>
                    <a:srgbClr val="0000CC"/>
                  </a:solidFill>
                </a:ln>
                <a:latin typeface="Times New Roman" pitchFamily="18" charset="0"/>
                <a:ea typeface="Times New Roman" pitchFamily="18" charset="0"/>
                <a:cs typeface="Times New Roman" pitchFamily="18" charset="0"/>
              </a:rPr>
              <a:t> тип </a:t>
            </a:r>
            <a:r>
              <a:rPr lang="ru-RU" sz="2800" b="1" dirty="0" err="1" smtClean="0">
                <a:ln>
                  <a:solidFill>
                    <a:srgbClr val="0000CC"/>
                  </a:solidFill>
                </a:ln>
                <a:latin typeface="Times New Roman" pitchFamily="18" charset="0"/>
                <a:ea typeface="Times New Roman" pitchFamily="18" charset="0"/>
                <a:cs typeface="Times New Roman" pitchFamily="18" charset="0"/>
              </a:rPr>
              <a:t>іноді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нагадують</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зміни</a:t>
            </a:r>
            <a:r>
              <a:rPr lang="ru-RU" sz="2800" b="1" dirty="0" smtClean="0">
                <a:ln>
                  <a:solidFill>
                    <a:srgbClr val="0000CC"/>
                  </a:solidFill>
                </a:ln>
                <a:latin typeface="Times New Roman" pitchFamily="18" charset="0"/>
                <a:ea typeface="Times New Roman" pitchFamily="18" charset="0"/>
                <a:cs typeface="Times New Roman" pitchFamily="18" charset="0"/>
              </a:rPr>
              <a:t> при </a:t>
            </a:r>
            <a:r>
              <a:rPr lang="ru-RU" sz="2800" b="1" dirty="0" err="1" smtClean="0">
                <a:ln>
                  <a:solidFill>
                    <a:srgbClr val="0000CC"/>
                  </a:solidFill>
                </a:ln>
                <a:latin typeface="Times New Roman" pitchFamily="18" charset="0"/>
                <a:ea typeface="Times New Roman" pitchFamily="18" charset="0"/>
                <a:cs typeface="Times New Roman" pitchFamily="18" charset="0"/>
              </a:rPr>
              <a:t>краснусі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скарлатині</a:t>
            </a:r>
            <a:r>
              <a:rPr lang="ru-RU" sz="2800" b="1" dirty="0" smtClean="0">
                <a:ln>
                  <a:solidFill>
                    <a:srgbClr val="0000CC"/>
                  </a:solidFill>
                </a:ln>
                <a:latin typeface="Times New Roman" pitchFamily="18" charset="0"/>
                <a:ea typeface="Times New Roman" pitchFamily="18" charset="0"/>
                <a:cs typeface="Times New Roman" pitchFamily="18" charset="0"/>
              </a:rPr>
              <a:t>.</a:t>
            </a:r>
          </a:p>
          <a:p>
            <a:pPr eaLnBrk="0" hangingPunct="0">
              <a:lnSpc>
                <a:spcPct val="70000"/>
              </a:lnSpc>
              <a:spcBef>
                <a:spcPts val="600"/>
              </a:spcBef>
              <a:defRPr/>
            </a:pPr>
            <a:r>
              <a:rPr lang="ru-RU" sz="2800" b="1" dirty="0" err="1" smtClean="0">
                <a:ln>
                  <a:solidFill>
                    <a:srgbClr val="0000CC"/>
                  </a:solidFill>
                </a:ln>
                <a:latin typeface="Times New Roman" pitchFamily="18" charset="0"/>
                <a:ea typeface="Times New Roman" pitchFamily="18" charset="0"/>
                <a:cs typeface="Times New Roman" pitchFamily="18" charset="0"/>
              </a:rPr>
              <a:t>Можливі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висипи</a:t>
            </a:r>
            <a:r>
              <a:rPr lang="ru-RU" sz="2800" b="1" dirty="0" smtClean="0">
                <a:ln>
                  <a:solidFill>
                    <a:srgbClr val="0000CC"/>
                  </a:solidFill>
                </a:ln>
                <a:latin typeface="Times New Roman" pitchFamily="18" charset="0"/>
                <a:ea typeface="Times New Roman" pitchFamily="18" charset="0"/>
                <a:cs typeface="Times New Roman" pitchFamily="18" charset="0"/>
              </a:rPr>
              <a:t> типу </a:t>
            </a:r>
            <a:r>
              <a:rPr lang="ru-RU" sz="2800" b="1" dirty="0" err="1" smtClean="0">
                <a:ln>
                  <a:solidFill>
                    <a:srgbClr val="0000CC"/>
                  </a:solidFill>
                </a:ln>
                <a:latin typeface="Times New Roman" pitchFamily="18" charset="0"/>
                <a:ea typeface="Times New Roman" pitchFamily="18" charset="0"/>
                <a:cs typeface="Times New Roman" pitchFamily="18" charset="0"/>
              </a:rPr>
              <a:t>кропив'янки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пурпури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вузлуватої</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еритеми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везикульозні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бульозні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пустульозні</a:t>
            </a:r>
            <a:r>
              <a:rPr lang="ru-RU" sz="2800" b="1" dirty="0" smtClean="0">
                <a:ln>
                  <a:solidFill>
                    <a:srgbClr val="0000CC"/>
                  </a:solidFill>
                </a:ln>
                <a:latin typeface="Times New Roman" pitchFamily="18" charset="0"/>
                <a:ea typeface="Times New Roman" pitchFamily="18" charset="0"/>
                <a:cs typeface="Times New Roman" pitchFamily="18" charset="0"/>
              </a:rPr>
              <a:t>. </a:t>
            </a:r>
          </a:p>
          <a:p>
            <a:pPr eaLnBrk="0" hangingPunct="0">
              <a:lnSpc>
                <a:spcPct val="70000"/>
              </a:lnSpc>
              <a:spcBef>
                <a:spcPts val="600"/>
              </a:spcBef>
              <a:defRPr/>
            </a:pPr>
            <a:r>
              <a:rPr lang="ru-RU" sz="2800" b="1" dirty="0" err="1" smtClean="0">
                <a:ln>
                  <a:solidFill>
                    <a:srgbClr val="0000CC"/>
                  </a:solidFill>
                </a:ln>
                <a:latin typeface="Times New Roman" pitchFamily="18" charset="0"/>
                <a:ea typeface="Times New Roman" pitchFamily="18" charset="0"/>
                <a:cs typeface="Times New Roman" pitchFamily="18" charset="0"/>
              </a:rPr>
              <a:t>Більшість</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із</a:t>
            </a:r>
            <a:r>
              <a:rPr lang="ru-RU" sz="2800" b="1" dirty="0" smtClean="0">
                <a:ln>
                  <a:solidFill>
                    <a:srgbClr val="0000CC"/>
                  </a:solidFill>
                </a:ln>
                <a:latin typeface="Times New Roman" pitchFamily="18" charset="0"/>
                <a:ea typeface="Times New Roman" pitchFamily="18" charset="0"/>
                <a:cs typeface="Times New Roman" pitchFamily="18" charset="0"/>
              </a:rPr>
              <a:t> них </a:t>
            </a:r>
            <a:r>
              <a:rPr lang="ru-RU" sz="2800" b="1" dirty="0" err="1" smtClean="0">
                <a:ln>
                  <a:solidFill>
                    <a:srgbClr val="0000CC"/>
                  </a:solidFill>
                </a:ln>
                <a:latin typeface="Times New Roman" pitchFamily="18" charset="0"/>
                <a:ea typeface="Times New Roman" pitchFamily="18" charset="0"/>
                <a:cs typeface="Times New Roman" pitchFamily="18" charset="0"/>
              </a:rPr>
              <a:t>алергічного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походження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виникають</a:t>
            </a:r>
            <a:r>
              <a:rPr lang="ru-RU" sz="2800" b="1" dirty="0" smtClean="0">
                <a:ln>
                  <a:solidFill>
                    <a:srgbClr val="0000CC"/>
                  </a:solidFill>
                </a:ln>
                <a:latin typeface="Times New Roman" pitchFamily="18" charset="0"/>
                <a:ea typeface="Times New Roman" pitchFamily="18" charset="0"/>
                <a:cs typeface="Times New Roman" pitchFamily="18" charset="0"/>
              </a:rPr>
              <a:t> на 8-10-й день </a:t>
            </a:r>
            <a:r>
              <a:rPr lang="ru-RU" sz="2800" b="1" dirty="0" err="1" smtClean="0">
                <a:ln>
                  <a:solidFill>
                    <a:srgbClr val="0000CC"/>
                  </a:solidFill>
                </a:ln>
                <a:latin typeface="Times New Roman" pitchFamily="18" charset="0"/>
                <a:ea typeface="Times New Roman" pitchFamily="18" charset="0"/>
                <a:cs typeface="Times New Roman" pitchFamily="18" charset="0"/>
              </a:rPr>
              <a:t>лікування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надалі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безвісти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зникають</a:t>
            </a:r>
            <a:r>
              <a:rPr lang="ru-RU" sz="2800" b="1" dirty="0" smtClean="0">
                <a:ln>
                  <a:solidFill>
                    <a:srgbClr val="0000CC"/>
                  </a:solidFill>
                </a:ln>
                <a:latin typeface="Times New Roman" pitchFamily="18" charset="0"/>
                <a:ea typeface="Times New Roman" pitchFamily="18" charset="0"/>
                <a:cs typeface="Times New Roman" pitchFamily="18" charset="0"/>
              </a:rPr>
              <a:t>.</a:t>
            </a: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24375"/>
            <a:ext cx="8664179" cy="704295"/>
          </a:xfrm>
          <a:prstGeom prst="rect">
            <a:avLst/>
          </a:prstGeom>
        </p:spPr>
        <p:txBody>
          <a:bodyPr wrap="square">
            <a:spAutoFit/>
          </a:bodyPr>
          <a:lstStyle/>
          <a:p>
            <a:pPr algn="r">
              <a:lnSpc>
                <a:spcPct val="70000"/>
              </a:lnSpc>
              <a:defRPr/>
            </a:pPr>
            <a:r>
              <a:rPr lang="ru-RU" sz="28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КЛІНІЧНІ ПРОЯВИ ПОБІЧНОЇ ДІЇ ЛІКАРСЬКИХ ЗАСОБІВ</a:t>
            </a: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928670"/>
            <a:ext cx="8786874" cy="4924425"/>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УРАЖЕННЯ ШКІРИ ТА ЇЇ ПРИДАТКІВ</a:t>
            </a:r>
          </a:p>
          <a:p>
            <a:pPr eaLnBrk="0" hangingPunct="0">
              <a:lnSpc>
                <a:spcPct val="70000"/>
              </a:lnSpc>
              <a:spcBef>
                <a:spcPts val="600"/>
              </a:spcBef>
              <a:defRPr/>
            </a:pPr>
            <a:r>
              <a:rPr lang="ru-RU" sz="2800" b="1" dirty="0" err="1" smtClean="0">
                <a:ln>
                  <a:solidFill>
                    <a:srgbClr val="0000CC"/>
                  </a:solidFill>
                </a:ln>
                <a:latin typeface="Times New Roman" pitchFamily="18" charset="0"/>
                <a:ea typeface="Times New Roman" pitchFamily="18" charset="0"/>
                <a:cs typeface="Times New Roman" pitchFamily="18" charset="0"/>
              </a:rPr>
              <a:t>Висипання</a:t>
            </a:r>
            <a:r>
              <a:rPr lang="ru-RU" sz="2800" b="1" dirty="0" smtClean="0">
                <a:ln>
                  <a:solidFill>
                    <a:srgbClr val="0000CC"/>
                  </a:solidFill>
                </a:ln>
                <a:latin typeface="Times New Roman" pitchFamily="18" charset="0"/>
                <a:ea typeface="Times New Roman" pitchFamily="18" charset="0"/>
                <a:cs typeface="Times New Roman" pitchFamily="18" charset="0"/>
              </a:rPr>
              <a:t> типу </a:t>
            </a:r>
            <a:r>
              <a:rPr lang="ru-RU" sz="2800" b="1" dirty="0" err="1" smtClean="0">
                <a:ln>
                  <a:solidFill>
                    <a:srgbClr val="0000CC"/>
                  </a:solidFill>
                </a:ln>
                <a:latin typeface="Times New Roman" pitchFamily="18" charset="0"/>
                <a:ea typeface="Times New Roman" pitchFamily="18" charset="0"/>
                <a:cs typeface="Times New Roman" pitchFamily="18" charset="0"/>
              </a:rPr>
              <a:t>акне</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пустули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пов'язані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функціональними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порушеннями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потових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залоз</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із</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наступною</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інфекцією</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фолікулів</a:t>
            </a:r>
            <a:r>
              <a:rPr lang="ru-RU" sz="2800" b="1" dirty="0" smtClean="0">
                <a:ln>
                  <a:solidFill>
                    <a:srgbClr val="0000CC"/>
                  </a:solidFill>
                </a:ln>
                <a:latin typeface="Times New Roman" pitchFamily="18" charset="0"/>
                <a:ea typeface="Times New Roman" pitchFamily="18" charset="0"/>
                <a:cs typeface="Times New Roman" pitchFamily="18" charset="0"/>
              </a:rPr>
              <a:t>.</a:t>
            </a:r>
          </a:p>
          <a:p>
            <a:pPr eaLnBrk="0" hangingPunct="0">
              <a:lnSpc>
                <a:spcPct val="70000"/>
              </a:lnSpc>
              <a:spcBef>
                <a:spcPts val="600"/>
              </a:spcBef>
              <a:defRPr/>
            </a:pP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Вузликові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висипання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переважно</a:t>
            </a:r>
            <a:r>
              <a:rPr lang="ru-RU" sz="2800" b="1" dirty="0" smtClean="0">
                <a:ln>
                  <a:solidFill>
                    <a:srgbClr val="0000CC"/>
                  </a:solidFill>
                </a:ln>
                <a:latin typeface="Times New Roman" pitchFamily="18" charset="0"/>
                <a:ea typeface="Times New Roman" pitchFamily="18" charset="0"/>
                <a:cs typeface="Times New Roman" pitchFamily="18" charset="0"/>
              </a:rPr>
              <a:t> на ногах </a:t>
            </a:r>
            <a:r>
              <a:rPr lang="ru-RU" sz="2800" b="1" dirty="0" err="1" smtClean="0">
                <a:ln>
                  <a:solidFill>
                    <a:srgbClr val="0000CC"/>
                  </a:solidFill>
                </a:ln>
                <a:latin typeface="Times New Roman" pitchFamily="18" charset="0"/>
                <a:ea typeface="Times New Roman" pitchFamily="18" charset="0"/>
                <a:cs typeface="Times New Roman" pitchFamily="18" charset="0"/>
              </a:rPr>
              <a:t>виникають</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внаслідок</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васкуліту</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шкіри</a:t>
            </a:r>
            <a:r>
              <a:rPr lang="ru-RU" sz="2800" b="1" dirty="0" smtClean="0">
                <a:ln>
                  <a:solidFill>
                    <a:srgbClr val="0000CC"/>
                  </a:solidFill>
                </a:ln>
                <a:latin typeface="Times New Roman" pitchFamily="18" charset="0"/>
                <a:ea typeface="Times New Roman" pitchFamily="18" charset="0"/>
                <a:cs typeface="Times New Roman" pitchFamily="18" charset="0"/>
              </a:rPr>
              <a:t>, як </a:t>
            </a:r>
            <a:r>
              <a:rPr lang="ru-RU" sz="2800" b="1" dirty="0" err="1" smtClean="0">
                <a:ln>
                  <a:solidFill>
                    <a:srgbClr val="0000CC"/>
                  </a:solidFill>
                </a:ln>
                <a:latin typeface="Times New Roman" pitchFamily="18" charset="0"/>
                <a:ea typeface="Times New Roman" pitchFamily="18" charset="0"/>
                <a:cs typeface="Times New Roman" pitchFamily="18" charset="0"/>
              </a:rPr>
              <a:t>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вузлова</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еритема</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найчастіше</a:t>
            </a:r>
            <a:r>
              <a:rPr lang="ru-RU" sz="2800" b="1" dirty="0" smtClean="0">
                <a:ln>
                  <a:solidFill>
                    <a:srgbClr val="0000CC"/>
                  </a:solidFill>
                </a:ln>
                <a:latin typeface="Times New Roman" pitchFamily="18" charset="0"/>
                <a:ea typeface="Times New Roman" pitchFamily="18" charset="0"/>
                <a:cs typeface="Times New Roman" pitchFamily="18" charset="0"/>
              </a:rPr>
              <a:t> при </a:t>
            </a:r>
            <a:r>
              <a:rPr lang="ru-RU" sz="2800" b="1" dirty="0" err="1" smtClean="0">
                <a:ln>
                  <a:solidFill>
                    <a:srgbClr val="0000CC"/>
                  </a:solidFill>
                </a:ln>
                <a:latin typeface="Times New Roman" pitchFamily="18" charset="0"/>
                <a:ea typeface="Times New Roman" pitchFamily="18" charset="0"/>
                <a:cs typeface="Times New Roman" pitchFamily="18" charset="0"/>
              </a:rPr>
              <a:t>застосуванні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бромідів</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йодидів</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сульфаніламідів</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препаратів</a:t>
            </a:r>
            <a:r>
              <a:rPr lang="ru-RU" sz="2800" b="1" dirty="0" smtClean="0">
                <a:ln>
                  <a:solidFill>
                    <a:srgbClr val="0000CC"/>
                  </a:solidFill>
                </a:ln>
                <a:latin typeface="Times New Roman" pitchFamily="18" charset="0"/>
                <a:ea typeface="Times New Roman" pitchFamily="18" charset="0"/>
                <a:cs typeface="Times New Roman" pitchFamily="18" charset="0"/>
              </a:rPr>
              <a:t> золота.</a:t>
            </a:r>
          </a:p>
          <a:p>
            <a:pPr eaLnBrk="0" hangingPunct="0">
              <a:lnSpc>
                <a:spcPct val="70000"/>
              </a:lnSpc>
              <a:spcBef>
                <a:spcPts val="600"/>
              </a:spcBef>
              <a:defRPr/>
            </a:pPr>
            <a:r>
              <a:rPr lang="ru-RU" sz="2800" b="1" dirty="0" smtClean="0">
                <a:ln>
                  <a:solidFill>
                    <a:srgbClr val="0000CC"/>
                  </a:solidFill>
                </a:ln>
                <a:latin typeface="Times New Roman" pitchFamily="18" charset="0"/>
                <a:ea typeface="Times New Roman" pitchFamily="18" charset="0"/>
                <a:cs typeface="Times New Roman" pitchFamily="18" charset="0"/>
              </a:rPr>
              <a:t>Бляшки та </a:t>
            </a:r>
            <a:r>
              <a:rPr lang="ru-RU" sz="2800" b="1" dirty="0" err="1" smtClean="0">
                <a:ln>
                  <a:solidFill>
                    <a:srgbClr val="0000CC"/>
                  </a:solidFill>
                </a:ln>
                <a:latin typeface="Times New Roman" pitchFamily="18" charset="0"/>
                <a:ea typeface="Times New Roman" pitchFamily="18" charset="0"/>
                <a:cs typeface="Times New Roman" pitchFamily="18" charset="0"/>
              </a:rPr>
              <a:t>інфільтрати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шкіри</a:t>
            </a:r>
            <a:r>
              <a:rPr lang="ru-RU" sz="2800" b="1" dirty="0" smtClean="0">
                <a:ln>
                  <a:solidFill>
                    <a:srgbClr val="0000CC"/>
                  </a:solidFill>
                </a:ln>
                <a:latin typeface="Times New Roman" pitchFamily="18" charset="0"/>
                <a:ea typeface="Times New Roman" pitchFamily="18" charset="0"/>
                <a:cs typeface="Times New Roman" pitchFamily="18" charset="0"/>
              </a:rPr>
              <a:t> в </a:t>
            </a:r>
            <a:r>
              <a:rPr lang="ru-RU" sz="2800" b="1" dirty="0" err="1" smtClean="0">
                <a:ln>
                  <a:solidFill>
                    <a:srgbClr val="0000CC"/>
                  </a:solidFill>
                </a:ln>
                <a:latin typeface="Times New Roman" pitchFamily="18" charset="0"/>
                <a:ea typeface="Times New Roman" pitchFamily="18" charset="0"/>
                <a:cs typeface="Times New Roman" pitchFamily="18" charset="0"/>
              </a:rPr>
              <a:t>результаті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ксантогранулематозу</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розвиваються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нерідко</a:t>
            </a:r>
            <a:r>
              <a:rPr lang="ru-RU" sz="2800" b="1" dirty="0" smtClean="0">
                <a:ln>
                  <a:solidFill>
                    <a:srgbClr val="0000CC"/>
                  </a:solidFill>
                </a:ln>
                <a:latin typeface="Times New Roman" pitchFamily="18" charset="0"/>
                <a:ea typeface="Times New Roman" pitchFamily="18" charset="0"/>
                <a:cs typeface="Times New Roman" pitchFamily="18" charset="0"/>
              </a:rPr>
              <a:t> при </a:t>
            </a:r>
            <a:r>
              <a:rPr lang="ru-RU" sz="2800" b="1" dirty="0" err="1" smtClean="0">
                <a:ln>
                  <a:solidFill>
                    <a:srgbClr val="0000CC"/>
                  </a:solidFill>
                </a:ln>
                <a:latin typeface="Times New Roman" pitchFamily="18" charset="0"/>
                <a:ea typeface="Times New Roman" pitchFamily="18" charset="0"/>
                <a:cs typeface="Times New Roman" pitchFamily="18" charset="0"/>
              </a:rPr>
              <a:t>застосуванні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препаратів</a:t>
            </a:r>
            <a:r>
              <a:rPr lang="ru-RU" sz="2800" b="1" dirty="0" smtClean="0">
                <a:ln>
                  <a:solidFill>
                    <a:srgbClr val="0000CC"/>
                  </a:solidFill>
                </a:ln>
                <a:latin typeface="Times New Roman" pitchFamily="18" charset="0"/>
                <a:ea typeface="Times New Roman" pitchFamily="18" charset="0"/>
                <a:cs typeface="Times New Roman" pitchFamily="18" charset="0"/>
              </a:rPr>
              <a:t> – депо.</a:t>
            </a:r>
          </a:p>
          <a:p>
            <a:pPr eaLnBrk="0" hangingPunct="0">
              <a:lnSpc>
                <a:spcPct val="70000"/>
              </a:lnSpc>
              <a:spcBef>
                <a:spcPts val="600"/>
              </a:spcBef>
              <a:defRPr/>
            </a:pPr>
            <a:r>
              <a:rPr lang="ru-RU" sz="2800" b="1" dirty="0" err="1" smtClean="0">
                <a:ln>
                  <a:solidFill>
                    <a:srgbClr val="0000CC"/>
                  </a:solidFill>
                </a:ln>
                <a:latin typeface="Times New Roman" pitchFamily="18" charset="0"/>
                <a:ea typeface="Times New Roman" pitchFamily="18" charset="0"/>
                <a:cs typeface="Times New Roman" pitchFamily="18" charset="0"/>
              </a:rPr>
              <a:t>Висипання</a:t>
            </a:r>
            <a:r>
              <a:rPr lang="ru-RU" sz="2800" b="1" dirty="0" smtClean="0">
                <a:ln>
                  <a:solidFill>
                    <a:srgbClr val="0000CC"/>
                  </a:solidFill>
                </a:ln>
                <a:latin typeface="Times New Roman" pitchFamily="18" charset="0"/>
                <a:ea typeface="Times New Roman" pitchFamily="18" charset="0"/>
                <a:cs typeface="Times New Roman" pitchFamily="18" charset="0"/>
              </a:rPr>
              <a:t> типу плоского лишаю </a:t>
            </a:r>
            <a:r>
              <a:rPr lang="ru-RU" sz="2800" b="1" dirty="0" err="1" smtClean="0">
                <a:ln>
                  <a:solidFill>
                    <a:srgbClr val="0000CC"/>
                  </a:solidFill>
                </a:ln>
                <a:latin typeface="Times New Roman" pitchFamily="18" charset="0"/>
                <a:ea typeface="Times New Roman" pitchFamily="18" charset="0"/>
                <a:cs typeface="Times New Roman" pitchFamily="18" charset="0"/>
              </a:rPr>
              <a:t>можуть</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з'явитися</a:t>
            </a:r>
            <a:r>
              <a:rPr lang="ru-RU" sz="2800" b="1" dirty="0" smtClean="0">
                <a:ln>
                  <a:solidFill>
                    <a:srgbClr val="0000CC"/>
                  </a:solidFill>
                </a:ln>
                <a:latin typeface="Times New Roman" pitchFamily="18" charset="0"/>
                <a:ea typeface="Times New Roman" pitchFamily="18" charset="0"/>
                <a:cs typeface="Times New Roman" pitchFamily="18" charset="0"/>
              </a:rPr>
              <a:t> через </a:t>
            </a:r>
            <a:r>
              <a:rPr lang="ru-RU" sz="2800" b="1" dirty="0" err="1" smtClean="0">
                <a:ln>
                  <a:solidFill>
                    <a:srgbClr val="0000CC"/>
                  </a:solidFill>
                </a:ln>
                <a:latin typeface="Times New Roman" pitchFamily="18" charset="0"/>
                <a:ea typeface="Times New Roman" pitchFamily="18" charset="0"/>
                <a:cs typeface="Times New Roman" pitchFamily="18" charset="0"/>
              </a:rPr>
              <a:t>місяці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після</a:t>
            </a:r>
            <a:r>
              <a:rPr lang="ru-RU" sz="2800" b="1" dirty="0" smtClean="0">
                <a:ln>
                  <a:solidFill>
                    <a:srgbClr val="0000CC"/>
                  </a:solidFill>
                </a:ln>
                <a:latin typeface="Times New Roman" pitchFamily="18" charset="0"/>
                <a:ea typeface="Times New Roman" pitchFamily="18" charset="0"/>
                <a:cs typeface="Times New Roman" pitchFamily="18" charset="0"/>
              </a:rPr>
              <a:t> початку </a:t>
            </a:r>
            <a:r>
              <a:rPr lang="ru-RU" sz="2800" b="1" dirty="0" err="1" smtClean="0">
                <a:ln>
                  <a:solidFill>
                    <a:srgbClr val="0000CC"/>
                  </a:solidFill>
                </a:ln>
                <a:latin typeface="Times New Roman" pitchFamily="18" charset="0"/>
                <a:ea typeface="Times New Roman" pitchFamily="18" charset="0"/>
                <a:cs typeface="Times New Roman" pitchFamily="18" charset="0"/>
              </a:rPr>
              <a:t>лікування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фенотіазинами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тіазидами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метилдопою</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бета-адреноблокаторами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сполуками</a:t>
            </a:r>
            <a:r>
              <a:rPr lang="ru-RU" sz="2800" b="1" dirty="0" smtClean="0">
                <a:ln>
                  <a:solidFill>
                    <a:srgbClr val="0000CC"/>
                  </a:solidFill>
                </a:ln>
                <a:latin typeface="Times New Roman" pitchFamily="18" charset="0"/>
                <a:ea typeface="Times New Roman" pitchFamily="18" charset="0"/>
                <a:cs typeface="Times New Roman" pitchFamily="18" charset="0"/>
              </a:rPr>
              <a:t> золота та </a:t>
            </a:r>
            <a:r>
              <a:rPr lang="ru-RU" sz="2800" b="1" dirty="0" err="1" smtClean="0">
                <a:ln>
                  <a:solidFill>
                    <a:srgbClr val="0000CC"/>
                  </a:solidFill>
                </a:ln>
                <a:latin typeface="Times New Roman" pitchFamily="18" charset="0"/>
                <a:ea typeface="Times New Roman" pitchFamily="18" charset="0"/>
                <a:cs typeface="Times New Roman" pitchFamily="18" charset="0"/>
              </a:rPr>
              <a:t>ін</a:t>
            </a:r>
            <a:r>
              <a:rPr lang="ru-RU" sz="2800" b="1" dirty="0" smtClean="0">
                <a:ln>
                  <a:solidFill>
                    <a:srgbClr val="0000CC"/>
                  </a:solidFill>
                </a:ln>
                <a:latin typeface="Times New Roman" pitchFamily="18" charset="0"/>
                <a:ea typeface="Times New Roman" pitchFamily="18" charset="0"/>
                <a:cs typeface="Times New Roman" pitchFamily="18" charset="0"/>
              </a:rPr>
              <a:t>.</a:t>
            </a: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24375"/>
            <a:ext cx="8664179" cy="704295"/>
          </a:xfrm>
          <a:prstGeom prst="rect">
            <a:avLst/>
          </a:prstGeom>
        </p:spPr>
        <p:txBody>
          <a:bodyPr wrap="square">
            <a:spAutoFit/>
          </a:bodyPr>
          <a:lstStyle/>
          <a:p>
            <a:pPr algn="r">
              <a:lnSpc>
                <a:spcPct val="70000"/>
              </a:lnSpc>
              <a:defRPr/>
            </a:pPr>
            <a:r>
              <a:rPr lang="ru-RU" sz="28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КЛІНІЧНІ ПРОЯВИ ПОБІЧНОЇ ДІЇ ЛІКАРСЬКИХ ЗАСОБІВ</a:t>
            </a: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928670"/>
            <a:ext cx="8786874" cy="5829288"/>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УРАЖЕННЯ ШКІРИ ТА ЇЇ ПРИДАТКІВ</a:t>
            </a:r>
          </a:p>
          <a:p>
            <a:pPr eaLnBrk="0" hangingPunct="0">
              <a:lnSpc>
                <a:spcPct val="70000"/>
              </a:lnSpc>
              <a:spcBef>
                <a:spcPts val="600"/>
              </a:spcBef>
              <a:defRPr/>
            </a:pPr>
            <a:r>
              <a:rPr lang="ru-RU" sz="2800" b="1" dirty="0" err="1" smtClean="0">
                <a:ln>
                  <a:solidFill>
                    <a:srgbClr val="0000CC"/>
                  </a:solidFill>
                </a:ln>
                <a:latin typeface="Times New Roman" pitchFamily="18" charset="0"/>
                <a:ea typeface="Times New Roman" pitchFamily="18" charset="0"/>
                <a:cs typeface="Times New Roman" pitchFamily="18" charset="0"/>
              </a:rPr>
              <a:t>Везикульозні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висипання</a:t>
            </a:r>
            <a:r>
              <a:rPr lang="ru-RU" sz="2800" b="1" dirty="0" smtClean="0">
                <a:ln>
                  <a:solidFill>
                    <a:srgbClr val="0000CC"/>
                  </a:solidFill>
                </a:ln>
                <a:latin typeface="Times New Roman" pitchFamily="18" charset="0"/>
                <a:ea typeface="Times New Roman" pitchFamily="18" charset="0"/>
                <a:cs typeface="Times New Roman" pitchFamily="18" charset="0"/>
              </a:rPr>
              <a:t> при </a:t>
            </a:r>
            <a:r>
              <a:rPr lang="ru-RU" sz="2800" b="1" dirty="0" err="1" smtClean="0">
                <a:ln>
                  <a:solidFill>
                    <a:srgbClr val="0000CC"/>
                  </a:solidFill>
                </a:ln>
                <a:latin typeface="Times New Roman" pitchFamily="18" charset="0"/>
                <a:ea typeface="Times New Roman" pitchFamily="18" charset="0"/>
                <a:cs typeface="Times New Roman" pitchFamily="18" charset="0"/>
              </a:rPr>
              <a:t>значному</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поширенні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проявляються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еритродермією</a:t>
            </a:r>
            <a:r>
              <a:rPr lang="ru-RU" sz="2800" b="1" dirty="0" smtClean="0">
                <a:ln>
                  <a:solidFill>
                    <a:srgbClr val="0000CC"/>
                  </a:solidFill>
                </a:ln>
                <a:latin typeface="Times New Roman" pitchFamily="18" charset="0"/>
                <a:ea typeface="Times New Roman" pitchFamily="18" charset="0"/>
                <a:cs typeface="Times New Roman" pitchFamily="18" charset="0"/>
              </a:rPr>
              <a:t>. </a:t>
            </a:r>
          </a:p>
          <a:p>
            <a:pPr eaLnBrk="0" hangingPunct="0">
              <a:lnSpc>
                <a:spcPct val="70000"/>
              </a:lnSpc>
              <a:spcBef>
                <a:spcPts val="600"/>
              </a:spcBef>
              <a:defRPr/>
            </a:pPr>
            <a:r>
              <a:rPr lang="ru-RU" sz="2800" b="1" dirty="0" err="1" smtClean="0">
                <a:ln>
                  <a:solidFill>
                    <a:srgbClr val="0000CC"/>
                  </a:solidFill>
                </a:ln>
                <a:latin typeface="Times New Roman" pitchFamily="18" charset="0"/>
                <a:ea typeface="Times New Roman" pitchFamily="18" charset="0"/>
                <a:cs typeface="Times New Roman" pitchFamily="18" charset="0"/>
              </a:rPr>
              <a:t>Бульозні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висипання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якщо</a:t>
            </a:r>
            <a:r>
              <a:rPr lang="ru-RU" sz="2800" b="1" dirty="0" smtClean="0">
                <a:ln>
                  <a:solidFill>
                    <a:srgbClr val="0000CC"/>
                  </a:solidFill>
                </a:ln>
                <a:latin typeface="Times New Roman" pitchFamily="18" charset="0"/>
                <a:ea typeface="Times New Roman" pitchFamily="18" charset="0"/>
                <a:cs typeface="Times New Roman" pitchFamily="18" charset="0"/>
              </a:rPr>
              <a:t> вони </a:t>
            </a:r>
            <a:r>
              <a:rPr lang="ru-RU" sz="2800" b="1" dirty="0" err="1" smtClean="0">
                <a:ln>
                  <a:solidFill>
                    <a:srgbClr val="0000CC"/>
                  </a:solidFill>
                </a:ln>
                <a:latin typeface="Times New Roman" pitchFamily="18" charset="0"/>
                <a:ea typeface="Times New Roman" pitchFamily="18" charset="0"/>
                <a:cs typeface="Times New Roman" pitchFamily="18" charset="0"/>
              </a:rPr>
              <a:t>охоплюють</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великі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ділянки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шкіри</a:t>
            </a:r>
            <a:r>
              <a:rPr lang="ru-RU" sz="2800" b="1" dirty="0" smtClean="0">
                <a:ln>
                  <a:solidFill>
                    <a:srgbClr val="0000CC"/>
                  </a:solidFill>
                </a:ln>
                <a:latin typeface="Times New Roman" pitchFamily="18" charset="0"/>
                <a:ea typeface="Times New Roman" pitchFamily="18" charset="0"/>
                <a:cs typeface="Times New Roman" pitchFamily="18" charset="0"/>
              </a:rPr>
              <a:t> та </a:t>
            </a:r>
            <a:r>
              <a:rPr lang="ru-RU" sz="2800" b="1" dirty="0" err="1" smtClean="0">
                <a:ln>
                  <a:solidFill>
                    <a:srgbClr val="0000CC"/>
                  </a:solidFill>
                </a:ln>
                <a:latin typeface="Times New Roman" pitchFamily="18" charset="0"/>
                <a:ea typeface="Times New Roman" pitchFamily="18" charset="0"/>
                <a:cs typeface="Times New Roman" pitchFamily="18" charset="0"/>
              </a:rPr>
              <a:t>супроводжуються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накопиченням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рідини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можуть</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призвести</a:t>
            </a:r>
            <a:r>
              <a:rPr lang="ru-RU" sz="2800" b="1" dirty="0" smtClean="0">
                <a:ln>
                  <a:solidFill>
                    <a:srgbClr val="0000CC"/>
                  </a:solidFill>
                </a:ln>
                <a:latin typeface="Times New Roman" pitchFamily="18" charset="0"/>
                <a:ea typeface="Times New Roman" pitchFamily="18" charset="0"/>
                <a:cs typeface="Times New Roman" pitchFamily="18" charset="0"/>
              </a:rPr>
              <a:t> до </a:t>
            </a:r>
            <a:r>
              <a:rPr lang="ru-RU" sz="2800" b="1" dirty="0" err="1" smtClean="0">
                <a:ln>
                  <a:solidFill>
                    <a:srgbClr val="0000CC"/>
                  </a:solidFill>
                </a:ln>
                <a:latin typeface="Times New Roman" pitchFamily="18" charset="0"/>
                <a:ea typeface="Times New Roman" pitchFamily="18" charset="0"/>
                <a:cs typeface="Times New Roman" pitchFamily="18" charset="0"/>
              </a:rPr>
              <a:t>розладів</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гемодинаміки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гіпотонією</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внаслідок</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гіповолемії</a:t>
            </a:r>
            <a:r>
              <a:rPr lang="ru-RU" sz="2800" b="1" dirty="0" smtClean="0">
                <a:ln>
                  <a:solidFill>
                    <a:srgbClr val="0000CC"/>
                  </a:solidFill>
                </a:ln>
                <a:latin typeface="Times New Roman" pitchFamily="18" charset="0"/>
                <a:ea typeface="Times New Roman" pitchFamily="18" charset="0"/>
                <a:cs typeface="Times New Roman" pitchFamily="18" charset="0"/>
              </a:rPr>
              <a:t>, а </a:t>
            </a:r>
            <a:r>
              <a:rPr lang="ru-RU" sz="2800" b="1" dirty="0" err="1" smtClean="0">
                <a:ln>
                  <a:solidFill>
                    <a:srgbClr val="0000CC"/>
                  </a:solidFill>
                </a:ln>
                <a:latin typeface="Times New Roman" pitchFamily="18" charset="0"/>
                <a:ea typeface="Times New Roman" pitchFamily="18" charset="0"/>
                <a:cs typeface="Times New Roman" pitchFamily="18" charset="0"/>
              </a:rPr>
              <a:t>можливо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гіпопротеїнемії</a:t>
            </a:r>
            <a:r>
              <a:rPr lang="ru-RU" sz="2800" b="1" dirty="0" smtClean="0">
                <a:ln>
                  <a:solidFill>
                    <a:srgbClr val="0000CC"/>
                  </a:solidFill>
                </a:ln>
                <a:latin typeface="Times New Roman" pitchFamily="18" charset="0"/>
                <a:ea typeface="Times New Roman" pitchFamily="18" charset="0"/>
                <a:cs typeface="Times New Roman" pitchFamily="18" charset="0"/>
              </a:rPr>
              <a:t>).</a:t>
            </a:r>
          </a:p>
          <a:p>
            <a:pPr eaLnBrk="0" hangingPunct="0">
              <a:lnSpc>
                <a:spcPct val="70000"/>
              </a:lnSpc>
              <a:spcBef>
                <a:spcPts val="600"/>
              </a:spcBef>
              <a:defRPr/>
            </a:pPr>
            <a:r>
              <a:rPr lang="ru-RU" sz="2800" b="1" dirty="0" smtClean="0">
                <a:ln>
                  <a:solidFill>
                    <a:srgbClr val="0000CC"/>
                  </a:solidFill>
                </a:ln>
                <a:latin typeface="Times New Roman" pitchFamily="18" charset="0"/>
                <a:ea typeface="Times New Roman" pitchFamily="18" charset="0"/>
                <a:cs typeface="Times New Roman" pitchFamily="18" charset="0"/>
              </a:rPr>
              <a:t>Тяжка форма </a:t>
            </a:r>
            <a:r>
              <a:rPr lang="ru-RU" sz="2800" b="1" dirty="0" err="1" smtClean="0">
                <a:ln>
                  <a:solidFill>
                    <a:srgbClr val="0000CC"/>
                  </a:solidFill>
                </a:ln>
                <a:latin typeface="Times New Roman" pitchFamily="18" charset="0"/>
                <a:ea typeface="Times New Roman" pitchFamily="18" charset="0"/>
                <a:cs typeface="Times New Roman" pitchFamily="18" charset="0"/>
              </a:rPr>
              <a:t>мультиформної</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ексудативної</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еритеми</a:t>
            </a:r>
            <a:r>
              <a:rPr lang="ru-RU" sz="2800" b="1" dirty="0" smtClean="0">
                <a:ln>
                  <a:solidFill>
                    <a:srgbClr val="0000CC"/>
                  </a:solidFill>
                </a:ln>
                <a:latin typeface="Times New Roman" pitchFamily="18" charset="0"/>
                <a:ea typeface="Times New Roman" pitchFamily="18" charset="0"/>
                <a:cs typeface="Times New Roman" pitchFamily="18" charset="0"/>
              </a:rPr>
              <a:t> (синдром </a:t>
            </a:r>
            <a:r>
              <a:rPr lang="ru-RU" sz="2800" b="1" dirty="0" err="1" smtClean="0">
                <a:ln>
                  <a:solidFill>
                    <a:srgbClr val="0000CC"/>
                  </a:solidFill>
                </a:ln>
                <a:latin typeface="Times New Roman" pitchFamily="18" charset="0"/>
                <a:ea typeface="Times New Roman" pitchFamily="18" charset="0"/>
                <a:cs typeface="Times New Roman" pitchFamily="18" charset="0"/>
              </a:rPr>
              <a:t>Стівенса-Джонсона</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поширенням</a:t>
            </a:r>
            <a:r>
              <a:rPr lang="ru-RU" sz="2800" b="1" dirty="0" smtClean="0">
                <a:ln>
                  <a:solidFill>
                    <a:srgbClr val="0000CC"/>
                  </a:solidFill>
                </a:ln>
                <a:latin typeface="Times New Roman" pitchFamily="18" charset="0"/>
                <a:ea typeface="Times New Roman" pitchFamily="18" charset="0"/>
                <a:cs typeface="Times New Roman" pitchFamily="18" charset="0"/>
              </a:rPr>
              <a:t> на </a:t>
            </a:r>
            <a:r>
              <a:rPr lang="ru-RU" sz="2800" b="1" dirty="0" err="1" smtClean="0">
                <a:ln>
                  <a:solidFill>
                    <a:srgbClr val="0000CC"/>
                  </a:solidFill>
                </a:ln>
                <a:latin typeface="Times New Roman" pitchFamily="18" charset="0"/>
                <a:ea typeface="Times New Roman" pitchFamily="18" charset="0"/>
                <a:cs typeface="Times New Roman" pitchFamily="18" charset="0"/>
              </a:rPr>
              <a:t>слизові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оболонки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призводить</a:t>
            </a:r>
            <a:r>
              <a:rPr lang="ru-RU" sz="2800" b="1" dirty="0" smtClean="0">
                <a:ln>
                  <a:solidFill>
                    <a:srgbClr val="0000CC"/>
                  </a:solidFill>
                </a:ln>
                <a:latin typeface="Times New Roman" pitchFamily="18" charset="0"/>
                <a:ea typeface="Times New Roman" pitchFamily="18" charset="0"/>
                <a:cs typeface="Times New Roman" pitchFamily="18" charset="0"/>
              </a:rPr>
              <a:t> до летального результату у 1/3 </a:t>
            </a:r>
            <a:r>
              <a:rPr lang="ru-RU" sz="2800" b="1" dirty="0" err="1" smtClean="0">
                <a:ln>
                  <a:solidFill>
                    <a:srgbClr val="0000CC"/>
                  </a:solidFill>
                </a:ln>
                <a:latin typeface="Times New Roman" pitchFamily="18" charset="0"/>
                <a:ea typeface="Times New Roman" pitchFamily="18" charset="0"/>
                <a:cs typeface="Times New Roman" pitchFamily="18" charset="0"/>
              </a:rPr>
              <a:t>хворих</a:t>
            </a:r>
            <a:r>
              <a:rPr lang="ru-RU" sz="2800" b="1" dirty="0" smtClean="0">
                <a:ln>
                  <a:solidFill>
                    <a:srgbClr val="0000CC"/>
                  </a:solidFill>
                </a:ln>
                <a:latin typeface="Times New Roman" pitchFamily="18" charset="0"/>
                <a:ea typeface="Times New Roman" pitchFamily="18" charset="0"/>
                <a:cs typeface="Times New Roman" pitchFamily="18" charset="0"/>
              </a:rPr>
              <a:t>. </a:t>
            </a:r>
          </a:p>
          <a:p>
            <a:pPr eaLnBrk="0" hangingPunct="0">
              <a:lnSpc>
                <a:spcPct val="70000"/>
              </a:lnSpc>
              <a:spcBef>
                <a:spcPts val="600"/>
              </a:spcBef>
              <a:defRPr/>
            </a:pPr>
            <a:r>
              <a:rPr lang="ru-RU" sz="2800" b="1" dirty="0" smtClean="0">
                <a:ln>
                  <a:solidFill>
                    <a:srgbClr val="0000CC"/>
                  </a:solidFill>
                </a:ln>
                <a:latin typeface="Times New Roman" pitchFamily="18" charset="0"/>
                <a:ea typeface="Times New Roman" pitchFamily="18" charset="0"/>
                <a:cs typeface="Times New Roman" pitchFamily="18" charset="0"/>
              </a:rPr>
              <a:t>При токсичному </a:t>
            </a:r>
            <a:r>
              <a:rPr lang="ru-RU" sz="2800" b="1" dirty="0" err="1" smtClean="0">
                <a:ln>
                  <a:solidFill>
                    <a:srgbClr val="0000CC"/>
                  </a:solidFill>
                </a:ln>
                <a:latin typeface="Times New Roman" pitchFamily="18" charset="0"/>
                <a:ea typeface="Times New Roman" pitchFamily="18" charset="0"/>
                <a:cs typeface="Times New Roman" pitchFamily="18" charset="0"/>
              </a:rPr>
              <a:t>бульозному</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некроліз</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епідермісу</a:t>
            </a:r>
            <a:r>
              <a:rPr lang="ru-RU" sz="2800" b="1" dirty="0" smtClean="0">
                <a:ln>
                  <a:solidFill>
                    <a:srgbClr val="0000CC"/>
                  </a:solidFill>
                </a:ln>
                <a:latin typeface="Times New Roman" pitchFamily="18" charset="0"/>
                <a:ea typeface="Times New Roman" pitchFamily="18" charset="0"/>
                <a:cs typeface="Times New Roman" pitchFamily="18" charset="0"/>
              </a:rPr>
              <a:t> (синдром </a:t>
            </a:r>
            <a:r>
              <a:rPr lang="ru-RU" sz="2800" b="1" dirty="0" err="1" smtClean="0">
                <a:ln>
                  <a:solidFill>
                    <a:srgbClr val="0000CC"/>
                  </a:solidFill>
                </a:ln>
                <a:latin typeface="Times New Roman" pitchFamily="18" charset="0"/>
                <a:ea typeface="Times New Roman" pitchFamily="18" charset="0"/>
                <a:cs typeface="Times New Roman" pitchFamily="18" charset="0"/>
              </a:rPr>
              <a:t>Лайла</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летальність</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досягає</a:t>
            </a:r>
            <a:r>
              <a:rPr lang="ru-RU" sz="2800" b="1" dirty="0" smtClean="0">
                <a:ln>
                  <a:solidFill>
                    <a:srgbClr val="0000CC"/>
                  </a:solidFill>
                </a:ln>
                <a:latin typeface="Times New Roman" pitchFamily="18" charset="0"/>
                <a:ea typeface="Times New Roman" pitchFamily="18" charset="0"/>
                <a:cs typeface="Times New Roman" pitchFamily="18" charset="0"/>
              </a:rPr>
              <a:t> 50%. </a:t>
            </a:r>
            <a:r>
              <a:rPr lang="ru-RU" sz="2800" b="1" dirty="0" err="1" smtClean="0">
                <a:ln>
                  <a:solidFill>
                    <a:srgbClr val="0000CC"/>
                  </a:solidFill>
                </a:ln>
                <a:latin typeface="Times New Roman" pitchFamily="18" charset="0"/>
                <a:ea typeface="Times New Roman" pitchFamily="18" charset="0"/>
                <a:cs typeface="Times New Roman" pitchFamily="18" charset="0"/>
              </a:rPr>
              <a:t>Висипання</a:t>
            </a:r>
            <a:r>
              <a:rPr lang="ru-RU" sz="2800" b="1" dirty="0" smtClean="0">
                <a:ln>
                  <a:solidFill>
                    <a:srgbClr val="0000CC"/>
                  </a:solidFill>
                </a:ln>
                <a:latin typeface="Times New Roman" pitchFamily="18" charset="0"/>
                <a:ea typeface="Times New Roman" pitchFamily="18" charset="0"/>
                <a:cs typeface="Times New Roman" pitchFamily="18" charset="0"/>
              </a:rPr>
              <a:t> типу </a:t>
            </a:r>
            <a:r>
              <a:rPr lang="ru-RU" sz="2800" b="1" dirty="0" err="1" smtClean="0">
                <a:ln>
                  <a:solidFill>
                    <a:srgbClr val="0000CC"/>
                  </a:solidFill>
                </a:ln>
                <a:latin typeface="Times New Roman" pitchFamily="18" charset="0"/>
                <a:ea typeface="Times New Roman" pitchFamily="18" charset="0"/>
                <a:cs typeface="Times New Roman" pitchFamily="18" charset="0"/>
              </a:rPr>
              <a:t>псоріазу</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зазвичай</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виникають</a:t>
            </a:r>
            <a:r>
              <a:rPr lang="ru-RU" sz="2800" b="1" dirty="0" smtClean="0">
                <a:ln>
                  <a:solidFill>
                    <a:srgbClr val="0000CC"/>
                  </a:solidFill>
                </a:ln>
                <a:latin typeface="Times New Roman" pitchFamily="18" charset="0"/>
                <a:ea typeface="Times New Roman" pitchFamily="18" charset="0"/>
                <a:cs typeface="Times New Roman" pitchFamily="18" charset="0"/>
              </a:rPr>
              <a:t> у </a:t>
            </a:r>
            <a:r>
              <a:rPr lang="ru-RU" sz="2800" b="1" dirty="0" err="1" smtClean="0">
                <a:ln>
                  <a:solidFill>
                    <a:srgbClr val="0000CC"/>
                  </a:solidFill>
                </a:ln>
                <a:latin typeface="Times New Roman" pitchFamily="18" charset="0"/>
                <a:ea typeface="Times New Roman" pitchFamily="18" charset="0"/>
                <a:cs typeface="Times New Roman" pitchFamily="18" charset="0"/>
              </a:rPr>
              <a:t>ділянці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колінних</a:t>
            </a:r>
            <a:r>
              <a:rPr lang="ru-RU" sz="2800" b="1" dirty="0" smtClean="0">
                <a:ln>
                  <a:solidFill>
                    <a:srgbClr val="0000CC"/>
                  </a:solidFill>
                </a:ln>
                <a:latin typeface="Times New Roman" pitchFamily="18" charset="0"/>
                <a:ea typeface="Times New Roman" pitchFamily="18" charset="0"/>
                <a:cs typeface="Times New Roman" pitchFamily="18" charset="0"/>
              </a:rPr>
              <a:t> та </a:t>
            </a:r>
            <a:r>
              <a:rPr lang="ru-RU" sz="2800" b="1" dirty="0" err="1" smtClean="0">
                <a:ln>
                  <a:solidFill>
                    <a:srgbClr val="0000CC"/>
                  </a:solidFill>
                </a:ln>
                <a:latin typeface="Times New Roman" pitchFamily="18" charset="0"/>
                <a:ea typeface="Times New Roman" pitchFamily="18" charset="0"/>
                <a:cs typeface="Times New Roman" pitchFamily="18" charset="0"/>
              </a:rPr>
              <a:t>ліктьових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суглобів</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можуть</a:t>
            </a:r>
            <a:r>
              <a:rPr lang="ru-RU" sz="2800" b="1" dirty="0" smtClean="0">
                <a:ln>
                  <a:solidFill>
                    <a:srgbClr val="0000CC"/>
                  </a:solidFill>
                </a:ln>
                <a:latin typeface="Times New Roman" pitchFamily="18" charset="0"/>
                <a:ea typeface="Times New Roman" pitchFamily="18" charset="0"/>
                <a:cs typeface="Times New Roman" pitchFamily="18" charset="0"/>
              </a:rPr>
              <a:t> бути </a:t>
            </a:r>
            <a:r>
              <a:rPr lang="ru-RU" sz="2800" b="1" dirty="0" err="1" smtClean="0">
                <a:ln>
                  <a:solidFill>
                    <a:srgbClr val="0000CC"/>
                  </a:solidFill>
                </a:ln>
                <a:latin typeface="Times New Roman" pitchFamily="18" charset="0"/>
                <a:ea typeface="Times New Roman" pitchFamily="18" charset="0"/>
                <a:cs typeface="Times New Roman" pitchFamily="18" charset="0"/>
              </a:rPr>
              <a:t>пов'язані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алергічною</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реакцією</a:t>
            </a:r>
            <a:r>
              <a:rPr lang="ru-RU" sz="2800" b="1" dirty="0" smtClean="0">
                <a:ln>
                  <a:solidFill>
                    <a:srgbClr val="0000CC"/>
                  </a:solidFill>
                </a:ln>
                <a:latin typeface="Times New Roman" pitchFamily="18" charset="0"/>
                <a:ea typeface="Times New Roman" pitchFamily="18" charset="0"/>
                <a:cs typeface="Times New Roman" pitchFamily="18" charset="0"/>
              </a:rPr>
              <a:t> на </a:t>
            </a:r>
            <a:r>
              <a:rPr lang="ru-RU" sz="2800" b="1" dirty="0" err="1" smtClean="0">
                <a:ln>
                  <a:solidFill>
                    <a:srgbClr val="0000CC"/>
                  </a:solidFill>
                </a:ln>
                <a:latin typeface="Times New Roman" pitchFamily="18" charset="0"/>
                <a:ea typeface="Times New Roman" pitchFamily="18" charset="0"/>
                <a:cs typeface="Times New Roman" pitchFamily="18" charset="0"/>
              </a:rPr>
              <a:t>бета-адренолітики</a:t>
            </a:r>
            <a:r>
              <a:rPr lang="ru-RU" sz="2800" b="1" dirty="0" smtClean="0">
                <a:ln>
                  <a:solidFill>
                    <a:srgbClr val="0000CC"/>
                  </a:solidFill>
                </a:ln>
                <a:latin typeface="Times New Roman" pitchFamily="18" charset="0"/>
                <a:ea typeface="Times New Roman" pitchFamily="18" charset="0"/>
                <a:cs typeface="Times New Roman" pitchFamily="18" charset="0"/>
              </a:rPr>
              <a:t>.</a:t>
            </a: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24375"/>
            <a:ext cx="8664179" cy="704295"/>
          </a:xfrm>
          <a:prstGeom prst="rect">
            <a:avLst/>
          </a:prstGeom>
        </p:spPr>
        <p:txBody>
          <a:bodyPr wrap="square">
            <a:spAutoFit/>
          </a:bodyPr>
          <a:lstStyle/>
          <a:p>
            <a:pPr algn="r">
              <a:lnSpc>
                <a:spcPct val="70000"/>
              </a:lnSpc>
              <a:defRPr/>
            </a:pPr>
            <a:r>
              <a:rPr lang="ru-RU" sz="28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КЛІНІЧНІ ПРОЯВИ ПОБІЧНОЇ ДІЇ ЛІКАРСЬКИХ ЗАСОБІВ</a:t>
            </a: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928670"/>
            <a:ext cx="8786874" cy="5450723"/>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УРАЖЕННЯ ШКІРИ ТА ЇЇ ПРИДАТКІВ </a:t>
            </a:r>
            <a:r>
              <a:rPr lang="ru-RU" sz="2800" b="1" dirty="0" err="1" smtClean="0">
                <a:ln>
                  <a:solidFill>
                    <a:srgbClr val="0000CC"/>
                  </a:solidFill>
                </a:ln>
                <a:latin typeface="Times New Roman" pitchFamily="18" charset="0"/>
                <a:ea typeface="Times New Roman" pitchFamily="18" charset="0"/>
                <a:cs typeface="Times New Roman" pitchFamily="18" charset="0"/>
              </a:rPr>
              <a:t>Кропив'янка</a:t>
            </a:r>
            <a:r>
              <a:rPr lang="ru-RU" sz="2800" b="1" dirty="0" smtClean="0">
                <a:ln>
                  <a:solidFill>
                    <a:srgbClr val="0000CC"/>
                  </a:solidFill>
                </a:ln>
                <a:latin typeface="Times New Roman" pitchFamily="18" charset="0"/>
                <a:ea typeface="Times New Roman" pitchFamily="18" charset="0"/>
                <a:cs typeface="Times New Roman" pitchFamily="18" charset="0"/>
              </a:rPr>
              <a:t>, як </a:t>
            </a:r>
            <a:r>
              <a:rPr lang="ru-RU" sz="2800" b="1" dirty="0" err="1" smtClean="0">
                <a:ln>
                  <a:solidFill>
                    <a:srgbClr val="0000CC"/>
                  </a:solidFill>
                </a:ln>
                <a:latin typeface="Times New Roman" pitchFamily="18" charset="0"/>
                <a:ea typeface="Times New Roman" pitchFamily="18" charset="0"/>
                <a:cs typeface="Times New Roman" pitchFamily="18" charset="0"/>
              </a:rPr>
              <a:t>і</a:t>
            </a:r>
            <a:r>
              <a:rPr lang="ru-RU" sz="2800" b="1" dirty="0" smtClean="0">
                <a:ln>
                  <a:solidFill>
                    <a:srgbClr val="0000CC"/>
                  </a:solidFill>
                </a:ln>
                <a:latin typeface="Times New Roman" pitchFamily="18" charset="0"/>
                <a:ea typeface="Times New Roman" pitchFamily="18" charset="0"/>
                <a:cs typeface="Times New Roman" pitchFamily="18" charset="0"/>
              </a:rPr>
              <a:t> набряк </a:t>
            </a:r>
            <a:r>
              <a:rPr lang="ru-RU" sz="2800" b="1" dirty="0" err="1" smtClean="0">
                <a:ln>
                  <a:solidFill>
                    <a:srgbClr val="0000CC"/>
                  </a:solidFill>
                </a:ln>
                <a:latin typeface="Times New Roman" pitchFamily="18" charset="0"/>
                <a:ea typeface="Times New Roman" pitchFamily="18" charset="0"/>
                <a:cs typeface="Times New Roman" pitchFamily="18" charset="0"/>
              </a:rPr>
              <a:t>Квінке</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відносяться</a:t>
            </a:r>
            <a:r>
              <a:rPr lang="ru-RU" sz="2800" b="1" dirty="0" smtClean="0">
                <a:ln>
                  <a:solidFill>
                    <a:srgbClr val="0000CC"/>
                  </a:solidFill>
                </a:ln>
                <a:latin typeface="Times New Roman" pitchFamily="18" charset="0"/>
                <a:ea typeface="Times New Roman" pitchFamily="18" charset="0"/>
                <a:cs typeface="Times New Roman" pitchFamily="18" charset="0"/>
              </a:rPr>
              <a:t> до </a:t>
            </a:r>
            <a:r>
              <a:rPr lang="ru-RU" sz="2800" b="1" dirty="0" err="1" smtClean="0">
                <a:ln>
                  <a:solidFill>
                    <a:srgbClr val="0000CC"/>
                  </a:solidFill>
                </a:ln>
                <a:latin typeface="Times New Roman" pitchFamily="18" charset="0"/>
                <a:ea typeface="Times New Roman" pitchFamily="18" charset="0"/>
                <a:cs typeface="Times New Roman" pitchFamily="18" charset="0"/>
              </a:rPr>
              <a:t>анафілактичних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реакцій</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виникають</a:t>
            </a:r>
            <a:r>
              <a:rPr lang="ru-RU" sz="2800" b="1" dirty="0" smtClean="0">
                <a:ln>
                  <a:solidFill>
                    <a:srgbClr val="0000CC"/>
                  </a:solidFill>
                </a:ln>
                <a:latin typeface="Times New Roman" pitchFamily="18" charset="0"/>
                <a:ea typeface="Times New Roman" pitchFamily="18" charset="0"/>
                <a:cs typeface="Times New Roman" pitchFamily="18" charset="0"/>
              </a:rPr>
              <a:t> у </a:t>
            </a:r>
            <a:r>
              <a:rPr lang="ru-RU" sz="2800" b="1" dirty="0" err="1" smtClean="0">
                <a:ln>
                  <a:solidFill>
                    <a:srgbClr val="0000CC"/>
                  </a:solidFill>
                </a:ln>
                <a:latin typeface="Times New Roman" pitchFamily="18" charset="0"/>
                <a:ea typeface="Times New Roman" pitchFamily="18" charset="0"/>
                <a:cs typeface="Times New Roman" pitchFamily="18" charset="0"/>
              </a:rPr>
              <a:t>відповідь</a:t>
            </a:r>
            <a:r>
              <a:rPr lang="ru-RU" sz="2800" b="1" dirty="0" smtClean="0">
                <a:ln>
                  <a:solidFill>
                    <a:srgbClr val="0000CC"/>
                  </a:solidFill>
                </a:ln>
                <a:latin typeface="Times New Roman" pitchFamily="18" charset="0"/>
                <a:ea typeface="Times New Roman" pitchFamily="18" charset="0"/>
                <a:cs typeface="Times New Roman" pitchFamily="18" charset="0"/>
              </a:rPr>
              <a:t> на </a:t>
            </a:r>
            <a:r>
              <a:rPr lang="ru-RU" sz="2800" b="1" dirty="0" err="1" smtClean="0">
                <a:ln>
                  <a:solidFill>
                    <a:srgbClr val="0000CC"/>
                  </a:solidFill>
                </a:ln>
                <a:latin typeface="Times New Roman" pitchFamily="18" charset="0"/>
                <a:ea typeface="Times New Roman" pitchFamily="18" charset="0"/>
                <a:cs typeface="Times New Roman" pitchFamily="18" charset="0"/>
              </a:rPr>
              <a:t>застосування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безлічі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ліків</a:t>
            </a:r>
            <a:r>
              <a:rPr lang="ru-RU" sz="2800" b="1" dirty="0" smtClean="0">
                <a:ln>
                  <a:solidFill>
                    <a:srgbClr val="0000CC"/>
                  </a:solidFill>
                </a:ln>
                <a:latin typeface="Times New Roman" pitchFamily="18" charset="0"/>
                <a:ea typeface="Times New Roman" pitchFamily="18" charset="0"/>
                <a:cs typeface="Times New Roman" pitchFamily="18" charset="0"/>
              </a:rPr>
              <a:t> та </a:t>
            </a:r>
            <a:r>
              <a:rPr lang="ru-RU" sz="2800" b="1" dirty="0" err="1" smtClean="0">
                <a:ln>
                  <a:solidFill>
                    <a:srgbClr val="0000CC"/>
                  </a:solidFill>
                </a:ln>
                <a:latin typeface="Times New Roman" pitchFamily="18" charset="0"/>
                <a:ea typeface="Times New Roman" pitchFamily="18" charset="0"/>
                <a:cs typeface="Times New Roman" pitchFamily="18" charset="0"/>
              </a:rPr>
              <a:t>харчових</a:t>
            </a:r>
            <a:r>
              <a:rPr lang="ru-RU" sz="2800" b="1" dirty="0" smtClean="0">
                <a:ln>
                  <a:solidFill>
                    <a:srgbClr val="0000CC"/>
                  </a:solidFill>
                </a:ln>
                <a:latin typeface="Times New Roman" pitchFamily="18" charset="0"/>
                <a:ea typeface="Times New Roman" pitchFamily="18" charset="0"/>
                <a:cs typeface="Times New Roman" pitchFamily="18" charset="0"/>
              </a:rPr>
              <a:t> добавок. Контактна </a:t>
            </a:r>
            <a:r>
              <a:rPr lang="ru-RU" sz="2800" b="1" dirty="0" err="1" smtClean="0">
                <a:ln>
                  <a:solidFill>
                    <a:srgbClr val="0000CC"/>
                  </a:solidFill>
                </a:ln>
                <a:latin typeface="Times New Roman" pitchFamily="18" charset="0"/>
                <a:ea typeface="Times New Roman" pitchFamily="18" charset="0"/>
                <a:cs typeface="Times New Roman" pitchFamily="18" charset="0"/>
              </a:rPr>
              <a:t>кропив'янка</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виникає</a:t>
            </a:r>
            <a:r>
              <a:rPr lang="ru-RU" sz="2800" b="1" dirty="0" smtClean="0">
                <a:ln>
                  <a:solidFill>
                    <a:srgbClr val="0000CC"/>
                  </a:solidFill>
                </a:ln>
                <a:latin typeface="Times New Roman" pitchFamily="18" charset="0"/>
                <a:ea typeface="Times New Roman" pitchFamily="18" charset="0"/>
                <a:cs typeface="Times New Roman" pitchFamily="18" charset="0"/>
              </a:rPr>
              <a:t> при </a:t>
            </a:r>
            <a:r>
              <a:rPr lang="ru-RU" sz="2800" b="1" dirty="0" err="1" smtClean="0">
                <a:ln>
                  <a:solidFill>
                    <a:srgbClr val="0000CC"/>
                  </a:solidFill>
                </a:ln>
                <a:latin typeface="Times New Roman" pitchFamily="18" charset="0"/>
                <a:ea typeface="Times New Roman" pitchFamily="18" charset="0"/>
                <a:cs typeface="Times New Roman" pitchFamily="18" charset="0"/>
              </a:rPr>
              <a:t>ланоліналкогольних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аплікаціях</a:t>
            </a:r>
            <a:r>
              <a:rPr lang="ru-RU" sz="2800" b="1" dirty="0" smtClean="0">
                <a:ln>
                  <a:solidFill>
                    <a:srgbClr val="0000CC"/>
                  </a:solidFill>
                </a:ln>
                <a:latin typeface="Times New Roman" pitchFamily="18" charset="0"/>
                <a:ea typeface="Times New Roman" pitchFamily="18" charset="0"/>
                <a:cs typeface="Times New Roman" pitchFamily="18" charset="0"/>
              </a:rPr>
              <a:t>.</a:t>
            </a:r>
          </a:p>
          <a:p>
            <a:pPr eaLnBrk="0" hangingPunct="0">
              <a:lnSpc>
                <a:spcPct val="70000"/>
              </a:lnSpc>
              <a:spcBef>
                <a:spcPts val="600"/>
              </a:spcBef>
              <a:defRPr/>
            </a:pPr>
            <a:r>
              <a:rPr lang="ru-RU" sz="2800" b="1" dirty="0" err="1" smtClean="0">
                <a:ln>
                  <a:solidFill>
                    <a:srgbClr val="0000CC"/>
                  </a:solidFill>
                </a:ln>
                <a:latin typeface="Times New Roman" pitchFamily="18" charset="0"/>
                <a:ea typeface="Times New Roman" pitchFamily="18" charset="0"/>
                <a:cs typeface="Times New Roman" pitchFamily="18" charset="0"/>
              </a:rPr>
              <a:t>Гіперпігментація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шкіри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буває</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пов'язана</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безпосереднім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відкладенням</a:t>
            </a:r>
            <a:r>
              <a:rPr lang="ru-RU" sz="2800" b="1" dirty="0" smtClean="0">
                <a:ln>
                  <a:solidFill>
                    <a:srgbClr val="0000CC"/>
                  </a:solidFill>
                </a:ln>
                <a:latin typeface="Times New Roman" pitchFamily="18" charset="0"/>
                <a:ea typeface="Times New Roman" pitchFamily="18" charset="0"/>
                <a:cs typeface="Times New Roman" pitchFamily="18" charset="0"/>
              </a:rPr>
              <a:t> у </a:t>
            </a:r>
            <a:r>
              <a:rPr lang="ru-RU" sz="2800" b="1" dirty="0" err="1" smtClean="0">
                <a:ln>
                  <a:solidFill>
                    <a:srgbClr val="0000CC"/>
                  </a:solidFill>
                </a:ln>
                <a:latin typeface="Times New Roman" pitchFamily="18" charset="0"/>
                <a:ea typeface="Times New Roman" pitchFamily="18" charset="0"/>
                <a:cs typeface="Times New Roman" pitchFamily="18" charset="0"/>
              </a:rPr>
              <a:t>шкірі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наприклад</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срібла</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аргіроз</a:t>
            </a:r>
            <a:r>
              <a:rPr lang="ru-RU" sz="2800" b="1" dirty="0" smtClean="0">
                <a:ln>
                  <a:solidFill>
                    <a:srgbClr val="0000CC"/>
                  </a:solidFill>
                </a:ln>
                <a:latin typeface="Times New Roman" pitchFamily="18" charset="0"/>
                <a:ea typeface="Times New Roman" pitchFamily="18" charset="0"/>
                <a:cs typeface="Times New Roman" pitchFamily="18" charset="0"/>
              </a:rPr>
              <a:t>), каротину </a:t>
            </a:r>
            <a:r>
              <a:rPr lang="ru-RU" sz="2800" b="1" dirty="0" err="1" smtClean="0">
                <a:ln>
                  <a:solidFill>
                    <a:srgbClr val="0000CC"/>
                  </a:solidFill>
                </a:ln>
                <a:latin typeface="Times New Roman" pitchFamily="18" charset="0"/>
                <a:ea typeface="Times New Roman" pitchFamily="18" charset="0"/>
                <a:cs typeface="Times New Roman" pitchFamily="18" charset="0"/>
              </a:rPr>
              <a:t>або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збільшеним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накопиченням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меланіну</a:t>
            </a:r>
            <a:r>
              <a:rPr lang="ru-RU" sz="2800" b="1" dirty="0" smtClean="0">
                <a:ln>
                  <a:solidFill>
                    <a:srgbClr val="0000CC"/>
                  </a:solidFill>
                </a:ln>
                <a:latin typeface="Times New Roman" pitchFamily="18" charset="0"/>
                <a:ea typeface="Times New Roman" pitchFamily="18" charset="0"/>
                <a:cs typeface="Times New Roman" pitchFamily="18" charset="0"/>
              </a:rPr>
              <a:t> (меланоз) </a:t>
            </a:r>
            <a:r>
              <a:rPr lang="ru-RU" sz="2800" b="1" dirty="0" err="1" smtClean="0">
                <a:ln>
                  <a:solidFill>
                    <a:srgbClr val="0000CC"/>
                  </a:solidFill>
                </a:ln>
                <a:latin typeface="Times New Roman" pitchFamily="18" charset="0"/>
                <a:ea typeface="Times New Roman" pitchFamily="18" charset="0"/>
                <a:cs typeface="Times New Roman" pitchFamily="18" charset="0"/>
              </a:rPr>
              <a:t>під</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впливом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фенотіазинів</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цитостатиків</a:t>
            </a:r>
            <a:r>
              <a:rPr lang="ru-RU" sz="2800" b="1" dirty="0" smtClean="0">
                <a:ln>
                  <a:solidFill>
                    <a:srgbClr val="0000CC"/>
                  </a:solidFill>
                </a:ln>
                <a:latin typeface="Times New Roman" pitchFamily="18" charset="0"/>
                <a:ea typeface="Times New Roman" pitchFamily="18" charset="0"/>
                <a:cs typeface="Times New Roman" pitchFamily="18" charset="0"/>
              </a:rPr>
              <a:t>, АКТГ. </a:t>
            </a:r>
          </a:p>
          <a:p>
            <a:pPr eaLnBrk="0" hangingPunct="0">
              <a:lnSpc>
                <a:spcPct val="70000"/>
              </a:lnSpc>
              <a:spcBef>
                <a:spcPts val="600"/>
              </a:spcBef>
              <a:defRPr/>
            </a:pPr>
            <a:r>
              <a:rPr lang="ru-RU" sz="2800" b="1" dirty="0" err="1" smtClean="0">
                <a:ln>
                  <a:solidFill>
                    <a:srgbClr val="0000CC"/>
                  </a:solidFill>
                </a:ln>
                <a:latin typeface="Times New Roman" pitchFamily="18" charset="0"/>
                <a:ea typeface="Times New Roman" pitchFamily="18" charset="0"/>
                <a:cs typeface="Times New Roman" pitchFamily="18" charset="0"/>
              </a:rPr>
              <a:t>Коричневе</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фарбування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шкіри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обличчя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меланіном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спостерігалося</a:t>
            </a:r>
            <a:r>
              <a:rPr lang="ru-RU" sz="2800" b="1" dirty="0" smtClean="0">
                <a:ln>
                  <a:solidFill>
                    <a:srgbClr val="0000CC"/>
                  </a:solidFill>
                </a:ln>
                <a:latin typeface="Times New Roman" pitchFamily="18" charset="0"/>
                <a:ea typeface="Times New Roman" pitchFamily="18" charset="0"/>
                <a:cs typeface="Times New Roman" pitchFamily="18" charset="0"/>
              </a:rPr>
              <a:t> при </a:t>
            </a:r>
            <a:r>
              <a:rPr lang="ru-RU" sz="2800" b="1" dirty="0" err="1" smtClean="0">
                <a:ln>
                  <a:solidFill>
                    <a:srgbClr val="0000CC"/>
                  </a:solidFill>
                </a:ln>
                <a:latin typeface="Times New Roman" pitchFamily="18" charset="0"/>
                <a:ea typeface="Times New Roman" pitchFamily="18" charset="0"/>
                <a:cs typeface="Times New Roman" pitchFamily="18" charset="0"/>
              </a:rPr>
              <a:t>багаторічному</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прийомі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гормональних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контрацептивів</a:t>
            </a:r>
            <a:r>
              <a:rPr lang="ru-RU" sz="2800" b="1" dirty="0" smtClean="0">
                <a:ln>
                  <a:solidFill>
                    <a:srgbClr val="0000CC"/>
                  </a:solidFill>
                </a:ln>
                <a:latin typeface="Times New Roman" pitchFamily="18" charset="0"/>
                <a:ea typeface="Times New Roman" pitchFamily="18" charset="0"/>
                <a:cs typeface="Times New Roman" pitchFamily="18" charset="0"/>
              </a:rPr>
              <a:t>.</a:t>
            </a:r>
          </a:p>
          <a:p>
            <a:pPr eaLnBrk="0" hangingPunct="0">
              <a:lnSpc>
                <a:spcPct val="70000"/>
              </a:lnSpc>
              <a:spcBef>
                <a:spcPts val="600"/>
              </a:spcBef>
              <a:defRPr/>
            </a:pPr>
            <a:r>
              <a:rPr lang="ru-RU" sz="2800" b="1" dirty="0" err="1" smtClean="0">
                <a:ln>
                  <a:solidFill>
                    <a:srgbClr val="0000CC"/>
                  </a:solidFill>
                </a:ln>
                <a:latin typeface="Times New Roman" pitchFamily="18" charset="0"/>
                <a:ea typeface="Times New Roman" pitchFamily="18" charset="0"/>
                <a:cs typeface="Times New Roman" pitchFamily="18" charset="0"/>
              </a:rPr>
              <a:t>Депігментація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може</a:t>
            </a:r>
            <a:r>
              <a:rPr lang="ru-RU" sz="2800" b="1" dirty="0" smtClean="0">
                <a:ln>
                  <a:solidFill>
                    <a:srgbClr val="0000CC"/>
                  </a:solidFill>
                </a:ln>
                <a:latin typeface="Times New Roman" pitchFamily="18" charset="0"/>
                <a:ea typeface="Times New Roman" pitchFamily="18" charset="0"/>
                <a:cs typeface="Times New Roman" pitchFamily="18" charset="0"/>
              </a:rPr>
              <a:t> бути при </a:t>
            </a:r>
            <a:r>
              <a:rPr lang="ru-RU" sz="2800" b="1" dirty="0" err="1" smtClean="0">
                <a:ln>
                  <a:solidFill>
                    <a:srgbClr val="0000CC"/>
                  </a:solidFill>
                </a:ln>
                <a:latin typeface="Times New Roman" pitchFamily="18" charset="0"/>
                <a:ea typeface="Times New Roman" pitchFamily="18" charset="0"/>
                <a:cs typeface="Times New Roman" pitchFamily="18" charset="0"/>
              </a:rPr>
              <a:t>вітіліго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наприклад</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після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місцевого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застосування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кортикоїдів</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пов'язана</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атрофією</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епідермісу</a:t>
            </a:r>
            <a:r>
              <a:rPr lang="ru-RU" sz="2800" b="1" dirty="0" smtClean="0">
                <a:ln>
                  <a:solidFill>
                    <a:srgbClr val="0000CC"/>
                  </a:solidFill>
                </a:ln>
                <a:latin typeface="Times New Roman" pitchFamily="18" charset="0"/>
                <a:ea typeface="Times New Roman" pitchFamily="18" charset="0"/>
                <a:cs typeface="Times New Roman" pitchFamily="18" charset="0"/>
              </a:rPr>
              <a:t>.</a:t>
            </a: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24375"/>
            <a:ext cx="8664179" cy="704295"/>
          </a:xfrm>
          <a:prstGeom prst="rect">
            <a:avLst/>
          </a:prstGeom>
        </p:spPr>
        <p:txBody>
          <a:bodyPr wrap="square">
            <a:spAutoFit/>
          </a:bodyPr>
          <a:lstStyle/>
          <a:p>
            <a:pPr algn="r">
              <a:lnSpc>
                <a:spcPct val="70000"/>
              </a:lnSpc>
              <a:defRPr/>
            </a:pPr>
            <a:r>
              <a:rPr lang="ru-RU" sz="28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КЛІНІЧНІ ПРОЯВИ ПОБІЧНОЇ ДІЇ ЛІКАРСЬКИХ ЗАСОБІВ</a:t>
            </a: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928670"/>
            <a:ext cx="8786874" cy="6857262"/>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УРАЖЕННЯ ШКІРИ ТА ЇЇ ПРИДАТКІВ </a:t>
            </a:r>
            <a:r>
              <a:rPr lang="ru-RU" sz="2400" b="1" dirty="0" err="1" smtClean="0">
                <a:ln>
                  <a:solidFill>
                    <a:srgbClr val="0000CC"/>
                  </a:solidFill>
                </a:ln>
                <a:latin typeface="Times New Roman" pitchFamily="18" charset="0"/>
                <a:ea typeface="Times New Roman" pitchFamily="18" charset="0"/>
                <a:cs typeface="Times New Roman" pitchFamily="18" charset="0"/>
              </a:rPr>
              <a:t>Фотодерматози</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зі</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змінами</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близькими</a:t>
            </a:r>
            <a:r>
              <a:rPr lang="ru-RU" sz="2400" b="1" dirty="0" smtClean="0">
                <a:ln>
                  <a:solidFill>
                    <a:srgbClr val="0000CC"/>
                  </a:solidFill>
                </a:ln>
                <a:latin typeface="Times New Roman" pitchFamily="18" charset="0"/>
                <a:ea typeface="Times New Roman" pitchFamily="18" charset="0"/>
                <a:cs typeface="Times New Roman" pitchFamily="18" charset="0"/>
              </a:rPr>
              <a:t> до </a:t>
            </a:r>
            <a:r>
              <a:rPr lang="ru-RU" sz="2400" b="1" dirty="0" err="1" smtClean="0">
                <a:ln>
                  <a:solidFill>
                    <a:srgbClr val="0000CC"/>
                  </a:solidFill>
                </a:ln>
                <a:latin typeface="Times New Roman" pitchFamily="18" charset="0"/>
                <a:ea typeface="Times New Roman" pitchFamily="18" charset="0"/>
                <a:cs typeface="Times New Roman" pitchFamily="18" charset="0"/>
              </a:rPr>
              <a:t>засмаги</a:t>
            </a:r>
            <a:r>
              <a:rPr lang="ru-RU" sz="2400" b="1" dirty="0" smtClean="0">
                <a:ln>
                  <a:solidFill>
                    <a:srgbClr val="0000CC"/>
                  </a:solidFill>
                </a:ln>
                <a:latin typeface="Times New Roman" pitchFamily="18" charset="0"/>
                <a:ea typeface="Times New Roman" pitchFamily="18" charset="0"/>
                <a:cs typeface="Times New Roman" pitchFamily="18" charset="0"/>
              </a:rPr>
              <a:t>, на </a:t>
            </a:r>
            <a:r>
              <a:rPr lang="ru-RU" sz="2400" b="1" dirty="0" err="1" smtClean="0">
                <a:ln>
                  <a:solidFill>
                    <a:srgbClr val="0000CC"/>
                  </a:solidFill>
                </a:ln>
                <a:latin typeface="Times New Roman" pitchFamily="18" charset="0"/>
                <a:ea typeface="Times New Roman" pitchFamily="18" charset="0"/>
                <a:cs typeface="Times New Roman" pitchFamily="18" charset="0"/>
              </a:rPr>
              <a:t>відкритих</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ділянках</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шкіри</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спостерігалися</a:t>
            </a:r>
            <a:r>
              <a:rPr lang="ru-RU" sz="2400" b="1" dirty="0" smtClean="0">
                <a:ln>
                  <a:solidFill>
                    <a:srgbClr val="0000CC"/>
                  </a:solidFill>
                </a:ln>
                <a:latin typeface="Times New Roman" pitchFamily="18" charset="0"/>
                <a:ea typeface="Times New Roman" pitchFamily="18" charset="0"/>
                <a:cs typeface="Times New Roman" pitchFamily="18" charset="0"/>
              </a:rPr>
              <a:t> при </a:t>
            </a:r>
            <a:r>
              <a:rPr lang="ru-RU" sz="2400" b="1" dirty="0" err="1" smtClean="0">
                <a:ln>
                  <a:solidFill>
                    <a:srgbClr val="0000CC"/>
                  </a:solidFill>
                </a:ln>
                <a:latin typeface="Times New Roman" pitchFamily="18" charset="0"/>
                <a:ea typeface="Times New Roman" pitchFamily="18" charset="0"/>
                <a:cs typeface="Times New Roman" pitchFamily="18" charset="0"/>
              </a:rPr>
              <a:t>лікуванні</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фенотіазинами</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тетрациклінами</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сульфаніламідами</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аміодароном</a:t>
            </a:r>
            <a:r>
              <a:rPr lang="ru-RU" sz="2400" b="1" dirty="0" smtClean="0">
                <a:ln>
                  <a:solidFill>
                    <a:srgbClr val="0000CC"/>
                  </a:solidFill>
                </a:ln>
                <a:latin typeface="Times New Roman" pitchFamily="18" charset="0"/>
                <a:ea typeface="Times New Roman" pitchFamily="18" charset="0"/>
                <a:cs typeface="Times New Roman" pitchFamily="18" charset="0"/>
              </a:rPr>
              <a:t>. Вони </a:t>
            </a:r>
            <a:r>
              <a:rPr lang="ru-RU" sz="2400" b="1" dirty="0" err="1" smtClean="0">
                <a:ln>
                  <a:solidFill>
                    <a:srgbClr val="0000CC"/>
                  </a:solidFill>
                </a:ln>
                <a:latin typeface="Times New Roman" pitchFamily="18" charset="0"/>
                <a:ea typeface="Times New Roman" pitchFamily="18" charset="0"/>
                <a:cs typeface="Times New Roman" pitchFamily="18" charset="0"/>
              </a:rPr>
              <a:t>можуть</a:t>
            </a:r>
            <a:r>
              <a:rPr lang="ru-RU" sz="2400" b="1" dirty="0" smtClean="0">
                <a:ln>
                  <a:solidFill>
                    <a:srgbClr val="0000CC"/>
                  </a:solidFill>
                </a:ln>
                <a:latin typeface="Times New Roman" pitchFamily="18" charset="0"/>
                <a:ea typeface="Times New Roman" pitchFamily="18" charset="0"/>
                <a:cs typeface="Times New Roman" pitchFamily="18" charset="0"/>
              </a:rPr>
              <a:t> бути </a:t>
            </a:r>
            <a:r>
              <a:rPr lang="ru-RU" sz="2400" b="1" dirty="0" err="1" smtClean="0">
                <a:ln>
                  <a:solidFill>
                    <a:srgbClr val="0000CC"/>
                  </a:solidFill>
                </a:ln>
                <a:latin typeface="Times New Roman" pitchFamily="18" charset="0"/>
                <a:ea typeface="Times New Roman" pitchFamily="18" charset="0"/>
                <a:cs typeface="Times New Roman" pitchFamily="18" charset="0"/>
              </a:rPr>
              <a:t>обумовлені</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фототоксичним</a:t>
            </a:r>
            <a:r>
              <a:rPr lang="ru-RU" sz="2400" b="1" dirty="0" smtClean="0">
                <a:ln>
                  <a:solidFill>
                    <a:srgbClr val="0000CC"/>
                  </a:solidFill>
                </a:ln>
                <a:latin typeface="Times New Roman" pitchFamily="18" charset="0"/>
                <a:ea typeface="Times New Roman" pitchFamily="18" charset="0"/>
                <a:cs typeface="Times New Roman" pitchFamily="18" charset="0"/>
              </a:rPr>
              <a:t> та </a:t>
            </a:r>
            <a:r>
              <a:rPr lang="ru-RU" sz="2400" b="1" dirty="0" err="1" smtClean="0">
                <a:ln>
                  <a:solidFill>
                    <a:srgbClr val="0000CC"/>
                  </a:solidFill>
                </a:ln>
                <a:latin typeface="Times New Roman" pitchFamily="18" charset="0"/>
                <a:ea typeface="Times New Roman" pitchFamily="18" charset="0"/>
                <a:cs typeface="Times New Roman" pitchFamily="18" charset="0"/>
              </a:rPr>
              <a:t>фотоалергічним</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ефектами</a:t>
            </a:r>
            <a:r>
              <a:rPr lang="ru-RU" sz="2400" b="1" dirty="0" smtClean="0">
                <a:ln>
                  <a:solidFill>
                    <a:srgbClr val="0000CC"/>
                  </a:solidFill>
                </a:ln>
                <a:latin typeface="Times New Roman" pitchFamily="18" charset="0"/>
                <a:ea typeface="Times New Roman" pitchFamily="18" charset="0"/>
                <a:cs typeface="Times New Roman" pitchFamily="18" charset="0"/>
              </a:rPr>
              <a:t>. У </a:t>
            </a:r>
            <a:r>
              <a:rPr lang="ru-RU" sz="2400" b="1" dirty="0" err="1" smtClean="0">
                <a:ln>
                  <a:solidFill>
                    <a:srgbClr val="0000CC"/>
                  </a:solidFill>
                </a:ln>
                <a:latin typeface="Times New Roman" pitchFamily="18" charset="0"/>
                <a:ea typeface="Times New Roman" pitchFamily="18" charset="0"/>
                <a:cs typeface="Times New Roman" pitchFamily="18" charset="0"/>
              </a:rPr>
              <a:t>першому</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випадку</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ліки</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під</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впливом</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ультрафіолетових</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променів</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перетворюються</a:t>
            </a:r>
            <a:r>
              <a:rPr lang="ru-RU" sz="2400" b="1" dirty="0" smtClean="0">
                <a:ln>
                  <a:solidFill>
                    <a:srgbClr val="0000CC"/>
                  </a:solidFill>
                </a:ln>
                <a:latin typeface="Times New Roman" pitchFamily="18" charset="0"/>
                <a:ea typeface="Times New Roman" pitchFamily="18" charset="0"/>
                <a:cs typeface="Times New Roman" pitchFamily="18" charset="0"/>
              </a:rPr>
              <a:t> на </a:t>
            </a:r>
            <a:r>
              <a:rPr lang="ru-RU" sz="2400" b="1" dirty="0" err="1" smtClean="0">
                <a:ln>
                  <a:solidFill>
                    <a:srgbClr val="0000CC"/>
                  </a:solidFill>
                </a:ln>
                <a:latin typeface="Times New Roman" pitchFamily="18" charset="0"/>
                <a:ea typeface="Times New Roman" pitchFamily="18" charset="0"/>
                <a:cs typeface="Times New Roman" pitchFamily="18" charset="0"/>
              </a:rPr>
              <a:t>токсичну</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сполуку</a:t>
            </a:r>
            <a:r>
              <a:rPr lang="ru-RU" sz="2400" b="1" dirty="0" smtClean="0">
                <a:ln>
                  <a:solidFill>
                    <a:srgbClr val="0000CC"/>
                  </a:solidFill>
                </a:ln>
                <a:latin typeface="Times New Roman" pitchFamily="18" charset="0"/>
                <a:ea typeface="Times New Roman" pitchFamily="18" charset="0"/>
                <a:cs typeface="Times New Roman" pitchFamily="18" charset="0"/>
              </a:rPr>
              <a:t>, у другому </a:t>
            </a:r>
            <a:r>
              <a:rPr lang="ru-RU" sz="2400" b="1" dirty="0" err="1" smtClean="0">
                <a:ln>
                  <a:solidFill>
                    <a:srgbClr val="0000CC"/>
                  </a:solidFill>
                </a:ln>
                <a:latin typeface="Times New Roman" pitchFamily="18" charset="0"/>
                <a:ea typeface="Times New Roman" pitchFamily="18" charset="0"/>
                <a:cs typeface="Times New Roman" pitchFamily="18" charset="0"/>
              </a:rPr>
              <a:t>випадку</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трансформуються</a:t>
            </a:r>
            <a:r>
              <a:rPr lang="ru-RU" sz="2400" b="1" dirty="0" smtClean="0">
                <a:ln>
                  <a:solidFill>
                    <a:srgbClr val="0000CC"/>
                  </a:solidFill>
                </a:ln>
                <a:latin typeface="Times New Roman" pitchFamily="18" charset="0"/>
                <a:ea typeface="Times New Roman" pitchFamily="18" charset="0"/>
                <a:cs typeface="Times New Roman" pitchFamily="18" charset="0"/>
              </a:rPr>
              <a:t> в </a:t>
            </a:r>
            <a:r>
              <a:rPr lang="ru-RU" sz="2400" b="1" dirty="0" err="1" smtClean="0">
                <a:ln>
                  <a:solidFill>
                    <a:srgbClr val="0000CC"/>
                  </a:solidFill>
                </a:ln>
                <a:latin typeface="Times New Roman" pitchFamily="18" charset="0"/>
                <a:ea typeface="Times New Roman" pitchFamily="18" charset="0"/>
                <a:cs typeface="Times New Roman" pitchFamily="18" charset="0"/>
              </a:rPr>
              <a:t>гаптен</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з</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подальшим</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утворенням</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повного</a:t>
            </a:r>
            <a:r>
              <a:rPr lang="ru-RU" sz="2400" b="1" dirty="0" smtClean="0">
                <a:ln>
                  <a:solidFill>
                    <a:srgbClr val="0000CC"/>
                  </a:solidFill>
                </a:ln>
                <a:latin typeface="Times New Roman" pitchFamily="18" charset="0"/>
                <a:ea typeface="Times New Roman" pitchFamily="18" charset="0"/>
                <a:cs typeface="Times New Roman" pitchFamily="18" charset="0"/>
              </a:rPr>
              <a:t> антигену. </a:t>
            </a:r>
            <a:r>
              <a:rPr lang="ru-RU" sz="2400" b="1" dirty="0" err="1" smtClean="0">
                <a:ln>
                  <a:solidFill>
                    <a:srgbClr val="0000CC"/>
                  </a:solidFill>
                </a:ln>
                <a:latin typeface="Times New Roman" pitchFamily="18" charset="0"/>
                <a:ea typeface="Times New Roman" pitchFamily="18" charset="0"/>
                <a:cs typeface="Times New Roman" pitchFamily="18" charset="0"/>
              </a:rPr>
              <a:t>Фототоксичні</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реакції</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є</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дозозалежними</a:t>
            </a:r>
            <a:r>
              <a:rPr lang="ru-RU" sz="2400" b="1" dirty="0" smtClean="0">
                <a:ln>
                  <a:solidFill>
                    <a:srgbClr val="0000CC"/>
                  </a:solidFill>
                </a:ln>
                <a:latin typeface="Times New Roman" pitchFamily="18" charset="0"/>
                <a:ea typeface="Times New Roman" pitchFamily="18" charset="0"/>
                <a:cs typeface="Times New Roman" pitchFamily="18" charset="0"/>
              </a:rPr>
              <a:t> та при </a:t>
            </a:r>
            <a:r>
              <a:rPr lang="ru-RU" sz="2400" b="1" dirty="0" err="1" smtClean="0">
                <a:ln>
                  <a:solidFill>
                    <a:srgbClr val="0000CC"/>
                  </a:solidFill>
                </a:ln>
                <a:latin typeface="Times New Roman" pitchFamily="18" charset="0"/>
                <a:ea typeface="Times New Roman" pitchFamily="18" charset="0"/>
                <a:cs typeface="Times New Roman" pitchFamily="18" charset="0"/>
              </a:rPr>
              <a:t>певному</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дозуванні</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виникають</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майже</a:t>
            </a:r>
            <a:r>
              <a:rPr lang="ru-RU" sz="2400" b="1" dirty="0" smtClean="0">
                <a:ln>
                  <a:solidFill>
                    <a:srgbClr val="0000CC"/>
                  </a:solidFill>
                </a:ln>
                <a:latin typeface="Times New Roman" pitchFamily="18" charset="0"/>
                <a:ea typeface="Times New Roman" pitchFamily="18" charset="0"/>
                <a:cs typeface="Times New Roman" pitchFamily="18" charset="0"/>
              </a:rPr>
              <a:t> у </a:t>
            </a:r>
            <a:r>
              <a:rPr lang="ru-RU" sz="2400" b="1" dirty="0" err="1" smtClean="0">
                <a:ln>
                  <a:solidFill>
                    <a:srgbClr val="0000CC"/>
                  </a:solidFill>
                </a:ln>
                <a:latin typeface="Times New Roman" pitchFamily="18" charset="0"/>
                <a:ea typeface="Times New Roman" pitchFamily="18" charset="0"/>
                <a:cs typeface="Times New Roman" pitchFamily="18" charset="0"/>
              </a:rPr>
              <a:t>всіх</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хворих</a:t>
            </a:r>
            <a:r>
              <a:rPr lang="ru-RU" sz="2400" b="1" dirty="0" smtClean="0">
                <a:ln>
                  <a:solidFill>
                    <a:srgbClr val="0000CC"/>
                  </a:solidFill>
                </a:ln>
                <a:latin typeface="Times New Roman" pitchFamily="18" charset="0"/>
                <a:ea typeface="Times New Roman" pitchFamily="18" charset="0"/>
                <a:cs typeface="Times New Roman" pitchFamily="18" charset="0"/>
              </a:rPr>
              <a:t> через 8-18 годин </a:t>
            </a:r>
            <a:r>
              <a:rPr lang="ru-RU" sz="2400" b="1" dirty="0" err="1" smtClean="0">
                <a:ln>
                  <a:solidFill>
                    <a:srgbClr val="0000CC"/>
                  </a:solidFill>
                </a:ln>
                <a:latin typeface="Times New Roman" pitchFamily="18" charset="0"/>
                <a:ea typeface="Times New Roman" pitchFamily="18" charset="0"/>
                <a:cs typeface="Times New Roman" pitchFamily="18" charset="0"/>
              </a:rPr>
              <a:t>після</a:t>
            </a:r>
            <a:r>
              <a:rPr lang="ru-RU" sz="2400" b="1" dirty="0" smtClean="0">
                <a:ln>
                  <a:solidFill>
                    <a:srgbClr val="0000CC"/>
                  </a:solidFill>
                </a:ln>
                <a:latin typeface="Times New Roman" pitchFamily="18" charset="0"/>
                <a:ea typeface="Times New Roman" pitchFamily="18" charset="0"/>
                <a:cs typeface="Times New Roman" pitchFamily="18" charset="0"/>
              </a:rPr>
              <a:t> початку </a:t>
            </a:r>
            <a:r>
              <a:rPr lang="ru-RU" sz="2400" b="1" dirty="0" err="1" smtClean="0">
                <a:ln>
                  <a:solidFill>
                    <a:srgbClr val="0000CC"/>
                  </a:solidFill>
                </a:ln>
                <a:latin typeface="Times New Roman" pitchFamily="18" charset="0"/>
                <a:ea typeface="Times New Roman" pitchFamily="18" charset="0"/>
                <a:cs typeface="Times New Roman" pitchFamily="18" charset="0"/>
              </a:rPr>
              <a:t>лікування</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Фотоалергічні</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реакції</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мають</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індивідуальний</a:t>
            </a:r>
            <a:r>
              <a:rPr lang="ru-RU" sz="2400" b="1" dirty="0" smtClean="0">
                <a:ln>
                  <a:solidFill>
                    <a:srgbClr val="0000CC"/>
                  </a:solidFill>
                </a:ln>
                <a:latin typeface="Times New Roman" pitchFamily="18" charset="0"/>
                <a:ea typeface="Times New Roman" pitchFamily="18" charset="0"/>
                <a:cs typeface="Times New Roman" pitchFamily="18" charset="0"/>
              </a:rPr>
              <a:t> характер, не </a:t>
            </a:r>
            <a:r>
              <a:rPr lang="ru-RU" sz="2400" b="1" dirty="0" err="1" smtClean="0">
                <a:ln>
                  <a:solidFill>
                    <a:srgbClr val="0000CC"/>
                  </a:solidFill>
                </a:ln>
                <a:latin typeface="Times New Roman" pitchFamily="18" charset="0"/>
                <a:ea typeface="Times New Roman" pitchFamily="18" charset="0"/>
                <a:cs typeface="Times New Roman" pitchFamily="18" charset="0"/>
              </a:rPr>
              <a:t>залежать</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від</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дози</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Фотодерматози</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що</a:t>
            </a:r>
            <a:r>
              <a:rPr lang="ru-RU" sz="2400" b="1" dirty="0" smtClean="0">
                <a:ln>
                  <a:solidFill>
                    <a:srgbClr val="0000CC"/>
                  </a:solidFill>
                </a:ln>
                <a:latin typeface="Times New Roman" pitchFamily="18" charset="0"/>
                <a:ea typeface="Times New Roman" pitchFamily="18" charset="0"/>
                <a:cs typeface="Times New Roman" pitchFamily="18" charset="0"/>
              </a:rPr>
              <a:t> повторно </a:t>
            </a:r>
            <a:r>
              <a:rPr lang="ru-RU" sz="2400" b="1" dirty="0" err="1" smtClean="0">
                <a:ln>
                  <a:solidFill>
                    <a:srgbClr val="0000CC"/>
                  </a:solidFill>
                </a:ln>
                <a:latin typeface="Times New Roman" pitchFamily="18" charset="0"/>
                <a:ea typeface="Times New Roman" pitchFamily="18" charset="0"/>
                <a:cs typeface="Times New Roman" pitchFamily="18" charset="0"/>
              </a:rPr>
              <a:t>виникають</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можуть</a:t>
            </a:r>
            <a:r>
              <a:rPr lang="ru-RU" sz="2400" b="1" dirty="0" smtClean="0">
                <a:ln>
                  <a:solidFill>
                    <a:srgbClr val="0000CC"/>
                  </a:solidFill>
                </a:ln>
                <a:latin typeface="Times New Roman" pitchFamily="18" charset="0"/>
                <a:ea typeface="Times New Roman" pitchFamily="18" charset="0"/>
                <a:cs typeface="Times New Roman" pitchFamily="18" charset="0"/>
              </a:rPr>
              <a:t> у </a:t>
            </a:r>
            <a:r>
              <a:rPr lang="ru-RU" sz="2400" b="1" dirty="0" err="1" smtClean="0">
                <a:ln>
                  <a:solidFill>
                    <a:srgbClr val="0000CC"/>
                  </a:solidFill>
                </a:ln>
                <a:latin typeface="Times New Roman" pitchFamily="18" charset="0"/>
                <a:ea typeface="Times New Roman" pitchFamily="18" charset="0"/>
                <a:cs typeface="Times New Roman" pitchFamily="18" charset="0"/>
              </a:rPr>
              <a:t>ряді</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випадків</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призводити</a:t>
            </a:r>
            <a:r>
              <a:rPr lang="ru-RU" sz="2400" b="1" dirty="0" smtClean="0">
                <a:ln>
                  <a:solidFill>
                    <a:srgbClr val="0000CC"/>
                  </a:solidFill>
                </a:ln>
                <a:latin typeface="Times New Roman" pitchFamily="18" charset="0"/>
                <a:ea typeface="Times New Roman" pitchFamily="18" charset="0"/>
                <a:cs typeface="Times New Roman" pitchFamily="18" charset="0"/>
              </a:rPr>
              <a:t> до </a:t>
            </a:r>
            <a:r>
              <a:rPr lang="ru-RU" sz="2400" b="1" dirty="0" err="1" smtClean="0">
                <a:ln>
                  <a:solidFill>
                    <a:srgbClr val="0000CC"/>
                  </a:solidFill>
                </a:ln>
                <a:latin typeface="Times New Roman" pitchFamily="18" charset="0"/>
                <a:ea typeface="Times New Roman" pitchFamily="18" charset="0"/>
                <a:cs typeface="Times New Roman" pitchFamily="18" charset="0"/>
              </a:rPr>
              <a:t>незворотних</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змін</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шкіри</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Аміодарон</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може</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викликати</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дозозалежну</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фототоксичність</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із</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фарбуванням</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шкіри</a:t>
            </a:r>
            <a:r>
              <a:rPr lang="ru-RU" sz="2400" b="1" dirty="0" smtClean="0">
                <a:ln>
                  <a:solidFill>
                    <a:srgbClr val="0000CC"/>
                  </a:solidFill>
                </a:ln>
                <a:latin typeface="Times New Roman" pitchFamily="18" charset="0"/>
                <a:ea typeface="Times New Roman" pitchFamily="18" charset="0"/>
                <a:cs typeface="Times New Roman" pitchFamily="18" charset="0"/>
              </a:rPr>
              <a:t> у </a:t>
            </a:r>
            <a:r>
              <a:rPr lang="ru-RU" sz="2400" b="1" dirty="0" err="1" smtClean="0">
                <a:ln>
                  <a:solidFill>
                    <a:srgbClr val="0000CC"/>
                  </a:solidFill>
                </a:ln>
                <a:latin typeface="Times New Roman" pitchFamily="18" charset="0"/>
                <a:ea typeface="Times New Roman" pitchFamily="18" charset="0"/>
                <a:cs typeface="Times New Roman" pitchFamily="18" charset="0"/>
              </a:rPr>
              <a:t>блакитний</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колір</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Фотоалергічний</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ефект</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спостерігався</a:t>
            </a:r>
            <a:r>
              <a:rPr lang="ru-RU" sz="2400" b="1" dirty="0" smtClean="0">
                <a:ln>
                  <a:solidFill>
                    <a:srgbClr val="0000CC"/>
                  </a:solidFill>
                </a:ln>
                <a:latin typeface="Times New Roman" pitchFamily="18" charset="0"/>
                <a:ea typeface="Times New Roman" pitchFamily="18" charset="0"/>
                <a:cs typeface="Times New Roman" pitchFamily="18" charset="0"/>
              </a:rPr>
              <a:t> при </a:t>
            </a:r>
            <a:r>
              <a:rPr lang="ru-RU" sz="2400" b="1" dirty="0" err="1" smtClean="0">
                <a:ln>
                  <a:solidFill>
                    <a:srgbClr val="0000CC"/>
                  </a:solidFill>
                </a:ln>
                <a:latin typeface="Times New Roman" pitchFamily="18" charset="0"/>
                <a:ea typeface="Times New Roman" pitchFamily="18" charset="0"/>
                <a:cs typeface="Times New Roman" pitchFamily="18" charset="0"/>
              </a:rPr>
              <a:t>лікуванні</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гормональними</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контрацептивами</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барбітуратами</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хлорохіном</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хлортіазидом</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хлорпропамідом</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сульфаніламідами</a:t>
            </a:r>
            <a:r>
              <a:rPr lang="ru-RU" sz="2400" b="1" dirty="0" smtClean="0">
                <a:ln>
                  <a:solidFill>
                    <a:srgbClr val="0000CC"/>
                  </a:solidFill>
                </a:ln>
                <a:latin typeface="Times New Roman" pitchFamily="18" charset="0"/>
                <a:ea typeface="Times New Roman" pitchFamily="18" charset="0"/>
                <a:cs typeface="Times New Roman" pitchFamily="18" charset="0"/>
              </a:rPr>
              <a:t> та </a:t>
            </a:r>
            <a:r>
              <a:rPr lang="ru-RU" sz="2400" b="1" dirty="0" err="1" smtClean="0">
                <a:ln>
                  <a:solidFill>
                    <a:srgbClr val="0000CC"/>
                  </a:solidFill>
                </a:ln>
                <a:latin typeface="Times New Roman" pitchFamily="18" charset="0"/>
                <a:ea typeface="Times New Roman" pitchFamily="18" charset="0"/>
                <a:cs typeface="Times New Roman" pitchFamily="18" charset="0"/>
              </a:rPr>
              <a:t>ін.Лікарська</a:t>
            </a:r>
            <a:r>
              <a:rPr lang="ru-RU" sz="2400" b="1" dirty="0" smtClean="0">
                <a:ln>
                  <a:solidFill>
                    <a:srgbClr val="0000CC"/>
                  </a:solidFill>
                </a:ln>
                <a:latin typeface="Times New Roman" pitchFamily="18" charset="0"/>
                <a:ea typeface="Times New Roman" pitchFamily="18" charset="0"/>
                <a:cs typeface="Times New Roman" pitchFamily="18" charset="0"/>
              </a:rPr>
              <a:t> пурпура </a:t>
            </a:r>
            <a:r>
              <a:rPr lang="ru-RU" sz="2400" b="1" dirty="0" err="1" smtClean="0">
                <a:ln>
                  <a:solidFill>
                    <a:srgbClr val="0000CC"/>
                  </a:solidFill>
                </a:ln>
                <a:latin typeface="Times New Roman" pitchFamily="18" charset="0"/>
                <a:ea typeface="Times New Roman" pitchFamily="18" charset="0"/>
                <a:cs typeface="Times New Roman" pitchFamily="18" charset="0"/>
              </a:rPr>
              <a:t>є</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наслідком</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алергічного</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васкуліту</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чи</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тромбоцитопенії</a:t>
            </a:r>
            <a:r>
              <a:rPr lang="ru-RU" sz="2400" b="1" dirty="0" smtClean="0">
                <a:ln>
                  <a:solidFill>
                    <a:srgbClr val="0000CC"/>
                  </a:solidFill>
                </a:ln>
                <a:latin typeface="Times New Roman" pitchFamily="18" charset="0"/>
                <a:ea typeface="Times New Roman" pitchFamily="18" charset="0"/>
                <a:cs typeface="Times New Roman" pitchFamily="18" charset="0"/>
              </a:rPr>
              <a:t> (прямого токсичного </a:t>
            </a:r>
            <a:r>
              <a:rPr lang="ru-RU" sz="2400" b="1" dirty="0" err="1" smtClean="0">
                <a:ln>
                  <a:solidFill>
                    <a:srgbClr val="0000CC"/>
                  </a:solidFill>
                </a:ln>
                <a:latin typeface="Times New Roman" pitchFamily="18" charset="0"/>
                <a:ea typeface="Times New Roman" pitchFamily="18" charset="0"/>
                <a:cs typeface="Times New Roman" pitchFamily="18" charset="0"/>
              </a:rPr>
              <a:t>ушкодження</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тромбоцитів</a:t>
            </a:r>
            <a:r>
              <a:rPr lang="ru-RU" sz="2400" b="1" dirty="0" smtClean="0">
                <a:ln>
                  <a:solidFill>
                    <a:srgbClr val="0000CC"/>
                  </a:solidFill>
                </a:ln>
                <a:latin typeface="Times New Roman" pitchFamily="18" charset="0"/>
                <a:ea typeface="Times New Roman" pitchFamily="18" charset="0"/>
                <a:cs typeface="Times New Roman" pitchFamily="18" charset="0"/>
              </a:rPr>
              <a:t>). При </a:t>
            </a:r>
            <a:r>
              <a:rPr lang="ru-RU" sz="2400" b="1" dirty="0" err="1" smtClean="0">
                <a:ln>
                  <a:solidFill>
                    <a:srgbClr val="0000CC"/>
                  </a:solidFill>
                </a:ln>
                <a:latin typeface="Times New Roman" pitchFamily="18" charset="0"/>
                <a:ea typeface="Times New Roman" pitchFamily="18" charset="0"/>
                <a:cs typeface="Times New Roman" pitchFamily="18" charset="0"/>
              </a:rPr>
              <a:t>васкулітах</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можуть</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розвиватися</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геморагічні</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некрози</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шкіри</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Останні</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виникають</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іноді</a:t>
            </a:r>
            <a:r>
              <a:rPr lang="ru-RU" sz="2400" b="1" dirty="0" smtClean="0">
                <a:ln>
                  <a:solidFill>
                    <a:srgbClr val="0000CC"/>
                  </a:solidFill>
                </a:ln>
                <a:latin typeface="Times New Roman" pitchFamily="18" charset="0"/>
                <a:ea typeface="Times New Roman" pitchFamily="18" charset="0"/>
                <a:cs typeface="Times New Roman" pitchFamily="18" charset="0"/>
              </a:rPr>
              <a:t> при </a:t>
            </a:r>
            <a:r>
              <a:rPr lang="ru-RU" sz="2400" b="1" dirty="0" err="1" smtClean="0">
                <a:ln>
                  <a:solidFill>
                    <a:srgbClr val="0000CC"/>
                  </a:solidFill>
                </a:ln>
                <a:latin typeface="Times New Roman" pitchFamily="18" charset="0"/>
                <a:ea typeface="Times New Roman" pitchFamily="18" charset="0"/>
                <a:cs typeface="Times New Roman" pitchFamily="18" charset="0"/>
              </a:rPr>
              <a:t>лікуванні</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цитостатиками</a:t>
            </a:r>
            <a:r>
              <a:rPr lang="ru-RU" sz="2400" b="1" dirty="0" smtClean="0">
                <a:ln>
                  <a:solidFill>
                    <a:srgbClr val="0000CC"/>
                  </a:solidFill>
                </a:ln>
                <a:latin typeface="Times New Roman" pitchFamily="18" charset="0"/>
                <a:ea typeface="Times New Roman" pitchFamily="18" charset="0"/>
                <a:cs typeface="Times New Roman" pitchFamily="18" charset="0"/>
              </a:rPr>
              <a:t> та </a:t>
            </a:r>
            <a:r>
              <a:rPr lang="ru-RU" sz="2400" b="1" dirty="0" err="1" smtClean="0">
                <a:ln>
                  <a:solidFill>
                    <a:srgbClr val="0000CC"/>
                  </a:solidFill>
                </a:ln>
                <a:latin typeface="Times New Roman" pitchFamily="18" charset="0"/>
                <a:ea typeface="Times New Roman" pitchFamily="18" charset="0"/>
                <a:cs typeface="Times New Roman" pitchFamily="18" charset="0"/>
              </a:rPr>
              <a:t>речовинами</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що</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впливають</a:t>
            </a:r>
            <a:r>
              <a:rPr lang="ru-RU" sz="2400" b="1" dirty="0" smtClean="0">
                <a:ln>
                  <a:solidFill>
                    <a:srgbClr val="0000CC"/>
                  </a:solidFill>
                </a:ln>
                <a:latin typeface="Times New Roman" pitchFamily="18" charset="0"/>
                <a:ea typeface="Times New Roman" pitchFamily="18" charset="0"/>
                <a:cs typeface="Times New Roman" pitchFamily="18" charset="0"/>
              </a:rPr>
              <a:t> на </a:t>
            </a:r>
            <a:r>
              <a:rPr lang="ru-RU" sz="2400" b="1" dirty="0" err="1" smtClean="0">
                <a:ln>
                  <a:solidFill>
                    <a:srgbClr val="0000CC"/>
                  </a:solidFill>
                </a:ln>
                <a:latin typeface="Times New Roman" pitchFamily="18" charset="0"/>
                <a:ea typeface="Times New Roman" pitchFamily="18" charset="0"/>
                <a:cs typeface="Times New Roman" pitchFamily="18" charset="0"/>
              </a:rPr>
              <a:t>кровотік</a:t>
            </a:r>
            <a:r>
              <a:rPr lang="ru-RU" sz="2400" b="1" dirty="0" smtClean="0">
                <a:ln>
                  <a:solidFill>
                    <a:srgbClr val="0000CC"/>
                  </a:solidFill>
                </a:ln>
                <a:latin typeface="Times New Roman" pitchFamily="18" charset="0"/>
                <a:ea typeface="Times New Roman" pitchFamily="18" charset="0"/>
                <a:cs typeface="Times New Roman" pitchFamily="18" charset="0"/>
              </a:rPr>
              <a:t> у </a:t>
            </a:r>
            <a:r>
              <a:rPr lang="ru-RU" sz="2400" b="1" dirty="0" err="1" smtClean="0">
                <a:ln>
                  <a:solidFill>
                    <a:srgbClr val="0000CC"/>
                  </a:solidFill>
                </a:ln>
                <a:latin typeface="Times New Roman" pitchFamily="18" charset="0"/>
                <a:ea typeface="Times New Roman" pitchFamily="18" charset="0"/>
                <a:cs typeface="Times New Roman" pitchFamily="18" charset="0"/>
              </a:rPr>
              <a:t>шкірі</a:t>
            </a:r>
            <a:r>
              <a:rPr lang="ru-RU" sz="2400" b="1" dirty="0" smtClean="0">
                <a:ln>
                  <a:solidFill>
                    <a:srgbClr val="0000CC"/>
                  </a:solidFill>
                </a:ln>
                <a:latin typeface="Times New Roman" pitchFamily="18" charset="0"/>
                <a:ea typeface="Times New Roman" pitchFamily="18" charset="0"/>
                <a:cs typeface="Times New Roman" pitchFamily="18" charset="0"/>
              </a:rPr>
              <a:t> – </a:t>
            </a:r>
            <a:r>
              <a:rPr lang="ru-RU" sz="2400" b="1" dirty="0" err="1" smtClean="0">
                <a:ln>
                  <a:solidFill>
                    <a:srgbClr val="0000CC"/>
                  </a:solidFill>
                </a:ln>
                <a:latin typeface="Times New Roman" pitchFamily="18" charset="0"/>
                <a:ea typeface="Times New Roman" pitchFamily="18" charset="0"/>
                <a:cs typeface="Times New Roman" pitchFamily="18" charset="0"/>
              </a:rPr>
              <a:t>бета-адренолітиками</a:t>
            </a:r>
            <a:r>
              <a:rPr lang="ru-RU" sz="2400" b="1" dirty="0" smtClean="0">
                <a:ln>
                  <a:solidFill>
                    <a:srgbClr val="0000CC"/>
                  </a:solidFill>
                </a:ln>
                <a:latin typeface="Times New Roman" pitchFamily="18" charset="0"/>
                <a:ea typeface="Times New Roman" pitchFamily="18" charset="0"/>
                <a:cs typeface="Times New Roman" pitchFamily="18" charset="0"/>
              </a:rPr>
              <a:t>.</a:t>
            </a: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24375"/>
            <a:ext cx="8664179" cy="704295"/>
          </a:xfrm>
          <a:prstGeom prst="rect">
            <a:avLst/>
          </a:prstGeom>
        </p:spPr>
        <p:txBody>
          <a:bodyPr wrap="square">
            <a:spAutoFit/>
          </a:bodyPr>
          <a:lstStyle/>
          <a:p>
            <a:pPr algn="r">
              <a:lnSpc>
                <a:spcPct val="70000"/>
              </a:lnSpc>
              <a:defRPr/>
            </a:pPr>
            <a:r>
              <a:rPr lang="ru-RU" sz="28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КЛІНІЧНІ ПРОЯВИ ПОБІЧНОЇ ДІЇ ЛІКАРСЬКИХ ЗАСОБІВ</a:t>
            </a: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928670"/>
            <a:ext cx="8786874" cy="4625369"/>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УРАЖЕННЯ ШКІРИ ТА ЇЇ ПРИДАТКІВ </a:t>
            </a:r>
            <a:r>
              <a:rPr lang="ru-RU" sz="2800" b="1" dirty="0" err="1" smtClean="0">
                <a:ln>
                  <a:solidFill>
                    <a:srgbClr val="0000CC"/>
                  </a:solidFill>
                </a:ln>
                <a:latin typeface="Times New Roman" pitchFamily="18" charset="0"/>
                <a:ea typeface="Times New Roman" pitchFamily="18" charset="0"/>
                <a:cs typeface="Times New Roman" pitchFamily="18" charset="0"/>
              </a:rPr>
              <a:t>Фотодерматози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змінами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близькими</a:t>
            </a:r>
            <a:r>
              <a:rPr lang="ru-RU" sz="2800" b="1" dirty="0" smtClean="0">
                <a:ln>
                  <a:solidFill>
                    <a:srgbClr val="0000CC"/>
                  </a:solidFill>
                </a:ln>
                <a:latin typeface="Times New Roman" pitchFamily="18" charset="0"/>
                <a:ea typeface="Times New Roman" pitchFamily="18" charset="0"/>
                <a:cs typeface="Times New Roman" pitchFamily="18" charset="0"/>
              </a:rPr>
              <a:t> до </a:t>
            </a:r>
            <a:r>
              <a:rPr lang="ru-RU" sz="2800" b="1" dirty="0" err="1" smtClean="0">
                <a:ln>
                  <a:solidFill>
                    <a:srgbClr val="0000CC"/>
                  </a:solidFill>
                </a:ln>
                <a:latin typeface="Times New Roman" pitchFamily="18" charset="0"/>
                <a:ea typeface="Times New Roman" pitchFamily="18" charset="0"/>
                <a:cs typeface="Times New Roman" pitchFamily="18" charset="0"/>
              </a:rPr>
              <a:t>засмаги</a:t>
            </a:r>
            <a:r>
              <a:rPr lang="ru-RU" sz="2800" b="1" dirty="0" smtClean="0">
                <a:ln>
                  <a:solidFill>
                    <a:srgbClr val="0000CC"/>
                  </a:solidFill>
                </a:ln>
                <a:latin typeface="Times New Roman" pitchFamily="18" charset="0"/>
                <a:ea typeface="Times New Roman" pitchFamily="18" charset="0"/>
                <a:cs typeface="Times New Roman" pitchFamily="18" charset="0"/>
              </a:rPr>
              <a:t>, на </a:t>
            </a:r>
            <a:r>
              <a:rPr lang="ru-RU" sz="2800" b="1" dirty="0" err="1" smtClean="0">
                <a:ln>
                  <a:solidFill>
                    <a:srgbClr val="0000CC"/>
                  </a:solidFill>
                </a:ln>
                <a:latin typeface="Times New Roman" pitchFamily="18" charset="0"/>
                <a:ea typeface="Times New Roman" pitchFamily="18" charset="0"/>
                <a:cs typeface="Times New Roman" pitchFamily="18" charset="0"/>
              </a:rPr>
              <a:t>відкритих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ділянках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шкіри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спостерігалися</a:t>
            </a:r>
            <a:r>
              <a:rPr lang="ru-RU" sz="2800" b="1" dirty="0" smtClean="0">
                <a:ln>
                  <a:solidFill>
                    <a:srgbClr val="0000CC"/>
                  </a:solidFill>
                </a:ln>
                <a:latin typeface="Times New Roman" pitchFamily="18" charset="0"/>
                <a:ea typeface="Times New Roman" pitchFamily="18" charset="0"/>
                <a:cs typeface="Times New Roman" pitchFamily="18" charset="0"/>
              </a:rPr>
              <a:t> при </a:t>
            </a:r>
            <a:r>
              <a:rPr lang="ru-RU" sz="2800" b="1" dirty="0" err="1" smtClean="0">
                <a:ln>
                  <a:solidFill>
                    <a:srgbClr val="0000CC"/>
                  </a:solidFill>
                </a:ln>
                <a:latin typeface="Times New Roman" pitchFamily="18" charset="0"/>
                <a:ea typeface="Times New Roman" pitchFamily="18" charset="0"/>
                <a:cs typeface="Times New Roman" pitchFamily="18" charset="0"/>
              </a:rPr>
              <a:t>лікуванні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фенотіазинами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тетрациклінами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сульфаніламідами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аміодароном</a:t>
            </a:r>
            <a:r>
              <a:rPr lang="ru-RU" sz="2800" b="1" dirty="0" smtClean="0">
                <a:ln>
                  <a:solidFill>
                    <a:srgbClr val="0000CC"/>
                  </a:solidFill>
                </a:ln>
                <a:latin typeface="Times New Roman" pitchFamily="18" charset="0"/>
                <a:ea typeface="Times New Roman" pitchFamily="18" charset="0"/>
                <a:cs typeface="Times New Roman" pitchFamily="18" charset="0"/>
              </a:rPr>
              <a:t>. Вони </a:t>
            </a:r>
            <a:r>
              <a:rPr lang="ru-RU" sz="2800" b="1" dirty="0" err="1" smtClean="0">
                <a:ln>
                  <a:solidFill>
                    <a:srgbClr val="0000CC"/>
                  </a:solidFill>
                </a:ln>
                <a:latin typeface="Times New Roman" pitchFamily="18" charset="0"/>
                <a:ea typeface="Times New Roman" pitchFamily="18" charset="0"/>
                <a:cs typeface="Times New Roman" pitchFamily="18" charset="0"/>
              </a:rPr>
              <a:t>можуть</a:t>
            </a:r>
            <a:r>
              <a:rPr lang="ru-RU" sz="2800" b="1" dirty="0" smtClean="0">
                <a:ln>
                  <a:solidFill>
                    <a:srgbClr val="0000CC"/>
                  </a:solidFill>
                </a:ln>
                <a:latin typeface="Times New Roman" pitchFamily="18" charset="0"/>
                <a:ea typeface="Times New Roman" pitchFamily="18" charset="0"/>
                <a:cs typeface="Times New Roman" pitchFamily="18" charset="0"/>
              </a:rPr>
              <a:t> бути </a:t>
            </a:r>
            <a:r>
              <a:rPr lang="ru-RU" sz="2800" b="1" dirty="0" err="1" smtClean="0">
                <a:ln>
                  <a:solidFill>
                    <a:srgbClr val="0000CC"/>
                  </a:solidFill>
                </a:ln>
                <a:latin typeface="Times New Roman" pitchFamily="18" charset="0"/>
                <a:ea typeface="Times New Roman" pitchFamily="18" charset="0"/>
                <a:cs typeface="Times New Roman" pitchFamily="18" charset="0"/>
              </a:rPr>
              <a:t>обумовлені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фототоксичним</a:t>
            </a:r>
            <a:r>
              <a:rPr lang="ru-RU" sz="2800" b="1" dirty="0" smtClean="0">
                <a:ln>
                  <a:solidFill>
                    <a:srgbClr val="0000CC"/>
                  </a:solidFill>
                </a:ln>
                <a:latin typeface="Times New Roman" pitchFamily="18" charset="0"/>
                <a:ea typeface="Times New Roman" pitchFamily="18" charset="0"/>
                <a:cs typeface="Times New Roman" pitchFamily="18" charset="0"/>
              </a:rPr>
              <a:t> та </a:t>
            </a:r>
            <a:r>
              <a:rPr lang="ru-RU" sz="2800" b="1" dirty="0" err="1" smtClean="0">
                <a:ln>
                  <a:solidFill>
                    <a:srgbClr val="0000CC"/>
                  </a:solidFill>
                </a:ln>
                <a:latin typeface="Times New Roman" pitchFamily="18" charset="0"/>
                <a:ea typeface="Times New Roman" pitchFamily="18" charset="0"/>
                <a:cs typeface="Times New Roman" pitchFamily="18" charset="0"/>
              </a:rPr>
              <a:t>фотоалергічним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ефектами.У</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першому</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випадку</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ліки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під</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впливом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ультрафіолетових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променів</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перетворюються</a:t>
            </a:r>
            <a:r>
              <a:rPr lang="ru-RU" sz="2800" b="1" dirty="0" smtClean="0">
                <a:ln>
                  <a:solidFill>
                    <a:srgbClr val="0000CC"/>
                  </a:solidFill>
                </a:ln>
                <a:latin typeface="Times New Roman" pitchFamily="18" charset="0"/>
                <a:ea typeface="Times New Roman" pitchFamily="18" charset="0"/>
                <a:cs typeface="Times New Roman" pitchFamily="18" charset="0"/>
              </a:rPr>
              <a:t> на </a:t>
            </a:r>
            <a:r>
              <a:rPr lang="ru-RU" sz="2800" b="1" dirty="0" err="1" smtClean="0">
                <a:ln>
                  <a:solidFill>
                    <a:srgbClr val="0000CC"/>
                  </a:solidFill>
                </a:ln>
                <a:latin typeface="Times New Roman" pitchFamily="18" charset="0"/>
                <a:ea typeface="Times New Roman" pitchFamily="18" charset="0"/>
                <a:cs typeface="Times New Roman" pitchFamily="18" charset="0"/>
              </a:rPr>
              <a:t>токсичну</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сполуку,у</a:t>
            </a:r>
            <a:r>
              <a:rPr lang="ru-RU" sz="2800" b="1" dirty="0" smtClean="0">
                <a:ln>
                  <a:solidFill>
                    <a:srgbClr val="0000CC"/>
                  </a:solidFill>
                </a:ln>
                <a:latin typeface="Times New Roman" pitchFamily="18" charset="0"/>
                <a:ea typeface="Times New Roman" pitchFamily="18" charset="0"/>
                <a:cs typeface="Times New Roman" pitchFamily="18" charset="0"/>
              </a:rPr>
              <a:t> другому </a:t>
            </a:r>
            <a:r>
              <a:rPr lang="ru-RU" sz="2800" b="1" dirty="0" err="1" smtClean="0">
                <a:ln>
                  <a:solidFill>
                    <a:srgbClr val="0000CC"/>
                  </a:solidFill>
                </a:ln>
                <a:latin typeface="Times New Roman" pitchFamily="18" charset="0"/>
                <a:ea typeface="Times New Roman" pitchFamily="18" charset="0"/>
                <a:cs typeface="Times New Roman" pitchFamily="18" charset="0"/>
              </a:rPr>
              <a:t>випадку</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трансформується</a:t>
            </a:r>
            <a:r>
              <a:rPr lang="ru-RU" sz="2800" b="1" dirty="0" smtClean="0">
                <a:ln>
                  <a:solidFill>
                    <a:srgbClr val="0000CC"/>
                  </a:solidFill>
                </a:ln>
                <a:latin typeface="Times New Roman" pitchFamily="18" charset="0"/>
                <a:ea typeface="Times New Roman" pitchFamily="18" charset="0"/>
                <a:cs typeface="Times New Roman" pitchFamily="18" charset="0"/>
              </a:rPr>
              <a:t> в </a:t>
            </a:r>
            <a:r>
              <a:rPr lang="ru-RU" sz="2800" b="1" dirty="0" err="1" smtClean="0">
                <a:ln>
                  <a:solidFill>
                    <a:srgbClr val="0000CC"/>
                  </a:solidFill>
                </a:ln>
                <a:latin typeface="Times New Roman" pitchFamily="18" charset="0"/>
                <a:ea typeface="Times New Roman" pitchFamily="18" charset="0"/>
                <a:cs typeface="Times New Roman" pitchFamily="18" charset="0"/>
              </a:rPr>
              <a:t>гаптен</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із</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подальшим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утворенням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повного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антигену.Фототоксичні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реакції</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є</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дозозалежними</a:t>
            </a:r>
            <a:r>
              <a:rPr lang="ru-RU" sz="2800" b="1" dirty="0" smtClean="0">
                <a:ln>
                  <a:solidFill>
                    <a:srgbClr val="0000CC"/>
                  </a:solidFill>
                </a:ln>
                <a:latin typeface="Times New Roman" pitchFamily="18" charset="0"/>
                <a:ea typeface="Times New Roman" pitchFamily="18" charset="0"/>
                <a:cs typeface="Times New Roman" pitchFamily="18" charset="0"/>
              </a:rPr>
              <a:t> та при </a:t>
            </a:r>
            <a:r>
              <a:rPr lang="ru-RU" sz="2800" b="1" dirty="0" err="1" smtClean="0">
                <a:ln>
                  <a:solidFill>
                    <a:srgbClr val="0000CC"/>
                  </a:solidFill>
                </a:ln>
                <a:latin typeface="Times New Roman" pitchFamily="18" charset="0"/>
                <a:ea typeface="Times New Roman" pitchFamily="18" charset="0"/>
                <a:cs typeface="Times New Roman" pitchFamily="18" charset="0"/>
              </a:rPr>
              <a:t>певному</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дозуванні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виникають</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майже</a:t>
            </a:r>
            <a:r>
              <a:rPr lang="ru-RU" sz="2800" b="1" dirty="0" smtClean="0">
                <a:ln>
                  <a:solidFill>
                    <a:srgbClr val="0000CC"/>
                  </a:solidFill>
                </a:ln>
                <a:latin typeface="Times New Roman" pitchFamily="18" charset="0"/>
                <a:ea typeface="Times New Roman" pitchFamily="18" charset="0"/>
                <a:cs typeface="Times New Roman" pitchFamily="18" charset="0"/>
              </a:rPr>
              <a:t> у </a:t>
            </a:r>
            <a:r>
              <a:rPr lang="ru-RU" sz="2800" b="1" dirty="0" err="1" smtClean="0">
                <a:ln>
                  <a:solidFill>
                    <a:srgbClr val="0000CC"/>
                  </a:solidFill>
                </a:ln>
                <a:latin typeface="Times New Roman" pitchFamily="18" charset="0"/>
                <a:ea typeface="Times New Roman" pitchFamily="18" charset="0"/>
                <a:cs typeface="Times New Roman" pitchFamily="18" charset="0"/>
              </a:rPr>
              <a:t>всіх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хворих</a:t>
            </a:r>
            <a:r>
              <a:rPr lang="ru-RU" sz="2800" b="1" dirty="0" smtClean="0">
                <a:ln>
                  <a:solidFill>
                    <a:srgbClr val="0000CC"/>
                  </a:solidFill>
                </a:ln>
                <a:latin typeface="Times New Roman" pitchFamily="18" charset="0"/>
                <a:ea typeface="Times New Roman" pitchFamily="18" charset="0"/>
                <a:cs typeface="Times New Roman" pitchFamily="18" charset="0"/>
              </a:rPr>
              <a:t> через 8-18 годин </a:t>
            </a:r>
            <a:r>
              <a:rPr lang="ru-RU" sz="2800" b="1" dirty="0" err="1" smtClean="0">
                <a:ln>
                  <a:solidFill>
                    <a:srgbClr val="0000CC"/>
                  </a:solidFill>
                </a:ln>
                <a:latin typeface="Times New Roman" pitchFamily="18" charset="0"/>
                <a:ea typeface="Times New Roman" pitchFamily="18" charset="0"/>
                <a:cs typeface="Times New Roman" pitchFamily="18" charset="0"/>
              </a:rPr>
              <a:t>після</a:t>
            </a:r>
            <a:r>
              <a:rPr lang="ru-RU" sz="2800" b="1" dirty="0" smtClean="0">
                <a:ln>
                  <a:solidFill>
                    <a:srgbClr val="0000CC"/>
                  </a:solidFill>
                </a:ln>
                <a:latin typeface="Times New Roman" pitchFamily="18" charset="0"/>
                <a:ea typeface="Times New Roman" pitchFamily="18" charset="0"/>
                <a:cs typeface="Times New Roman" pitchFamily="18" charset="0"/>
              </a:rPr>
              <a:t> початку </a:t>
            </a:r>
            <a:r>
              <a:rPr lang="ru-RU" sz="2800" b="1" dirty="0" err="1" smtClean="0">
                <a:ln>
                  <a:solidFill>
                    <a:srgbClr val="0000CC"/>
                  </a:solidFill>
                </a:ln>
                <a:latin typeface="Times New Roman" pitchFamily="18" charset="0"/>
                <a:ea typeface="Times New Roman" pitchFamily="18" charset="0"/>
                <a:cs typeface="Times New Roman" pitchFamily="18" charset="0"/>
              </a:rPr>
              <a:t>лікування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Фотоалергічні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реакції</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мають</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індивідуальний</a:t>
            </a:r>
            <a:r>
              <a:rPr lang="ru-RU" sz="2800" b="1" dirty="0" smtClean="0">
                <a:ln>
                  <a:solidFill>
                    <a:srgbClr val="0000CC"/>
                  </a:solidFill>
                </a:ln>
                <a:latin typeface="Times New Roman" pitchFamily="18" charset="0"/>
                <a:ea typeface="Times New Roman" pitchFamily="18" charset="0"/>
                <a:cs typeface="Times New Roman" pitchFamily="18" charset="0"/>
              </a:rPr>
              <a:t> характер, не </a:t>
            </a:r>
            <a:r>
              <a:rPr lang="ru-RU" sz="2800" b="1" dirty="0" err="1" smtClean="0">
                <a:ln>
                  <a:solidFill>
                    <a:srgbClr val="0000CC"/>
                  </a:solidFill>
                </a:ln>
                <a:latin typeface="Times New Roman" pitchFamily="18" charset="0"/>
                <a:ea typeface="Times New Roman" pitchFamily="18" charset="0"/>
                <a:cs typeface="Times New Roman" pitchFamily="18" charset="0"/>
              </a:rPr>
              <a:t>залежать</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від</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дози</a:t>
            </a:r>
            <a:r>
              <a:rPr lang="ru-RU" sz="2800" b="1" dirty="0" smtClean="0">
                <a:ln>
                  <a:solidFill>
                    <a:srgbClr val="0000CC"/>
                  </a:solidFill>
                </a:ln>
                <a:latin typeface="Times New Roman" pitchFamily="18" charset="0"/>
                <a:ea typeface="Times New Roman" pitchFamily="18" charset="0"/>
                <a:cs typeface="Times New Roman" pitchFamily="18" charset="0"/>
              </a:rPr>
              <a:t>.</a:t>
            </a: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24375"/>
            <a:ext cx="8664179" cy="704295"/>
          </a:xfrm>
          <a:prstGeom prst="rect">
            <a:avLst/>
          </a:prstGeom>
        </p:spPr>
        <p:txBody>
          <a:bodyPr wrap="square">
            <a:spAutoFit/>
          </a:bodyPr>
          <a:lstStyle/>
          <a:p>
            <a:pPr algn="r">
              <a:lnSpc>
                <a:spcPct val="70000"/>
              </a:lnSpc>
              <a:defRPr/>
            </a:pPr>
            <a:r>
              <a:rPr lang="ru-RU" sz="28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КЛІНІЧНІ ПРОЯВИ ПОБІЧНОЇ ДІЇ ЛІКАРСЬКИХ ЗАСОБІВ</a:t>
            </a: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928670"/>
            <a:ext cx="8786874" cy="4475071"/>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УРАЖЕННЯ ШКІРИ ТА ЇЇ ПРИДАТКІВ</a:t>
            </a:r>
          </a:p>
          <a:p>
            <a:pPr eaLnBrk="0" hangingPunct="0">
              <a:lnSpc>
                <a:spcPct val="70000"/>
              </a:lnSpc>
              <a:spcBef>
                <a:spcPts val="600"/>
              </a:spcBef>
              <a:defRPr/>
            </a:pPr>
            <a:endPar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ru-RU" sz="2800" b="1" dirty="0" err="1" smtClean="0">
                <a:ln>
                  <a:solidFill>
                    <a:srgbClr val="0000CC"/>
                  </a:solidFill>
                </a:ln>
                <a:latin typeface="Times New Roman" pitchFamily="18" charset="0"/>
                <a:ea typeface="Times New Roman" pitchFamily="18" charset="0"/>
                <a:cs typeface="Times New Roman" pitchFamily="18" charset="0"/>
              </a:rPr>
              <a:t>Фотодерматози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що</a:t>
            </a:r>
            <a:r>
              <a:rPr lang="ru-RU" sz="2800" b="1" dirty="0" smtClean="0">
                <a:ln>
                  <a:solidFill>
                    <a:srgbClr val="0000CC"/>
                  </a:solidFill>
                </a:ln>
                <a:latin typeface="Times New Roman" pitchFamily="18" charset="0"/>
                <a:ea typeface="Times New Roman" pitchFamily="18" charset="0"/>
                <a:cs typeface="Times New Roman" pitchFamily="18" charset="0"/>
              </a:rPr>
              <a:t> повторно </a:t>
            </a:r>
            <a:r>
              <a:rPr lang="ru-RU" sz="2800" b="1" dirty="0" err="1" smtClean="0">
                <a:ln>
                  <a:solidFill>
                    <a:srgbClr val="0000CC"/>
                  </a:solidFill>
                </a:ln>
                <a:latin typeface="Times New Roman" pitchFamily="18" charset="0"/>
                <a:ea typeface="Times New Roman" pitchFamily="18" charset="0"/>
                <a:cs typeface="Times New Roman" pitchFamily="18" charset="0"/>
              </a:rPr>
              <a:t>виникаютьможуть</a:t>
            </a:r>
            <a:r>
              <a:rPr lang="ru-RU" sz="2800" b="1" dirty="0" smtClean="0">
                <a:ln>
                  <a:solidFill>
                    <a:srgbClr val="0000CC"/>
                  </a:solidFill>
                </a:ln>
                <a:latin typeface="Times New Roman" pitchFamily="18" charset="0"/>
                <a:ea typeface="Times New Roman" pitchFamily="18" charset="0"/>
                <a:cs typeface="Times New Roman" pitchFamily="18" charset="0"/>
              </a:rPr>
              <a:t> у </a:t>
            </a:r>
            <a:r>
              <a:rPr lang="ru-RU" sz="2800" b="1" dirty="0" err="1" smtClean="0">
                <a:ln>
                  <a:solidFill>
                    <a:srgbClr val="0000CC"/>
                  </a:solidFill>
                </a:ln>
                <a:latin typeface="Times New Roman" pitchFamily="18" charset="0"/>
                <a:ea typeface="Times New Roman" pitchFamily="18" charset="0"/>
                <a:cs typeface="Times New Roman" pitchFamily="18" charset="0"/>
              </a:rPr>
              <a:t>ряді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випадків</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призводити</a:t>
            </a:r>
            <a:r>
              <a:rPr lang="ru-RU" sz="2800" b="1" dirty="0" smtClean="0">
                <a:ln>
                  <a:solidFill>
                    <a:srgbClr val="0000CC"/>
                  </a:solidFill>
                </a:ln>
                <a:latin typeface="Times New Roman" pitchFamily="18" charset="0"/>
                <a:ea typeface="Times New Roman" pitchFamily="18" charset="0"/>
                <a:cs typeface="Times New Roman" pitchFamily="18" charset="0"/>
              </a:rPr>
              <a:t> до </a:t>
            </a:r>
            <a:r>
              <a:rPr lang="ru-RU" sz="2800" b="1" dirty="0" err="1" smtClean="0">
                <a:ln>
                  <a:solidFill>
                    <a:srgbClr val="0000CC"/>
                  </a:solidFill>
                </a:ln>
                <a:latin typeface="Times New Roman" pitchFamily="18" charset="0"/>
                <a:ea typeface="Times New Roman" pitchFamily="18" charset="0"/>
                <a:cs typeface="Times New Roman" pitchFamily="18" charset="0"/>
              </a:rPr>
              <a:t>незворотних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змін</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шкіри</a:t>
            </a:r>
            <a:r>
              <a:rPr lang="ru-RU" sz="2800" b="1" dirty="0" smtClean="0">
                <a:ln>
                  <a:solidFill>
                    <a:srgbClr val="0000CC"/>
                  </a:solidFill>
                </a:ln>
                <a:latin typeface="Times New Roman" pitchFamily="18" charset="0"/>
                <a:ea typeface="Times New Roman" pitchFamily="18" charset="0"/>
                <a:cs typeface="Times New Roman" pitchFamily="18" charset="0"/>
              </a:rPr>
              <a:t>.</a:t>
            </a:r>
          </a:p>
          <a:p>
            <a:pPr eaLnBrk="0" hangingPunct="0">
              <a:lnSpc>
                <a:spcPct val="70000"/>
              </a:lnSpc>
              <a:spcBef>
                <a:spcPts val="600"/>
              </a:spcBef>
              <a:defRPr/>
            </a:pPr>
            <a:r>
              <a:rPr lang="ru-RU" sz="2800" b="1" dirty="0" err="1" smtClean="0">
                <a:ln>
                  <a:solidFill>
                    <a:srgbClr val="0000CC"/>
                  </a:solidFill>
                </a:ln>
                <a:latin typeface="Times New Roman" pitchFamily="18" charset="0"/>
                <a:ea typeface="Times New Roman" pitchFamily="18" charset="0"/>
                <a:cs typeface="Times New Roman" pitchFamily="18" charset="0"/>
              </a:rPr>
              <a:t>Аміодарон</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може</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викликати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дозозалежну</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фототоксичність</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із</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фарбуванням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шкіри</a:t>
            </a:r>
            <a:r>
              <a:rPr lang="ru-RU" sz="2800" b="1" dirty="0" smtClean="0">
                <a:ln>
                  <a:solidFill>
                    <a:srgbClr val="0000CC"/>
                  </a:solidFill>
                </a:ln>
                <a:latin typeface="Times New Roman" pitchFamily="18" charset="0"/>
                <a:ea typeface="Times New Roman" pitchFamily="18" charset="0"/>
                <a:cs typeface="Times New Roman" pitchFamily="18" charset="0"/>
              </a:rPr>
              <a:t> у </a:t>
            </a:r>
            <a:r>
              <a:rPr lang="ru-RU" sz="2800" b="1" dirty="0" err="1" smtClean="0">
                <a:ln>
                  <a:solidFill>
                    <a:srgbClr val="0000CC"/>
                  </a:solidFill>
                </a:ln>
                <a:latin typeface="Times New Roman" pitchFamily="18" charset="0"/>
                <a:ea typeface="Times New Roman" pitchFamily="18" charset="0"/>
                <a:cs typeface="Times New Roman" pitchFamily="18" charset="0"/>
              </a:rPr>
              <a:t>блакитний</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колір</a:t>
            </a:r>
            <a:r>
              <a:rPr lang="ru-RU" sz="2800" b="1" dirty="0" smtClean="0">
                <a:ln>
                  <a:solidFill>
                    <a:srgbClr val="0000CC"/>
                  </a:solidFill>
                </a:ln>
                <a:latin typeface="Times New Roman" pitchFamily="18" charset="0"/>
                <a:ea typeface="Times New Roman" pitchFamily="18" charset="0"/>
                <a:cs typeface="Times New Roman" pitchFamily="18" charset="0"/>
              </a:rPr>
              <a:t>.</a:t>
            </a:r>
          </a:p>
          <a:p>
            <a:pPr eaLnBrk="0" hangingPunct="0">
              <a:lnSpc>
                <a:spcPct val="70000"/>
              </a:lnSpc>
              <a:spcBef>
                <a:spcPts val="600"/>
              </a:spcBef>
              <a:defRPr/>
            </a:pPr>
            <a:r>
              <a:rPr lang="ru-RU" sz="2800" b="1" dirty="0" err="1" smtClean="0">
                <a:ln>
                  <a:solidFill>
                    <a:srgbClr val="0000CC"/>
                  </a:solidFill>
                </a:ln>
                <a:latin typeface="Times New Roman" pitchFamily="18" charset="0"/>
                <a:ea typeface="Times New Roman" pitchFamily="18" charset="0"/>
                <a:cs typeface="Times New Roman" pitchFamily="18" charset="0"/>
              </a:rPr>
              <a:t>Фотоалергічний</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ефект</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спостерігався</a:t>
            </a:r>
            <a:r>
              <a:rPr lang="ru-RU" sz="2800" b="1" dirty="0" smtClean="0">
                <a:ln>
                  <a:solidFill>
                    <a:srgbClr val="0000CC"/>
                  </a:solidFill>
                </a:ln>
                <a:latin typeface="Times New Roman" pitchFamily="18" charset="0"/>
                <a:ea typeface="Times New Roman" pitchFamily="18" charset="0"/>
                <a:cs typeface="Times New Roman" pitchFamily="18" charset="0"/>
              </a:rPr>
              <a:t> при </a:t>
            </a:r>
            <a:r>
              <a:rPr lang="ru-RU" sz="2800" b="1" dirty="0" err="1" smtClean="0">
                <a:ln>
                  <a:solidFill>
                    <a:srgbClr val="0000CC"/>
                  </a:solidFill>
                </a:ln>
                <a:latin typeface="Times New Roman" pitchFamily="18" charset="0"/>
                <a:ea typeface="Times New Roman" pitchFamily="18" charset="0"/>
                <a:cs typeface="Times New Roman" pitchFamily="18" charset="0"/>
              </a:rPr>
              <a:t>лікуванні</a:t>
            </a:r>
            <a:r>
              <a:rPr lang="ru-RU" sz="2800" b="1" dirty="0" smtClean="0">
                <a:ln>
                  <a:solidFill>
                    <a:srgbClr val="0000CC"/>
                  </a:solidFill>
                </a:ln>
                <a:latin typeface="Times New Roman" pitchFamily="18" charset="0"/>
                <a:ea typeface="Times New Roman" pitchFamily="18" charset="0"/>
                <a:cs typeface="Times New Roman" pitchFamily="18" charset="0"/>
              </a:rPr>
              <a:t>:</a:t>
            </a:r>
          </a:p>
          <a:p>
            <a:pPr eaLnBrk="0" hangingPunct="0">
              <a:lnSpc>
                <a:spcPct val="70000"/>
              </a:lnSpc>
              <a:spcBef>
                <a:spcPts val="600"/>
              </a:spcBef>
              <a:defRPr/>
            </a:pPr>
            <a:r>
              <a:rPr lang="ru-RU" sz="2800" b="1" dirty="0" smtClean="0">
                <a:ln>
                  <a:solidFill>
                    <a:srgbClr val="0000CC"/>
                  </a:solidFill>
                </a:ln>
                <a:latin typeface="Times New Roman" pitchFamily="18" charset="0"/>
                <a:ea typeface="Times New Roman" pitchFamily="18" charset="0"/>
                <a:cs typeface="Times New Roman" pitchFamily="18" charset="0"/>
              </a:rPr>
              <a:t>-</a:t>
            </a:r>
            <a:r>
              <a:rPr lang="ru-RU" sz="2800" b="1" dirty="0" err="1" smtClean="0">
                <a:ln>
                  <a:solidFill>
                    <a:srgbClr val="0000CC"/>
                  </a:solidFill>
                </a:ln>
                <a:latin typeface="Times New Roman" pitchFamily="18" charset="0"/>
                <a:ea typeface="Times New Roman" pitchFamily="18" charset="0"/>
                <a:cs typeface="Times New Roman" pitchFamily="18" charset="0"/>
              </a:rPr>
              <a:t>гормональними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контрацептивами</a:t>
            </a:r>
            <a:r>
              <a:rPr lang="ru-RU" sz="2800" b="1" dirty="0" smtClean="0">
                <a:ln>
                  <a:solidFill>
                    <a:srgbClr val="0000CC"/>
                  </a:solidFill>
                </a:ln>
                <a:latin typeface="Times New Roman" pitchFamily="18" charset="0"/>
                <a:ea typeface="Times New Roman" pitchFamily="18" charset="0"/>
                <a:cs typeface="Times New Roman" pitchFamily="18" charset="0"/>
              </a:rPr>
              <a:t>,</a:t>
            </a:r>
          </a:p>
          <a:p>
            <a:pPr eaLnBrk="0" hangingPunct="0">
              <a:lnSpc>
                <a:spcPct val="70000"/>
              </a:lnSpc>
              <a:spcBef>
                <a:spcPts val="600"/>
              </a:spcBef>
              <a:defRPr/>
            </a:pPr>
            <a:r>
              <a:rPr lang="ru-RU" sz="2800" b="1" dirty="0" smtClean="0">
                <a:ln>
                  <a:solidFill>
                    <a:srgbClr val="0000CC"/>
                  </a:solidFill>
                </a:ln>
                <a:latin typeface="Times New Roman" pitchFamily="18" charset="0"/>
                <a:ea typeface="Times New Roman" pitchFamily="18" charset="0"/>
                <a:cs typeface="Times New Roman" pitchFamily="18" charset="0"/>
              </a:rPr>
              <a:t>-</a:t>
            </a:r>
            <a:r>
              <a:rPr lang="ru-RU" sz="2800" b="1" dirty="0" err="1" smtClean="0">
                <a:ln>
                  <a:solidFill>
                    <a:srgbClr val="0000CC"/>
                  </a:solidFill>
                </a:ln>
                <a:latin typeface="Times New Roman" pitchFamily="18" charset="0"/>
                <a:ea typeface="Times New Roman" pitchFamily="18" charset="0"/>
                <a:cs typeface="Times New Roman" pitchFamily="18" charset="0"/>
              </a:rPr>
              <a:t>барбітуратами,хлорохіном,хлортіазидом,хлорпропамідом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сульфаніламідами</a:t>
            </a:r>
            <a:r>
              <a:rPr lang="ru-RU" sz="2800" b="1" dirty="0" smtClean="0">
                <a:ln>
                  <a:solidFill>
                    <a:srgbClr val="0000CC"/>
                  </a:solidFill>
                </a:ln>
                <a:latin typeface="Times New Roman" pitchFamily="18" charset="0"/>
                <a:ea typeface="Times New Roman" pitchFamily="18" charset="0"/>
                <a:cs typeface="Times New Roman" pitchFamily="18" charset="0"/>
              </a:rPr>
              <a:t> та </a:t>
            </a:r>
            <a:r>
              <a:rPr lang="ru-RU" sz="2800" b="1" dirty="0" err="1" smtClean="0">
                <a:ln>
                  <a:solidFill>
                    <a:srgbClr val="0000CC"/>
                  </a:solidFill>
                </a:ln>
                <a:latin typeface="Times New Roman" pitchFamily="18" charset="0"/>
                <a:ea typeface="Times New Roman" pitchFamily="18" charset="0"/>
                <a:cs typeface="Times New Roman" pitchFamily="18" charset="0"/>
              </a:rPr>
              <a:t>ін</a:t>
            </a:r>
            <a:r>
              <a:rPr lang="ru-RU" sz="2800" b="1" dirty="0" smtClean="0">
                <a:ln>
                  <a:solidFill>
                    <a:srgbClr val="0000CC"/>
                  </a:solidFill>
                </a:ln>
                <a:latin typeface="Times New Roman" pitchFamily="18" charset="0"/>
                <a:ea typeface="Times New Roman" pitchFamily="18" charset="0"/>
                <a:cs typeface="Times New Roman" pitchFamily="18" charset="0"/>
              </a:rPr>
              <a:t>. </a:t>
            </a: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24375"/>
            <a:ext cx="8664179" cy="704295"/>
          </a:xfrm>
          <a:prstGeom prst="rect">
            <a:avLst/>
          </a:prstGeom>
        </p:spPr>
        <p:txBody>
          <a:bodyPr wrap="square">
            <a:spAutoFit/>
          </a:bodyPr>
          <a:lstStyle/>
          <a:p>
            <a:pPr algn="r">
              <a:lnSpc>
                <a:spcPct val="70000"/>
              </a:lnSpc>
              <a:defRPr/>
            </a:pPr>
            <a:r>
              <a:rPr lang="ru-RU" sz="28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КЛІНІЧНІ ПРОЯВИ ПОБІЧНОЇ ДІЇ ЛІКАРСЬКИХ ЗАСОБІВ</a:t>
            </a: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928670"/>
            <a:ext cx="8786874" cy="4244239"/>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УРАЖЕННЯ ШКІРИ ТА ЇЇ </a:t>
            </a:r>
            <a:r>
              <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ПРИДАТКІВ</a:t>
            </a:r>
          </a:p>
          <a:p>
            <a:pPr eaLnBrk="0" hangingPunct="0">
              <a:lnSpc>
                <a:spcPct val="70000"/>
              </a:lnSpc>
              <a:spcBef>
                <a:spcPts val="600"/>
              </a:spcBef>
              <a:defRPr/>
            </a:pPr>
            <a:r>
              <a:rPr lang="ru-RU" sz="2800" b="1" dirty="0" err="1" smtClean="0">
                <a:ln>
                  <a:solidFill>
                    <a:srgbClr val="0000CC"/>
                  </a:solidFill>
                </a:ln>
                <a:latin typeface="Times New Roman" pitchFamily="18" charset="0"/>
                <a:ea typeface="Times New Roman" pitchFamily="18" charset="0"/>
                <a:cs typeface="Times New Roman" pitchFamily="18" charset="0"/>
              </a:rPr>
              <a:t>Підшкірні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ліпоатрофії</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можуть</a:t>
            </a:r>
            <a:r>
              <a:rPr lang="ru-RU" sz="2800" b="1" dirty="0" smtClean="0">
                <a:ln>
                  <a:solidFill>
                    <a:srgbClr val="0000CC"/>
                  </a:solidFill>
                </a:ln>
                <a:latin typeface="Times New Roman" pitchFamily="18" charset="0"/>
                <a:ea typeface="Times New Roman" pitchFamily="18" charset="0"/>
                <a:cs typeface="Times New Roman" pitchFamily="18" charset="0"/>
              </a:rPr>
              <a:t> бути при </a:t>
            </a:r>
            <a:r>
              <a:rPr lang="ru-RU" sz="2800" b="1" dirty="0" err="1" smtClean="0">
                <a:ln>
                  <a:solidFill>
                    <a:srgbClr val="0000CC"/>
                  </a:solidFill>
                </a:ln>
                <a:latin typeface="Times New Roman" pitchFamily="18" charset="0"/>
                <a:ea typeface="Times New Roman" pitchFamily="18" charset="0"/>
                <a:cs typeface="Times New Roman" pitchFamily="18" charset="0"/>
              </a:rPr>
              <a:t>багаторазових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ін'єкціях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інсуліну</a:t>
            </a:r>
            <a:r>
              <a:rPr lang="ru-RU" sz="2800" b="1" dirty="0" smtClean="0">
                <a:ln>
                  <a:solidFill>
                    <a:srgbClr val="0000CC"/>
                  </a:solidFill>
                </a:ln>
                <a:latin typeface="Times New Roman" pitchFamily="18" charset="0"/>
                <a:ea typeface="Times New Roman" pitchFamily="18" charset="0"/>
                <a:cs typeface="Times New Roman" pitchFamily="18" charset="0"/>
              </a:rPr>
              <a:t>.</a:t>
            </a:r>
          </a:p>
          <a:p>
            <a:pPr eaLnBrk="0" hangingPunct="0">
              <a:lnSpc>
                <a:spcPct val="70000"/>
              </a:lnSpc>
              <a:spcBef>
                <a:spcPts val="600"/>
              </a:spcBef>
              <a:defRPr/>
            </a:pPr>
            <a:r>
              <a:rPr lang="ru-RU" sz="2800" b="1" dirty="0" err="1" smtClean="0">
                <a:ln>
                  <a:solidFill>
                    <a:srgbClr val="0000CC"/>
                  </a:solidFill>
                </a:ln>
                <a:latin typeface="Times New Roman" pitchFamily="18" charset="0"/>
                <a:ea typeface="Times New Roman" pitchFamily="18" charset="0"/>
                <a:cs typeface="Times New Roman" pitchFamily="18" charset="0"/>
              </a:rPr>
              <a:t>Паннікуліт</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характеризується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осередковими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запальними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змінами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підшкірної</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жирової</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клітковини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може</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спостерігатися</a:t>
            </a:r>
            <a:r>
              <a:rPr lang="ru-RU" sz="2800" b="1" dirty="0" smtClean="0">
                <a:ln>
                  <a:solidFill>
                    <a:srgbClr val="0000CC"/>
                  </a:solidFill>
                </a:ln>
                <a:latin typeface="Times New Roman" pitchFamily="18" charset="0"/>
                <a:ea typeface="Times New Roman" pitchFamily="18" charset="0"/>
                <a:cs typeface="Times New Roman" pitchFamily="18" charset="0"/>
              </a:rPr>
              <a:t> при </a:t>
            </a:r>
            <a:r>
              <a:rPr lang="ru-RU" sz="2800" b="1" dirty="0" err="1" smtClean="0">
                <a:ln>
                  <a:solidFill>
                    <a:srgbClr val="0000CC"/>
                  </a:solidFill>
                </a:ln>
                <a:latin typeface="Times New Roman" pitchFamily="18" charset="0"/>
                <a:ea typeface="Times New Roman" pitchFamily="18" charset="0"/>
                <a:cs typeface="Times New Roman" pitchFamily="18" charset="0"/>
              </a:rPr>
              <a:t>швидкій</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відміні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глюкокортикостероїдів</a:t>
            </a:r>
            <a:r>
              <a:rPr lang="ru-RU" sz="2800" b="1" dirty="0" smtClean="0">
                <a:ln>
                  <a:solidFill>
                    <a:srgbClr val="0000CC"/>
                  </a:solidFill>
                </a:ln>
                <a:latin typeface="Times New Roman" pitchFamily="18" charset="0"/>
                <a:ea typeface="Times New Roman" pitchFamily="18" charset="0"/>
                <a:cs typeface="Times New Roman" pitchFamily="18" charset="0"/>
              </a:rPr>
              <a:t>.</a:t>
            </a:r>
          </a:p>
          <a:p>
            <a:pPr eaLnBrk="0" hangingPunct="0">
              <a:lnSpc>
                <a:spcPct val="70000"/>
              </a:lnSpc>
              <a:spcBef>
                <a:spcPts val="600"/>
              </a:spcBef>
              <a:defRPr/>
            </a:pPr>
            <a:r>
              <a:rPr lang="ru-RU" sz="2800" b="1" dirty="0" smtClean="0">
                <a:ln>
                  <a:solidFill>
                    <a:srgbClr val="0000CC"/>
                  </a:solidFill>
                </a:ln>
                <a:latin typeface="Times New Roman" pitchFamily="18" charset="0"/>
                <a:ea typeface="Times New Roman" pitchFamily="18" charset="0"/>
                <a:cs typeface="Times New Roman" pitchFamily="18" charset="0"/>
              </a:rPr>
              <a:t>Себорея </a:t>
            </a:r>
            <a:r>
              <a:rPr lang="ru-RU" sz="2800" b="1" dirty="0" err="1" smtClean="0">
                <a:ln>
                  <a:solidFill>
                    <a:srgbClr val="0000CC"/>
                  </a:solidFill>
                </a:ln>
                <a:latin typeface="Times New Roman" pitchFamily="18" charset="0"/>
                <a:ea typeface="Times New Roman" pitchFamily="18" charset="0"/>
                <a:cs typeface="Times New Roman" pitchFamily="18" charset="0"/>
              </a:rPr>
              <a:t>з</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акнеподібними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пустульозними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висипаннями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спостерігалася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під</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впливом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андрогенів</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кортикостероїдів</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протисудомних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туберкулостатиків</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Іноді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це</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явище</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пов'язане</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одночасним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ураженням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печінки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лікарським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чи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алкогольним</a:t>
            </a:r>
            <a:r>
              <a:rPr lang="ru-RU" sz="2800" b="1" dirty="0" smtClean="0">
                <a:ln>
                  <a:solidFill>
                    <a:srgbClr val="0000CC"/>
                  </a:solidFill>
                </a:ln>
                <a:latin typeface="Times New Roman" pitchFamily="18" charset="0"/>
                <a:ea typeface="Times New Roman" pitchFamily="18" charset="0"/>
                <a:cs typeface="Times New Roman" pitchFamily="18" charset="0"/>
              </a:rPr>
              <a:t>).</a:t>
            </a: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24375"/>
            <a:ext cx="8664179" cy="704295"/>
          </a:xfrm>
          <a:prstGeom prst="rect">
            <a:avLst/>
          </a:prstGeom>
        </p:spPr>
        <p:txBody>
          <a:bodyPr wrap="square">
            <a:spAutoFit/>
          </a:bodyPr>
          <a:lstStyle/>
          <a:p>
            <a:pPr algn="r">
              <a:lnSpc>
                <a:spcPct val="70000"/>
              </a:lnSpc>
              <a:defRPr/>
            </a:pPr>
            <a:r>
              <a:rPr lang="ru-RU" sz="28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КЛІНІЧНІ ПРОЯВИ ПОБІЧНОЇ ДІЇ ЛІКАРСЬКИХ ЗАСОБІВ</a:t>
            </a: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928670"/>
            <a:ext cx="8786874" cy="5604611"/>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УРАЖЕННЯ ШКІРИ ТА ЇЇ </a:t>
            </a:r>
            <a:r>
              <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ПРИДАТКІВ</a:t>
            </a:r>
          </a:p>
          <a:p>
            <a:pPr eaLnBrk="0" hangingPunct="0">
              <a:lnSpc>
                <a:spcPct val="70000"/>
              </a:lnSpc>
              <a:spcBef>
                <a:spcPts val="600"/>
              </a:spcBef>
              <a:defRPr/>
            </a:pPr>
            <a:r>
              <a:rPr lang="ru-RU" sz="2800" b="1" dirty="0" err="1" smtClean="0">
                <a:ln>
                  <a:solidFill>
                    <a:srgbClr val="0000CC"/>
                  </a:solidFill>
                </a:ln>
                <a:latin typeface="Times New Roman" pitchFamily="18" charset="0"/>
                <a:ea typeface="Times New Roman" pitchFamily="18" charset="0"/>
                <a:cs typeface="Times New Roman" pitchFamily="18" charset="0"/>
              </a:rPr>
              <a:t>Під</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безпосереднім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впливом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цитостатиків</a:t>
            </a:r>
            <a:r>
              <a:rPr lang="ru-RU" sz="2800" b="1" dirty="0" smtClean="0">
                <a:ln>
                  <a:solidFill>
                    <a:srgbClr val="0000CC"/>
                  </a:solidFill>
                </a:ln>
                <a:latin typeface="Times New Roman" pitchFamily="18" charset="0"/>
                <a:ea typeface="Times New Roman" pitchFamily="18" charset="0"/>
                <a:cs typeface="Times New Roman" pitchFamily="18" charset="0"/>
              </a:rPr>
              <a:t> через 1-2 </a:t>
            </a:r>
            <a:r>
              <a:rPr lang="ru-RU" sz="2800" b="1" dirty="0" err="1" smtClean="0">
                <a:ln>
                  <a:solidFill>
                    <a:srgbClr val="0000CC"/>
                  </a:solidFill>
                </a:ln>
                <a:latin typeface="Times New Roman" pitchFamily="18" charset="0"/>
                <a:ea typeface="Times New Roman" pitchFamily="18" charset="0"/>
                <a:cs typeface="Times New Roman" pitchFamily="18" charset="0"/>
              </a:rPr>
              <a:t>тижні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після</a:t>
            </a:r>
            <a:r>
              <a:rPr lang="ru-RU" sz="2800" b="1" dirty="0" smtClean="0">
                <a:ln>
                  <a:solidFill>
                    <a:srgbClr val="0000CC"/>
                  </a:solidFill>
                </a:ln>
                <a:latin typeface="Times New Roman" pitchFamily="18" charset="0"/>
                <a:ea typeface="Times New Roman" pitchFamily="18" charset="0"/>
                <a:cs typeface="Times New Roman" pitchFamily="18" charset="0"/>
              </a:rPr>
              <a:t> початку </a:t>
            </a:r>
            <a:r>
              <a:rPr lang="ru-RU" sz="2800" b="1" dirty="0" err="1" smtClean="0">
                <a:ln>
                  <a:solidFill>
                    <a:srgbClr val="0000CC"/>
                  </a:solidFill>
                </a:ln>
                <a:latin typeface="Times New Roman" pitchFamily="18" charset="0"/>
                <a:ea typeface="Times New Roman" pitchFamily="18" charset="0"/>
                <a:cs typeface="Times New Roman" pitchFamily="18" charset="0"/>
              </a:rPr>
              <a:t>лікування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відзначається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зменшення</a:t>
            </a:r>
            <a:r>
              <a:rPr lang="ru-RU" sz="2800" b="1" dirty="0" smtClean="0">
                <a:ln>
                  <a:solidFill>
                    <a:srgbClr val="0000CC"/>
                  </a:solidFill>
                </a:ln>
                <a:latin typeface="Times New Roman" pitchFamily="18" charset="0"/>
                <a:ea typeface="Times New Roman" pitchFamily="18" charset="0"/>
                <a:cs typeface="Times New Roman" pitchFamily="18" charset="0"/>
              </a:rPr>
              <a:t> росту </a:t>
            </a:r>
            <a:r>
              <a:rPr lang="ru-RU" sz="2800" b="1" dirty="0" err="1" smtClean="0">
                <a:ln>
                  <a:solidFill>
                    <a:srgbClr val="0000CC"/>
                  </a:solidFill>
                </a:ln>
                <a:latin typeface="Times New Roman" pitchFamily="18" charset="0"/>
                <a:ea typeface="Times New Roman" pitchFamily="18" charset="0"/>
                <a:cs typeface="Times New Roman" pitchFamily="18" charset="0"/>
              </a:rPr>
              <a:t>волосся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або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його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втрата</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алопеція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Це</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пошкодження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необоротне</a:t>
            </a:r>
            <a:r>
              <a:rPr lang="ru-RU" sz="2800" b="1" dirty="0" smtClean="0">
                <a:ln>
                  <a:solidFill>
                    <a:srgbClr val="0000CC"/>
                  </a:solidFill>
                </a:ln>
                <a:latin typeface="Times New Roman" pitchFamily="18" charset="0"/>
                <a:ea typeface="Times New Roman" pitchFamily="18" charset="0"/>
                <a:cs typeface="Times New Roman" pitchFamily="18" charset="0"/>
              </a:rPr>
              <a:t>.</a:t>
            </a:r>
          </a:p>
          <a:p>
            <a:pPr eaLnBrk="0" hangingPunct="0">
              <a:lnSpc>
                <a:spcPct val="70000"/>
              </a:lnSpc>
              <a:spcBef>
                <a:spcPts val="600"/>
              </a:spcBef>
              <a:defRPr/>
            </a:pPr>
            <a:r>
              <a:rPr lang="ru-RU" sz="2800" b="1" dirty="0" smtClean="0">
                <a:ln>
                  <a:solidFill>
                    <a:srgbClr val="0000CC"/>
                  </a:solidFill>
                </a:ln>
                <a:latin typeface="Times New Roman" pitchFamily="18" charset="0"/>
                <a:ea typeface="Times New Roman" pitchFamily="18" charset="0"/>
                <a:cs typeface="Times New Roman" pitchFamily="18" charset="0"/>
              </a:rPr>
              <a:t>Оборотне </a:t>
            </a:r>
            <a:r>
              <a:rPr lang="ru-RU" sz="2800" b="1" dirty="0" err="1" smtClean="0">
                <a:ln>
                  <a:solidFill>
                    <a:srgbClr val="0000CC"/>
                  </a:solidFill>
                </a:ln>
                <a:latin typeface="Times New Roman" pitchFamily="18" charset="0"/>
                <a:ea typeface="Times New Roman" pitchFamily="18" charset="0"/>
                <a:cs typeface="Times New Roman" pitchFamily="18" charset="0"/>
              </a:rPr>
              <a:t>випадання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волосся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спостерігалося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під</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впливом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андрогенів</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тиреостатиків</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гіполіпідемічних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засобів</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ретиноїдів</a:t>
            </a:r>
            <a:endParaRPr lang="ru-RU" sz="2800" b="1" dirty="0" smtClean="0">
              <a:ln>
                <a:solidFill>
                  <a:srgbClr val="0000CC"/>
                </a:solidFill>
              </a:ln>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ru-RU" sz="2800" b="1" dirty="0" err="1" smtClean="0">
                <a:ln>
                  <a:solidFill>
                    <a:srgbClr val="0000CC"/>
                  </a:solidFill>
                </a:ln>
                <a:latin typeface="Times New Roman" pitchFamily="18" charset="0"/>
                <a:ea typeface="Times New Roman" pitchFamily="18" charset="0"/>
                <a:cs typeface="Times New Roman" pitchFamily="18" charset="0"/>
              </a:rPr>
              <a:t>Гіпертрихоз</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smtClean="0">
                <a:ln>
                  <a:solidFill>
                    <a:srgbClr val="0000CC"/>
                  </a:solidFill>
                </a:ln>
                <a:latin typeface="Times New Roman" pitchFamily="18" charset="0"/>
                <a:ea typeface="Times New Roman" pitchFamily="18" charset="0"/>
                <a:cs typeface="Times New Roman" pitchFamily="18" charset="0"/>
              </a:rPr>
              <a:t>на </a:t>
            </a:r>
            <a:r>
              <a:rPr lang="ru-RU" sz="2800" b="1" dirty="0" err="1" smtClean="0">
                <a:ln>
                  <a:solidFill>
                    <a:srgbClr val="0000CC"/>
                  </a:solidFill>
                </a:ln>
                <a:latin typeface="Times New Roman" pitchFamily="18" charset="0"/>
                <a:ea typeface="Times New Roman" pitchFamily="18" charset="0"/>
                <a:cs typeface="Times New Roman" pitchFamily="18" charset="0"/>
              </a:rPr>
              <a:t>обличчі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кінцівках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виникає</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під</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впливом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глюкокортикостероїдів</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міноксидилу</a:t>
            </a:r>
            <a:r>
              <a:rPr lang="ru-RU" sz="2800" b="1" dirty="0" smtClean="0">
                <a:ln>
                  <a:solidFill>
                    <a:srgbClr val="0000CC"/>
                  </a:solidFill>
                </a:ln>
                <a:latin typeface="Times New Roman" pitchFamily="18" charset="0"/>
                <a:ea typeface="Times New Roman" pitchFamily="18" charset="0"/>
                <a:cs typeface="Times New Roman" pitchFamily="18" charset="0"/>
              </a:rPr>
              <a:t>, а </a:t>
            </a:r>
            <a:r>
              <a:rPr lang="ru-RU" sz="2800" b="1" dirty="0" err="1" smtClean="0">
                <a:ln>
                  <a:solidFill>
                    <a:srgbClr val="0000CC"/>
                  </a:solidFill>
                </a:ln>
                <a:latin typeface="Times New Roman" pitchFamily="18" charset="0"/>
                <a:ea typeface="Times New Roman" pitchFamily="18" charset="0"/>
                <a:cs typeface="Times New Roman" pitchFamily="18" charset="0"/>
              </a:rPr>
              <a:t>також</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пеніциламіну</a:t>
            </a:r>
            <a:r>
              <a:rPr lang="ru-RU" sz="2800" b="1" dirty="0" smtClean="0">
                <a:ln>
                  <a:solidFill>
                    <a:srgbClr val="0000CC"/>
                  </a:solidFill>
                </a:ln>
                <a:latin typeface="Times New Roman" pitchFamily="18" charset="0"/>
                <a:ea typeface="Times New Roman" pitchFamily="18" charset="0"/>
                <a:cs typeface="Times New Roman" pitchFamily="18" charset="0"/>
              </a:rPr>
              <a:t>.</a:t>
            </a:r>
          </a:p>
          <a:p>
            <a:pPr eaLnBrk="0" hangingPunct="0">
              <a:lnSpc>
                <a:spcPct val="70000"/>
              </a:lnSpc>
              <a:spcBef>
                <a:spcPts val="600"/>
              </a:spcBef>
              <a:defRPr/>
            </a:pPr>
            <a:r>
              <a:rPr lang="ru-RU" sz="2800" b="1" dirty="0" err="1" smtClean="0">
                <a:ln>
                  <a:solidFill>
                    <a:srgbClr val="0000CC"/>
                  </a:solidFill>
                </a:ln>
                <a:latin typeface="Times New Roman" pitchFamily="18" charset="0"/>
                <a:ea typeface="Times New Roman" pitchFamily="18" charset="0"/>
                <a:cs typeface="Times New Roman" pitchFamily="18" charset="0"/>
              </a:rPr>
              <a:t>Гірсутизм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характеризується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надмірним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зростанням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волосся</a:t>
            </a:r>
            <a:r>
              <a:rPr lang="ru-RU" sz="2800" b="1" dirty="0" smtClean="0">
                <a:ln>
                  <a:solidFill>
                    <a:srgbClr val="0000CC"/>
                  </a:solidFill>
                </a:ln>
                <a:latin typeface="Times New Roman" pitchFamily="18" charset="0"/>
                <a:ea typeface="Times New Roman" pitchFamily="18" charset="0"/>
                <a:cs typeface="Times New Roman" pitchFamily="18" charset="0"/>
              </a:rPr>
              <a:t> за </a:t>
            </a:r>
            <a:r>
              <a:rPr lang="ru-RU" sz="2800" b="1" dirty="0" err="1" smtClean="0">
                <a:ln>
                  <a:solidFill>
                    <a:srgbClr val="0000CC"/>
                  </a:solidFill>
                </a:ln>
                <a:latin typeface="Times New Roman" pitchFamily="18" charset="0"/>
                <a:ea typeface="Times New Roman" pitchFamily="18" charset="0"/>
                <a:cs typeface="Times New Roman" pitchFamily="18" charset="0"/>
              </a:rPr>
              <a:t>чоловічим</a:t>
            </a:r>
            <a:r>
              <a:rPr lang="ru-RU" sz="2800" b="1" dirty="0" smtClean="0">
                <a:ln>
                  <a:solidFill>
                    <a:srgbClr val="0000CC"/>
                  </a:solidFill>
                </a:ln>
                <a:latin typeface="Times New Roman" pitchFamily="18" charset="0"/>
                <a:ea typeface="Times New Roman" pitchFamily="18" charset="0"/>
                <a:cs typeface="Times New Roman" pitchFamily="18" charset="0"/>
              </a:rPr>
              <a:t> типом у </a:t>
            </a:r>
            <a:r>
              <a:rPr lang="ru-RU" sz="2800" b="1" dirty="0" err="1" smtClean="0">
                <a:ln>
                  <a:solidFill>
                    <a:srgbClr val="0000CC"/>
                  </a:solidFill>
                </a:ln>
                <a:latin typeface="Times New Roman" pitchFamily="18" charset="0"/>
                <a:ea typeface="Times New Roman" pitchFamily="18" charset="0"/>
                <a:cs typeface="Times New Roman" pitchFamily="18" charset="0"/>
              </a:rPr>
              <a:t>жінок</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дітей</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під</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впливом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надлишку</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андрогенів</a:t>
            </a:r>
            <a:r>
              <a:rPr lang="ru-RU" sz="2800" b="1" dirty="0" smtClean="0">
                <a:ln>
                  <a:solidFill>
                    <a:srgbClr val="0000CC"/>
                  </a:solidFill>
                </a:ln>
                <a:latin typeface="Times New Roman" pitchFamily="18" charset="0"/>
                <a:ea typeface="Times New Roman" pitchFamily="18" charset="0"/>
                <a:cs typeface="Times New Roman" pitchFamily="18" charset="0"/>
              </a:rPr>
              <a:t>.</a:t>
            </a:r>
          </a:p>
          <a:p>
            <a:pPr eaLnBrk="0" hangingPunct="0">
              <a:lnSpc>
                <a:spcPct val="70000"/>
              </a:lnSpc>
              <a:spcBef>
                <a:spcPts val="600"/>
              </a:spcBef>
              <a:defRPr/>
            </a:pPr>
            <a:r>
              <a:rPr lang="ru-RU" sz="2800" b="1" dirty="0" err="1" smtClean="0">
                <a:ln>
                  <a:solidFill>
                    <a:srgbClr val="0000CC"/>
                  </a:solidFill>
                </a:ln>
                <a:latin typeface="Times New Roman" pitchFamily="18" charset="0"/>
                <a:ea typeface="Times New Roman" pitchFamily="18" charset="0"/>
                <a:cs typeface="Times New Roman" pitchFamily="18" charset="0"/>
              </a:rPr>
              <a:t>Оборотні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зміни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кольору</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волосся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можуть</a:t>
            </a:r>
            <a:r>
              <a:rPr lang="ru-RU" sz="2800" b="1" dirty="0" smtClean="0">
                <a:ln>
                  <a:solidFill>
                    <a:srgbClr val="0000CC"/>
                  </a:solidFill>
                </a:ln>
                <a:latin typeface="Times New Roman" pitchFamily="18" charset="0"/>
                <a:ea typeface="Times New Roman" pitchFamily="18" charset="0"/>
                <a:cs typeface="Times New Roman" pitchFamily="18" charset="0"/>
              </a:rPr>
              <a:t> бути </a:t>
            </a:r>
            <a:r>
              <a:rPr lang="ru-RU" sz="2800" b="1" dirty="0" err="1" smtClean="0">
                <a:ln>
                  <a:solidFill>
                    <a:srgbClr val="0000CC"/>
                  </a:solidFill>
                </a:ln>
                <a:latin typeface="Times New Roman" pitchFamily="18" charset="0"/>
                <a:ea typeface="Times New Roman" pitchFamily="18" charset="0"/>
                <a:cs typeface="Times New Roman" pitchFamily="18" charset="0"/>
              </a:rPr>
              <a:t>внаслідок</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порушення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утворення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пігменту</a:t>
            </a:r>
            <a:r>
              <a:rPr lang="ru-RU" sz="2800" b="1" dirty="0" smtClean="0">
                <a:ln>
                  <a:solidFill>
                    <a:srgbClr val="0000CC"/>
                  </a:solidFill>
                </a:ln>
                <a:latin typeface="Times New Roman" pitchFamily="18" charset="0"/>
                <a:ea typeface="Times New Roman" pitchFamily="18" charset="0"/>
                <a:cs typeface="Times New Roman" pitchFamily="18" charset="0"/>
              </a:rPr>
              <a:t> при </a:t>
            </a:r>
            <a:r>
              <a:rPr lang="ru-RU" sz="2800" b="1" dirty="0" err="1" smtClean="0">
                <a:ln>
                  <a:solidFill>
                    <a:srgbClr val="0000CC"/>
                  </a:solidFill>
                </a:ln>
                <a:latin typeface="Times New Roman" pitchFamily="18" charset="0"/>
                <a:ea typeface="Times New Roman" pitchFamily="18" charset="0"/>
                <a:cs typeface="Times New Roman" pitchFamily="18" charset="0"/>
              </a:rPr>
              <a:t>лікуванні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хлорохіном</a:t>
            </a:r>
            <a:r>
              <a:rPr lang="ru-RU" sz="2800" b="1" dirty="0" smtClean="0">
                <a:ln>
                  <a:solidFill>
                    <a:srgbClr val="0000CC"/>
                  </a:solidFill>
                </a:ln>
                <a:latin typeface="Times New Roman" pitchFamily="18" charset="0"/>
                <a:ea typeface="Times New Roman" pitchFamily="18" charset="0"/>
                <a:cs typeface="Times New Roman" pitchFamily="18" charset="0"/>
              </a:rPr>
              <a:t>.</a:t>
            </a: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24375"/>
            <a:ext cx="8664179" cy="704295"/>
          </a:xfrm>
          <a:prstGeom prst="rect">
            <a:avLst/>
          </a:prstGeom>
        </p:spPr>
        <p:txBody>
          <a:bodyPr wrap="square">
            <a:spAutoFit/>
          </a:bodyPr>
          <a:lstStyle/>
          <a:p>
            <a:pPr algn="r">
              <a:lnSpc>
                <a:spcPct val="70000"/>
              </a:lnSpc>
              <a:defRPr/>
            </a:pPr>
            <a:r>
              <a:rPr lang="ru-RU" sz="28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КЛІНІЧНІ ПРОЯВИ ПОБІЧНОЇ ДІЇ ЛІКАРСЬКИХ ЗАСОБІВ</a:t>
            </a: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928670"/>
            <a:ext cx="8786874" cy="3572773"/>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УРАЖЕННЯ ШКІРИ ТА ЇЇ </a:t>
            </a:r>
            <a:r>
              <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ПРИДАТКІВ</a:t>
            </a:r>
          </a:p>
          <a:p>
            <a:pPr eaLnBrk="0" hangingPunct="0">
              <a:lnSpc>
                <a:spcPct val="70000"/>
              </a:lnSpc>
              <a:spcBef>
                <a:spcPts val="600"/>
              </a:spcBef>
              <a:defRPr/>
            </a:pPr>
            <a:r>
              <a:rPr lang="ru-RU" sz="2800" b="1" dirty="0" err="1" smtClean="0">
                <a:ln>
                  <a:solidFill>
                    <a:srgbClr val="0000CC"/>
                  </a:solidFill>
                </a:ln>
                <a:latin typeface="Times New Roman" pitchFamily="18" charset="0"/>
                <a:ea typeface="Times New Roman" pitchFamily="18" charset="0"/>
                <a:cs typeface="Times New Roman" pitchFamily="18" charset="0"/>
              </a:rPr>
              <a:t>Зміни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нігтів</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можуть</a:t>
            </a:r>
            <a:r>
              <a:rPr lang="ru-RU" sz="2800" b="1" dirty="0" smtClean="0">
                <a:ln>
                  <a:solidFill>
                    <a:srgbClr val="0000CC"/>
                  </a:solidFill>
                </a:ln>
                <a:latin typeface="Times New Roman" pitchFamily="18" charset="0"/>
                <a:ea typeface="Times New Roman" pitchFamily="18" charset="0"/>
                <a:cs typeface="Times New Roman" pitchFamily="18" charset="0"/>
              </a:rPr>
              <a:t> бути </a:t>
            </a:r>
            <a:r>
              <a:rPr lang="ru-RU" sz="2800" b="1" dirty="0" err="1" smtClean="0">
                <a:ln>
                  <a:solidFill>
                    <a:srgbClr val="0000CC"/>
                  </a:solidFill>
                </a:ln>
                <a:latin typeface="Times New Roman" pitchFamily="18" charset="0"/>
                <a:ea typeface="Times New Roman" pitchFamily="18" charset="0"/>
                <a:cs typeface="Times New Roman" pitchFamily="18" charset="0"/>
              </a:rPr>
              <a:t>насамперед</a:t>
            </a:r>
            <a:r>
              <a:rPr lang="ru-RU" sz="2800" b="1" dirty="0" smtClean="0">
                <a:ln>
                  <a:solidFill>
                    <a:srgbClr val="0000CC"/>
                  </a:solidFill>
                </a:ln>
                <a:latin typeface="Times New Roman" pitchFamily="18" charset="0"/>
                <a:ea typeface="Times New Roman" pitchFamily="18" charset="0"/>
                <a:cs typeface="Times New Roman" pitchFamily="18" charset="0"/>
              </a:rPr>
              <a:t> у </a:t>
            </a:r>
            <a:r>
              <a:rPr lang="ru-RU" sz="2800" b="1" dirty="0" err="1" smtClean="0">
                <a:ln>
                  <a:solidFill>
                    <a:srgbClr val="0000CC"/>
                  </a:solidFill>
                </a:ln>
                <a:latin typeface="Times New Roman" pitchFamily="18" charset="0"/>
                <a:ea typeface="Times New Roman" pitchFamily="18" charset="0"/>
                <a:cs typeface="Times New Roman" pitchFamily="18" charset="0"/>
              </a:rPr>
              <a:t>вигляді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зовнішньої</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пігментації</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різного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кольору:чорного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нітрату</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срібла</a:t>
            </a:r>
            <a:r>
              <a:rPr lang="ru-RU" sz="2800" b="1" dirty="0" smtClean="0">
                <a:ln>
                  <a:solidFill>
                    <a:srgbClr val="0000CC"/>
                  </a:solidFill>
                </a:ln>
                <a:latin typeface="Times New Roman" pitchFamily="18" charset="0"/>
                <a:ea typeface="Times New Roman" pitchFamily="18" charset="0"/>
                <a:cs typeface="Times New Roman" pitchFamily="18" charset="0"/>
              </a:rPr>
              <a:t>),</a:t>
            </a:r>
            <a:r>
              <a:rPr lang="ru-RU" sz="2800" b="1" dirty="0" err="1" smtClean="0">
                <a:ln>
                  <a:solidFill>
                    <a:srgbClr val="0000CC"/>
                  </a:solidFill>
                </a:ln>
                <a:latin typeface="Times New Roman" pitchFamily="18" charset="0"/>
                <a:ea typeface="Times New Roman" pitchFamily="18" charset="0"/>
                <a:cs typeface="Times New Roman" pitchFamily="18" charset="0"/>
              </a:rPr>
              <a:t>темно-коричневий</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дитранол</a:t>
            </a:r>
            <a:r>
              <a:rPr lang="ru-RU" sz="2800" b="1" dirty="0" smtClean="0">
                <a:ln>
                  <a:solidFill>
                    <a:srgbClr val="0000CC"/>
                  </a:solidFill>
                </a:ln>
                <a:latin typeface="Times New Roman" pitchFamily="18" charset="0"/>
                <a:ea typeface="Times New Roman" pitchFamily="18" charset="0"/>
                <a:cs typeface="Times New Roman" pitchFamily="18" charset="0"/>
              </a:rPr>
              <a:t>), (золото).коричневого (перманганат </a:t>
            </a:r>
            <a:r>
              <a:rPr lang="ru-RU" sz="2800" b="1" dirty="0" err="1" smtClean="0">
                <a:ln>
                  <a:solidFill>
                    <a:srgbClr val="0000CC"/>
                  </a:solidFill>
                </a:ln>
                <a:latin typeface="Times New Roman" pitchFamily="18" charset="0"/>
                <a:ea typeface="Times New Roman" pitchFamily="18" charset="0"/>
                <a:cs typeface="Times New Roman" pitchFamily="18" charset="0"/>
              </a:rPr>
              <a:t>калію</a:t>
            </a:r>
            <a:r>
              <a:rPr lang="ru-RU" sz="2800" b="1" dirty="0" smtClean="0">
                <a:ln>
                  <a:solidFill>
                    <a:srgbClr val="0000CC"/>
                  </a:solidFill>
                </a:ln>
                <a:latin typeface="Times New Roman" pitchFamily="18" charset="0"/>
                <a:ea typeface="Times New Roman" pitchFamily="18" charset="0"/>
                <a:cs typeface="Times New Roman" pitchFamily="18" charset="0"/>
              </a:rPr>
              <a:t>),</a:t>
            </a:r>
            <a:r>
              <a:rPr lang="ru-RU" sz="2800" b="1" dirty="0" err="1" smtClean="0">
                <a:ln>
                  <a:solidFill>
                    <a:srgbClr val="0000CC"/>
                  </a:solidFill>
                </a:ln>
                <a:latin typeface="Times New Roman" pitchFamily="18" charset="0"/>
                <a:ea typeface="Times New Roman" pitchFamily="18" charset="0"/>
                <a:cs typeface="Times New Roman" pitchFamily="18" charset="0"/>
              </a:rPr>
              <a:t>жовтого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кліокінол</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тетрациклін</a:t>
            </a:r>
            <a:r>
              <a:rPr lang="ru-RU" sz="2800" b="1" dirty="0" smtClean="0">
                <a:ln>
                  <a:solidFill>
                    <a:srgbClr val="0000CC"/>
                  </a:solidFill>
                </a:ln>
                <a:latin typeface="Times New Roman" pitchFamily="18" charset="0"/>
                <a:ea typeface="Times New Roman" pitchFamily="18" charset="0"/>
                <a:cs typeface="Times New Roman" pitchFamily="18" charset="0"/>
              </a:rPr>
              <a:t>),</a:t>
            </a:r>
            <a:r>
              <a:rPr lang="ru-RU" sz="2800" b="1" dirty="0" err="1" smtClean="0">
                <a:ln>
                  <a:solidFill>
                    <a:srgbClr val="0000CC"/>
                  </a:solidFill>
                </a:ln>
                <a:latin typeface="Times New Roman" pitchFamily="18" charset="0"/>
                <a:ea typeface="Times New Roman" pitchFamily="18" charset="0"/>
                <a:cs typeface="Times New Roman" pitchFamily="18" charset="0"/>
              </a:rPr>
              <a:t>червоного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фенолфталеїн</a:t>
            </a:r>
            <a:r>
              <a:rPr lang="ru-RU" sz="2800" b="1" dirty="0" smtClean="0">
                <a:ln>
                  <a:solidFill>
                    <a:srgbClr val="0000CC"/>
                  </a:solidFill>
                </a:ln>
                <a:latin typeface="Times New Roman" pitchFamily="18" charset="0"/>
                <a:ea typeface="Times New Roman" pitchFamily="18" charset="0"/>
                <a:cs typeface="Times New Roman" pitchFamily="18" charset="0"/>
              </a:rPr>
              <a:t>),</a:t>
            </a:r>
          </a:p>
          <a:p>
            <a:pPr eaLnBrk="0" hangingPunct="0">
              <a:lnSpc>
                <a:spcPct val="70000"/>
              </a:lnSpc>
              <a:spcBef>
                <a:spcPts val="600"/>
              </a:spcBef>
              <a:defRPr/>
            </a:pPr>
            <a:r>
              <a:rPr lang="ru-RU" sz="2800" b="1" dirty="0" err="1" smtClean="0">
                <a:ln>
                  <a:solidFill>
                    <a:srgbClr val="0000CC"/>
                  </a:solidFill>
                </a:ln>
                <a:latin typeface="Times New Roman" pitchFamily="18" charset="0"/>
                <a:ea typeface="Times New Roman" pitchFamily="18" charset="0"/>
                <a:cs typeface="Times New Roman" pitchFamily="18" charset="0"/>
              </a:rPr>
              <a:t>Порушення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smtClean="0">
                <a:ln>
                  <a:solidFill>
                    <a:srgbClr val="0000CC"/>
                  </a:solidFill>
                </a:ln>
                <a:latin typeface="Times New Roman" pitchFamily="18" charset="0"/>
                <a:ea typeface="Times New Roman" pitchFamily="18" charset="0"/>
                <a:cs typeface="Times New Roman" pitchFamily="18" charset="0"/>
              </a:rPr>
              <a:t>росту </a:t>
            </a:r>
            <a:r>
              <a:rPr lang="ru-RU" sz="2800" b="1" dirty="0" err="1" smtClean="0">
                <a:ln>
                  <a:solidFill>
                    <a:srgbClr val="0000CC"/>
                  </a:solidFill>
                </a:ln>
                <a:latin typeface="Times New Roman" pitchFamily="18" charset="0"/>
                <a:ea typeface="Times New Roman" pitchFamily="18" charset="0"/>
                <a:cs typeface="Times New Roman" pitchFamily="18" charset="0"/>
              </a:rPr>
              <a:t>нігтів</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бувають</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обумовлені:прямою</a:t>
            </a:r>
            <a:r>
              <a:rPr lang="ru-RU" sz="2800" b="1" dirty="0" smtClean="0">
                <a:ln>
                  <a:solidFill>
                    <a:srgbClr val="0000CC"/>
                  </a:solidFill>
                </a:ln>
                <a:latin typeface="Times New Roman" pitchFamily="18" charset="0"/>
                <a:ea typeface="Times New Roman" pitchFamily="18" charset="0"/>
                <a:cs typeface="Times New Roman" pitchFamily="18" charset="0"/>
              </a:rPr>
              <a:t> токсичною </a:t>
            </a:r>
            <a:r>
              <a:rPr lang="ru-RU" sz="2800" b="1" dirty="0" err="1" smtClean="0">
                <a:ln>
                  <a:solidFill>
                    <a:srgbClr val="0000CC"/>
                  </a:solidFill>
                </a:ln>
                <a:latin typeface="Times New Roman" pitchFamily="18" charset="0"/>
                <a:ea typeface="Times New Roman" pitchFamily="18" charset="0"/>
                <a:cs typeface="Times New Roman" pitchFamily="18" charset="0"/>
              </a:rPr>
              <a:t>дією</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цитостатиків</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або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ретиноїдів,фотоактивування</a:t>
            </a:r>
            <a:r>
              <a:rPr lang="ru-RU" sz="2800" b="1" dirty="0" smtClean="0">
                <a:ln>
                  <a:solidFill>
                    <a:srgbClr val="0000CC"/>
                  </a:solidFill>
                </a:ln>
                <a:latin typeface="Times New Roman" pitchFamily="18" charset="0"/>
                <a:ea typeface="Times New Roman" pitchFamily="18" charset="0"/>
                <a:cs typeface="Times New Roman" pitchFamily="18" charset="0"/>
              </a:rPr>
              <a:t> такими препаратами, як </a:t>
            </a:r>
            <a:r>
              <a:rPr lang="ru-RU" sz="2800" b="1" dirty="0" err="1" smtClean="0">
                <a:ln>
                  <a:solidFill>
                    <a:srgbClr val="0000CC"/>
                  </a:solidFill>
                </a:ln>
                <a:latin typeface="Times New Roman" pitchFamily="18" charset="0"/>
                <a:ea typeface="Times New Roman" pitchFamily="18" charset="0"/>
                <a:cs typeface="Times New Roman" pitchFamily="18" charset="0"/>
              </a:rPr>
              <a:t>тетрациклін</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псорален</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беноксапрофен</a:t>
            </a:r>
            <a:r>
              <a:rPr lang="ru-RU" sz="2800" b="1" dirty="0" smtClean="0">
                <a:ln>
                  <a:solidFill>
                    <a:srgbClr val="0000CC"/>
                  </a:solidFill>
                </a:ln>
                <a:latin typeface="Times New Roman" pitchFamily="18" charset="0"/>
                <a:ea typeface="Times New Roman" pitchFamily="18" charset="0"/>
                <a:cs typeface="Times New Roman" pitchFamily="18" charset="0"/>
              </a:rPr>
              <a:t> та </a:t>
            </a:r>
            <a:r>
              <a:rPr lang="ru-RU" sz="2800" b="1" dirty="0" err="1" smtClean="0">
                <a:ln>
                  <a:solidFill>
                    <a:srgbClr val="0000CC"/>
                  </a:solidFill>
                </a:ln>
                <a:latin typeface="Times New Roman" pitchFamily="18" charset="0"/>
                <a:ea typeface="Times New Roman" pitchFamily="18" charset="0"/>
                <a:cs typeface="Times New Roman" pitchFamily="18" charset="0"/>
              </a:rPr>
              <a:t>ін</a:t>
            </a:r>
            <a:r>
              <a:rPr lang="ru-RU" sz="2800" b="1" dirty="0" smtClean="0">
                <a:ln>
                  <a:solidFill>
                    <a:srgbClr val="0000CC"/>
                  </a:solidFill>
                </a:ln>
                <a:latin typeface="Times New Roman" pitchFamily="18" charset="0"/>
                <a:ea typeface="Times New Roman" pitchFamily="18" charset="0"/>
                <a:cs typeface="Times New Roman" pitchFamily="18" charset="0"/>
              </a:rPr>
              <a:t>.</a:t>
            </a: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24375"/>
            <a:ext cx="8664179" cy="704295"/>
          </a:xfrm>
          <a:prstGeom prst="rect">
            <a:avLst/>
          </a:prstGeom>
        </p:spPr>
        <p:txBody>
          <a:bodyPr wrap="square">
            <a:spAutoFit/>
          </a:bodyPr>
          <a:lstStyle/>
          <a:p>
            <a:pPr algn="r">
              <a:lnSpc>
                <a:spcPct val="70000"/>
              </a:lnSpc>
              <a:defRPr/>
            </a:pPr>
            <a:r>
              <a:rPr lang="ru-RU" sz="28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КЛІНІЧНІ ПРОЯВИ ПОБІЧНОЇ ДІЇ ЛІКАРСЬКИХ ЗАСОБІВ</a:t>
            </a: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928670"/>
            <a:ext cx="8786874" cy="5985741"/>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УРАЖЕННЯ СПОЛУЧНОЇ ТКАНИНИ І </a:t>
            </a:r>
            <a:r>
              <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МУСКУЛАТУРИ</a:t>
            </a:r>
          </a:p>
          <a:p>
            <a:pPr eaLnBrk="0" hangingPunct="0">
              <a:lnSpc>
                <a:spcPct val="70000"/>
              </a:lnSpc>
              <a:spcBef>
                <a:spcPts val="600"/>
              </a:spcBef>
              <a:defRPr/>
            </a:pPr>
            <a:r>
              <a:rPr lang="ru-RU" sz="2800" b="1" dirty="0" err="1" smtClean="0">
                <a:ln>
                  <a:solidFill>
                    <a:srgbClr val="0000CC"/>
                  </a:solidFill>
                </a:ln>
                <a:latin typeface="Times New Roman" pitchFamily="18" charset="0"/>
                <a:ea typeface="Times New Roman" pitchFamily="18" charset="0"/>
                <a:cs typeface="Times New Roman" pitchFamily="18" charset="0"/>
              </a:rPr>
              <a:t>Атрофічні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зміни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сполучної</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тканини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відбуваються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під</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впливом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глюкокортикостероїдів</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внаслідок</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пригнічення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активності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фібробластів</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зменшення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утворення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сполучнотканинних</a:t>
            </a:r>
            <a:r>
              <a:rPr lang="ru-RU" sz="2800" b="1" dirty="0" smtClean="0">
                <a:ln>
                  <a:solidFill>
                    <a:srgbClr val="0000CC"/>
                  </a:solidFill>
                </a:ln>
                <a:latin typeface="Times New Roman" pitchFamily="18" charset="0"/>
                <a:ea typeface="Times New Roman" pitchFamily="18" charset="0"/>
                <a:cs typeface="Times New Roman" pitchFamily="18" charset="0"/>
              </a:rPr>
              <a:t> волокон, </a:t>
            </a:r>
            <a:r>
              <a:rPr lang="ru-RU" sz="2800" b="1" dirty="0" err="1" smtClean="0">
                <a:ln>
                  <a:solidFill>
                    <a:srgbClr val="0000CC"/>
                  </a:solidFill>
                </a:ln>
                <a:latin typeface="Times New Roman" pitchFamily="18" charset="0"/>
                <a:ea typeface="Times New Roman" pitchFamily="18" charset="0"/>
                <a:cs typeface="Times New Roman" pitchFamily="18" charset="0"/>
              </a:rPr>
              <a:t>еластики</a:t>
            </a:r>
            <a:r>
              <a:rPr lang="ru-RU" sz="2800" b="1" dirty="0" smtClean="0">
                <a:ln>
                  <a:solidFill>
                    <a:srgbClr val="0000CC"/>
                  </a:solidFill>
                </a:ln>
                <a:latin typeface="Times New Roman" pitchFamily="18" charset="0"/>
                <a:ea typeface="Times New Roman" pitchFamily="18" charset="0"/>
                <a:cs typeface="Times New Roman" pitchFamily="18" charset="0"/>
              </a:rPr>
              <a:t> та </a:t>
            </a:r>
            <a:r>
              <a:rPr lang="ru-RU" sz="2800" b="1" dirty="0" err="1" smtClean="0">
                <a:ln>
                  <a:solidFill>
                    <a:srgbClr val="0000CC"/>
                  </a:solidFill>
                </a:ln>
                <a:latin typeface="Times New Roman" pitchFamily="18" charset="0"/>
                <a:ea typeface="Times New Roman" pitchFamily="18" charset="0"/>
                <a:cs typeface="Times New Roman" pitchFamily="18" charset="0"/>
              </a:rPr>
              <a:t>основної</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речовини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сполучної</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тканини</a:t>
            </a:r>
            <a:r>
              <a:rPr lang="ru-RU" sz="2800" b="1" dirty="0" smtClean="0">
                <a:ln>
                  <a:solidFill>
                    <a:srgbClr val="0000CC"/>
                  </a:solidFill>
                </a:ln>
                <a:latin typeface="Times New Roman" pitchFamily="18" charset="0"/>
                <a:ea typeface="Times New Roman" pitchFamily="18" charset="0"/>
                <a:cs typeface="Times New Roman" pitchFamily="18" charset="0"/>
              </a:rPr>
              <a:t>. При </a:t>
            </a:r>
            <a:r>
              <a:rPr lang="ru-RU" sz="2800" b="1" dirty="0" err="1" smtClean="0">
                <a:ln>
                  <a:solidFill>
                    <a:srgbClr val="0000CC"/>
                  </a:solidFill>
                </a:ln>
                <a:latin typeface="Times New Roman" pitchFamily="18" charset="0"/>
                <a:ea typeface="Times New Roman" pitchFamily="18" charset="0"/>
                <a:cs typeface="Times New Roman" pitchFamily="18" charset="0"/>
              </a:rPr>
              <a:t>цьому</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утворюються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стрії</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частіше</a:t>
            </a:r>
            <a:r>
              <a:rPr lang="ru-RU" sz="2800" b="1" dirty="0" smtClean="0">
                <a:ln>
                  <a:solidFill>
                    <a:srgbClr val="0000CC"/>
                  </a:solidFill>
                </a:ln>
                <a:latin typeface="Times New Roman" pitchFamily="18" charset="0"/>
                <a:ea typeface="Times New Roman" pitchFamily="18" charset="0"/>
                <a:cs typeface="Times New Roman" pitchFamily="18" charset="0"/>
              </a:rPr>
              <a:t> на </a:t>
            </a:r>
            <a:r>
              <a:rPr lang="ru-RU" sz="2800" b="1" dirty="0" err="1" smtClean="0">
                <a:ln>
                  <a:solidFill>
                    <a:srgbClr val="0000CC"/>
                  </a:solidFill>
                </a:ln>
                <a:latin typeface="Times New Roman" pitchFamily="18" charset="0"/>
                <a:ea typeface="Times New Roman" pitchFamily="18" charset="0"/>
                <a:cs typeface="Times New Roman" pitchFamily="18" charset="0"/>
              </a:rPr>
              <a:t>тулубі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погіршується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загоєння</a:t>
            </a:r>
            <a:r>
              <a:rPr lang="ru-RU" sz="2800" b="1" dirty="0" smtClean="0">
                <a:ln>
                  <a:solidFill>
                    <a:srgbClr val="0000CC"/>
                  </a:solidFill>
                </a:ln>
                <a:latin typeface="Times New Roman" pitchFamily="18" charset="0"/>
                <a:ea typeface="Times New Roman" pitchFamily="18" charset="0"/>
                <a:cs typeface="Times New Roman" pitchFamily="18" charset="0"/>
              </a:rPr>
              <a:t> ран. </a:t>
            </a:r>
            <a:r>
              <a:rPr lang="ru-RU" sz="2800" b="1" dirty="0" err="1" smtClean="0">
                <a:ln>
                  <a:solidFill>
                    <a:srgbClr val="0000CC"/>
                  </a:solidFill>
                </a:ln>
                <a:latin typeface="Times New Roman" pitchFamily="18" charset="0"/>
                <a:ea typeface="Times New Roman" pitchFamily="18" charset="0"/>
                <a:cs typeface="Times New Roman" pitchFamily="18" charset="0"/>
              </a:rPr>
              <a:t>Аналогічний</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ефект</a:t>
            </a:r>
            <a:r>
              <a:rPr lang="ru-RU" sz="2800" b="1" dirty="0" smtClean="0">
                <a:ln>
                  <a:solidFill>
                    <a:srgbClr val="0000CC"/>
                  </a:solidFill>
                </a:ln>
                <a:latin typeface="Times New Roman" pitchFamily="18" charset="0"/>
                <a:ea typeface="Times New Roman" pitchFamily="18" charset="0"/>
                <a:cs typeface="Times New Roman" pitchFamily="18" charset="0"/>
              </a:rPr>
              <a:t> на рани </a:t>
            </a:r>
            <a:r>
              <a:rPr lang="ru-RU" sz="2800" b="1" dirty="0" err="1" smtClean="0">
                <a:ln>
                  <a:solidFill>
                    <a:srgbClr val="0000CC"/>
                  </a:solidFill>
                </a:ln>
                <a:latin typeface="Times New Roman" pitchFamily="18" charset="0"/>
                <a:ea typeface="Times New Roman" pitchFamily="18" charset="0"/>
                <a:cs typeface="Times New Roman" pitchFamily="18" charset="0"/>
              </a:rPr>
              <a:t>мають</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цитостатики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меншою</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мірою</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нестероїдні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протизапальні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препарати</a:t>
            </a:r>
            <a:r>
              <a:rPr lang="ru-RU" sz="2800" b="1" dirty="0" smtClean="0">
                <a:ln>
                  <a:solidFill>
                    <a:srgbClr val="0000CC"/>
                  </a:solidFill>
                </a:ln>
                <a:latin typeface="Times New Roman" pitchFamily="18" charset="0"/>
                <a:ea typeface="Times New Roman" pitchFamily="18" charset="0"/>
                <a:cs typeface="Times New Roman" pitchFamily="18" charset="0"/>
              </a:rPr>
              <a:t>.</a:t>
            </a:r>
          </a:p>
          <a:p>
            <a:pPr eaLnBrk="0" hangingPunct="0">
              <a:lnSpc>
                <a:spcPct val="70000"/>
              </a:lnSpc>
              <a:spcBef>
                <a:spcPts val="600"/>
              </a:spcBef>
              <a:defRPr/>
            </a:pPr>
            <a:r>
              <a:rPr lang="ru-RU" sz="2800" b="1" dirty="0" err="1" smtClean="0">
                <a:ln>
                  <a:solidFill>
                    <a:srgbClr val="0000CC"/>
                  </a:solidFill>
                </a:ln>
                <a:latin typeface="Times New Roman" pitchFamily="18" charset="0"/>
                <a:ea typeface="Times New Roman" pitchFamily="18" charset="0"/>
                <a:cs typeface="Times New Roman" pitchFamily="18" charset="0"/>
              </a:rPr>
              <a:t>Фіброз</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smtClean="0">
                <a:ln>
                  <a:solidFill>
                    <a:srgbClr val="0000CC"/>
                  </a:solidFill>
                </a:ln>
                <a:latin typeface="Times New Roman" pitchFamily="18" charset="0"/>
                <a:ea typeface="Times New Roman" pitchFamily="18" charset="0"/>
                <a:cs typeface="Times New Roman" pitchFamily="18" charset="0"/>
              </a:rPr>
              <a:t>в </a:t>
            </a:r>
            <a:r>
              <a:rPr lang="ru-RU" sz="2800" b="1" dirty="0" err="1" smtClean="0">
                <a:ln>
                  <a:solidFill>
                    <a:srgbClr val="0000CC"/>
                  </a:solidFill>
                </a:ln>
                <a:latin typeface="Times New Roman" pitchFamily="18" charset="0"/>
                <a:ea typeface="Times New Roman" pitchFamily="18" charset="0"/>
                <a:cs typeface="Times New Roman" pitchFamily="18" charset="0"/>
              </a:rPr>
              <a:t>результаті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проліферації</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сполучної</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тканини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може</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розвиватися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різних</a:t>
            </a:r>
            <a:r>
              <a:rPr lang="ru-RU" sz="2800" b="1" dirty="0" smtClean="0">
                <a:ln>
                  <a:solidFill>
                    <a:srgbClr val="0000CC"/>
                  </a:solidFill>
                </a:ln>
                <a:latin typeface="Times New Roman" pitchFamily="18" charset="0"/>
                <a:ea typeface="Times New Roman" pitchFamily="18" charset="0"/>
                <a:cs typeface="Times New Roman" pitchFamily="18" charset="0"/>
              </a:rPr>
              <a:t> органах </a:t>
            </a:r>
            <a:r>
              <a:rPr lang="ru-RU" sz="2800" b="1" dirty="0" err="1" smtClean="0">
                <a:ln>
                  <a:solidFill>
                    <a:srgbClr val="0000CC"/>
                  </a:solidFill>
                </a:ln>
                <a:latin typeface="Times New Roman" pitchFamily="18" charset="0"/>
                <a:ea typeface="Times New Roman" pitchFamily="18" charset="0"/>
                <a:cs typeface="Times New Roman" pitchFamily="18" charset="0"/>
              </a:rPr>
              <a:t>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частинах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тіла</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наприклад</a:t>
            </a:r>
            <a:r>
              <a:rPr lang="ru-RU" sz="2800" b="1" dirty="0" smtClean="0">
                <a:ln>
                  <a:solidFill>
                    <a:srgbClr val="0000CC"/>
                  </a:solidFill>
                </a:ln>
                <a:latin typeface="Times New Roman" pitchFamily="18" charset="0"/>
                <a:ea typeface="Times New Roman" pitchFamily="18" charset="0"/>
                <a:cs typeface="Times New Roman" pitchFamily="18" charset="0"/>
              </a:rPr>
              <a:t>, у </a:t>
            </a:r>
            <a:r>
              <a:rPr lang="ru-RU" sz="2800" b="1" dirty="0" err="1" smtClean="0">
                <a:ln>
                  <a:solidFill>
                    <a:srgbClr val="0000CC"/>
                  </a:solidFill>
                </a:ln>
                <a:latin typeface="Times New Roman" pitchFamily="18" charset="0"/>
                <a:ea typeface="Times New Roman" pitchFamily="18" charset="0"/>
                <a:cs typeface="Times New Roman" pitchFamily="18" charset="0"/>
              </a:rPr>
              <a:t>заочеревинному</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просторі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ретроперитонеальний</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фіброз</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середостінні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легенях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ендо</a:t>
            </a:r>
            <a:r>
              <a:rPr lang="ru-RU" sz="2800" b="1" dirty="0" smtClean="0">
                <a:ln>
                  <a:solidFill>
                    <a:srgbClr val="0000CC"/>
                  </a:solidFill>
                </a:ln>
                <a:latin typeface="Times New Roman" pitchFamily="18" charset="0"/>
                <a:ea typeface="Times New Roman" pitchFamily="18" charset="0"/>
                <a:cs typeface="Times New Roman" pitchFamily="18" charset="0"/>
              </a:rPr>
              <a:t>- та </a:t>
            </a:r>
            <a:r>
              <a:rPr lang="ru-RU" sz="2800" b="1" dirty="0" err="1" smtClean="0">
                <a:ln>
                  <a:solidFill>
                    <a:srgbClr val="0000CC"/>
                  </a:solidFill>
                </a:ln>
                <a:latin typeface="Times New Roman" pitchFamily="18" charset="0"/>
                <a:ea typeface="Times New Roman" pitchFamily="18" charset="0"/>
                <a:cs typeface="Times New Roman" pitchFamily="18" charset="0"/>
              </a:rPr>
              <a:t>перикарді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порушенням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їх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функцій.Найчастіше</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фіброз</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розвивається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під</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впливом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метисергіду</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рідше</a:t>
            </a:r>
            <a:r>
              <a:rPr lang="ru-RU" sz="2800" b="1" dirty="0" smtClean="0">
                <a:ln>
                  <a:solidFill>
                    <a:srgbClr val="0000CC"/>
                  </a:solidFill>
                </a:ln>
                <a:latin typeface="Times New Roman" pitchFamily="18" charset="0"/>
                <a:ea typeface="Times New Roman" pitchFamily="18" charset="0"/>
                <a:cs typeface="Times New Roman" pitchFamily="18" charset="0"/>
              </a:rPr>
              <a:t> – </a:t>
            </a:r>
            <a:r>
              <a:rPr lang="ru-RU" sz="2800" b="1" dirty="0" err="1" smtClean="0">
                <a:ln>
                  <a:solidFill>
                    <a:srgbClr val="0000CC"/>
                  </a:solidFill>
                </a:ln>
                <a:latin typeface="Times New Roman" pitchFamily="18" charset="0"/>
                <a:ea typeface="Times New Roman" pitchFamily="18" charset="0"/>
                <a:cs typeface="Times New Roman" pitchFamily="18" charset="0"/>
              </a:rPr>
              <a:t>гангліоблокаторів</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бета-адреноблокаторів</a:t>
            </a:r>
            <a:r>
              <a:rPr lang="ru-RU" sz="2800" b="1" dirty="0" smtClean="0">
                <a:ln>
                  <a:solidFill>
                    <a:srgbClr val="0000CC"/>
                  </a:solidFill>
                </a:ln>
                <a:latin typeface="Times New Roman" pitchFamily="18" charset="0"/>
                <a:ea typeface="Times New Roman" pitchFamily="18" charset="0"/>
                <a:cs typeface="Times New Roman" pitchFamily="18" charset="0"/>
              </a:rPr>
              <a:t>.</a:t>
            </a: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24375"/>
            <a:ext cx="8664179" cy="704295"/>
          </a:xfrm>
          <a:prstGeom prst="rect">
            <a:avLst/>
          </a:prstGeom>
        </p:spPr>
        <p:txBody>
          <a:bodyPr wrap="square">
            <a:spAutoFit/>
          </a:bodyPr>
          <a:lstStyle/>
          <a:p>
            <a:pPr algn="r">
              <a:lnSpc>
                <a:spcPct val="70000"/>
              </a:lnSpc>
              <a:defRPr/>
            </a:pPr>
            <a:r>
              <a:rPr lang="ru-RU" sz="28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КЛІНІЧНІ ПРОЯВИ ПОБІЧНОЇ ДІЇ ЛІКАРСЬКИХ ЗАСОБІВ</a:t>
            </a: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142844" y="1000108"/>
            <a:ext cx="8786874" cy="5305555"/>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УРАЖЕННЯ СПОЛУЧНОЇ ТКАНИНИ І </a:t>
            </a:r>
            <a:r>
              <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МУСКУЛАТУРИ</a:t>
            </a:r>
          </a:p>
          <a:p>
            <a:pPr eaLnBrk="0" hangingPunct="0">
              <a:lnSpc>
                <a:spcPct val="70000"/>
              </a:lnSpc>
              <a:spcBef>
                <a:spcPts val="600"/>
              </a:spcBef>
              <a:defRPr/>
            </a:pPr>
            <a:r>
              <a:rPr lang="ru-RU" sz="2800" b="1" dirty="0" err="1" smtClean="0">
                <a:ln>
                  <a:solidFill>
                    <a:srgbClr val="0000CC"/>
                  </a:solidFill>
                </a:ln>
                <a:latin typeface="Times New Roman" pitchFamily="18" charset="0"/>
                <a:ea typeface="Times New Roman" pitchFamily="18" charset="0"/>
                <a:cs typeface="Times New Roman" pitchFamily="18" charset="0"/>
              </a:rPr>
              <a:t>Лікарський</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системний</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червоний</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вовчак</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smtClean="0">
                <a:ln>
                  <a:solidFill>
                    <a:srgbClr val="0000CC"/>
                  </a:solidFill>
                </a:ln>
                <a:latin typeface="Times New Roman" pitchFamily="18" charset="0"/>
                <a:ea typeface="Times New Roman" pitchFamily="18" charset="0"/>
                <a:cs typeface="Times New Roman" pitchFamily="18" charset="0"/>
              </a:rPr>
              <a:t>(СЧВ</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викликається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особливим</a:t>
            </a:r>
            <a:r>
              <a:rPr lang="ru-RU" sz="2800" b="1" dirty="0" smtClean="0">
                <a:ln>
                  <a:solidFill>
                    <a:srgbClr val="0000CC"/>
                  </a:solidFill>
                </a:ln>
                <a:latin typeface="Times New Roman" pitchFamily="18" charset="0"/>
                <a:ea typeface="Times New Roman" pitchFamily="18" charset="0"/>
                <a:cs typeface="Times New Roman" pitchFamily="18" charset="0"/>
              </a:rPr>
              <a:t> типом </a:t>
            </a:r>
            <a:r>
              <a:rPr lang="ru-RU" sz="2800" b="1" dirty="0" err="1" smtClean="0">
                <a:ln>
                  <a:solidFill>
                    <a:srgbClr val="0000CC"/>
                  </a:solidFill>
                </a:ln>
                <a:latin typeface="Times New Roman" pitchFamily="18" charset="0"/>
                <a:ea typeface="Times New Roman" pitchFamily="18" charset="0"/>
                <a:cs typeface="Times New Roman" pitchFamily="18" charset="0"/>
              </a:rPr>
              <a:t>алергічної</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реакції</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виявленням</a:t>
            </a:r>
            <a:r>
              <a:rPr lang="ru-RU" sz="2800" b="1" dirty="0" smtClean="0">
                <a:ln>
                  <a:solidFill>
                    <a:srgbClr val="0000CC"/>
                  </a:solidFill>
                </a:ln>
                <a:latin typeface="Times New Roman" pitchFamily="18" charset="0"/>
                <a:ea typeface="Times New Roman" pitchFamily="18" charset="0"/>
                <a:cs typeface="Times New Roman" pitchFamily="18" charset="0"/>
              </a:rPr>
              <a:t> в </a:t>
            </a:r>
            <a:r>
              <a:rPr lang="ru-RU" sz="2800" b="1" dirty="0" err="1" smtClean="0">
                <a:ln>
                  <a:solidFill>
                    <a:srgbClr val="0000CC"/>
                  </a:solidFill>
                </a:ln>
                <a:latin typeface="Times New Roman" pitchFamily="18" charset="0"/>
                <a:ea typeface="Times New Roman" pitchFamily="18" charset="0"/>
                <a:cs typeface="Times New Roman" pitchFamily="18" charset="0"/>
              </a:rPr>
              <a:t>крові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антиядерних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антитіл</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Клінічно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виявляють</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ураження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шкіри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синовіїти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серозити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васкуліти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функціональними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порушеннями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a:t>
            </a:r>
            <a:r>
              <a:rPr lang="ru-RU" sz="2800" b="1" dirty="0" smtClean="0">
                <a:ln>
                  <a:solidFill>
                    <a:srgbClr val="0000CC"/>
                  </a:solidFill>
                </a:ln>
                <a:latin typeface="Times New Roman" pitchFamily="18" charset="0"/>
                <a:ea typeface="Times New Roman" pitchFamily="18" charset="0"/>
                <a:cs typeface="Times New Roman" pitchFamily="18" charset="0"/>
              </a:rPr>
              <a:t> боку </a:t>
            </a:r>
            <a:r>
              <a:rPr lang="ru-RU" sz="2800" b="1" dirty="0" err="1" smtClean="0">
                <a:ln>
                  <a:solidFill>
                    <a:srgbClr val="0000CC"/>
                  </a:solidFill>
                </a:ln>
                <a:latin typeface="Times New Roman" pitchFamily="18" charset="0"/>
                <a:ea typeface="Times New Roman" pitchFamily="18" charset="0"/>
                <a:cs typeface="Times New Roman" pitchFamily="18" charset="0"/>
              </a:rPr>
              <a:t>суглобів</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нирок</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серця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легень</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нервової</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системи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м'язів</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Вовчак</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може</a:t>
            </a:r>
            <a:r>
              <a:rPr lang="ru-RU" sz="2800" b="1" dirty="0" smtClean="0">
                <a:ln>
                  <a:solidFill>
                    <a:srgbClr val="0000CC"/>
                  </a:solidFill>
                </a:ln>
                <a:latin typeface="Times New Roman" pitchFamily="18" charset="0"/>
                <a:ea typeface="Times New Roman" pitchFamily="18" charset="0"/>
                <a:cs typeface="Times New Roman" pitchFamily="18" charset="0"/>
              </a:rPr>
              <a:t> бути </a:t>
            </a:r>
            <a:r>
              <a:rPr lang="ru-RU" sz="2800" b="1" dirty="0" err="1" smtClean="0">
                <a:ln>
                  <a:solidFill>
                    <a:srgbClr val="0000CC"/>
                  </a:solidFill>
                </a:ln>
                <a:latin typeface="Times New Roman" pitchFamily="18" charset="0"/>
                <a:ea typeface="Times New Roman" pitchFamily="18" charset="0"/>
                <a:cs typeface="Times New Roman" pitchFamily="18" charset="0"/>
              </a:rPr>
              <a:t>спровокований</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гідралазином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ізоніазидом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новокаїнамідом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протисудомними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засобами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хлорпромазином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Щодо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зазначених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засобів</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відома</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дозозалежність</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виникнення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smtClean="0">
                <a:ln>
                  <a:solidFill>
                    <a:srgbClr val="0000CC"/>
                  </a:solidFill>
                </a:ln>
                <a:latin typeface="Times New Roman" pitchFamily="18" charset="0"/>
                <a:ea typeface="Times New Roman" pitchFamily="18" charset="0"/>
                <a:cs typeface="Times New Roman" pitchFamily="18" charset="0"/>
              </a:rPr>
              <a:t>СЧВ</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але</a:t>
            </a:r>
            <a:r>
              <a:rPr lang="ru-RU" sz="2800" b="1" dirty="0" smtClean="0">
                <a:ln>
                  <a:solidFill>
                    <a:srgbClr val="0000CC"/>
                  </a:solidFill>
                </a:ln>
                <a:latin typeface="Times New Roman" pitchFamily="18" charset="0"/>
                <a:ea typeface="Times New Roman" pitchFamily="18" charset="0"/>
                <a:cs typeface="Times New Roman" pitchFamily="18" charset="0"/>
              </a:rPr>
              <a:t> в </a:t>
            </a:r>
            <a:r>
              <a:rPr lang="ru-RU" sz="2800" b="1" dirty="0" err="1" smtClean="0">
                <a:ln>
                  <a:solidFill>
                    <a:srgbClr val="0000CC"/>
                  </a:solidFill>
                </a:ln>
                <a:latin typeface="Times New Roman" pitchFamily="18" charset="0"/>
                <a:ea typeface="Times New Roman" pitchFamily="18" charset="0"/>
                <a:cs typeface="Times New Roman" pitchFamily="18" charset="0"/>
              </a:rPr>
              <a:t>окремих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випадках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вовчак</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був</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спровокований</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Д-пеніциламіном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метилтіоурацилом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метилдопою</a:t>
            </a:r>
            <a:r>
              <a:rPr lang="ru-RU" sz="2800" b="1" dirty="0" smtClean="0">
                <a:ln>
                  <a:solidFill>
                    <a:srgbClr val="0000CC"/>
                  </a:solidFill>
                </a:ln>
                <a:latin typeface="Times New Roman" pitchFamily="18" charset="0"/>
                <a:ea typeface="Times New Roman" pitchFamily="18" charset="0"/>
                <a:cs typeface="Times New Roman" pitchFamily="18" charset="0"/>
              </a:rPr>
              <a:t> та </a:t>
            </a:r>
            <a:r>
              <a:rPr lang="ru-RU" sz="2800" b="1" dirty="0" err="1" smtClean="0">
                <a:ln>
                  <a:solidFill>
                    <a:srgbClr val="0000CC"/>
                  </a:solidFill>
                </a:ln>
                <a:latin typeface="Times New Roman" pitchFamily="18" charset="0"/>
                <a:ea typeface="Times New Roman" pitchFamily="18" charset="0"/>
                <a:cs typeface="Times New Roman" pitchFamily="18" charset="0"/>
              </a:rPr>
              <a:t>іншими</a:t>
            </a:r>
            <a:r>
              <a:rPr lang="ru-RU" sz="2800" b="1" dirty="0" smtClean="0">
                <a:ln>
                  <a:solidFill>
                    <a:srgbClr val="0000CC"/>
                  </a:solidFill>
                </a:ln>
                <a:latin typeface="Times New Roman" pitchFamily="18" charset="0"/>
                <a:ea typeface="Times New Roman" pitchFamily="18" charset="0"/>
                <a:cs typeface="Times New Roman" pitchFamily="18" charset="0"/>
              </a:rPr>
              <a:t>. При </a:t>
            </a:r>
            <a:r>
              <a:rPr lang="ru-RU" sz="2800" b="1" dirty="0" err="1" smtClean="0">
                <a:ln>
                  <a:solidFill>
                    <a:srgbClr val="0000CC"/>
                  </a:solidFill>
                </a:ln>
                <a:latin typeface="Times New Roman" pitchFamily="18" charset="0"/>
                <a:ea typeface="Times New Roman" pitchFamily="18" charset="0"/>
                <a:cs typeface="Times New Roman" pitchFamily="18" charset="0"/>
              </a:rPr>
              <a:t>відміні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зазначених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препаратів</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можливий</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зворотний</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розвиток</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принаймні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частини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проявів</a:t>
            </a:r>
            <a:r>
              <a:rPr lang="ru-RU" sz="2800" b="1" dirty="0" smtClean="0">
                <a:ln>
                  <a:solidFill>
                    <a:srgbClr val="0000CC"/>
                  </a:solidFill>
                </a:ln>
                <a:latin typeface="Times New Roman" pitchFamily="18" charset="0"/>
                <a:ea typeface="Times New Roman" pitchFamily="18" charset="0"/>
                <a:cs typeface="Times New Roman" pitchFamily="18" charset="0"/>
              </a:rPr>
              <a:t>.</a:t>
            </a: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24375"/>
            <a:ext cx="8664179" cy="704295"/>
          </a:xfrm>
          <a:prstGeom prst="rect">
            <a:avLst/>
          </a:prstGeom>
        </p:spPr>
        <p:txBody>
          <a:bodyPr wrap="square">
            <a:spAutoFit/>
          </a:bodyPr>
          <a:lstStyle/>
          <a:p>
            <a:pPr algn="r">
              <a:lnSpc>
                <a:spcPct val="70000"/>
              </a:lnSpc>
              <a:defRPr/>
            </a:pPr>
            <a:r>
              <a:rPr lang="ru-RU" sz="28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КЛІНІЧНІ ПРОЯВИ ПОБІЧНОЇ ДІЇ ЛІКАРСЬКИХ ЗАСОБІВ</a:t>
            </a: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142844" y="1000108"/>
            <a:ext cx="8786874" cy="4779257"/>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УРАЖЕННЯ СПОЛУЧНОЇ ТКАНИНИ І </a:t>
            </a:r>
            <a:r>
              <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МУСКУЛАТУРИ</a:t>
            </a:r>
          </a:p>
          <a:p>
            <a:pPr eaLnBrk="0" hangingPunct="0">
              <a:lnSpc>
                <a:spcPct val="70000"/>
              </a:lnSpc>
              <a:spcBef>
                <a:spcPts val="600"/>
              </a:spcBef>
              <a:defRPr/>
            </a:pPr>
            <a:r>
              <a:rPr lang="ru-RU" sz="2800" b="1" dirty="0" err="1" smtClean="0">
                <a:ln>
                  <a:solidFill>
                    <a:srgbClr val="0000CC"/>
                  </a:solidFill>
                </a:ln>
                <a:latin typeface="Times New Roman" pitchFamily="18" charset="0"/>
                <a:ea typeface="Times New Roman" pitchFamily="18" charset="0"/>
                <a:cs typeface="Times New Roman" pitchFamily="18" charset="0"/>
              </a:rPr>
              <a:t>Артралгії</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smtClean="0">
                <a:ln>
                  <a:solidFill>
                    <a:srgbClr val="0000CC"/>
                  </a:solidFill>
                </a:ln>
                <a:latin typeface="Times New Roman" pitchFamily="18" charset="0"/>
                <a:ea typeface="Times New Roman" pitchFamily="18" charset="0"/>
                <a:cs typeface="Times New Roman" pitchFamily="18" charset="0"/>
              </a:rPr>
              <a:t>та </a:t>
            </a:r>
            <a:r>
              <a:rPr lang="ru-RU" sz="2800" b="1" dirty="0" err="1" smtClean="0">
                <a:ln>
                  <a:solidFill>
                    <a:srgbClr val="0000CC"/>
                  </a:solidFill>
                </a:ln>
                <a:latin typeface="Times New Roman" pitchFamily="18" charset="0"/>
                <a:ea typeface="Times New Roman" pitchFamily="18" charset="0"/>
                <a:cs typeface="Times New Roman" pitchFamily="18" charset="0"/>
              </a:rPr>
              <a:t>артрити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є</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побічною</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дією</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численних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препаратів</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швидше</a:t>
            </a:r>
            <a:r>
              <a:rPr lang="ru-RU" sz="2800" b="1" dirty="0" smtClean="0">
                <a:ln>
                  <a:solidFill>
                    <a:srgbClr val="0000CC"/>
                  </a:solidFill>
                </a:ln>
                <a:latin typeface="Times New Roman" pitchFamily="18" charset="0"/>
                <a:ea typeface="Times New Roman" pitchFamily="18" charset="0"/>
                <a:cs typeface="Times New Roman" pitchFamily="18" charset="0"/>
              </a:rPr>
              <a:t> за все </a:t>
            </a:r>
            <a:r>
              <a:rPr lang="ru-RU" sz="2800" b="1" dirty="0" err="1" smtClean="0">
                <a:ln>
                  <a:solidFill>
                    <a:srgbClr val="0000CC"/>
                  </a:solidFill>
                </a:ln>
                <a:latin typeface="Times New Roman" pitchFamily="18" charset="0"/>
                <a:ea typeface="Times New Roman" pitchFamily="18" charset="0"/>
                <a:cs typeface="Times New Roman" pitchFamily="18" charset="0"/>
              </a:rPr>
              <a:t>внаслідок</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алергічних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реакцій</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Можливий</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подагричний</a:t>
            </a:r>
            <a:r>
              <a:rPr lang="ru-RU" sz="2800" b="1" dirty="0" smtClean="0">
                <a:ln>
                  <a:solidFill>
                    <a:srgbClr val="0000CC"/>
                  </a:solidFill>
                </a:ln>
                <a:latin typeface="Times New Roman" pitchFamily="18" charset="0"/>
                <a:ea typeface="Times New Roman" pitchFamily="18" charset="0"/>
                <a:cs typeface="Times New Roman" pitchFamily="18" charset="0"/>
              </a:rPr>
              <a:t> артрит у </a:t>
            </a:r>
            <a:r>
              <a:rPr lang="ru-RU" sz="2800" b="1" dirty="0" err="1" smtClean="0">
                <a:ln>
                  <a:solidFill>
                    <a:srgbClr val="0000CC"/>
                  </a:solidFill>
                </a:ln>
                <a:latin typeface="Times New Roman" pitchFamily="18" charset="0"/>
                <a:ea typeface="Times New Roman" pitchFamily="18" charset="0"/>
                <a:cs typeface="Times New Roman" pitchFamily="18" charset="0"/>
              </a:rPr>
              <a:t>схильних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осіб</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внаслідок</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затримки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сечової</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кислоти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під</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впливом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салуретиків</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етамбутолу</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або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посиленого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її</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утворення</a:t>
            </a:r>
            <a:r>
              <a:rPr lang="ru-RU" sz="2800" b="1" dirty="0" smtClean="0">
                <a:ln>
                  <a:solidFill>
                    <a:srgbClr val="0000CC"/>
                  </a:solidFill>
                </a:ln>
                <a:latin typeface="Times New Roman" pitchFamily="18" charset="0"/>
                <a:ea typeface="Times New Roman" pitchFamily="18" charset="0"/>
                <a:cs typeface="Times New Roman" pitchFamily="18" charset="0"/>
              </a:rPr>
              <a:t> при </a:t>
            </a:r>
            <a:r>
              <a:rPr lang="ru-RU" sz="2800" b="1" dirty="0" err="1" smtClean="0">
                <a:ln>
                  <a:solidFill>
                    <a:srgbClr val="0000CC"/>
                  </a:solidFill>
                </a:ln>
                <a:latin typeface="Times New Roman" pitchFamily="18" charset="0"/>
                <a:ea typeface="Times New Roman" pitchFamily="18" charset="0"/>
                <a:cs typeface="Times New Roman" pitchFamily="18" charset="0"/>
              </a:rPr>
              <a:t>лікуванні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цитостатиками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масивним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руйнуванням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клітин</a:t>
            </a:r>
            <a:r>
              <a:rPr lang="ru-RU" sz="2800" b="1" dirty="0" smtClean="0">
                <a:ln>
                  <a:solidFill>
                    <a:srgbClr val="0000CC"/>
                  </a:solidFill>
                </a:ln>
                <a:latin typeface="Times New Roman" pitchFamily="18" charset="0"/>
                <a:ea typeface="Times New Roman" pitchFamily="18" charset="0"/>
                <a:cs typeface="Times New Roman" pitchFamily="18" charset="0"/>
              </a:rPr>
              <a:t> та </a:t>
            </a:r>
            <a:r>
              <a:rPr lang="ru-RU" sz="2800" b="1" dirty="0" err="1" smtClean="0">
                <a:ln>
                  <a:solidFill>
                    <a:srgbClr val="0000CC"/>
                  </a:solidFill>
                </a:ln>
                <a:latin typeface="Times New Roman" pitchFamily="18" charset="0"/>
                <a:ea typeface="Times New Roman" pitchFamily="18" charset="0"/>
                <a:cs typeface="Times New Roman" pitchFamily="18" charset="0"/>
              </a:rPr>
              <a:t>їх</a:t>
            </a:r>
            <a:r>
              <a:rPr lang="ru-RU" sz="2800" b="1" dirty="0" smtClean="0">
                <a:ln>
                  <a:solidFill>
                    <a:srgbClr val="0000CC"/>
                  </a:solidFill>
                </a:ln>
                <a:latin typeface="Times New Roman" pitchFamily="18" charset="0"/>
                <a:ea typeface="Times New Roman" pitchFamily="18" charset="0"/>
                <a:cs typeface="Times New Roman" pitchFamily="18" charset="0"/>
              </a:rPr>
              <a:t> ядер</a:t>
            </a:r>
            <a:r>
              <a:rPr lang="ru-RU" sz="2800" b="1" dirty="0" smtClean="0">
                <a:ln>
                  <a:solidFill>
                    <a:srgbClr val="0000CC"/>
                  </a:solidFill>
                </a:ln>
                <a:latin typeface="Times New Roman" pitchFamily="18" charset="0"/>
                <a:ea typeface="Times New Roman" pitchFamily="18" charset="0"/>
                <a:cs typeface="Times New Roman" pitchFamily="18" charset="0"/>
              </a:rPr>
              <a:t>.</a:t>
            </a:r>
          </a:p>
          <a:p>
            <a:pPr eaLnBrk="0" hangingPunct="0">
              <a:lnSpc>
                <a:spcPct val="70000"/>
              </a:lnSpc>
              <a:spcBef>
                <a:spcPts val="600"/>
              </a:spcBef>
              <a:defRPr/>
            </a:pPr>
            <a:r>
              <a:rPr lang="ru-RU" sz="2800" b="1" dirty="0" err="1" smtClean="0">
                <a:ln>
                  <a:solidFill>
                    <a:srgbClr val="0000CC"/>
                  </a:solidFill>
                </a:ln>
                <a:latin typeface="Times New Roman" pitchFamily="18" charset="0"/>
                <a:ea typeface="Times New Roman" pitchFamily="18" charset="0"/>
                <a:cs typeface="Times New Roman" pitchFamily="18" charset="0"/>
              </a:rPr>
              <a:t>Альгодистрофія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це</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хворобливі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трофічні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зміни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кісток</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м'язів</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суглобів</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шкіри</a:t>
            </a:r>
            <a:r>
              <a:rPr lang="ru-RU" sz="2800" b="1" dirty="0" smtClean="0">
                <a:ln>
                  <a:solidFill>
                    <a:srgbClr val="0000CC"/>
                  </a:solidFill>
                </a:ln>
                <a:latin typeface="Times New Roman" pitchFamily="18" charset="0"/>
                <a:ea typeface="Times New Roman" pitchFamily="18" charset="0"/>
                <a:cs typeface="Times New Roman" pitchFamily="18" charset="0"/>
              </a:rPr>
              <a:t> як </a:t>
            </a:r>
            <a:r>
              <a:rPr lang="ru-RU" sz="2800" b="1" dirty="0" err="1" smtClean="0">
                <a:ln>
                  <a:solidFill>
                    <a:srgbClr val="0000CC"/>
                  </a:solidFill>
                </a:ln>
                <a:latin typeface="Times New Roman" pitchFamily="18" charset="0"/>
                <a:ea typeface="Times New Roman" pitchFamily="18" charset="0"/>
                <a:cs typeface="Times New Roman" pitchFamily="18" charset="0"/>
              </a:rPr>
              <a:t>наслідок</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фіброзування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зокрема</a:t>
            </a:r>
            <a:r>
              <a:rPr lang="ru-RU" sz="2800" b="1" dirty="0" smtClean="0">
                <a:ln>
                  <a:solidFill>
                    <a:srgbClr val="0000CC"/>
                  </a:solidFill>
                </a:ln>
                <a:latin typeface="Times New Roman" pitchFamily="18" charset="0"/>
                <a:ea typeface="Times New Roman" pitchFamily="18" charset="0"/>
                <a:cs typeface="Times New Roman" pitchFamily="18" charset="0"/>
              </a:rPr>
              <a:t> тканин капсул </a:t>
            </a:r>
            <a:r>
              <a:rPr lang="ru-RU" sz="2800" b="1" dirty="0" err="1" smtClean="0">
                <a:ln>
                  <a:solidFill>
                    <a:srgbClr val="0000CC"/>
                  </a:solidFill>
                </a:ln>
                <a:latin typeface="Times New Roman" pitchFamily="18" charset="0"/>
                <a:ea typeface="Times New Roman" pitchFamily="18" charset="0"/>
                <a:cs typeface="Times New Roman" pitchFamily="18" charset="0"/>
              </a:rPr>
              <a:t>суглобів</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наприклад</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верхніх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кінцівок</a:t>
            </a:r>
            <a:r>
              <a:rPr lang="ru-RU" sz="2800" b="1" dirty="0" smtClean="0">
                <a:ln>
                  <a:solidFill>
                    <a:srgbClr val="0000CC"/>
                  </a:solidFill>
                </a:ln>
                <a:latin typeface="Times New Roman" pitchFamily="18" charset="0"/>
                <a:ea typeface="Times New Roman" pitchFamily="18" charset="0"/>
                <a:cs typeface="Times New Roman" pitchFamily="18" charset="0"/>
              </a:rPr>
              <a:t> у </a:t>
            </a:r>
            <a:r>
              <a:rPr lang="ru-RU" sz="2800" b="1" dirty="0" err="1" smtClean="0">
                <a:ln>
                  <a:solidFill>
                    <a:srgbClr val="0000CC"/>
                  </a:solidFill>
                </a:ln>
                <a:latin typeface="Times New Roman" pitchFamily="18" charset="0"/>
                <a:ea typeface="Times New Roman" pitchFamily="18" charset="0"/>
                <a:cs typeface="Times New Roman" pitchFamily="18" charset="0"/>
              </a:rPr>
              <a:t>вигляді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хворобливого</a:t>
            </a:r>
            <a:r>
              <a:rPr lang="ru-RU" sz="2800" b="1" dirty="0" smtClean="0">
                <a:ln>
                  <a:solidFill>
                    <a:srgbClr val="0000CC"/>
                  </a:solidFill>
                </a:ln>
                <a:latin typeface="Times New Roman" pitchFamily="18" charset="0"/>
                <a:ea typeface="Times New Roman" pitchFamily="18" charset="0"/>
                <a:cs typeface="Times New Roman" pitchFamily="18" charset="0"/>
              </a:rPr>
              <a:t> синдрому плечо-рука при </a:t>
            </a:r>
            <a:r>
              <a:rPr lang="ru-RU" sz="2800" b="1" dirty="0" err="1" smtClean="0">
                <a:ln>
                  <a:solidFill>
                    <a:srgbClr val="0000CC"/>
                  </a:solidFill>
                </a:ln>
                <a:latin typeface="Times New Roman" pitchFamily="18" charset="0"/>
                <a:ea typeface="Times New Roman" pitchFamily="18" charset="0"/>
                <a:cs typeface="Times New Roman" pitchFamily="18" charset="0"/>
              </a:rPr>
              <a:t>лікуванні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ізоніазидом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фенобарбіталом</a:t>
            </a:r>
            <a:r>
              <a:rPr lang="ru-RU" sz="2800" b="1" dirty="0" smtClean="0">
                <a:ln>
                  <a:solidFill>
                    <a:srgbClr val="0000CC"/>
                  </a:solidFill>
                </a:ln>
                <a:latin typeface="Times New Roman" pitchFamily="18" charset="0"/>
                <a:ea typeface="Times New Roman" pitchFamily="18" charset="0"/>
                <a:cs typeface="Times New Roman" pitchFamily="18" charset="0"/>
              </a:rPr>
              <a:t>.</a:t>
            </a: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24375"/>
            <a:ext cx="8664179" cy="704295"/>
          </a:xfrm>
          <a:prstGeom prst="rect">
            <a:avLst/>
          </a:prstGeom>
        </p:spPr>
        <p:txBody>
          <a:bodyPr wrap="square">
            <a:spAutoFit/>
          </a:bodyPr>
          <a:lstStyle/>
          <a:p>
            <a:pPr algn="r">
              <a:lnSpc>
                <a:spcPct val="70000"/>
              </a:lnSpc>
              <a:defRPr/>
            </a:pPr>
            <a:r>
              <a:rPr lang="ru-RU" sz="28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КЛІНІЧНІ ПРОЯВИ ПОБІЧНОЇ ДІЇ ЛІКАРСЬКИХ ЗАСОБІВ</a:t>
            </a: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142844" y="1000108"/>
            <a:ext cx="8786874" cy="5450723"/>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УРАЖЕННЯ СПОЛУЧНОЇ ТКАНИНИ І </a:t>
            </a:r>
            <a:r>
              <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МУСКУЛАТУРИ</a:t>
            </a:r>
          </a:p>
          <a:p>
            <a:pPr eaLnBrk="0" hangingPunct="0">
              <a:lnSpc>
                <a:spcPct val="70000"/>
              </a:lnSpc>
              <a:spcBef>
                <a:spcPts val="600"/>
              </a:spcBef>
              <a:defRPr/>
            </a:pPr>
            <a:r>
              <a:rPr lang="ru-RU" sz="2800" b="1" dirty="0" err="1" smtClean="0">
                <a:ln>
                  <a:solidFill>
                    <a:srgbClr val="0000CC"/>
                  </a:solidFill>
                </a:ln>
                <a:latin typeface="Times New Roman" pitchFamily="18" charset="0"/>
                <a:ea typeface="Times New Roman" pitchFamily="18" charset="0"/>
                <a:cs typeface="Times New Roman" pitchFamily="18" charset="0"/>
              </a:rPr>
              <a:t>Остеопороз</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smtClean="0">
                <a:ln>
                  <a:solidFill>
                    <a:srgbClr val="0000CC"/>
                  </a:solidFill>
                </a:ln>
                <a:latin typeface="Times New Roman" pitchFamily="18" charset="0"/>
                <a:ea typeface="Times New Roman" pitchFamily="18" charset="0"/>
                <a:cs typeface="Times New Roman" pitchFamily="18" charset="0"/>
              </a:rPr>
              <a:t>та </a:t>
            </a:r>
            <a:r>
              <a:rPr lang="ru-RU" sz="2800" b="1" dirty="0" err="1" smtClean="0">
                <a:ln>
                  <a:solidFill>
                    <a:srgbClr val="0000CC"/>
                  </a:solidFill>
                </a:ln>
                <a:latin typeface="Times New Roman" pitchFamily="18" charset="0"/>
                <a:ea typeface="Times New Roman" pitchFamily="18" charset="0"/>
                <a:cs typeface="Times New Roman" pitchFamily="18" charset="0"/>
              </a:rPr>
              <a:t>остеомаляція</a:t>
            </a:r>
            <a:endParaRPr lang="ru-RU" sz="2800" b="1" dirty="0" smtClean="0">
              <a:ln>
                <a:solidFill>
                  <a:srgbClr val="0000CC"/>
                </a:solidFill>
              </a:ln>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Остеомаляція</a:t>
            </a:r>
            <a:r>
              <a:rPr lang="ru-RU" sz="2800" b="1" dirty="0" smtClean="0">
                <a:ln>
                  <a:solidFill>
                    <a:srgbClr val="0000CC"/>
                  </a:solidFill>
                </a:ln>
                <a:latin typeface="Times New Roman" pitchFamily="18" charset="0"/>
                <a:ea typeface="Times New Roman" pitchFamily="18" charset="0"/>
                <a:cs typeface="Times New Roman" pitchFamily="18" charset="0"/>
              </a:rPr>
              <a:t> та </a:t>
            </a:r>
            <a:r>
              <a:rPr lang="ru-RU" sz="2800" b="1" dirty="0" err="1" smtClean="0">
                <a:ln>
                  <a:solidFill>
                    <a:srgbClr val="0000CC"/>
                  </a:solidFill>
                </a:ln>
                <a:latin typeface="Times New Roman" pitchFamily="18" charset="0"/>
                <a:ea typeface="Times New Roman" pitchFamily="18" charset="0"/>
                <a:cs typeface="Times New Roman" pitchFamily="18" charset="0"/>
              </a:rPr>
              <a:t>рахіт</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пов'язані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порушенням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обміну</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кальцію</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зменшенням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мінералізації</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кісток</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під</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впливом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протисудомних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фенітоїн</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фенобарбітал</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які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ймовірно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викликають</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розпад</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вітаміну</a:t>
            </a:r>
            <a:r>
              <a:rPr lang="ru-RU" sz="2800" b="1" dirty="0" smtClean="0">
                <a:ln>
                  <a:solidFill>
                    <a:srgbClr val="0000CC"/>
                  </a:solidFill>
                </a:ln>
                <a:latin typeface="Times New Roman" pitchFamily="18" charset="0"/>
                <a:ea typeface="Times New Roman" pitchFamily="18" charset="0"/>
                <a:cs typeface="Times New Roman" pitchFamily="18" charset="0"/>
              </a:rPr>
              <a:t> Д </a:t>
            </a:r>
            <a:r>
              <a:rPr lang="ru-RU" sz="2800" b="1" dirty="0" err="1" smtClean="0">
                <a:ln>
                  <a:solidFill>
                    <a:srgbClr val="0000CC"/>
                  </a:solidFill>
                </a:ln>
                <a:latin typeface="Times New Roman" pitchFamily="18" charset="0"/>
                <a:ea typeface="Times New Roman" pitchFamily="18" charset="0"/>
                <a:cs typeface="Times New Roman" pitchFamily="18" charset="0"/>
              </a:rPr>
              <a:t>з</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гіпокальціємією</a:t>
            </a:r>
            <a:r>
              <a:rPr lang="ru-RU" sz="2800" b="1" dirty="0" smtClean="0">
                <a:ln>
                  <a:solidFill>
                    <a:srgbClr val="0000CC"/>
                  </a:solidFill>
                </a:ln>
                <a:latin typeface="Times New Roman" pitchFamily="18" charset="0"/>
                <a:ea typeface="Times New Roman" pitchFamily="18" charset="0"/>
                <a:cs typeface="Times New Roman" pitchFamily="18" charset="0"/>
              </a:rPr>
              <a:t>, та </a:t>
            </a:r>
            <a:r>
              <a:rPr lang="ru-RU" sz="2800" b="1" dirty="0" err="1" smtClean="0">
                <a:ln>
                  <a:solidFill>
                    <a:srgbClr val="0000CC"/>
                  </a:solidFill>
                </a:ln>
                <a:latin typeface="Times New Roman" pitchFamily="18" charset="0"/>
                <a:ea typeface="Times New Roman" pitchFamily="18" charset="0"/>
                <a:cs typeface="Times New Roman" pitchFamily="18" charset="0"/>
              </a:rPr>
              <a:t>глюкокортикостероїдів</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які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гальмують</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та</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тормозують</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можливо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внаслідок</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прийому</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антацидів</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розвивається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гіпофосфатемія</a:t>
            </a:r>
            <a:r>
              <a:rPr lang="ru-RU" sz="2800" b="1" dirty="0" smtClean="0">
                <a:ln>
                  <a:solidFill>
                    <a:srgbClr val="0000CC"/>
                  </a:solidFill>
                </a:ln>
                <a:latin typeface="Times New Roman" pitchFamily="18" charset="0"/>
                <a:ea typeface="Times New Roman" pitchFamily="18" charset="0"/>
                <a:cs typeface="Times New Roman" pitchFamily="18" charset="0"/>
              </a:rPr>
              <a:t>.</a:t>
            </a:r>
          </a:p>
          <a:p>
            <a:pPr eaLnBrk="0" hangingPunct="0">
              <a:lnSpc>
                <a:spcPct val="70000"/>
              </a:lnSpc>
              <a:spcBef>
                <a:spcPts val="600"/>
              </a:spcBef>
              <a:defRPr/>
            </a:pP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Остеопороз</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характеризується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зменшенням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кісткової</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тканини</a:t>
            </a:r>
            <a:r>
              <a:rPr lang="ru-RU" sz="2800" b="1" dirty="0" smtClean="0">
                <a:ln>
                  <a:solidFill>
                    <a:srgbClr val="0000CC"/>
                  </a:solidFill>
                </a:ln>
                <a:latin typeface="Times New Roman" pitchFamily="18" charset="0"/>
                <a:ea typeface="Times New Roman" pitchFamily="18" charset="0"/>
                <a:cs typeface="Times New Roman" pitchFamily="18" charset="0"/>
              </a:rPr>
              <a:t> в </a:t>
            </a:r>
            <a:r>
              <a:rPr lang="ru-RU" sz="2800" b="1" dirty="0" err="1" smtClean="0">
                <a:ln>
                  <a:solidFill>
                    <a:srgbClr val="0000CC"/>
                  </a:solidFill>
                </a:ln>
                <a:latin typeface="Times New Roman" pitchFamily="18" charset="0"/>
                <a:ea typeface="Times New Roman" pitchFamily="18" charset="0"/>
                <a:cs typeface="Times New Roman" pitchFamily="18" charset="0"/>
              </a:rPr>
              <a:t>цілому</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що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виявляється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рентгенологічно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іноді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супроводжується</a:t>
            </a:r>
            <a:r>
              <a:rPr lang="ru-RU" sz="2800" b="1" dirty="0" smtClean="0">
                <a:ln>
                  <a:solidFill>
                    <a:srgbClr val="0000CC"/>
                  </a:solidFill>
                </a:ln>
                <a:latin typeface="Times New Roman" pitchFamily="18" charset="0"/>
                <a:ea typeface="Times New Roman" pitchFamily="18" charset="0"/>
                <a:cs typeface="Times New Roman" pitchFamily="18" charset="0"/>
              </a:rPr>
              <a:t> болями та </a:t>
            </a:r>
            <a:r>
              <a:rPr lang="ru-RU" sz="2800" b="1" dirty="0" err="1" smtClean="0">
                <a:ln>
                  <a:solidFill>
                    <a:srgbClr val="0000CC"/>
                  </a:solidFill>
                </a:ln>
                <a:latin typeface="Times New Roman" pitchFamily="18" charset="0"/>
                <a:ea typeface="Times New Roman" pitchFamily="18" charset="0"/>
                <a:cs typeface="Times New Roman" pitchFamily="18" charset="0"/>
              </a:rPr>
              <a:t>може</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призводити</a:t>
            </a:r>
            <a:r>
              <a:rPr lang="ru-RU" sz="2800" b="1" dirty="0" smtClean="0">
                <a:ln>
                  <a:solidFill>
                    <a:srgbClr val="0000CC"/>
                  </a:solidFill>
                </a:ln>
                <a:latin typeface="Times New Roman" pitchFamily="18" charset="0"/>
                <a:ea typeface="Times New Roman" pitchFamily="18" charset="0"/>
                <a:cs typeface="Times New Roman" pitchFamily="18" charset="0"/>
              </a:rPr>
              <a:t> до </a:t>
            </a:r>
            <a:r>
              <a:rPr lang="ru-RU" sz="2800" b="1" dirty="0" err="1" smtClean="0">
                <a:ln>
                  <a:solidFill>
                    <a:srgbClr val="0000CC"/>
                  </a:solidFill>
                </a:ln>
                <a:latin typeface="Times New Roman" pitchFamily="18" charset="0"/>
                <a:ea typeface="Times New Roman" pitchFamily="18" charset="0"/>
                <a:cs typeface="Times New Roman" pitchFamily="18" charset="0"/>
              </a:rPr>
              <a:t>спонтанних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переломів</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Він</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розвивається</a:t>
            </a:r>
            <a:r>
              <a:rPr lang="ru-RU" sz="2800" b="1" dirty="0" smtClean="0">
                <a:ln>
                  <a:solidFill>
                    <a:srgbClr val="0000CC"/>
                  </a:solidFill>
                </a:ln>
                <a:latin typeface="Times New Roman" pitchFamily="18" charset="0"/>
                <a:ea typeface="Times New Roman" pitchFamily="18" charset="0"/>
                <a:cs typeface="Times New Roman" pitchFamily="18" charset="0"/>
              </a:rPr>
              <a:t> при </a:t>
            </a:r>
            <a:r>
              <a:rPr lang="ru-RU" sz="2800" b="1" dirty="0" err="1" smtClean="0">
                <a:ln>
                  <a:solidFill>
                    <a:srgbClr val="0000CC"/>
                  </a:solidFill>
                </a:ln>
                <a:latin typeface="Times New Roman" pitchFamily="18" charset="0"/>
                <a:ea typeface="Times New Roman" pitchFamily="18" charset="0"/>
                <a:cs typeface="Times New Roman" pitchFamily="18" charset="0"/>
              </a:rPr>
              <a:t>тривалому</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застосуванні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кортикостероїдів</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зрідка</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під</a:t>
            </a:r>
            <a:r>
              <a:rPr lang="ru-RU" sz="2800" b="1" dirty="0" smtClean="0">
                <a:ln>
                  <a:solidFill>
                    <a:srgbClr val="0000CC"/>
                  </a:solidFill>
                </a:ln>
                <a:latin typeface="Times New Roman" pitchFamily="18" charset="0"/>
                <a:ea typeface="Times New Roman" pitchFamily="18" charset="0"/>
                <a:cs typeface="Times New Roman" pitchFamily="18" charset="0"/>
              </a:rPr>
              <a:t> час </a:t>
            </a:r>
            <a:r>
              <a:rPr lang="ru-RU" sz="2800" b="1" dirty="0" err="1" smtClean="0">
                <a:ln>
                  <a:solidFill>
                    <a:srgbClr val="0000CC"/>
                  </a:solidFill>
                </a:ln>
                <a:latin typeface="Times New Roman" pitchFamily="18" charset="0"/>
                <a:ea typeface="Times New Roman" pitchFamily="18" charset="0"/>
                <a:cs typeface="Times New Roman" pitchFamily="18" charset="0"/>
              </a:rPr>
              <a:t>лікування</a:t>
            </a:r>
            <a:r>
              <a:rPr lang="ru-RU" sz="2800" b="1" dirty="0" smtClean="0">
                <a:ln>
                  <a:solidFill>
                    <a:srgbClr val="0000CC"/>
                  </a:solidFill>
                </a:ln>
                <a:latin typeface="Times New Roman" pitchFamily="18" charset="0"/>
                <a:ea typeface="Times New Roman" pitchFamily="18" charset="0"/>
                <a:cs typeface="Times New Roman" pitchFamily="18" charset="0"/>
              </a:rPr>
              <a:t> гепарином</a:t>
            </a:r>
            <a:r>
              <a:rPr lang="ru-RU" sz="2800" b="1" dirty="0" smtClean="0">
                <a:ln>
                  <a:solidFill>
                    <a:srgbClr val="0000CC"/>
                  </a:solidFill>
                </a:ln>
                <a:latin typeface="Times New Roman" pitchFamily="18" charset="0"/>
                <a:ea typeface="Times New Roman" pitchFamily="18" charset="0"/>
                <a:cs typeface="Times New Roman" pitchFamily="18" charset="0"/>
              </a:rPr>
              <a:t>.</a:t>
            </a: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24375"/>
            <a:ext cx="8664179" cy="704295"/>
          </a:xfrm>
          <a:prstGeom prst="rect">
            <a:avLst/>
          </a:prstGeom>
        </p:spPr>
        <p:txBody>
          <a:bodyPr wrap="square">
            <a:spAutoFit/>
          </a:bodyPr>
          <a:lstStyle/>
          <a:p>
            <a:pPr algn="r">
              <a:lnSpc>
                <a:spcPct val="70000"/>
              </a:lnSpc>
              <a:defRPr/>
            </a:pPr>
            <a:r>
              <a:rPr lang="ru-RU" sz="28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КЛІНІЧНІ ПРОЯВИ ПОБІЧНОЇ ДІЇ ЛІКАРСЬКИХ ЗАСОБІВ</a:t>
            </a: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142844" y="1000108"/>
            <a:ext cx="8786874" cy="4477636"/>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УРАЖЕННЯ СПОЛУЧНОЇ ТКАНИНИ І </a:t>
            </a:r>
            <a:r>
              <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МУСКУЛАТУРИ</a:t>
            </a:r>
          </a:p>
          <a:p>
            <a:pPr eaLnBrk="0" hangingPunct="0">
              <a:lnSpc>
                <a:spcPct val="70000"/>
              </a:lnSpc>
              <a:spcBef>
                <a:spcPts val="600"/>
              </a:spcBef>
              <a:defRPr/>
            </a:pPr>
            <a:r>
              <a:rPr lang="ru-RU" sz="2800" b="1" dirty="0" err="1" smtClean="0">
                <a:ln>
                  <a:solidFill>
                    <a:srgbClr val="0000CC"/>
                  </a:solidFill>
                </a:ln>
                <a:latin typeface="Times New Roman" pitchFamily="18" charset="0"/>
                <a:ea typeface="Times New Roman" pitchFamily="18" charset="0"/>
                <a:cs typeface="Times New Roman" pitchFamily="18" charset="0"/>
              </a:rPr>
              <a:t>Асептичний</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smtClean="0">
                <a:ln>
                  <a:solidFill>
                    <a:srgbClr val="0000CC"/>
                  </a:solidFill>
                </a:ln>
                <a:latin typeface="Times New Roman" pitchFamily="18" charset="0"/>
                <a:ea typeface="Times New Roman" pitchFamily="18" charset="0"/>
                <a:cs typeface="Times New Roman" pitchFamily="18" charset="0"/>
              </a:rPr>
              <a:t>некроз </a:t>
            </a:r>
            <a:r>
              <a:rPr lang="ru-RU" sz="2800" b="1" dirty="0" err="1" smtClean="0">
                <a:ln>
                  <a:solidFill>
                    <a:srgbClr val="0000CC"/>
                  </a:solidFill>
                </a:ln>
                <a:latin typeface="Times New Roman" pitchFamily="18" charset="0"/>
                <a:ea typeface="Times New Roman" pitchFamily="18" charset="0"/>
                <a:cs typeface="Times New Roman" pitchFamily="18" charset="0"/>
              </a:rPr>
              <a:t>кістокрідкісне</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ускладнення</a:t>
            </a:r>
            <a:r>
              <a:rPr lang="ru-RU" sz="2800" b="1" dirty="0" smtClean="0">
                <a:ln>
                  <a:solidFill>
                    <a:srgbClr val="0000CC"/>
                  </a:solidFill>
                </a:ln>
                <a:latin typeface="Times New Roman" pitchFamily="18" charset="0"/>
                <a:ea typeface="Times New Roman" pitchFamily="18" charset="0"/>
                <a:cs typeface="Times New Roman" pitchFamily="18" charset="0"/>
              </a:rPr>
              <a:t>, яке </a:t>
            </a:r>
            <a:r>
              <a:rPr lang="ru-RU" sz="2800" b="1" dirty="0" err="1" smtClean="0">
                <a:ln>
                  <a:solidFill>
                    <a:srgbClr val="0000CC"/>
                  </a:solidFill>
                </a:ln>
                <a:latin typeface="Times New Roman" pitchFamily="18" charset="0"/>
                <a:ea typeface="Times New Roman" pitchFamily="18" charset="0"/>
                <a:cs typeface="Times New Roman" pitchFamily="18" charset="0"/>
              </a:rPr>
              <a:t>може</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виникати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внаслідок</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локальних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порушень</a:t>
            </a:r>
            <a:r>
              <a:rPr lang="ru-RU" sz="2800" b="1" dirty="0" smtClean="0">
                <a:ln>
                  <a:solidFill>
                    <a:srgbClr val="0000CC"/>
                  </a:solidFill>
                </a:ln>
                <a:latin typeface="Times New Roman" pitchFamily="18" charset="0"/>
                <a:ea typeface="Times New Roman" pitchFamily="18" charset="0"/>
                <a:cs typeface="Times New Roman" pitchFamily="18" charset="0"/>
              </a:rPr>
              <a:t> кровотоку при </a:t>
            </a:r>
            <a:r>
              <a:rPr lang="ru-RU" sz="2800" b="1" dirty="0" err="1" smtClean="0">
                <a:ln>
                  <a:solidFill>
                    <a:srgbClr val="0000CC"/>
                  </a:solidFill>
                </a:ln>
                <a:latin typeface="Times New Roman" pitchFamily="18" charset="0"/>
                <a:ea typeface="Times New Roman" pitchFamily="18" charset="0"/>
                <a:cs typeface="Times New Roman" pitchFamily="18" charset="0"/>
              </a:rPr>
              <a:t>артеріографії</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із</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запровадженням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рентгеноконтрастної</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речовини.При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цьому</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можливі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спонтанні</a:t>
            </a:r>
            <a:r>
              <a:rPr lang="ru-RU" sz="2800" b="1" dirty="0" smtClean="0">
                <a:ln>
                  <a:solidFill>
                    <a:srgbClr val="0000CC"/>
                  </a:solidFill>
                </a:ln>
                <a:latin typeface="Times New Roman" pitchFamily="18" charset="0"/>
                <a:ea typeface="Times New Roman" pitchFamily="18" charset="0"/>
                <a:cs typeface="Times New Roman" pitchFamily="18" charset="0"/>
              </a:rPr>
              <a:t> переломи, </a:t>
            </a:r>
            <a:r>
              <a:rPr lang="ru-RU" sz="2800" b="1" dirty="0" err="1" smtClean="0">
                <a:ln>
                  <a:solidFill>
                    <a:srgbClr val="0000CC"/>
                  </a:solidFill>
                </a:ln>
                <a:latin typeface="Times New Roman" pitchFamily="18" charset="0"/>
                <a:ea typeface="Times New Roman" pitchFamily="18" charset="0"/>
                <a:cs typeface="Times New Roman" pitchFamily="18" charset="0"/>
              </a:rPr>
              <a:t>асептичні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некрози</a:t>
            </a:r>
            <a:r>
              <a:rPr lang="ru-RU" sz="2800" b="1" dirty="0" smtClean="0">
                <a:ln>
                  <a:solidFill>
                    <a:srgbClr val="0000CC"/>
                  </a:solidFill>
                </a:ln>
                <a:latin typeface="Times New Roman" pitchFamily="18" charset="0"/>
                <a:ea typeface="Times New Roman" pitchFamily="18" charset="0"/>
                <a:cs typeface="Times New Roman" pitchFamily="18" charset="0"/>
              </a:rPr>
              <a:t> головок </a:t>
            </a:r>
            <a:r>
              <a:rPr lang="ru-RU" sz="2800" b="1" dirty="0" err="1" smtClean="0">
                <a:ln>
                  <a:solidFill>
                    <a:srgbClr val="0000CC"/>
                  </a:solidFill>
                </a:ln>
                <a:latin typeface="Times New Roman" pitchFamily="18" charset="0"/>
                <a:ea typeface="Times New Roman" pitchFamily="18" charset="0"/>
                <a:cs typeface="Times New Roman" pitchFamily="18" charset="0"/>
              </a:rPr>
              <a:t>стегнових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кісток</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виникають</a:t>
            </a:r>
            <a:r>
              <a:rPr lang="ru-RU" sz="2800" b="1" dirty="0" smtClean="0">
                <a:ln>
                  <a:solidFill>
                    <a:srgbClr val="0000CC"/>
                  </a:solidFill>
                </a:ln>
                <a:latin typeface="Times New Roman" pitchFamily="18" charset="0"/>
                <a:ea typeface="Times New Roman" pitchFamily="18" charset="0"/>
                <a:cs typeface="Times New Roman" pitchFamily="18" charset="0"/>
              </a:rPr>
              <a:t> при </a:t>
            </a:r>
            <a:r>
              <a:rPr lang="ru-RU" sz="2800" b="1" dirty="0" err="1" smtClean="0">
                <a:ln>
                  <a:solidFill>
                    <a:srgbClr val="0000CC"/>
                  </a:solidFill>
                </a:ln>
                <a:latin typeface="Times New Roman" pitchFamily="18" charset="0"/>
                <a:ea typeface="Times New Roman" pitchFamily="18" charset="0"/>
                <a:cs typeface="Times New Roman" pitchFamily="18" charset="0"/>
              </a:rPr>
              <a:t>тривалій</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кортикостероїдній</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терапії</a:t>
            </a:r>
            <a:r>
              <a:rPr lang="ru-RU" sz="2800" b="1" dirty="0" smtClean="0">
                <a:ln>
                  <a:solidFill>
                    <a:srgbClr val="0000CC"/>
                  </a:solidFill>
                </a:ln>
                <a:latin typeface="Times New Roman" pitchFamily="18" charset="0"/>
                <a:ea typeface="Times New Roman" pitchFamily="18" charset="0"/>
                <a:cs typeface="Times New Roman" pitchFamily="18" charset="0"/>
              </a:rPr>
              <a:t>.</a:t>
            </a:r>
          </a:p>
          <a:p>
            <a:pPr eaLnBrk="0" hangingPunct="0">
              <a:lnSpc>
                <a:spcPct val="70000"/>
              </a:lnSpc>
              <a:spcBef>
                <a:spcPts val="600"/>
              </a:spcBef>
              <a:defRPr/>
            </a:pPr>
            <a:r>
              <a:rPr lang="ru-RU" sz="2800" b="1" dirty="0" err="1" smtClean="0">
                <a:ln>
                  <a:solidFill>
                    <a:srgbClr val="0000CC"/>
                  </a:solidFill>
                </a:ln>
                <a:latin typeface="Times New Roman" pitchFamily="18" charset="0"/>
                <a:ea typeface="Times New Roman" pitchFamily="18" charset="0"/>
                <a:cs typeface="Times New Roman" pitchFamily="18" charset="0"/>
              </a:rPr>
              <a:t>Остеосклерозз</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посиленням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мінералізації</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кісток</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розвивається</a:t>
            </a:r>
            <a:r>
              <a:rPr lang="ru-RU" sz="2800" b="1" dirty="0" smtClean="0">
                <a:ln>
                  <a:solidFill>
                    <a:srgbClr val="0000CC"/>
                  </a:solidFill>
                </a:ln>
                <a:latin typeface="Times New Roman" pitchFamily="18" charset="0"/>
                <a:ea typeface="Times New Roman" pitchFamily="18" charset="0"/>
                <a:cs typeface="Times New Roman" pitchFamily="18" charset="0"/>
              </a:rPr>
              <a:t> при </a:t>
            </a:r>
            <a:r>
              <a:rPr lang="ru-RU" sz="2800" b="1" dirty="0" err="1" smtClean="0">
                <a:ln>
                  <a:solidFill>
                    <a:srgbClr val="0000CC"/>
                  </a:solidFill>
                </a:ln>
                <a:latin typeface="Times New Roman" pitchFamily="18" charset="0"/>
                <a:ea typeface="Times New Roman" pitchFamily="18" charset="0"/>
                <a:cs typeface="Times New Roman" pitchFamily="18" charset="0"/>
              </a:rPr>
              <a:t>передозуванні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фторидів</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що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активують</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остеобласти</a:t>
            </a:r>
            <a:r>
              <a:rPr lang="ru-RU" sz="2800" b="1" dirty="0" smtClean="0">
                <a:ln>
                  <a:solidFill>
                    <a:srgbClr val="0000CC"/>
                  </a:solidFill>
                </a:ln>
                <a:latin typeface="Times New Roman" pitchFamily="18" charset="0"/>
                <a:ea typeface="Times New Roman" pitchFamily="18" charset="0"/>
                <a:cs typeface="Times New Roman" pitchFamily="18" charset="0"/>
              </a:rPr>
              <a:t>. До </a:t>
            </a:r>
            <a:r>
              <a:rPr lang="ru-RU" sz="2800" b="1" dirty="0" err="1" smtClean="0">
                <a:ln>
                  <a:solidFill>
                    <a:srgbClr val="0000CC"/>
                  </a:solidFill>
                </a:ln>
                <a:latin typeface="Times New Roman" pitchFamily="18" charset="0"/>
                <a:ea typeface="Times New Roman" pitchFamily="18" charset="0"/>
                <a:cs typeface="Times New Roman" pitchFamily="18" charset="0"/>
              </a:rPr>
              <a:t>аналогічного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ефекту</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призводить</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передозування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вітаміну</a:t>
            </a:r>
            <a:r>
              <a:rPr lang="ru-RU" sz="2800" b="1" dirty="0" smtClean="0">
                <a:ln>
                  <a:solidFill>
                    <a:srgbClr val="0000CC"/>
                  </a:solidFill>
                </a:ln>
                <a:latin typeface="Times New Roman" pitchFamily="18" charset="0"/>
                <a:ea typeface="Times New Roman" pitchFamily="18" charset="0"/>
                <a:cs typeface="Times New Roman" pitchFamily="18" charset="0"/>
              </a:rPr>
              <a:t> Д, особливо у </a:t>
            </a:r>
            <a:r>
              <a:rPr lang="ru-RU" sz="2800" b="1" dirty="0" err="1" smtClean="0">
                <a:ln>
                  <a:solidFill>
                    <a:srgbClr val="0000CC"/>
                  </a:solidFill>
                </a:ln>
                <a:latin typeface="Times New Roman" pitchFamily="18" charset="0"/>
                <a:ea typeface="Times New Roman" pitchFamily="18" charset="0"/>
                <a:cs typeface="Times New Roman" pitchFamily="18" charset="0"/>
              </a:rPr>
              <a:t>дітей</a:t>
            </a:r>
            <a:r>
              <a:rPr lang="ru-RU" sz="2800" b="1" dirty="0" smtClean="0">
                <a:ln>
                  <a:solidFill>
                    <a:srgbClr val="0000CC"/>
                  </a:solidFill>
                </a:ln>
                <a:latin typeface="Times New Roman" pitchFamily="18" charset="0"/>
                <a:ea typeface="Times New Roman" pitchFamily="18" charset="0"/>
                <a:cs typeface="Times New Roman" pitchFamily="18" charset="0"/>
              </a:rPr>
              <a:t>, та </a:t>
            </a:r>
            <a:r>
              <a:rPr lang="ru-RU" sz="2800" b="1" dirty="0" err="1" smtClean="0">
                <a:ln>
                  <a:solidFill>
                    <a:srgbClr val="0000CC"/>
                  </a:solidFill>
                </a:ln>
                <a:latin typeface="Times New Roman" pitchFamily="18" charset="0"/>
                <a:ea typeface="Times New Roman" pitchFamily="18" charset="0"/>
                <a:cs typeface="Times New Roman" pitchFamily="18" charset="0"/>
              </a:rPr>
              <a:t>передозування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антацидів</a:t>
            </a:r>
            <a:r>
              <a:rPr lang="ru-RU" sz="2800" b="1" dirty="0" smtClean="0">
                <a:ln>
                  <a:solidFill>
                    <a:srgbClr val="0000CC"/>
                  </a:solidFill>
                </a:ln>
                <a:latin typeface="Times New Roman" pitchFamily="18" charset="0"/>
                <a:ea typeface="Times New Roman" pitchFamily="18" charset="0"/>
                <a:cs typeface="Times New Roman" pitchFamily="18" charset="0"/>
              </a:rPr>
              <a:t>.</a:t>
            </a: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24375"/>
            <a:ext cx="8664179" cy="704295"/>
          </a:xfrm>
          <a:prstGeom prst="rect">
            <a:avLst/>
          </a:prstGeom>
        </p:spPr>
        <p:txBody>
          <a:bodyPr wrap="square">
            <a:spAutoFit/>
          </a:bodyPr>
          <a:lstStyle/>
          <a:p>
            <a:pPr algn="r">
              <a:lnSpc>
                <a:spcPct val="70000"/>
              </a:lnSpc>
              <a:defRPr/>
            </a:pPr>
            <a:r>
              <a:rPr lang="ru-RU" sz="28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КЛІНІЧНІ ПРОЯВИ ПОБІЧНОЇ ДІЇ ЛІКАРСЬКИХ ЗАСОБІВ</a:t>
            </a: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142844" y="1000108"/>
            <a:ext cx="8786874" cy="5175071"/>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УРАЖЕННЯ СПОЛУЧНОЇ ТКАНИНИ І </a:t>
            </a:r>
            <a:r>
              <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МУСКУЛАТУРИ</a:t>
            </a:r>
          </a:p>
          <a:p>
            <a:pPr eaLnBrk="0" hangingPunct="0">
              <a:lnSpc>
                <a:spcPct val="70000"/>
              </a:lnSpc>
              <a:spcBef>
                <a:spcPts val="600"/>
              </a:spcBef>
              <a:defRPr/>
            </a:pPr>
            <a:r>
              <a:rPr lang="ru-RU" sz="2400" b="1" dirty="0" err="1" smtClean="0">
                <a:ln>
                  <a:solidFill>
                    <a:srgbClr val="0000CC"/>
                  </a:solidFill>
                </a:ln>
                <a:latin typeface="Times New Roman" pitchFamily="18" charset="0"/>
                <a:ea typeface="Times New Roman" pitchFamily="18" charset="0"/>
                <a:cs typeface="Times New Roman" pitchFamily="18" charset="0"/>
              </a:rPr>
              <a:t>Міалгії</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іноді</a:t>
            </a:r>
            <a:r>
              <a:rPr lang="ru-RU" sz="2400" b="1" dirty="0" smtClean="0">
                <a:ln>
                  <a:solidFill>
                    <a:srgbClr val="0000CC"/>
                  </a:solidFill>
                </a:ln>
                <a:latin typeface="Times New Roman" pitchFamily="18" charset="0"/>
                <a:ea typeface="Times New Roman" pitchFamily="18" charset="0"/>
                <a:cs typeface="Times New Roman" pitchFamily="18" charset="0"/>
              </a:rPr>
              <a:t> у </a:t>
            </a:r>
            <a:r>
              <a:rPr lang="ru-RU" sz="2400" b="1" dirty="0" err="1" smtClean="0">
                <a:ln>
                  <a:solidFill>
                    <a:srgbClr val="0000CC"/>
                  </a:solidFill>
                </a:ln>
                <a:latin typeface="Times New Roman" pitchFamily="18" charset="0"/>
                <a:ea typeface="Times New Roman" pitchFamily="18" charset="0"/>
                <a:cs typeface="Times New Roman" pitchFamily="18" charset="0"/>
              </a:rPr>
              <a:t>поєднанні</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з</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м'язовими</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судомами</a:t>
            </a:r>
            <a:r>
              <a:rPr lang="ru-RU" sz="2400" b="1" dirty="0" smtClean="0">
                <a:ln>
                  <a:solidFill>
                    <a:srgbClr val="0000CC"/>
                  </a:solidFill>
                </a:ln>
                <a:latin typeface="Times New Roman" pitchFamily="18" charset="0"/>
                <a:ea typeface="Times New Roman" pitchFamily="18" charset="0"/>
                <a:cs typeface="Times New Roman" pitchFamily="18" charset="0"/>
              </a:rPr>
              <a:t> та </a:t>
            </a:r>
            <a:r>
              <a:rPr lang="ru-RU" sz="2400" b="1" dirty="0" err="1" smtClean="0">
                <a:ln>
                  <a:solidFill>
                    <a:srgbClr val="0000CC"/>
                  </a:solidFill>
                </a:ln>
                <a:latin typeface="Times New Roman" pitchFamily="18" charset="0"/>
                <a:ea typeface="Times New Roman" pitchFamily="18" charset="0"/>
                <a:cs typeface="Times New Roman" pitchFamily="18" charset="0"/>
              </a:rPr>
              <a:t>полінейропатією</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і</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навіть</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ретроперитонеальним</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фіброзом</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виникають</a:t>
            </a:r>
            <a:r>
              <a:rPr lang="ru-RU" sz="2400" b="1" dirty="0" smtClean="0">
                <a:ln>
                  <a:solidFill>
                    <a:srgbClr val="0000CC"/>
                  </a:solidFill>
                </a:ln>
                <a:latin typeface="Times New Roman" pitchFamily="18" charset="0"/>
                <a:ea typeface="Times New Roman" pitchFamily="18" charset="0"/>
                <a:cs typeface="Times New Roman" pitchFamily="18" charset="0"/>
              </a:rPr>
              <a:t> при </a:t>
            </a:r>
            <a:r>
              <a:rPr lang="ru-RU" sz="2400" b="1" dirty="0" err="1" smtClean="0">
                <a:ln>
                  <a:solidFill>
                    <a:srgbClr val="0000CC"/>
                  </a:solidFill>
                </a:ln>
                <a:latin typeface="Times New Roman" pitchFamily="18" charset="0"/>
                <a:ea typeface="Times New Roman" pitchFamily="18" charset="0"/>
                <a:cs typeface="Times New Roman" pitchFamily="18" charset="0"/>
              </a:rPr>
              <a:t>лікуванні</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метисергідом</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Міалгії</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можуть</a:t>
            </a:r>
            <a:r>
              <a:rPr lang="ru-RU" sz="2400" b="1" dirty="0" smtClean="0">
                <a:ln>
                  <a:solidFill>
                    <a:srgbClr val="0000CC"/>
                  </a:solidFill>
                </a:ln>
                <a:latin typeface="Times New Roman" pitchFamily="18" charset="0"/>
                <a:ea typeface="Times New Roman" pitchFamily="18" charset="0"/>
                <a:cs typeface="Times New Roman" pitchFamily="18" charset="0"/>
              </a:rPr>
              <a:t> бути </a:t>
            </a:r>
            <a:r>
              <a:rPr lang="ru-RU" sz="2400" b="1" dirty="0" err="1" smtClean="0">
                <a:ln>
                  <a:solidFill>
                    <a:srgbClr val="0000CC"/>
                  </a:solidFill>
                </a:ln>
                <a:latin typeface="Times New Roman" pitchFamily="18" charset="0"/>
                <a:ea typeface="Times New Roman" pitchFamily="18" charset="0"/>
                <a:cs typeface="Times New Roman" pitchFamily="18" charset="0"/>
              </a:rPr>
              <a:t>пов'язані</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із</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затримкою</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рідини</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після</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прийому</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гормональних</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контрацептивів</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із</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втратою</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калію</a:t>
            </a:r>
            <a:r>
              <a:rPr lang="ru-RU" sz="2400" b="1" dirty="0" smtClean="0">
                <a:ln>
                  <a:solidFill>
                    <a:srgbClr val="0000CC"/>
                  </a:solidFill>
                </a:ln>
                <a:latin typeface="Times New Roman" pitchFamily="18" charset="0"/>
                <a:ea typeface="Times New Roman" pitchFamily="18" charset="0"/>
                <a:cs typeface="Times New Roman" pitchFamily="18" charset="0"/>
              </a:rPr>
              <a:t> та </a:t>
            </a:r>
            <a:r>
              <a:rPr lang="ru-RU" sz="2400" b="1" dirty="0" err="1" smtClean="0">
                <a:ln>
                  <a:solidFill>
                    <a:srgbClr val="0000CC"/>
                  </a:solidFill>
                </a:ln>
                <a:latin typeface="Times New Roman" pitchFamily="18" charset="0"/>
                <a:ea typeface="Times New Roman" pitchFamily="18" charset="0"/>
                <a:cs typeface="Times New Roman" pitchFamily="18" charset="0"/>
              </a:rPr>
              <a:t>магнію.М'язова</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слабкість</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може</a:t>
            </a:r>
            <a:r>
              <a:rPr lang="ru-RU" sz="2400" b="1" dirty="0" smtClean="0">
                <a:ln>
                  <a:solidFill>
                    <a:srgbClr val="0000CC"/>
                  </a:solidFill>
                </a:ln>
                <a:latin typeface="Times New Roman" pitchFamily="18" charset="0"/>
                <a:ea typeface="Times New Roman" pitchFamily="18" charset="0"/>
                <a:cs typeface="Times New Roman" pitchFamily="18" charset="0"/>
              </a:rPr>
              <a:t> бути </a:t>
            </a:r>
            <a:r>
              <a:rPr lang="ru-RU" sz="2400" b="1" dirty="0" err="1" smtClean="0">
                <a:ln>
                  <a:solidFill>
                    <a:srgbClr val="0000CC"/>
                  </a:solidFill>
                </a:ln>
                <a:latin typeface="Times New Roman" pitchFamily="18" charset="0"/>
                <a:ea typeface="Times New Roman" pitchFamily="18" charset="0"/>
                <a:cs typeface="Times New Roman" pitchFamily="18" charset="0"/>
              </a:rPr>
              <a:t>пов'язана</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з</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міопатією</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ушкодженням</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м'язових</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клітин</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або</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міастенією</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порушенням</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передачі</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порушення</a:t>
            </a:r>
            <a:r>
              <a:rPr lang="ru-RU" sz="2400" b="1" dirty="0" smtClean="0">
                <a:ln>
                  <a:solidFill>
                    <a:srgbClr val="0000CC"/>
                  </a:solidFill>
                </a:ln>
                <a:latin typeface="Times New Roman" pitchFamily="18" charset="0"/>
                <a:ea typeface="Times New Roman" pitchFamily="18" charset="0"/>
                <a:cs typeface="Times New Roman" pitchFamily="18" charset="0"/>
              </a:rPr>
              <a:t> в </a:t>
            </a:r>
            <a:r>
              <a:rPr lang="ru-RU" sz="2400" b="1" dirty="0" err="1" smtClean="0">
                <a:ln>
                  <a:solidFill>
                    <a:srgbClr val="0000CC"/>
                  </a:solidFill>
                </a:ln>
                <a:latin typeface="Times New Roman" pitchFamily="18" charset="0"/>
                <a:ea typeface="Times New Roman" pitchFamily="18" charset="0"/>
                <a:cs typeface="Times New Roman" pitchFamily="18" charset="0"/>
              </a:rPr>
              <a:t>нервово-м'язових</a:t>
            </a:r>
            <a:r>
              <a:rPr lang="ru-RU" sz="2400" b="1" dirty="0" smtClean="0">
                <a:ln>
                  <a:solidFill>
                    <a:srgbClr val="0000CC"/>
                  </a:solidFill>
                </a:ln>
                <a:latin typeface="Times New Roman" pitchFamily="18" charset="0"/>
                <a:ea typeface="Times New Roman" pitchFamily="18" charset="0"/>
                <a:cs typeface="Times New Roman" pitchFamily="18" charset="0"/>
              </a:rPr>
              <a:t> синапсах), а </a:t>
            </a:r>
            <a:r>
              <a:rPr lang="ru-RU" sz="2400" b="1" dirty="0" err="1" smtClean="0">
                <a:ln>
                  <a:solidFill>
                    <a:srgbClr val="0000CC"/>
                  </a:solidFill>
                </a:ln>
                <a:latin typeface="Times New Roman" pitchFamily="18" charset="0"/>
                <a:ea typeface="Times New Roman" pitchFamily="18" charset="0"/>
                <a:cs typeface="Times New Roman" pitchFamily="18" charset="0"/>
              </a:rPr>
              <a:t>також</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нейропатією.Міастенія</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може</a:t>
            </a:r>
            <a:r>
              <a:rPr lang="ru-RU" sz="2400" b="1" dirty="0" smtClean="0">
                <a:ln>
                  <a:solidFill>
                    <a:srgbClr val="0000CC"/>
                  </a:solidFill>
                </a:ln>
                <a:latin typeface="Times New Roman" pitchFamily="18" charset="0"/>
                <a:ea typeface="Times New Roman" pitchFamily="18" charset="0"/>
                <a:cs typeface="Times New Roman" pitchFamily="18" charset="0"/>
              </a:rPr>
              <a:t> бути </a:t>
            </a:r>
            <a:r>
              <a:rPr lang="ru-RU" sz="2400" b="1" dirty="0" err="1" smtClean="0">
                <a:ln>
                  <a:solidFill>
                    <a:srgbClr val="0000CC"/>
                  </a:solidFill>
                </a:ln>
                <a:latin typeface="Times New Roman" pitchFamily="18" charset="0"/>
                <a:ea typeface="Times New Roman" pitchFamily="18" charset="0"/>
                <a:cs typeface="Times New Roman" pitchFamily="18" charset="0"/>
              </a:rPr>
              <a:t>спричинена</a:t>
            </a:r>
            <a:r>
              <a:rPr lang="ru-RU" sz="2400" b="1" dirty="0" smtClean="0">
                <a:ln>
                  <a:solidFill>
                    <a:srgbClr val="0000CC"/>
                  </a:solidFill>
                </a:ln>
                <a:latin typeface="Times New Roman" pitchFamily="18" charset="0"/>
                <a:ea typeface="Times New Roman" pitchFamily="18" charset="0"/>
                <a:cs typeface="Times New Roman" pitchFamily="18" charset="0"/>
              </a:rPr>
              <a:t> не </a:t>
            </a:r>
            <a:r>
              <a:rPr lang="ru-RU" sz="2400" b="1" dirty="0" err="1" smtClean="0">
                <a:ln>
                  <a:solidFill>
                    <a:srgbClr val="0000CC"/>
                  </a:solidFill>
                </a:ln>
                <a:latin typeface="Times New Roman" pitchFamily="18" charset="0"/>
                <a:ea typeface="Times New Roman" pitchFamily="18" charset="0"/>
                <a:cs typeface="Times New Roman" pitchFamily="18" charset="0"/>
              </a:rPr>
              <a:t>тільки</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периферичними</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міорелаксантами</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але</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також</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антибіотиками</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аміноглікозиди</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тетрацикліни</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макроліди</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пеніциламіном</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хлорохіном</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хінідином</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літієм</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en-US" sz="2400" b="1" dirty="0" smtClean="0">
                <a:ln>
                  <a:solidFill>
                    <a:srgbClr val="0000CC"/>
                  </a:solidFill>
                </a:ln>
                <a:latin typeface="Times New Roman" pitchFamily="18" charset="0"/>
                <a:ea typeface="Times New Roman" pitchFamily="18" charset="0"/>
                <a:cs typeface="Times New Roman" pitchFamily="18" charset="0"/>
              </a:rPr>
              <a:t>b-</a:t>
            </a:r>
            <a:r>
              <a:rPr lang="ru-RU" sz="2400" b="1" dirty="0" err="1" smtClean="0">
                <a:ln>
                  <a:solidFill>
                    <a:srgbClr val="0000CC"/>
                  </a:solidFill>
                </a:ln>
                <a:latin typeface="Times New Roman" pitchFamily="18" charset="0"/>
                <a:ea typeface="Times New Roman" pitchFamily="18" charset="0"/>
                <a:cs typeface="Times New Roman" pitchFamily="18" charset="0"/>
              </a:rPr>
              <a:t>адреноблокаторами</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Аміноглікозиди</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можуть</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чинити</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курареподібну</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дію</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Посилення</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проявів</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міастенії</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можливе</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під</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впливом</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мембраностабілізуючих</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речовин</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що</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гальмують</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трансмембранний</a:t>
            </a:r>
            <a:r>
              <a:rPr lang="ru-RU" sz="2400" b="1" dirty="0" smtClean="0">
                <a:ln>
                  <a:solidFill>
                    <a:srgbClr val="0000CC"/>
                  </a:solidFill>
                </a:ln>
                <a:latin typeface="Times New Roman" pitchFamily="18" charset="0"/>
                <a:ea typeface="Times New Roman" pitchFamily="18" charset="0"/>
                <a:cs typeface="Times New Roman" pitchFamily="18" charset="0"/>
              </a:rPr>
              <a:t> струм </a:t>
            </a:r>
            <a:r>
              <a:rPr lang="ru-RU" sz="2400" b="1" dirty="0" err="1" smtClean="0">
                <a:ln>
                  <a:solidFill>
                    <a:srgbClr val="0000CC"/>
                  </a:solidFill>
                </a:ln>
                <a:latin typeface="Times New Roman" pitchFamily="18" charset="0"/>
                <a:ea typeface="Times New Roman" pitchFamily="18" charset="0"/>
                <a:cs typeface="Times New Roman" pitchFamily="18" charset="0"/>
              </a:rPr>
              <a:t>кальцію</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наприклад</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місцевих</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анестетиків</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en-US" sz="2400" b="1" dirty="0" smtClean="0">
                <a:ln>
                  <a:solidFill>
                    <a:srgbClr val="0000CC"/>
                  </a:solidFill>
                </a:ln>
                <a:latin typeface="Times New Roman" pitchFamily="18" charset="0"/>
                <a:ea typeface="Times New Roman" pitchFamily="18" charset="0"/>
                <a:cs typeface="Times New Roman" pitchFamily="18" charset="0"/>
              </a:rPr>
              <a:t>b-</a:t>
            </a:r>
            <a:r>
              <a:rPr lang="ru-RU" sz="2400" b="1" dirty="0" err="1" smtClean="0">
                <a:ln>
                  <a:solidFill>
                    <a:srgbClr val="0000CC"/>
                  </a:solidFill>
                </a:ln>
                <a:latin typeface="Times New Roman" pitchFamily="18" charset="0"/>
                <a:ea typeface="Times New Roman" pitchFamily="18" charset="0"/>
                <a:cs typeface="Times New Roman" pitchFamily="18" charset="0"/>
              </a:rPr>
              <a:t>адреноблокаторів</a:t>
            </a:r>
            <a:r>
              <a:rPr lang="ru-RU" sz="2400" b="1" dirty="0" smtClean="0">
                <a:ln>
                  <a:solidFill>
                    <a:srgbClr val="0000CC"/>
                  </a:solidFill>
                </a:ln>
                <a:latin typeface="Times New Roman" pitchFamily="18" charset="0"/>
                <a:ea typeface="Times New Roman" pitchFamily="18" charset="0"/>
                <a:cs typeface="Times New Roman" pitchFamily="18" charset="0"/>
              </a:rPr>
              <a:t>.</a:t>
            </a: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24375"/>
            <a:ext cx="8664179" cy="704295"/>
          </a:xfrm>
          <a:prstGeom prst="rect">
            <a:avLst/>
          </a:prstGeom>
        </p:spPr>
        <p:txBody>
          <a:bodyPr wrap="square">
            <a:spAutoFit/>
          </a:bodyPr>
          <a:lstStyle/>
          <a:p>
            <a:pPr algn="r">
              <a:lnSpc>
                <a:spcPct val="70000"/>
              </a:lnSpc>
              <a:defRPr/>
            </a:pPr>
            <a:r>
              <a:rPr lang="ru-RU" sz="28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КЛІНІЧНІ ПРОЯВИ ПОБІЧНОЇ ДІЇ ЛІКАРСЬКИХ ЗАСОБІВ</a:t>
            </a: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142844" y="1000108"/>
            <a:ext cx="8786874" cy="3271152"/>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УРАЖЕННЯ СПОЛУЧНОЇ ТКАНИНИ І </a:t>
            </a:r>
            <a:r>
              <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МУСКУЛАТУРИ</a:t>
            </a:r>
          </a:p>
          <a:p>
            <a:pPr eaLnBrk="0" hangingPunct="0">
              <a:lnSpc>
                <a:spcPct val="70000"/>
              </a:lnSpc>
              <a:spcBef>
                <a:spcPts val="600"/>
              </a:spcBef>
              <a:defRPr/>
            </a:pPr>
            <a:r>
              <a:rPr lang="ru-RU" sz="2800" b="1" dirty="0" err="1" smtClean="0">
                <a:ln>
                  <a:solidFill>
                    <a:srgbClr val="0000CC"/>
                  </a:solidFill>
                </a:ln>
                <a:latin typeface="Times New Roman" pitchFamily="18" charset="0"/>
                <a:ea typeface="Times New Roman" pitchFamily="18" charset="0"/>
                <a:cs typeface="Times New Roman" pitchFamily="18" charset="0"/>
              </a:rPr>
              <a:t>Міотонія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підвищенням</a:t>
            </a:r>
            <a:r>
              <a:rPr lang="ru-RU" sz="2800" b="1" dirty="0" smtClean="0">
                <a:ln>
                  <a:solidFill>
                    <a:srgbClr val="0000CC"/>
                  </a:solidFill>
                </a:ln>
                <a:latin typeface="Times New Roman" pitchFamily="18" charset="0"/>
                <a:ea typeface="Times New Roman" pitchFamily="18" charset="0"/>
                <a:cs typeface="Times New Roman" pitchFamily="18" charset="0"/>
              </a:rPr>
              <a:t> тонусу </a:t>
            </a:r>
            <a:r>
              <a:rPr lang="ru-RU" sz="2800" b="1" dirty="0" err="1" smtClean="0">
                <a:ln>
                  <a:solidFill>
                    <a:srgbClr val="0000CC"/>
                  </a:solidFill>
                </a:ln>
                <a:latin typeface="Times New Roman" pitchFamily="18" charset="0"/>
                <a:ea typeface="Times New Roman" pitchFamily="18" charset="0"/>
                <a:cs typeface="Times New Roman" pitchFamily="18" charset="0"/>
              </a:rPr>
              <a:t>мускулатури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що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зберігається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після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завершення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довільного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руху</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спостерігалася</a:t>
            </a:r>
            <a:r>
              <a:rPr lang="ru-RU" sz="2800" b="1" dirty="0" smtClean="0">
                <a:ln>
                  <a:solidFill>
                    <a:srgbClr val="0000CC"/>
                  </a:solidFill>
                </a:ln>
                <a:latin typeface="Times New Roman" pitchFamily="18" charset="0"/>
                <a:ea typeface="Times New Roman" pitchFamily="18" charset="0"/>
                <a:cs typeface="Times New Roman" pitchFamily="18" charset="0"/>
              </a:rPr>
              <a:t> при </a:t>
            </a:r>
            <a:r>
              <a:rPr lang="ru-RU" sz="2800" b="1" dirty="0" err="1" smtClean="0">
                <a:ln>
                  <a:solidFill>
                    <a:srgbClr val="0000CC"/>
                  </a:solidFill>
                </a:ln>
                <a:latin typeface="Times New Roman" pitchFamily="18" charset="0"/>
                <a:ea typeface="Times New Roman" pitchFamily="18" charset="0"/>
                <a:cs typeface="Times New Roman" pitchFamily="18" charset="0"/>
              </a:rPr>
              <a:t>лікуванні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хлорохіном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амінокапроновою</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smtClean="0">
                <a:ln>
                  <a:solidFill>
                    <a:srgbClr val="0000CC"/>
                  </a:solidFill>
                </a:ln>
                <a:latin typeface="Times New Roman" pitchFamily="18" charset="0"/>
                <a:ea typeface="Times New Roman" pitchFamily="18" charset="0"/>
                <a:cs typeface="Times New Roman" pitchFamily="18" charset="0"/>
              </a:rPr>
              <a:t>кислотою</a:t>
            </a:r>
          </a:p>
          <a:p>
            <a:pPr eaLnBrk="0" hangingPunct="0">
              <a:lnSpc>
                <a:spcPct val="70000"/>
              </a:lnSpc>
              <a:spcBef>
                <a:spcPts val="600"/>
              </a:spcBef>
              <a:defRPr/>
            </a:pPr>
            <a:r>
              <a:rPr lang="ru-RU" sz="2800" b="1" dirty="0" err="1" smtClean="0">
                <a:ln>
                  <a:solidFill>
                    <a:srgbClr val="0000CC"/>
                  </a:solidFill>
                </a:ln>
                <a:latin typeface="Times New Roman" pitchFamily="18" charset="0"/>
                <a:ea typeface="Times New Roman" pitchFamily="18" charset="0"/>
                <a:cs typeface="Times New Roman" pitchFamily="18" charset="0"/>
              </a:rPr>
              <a:t>Порушення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координації</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м'язових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зусиль</a:t>
            </a:r>
            <a:r>
              <a:rPr lang="ru-RU" sz="2800" b="1" dirty="0" smtClean="0">
                <a:ln>
                  <a:solidFill>
                    <a:srgbClr val="0000CC"/>
                  </a:solidFill>
                </a:ln>
                <a:latin typeface="Times New Roman" pitchFamily="18" charset="0"/>
                <a:ea typeface="Times New Roman" pitchFamily="18" charset="0"/>
                <a:cs typeface="Times New Roman" pitchFamily="18" charset="0"/>
              </a:rPr>
              <a:t> як </a:t>
            </a:r>
            <a:r>
              <a:rPr lang="ru-RU" sz="2800" b="1" dirty="0" err="1" smtClean="0">
                <a:ln>
                  <a:solidFill>
                    <a:srgbClr val="0000CC"/>
                  </a:solidFill>
                </a:ln>
                <a:latin typeface="Times New Roman" pitchFamily="18" charset="0"/>
                <a:ea typeface="Times New Roman" pitchFamily="18" charset="0"/>
                <a:cs typeface="Times New Roman" pitchFamily="18" charset="0"/>
              </a:rPr>
              <a:t>атаксії</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буває</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пов'язані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передозуванням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нейролептиків</a:t>
            </a:r>
            <a:r>
              <a:rPr lang="ru-RU" sz="2800" b="1" dirty="0" smtClean="0">
                <a:ln>
                  <a:solidFill>
                    <a:srgbClr val="0000CC"/>
                  </a:solidFill>
                </a:ln>
                <a:latin typeface="Times New Roman" pitchFamily="18" charset="0"/>
                <a:ea typeface="Times New Roman" pitchFamily="18" charset="0"/>
                <a:cs typeface="Times New Roman" pitchFamily="18" charset="0"/>
              </a:rPr>
              <a:t>. Тремор як </a:t>
            </a:r>
            <a:r>
              <a:rPr lang="ru-RU" sz="2800" b="1" dirty="0" err="1" smtClean="0">
                <a:ln>
                  <a:solidFill>
                    <a:srgbClr val="0000CC"/>
                  </a:solidFill>
                </a:ln>
                <a:latin typeface="Times New Roman" pitchFamily="18" charset="0"/>
                <a:ea typeface="Times New Roman" pitchFamily="18" charset="0"/>
                <a:cs typeface="Times New Roman" pitchFamily="18" charset="0"/>
              </a:rPr>
              <a:t>прояв</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паркінсонізму</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спостерігали</a:t>
            </a:r>
            <a:r>
              <a:rPr lang="ru-RU" sz="2800" b="1" dirty="0" smtClean="0">
                <a:ln>
                  <a:solidFill>
                    <a:srgbClr val="0000CC"/>
                  </a:solidFill>
                </a:ln>
                <a:latin typeface="Times New Roman" pitchFamily="18" charset="0"/>
                <a:ea typeface="Times New Roman" pitchFamily="18" charset="0"/>
                <a:cs typeface="Times New Roman" pitchFamily="18" charset="0"/>
              </a:rPr>
              <a:t> за </a:t>
            </a:r>
            <a:r>
              <a:rPr lang="ru-RU" sz="2800" b="1" dirty="0" err="1" smtClean="0">
                <a:ln>
                  <a:solidFill>
                    <a:srgbClr val="0000CC"/>
                  </a:solidFill>
                </a:ln>
                <a:latin typeface="Times New Roman" pitchFamily="18" charset="0"/>
                <a:ea typeface="Times New Roman" pitchFamily="18" charset="0"/>
                <a:cs typeface="Times New Roman" pitchFamily="18" charset="0"/>
              </a:rPr>
              <a:t>стимуляції</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smtClean="0">
                <a:ln>
                  <a:solidFill>
                    <a:srgbClr val="0000CC"/>
                  </a:solidFill>
                </a:ln>
                <a:latin typeface="Times New Roman" pitchFamily="18" charset="0"/>
                <a:ea typeface="Times New Roman" pitchFamily="18" charset="0"/>
                <a:cs typeface="Times New Roman" pitchFamily="18" charset="0"/>
              </a:rPr>
              <a:t>b2-</a:t>
            </a:r>
            <a:r>
              <a:rPr lang="ru-RU" sz="2800" b="1" dirty="0" err="1" smtClean="0">
                <a:ln>
                  <a:solidFill>
                    <a:srgbClr val="0000CC"/>
                  </a:solidFill>
                </a:ln>
                <a:latin typeface="Times New Roman" pitchFamily="18" charset="0"/>
                <a:ea typeface="Times New Roman" pitchFamily="18" charset="0"/>
                <a:cs typeface="Times New Roman" pitchFamily="18" charset="0"/>
              </a:rPr>
              <a:t>адренергічних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рецепторів</a:t>
            </a:r>
            <a:r>
              <a:rPr lang="ru-RU" sz="2800" b="1" dirty="0" smtClean="0">
                <a:ln>
                  <a:solidFill>
                    <a:srgbClr val="0000CC"/>
                  </a:solidFill>
                </a:ln>
                <a:latin typeface="Times New Roman" pitchFamily="18" charset="0"/>
                <a:ea typeface="Times New Roman" pitchFamily="18" charset="0"/>
                <a:cs typeface="Times New Roman" pitchFamily="18" charset="0"/>
              </a:rPr>
              <a:t>.</a:t>
            </a: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24375"/>
            <a:ext cx="8664179" cy="704295"/>
          </a:xfrm>
          <a:prstGeom prst="rect">
            <a:avLst/>
          </a:prstGeom>
        </p:spPr>
        <p:txBody>
          <a:bodyPr wrap="square">
            <a:spAutoFit/>
          </a:bodyPr>
          <a:lstStyle/>
          <a:p>
            <a:pPr algn="r">
              <a:lnSpc>
                <a:spcPct val="70000"/>
              </a:lnSpc>
              <a:defRPr/>
            </a:pPr>
            <a:r>
              <a:rPr lang="ru-RU" sz="28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КЛІНІЧНІ ПРОЯВИ ПОБІЧНОЇ ДІЇ ЛІКАРСЬКИХ ЗАСОБІВ</a:t>
            </a: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142844" y="857232"/>
            <a:ext cx="8786874" cy="5270482"/>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ru-RU" sz="2400" b="1" dirty="0" err="1" smtClean="0">
                <a:ln>
                  <a:solidFill>
                    <a:srgbClr val="0000CC"/>
                  </a:solidFill>
                </a:ln>
                <a:latin typeface="Times New Roman" pitchFamily="18" charset="0"/>
                <a:ea typeface="Times New Roman" pitchFamily="18" charset="0"/>
                <a:cs typeface="Times New Roman" pitchFamily="18" charset="0"/>
              </a:rPr>
              <a:t>Міопатії</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можуть</a:t>
            </a:r>
            <a:r>
              <a:rPr lang="ru-RU" sz="2400" b="1" dirty="0" smtClean="0">
                <a:ln>
                  <a:solidFill>
                    <a:srgbClr val="0000CC"/>
                  </a:solidFill>
                </a:ln>
                <a:latin typeface="Times New Roman" pitchFamily="18" charset="0"/>
                <a:ea typeface="Times New Roman" pitchFamily="18" charset="0"/>
                <a:cs typeface="Times New Roman" pitchFamily="18" charset="0"/>
              </a:rPr>
              <a:t> бути </a:t>
            </a:r>
            <a:r>
              <a:rPr lang="ru-RU" sz="2400" b="1" dirty="0" err="1" smtClean="0">
                <a:ln>
                  <a:solidFill>
                    <a:srgbClr val="0000CC"/>
                  </a:solidFill>
                </a:ln>
                <a:latin typeface="Times New Roman" pitchFamily="18" charset="0"/>
                <a:ea typeface="Times New Roman" pitchFamily="18" charset="0"/>
                <a:cs typeface="Times New Roman" pitchFamily="18" charset="0"/>
              </a:rPr>
              <a:t>пов'язані</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з</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вище</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перерахованими</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ушкодженнями</a:t>
            </a:r>
            <a:r>
              <a:rPr lang="ru-RU" sz="2400" b="1" dirty="0" smtClean="0">
                <a:ln>
                  <a:solidFill>
                    <a:srgbClr val="0000CC"/>
                  </a:solidFill>
                </a:ln>
                <a:latin typeface="Times New Roman" pitchFamily="18" charset="0"/>
                <a:ea typeface="Times New Roman" pitchFamily="18" charset="0"/>
                <a:cs typeface="Times New Roman" pitchFamily="18" charset="0"/>
              </a:rPr>
              <a:t> мембран та </a:t>
            </a:r>
            <a:r>
              <a:rPr lang="ru-RU" sz="2400" b="1" dirty="0" err="1" smtClean="0">
                <a:ln>
                  <a:solidFill>
                    <a:srgbClr val="0000CC"/>
                  </a:solidFill>
                </a:ln>
                <a:latin typeface="Times New Roman" pitchFamily="18" charset="0"/>
                <a:ea typeface="Times New Roman" pitchFamily="18" charset="0"/>
                <a:cs typeface="Times New Roman" pitchFamily="18" charset="0"/>
              </a:rPr>
              <a:t>проведенням</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нервового</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збудження</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Крім</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цього</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можливі</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різні</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варіанти</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ураження</a:t>
            </a:r>
            <a:r>
              <a:rPr lang="ru-RU" sz="2400" b="1" dirty="0" smtClean="0">
                <a:ln>
                  <a:solidFill>
                    <a:srgbClr val="0000CC"/>
                  </a:solidFill>
                </a:ln>
                <a:latin typeface="Times New Roman" pitchFamily="18" charset="0"/>
                <a:ea typeface="Times New Roman" pitchFamily="18" charset="0"/>
                <a:cs typeface="Times New Roman" pitchFamily="18" charset="0"/>
              </a:rPr>
              <a:t> самих </a:t>
            </a:r>
            <a:r>
              <a:rPr lang="ru-RU" sz="2400" b="1" dirty="0" err="1" smtClean="0">
                <a:ln>
                  <a:solidFill>
                    <a:srgbClr val="0000CC"/>
                  </a:solidFill>
                </a:ln>
                <a:latin typeface="Times New Roman" pitchFamily="18" charset="0"/>
                <a:ea typeface="Times New Roman" pitchFamily="18" charset="0"/>
                <a:cs typeface="Times New Roman" pitchFamily="18" charset="0"/>
              </a:rPr>
              <a:t>м'язових</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клітин</a:t>
            </a:r>
            <a:r>
              <a:rPr lang="ru-RU" sz="2400" b="1" dirty="0" smtClean="0">
                <a:ln>
                  <a:solidFill>
                    <a:srgbClr val="0000CC"/>
                  </a:solidFill>
                </a:ln>
                <a:latin typeface="Times New Roman" pitchFamily="18" charset="0"/>
                <a:ea typeface="Times New Roman" pitchFamily="18" charset="0"/>
                <a:cs typeface="Times New Roman" pitchFamily="18" charset="0"/>
              </a:rPr>
              <a:t>. Так, </a:t>
            </a:r>
            <a:r>
              <a:rPr lang="ru-RU" sz="2400" b="1" dirty="0" err="1" smtClean="0">
                <a:ln>
                  <a:solidFill>
                    <a:srgbClr val="0000CC"/>
                  </a:solidFill>
                </a:ln>
                <a:latin typeface="Times New Roman" pitchFamily="18" charset="0"/>
                <a:ea typeface="Times New Roman" pitchFamily="18" charset="0"/>
                <a:cs typeface="Times New Roman" pitchFamily="18" charset="0"/>
              </a:rPr>
              <a:t>рабдоміоліз</a:t>
            </a:r>
            <a:r>
              <a:rPr lang="ru-RU" sz="2400" b="1" dirty="0" smtClean="0">
                <a:ln>
                  <a:solidFill>
                    <a:srgbClr val="0000CC"/>
                  </a:solidFill>
                </a:ln>
                <a:latin typeface="Times New Roman" pitchFamily="18" charset="0"/>
                <a:ea typeface="Times New Roman" pitchFamily="18" charset="0"/>
                <a:cs typeface="Times New Roman" pitchFamily="18" charset="0"/>
              </a:rPr>
              <a:t> - </a:t>
            </a:r>
            <a:r>
              <a:rPr lang="ru-RU" sz="2400" b="1" dirty="0" err="1" smtClean="0">
                <a:ln>
                  <a:solidFill>
                    <a:srgbClr val="0000CC"/>
                  </a:solidFill>
                </a:ln>
                <a:latin typeface="Times New Roman" pitchFamily="18" charset="0"/>
                <a:ea typeface="Times New Roman" pitchFamily="18" charset="0"/>
                <a:cs typeface="Times New Roman" pitchFamily="18" charset="0"/>
              </a:rPr>
              <a:t>рідкісна</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поразка</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іноді</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смертельне</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характеризується</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хворобливим</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набуханням</a:t>
            </a:r>
            <a:r>
              <a:rPr lang="ru-RU" sz="2400" b="1" dirty="0" smtClean="0">
                <a:ln>
                  <a:solidFill>
                    <a:srgbClr val="0000CC"/>
                  </a:solidFill>
                </a:ln>
                <a:latin typeface="Times New Roman" pitchFamily="18" charset="0"/>
                <a:ea typeface="Times New Roman" pitchFamily="18" charset="0"/>
                <a:cs typeface="Times New Roman" pitchFamily="18" charset="0"/>
              </a:rPr>
              <a:t> великих </a:t>
            </a:r>
            <a:r>
              <a:rPr lang="ru-RU" sz="2400" b="1" dirty="0" err="1" smtClean="0">
                <a:ln>
                  <a:solidFill>
                    <a:srgbClr val="0000CC"/>
                  </a:solidFill>
                </a:ln>
                <a:latin typeface="Times New Roman" pitchFamily="18" charset="0"/>
                <a:ea typeface="Times New Roman" pitchFamily="18" charset="0"/>
                <a:cs typeface="Times New Roman" pitchFamily="18" charset="0"/>
              </a:rPr>
              <a:t>проксимальних</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м'язів</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з</a:t>
            </a:r>
            <a:r>
              <a:rPr lang="ru-RU" sz="2400" b="1" dirty="0" smtClean="0">
                <a:ln>
                  <a:solidFill>
                    <a:srgbClr val="0000CC"/>
                  </a:solidFill>
                </a:ln>
                <a:latin typeface="Times New Roman" pitchFamily="18" charset="0"/>
                <a:ea typeface="Times New Roman" pitchFamily="18" charset="0"/>
                <a:cs typeface="Times New Roman" pitchFamily="18" charset="0"/>
              </a:rPr>
              <a:t> переходом у </a:t>
            </a:r>
            <a:r>
              <a:rPr lang="ru-RU" sz="2400" b="1" dirty="0" err="1" smtClean="0">
                <a:ln>
                  <a:solidFill>
                    <a:srgbClr val="0000CC"/>
                  </a:solidFill>
                </a:ln>
                <a:latin typeface="Times New Roman" pitchFamily="18" charset="0"/>
                <a:ea typeface="Times New Roman" pitchFamily="18" charset="0"/>
                <a:cs typeface="Times New Roman" pitchFamily="18" charset="0"/>
              </a:rPr>
              <a:t>млявий</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параліч</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розвитком</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фіброзу</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ущільнення</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з</a:t>
            </a:r>
            <a:r>
              <a:rPr lang="ru-RU" sz="2400" b="1" dirty="0" smtClean="0">
                <a:ln>
                  <a:solidFill>
                    <a:srgbClr val="0000CC"/>
                  </a:solidFill>
                </a:ln>
                <a:latin typeface="Times New Roman" pitchFamily="18" charset="0"/>
                <a:ea typeface="Times New Roman" pitchFamily="18" charset="0"/>
                <a:cs typeface="Times New Roman" pitchFamily="18" charset="0"/>
              </a:rPr>
              <a:t> контрактурою. У </a:t>
            </a:r>
            <a:r>
              <a:rPr lang="ru-RU" sz="2400" b="1" dirty="0" err="1" smtClean="0">
                <a:ln>
                  <a:solidFill>
                    <a:srgbClr val="0000CC"/>
                  </a:solidFill>
                </a:ln>
                <a:latin typeface="Times New Roman" pitchFamily="18" charset="0"/>
                <a:ea typeface="Times New Roman" pitchFamily="18" charset="0"/>
                <a:cs typeface="Times New Roman" pitchFamily="18" charset="0"/>
              </a:rPr>
              <a:t>гострий</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період</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можливі</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гіперкаліємія</a:t>
            </a:r>
            <a:r>
              <a:rPr lang="ru-RU" sz="2400" b="1" dirty="0" smtClean="0">
                <a:ln>
                  <a:solidFill>
                    <a:srgbClr val="0000CC"/>
                  </a:solidFill>
                </a:ln>
                <a:latin typeface="Times New Roman" pitchFamily="18" charset="0"/>
                <a:ea typeface="Times New Roman" pitchFamily="18" charset="0"/>
                <a:cs typeface="Times New Roman" pitchFamily="18" charset="0"/>
              </a:rPr>
              <a:t> та </a:t>
            </a:r>
            <a:r>
              <a:rPr lang="ru-RU" sz="2400" b="1" dirty="0" err="1" smtClean="0">
                <a:ln>
                  <a:solidFill>
                    <a:srgbClr val="0000CC"/>
                  </a:solidFill>
                </a:ln>
                <a:latin typeface="Times New Roman" pitchFamily="18" charset="0"/>
                <a:ea typeface="Times New Roman" pitchFamily="18" charset="0"/>
                <a:cs typeface="Times New Roman" pitchFamily="18" charset="0"/>
              </a:rPr>
              <a:t>порушення</a:t>
            </a:r>
            <a:r>
              <a:rPr lang="ru-RU" sz="2400" b="1" dirty="0" smtClean="0">
                <a:ln>
                  <a:solidFill>
                    <a:srgbClr val="0000CC"/>
                  </a:solidFill>
                </a:ln>
                <a:latin typeface="Times New Roman" pitchFamily="18" charset="0"/>
                <a:ea typeface="Times New Roman" pitchFamily="18" charset="0"/>
                <a:cs typeface="Times New Roman" pitchFamily="18" charset="0"/>
              </a:rPr>
              <a:t> ритму, </a:t>
            </a:r>
            <a:r>
              <a:rPr lang="ru-RU" sz="2400" b="1" dirty="0" err="1" smtClean="0">
                <a:ln>
                  <a:solidFill>
                    <a:srgbClr val="0000CC"/>
                  </a:solidFill>
                </a:ln>
                <a:latin typeface="Times New Roman" pitchFamily="18" charset="0"/>
                <a:ea typeface="Times New Roman" pitchFamily="18" charset="0"/>
                <a:cs typeface="Times New Roman" pitchFamily="18" charset="0"/>
              </a:rPr>
              <a:t>міоглобінурія</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з</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гострою</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нирковою</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недостатністю</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розлади</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дихання</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Це</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ураження</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може</a:t>
            </a:r>
            <a:r>
              <a:rPr lang="ru-RU" sz="2400" b="1" dirty="0" smtClean="0">
                <a:ln>
                  <a:solidFill>
                    <a:srgbClr val="0000CC"/>
                  </a:solidFill>
                </a:ln>
                <a:latin typeface="Times New Roman" pitchFamily="18" charset="0"/>
                <a:ea typeface="Times New Roman" pitchFamily="18" charset="0"/>
                <a:cs typeface="Times New Roman" pitchFamily="18" charset="0"/>
              </a:rPr>
              <a:t> бути </a:t>
            </a:r>
            <a:r>
              <a:rPr lang="ru-RU" sz="2400" b="1" dirty="0" err="1" smtClean="0">
                <a:ln>
                  <a:solidFill>
                    <a:srgbClr val="0000CC"/>
                  </a:solidFill>
                </a:ln>
                <a:latin typeface="Times New Roman" pitchFamily="18" charset="0"/>
                <a:ea typeface="Times New Roman" pitchFamily="18" charset="0"/>
                <a:cs typeface="Times New Roman" pitchFamily="18" charset="0"/>
              </a:rPr>
              <a:t>спричинене</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цитостатиками</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амфотерицином</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карбеноксолоном</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тривалим</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застосуванням</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опіатів</a:t>
            </a:r>
            <a:r>
              <a:rPr lang="ru-RU" sz="2400" b="1" dirty="0" smtClean="0">
                <a:ln>
                  <a:solidFill>
                    <a:srgbClr val="0000CC"/>
                  </a:solidFill>
                </a:ln>
                <a:latin typeface="Times New Roman" pitchFamily="18" charset="0"/>
                <a:ea typeface="Times New Roman" pitchFamily="18" charset="0"/>
                <a:cs typeface="Times New Roman" pitchFamily="18" charset="0"/>
              </a:rPr>
              <a:t> та </a:t>
            </a:r>
            <a:r>
              <a:rPr lang="ru-RU" sz="2400" b="1" dirty="0" err="1" smtClean="0">
                <a:ln>
                  <a:solidFill>
                    <a:srgbClr val="0000CC"/>
                  </a:solidFill>
                </a:ln>
                <a:latin typeface="Times New Roman" pitchFamily="18" charset="0"/>
                <a:ea typeface="Times New Roman" pitchFamily="18" charset="0"/>
                <a:cs typeface="Times New Roman" pitchFamily="18" charset="0"/>
              </a:rPr>
              <a:t>амфетамінів</a:t>
            </a:r>
            <a:r>
              <a:rPr lang="ru-RU" sz="2400" b="1" dirty="0" smtClean="0">
                <a:ln>
                  <a:solidFill>
                    <a:srgbClr val="0000CC"/>
                  </a:solidFill>
                </a:ln>
                <a:latin typeface="Times New Roman" pitchFamily="18" charset="0"/>
                <a:ea typeface="Times New Roman" pitchFamily="18" charset="0"/>
                <a:cs typeface="Times New Roman" pitchFamily="18" charset="0"/>
              </a:rPr>
              <a:t>. Ряд </a:t>
            </a:r>
            <a:r>
              <a:rPr lang="ru-RU" sz="2400" b="1" dirty="0" err="1" smtClean="0">
                <a:ln>
                  <a:solidFill>
                    <a:srgbClr val="0000CC"/>
                  </a:solidFill>
                </a:ln>
                <a:latin typeface="Times New Roman" pitchFamily="18" charset="0"/>
                <a:ea typeface="Times New Roman" pitchFamily="18" charset="0"/>
                <a:cs typeface="Times New Roman" pitchFamily="18" charset="0"/>
              </a:rPr>
              <a:t>інших</a:t>
            </a:r>
            <a:r>
              <a:rPr lang="ru-RU" sz="2400" b="1" dirty="0" smtClean="0">
                <a:ln>
                  <a:solidFill>
                    <a:srgbClr val="0000CC"/>
                  </a:solidFill>
                </a:ln>
                <a:latin typeface="Times New Roman" pitchFamily="18" charset="0"/>
                <a:ea typeface="Times New Roman" pitchFamily="18" charset="0"/>
                <a:cs typeface="Times New Roman" pitchFamily="18" charset="0"/>
              </a:rPr>
              <a:t> форм </a:t>
            </a:r>
            <a:r>
              <a:rPr lang="ru-RU" sz="2400" b="1" dirty="0" err="1" smtClean="0">
                <a:ln>
                  <a:solidFill>
                    <a:srgbClr val="0000CC"/>
                  </a:solidFill>
                </a:ln>
                <a:latin typeface="Times New Roman" pitchFamily="18" charset="0"/>
                <a:ea typeface="Times New Roman" pitchFamily="18" charset="0"/>
                <a:cs typeface="Times New Roman" pitchFamily="18" charset="0"/>
              </a:rPr>
              <a:t>характеризується</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хворобливим</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ураженням</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скелетної</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мускулатури</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м'язової</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слабкістю</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іноді</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з</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судорожними</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посмикуваннями</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Серед</a:t>
            </a:r>
            <a:r>
              <a:rPr lang="ru-RU" sz="2400" b="1" dirty="0" smtClean="0">
                <a:ln>
                  <a:solidFill>
                    <a:srgbClr val="0000CC"/>
                  </a:solidFill>
                </a:ln>
                <a:latin typeface="Times New Roman" pitchFamily="18" charset="0"/>
                <a:ea typeface="Times New Roman" pitchFamily="18" charset="0"/>
                <a:cs typeface="Times New Roman" pitchFamily="18" charset="0"/>
              </a:rPr>
              <a:t> них </a:t>
            </a:r>
            <a:r>
              <a:rPr lang="ru-RU" sz="2400" b="1" dirty="0" err="1" smtClean="0">
                <a:ln>
                  <a:solidFill>
                    <a:srgbClr val="0000CC"/>
                  </a:solidFill>
                </a:ln>
                <a:latin typeface="Times New Roman" pitchFamily="18" charset="0"/>
                <a:ea typeface="Times New Roman" pitchFamily="18" charset="0"/>
                <a:cs typeface="Times New Roman" pitchFamily="18" charset="0"/>
              </a:rPr>
              <a:t>виділяють</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некротизуючу</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міопатію</a:t>
            </a:r>
            <a:r>
              <a:rPr lang="ru-RU" sz="2400" b="1" dirty="0" smtClean="0">
                <a:ln>
                  <a:solidFill>
                    <a:srgbClr val="0000CC"/>
                  </a:solidFill>
                </a:ln>
                <a:latin typeface="Times New Roman" pitchFamily="18" charset="0"/>
                <a:ea typeface="Times New Roman" pitchFamily="18" charset="0"/>
                <a:cs typeface="Times New Roman" pitchFamily="18" charset="0"/>
              </a:rPr>
              <a:t>, яка за </a:t>
            </a:r>
            <a:r>
              <a:rPr lang="ru-RU" sz="2400" b="1" dirty="0" err="1" smtClean="0">
                <a:ln>
                  <a:solidFill>
                    <a:srgbClr val="0000CC"/>
                  </a:solidFill>
                </a:ln>
                <a:latin typeface="Times New Roman" pitchFamily="18" charset="0"/>
                <a:ea typeface="Times New Roman" pitchFamily="18" charset="0"/>
                <a:cs typeface="Times New Roman" pitchFamily="18" charset="0"/>
              </a:rPr>
              <a:t>своїм</a:t>
            </a:r>
            <a:r>
              <a:rPr lang="ru-RU" sz="2400" b="1" dirty="0" smtClean="0">
                <a:ln>
                  <a:solidFill>
                    <a:srgbClr val="0000CC"/>
                  </a:solidFill>
                </a:ln>
                <a:latin typeface="Times New Roman" pitchFamily="18" charset="0"/>
                <a:ea typeface="Times New Roman" pitchFamily="18" charset="0"/>
                <a:cs typeface="Times New Roman" pitchFamily="18" charset="0"/>
              </a:rPr>
              <a:t> характером </a:t>
            </a:r>
            <a:r>
              <a:rPr lang="ru-RU" sz="2400" b="1" dirty="0" err="1" smtClean="0">
                <a:ln>
                  <a:solidFill>
                    <a:srgbClr val="0000CC"/>
                  </a:solidFill>
                </a:ln>
                <a:latin typeface="Times New Roman" pitchFamily="18" charset="0"/>
                <a:ea typeface="Times New Roman" pitchFamily="18" charset="0"/>
                <a:cs typeface="Times New Roman" pitchFamily="18" charset="0"/>
              </a:rPr>
              <a:t>майже</a:t>
            </a:r>
            <a:r>
              <a:rPr lang="ru-RU" sz="2400" b="1" dirty="0" smtClean="0">
                <a:ln>
                  <a:solidFill>
                    <a:srgbClr val="0000CC"/>
                  </a:solidFill>
                </a:ln>
                <a:latin typeface="Times New Roman" pitchFamily="18" charset="0"/>
                <a:ea typeface="Times New Roman" pitchFamily="18" charset="0"/>
                <a:cs typeface="Times New Roman" pitchFamily="18" charset="0"/>
              </a:rPr>
              <a:t> не </a:t>
            </a:r>
            <a:r>
              <a:rPr lang="ru-RU" sz="2400" b="1" dirty="0" err="1" smtClean="0">
                <a:ln>
                  <a:solidFill>
                    <a:srgbClr val="0000CC"/>
                  </a:solidFill>
                </a:ln>
                <a:latin typeface="Times New Roman" pitchFamily="18" charset="0"/>
                <a:ea typeface="Times New Roman" pitchFamily="18" charset="0"/>
                <a:cs typeface="Times New Roman" pitchFamily="18" charset="0"/>
              </a:rPr>
              <a:t>відрізняється</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від</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описаного</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рабдоміолізу</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і</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може</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розглядатися</a:t>
            </a:r>
            <a:r>
              <a:rPr lang="ru-RU" sz="2400" b="1" dirty="0" smtClean="0">
                <a:ln>
                  <a:solidFill>
                    <a:srgbClr val="0000CC"/>
                  </a:solidFill>
                </a:ln>
                <a:latin typeface="Times New Roman" pitchFamily="18" charset="0"/>
                <a:ea typeface="Times New Roman" pitchFamily="18" charset="0"/>
                <a:cs typeface="Times New Roman" pitchFamily="18" charset="0"/>
              </a:rPr>
              <a:t> як легка </a:t>
            </a:r>
            <a:r>
              <a:rPr lang="ru-RU" sz="2400" b="1" dirty="0" err="1" smtClean="0">
                <a:ln>
                  <a:solidFill>
                    <a:srgbClr val="0000CC"/>
                  </a:solidFill>
                </a:ln>
                <a:latin typeface="Times New Roman" pitchFamily="18" charset="0"/>
                <a:ea typeface="Times New Roman" pitchFamily="18" charset="0"/>
                <a:cs typeface="Times New Roman" pitchFamily="18" charset="0"/>
              </a:rPr>
              <a:t>його</a:t>
            </a:r>
            <a:r>
              <a:rPr lang="ru-RU" sz="2400" b="1" dirty="0" smtClean="0">
                <a:ln>
                  <a:solidFill>
                    <a:srgbClr val="0000CC"/>
                  </a:solidFill>
                </a:ln>
                <a:latin typeface="Times New Roman" pitchFamily="18" charset="0"/>
                <a:ea typeface="Times New Roman" pitchFamily="18" charset="0"/>
                <a:cs typeface="Times New Roman" pitchFamily="18" charset="0"/>
              </a:rPr>
              <a:t> форма, </a:t>
            </a:r>
            <a:r>
              <a:rPr lang="ru-RU" sz="2400" b="1" dirty="0" err="1" smtClean="0">
                <a:ln>
                  <a:solidFill>
                    <a:srgbClr val="0000CC"/>
                  </a:solidFill>
                </a:ln>
                <a:latin typeface="Times New Roman" pitchFamily="18" charset="0"/>
                <a:ea typeface="Times New Roman" pitchFamily="18" charset="0"/>
                <a:cs typeface="Times New Roman" pitchFamily="18" charset="0"/>
              </a:rPr>
              <a:t>викликана</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тими</a:t>
            </a:r>
            <a:r>
              <a:rPr lang="ru-RU" sz="2400" b="1" dirty="0" smtClean="0">
                <a:ln>
                  <a:solidFill>
                    <a:srgbClr val="0000CC"/>
                  </a:solidFill>
                </a:ln>
                <a:latin typeface="Times New Roman" pitchFamily="18" charset="0"/>
                <a:ea typeface="Times New Roman" pitchFamily="18" charset="0"/>
                <a:cs typeface="Times New Roman" pitchFamily="18" charset="0"/>
              </a:rPr>
              <a:t> ж </a:t>
            </a:r>
            <a:r>
              <a:rPr lang="ru-RU" sz="2400" b="1" dirty="0" err="1" smtClean="0">
                <a:ln>
                  <a:solidFill>
                    <a:srgbClr val="0000CC"/>
                  </a:solidFill>
                </a:ln>
                <a:latin typeface="Times New Roman" pitchFamily="18" charset="0"/>
                <a:ea typeface="Times New Roman" pitchFamily="18" charset="0"/>
                <a:cs typeface="Times New Roman" pitchFamily="18" charset="0"/>
              </a:rPr>
              <a:t>ліками</a:t>
            </a:r>
            <a:r>
              <a:rPr lang="ru-RU" sz="2400" b="1" dirty="0" smtClean="0">
                <a:ln>
                  <a:solidFill>
                    <a:srgbClr val="0000CC"/>
                  </a:solidFill>
                </a:ln>
                <a:latin typeface="Times New Roman" pitchFamily="18" charset="0"/>
                <a:ea typeface="Times New Roman" pitchFamily="18" charset="0"/>
                <a:cs typeface="Times New Roman" pitchFamily="18" charset="0"/>
              </a:rPr>
              <a:t>. Але, </a:t>
            </a:r>
            <a:r>
              <a:rPr lang="ru-RU" sz="2400" b="1" dirty="0" err="1" smtClean="0">
                <a:ln>
                  <a:solidFill>
                    <a:srgbClr val="0000CC"/>
                  </a:solidFill>
                </a:ln>
                <a:latin typeface="Times New Roman" pitchFamily="18" charset="0"/>
                <a:ea typeface="Times New Roman" pitchFamily="18" charset="0"/>
                <a:cs typeface="Times New Roman" pitchFamily="18" charset="0"/>
              </a:rPr>
              <a:t>крім</a:t>
            </a:r>
            <a:r>
              <a:rPr lang="ru-RU" sz="2400" b="1" dirty="0" smtClean="0">
                <a:ln>
                  <a:solidFill>
                    <a:srgbClr val="0000CC"/>
                  </a:solidFill>
                </a:ln>
                <a:latin typeface="Times New Roman" pitchFamily="18" charset="0"/>
                <a:ea typeface="Times New Roman" pitchFamily="18" charset="0"/>
                <a:cs typeface="Times New Roman" pitchFamily="18" charset="0"/>
              </a:rPr>
              <a:t> того, </a:t>
            </a:r>
            <a:r>
              <a:rPr lang="ru-RU" sz="2400" b="1" dirty="0" err="1" smtClean="0">
                <a:ln>
                  <a:solidFill>
                    <a:srgbClr val="0000CC"/>
                  </a:solidFill>
                </a:ln>
                <a:latin typeface="Times New Roman" pitchFamily="18" charset="0"/>
                <a:ea typeface="Times New Roman" pitchFamily="18" charset="0"/>
                <a:cs typeface="Times New Roman" pitchFamily="18" charset="0"/>
              </a:rPr>
              <a:t>цю</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міопатію</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можуть</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спровокувати</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клофібрат</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вінкрістин</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літій</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en-US" sz="2400" b="1" dirty="0" smtClean="0">
                <a:ln>
                  <a:solidFill>
                    <a:srgbClr val="0000CC"/>
                  </a:solidFill>
                </a:ln>
                <a:latin typeface="Times New Roman" pitchFamily="18" charset="0"/>
                <a:ea typeface="Times New Roman" pitchFamily="18" charset="0"/>
                <a:cs typeface="Times New Roman" pitchFamily="18" charset="0"/>
              </a:rPr>
              <a:t>b-</a:t>
            </a:r>
            <a:r>
              <a:rPr lang="ru-RU" sz="2400" b="1" dirty="0" err="1" smtClean="0">
                <a:ln>
                  <a:solidFill>
                    <a:srgbClr val="0000CC"/>
                  </a:solidFill>
                </a:ln>
                <a:latin typeface="Times New Roman" pitchFamily="18" charset="0"/>
                <a:ea typeface="Times New Roman" pitchFamily="18" charset="0"/>
                <a:cs typeface="Times New Roman" pitchFamily="18" charset="0"/>
              </a:rPr>
              <a:t>блокатори</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симпатоміметичні</a:t>
            </a:r>
            <a:r>
              <a:rPr lang="ru-RU" sz="2400" b="1" dirty="0" smtClean="0">
                <a:ln>
                  <a:solidFill>
                    <a:srgbClr val="0000CC"/>
                  </a:solidFill>
                </a:ln>
                <a:latin typeface="Times New Roman" pitchFamily="18" charset="0"/>
                <a:ea typeface="Times New Roman" pitchFamily="18" charset="0"/>
                <a:cs typeface="Times New Roman" pitchFamily="18" charset="0"/>
              </a:rPr>
              <a:t> </a:t>
            </a:r>
            <a:r>
              <a:rPr lang="ru-RU" sz="2400" b="1" dirty="0" err="1" smtClean="0">
                <a:ln>
                  <a:solidFill>
                    <a:srgbClr val="0000CC"/>
                  </a:solidFill>
                </a:ln>
                <a:latin typeface="Times New Roman" pitchFamily="18" charset="0"/>
                <a:ea typeface="Times New Roman" pitchFamily="18" charset="0"/>
                <a:cs typeface="Times New Roman" pitchFamily="18" charset="0"/>
              </a:rPr>
              <a:t>засоби</a:t>
            </a:r>
            <a:r>
              <a:rPr lang="ru-RU" sz="2400" b="1" dirty="0" smtClean="0">
                <a:ln>
                  <a:solidFill>
                    <a:srgbClr val="0000CC"/>
                  </a:solidFill>
                </a:ln>
                <a:latin typeface="Times New Roman" pitchFamily="18" charset="0"/>
                <a:ea typeface="Times New Roman" pitchFamily="18" charset="0"/>
                <a:cs typeface="Times New Roman" pitchFamily="18" charset="0"/>
              </a:rPr>
              <a:t>.</a:t>
            </a: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24375"/>
            <a:ext cx="8664179" cy="704295"/>
          </a:xfrm>
          <a:prstGeom prst="rect">
            <a:avLst/>
          </a:prstGeom>
        </p:spPr>
        <p:txBody>
          <a:bodyPr wrap="square">
            <a:spAutoFit/>
          </a:bodyPr>
          <a:lstStyle/>
          <a:p>
            <a:pPr algn="r">
              <a:lnSpc>
                <a:spcPct val="70000"/>
              </a:lnSpc>
              <a:defRPr/>
            </a:pPr>
            <a:r>
              <a:rPr lang="ru-RU" sz="28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КЛІНІЧНІ ПРОЯВИ ПОБІЧНОЇ ДІЇ ЛІКАРСЬКИХ ЗАСОБІВ</a:t>
            </a: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142844" y="1071486"/>
            <a:ext cx="8786874" cy="4400692"/>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УРАЖЕННЯ СПОЛУЧНОЇ ТКАНИНИ І </a:t>
            </a:r>
            <a:r>
              <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МУСКУЛАТУРИ</a:t>
            </a:r>
          </a:p>
          <a:p>
            <a:pPr eaLnBrk="0" hangingPunct="0">
              <a:lnSpc>
                <a:spcPct val="70000"/>
              </a:lnSpc>
              <a:spcBef>
                <a:spcPts val="600"/>
              </a:spcBef>
              <a:defRPr/>
            </a:pPr>
            <a:r>
              <a:rPr lang="ru-RU" sz="2800" b="1" dirty="0" err="1" smtClean="0">
                <a:ln>
                  <a:solidFill>
                    <a:srgbClr val="0000CC"/>
                  </a:solidFill>
                </a:ln>
                <a:latin typeface="Times New Roman" pitchFamily="18" charset="0"/>
                <a:ea typeface="Times New Roman" pitchFamily="18" charset="0"/>
                <a:cs typeface="Times New Roman" pitchFamily="18" charset="0"/>
              </a:rPr>
              <a:t>Поліміозит</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smtClean="0">
                <a:ln>
                  <a:solidFill>
                    <a:srgbClr val="0000CC"/>
                  </a:solidFill>
                </a:ln>
                <a:latin typeface="Times New Roman" pitchFamily="18" charset="0"/>
                <a:ea typeface="Times New Roman" pitchFamily="18" charset="0"/>
                <a:cs typeface="Times New Roman" pitchFamily="18" charset="0"/>
              </a:rPr>
              <a:t>(</a:t>
            </a:r>
            <a:r>
              <a:rPr lang="ru-RU" sz="2800" b="1" dirty="0" err="1" smtClean="0">
                <a:ln>
                  <a:solidFill>
                    <a:srgbClr val="0000CC"/>
                  </a:solidFill>
                </a:ln>
                <a:latin typeface="Times New Roman" pitchFamily="18" charset="0"/>
                <a:ea typeface="Times New Roman" pitchFamily="18" charset="0"/>
                <a:cs typeface="Times New Roman" pitchFamily="18" charset="0"/>
              </a:rPr>
              <a:t>або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дерматоміозит</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дуже</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подібний</a:t>
            </a:r>
            <a:r>
              <a:rPr lang="ru-RU" sz="2800" b="1" dirty="0" smtClean="0">
                <a:ln>
                  <a:solidFill>
                    <a:srgbClr val="0000CC"/>
                  </a:solidFill>
                </a:ln>
                <a:latin typeface="Times New Roman" pitchFamily="18" charset="0"/>
                <a:ea typeface="Times New Roman" pitchFamily="18" charset="0"/>
                <a:cs typeface="Times New Roman" pitchFamily="18" charset="0"/>
              </a:rPr>
              <a:t> до </a:t>
            </a:r>
            <a:r>
              <a:rPr lang="ru-RU" sz="2800" b="1" dirty="0" err="1" smtClean="0">
                <a:ln>
                  <a:solidFill>
                    <a:srgbClr val="0000CC"/>
                  </a:solidFill>
                </a:ln>
                <a:latin typeface="Times New Roman" pitchFamily="18" charset="0"/>
                <a:ea typeface="Times New Roman" pitchFamily="18" charset="0"/>
                <a:cs typeface="Times New Roman" pitchFamily="18" charset="0"/>
              </a:rPr>
              <a:t>вище</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описаного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ураження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має</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мабуть</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алергічний</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походження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іноді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є</a:t>
            </a:r>
            <a:r>
              <a:rPr lang="ru-RU" sz="2800" b="1" dirty="0" smtClean="0">
                <a:ln>
                  <a:solidFill>
                    <a:srgbClr val="0000CC"/>
                  </a:solidFill>
                </a:ln>
                <a:latin typeface="Times New Roman" pitchFamily="18" charset="0"/>
                <a:ea typeface="Times New Roman" pitchFamily="18" charset="0"/>
                <a:cs typeface="Times New Roman" pitchFamily="18" charset="0"/>
              </a:rPr>
              <a:t> одним </a:t>
            </a:r>
            <a:r>
              <a:rPr lang="ru-RU" sz="2800" b="1" dirty="0" err="1" smtClean="0">
                <a:ln>
                  <a:solidFill>
                    <a:srgbClr val="0000CC"/>
                  </a:solidFill>
                </a:ln>
                <a:latin typeface="Times New Roman" pitchFamily="18" charset="0"/>
                <a:ea typeface="Times New Roman" pitchFamily="18" charset="0"/>
                <a:cs typeface="Times New Roman" pitchFamily="18" charset="0"/>
              </a:rPr>
              <a:t>з</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проявів</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лікарського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червоного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вовчака</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Викликався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поліміозит</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Д-пеніциламіном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леводопою</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гідралазином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новокаїнамідом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фенітоїном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Іноді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це</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ураження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важко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від</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ідіопатичного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що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вимагає</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тривалого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застосування</a:t>
            </a:r>
            <a:r>
              <a:rPr lang="ru-RU" sz="2800" b="1" dirty="0" smtClean="0">
                <a:ln>
                  <a:solidFill>
                    <a:srgbClr val="0000CC"/>
                  </a:solidFill>
                </a:ln>
                <a:latin typeface="Times New Roman" pitchFamily="18" charset="0"/>
                <a:ea typeface="Times New Roman" pitchFamily="18" charset="0"/>
                <a:cs typeface="Times New Roman" pitchFamily="18" charset="0"/>
              </a:rPr>
              <a:t> великих доз </a:t>
            </a:r>
            <a:r>
              <a:rPr lang="ru-RU" sz="2800" b="1" dirty="0" err="1" smtClean="0">
                <a:ln>
                  <a:solidFill>
                    <a:srgbClr val="0000CC"/>
                  </a:solidFill>
                </a:ln>
                <a:latin typeface="Times New Roman" pitchFamily="18" charset="0"/>
                <a:ea typeface="Times New Roman" pitchFamily="18" charset="0"/>
                <a:cs typeface="Times New Roman" pitchFamily="18" charset="0"/>
              </a:rPr>
              <a:t>кортикостероїдів.Вакуолізуюча</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або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гіпокаліємічна</a:t>
            </a:r>
            <a:r>
              <a:rPr lang="ru-RU" sz="2800" b="1" dirty="0" smtClean="0">
                <a:ln>
                  <a:solidFill>
                    <a:srgbClr val="0000CC"/>
                  </a:solidFill>
                </a:ln>
                <a:latin typeface="Times New Roman" pitchFamily="18" charset="0"/>
                <a:ea typeface="Times New Roman" pitchFamily="18" charset="0"/>
                <a:cs typeface="Times New Roman" pitchFamily="18" charset="0"/>
              </a:rPr>
              <a:t>, форма </a:t>
            </a:r>
            <a:r>
              <a:rPr lang="ru-RU" sz="2800" b="1" dirty="0" err="1" smtClean="0">
                <a:ln>
                  <a:solidFill>
                    <a:srgbClr val="0000CC"/>
                  </a:solidFill>
                </a:ln>
                <a:latin typeface="Times New Roman" pitchFamily="18" charset="0"/>
                <a:ea typeface="Times New Roman" pitchFamily="18" charset="0"/>
                <a:cs typeface="Times New Roman" pitchFamily="18" charset="0"/>
              </a:rPr>
              <a:t>міопатії</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виникає</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внаслідок</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інтенсивного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лікування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сечогінними</a:t>
            </a:r>
            <a:r>
              <a:rPr lang="ru-RU" sz="2800" b="1" dirty="0" smtClean="0">
                <a:ln>
                  <a:solidFill>
                    <a:srgbClr val="0000CC"/>
                  </a:solidFill>
                </a:ln>
                <a:latin typeface="Times New Roman" pitchFamily="18" charset="0"/>
                <a:ea typeface="Times New Roman" pitchFamily="18" charset="0"/>
                <a:cs typeface="Times New Roman" pitchFamily="18" charset="0"/>
              </a:rPr>
              <a:t> та </a:t>
            </a:r>
            <a:r>
              <a:rPr lang="ru-RU" sz="2800" b="1" dirty="0" err="1" smtClean="0">
                <a:ln>
                  <a:solidFill>
                    <a:srgbClr val="0000CC"/>
                  </a:solidFill>
                </a:ln>
                <a:latin typeface="Times New Roman" pitchFamily="18" charset="0"/>
                <a:ea typeface="Times New Roman" pitchFamily="18" charset="0"/>
                <a:cs typeface="Times New Roman" pitchFamily="18" charset="0"/>
              </a:rPr>
              <a:t>проносними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Провідне</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прояв</a:t>
            </a:r>
            <a:r>
              <a:rPr lang="ru-RU" sz="2800" b="1" dirty="0" smtClean="0">
                <a:ln>
                  <a:solidFill>
                    <a:srgbClr val="0000CC"/>
                  </a:solidFill>
                </a:ln>
                <a:latin typeface="Times New Roman" pitchFamily="18" charset="0"/>
                <a:ea typeface="Times New Roman" pitchFamily="18" charset="0"/>
                <a:cs typeface="Times New Roman" pitchFamily="18" charset="0"/>
              </a:rPr>
              <a:t> – </a:t>
            </a:r>
            <a:r>
              <a:rPr lang="ru-RU" sz="2800" b="1" dirty="0" err="1" smtClean="0">
                <a:ln>
                  <a:solidFill>
                    <a:srgbClr val="0000CC"/>
                  </a:solidFill>
                </a:ln>
                <a:latin typeface="Times New Roman" pitchFamily="18" charset="0"/>
                <a:ea typeface="Times New Roman" pitchFamily="18" charset="0"/>
                <a:cs typeface="Times New Roman" pitchFamily="18" charset="0"/>
              </a:rPr>
              <a:t>м'язова</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слабкість</a:t>
            </a:r>
            <a:r>
              <a:rPr lang="ru-RU" sz="2800" b="1" dirty="0" smtClean="0">
                <a:ln>
                  <a:solidFill>
                    <a:srgbClr val="0000CC"/>
                  </a:solidFill>
                </a:ln>
                <a:latin typeface="Times New Roman" pitchFamily="18" charset="0"/>
                <a:ea typeface="Times New Roman" pitchFamily="18" charset="0"/>
                <a:cs typeface="Times New Roman" pitchFamily="18" charset="0"/>
              </a:rPr>
              <a:t>.</a:t>
            </a: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24375"/>
            <a:ext cx="8664179" cy="704295"/>
          </a:xfrm>
          <a:prstGeom prst="rect">
            <a:avLst/>
          </a:prstGeom>
        </p:spPr>
        <p:txBody>
          <a:bodyPr wrap="square">
            <a:spAutoFit/>
          </a:bodyPr>
          <a:lstStyle/>
          <a:p>
            <a:pPr algn="r">
              <a:lnSpc>
                <a:spcPct val="70000"/>
              </a:lnSpc>
              <a:defRPr/>
            </a:pPr>
            <a:r>
              <a:rPr lang="ru-RU" sz="28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КЛІНІЧНІ ПРОЯВИ ПОБІЧНОЇ ДІЇ ЛІКАРСЬКИХ ЗАСОБІВ</a:t>
            </a: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142844" y="857232"/>
            <a:ext cx="8786874" cy="5382499"/>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УРАЖЕННЯ СПОЛУЧНОЇ ТКАНИНИ І </a:t>
            </a:r>
            <a:r>
              <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МУСКУЛАТУРИ</a:t>
            </a:r>
          </a:p>
          <a:p>
            <a:pPr eaLnBrk="0" hangingPunct="0">
              <a:lnSpc>
                <a:spcPct val="70000"/>
              </a:lnSpc>
              <a:spcBef>
                <a:spcPts val="600"/>
              </a:spcBef>
              <a:defRPr/>
            </a:pPr>
            <a:r>
              <a:rPr lang="ru-RU" sz="2800" b="1" dirty="0" err="1" smtClean="0">
                <a:ln>
                  <a:solidFill>
                    <a:srgbClr val="0000CC"/>
                  </a:solidFill>
                </a:ln>
                <a:latin typeface="Times New Roman" pitchFamily="18" charset="0"/>
                <a:ea typeface="Times New Roman" pitchFamily="18" charset="0"/>
                <a:cs typeface="Times New Roman" pitchFamily="18" charset="0"/>
              </a:rPr>
              <a:t>Підгострі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smtClean="0">
                <a:ln>
                  <a:solidFill>
                    <a:srgbClr val="0000CC"/>
                  </a:solidFill>
                </a:ln>
                <a:latin typeface="Times New Roman" pitchFamily="18" charset="0"/>
                <a:ea typeface="Times New Roman" pitchFamily="18" charset="0"/>
                <a:cs typeface="Times New Roman" pitchFamily="18" charset="0"/>
              </a:rPr>
              <a:t>та </a:t>
            </a:r>
            <a:r>
              <a:rPr lang="ru-RU" sz="2800" b="1" dirty="0" err="1" smtClean="0">
                <a:ln>
                  <a:solidFill>
                    <a:srgbClr val="0000CC"/>
                  </a:solidFill>
                </a:ln>
                <a:latin typeface="Times New Roman" pitchFamily="18" charset="0"/>
                <a:ea typeface="Times New Roman" pitchFamily="18" charset="0"/>
                <a:cs typeface="Times New Roman" pitchFamily="18" charset="0"/>
              </a:rPr>
              <a:t>хронічні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міопатії</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що</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протікають</a:t>
            </a:r>
            <a:r>
              <a:rPr lang="ru-RU" sz="2800" b="1" dirty="0" smtClean="0">
                <a:ln>
                  <a:solidFill>
                    <a:srgbClr val="0000CC"/>
                  </a:solidFill>
                </a:ln>
                <a:latin typeface="Times New Roman" pitchFamily="18" charset="0"/>
                <a:ea typeface="Times New Roman" pitchFamily="18" charset="0"/>
                <a:cs typeface="Times New Roman" pitchFamily="18" charset="0"/>
              </a:rPr>
              <a:t> без болю. </a:t>
            </a:r>
            <a:r>
              <a:rPr lang="ru-RU" sz="2800" b="1" dirty="0" err="1" smtClean="0">
                <a:ln>
                  <a:solidFill>
                    <a:srgbClr val="0000CC"/>
                  </a:solidFill>
                </a:ln>
                <a:latin typeface="Times New Roman" pitchFamily="18" charset="0"/>
                <a:ea typeface="Times New Roman" pitchFamily="18" charset="0"/>
                <a:cs typeface="Times New Roman" pitchFamily="18" charset="0"/>
              </a:rPr>
              <a:t>Найбільш</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типова</a:t>
            </a:r>
            <a:r>
              <a:rPr lang="ru-RU" sz="2800" b="1" dirty="0" smtClean="0">
                <a:ln>
                  <a:solidFill>
                    <a:srgbClr val="0000CC"/>
                  </a:solidFill>
                </a:ln>
                <a:latin typeface="Times New Roman" pitchFamily="18" charset="0"/>
                <a:ea typeface="Times New Roman" pitchFamily="18" charset="0"/>
                <a:cs typeface="Times New Roman" pitchFamily="18" charset="0"/>
              </a:rPr>
              <a:t> та широко </a:t>
            </a:r>
            <a:r>
              <a:rPr lang="ru-RU" sz="2800" b="1" dirty="0" err="1" smtClean="0">
                <a:ln>
                  <a:solidFill>
                    <a:srgbClr val="0000CC"/>
                  </a:solidFill>
                </a:ln>
                <a:latin typeface="Times New Roman" pitchFamily="18" charset="0"/>
                <a:ea typeface="Times New Roman" pitchFamily="18" charset="0"/>
                <a:cs typeface="Times New Roman" pitchFamily="18" charset="0"/>
              </a:rPr>
              <a:t>відома</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кортикостероїдна</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міопатія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Характерний</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прояв</a:t>
            </a:r>
            <a:r>
              <a:rPr lang="ru-RU" sz="2800" b="1" dirty="0" smtClean="0">
                <a:ln>
                  <a:solidFill>
                    <a:srgbClr val="0000CC"/>
                  </a:solidFill>
                </a:ln>
                <a:latin typeface="Times New Roman" pitchFamily="18" charset="0"/>
                <a:ea typeface="Times New Roman" pitchFamily="18" charset="0"/>
                <a:cs typeface="Times New Roman" pitchFamily="18" charset="0"/>
              </a:rPr>
              <a:t> – </a:t>
            </a:r>
            <a:r>
              <a:rPr lang="ru-RU" sz="2800" b="1" dirty="0" err="1" smtClean="0">
                <a:ln>
                  <a:solidFill>
                    <a:srgbClr val="0000CC"/>
                  </a:solidFill>
                </a:ln>
                <a:latin typeface="Times New Roman" pitchFamily="18" charset="0"/>
                <a:ea typeface="Times New Roman" pitchFamily="18" charset="0"/>
                <a:cs typeface="Times New Roman" pitchFamily="18" charset="0"/>
              </a:rPr>
              <a:t>м'язова</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слабкість</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але</a:t>
            </a:r>
            <a:r>
              <a:rPr lang="ru-RU" sz="2800" b="1" dirty="0" smtClean="0">
                <a:ln>
                  <a:solidFill>
                    <a:srgbClr val="0000CC"/>
                  </a:solidFill>
                </a:ln>
                <a:latin typeface="Times New Roman" pitchFamily="18" charset="0"/>
                <a:ea typeface="Times New Roman" pitchFamily="18" charset="0"/>
                <a:cs typeface="Times New Roman" pitchFamily="18" charset="0"/>
              </a:rPr>
              <a:t> у легких </a:t>
            </a:r>
            <a:r>
              <a:rPr lang="ru-RU" sz="2800" b="1" dirty="0" err="1" smtClean="0">
                <a:ln>
                  <a:solidFill>
                    <a:srgbClr val="0000CC"/>
                  </a:solidFill>
                </a:ln>
                <a:latin typeface="Times New Roman" pitchFamily="18" charset="0"/>
                <a:ea typeface="Times New Roman" pitchFamily="18" charset="0"/>
                <a:cs typeface="Times New Roman" pitchFamily="18" charset="0"/>
              </a:rPr>
              <a:t>випадках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можливі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лише</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зміни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електроміограми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Гістологічно</a:t>
            </a:r>
            <a:r>
              <a:rPr lang="ru-RU" sz="2800" b="1" dirty="0" smtClean="0">
                <a:ln>
                  <a:solidFill>
                    <a:srgbClr val="0000CC"/>
                  </a:solidFill>
                </a:ln>
                <a:latin typeface="Times New Roman" pitchFamily="18" charset="0"/>
                <a:ea typeface="Times New Roman" pitchFamily="18" charset="0"/>
                <a:cs typeface="Times New Roman" pitchFamily="18" charset="0"/>
              </a:rPr>
              <a:t> у тяжких </a:t>
            </a:r>
            <a:r>
              <a:rPr lang="ru-RU" sz="2800" b="1" dirty="0" err="1" smtClean="0">
                <a:ln>
                  <a:solidFill>
                    <a:srgbClr val="0000CC"/>
                  </a:solidFill>
                </a:ln>
                <a:latin typeface="Times New Roman" pitchFamily="18" charset="0"/>
                <a:ea typeface="Times New Roman" pitchFamily="18" charset="0"/>
                <a:cs typeface="Times New Roman" pitchFamily="18" charset="0"/>
              </a:rPr>
              <a:t>випадках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знаходять</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атрофію</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м'язових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волокон.Хлорохінова</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міопатія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зрідка</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спостерігається</a:t>
            </a:r>
            <a:r>
              <a:rPr lang="ru-RU" sz="2800" b="1" dirty="0" smtClean="0">
                <a:ln>
                  <a:solidFill>
                    <a:srgbClr val="0000CC"/>
                  </a:solidFill>
                </a:ln>
                <a:latin typeface="Times New Roman" pitchFamily="18" charset="0"/>
                <a:ea typeface="Times New Roman" pitchFamily="18" charset="0"/>
                <a:cs typeface="Times New Roman" pitchFamily="18" charset="0"/>
              </a:rPr>
              <a:t> при </a:t>
            </a:r>
            <a:r>
              <a:rPr lang="ru-RU" sz="2800" b="1" dirty="0" err="1" smtClean="0">
                <a:ln>
                  <a:solidFill>
                    <a:srgbClr val="0000CC"/>
                  </a:solidFill>
                </a:ln>
                <a:latin typeface="Times New Roman" pitchFamily="18" charset="0"/>
                <a:ea typeface="Times New Roman" pitchFamily="18" charset="0"/>
                <a:cs typeface="Times New Roman" pitchFamily="18" charset="0"/>
              </a:rPr>
              <a:t>багатомісячному</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лікуванні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цим</a:t>
            </a:r>
            <a:r>
              <a:rPr lang="ru-RU" sz="2800" b="1" dirty="0" smtClean="0">
                <a:ln>
                  <a:solidFill>
                    <a:srgbClr val="0000CC"/>
                  </a:solidFill>
                </a:ln>
                <a:latin typeface="Times New Roman" pitchFamily="18" charset="0"/>
                <a:ea typeface="Times New Roman" pitchFamily="18" charset="0"/>
                <a:cs typeface="Times New Roman" pitchFamily="18" charset="0"/>
              </a:rPr>
              <a:t> препаратом </a:t>
            </a:r>
            <a:r>
              <a:rPr lang="ru-RU" sz="2800" b="1" dirty="0" err="1" smtClean="0">
                <a:ln>
                  <a:solidFill>
                    <a:srgbClr val="0000CC"/>
                  </a:solidFill>
                </a:ln>
                <a:latin typeface="Times New Roman" pitchFamily="18" charset="0"/>
                <a:ea typeface="Times New Roman" pitchFamily="18" charset="0"/>
                <a:cs typeface="Times New Roman" pitchFamily="18" charset="0"/>
              </a:rPr>
              <a:t>і</a:t>
            </a:r>
            <a:r>
              <a:rPr lang="ru-RU" sz="2800" b="1" dirty="0" smtClean="0">
                <a:ln>
                  <a:solidFill>
                    <a:srgbClr val="0000CC"/>
                  </a:solidFill>
                </a:ln>
                <a:latin typeface="Times New Roman" pitchFamily="18" charset="0"/>
                <a:ea typeface="Times New Roman" pitchFamily="18" charset="0"/>
                <a:cs typeface="Times New Roman" pitchFamily="18" charset="0"/>
              </a:rPr>
              <a:t> практично не </a:t>
            </a:r>
            <a:r>
              <a:rPr lang="ru-RU" sz="2800" b="1" dirty="0" err="1" smtClean="0">
                <a:ln>
                  <a:solidFill>
                    <a:srgbClr val="0000CC"/>
                  </a:solidFill>
                </a:ln>
                <a:latin typeface="Times New Roman" pitchFamily="18" charset="0"/>
                <a:ea typeface="Times New Roman" pitchFamily="18" charset="0"/>
                <a:cs typeface="Times New Roman" pitchFamily="18" charset="0"/>
              </a:rPr>
              <a:t>відрізняється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від</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стероїдної</a:t>
            </a:r>
            <a:r>
              <a:rPr lang="ru-RU" sz="2800" b="1" dirty="0" smtClean="0">
                <a:ln>
                  <a:solidFill>
                    <a:srgbClr val="0000CC"/>
                  </a:solidFill>
                </a:ln>
                <a:latin typeface="Times New Roman" pitchFamily="18" charset="0"/>
                <a:ea typeface="Times New Roman" pitchFamily="18" charset="0"/>
                <a:cs typeface="Times New Roman" pitchFamily="18" charset="0"/>
              </a:rPr>
              <a:t>. При </a:t>
            </a:r>
            <a:r>
              <a:rPr lang="ru-RU" sz="2800" b="1" dirty="0" err="1" smtClean="0">
                <a:ln>
                  <a:solidFill>
                    <a:srgbClr val="0000CC"/>
                  </a:solidFill>
                </a:ln>
                <a:latin typeface="Times New Roman" pitchFamily="18" charset="0"/>
                <a:ea typeface="Times New Roman" pitchFamily="18" charset="0"/>
                <a:cs typeface="Times New Roman" pitchFamily="18" charset="0"/>
              </a:rPr>
              <a:t>відміні</a:t>
            </a:r>
            <a:r>
              <a:rPr lang="ru-RU" sz="2800" b="1" dirty="0" smtClean="0">
                <a:ln>
                  <a:solidFill>
                    <a:srgbClr val="0000CC"/>
                  </a:solidFill>
                </a:ln>
                <a:latin typeface="Times New Roman" pitchFamily="18" charset="0"/>
                <a:ea typeface="Times New Roman" pitchFamily="18" charset="0"/>
                <a:cs typeface="Times New Roman" pitchFamily="18" charset="0"/>
              </a:rPr>
              <a:t> препарату </a:t>
            </a:r>
            <a:r>
              <a:rPr lang="ru-RU" sz="2800" b="1" dirty="0" err="1" smtClean="0">
                <a:ln>
                  <a:solidFill>
                    <a:srgbClr val="0000CC"/>
                  </a:solidFill>
                </a:ln>
                <a:latin typeface="Times New Roman" pitchFamily="18" charset="0"/>
                <a:ea typeface="Times New Roman" pitchFamily="18" charset="0"/>
                <a:cs typeface="Times New Roman" pitchFamily="18" charset="0"/>
              </a:rPr>
              <a:t>відбувається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дуже</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повільно</a:t>
            </a:r>
            <a:r>
              <a:rPr lang="ru-RU" sz="2800" b="1" dirty="0" smtClean="0">
                <a:ln>
                  <a:solidFill>
                    <a:srgbClr val="0000CC"/>
                  </a:solidFill>
                </a:ln>
                <a:latin typeface="Times New Roman" pitchFamily="18" charset="0"/>
                <a:ea typeface="Times New Roman" pitchFamily="18" charset="0"/>
                <a:cs typeface="Times New Roman" pitchFamily="18" charset="0"/>
              </a:rPr>
              <a:t>.</a:t>
            </a:r>
          </a:p>
          <a:p>
            <a:pPr eaLnBrk="0" hangingPunct="0">
              <a:lnSpc>
                <a:spcPct val="70000"/>
              </a:lnSpc>
              <a:spcBef>
                <a:spcPts val="600"/>
              </a:spcBef>
              <a:defRPr/>
            </a:pPr>
            <a:r>
              <a:rPr lang="ru-RU" sz="2800" b="1" dirty="0" err="1" smtClean="0">
                <a:ln>
                  <a:solidFill>
                    <a:srgbClr val="0000CC"/>
                  </a:solidFill>
                </a:ln>
                <a:latin typeface="Times New Roman" pitchFamily="18" charset="0"/>
                <a:ea typeface="Times New Roman" pitchFamily="18" charset="0"/>
                <a:cs typeface="Times New Roman" pitchFamily="18" charset="0"/>
              </a:rPr>
              <a:t>Вогнищеві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міопатії</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з</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нерізкою</a:t>
            </a:r>
            <a:r>
              <a:rPr lang="ru-RU" sz="2800" b="1" dirty="0" smtClean="0">
                <a:ln>
                  <a:solidFill>
                    <a:srgbClr val="0000CC"/>
                  </a:solidFill>
                </a:ln>
                <a:latin typeface="Times New Roman" pitchFamily="18" charset="0"/>
                <a:ea typeface="Times New Roman" pitchFamily="18" charset="0"/>
                <a:cs typeface="Times New Roman" pitchFamily="18" charset="0"/>
              </a:rPr>
              <a:t> запальною </a:t>
            </a:r>
            <a:r>
              <a:rPr lang="ru-RU" sz="2800" b="1" dirty="0" err="1" smtClean="0">
                <a:ln>
                  <a:solidFill>
                    <a:srgbClr val="0000CC"/>
                  </a:solidFill>
                </a:ln>
                <a:latin typeface="Times New Roman" pitchFamily="18" charset="0"/>
                <a:ea typeface="Times New Roman" pitchFamily="18" charset="0"/>
                <a:cs typeface="Times New Roman" pitchFamily="18" charset="0"/>
              </a:rPr>
              <a:t>реакцією</a:t>
            </a:r>
            <a:r>
              <a:rPr lang="ru-RU" sz="2800" b="1" dirty="0" smtClean="0">
                <a:ln>
                  <a:solidFill>
                    <a:srgbClr val="0000CC"/>
                  </a:solidFill>
                </a:ln>
                <a:latin typeface="Times New Roman" pitchFamily="18" charset="0"/>
                <a:ea typeface="Times New Roman" pitchFamily="18" charset="0"/>
                <a:cs typeface="Times New Roman" pitchFamily="18" charset="0"/>
              </a:rPr>
              <a:t> та </a:t>
            </a:r>
            <a:r>
              <a:rPr lang="ru-RU" sz="2800" b="1" dirty="0" err="1" smtClean="0">
                <a:ln>
                  <a:solidFill>
                    <a:srgbClr val="0000CC"/>
                  </a:solidFill>
                </a:ln>
                <a:latin typeface="Times New Roman" pitchFamily="18" charset="0"/>
                <a:ea typeface="Times New Roman" pitchFamily="18" charset="0"/>
                <a:cs typeface="Times New Roman" pitchFamily="18" charset="0"/>
              </a:rPr>
              <a:t>фіброзом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можуть</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виникати</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після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внутрішньом'язових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ін'єкцій</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різних</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препаратів</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та</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іноді</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характеризуються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вираженою</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хворобливістю</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та</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підвищенням</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рівня</a:t>
            </a:r>
            <a:r>
              <a:rPr lang="ru-RU" sz="2800" b="1" dirty="0" smtClean="0">
                <a:ln>
                  <a:solidFill>
                    <a:srgbClr val="0000CC"/>
                  </a:solidFill>
                </a:ln>
                <a:latin typeface="Times New Roman" pitchFamily="18" charset="0"/>
                <a:ea typeface="Times New Roman" pitchFamily="18" charset="0"/>
                <a:cs typeface="Times New Roman" pitchFamily="18" charset="0"/>
              </a:rPr>
              <a:t> </a:t>
            </a:r>
            <a:r>
              <a:rPr lang="ru-RU" sz="2800" b="1" dirty="0" err="1" smtClean="0">
                <a:ln>
                  <a:solidFill>
                    <a:srgbClr val="0000CC"/>
                  </a:solidFill>
                </a:ln>
                <a:latin typeface="Times New Roman" pitchFamily="18" charset="0"/>
                <a:ea typeface="Times New Roman" pitchFamily="18" charset="0"/>
                <a:cs typeface="Times New Roman" pitchFamily="18" charset="0"/>
              </a:rPr>
              <a:t>креатинфосфокінази</a:t>
            </a:r>
            <a:r>
              <a:rPr lang="ru-RU" sz="2800" b="1" dirty="0" smtClean="0">
                <a:ln>
                  <a:solidFill>
                    <a:srgbClr val="0000CC"/>
                  </a:solidFill>
                </a:ln>
                <a:latin typeface="Times New Roman" pitchFamily="18" charset="0"/>
                <a:ea typeface="Times New Roman" pitchFamily="18" charset="0"/>
                <a:cs typeface="Times New Roman" pitchFamily="18" charset="0"/>
              </a:rPr>
              <a:t>.</a:t>
            </a: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24375"/>
            <a:ext cx="8664179" cy="704295"/>
          </a:xfrm>
          <a:prstGeom prst="rect">
            <a:avLst/>
          </a:prstGeom>
        </p:spPr>
        <p:txBody>
          <a:bodyPr wrap="square">
            <a:spAutoFit/>
          </a:bodyPr>
          <a:lstStyle/>
          <a:p>
            <a:pPr algn="r">
              <a:lnSpc>
                <a:spcPct val="70000"/>
              </a:lnSpc>
              <a:defRPr/>
            </a:pPr>
            <a:r>
              <a:rPr lang="ru-RU" sz="28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КЛІНІЧНІ ПРОЯВИ ПОБІЧНОЇ ДІЇ ЛІКАРСЬКИХ ЗАСОБІВ</a:t>
            </a:r>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142844" y="857232"/>
            <a:ext cx="8786874" cy="4321376"/>
          </a:xfrm>
          <a:prstGeom prst="rect">
            <a:avLst/>
          </a:prstGeom>
          <a:noFill/>
          <a:ln w="9525">
            <a:noFill/>
            <a:miter lim="800000"/>
            <a:headEnd/>
            <a:tailEnd/>
          </a:ln>
          <a:effectLst/>
        </p:spPr>
        <p:txBody>
          <a:bodyPr anchor="ctr">
            <a:spAutoFit/>
          </a:bodyPr>
          <a:lstStyle/>
          <a:p>
            <a:pPr>
              <a:lnSpc>
                <a:spcPct val="70000"/>
              </a:lnSpc>
            </a:pPr>
            <a:r>
              <a:rPr lang="ru-RU" sz="2800" b="1" dirty="0" err="1" smtClean="0">
                <a:ln>
                  <a:solidFill>
                    <a:srgbClr val="0000CC"/>
                  </a:solidFill>
                </a:ln>
                <a:latin typeface="Arial" pitchFamily="34" charset="0"/>
                <a:ea typeface="Times New Roman" pitchFamily="18" charset="0"/>
                <a:cs typeface="Arial" pitchFamily="34" charset="0"/>
              </a:rPr>
              <a:t>Найчастіше</a:t>
            </a:r>
            <a:r>
              <a:rPr lang="ru-RU" sz="2800" b="1" dirty="0" smtClean="0">
                <a:ln>
                  <a:solidFill>
                    <a:srgbClr val="0000CC"/>
                  </a:solidFill>
                </a:ln>
                <a:latin typeface="Arial" pitchFamily="34" charset="0"/>
                <a:ea typeface="Times New Roman" pitchFamily="18" charset="0"/>
                <a:cs typeface="Arial" pitchFamily="34" charset="0"/>
              </a:rPr>
              <a:t> </a:t>
            </a:r>
            <a:r>
              <a:rPr lang="ru-RU" sz="2800" b="1" dirty="0" err="1" smtClean="0">
                <a:ln>
                  <a:solidFill>
                    <a:srgbClr val="0000CC"/>
                  </a:solidFill>
                </a:ln>
                <a:latin typeface="Arial" pitchFamily="34" charset="0"/>
                <a:ea typeface="Times New Roman" pitchFamily="18" charset="0"/>
                <a:cs typeface="Arial" pitchFamily="34" charset="0"/>
              </a:rPr>
              <a:t>побічна</a:t>
            </a:r>
            <a:r>
              <a:rPr lang="ru-RU" sz="2800" b="1" dirty="0" smtClean="0">
                <a:ln>
                  <a:solidFill>
                    <a:srgbClr val="0000CC"/>
                  </a:solidFill>
                </a:ln>
                <a:latin typeface="Arial" pitchFamily="34" charset="0"/>
                <a:ea typeface="Times New Roman" pitchFamily="18" charset="0"/>
                <a:cs typeface="Arial" pitchFamily="34" charset="0"/>
              </a:rPr>
              <a:t> </a:t>
            </a:r>
            <a:r>
              <a:rPr lang="ru-RU" sz="2800" b="1" dirty="0" err="1" smtClean="0">
                <a:ln>
                  <a:solidFill>
                    <a:srgbClr val="0000CC"/>
                  </a:solidFill>
                </a:ln>
                <a:latin typeface="Arial" pitchFamily="34" charset="0"/>
                <a:ea typeface="Times New Roman" pitchFamily="18" charset="0"/>
                <a:cs typeface="Arial" pitchFamily="34" charset="0"/>
              </a:rPr>
              <a:t>дія</a:t>
            </a:r>
            <a:r>
              <a:rPr lang="ru-RU" sz="2800" b="1" dirty="0" smtClean="0">
                <a:ln>
                  <a:solidFill>
                    <a:srgbClr val="0000CC"/>
                  </a:solidFill>
                </a:ln>
                <a:latin typeface="Arial" pitchFamily="34" charset="0"/>
                <a:ea typeface="Times New Roman" pitchFamily="18" charset="0"/>
                <a:cs typeface="Arial" pitchFamily="34" charset="0"/>
              </a:rPr>
              <a:t> </a:t>
            </a:r>
            <a:r>
              <a:rPr lang="ru-RU" sz="2800" b="1" dirty="0" err="1" smtClean="0">
                <a:ln>
                  <a:solidFill>
                    <a:srgbClr val="0000CC"/>
                  </a:solidFill>
                </a:ln>
                <a:latin typeface="Arial" pitchFamily="34" charset="0"/>
                <a:ea typeface="Times New Roman" pitchFamily="18" charset="0"/>
                <a:cs typeface="Arial" pitchFamily="34" charset="0"/>
              </a:rPr>
              <a:t>лікарського</a:t>
            </a:r>
            <a:r>
              <a:rPr lang="ru-RU" sz="2800" b="1" dirty="0" smtClean="0">
                <a:ln>
                  <a:solidFill>
                    <a:srgbClr val="0000CC"/>
                  </a:solidFill>
                </a:ln>
                <a:latin typeface="Arial" pitchFamily="34" charset="0"/>
                <a:ea typeface="Times New Roman" pitchFamily="18" charset="0"/>
                <a:cs typeface="Arial" pitchFamily="34" charset="0"/>
              </a:rPr>
              <a:t> </a:t>
            </a:r>
            <a:r>
              <a:rPr lang="ru-RU" sz="2800" b="1" dirty="0" err="1" smtClean="0">
                <a:ln>
                  <a:solidFill>
                    <a:srgbClr val="0000CC"/>
                  </a:solidFill>
                </a:ln>
                <a:latin typeface="Arial" pitchFamily="34" charset="0"/>
                <a:ea typeface="Times New Roman" pitchFamily="18" charset="0"/>
                <a:cs typeface="Arial" pitchFamily="34" charset="0"/>
              </a:rPr>
              <a:t>засобу</a:t>
            </a:r>
            <a:r>
              <a:rPr lang="ru-RU" sz="2800" b="1" dirty="0" smtClean="0">
                <a:ln>
                  <a:solidFill>
                    <a:srgbClr val="0000CC"/>
                  </a:solidFill>
                </a:ln>
                <a:latin typeface="Arial" pitchFamily="34" charset="0"/>
                <a:ea typeface="Times New Roman" pitchFamily="18" charset="0"/>
                <a:cs typeface="Arial" pitchFamily="34" charset="0"/>
              </a:rPr>
              <a:t> </a:t>
            </a:r>
            <a:r>
              <a:rPr lang="ru-RU" sz="2800" b="1" dirty="0" err="1" smtClean="0">
                <a:ln>
                  <a:solidFill>
                    <a:srgbClr val="0000CC"/>
                  </a:solidFill>
                </a:ln>
                <a:latin typeface="Arial" pitchFamily="34" charset="0"/>
                <a:ea typeface="Times New Roman" pitchFamily="18" charset="0"/>
                <a:cs typeface="Arial" pitchFamily="34" charset="0"/>
              </a:rPr>
              <a:t>спостерігається</a:t>
            </a:r>
            <a:r>
              <a:rPr lang="ru-RU" sz="2800" b="1" dirty="0" smtClean="0">
                <a:ln>
                  <a:solidFill>
                    <a:srgbClr val="0000CC"/>
                  </a:solidFill>
                </a:ln>
                <a:latin typeface="Arial" pitchFamily="34" charset="0"/>
                <a:ea typeface="Times New Roman" pitchFamily="18" charset="0"/>
                <a:cs typeface="Arial" pitchFamily="34" charset="0"/>
              </a:rPr>
              <a:t> </a:t>
            </a:r>
            <a:r>
              <a:rPr lang="ru-RU" sz="2800" b="1" dirty="0" err="1" smtClean="0">
                <a:ln>
                  <a:solidFill>
                    <a:srgbClr val="0000CC"/>
                  </a:solidFill>
                </a:ln>
                <a:latin typeface="Arial" pitchFamily="34" charset="0"/>
                <a:ea typeface="Times New Roman" pitchFamily="18" charset="0"/>
                <a:cs typeface="Arial" pitchFamily="34" charset="0"/>
              </a:rPr>
              <a:t>невдовзі</a:t>
            </a:r>
            <a:r>
              <a:rPr lang="ru-RU" sz="2800" b="1" dirty="0" smtClean="0">
                <a:ln>
                  <a:solidFill>
                    <a:srgbClr val="0000CC"/>
                  </a:solidFill>
                </a:ln>
                <a:latin typeface="Arial" pitchFamily="34" charset="0"/>
                <a:ea typeface="Times New Roman" pitchFamily="18" charset="0"/>
                <a:cs typeface="Arial" pitchFamily="34" charset="0"/>
              </a:rPr>
              <a:t> </a:t>
            </a:r>
            <a:r>
              <a:rPr lang="ru-RU" sz="2800" b="1" dirty="0" err="1" smtClean="0">
                <a:ln>
                  <a:solidFill>
                    <a:srgbClr val="0000CC"/>
                  </a:solidFill>
                </a:ln>
                <a:latin typeface="Arial" pitchFamily="34" charset="0"/>
                <a:ea typeface="Times New Roman" pitchFamily="18" charset="0"/>
                <a:cs typeface="Arial" pitchFamily="34" charset="0"/>
              </a:rPr>
              <a:t>після</a:t>
            </a:r>
            <a:r>
              <a:rPr lang="ru-RU" sz="2800" b="1" dirty="0" smtClean="0">
                <a:ln>
                  <a:solidFill>
                    <a:srgbClr val="0000CC"/>
                  </a:solidFill>
                </a:ln>
                <a:latin typeface="Arial" pitchFamily="34" charset="0"/>
                <a:ea typeface="Times New Roman" pitchFamily="18" charset="0"/>
                <a:cs typeface="Arial" pitchFamily="34" charset="0"/>
              </a:rPr>
              <a:t> початку </a:t>
            </a:r>
            <a:r>
              <a:rPr lang="ru-RU" sz="2800" b="1" dirty="0" err="1" smtClean="0">
                <a:ln>
                  <a:solidFill>
                    <a:srgbClr val="0000CC"/>
                  </a:solidFill>
                </a:ln>
                <a:latin typeface="Arial" pitchFamily="34" charset="0"/>
                <a:ea typeface="Times New Roman" pitchFamily="18" charset="0"/>
                <a:cs typeface="Arial" pitchFamily="34" charset="0"/>
              </a:rPr>
              <a:t>лікування.Однак</a:t>
            </a:r>
            <a:r>
              <a:rPr lang="ru-RU" sz="2800" b="1" dirty="0" smtClean="0">
                <a:ln>
                  <a:solidFill>
                    <a:srgbClr val="0000CC"/>
                  </a:solidFill>
                </a:ln>
                <a:latin typeface="Arial" pitchFamily="34" charset="0"/>
                <a:ea typeface="Times New Roman" pitchFamily="18" charset="0"/>
                <a:cs typeface="Arial" pitchFamily="34" charset="0"/>
              </a:rPr>
              <a:t> </a:t>
            </a:r>
            <a:r>
              <a:rPr lang="ru-RU" sz="2800" b="1" dirty="0" err="1" smtClean="0">
                <a:ln>
                  <a:solidFill>
                    <a:srgbClr val="0000CC"/>
                  </a:solidFill>
                </a:ln>
                <a:latin typeface="Arial" pitchFamily="34" charset="0"/>
                <a:ea typeface="Times New Roman" pitchFamily="18" charset="0"/>
                <a:cs typeface="Arial" pitchFamily="34" charset="0"/>
              </a:rPr>
              <a:t>мутагенний</a:t>
            </a:r>
            <a:r>
              <a:rPr lang="ru-RU" sz="2800" b="1" dirty="0" smtClean="0">
                <a:ln>
                  <a:solidFill>
                    <a:srgbClr val="0000CC"/>
                  </a:solidFill>
                </a:ln>
                <a:latin typeface="Arial" pitchFamily="34" charset="0"/>
                <a:ea typeface="Times New Roman" pitchFamily="18" charset="0"/>
                <a:cs typeface="Arial" pitchFamily="34" charset="0"/>
              </a:rPr>
              <a:t> </a:t>
            </a:r>
            <a:r>
              <a:rPr lang="ru-RU" sz="2800" b="1" dirty="0" err="1" smtClean="0">
                <a:ln>
                  <a:solidFill>
                    <a:srgbClr val="0000CC"/>
                  </a:solidFill>
                </a:ln>
                <a:latin typeface="Arial" pitchFamily="34" charset="0"/>
                <a:ea typeface="Times New Roman" pitchFamily="18" charset="0"/>
                <a:cs typeface="Arial" pitchFamily="34" charset="0"/>
              </a:rPr>
              <a:t>і</a:t>
            </a:r>
            <a:r>
              <a:rPr lang="ru-RU" sz="2800" b="1" dirty="0" smtClean="0">
                <a:ln>
                  <a:solidFill>
                    <a:srgbClr val="0000CC"/>
                  </a:solidFill>
                </a:ln>
                <a:latin typeface="Arial" pitchFamily="34" charset="0"/>
                <a:ea typeface="Times New Roman" pitchFamily="18" charset="0"/>
                <a:cs typeface="Arial" pitchFamily="34" charset="0"/>
              </a:rPr>
              <a:t> </a:t>
            </a:r>
            <a:r>
              <a:rPr lang="ru-RU" sz="2800" b="1" dirty="0" err="1" smtClean="0">
                <a:ln>
                  <a:solidFill>
                    <a:srgbClr val="0000CC"/>
                  </a:solidFill>
                </a:ln>
                <a:latin typeface="Arial" pitchFamily="34" charset="0"/>
                <a:ea typeface="Times New Roman" pitchFamily="18" charset="0"/>
                <a:cs typeface="Arial" pitchFamily="34" charset="0"/>
              </a:rPr>
              <a:t>тератогенний</a:t>
            </a:r>
            <a:r>
              <a:rPr lang="ru-RU" sz="2800" b="1" dirty="0" smtClean="0">
                <a:ln>
                  <a:solidFill>
                    <a:srgbClr val="0000CC"/>
                  </a:solidFill>
                </a:ln>
                <a:latin typeface="Arial" pitchFamily="34" charset="0"/>
                <a:ea typeface="Times New Roman" pitchFamily="18" charset="0"/>
                <a:cs typeface="Arial" pitchFamily="34" charset="0"/>
              </a:rPr>
              <a:t> </a:t>
            </a:r>
            <a:r>
              <a:rPr lang="ru-RU" sz="2800" b="1" dirty="0" err="1" smtClean="0">
                <a:ln>
                  <a:solidFill>
                    <a:srgbClr val="0000CC"/>
                  </a:solidFill>
                </a:ln>
                <a:latin typeface="Arial" pitchFamily="34" charset="0"/>
                <a:ea typeface="Times New Roman" pitchFamily="18" charset="0"/>
                <a:cs typeface="Arial" pitchFamily="34" charset="0"/>
              </a:rPr>
              <a:t>ефекти</a:t>
            </a:r>
            <a:r>
              <a:rPr lang="ru-RU" sz="2800" b="1" dirty="0" smtClean="0">
                <a:ln>
                  <a:solidFill>
                    <a:srgbClr val="0000CC"/>
                  </a:solidFill>
                </a:ln>
                <a:latin typeface="Arial" pitchFamily="34" charset="0"/>
                <a:ea typeface="Times New Roman" pitchFamily="18" charset="0"/>
                <a:cs typeface="Arial" pitchFamily="34" charset="0"/>
              </a:rPr>
              <a:t> </a:t>
            </a:r>
            <a:r>
              <a:rPr lang="ru-RU" sz="2800" b="1" dirty="0" err="1" smtClean="0">
                <a:ln>
                  <a:solidFill>
                    <a:srgbClr val="0000CC"/>
                  </a:solidFill>
                </a:ln>
                <a:latin typeface="Arial" pitchFamily="34" charset="0"/>
                <a:ea typeface="Times New Roman" pitchFamily="18" charset="0"/>
                <a:cs typeface="Arial" pitchFamily="34" charset="0"/>
              </a:rPr>
              <a:t>можуть</a:t>
            </a:r>
            <a:r>
              <a:rPr lang="ru-RU" sz="2800" b="1" dirty="0" smtClean="0">
                <a:ln>
                  <a:solidFill>
                    <a:srgbClr val="0000CC"/>
                  </a:solidFill>
                </a:ln>
                <a:latin typeface="Arial" pitchFamily="34" charset="0"/>
                <a:ea typeface="Times New Roman" pitchFamily="18" charset="0"/>
                <a:cs typeface="Arial" pitchFamily="34" charset="0"/>
              </a:rPr>
              <a:t> </a:t>
            </a:r>
            <a:r>
              <a:rPr lang="ru-RU" sz="2800" b="1" dirty="0" err="1" smtClean="0">
                <a:ln>
                  <a:solidFill>
                    <a:srgbClr val="0000CC"/>
                  </a:solidFill>
                </a:ln>
                <a:latin typeface="Arial" pitchFamily="34" charset="0"/>
                <a:ea typeface="Times New Roman" pitchFamily="18" charset="0"/>
                <a:cs typeface="Arial" pitchFamily="34" charset="0"/>
              </a:rPr>
              <a:t>виявитися</a:t>
            </a:r>
            <a:r>
              <a:rPr lang="ru-RU" sz="2800" b="1" dirty="0" smtClean="0">
                <a:ln>
                  <a:solidFill>
                    <a:srgbClr val="0000CC"/>
                  </a:solidFill>
                </a:ln>
                <a:latin typeface="Arial" pitchFamily="34" charset="0"/>
                <a:ea typeface="Times New Roman" pitchFamily="18" charset="0"/>
                <a:cs typeface="Arial" pitchFamily="34" charset="0"/>
              </a:rPr>
              <a:t> через </a:t>
            </a:r>
            <a:r>
              <a:rPr lang="ru-RU" sz="2800" b="1" dirty="0" err="1" smtClean="0">
                <a:ln>
                  <a:solidFill>
                    <a:srgbClr val="0000CC"/>
                  </a:solidFill>
                </a:ln>
                <a:latin typeface="Arial" pitchFamily="34" charset="0"/>
                <a:ea typeface="Times New Roman" pitchFamily="18" charset="0"/>
                <a:cs typeface="Arial" pitchFamily="34" charset="0"/>
              </a:rPr>
              <a:t>місяці</a:t>
            </a:r>
            <a:r>
              <a:rPr lang="ru-RU" sz="2800" b="1" dirty="0" smtClean="0">
                <a:ln>
                  <a:solidFill>
                    <a:srgbClr val="0000CC"/>
                  </a:solidFill>
                </a:ln>
                <a:latin typeface="Arial" pitchFamily="34" charset="0"/>
                <a:ea typeface="Times New Roman" pitchFamily="18" charset="0"/>
                <a:cs typeface="Arial" pitchFamily="34" charset="0"/>
              </a:rPr>
              <a:t> </a:t>
            </a:r>
            <a:r>
              <a:rPr lang="ru-RU" sz="2800" b="1" dirty="0" err="1" smtClean="0">
                <a:ln>
                  <a:solidFill>
                    <a:srgbClr val="0000CC"/>
                  </a:solidFill>
                </a:ln>
                <a:latin typeface="Arial" pitchFamily="34" charset="0"/>
                <a:ea typeface="Times New Roman" pitchFamily="18" charset="0"/>
                <a:cs typeface="Arial" pitchFamily="34" charset="0"/>
              </a:rPr>
              <a:t>і</a:t>
            </a:r>
            <a:r>
              <a:rPr lang="ru-RU" sz="2800" b="1" dirty="0" smtClean="0">
                <a:ln>
                  <a:solidFill>
                    <a:srgbClr val="0000CC"/>
                  </a:solidFill>
                </a:ln>
                <a:latin typeface="Arial" pitchFamily="34" charset="0"/>
                <a:ea typeface="Times New Roman" pitchFamily="18" charset="0"/>
                <a:cs typeface="Arial" pitchFamily="34" charset="0"/>
              </a:rPr>
              <a:t> </a:t>
            </a:r>
            <a:r>
              <a:rPr lang="ru-RU" sz="2800" b="1" dirty="0" err="1" smtClean="0">
                <a:ln>
                  <a:solidFill>
                    <a:srgbClr val="0000CC"/>
                  </a:solidFill>
                </a:ln>
                <a:latin typeface="Arial" pitchFamily="34" charset="0"/>
                <a:ea typeface="Times New Roman" pitchFamily="18" charset="0"/>
                <a:cs typeface="Arial" pitchFamily="34" charset="0"/>
              </a:rPr>
              <a:t>навіть</a:t>
            </a:r>
            <a:r>
              <a:rPr lang="ru-RU" sz="2800" b="1" dirty="0" smtClean="0">
                <a:ln>
                  <a:solidFill>
                    <a:srgbClr val="0000CC"/>
                  </a:solidFill>
                </a:ln>
                <a:latin typeface="Arial" pitchFamily="34" charset="0"/>
                <a:ea typeface="Times New Roman" pitchFamily="18" charset="0"/>
                <a:cs typeface="Arial" pitchFamily="34" charset="0"/>
              </a:rPr>
              <a:t> роки, </a:t>
            </a:r>
            <a:r>
              <a:rPr lang="ru-RU" sz="2800" b="1" dirty="0" err="1" smtClean="0">
                <a:ln>
                  <a:solidFill>
                    <a:srgbClr val="0000CC"/>
                  </a:solidFill>
                </a:ln>
                <a:latin typeface="Arial" pitchFamily="34" charset="0"/>
                <a:ea typeface="Times New Roman" pitchFamily="18" charset="0"/>
                <a:cs typeface="Arial" pitchFamily="34" charset="0"/>
              </a:rPr>
              <a:t>що</a:t>
            </a:r>
            <a:r>
              <a:rPr lang="ru-RU" sz="2800" b="1" dirty="0" smtClean="0">
                <a:ln>
                  <a:solidFill>
                    <a:srgbClr val="0000CC"/>
                  </a:solidFill>
                </a:ln>
                <a:latin typeface="Arial" pitchFamily="34" charset="0"/>
                <a:ea typeface="Times New Roman" pitchFamily="18" charset="0"/>
                <a:cs typeface="Arial" pitchFamily="34" charset="0"/>
              </a:rPr>
              <a:t> </a:t>
            </a:r>
            <a:r>
              <a:rPr lang="ru-RU" sz="2800" b="1" dirty="0" err="1" smtClean="0">
                <a:ln>
                  <a:solidFill>
                    <a:srgbClr val="0000CC"/>
                  </a:solidFill>
                </a:ln>
                <a:latin typeface="Arial" pitchFamily="34" charset="0"/>
                <a:ea typeface="Times New Roman" pitchFamily="18" charset="0"/>
                <a:cs typeface="Arial" pitchFamily="34" charset="0"/>
              </a:rPr>
              <a:t>робить</a:t>
            </a:r>
            <a:r>
              <a:rPr lang="ru-RU" sz="2800" b="1" dirty="0" smtClean="0">
                <a:ln>
                  <a:solidFill>
                    <a:srgbClr val="0000CC"/>
                  </a:solidFill>
                </a:ln>
                <a:latin typeface="Arial" pitchFamily="34" charset="0"/>
                <a:ea typeface="Times New Roman" pitchFamily="18" charset="0"/>
                <a:cs typeface="Arial" pitchFamily="34" charset="0"/>
              </a:rPr>
              <a:t> часом </a:t>
            </a:r>
            <a:r>
              <a:rPr lang="ru-RU" sz="2800" b="1" dirty="0" err="1" smtClean="0">
                <a:ln>
                  <a:solidFill>
                    <a:srgbClr val="0000CC"/>
                  </a:solidFill>
                </a:ln>
                <a:latin typeface="Arial" pitchFamily="34" charset="0"/>
                <a:ea typeface="Times New Roman" pitchFamily="18" charset="0"/>
                <a:cs typeface="Arial" pitchFamily="34" charset="0"/>
              </a:rPr>
              <a:t>дуже</a:t>
            </a:r>
            <a:r>
              <a:rPr lang="ru-RU" sz="2800" b="1" dirty="0" smtClean="0">
                <a:ln>
                  <a:solidFill>
                    <a:srgbClr val="0000CC"/>
                  </a:solidFill>
                </a:ln>
                <a:latin typeface="Arial" pitchFamily="34" charset="0"/>
                <a:ea typeface="Times New Roman" pitchFamily="18" charset="0"/>
                <a:cs typeface="Arial" pitchFamily="34" charset="0"/>
              </a:rPr>
              <a:t> </a:t>
            </a:r>
            <a:r>
              <a:rPr lang="ru-RU" sz="2800" b="1" dirty="0" err="1" smtClean="0">
                <a:ln>
                  <a:solidFill>
                    <a:srgbClr val="0000CC"/>
                  </a:solidFill>
                </a:ln>
                <a:latin typeface="Arial" pitchFamily="34" charset="0"/>
                <a:ea typeface="Times New Roman" pitchFamily="18" charset="0"/>
                <a:cs typeface="Arial" pitchFamily="34" charset="0"/>
              </a:rPr>
              <a:t>важким</a:t>
            </a:r>
            <a:r>
              <a:rPr lang="ru-RU" sz="2800" b="1" dirty="0" smtClean="0">
                <a:ln>
                  <a:solidFill>
                    <a:srgbClr val="0000CC"/>
                  </a:solidFill>
                </a:ln>
                <a:latin typeface="Arial" pitchFamily="34" charset="0"/>
                <a:ea typeface="Times New Roman" pitchFamily="18" charset="0"/>
                <a:cs typeface="Arial" pitchFamily="34" charset="0"/>
              </a:rPr>
              <a:t> </a:t>
            </a:r>
            <a:r>
              <a:rPr lang="ru-RU" sz="2800" b="1" dirty="0" err="1" smtClean="0">
                <a:ln>
                  <a:solidFill>
                    <a:srgbClr val="0000CC"/>
                  </a:solidFill>
                </a:ln>
                <a:latin typeface="Arial" pitchFamily="34" charset="0"/>
                <a:ea typeface="Times New Roman" pitchFamily="18" charset="0"/>
                <a:cs typeface="Arial" pitchFamily="34" charset="0"/>
              </a:rPr>
              <a:t>з'ясування</a:t>
            </a:r>
            <a:r>
              <a:rPr lang="ru-RU" sz="2800" b="1" dirty="0" smtClean="0">
                <a:ln>
                  <a:solidFill>
                    <a:srgbClr val="0000CC"/>
                  </a:solidFill>
                </a:ln>
                <a:latin typeface="Arial" pitchFamily="34" charset="0"/>
                <a:ea typeface="Times New Roman" pitchFamily="18" charset="0"/>
                <a:cs typeface="Arial" pitchFamily="34" charset="0"/>
              </a:rPr>
              <a:t> </a:t>
            </a:r>
            <a:r>
              <a:rPr lang="ru-RU" sz="2800" b="1" dirty="0" err="1" smtClean="0">
                <a:ln>
                  <a:solidFill>
                    <a:srgbClr val="0000CC"/>
                  </a:solidFill>
                </a:ln>
                <a:latin typeface="Arial" pitchFamily="34" charset="0"/>
                <a:ea typeface="Times New Roman" pitchFamily="18" charset="0"/>
                <a:cs typeface="Arial" pitchFamily="34" charset="0"/>
              </a:rPr>
              <a:t>їхньої</a:t>
            </a:r>
            <a:r>
              <a:rPr lang="ru-RU" sz="2800" b="1" dirty="0" smtClean="0">
                <a:ln>
                  <a:solidFill>
                    <a:srgbClr val="0000CC"/>
                  </a:solidFill>
                </a:ln>
                <a:latin typeface="Arial" pitchFamily="34" charset="0"/>
                <a:ea typeface="Times New Roman" pitchFamily="18" charset="0"/>
                <a:cs typeface="Arial" pitchFamily="34" charset="0"/>
              </a:rPr>
              <a:t> </a:t>
            </a:r>
            <a:r>
              <a:rPr lang="ru-RU" sz="2800" b="1" dirty="0" err="1" smtClean="0">
                <a:ln>
                  <a:solidFill>
                    <a:srgbClr val="0000CC"/>
                  </a:solidFill>
                </a:ln>
                <a:latin typeface="Arial" pitchFamily="34" charset="0"/>
                <a:ea typeface="Times New Roman" pitchFamily="18" charset="0"/>
                <a:cs typeface="Arial" pitchFamily="34" charset="0"/>
              </a:rPr>
              <a:t>справжньої</a:t>
            </a:r>
            <a:r>
              <a:rPr lang="ru-RU" sz="2800" b="1" dirty="0" smtClean="0">
                <a:ln>
                  <a:solidFill>
                    <a:srgbClr val="0000CC"/>
                  </a:solidFill>
                </a:ln>
                <a:latin typeface="Arial" pitchFamily="34" charset="0"/>
                <a:ea typeface="Times New Roman" pitchFamily="18" charset="0"/>
                <a:cs typeface="Arial" pitchFamily="34" charset="0"/>
              </a:rPr>
              <a:t> </a:t>
            </a:r>
            <a:r>
              <a:rPr lang="ru-RU" sz="2800" b="1" dirty="0" err="1" smtClean="0">
                <a:ln>
                  <a:solidFill>
                    <a:srgbClr val="0000CC"/>
                  </a:solidFill>
                </a:ln>
                <a:latin typeface="Arial" pitchFamily="34" charset="0"/>
                <a:ea typeface="Times New Roman" pitchFamily="18" charset="0"/>
                <a:cs typeface="Arial" pitchFamily="34" charset="0"/>
              </a:rPr>
              <a:t>причини.Тому</a:t>
            </a:r>
            <a:r>
              <a:rPr lang="ru-RU" sz="2800" b="1" dirty="0" smtClean="0">
                <a:ln>
                  <a:solidFill>
                    <a:srgbClr val="0000CC"/>
                  </a:solidFill>
                </a:ln>
                <a:latin typeface="Arial" pitchFamily="34" charset="0"/>
                <a:ea typeface="Times New Roman" pitchFamily="18" charset="0"/>
                <a:cs typeface="Arial" pitchFamily="34" charset="0"/>
              </a:rPr>
              <a:t> велика </a:t>
            </a:r>
            <a:r>
              <a:rPr lang="ru-RU" sz="2800" b="1" dirty="0" err="1" smtClean="0">
                <a:ln>
                  <a:solidFill>
                    <a:srgbClr val="0000CC"/>
                  </a:solidFill>
                </a:ln>
                <a:latin typeface="Arial" pitchFamily="34" charset="0"/>
                <a:ea typeface="Times New Roman" pitchFamily="18" charset="0"/>
                <a:cs typeface="Arial" pitchFamily="34" charset="0"/>
              </a:rPr>
              <a:t>увага</a:t>
            </a:r>
            <a:r>
              <a:rPr lang="ru-RU" sz="2800" b="1" dirty="0" smtClean="0">
                <a:ln>
                  <a:solidFill>
                    <a:srgbClr val="0000CC"/>
                  </a:solidFill>
                </a:ln>
                <a:latin typeface="Arial" pitchFamily="34" charset="0"/>
                <a:ea typeface="Times New Roman" pitchFamily="18" charset="0"/>
                <a:cs typeface="Arial" pitchFamily="34" charset="0"/>
              </a:rPr>
              <a:t> </a:t>
            </a:r>
            <a:r>
              <a:rPr lang="ru-RU" sz="2800" b="1" dirty="0" err="1" smtClean="0">
                <a:ln>
                  <a:solidFill>
                    <a:srgbClr val="0000CC"/>
                  </a:solidFill>
                </a:ln>
                <a:latin typeface="Arial" pitchFamily="34" charset="0"/>
                <a:ea typeface="Times New Roman" pitchFamily="18" charset="0"/>
                <a:cs typeface="Arial" pitchFamily="34" charset="0"/>
              </a:rPr>
              <a:t>приділяється</a:t>
            </a:r>
            <a:r>
              <a:rPr lang="ru-RU" sz="2800" b="1" dirty="0" smtClean="0">
                <a:ln>
                  <a:solidFill>
                    <a:srgbClr val="0000CC"/>
                  </a:solidFill>
                </a:ln>
                <a:latin typeface="Arial" pitchFamily="34" charset="0"/>
                <a:ea typeface="Times New Roman" pitchFamily="18" charset="0"/>
                <a:cs typeface="Arial" pitchFamily="34" charset="0"/>
              </a:rPr>
              <a:t> </a:t>
            </a:r>
            <a:r>
              <a:rPr lang="ru-RU" sz="2800" b="1" dirty="0" err="1" smtClean="0">
                <a:ln>
                  <a:solidFill>
                    <a:srgbClr val="0000CC"/>
                  </a:solidFill>
                </a:ln>
                <a:latin typeface="Arial" pitchFamily="34" charset="0"/>
                <a:ea typeface="Times New Roman" pitchFamily="18" charset="0"/>
                <a:cs typeface="Arial" pitchFamily="34" charset="0"/>
              </a:rPr>
              <a:t>експериментальному</a:t>
            </a:r>
            <a:r>
              <a:rPr lang="ru-RU" sz="2800" b="1" dirty="0" smtClean="0">
                <a:ln>
                  <a:solidFill>
                    <a:srgbClr val="0000CC"/>
                  </a:solidFill>
                </a:ln>
                <a:latin typeface="Arial" pitchFamily="34" charset="0"/>
                <a:ea typeface="Times New Roman" pitchFamily="18" charset="0"/>
                <a:cs typeface="Arial" pitchFamily="34" charset="0"/>
              </a:rPr>
              <a:t> </a:t>
            </a:r>
            <a:r>
              <a:rPr lang="ru-RU" sz="2800" b="1" dirty="0" err="1" smtClean="0">
                <a:ln>
                  <a:solidFill>
                    <a:srgbClr val="0000CC"/>
                  </a:solidFill>
                </a:ln>
                <a:latin typeface="Arial" pitchFamily="34" charset="0"/>
                <a:ea typeface="Times New Roman" pitchFamily="18" charset="0"/>
                <a:cs typeface="Arial" pitchFamily="34" charset="0"/>
              </a:rPr>
              <a:t>вивченню</a:t>
            </a:r>
            <a:r>
              <a:rPr lang="ru-RU" sz="2800" b="1" dirty="0" smtClean="0">
                <a:ln>
                  <a:solidFill>
                    <a:srgbClr val="0000CC"/>
                  </a:solidFill>
                </a:ln>
                <a:latin typeface="Arial" pitchFamily="34" charset="0"/>
                <a:ea typeface="Times New Roman" pitchFamily="18" charset="0"/>
                <a:cs typeface="Arial" pitchFamily="34" charset="0"/>
              </a:rPr>
              <a:t> </a:t>
            </a:r>
            <a:r>
              <a:rPr lang="ru-RU" sz="2800" b="1" dirty="0" err="1" smtClean="0">
                <a:ln>
                  <a:solidFill>
                    <a:srgbClr val="0000CC"/>
                  </a:solidFill>
                </a:ln>
                <a:latin typeface="Arial" pitchFamily="34" charset="0"/>
                <a:ea typeface="Times New Roman" pitchFamily="18" charset="0"/>
                <a:cs typeface="Arial" pitchFamily="34" charset="0"/>
              </a:rPr>
              <a:t>нових</a:t>
            </a:r>
            <a:r>
              <a:rPr lang="ru-RU" sz="2800" b="1" dirty="0" smtClean="0">
                <a:ln>
                  <a:solidFill>
                    <a:srgbClr val="0000CC"/>
                  </a:solidFill>
                </a:ln>
                <a:latin typeface="Arial" pitchFamily="34" charset="0"/>
                <a:ea typeface="Times New Roman" pitchFamily="18" charset="0"/>
                <a:cs typeface="Arial" pitchFamily="34" charset="0"/>
              </a:rPr>
              <a:t> </a:t>
            </a:r>
            <a:r>
              <a:rPr lang="ru-RU" sz="2800" b="1" dirty="0" err="1" smtClean="0">
                <a:ln>
                  <a:solidFill>
                    <a:srgbClr val="0000CC"/>
                  </a:solidFill>
                </a:ln>
                <a:latin typeface="Arial" pitchFamily="34" charset="0"/>
                <a:ea typeface="Times New Roman" pitchFamily="18" charset="0"/>
                <a:cs typeface="Arial" pitchFamily="34" charset="0"/>
              </a:rPr>
              <a:t>препаратів</a:t>
            </a:r>
            <a:r>
              <a:rPr lang="ru-RU" sz="2800" b="1" dirty="0" smtClean="0">
                <a:ln>
                  <a:solidFill>
                    <a:srgbClr val="0000CC"/>
                  </a:solidFill>
                </a:ln>
                <a:latin typeface="Arial" pitchFamily="34" charset="0"/>
                <a:ea typeface="Times New Roman" pitchFamily="18" charset="0"/>
                <a:cs typeface="Arial" pitchFamily="34" charset="0"/>
              </a:rPr>
              <a:t> та результатам </a:t>
            </a:r>
            <a:r>
              <a:rPr lang="ru-RU" sz="2800" b="1" dirty="0" err="1" smtClean="0">
                <a:ln>
                  <a:solidFill>
                    <a:srgbClr val="0000CC"/>
                  </a:solidFill>
                </a:ln>
                <a:latin typeface="Arial" pitchFamily="34" charset="0"/>
                <a:ea typeface="Times New Roman" pitchFamily="18" charset="0"/>
                <a:cs typeface="Arial" pitchFamily="34" charset="0"/>
              </a:rPr>
              <a:t>епідеміологічних</a:t>
            </a:r>
            <a:r>
              <a:rPr lang="ru-RU" sz="2800" b="1" dirty="0" smtClean="0">
                <a:ln>
                  <a:solidFill>
                    <a:srgbClr val="0000CC"/>
                  </a:solidFill>
                </a:ln>
                <a:latin typeface="Arial" pitchFamily="34" charset="0"/>
                <a:ea typeface="Times New Roman" pitchFamily="18" charset="0"/>
                <a:cs typeface="Arial" pitchFamily="34" charset="0"/>
              </a:rPr>
              <a:t> </a:t>
            </a:r>
            <a:r>
              <a:rPr lang="ru-RU" sz="2800" b="1" dirty="0" err="1" smtClean="0">
                <a:ln>
                  <a:solidFill>
                    <a:srgbClr val="0000CC"/>
                  </a:solidFill>
                </a:ln>
                <a:latin typeface="Arial" pitchFamily="34" charset="0"/>
                <a:ea typeface="Times New Roman" pitchFamily="18" charset="0"/>
                <a:cs typeface="Arial" pitchFamily="34" charset="0"/>
              </a:rPr>
              <a:t>досліджень</a:t>
            </a:r>
            <a:r>
              <a:rPr lang="ru-RU" sz="2800" b="1" dirty="0" smtClean="0">
                <a:ln>
                  <a:solidFill>
                    <a:srgbClr val="0000CC"/>
                  </a:solidFill>
                </a:ln>
                <a:latin typeface="Arial" pitchFamily="34" charset="0"/>
                <a:ea typeface="Times New Roman" pitchFamily="18" charset="0"/>
                <a:cs typeface="Arial" pitchFamily="34" charset="0"/>
              </a:rPr>
              <a:t>. </a:t>
            </a:r>
            <a:r>
              <a:rPr lang="ru-RU" sz="2800" b="1" dirty="0" err="1" smtClean="0">
                <a:ln>
                  <a:solidFill>
                    <a:srgbClr val="0000CC"/>
                  </a:solidFill>
                </a:ln>
                <a:latin typeface="Arial" pitchFamily="34" charset="0"/>
                <a:ea typeface="Times New Roman" pitchFamily="18" charset="0"/>
                <a:cs typeface="Arial" pitchFamily="34" charset="0"/>
              </a:rPr>
              <a:t>Тератогенна</a:t>
            </a:r>
            <a:r>
              <a:rPr lang="ru-RU" sz="2800" b="1" dirty="0" smtClean="0">
                <a:ln>
                  <a:solidFill>
                    <a:srgbClr val="0000CC"/>
                  </a:solidFill>
                </a:ln>
                <a:latin typeface="Arial" pitchFamily="34" charset="0"/>
                <a:ea typeface="Times New Roman" pitchFamily="18" charset="0"/>
                <a:cs typeface="Arial" pitchFamily="34" charset="0"/>
              </a:rPr>
              <a:t> </a:t>
            </a:r>
            <a:r>
              <a:rPr lang="ru-RU" sz="2800" b="1" dirty="0" err="1" smtClean="0">
                <a:ln>
                  <a:solidFill>
                    <a:srgbClr val="0000CC"/>
                  </a:solidFill>
                </a:ln>
                <a:latin typeface="Arial" pitchFamily="34" charset="0"/>
                <a:ea typeface="Times New Roman" pitchFamily="18" charset="0"/>
                <a:cs typeface="Arial" pitchFamily="34" charset="0"/>
              </a:rPr>
              <a:t>дія</a:t>
            </a:r>
            <a:r>
              <a:rPr lang="ru-RU" sz="2800" b="1" dirty="0" smtClean="0">
                <a:ln>
                  <a:solidFill>
                    <a:srgbClr val="0000CC"/>
                  </a:solidFill>
                </a:ln>
                <a:latin typeface="Arial" pitchFamily="34" charset="0"/>
                <a:ea typeface="Times New Roman" pitchFamily="18" charset="0"/>
                <a:cs typeface="Arial" pitchFamily="34" charset="0"/>
              </a:rPr>
              <a:t> </a:t>
            </a:r>
            <a:r>
              <a:rPr lang="ru-RU" sz="2800" b="1" dirty="0" err="1" smtClean="0">
                <a:ln>
                  <a:solidFill>
                    <a:srgbClr val="0000CC"/>
                  </a:solidFill>
                </a:ln>
                <a:latin typeface="Arial" pitchFamily="34" charset="0"/>
                <a:ea typeface="Times New Roman" pitchFamily="18" charset="0"/>
                <a:cs typeface="Arial" pitchFamily="34" charset="0"/>
              </a:rPr>
              <a:t>притаманна</a:t>
            </a:r>
            <a:r>
              <a:rPr lang="ru-RU" sz="2800" b="1" dirty="0" smtClean="0">
                <a:ln>
                  <a:solidFill>
                    <a:srgbClr val="0000CC"/>
                  </a:solidFill>
                </a:ln>
                <a:latin typeface="Arial" pitchFamily="34" charset="0"/>
                <a:ea typeface="Times New Roman" pitchFamily="18" charset="0"/>
                <a:cs typeface="Arial" pitchFamily="34" charset="0"/>
              </a:rPr>
              <a:t> </a:t>
            </a:r>
            <a:r>
              <a:rPr lang="ru-RU" sz="2800" b="1" dirty="0" err="1" smtClean="0">
                <a:ln>
                  <a:solidFill>
                    <a:srgbClr val="0000CC"/>
                  </a:solidFill>
                </a:ln>
                <a:latin typeface="Arial" pitchFamily="34" charset="0"/>
                <a:ea typeface="Times New Roman" pitchFamily="18" charset="0"/>
                <a:cs typeface="Arial" pitchFamily="34" charset="0"/>
              </a:rPr>
              <a:t>протипухлинним</a:t>
            </a:r>
            <a:r>
              <a:rPr lang="ru-RU" sz="2800" b="1" dirty="0" smtClean="0">
                <a:ln>
                  <a:solidFill>
                    <a:srgbClr val="0000CC"/>
                  </a:solidFill>
                </a:ln>
                <a:latin typeface="Arial" pitchFamily="34" charset="0"/>
                <a:ea typeface="Times New Roman" pitchFamily="18" charset="0"/>
                <a:cs typeface="Arial" pitchFamily="34" charset="0"/>
              </a:rPr>
              <a:t> </a:t>
            </a:r>
            <a:r>
              <a:rPr lang="ru-RU" sz="2800" b="1" dirty="0" err="1" smtClean="0">
                <a:ln>
                  <a:solidFill>
                    <a:srgbClr val="0000CC"/>
                  </a:solidFill>
                </a:ln>
                <a:latin typeface="Arial" pitchFamily="34" charset="0"/>
                <a:ea typeface="Times New Roman" pitchFamily="18" charset="0"/>
                <a:cs typeface="Arial" pitchFamily="34" charset="0"/>
              </a:rPr>
              <a:t>засобам</a:t>
            </a:r>
            <a:r>
              <a:rPr lang="ru-RU" sz="2800" b="1" dirty="0" smtClean="0">
                <a:ln>
                  <a:solidFill>
                    <a:srgbClr val="0000CC"/>
                  </a:solidFill>
                </a:ln>
                <a:latin typeface="Arial" pitchFamily="34" charset="0"/>
                <a:ea typeface="Times New Roman" pitchFamily="18" charset="0"/>
                <a:cs typeface="Arial" pitchFamily="34" charset="0"/>
              </a:rPr>
              <a:t>, </a:t>
            </a:r>
            <a:r>
              <a:rPr lang="ru-RU" sz="2800" b="1" dirty="0" err="1" smtClean="0">
                <a:ln>
                  <a:solidFill>
                    <a:srgbClr val="0000CC"/>
                  </a:solidFill>
                </a:ln>
                <a:latin typeface="Arial" pitchFamily="34" charset="0"/>
                <a:ea typeface="Times New Roman" pitchFamily="18" charset="0"/>
                <a:cs typeface="Arial" pitchFamily="34" charset="0"/>
              </a:rPr>
              <a:t>глюкокортикоїдам</a:t>
            </a:r>
            <a:r>
              <a:rPr lang="ru-RU" sz="2800" b="1" dirty="0" smtClean="0">
                <a:ln>
                  <a:solidFill>
                    <a:srgbClr val="0000CC"/>
                  </a:solidFill>
                </a:ln>
                <a:latin typeface="Arial" pitchFamily="34" charset="0"/>
                <a:ea typeface="Times New Roman" pitchFamily="18" charset="0"/>
                <a:cs typeface="Arial" pitchFamily="34" charset="0"/>
              </a:rPr>
              <a:t>, андрогенам, </a:t>
            </a:r>
            <a:r>
              <a:rPr lang="ru-RU" sz="2800" b="1" dirty="0" err="1" smtClean="0">
                <a:ln>
                  <a:solidFill>
                    <a:srgbClr val="0000CC"/>
                  </a:solidFill>
                </a:ln>
                <a:latin typeface="Arial" pitchFamily="34" charset="0"/>
                <a:ea typeface="Times New Roman" pitchFamily="18" charset="0"/>
                <a:cs typeface="Arial" pitchFamily="34" charset="0"/>
              </a:rPr>
              <a:t>фенотіазинам</a:t>
            </a:r>
            <a:r>
              <a:rPr lang="ru-RU" sz="2800" b="1" dirty="0" smtClean="0">
                <a:ln>
                  <a:solidFill>
                    <a:srgbClr val="0000CC"/>
                  </a:solidFill>
                </a:ln>
                <a:latin typeface="Arial" pitchFamily="34" charset="0"/>
                <a:ea typeface="Times New Roman" pitchFamily="18" charset="0"/>
                <a:cs typeface="Arial" pitchFamily="34" charset="0"/>
              </a:rPr>
              <a:t>, алкоголю </a:t>
            </a:r>
            <a:r>
              <a:rPr lang="ru-RU" sz="2800" b="1" dirty="0" err="1" smtClean="0">
                <a:ln>
                  <a:solidFill>
                    <a:srgbClr val="0000CC"/>
                  </a:solidFill>
                </a:ln>
                <a:latin typeface="Arial" pitchFamily="34" charset="0"/>
                <a:ea typeface="Times New Roman" pitchFamily="18" charset="0"/>
                <a:cs typeface="Arial" pitchFamily="34" charset="0"/>
              </a:rPr>
              <a:t>тощо</a:t>
            </a:r>
            <a:r>
              <a:rPr lang="ru-RU" sz="2800" b="1" dirty="0" smtClean="0">
                <a:ln>
                  <a:solidFill>
                    <a:srgbClr val="0000CC"/>
                  </a:solidFill>
                </a:ln>
                <a:latin typeface="Arial" pitchFamily="34" charset="0"/>
                <a:ea typeface="Times New Roman" pitchFamily="18" charset="0"/>
                <a:cs typeface="Arial" pitchFamily="34" charset="0"/>
              </a:rPr>
              <a:t>, канцерогенна — </a:t>
            </a:r>
            <a:r>
              <a:rPr lang="ru-RU" sz="2800" b="1" dirty="0" err="1" smtClean="0">
                <a:ln>
                  <a:solidFill>
                    <a:srgbClr val="0000CC"/>
                  </a:solidFill>
                </a:ln>
                <a:latin typeface="Arial" pitchFamily="34" charset="0"/>
                <a:ea typeface="Times New Roman" pitchFamily="18" charset="0"/>
                <a:cs typeface="Arial" pitchFamily="34" charset="0"/>
              </a:rPr>
              <a:t>циклофосфаміду</a:t>
            </a:r>
            <a:r>
              <a:rPr lang="ru-RU" sz="2800" b="1" dirty="0" smtClean="0">
                <a:ln>
                  <a:solidFill>
                    <a:srgbClr val="0000CC"/>
                  </a:solidFill>
                </a:ln>
                <a:latin typeface="Arial" pitchFamily="34" charset="0"/>
                <a:ea typeface="Times New Roman" pitchFamily="18" charset="0"/>
                <a:cs typeface="Arial" pitchFamily="34" charset="0"/>
              </a:rPr>
              <a:t>, </a:t>
            </a:r>
            <a:r>
              <a:rPr lang="ru-RU" sz="2800" b="1" dirty="0" err="1" smtClean="0">
                <a:ln>
                  <a:solidFill>
                    <a:srgbClr val="0000CC"/>
                  </a:solidFill>
                </a:ln>
                <a:latin typeface="Arial" pitchFamily="34" charset="0"/>
                <a:ea typeface="Times New Roman" pitchFamily="18" charset="0"/>
                <a:cs typeface="Arial" pitchFamily="34" charset="0"/>
              </a:rPr>
              <a:t>можливо</a:t>
            </a:r>
            <a:r>
              <a:rPr lang="ru-RU" sz="2800" b="1" dirty="0" smtClean="0">
                <a:ln>
                  <a:solidFill>
                    <a:srgbClr val="0000CC"/>
                  </a:solidFill>
                </a:ln>
                <a:latin typeface="Arial" pitchFamily="34" charset="0"/>
                <a:ea typeface="Times New Roman" pitchFamily="18" charset="0"/>
                <a:cs typeface="Arial" pitchFamily="34" charset="0"/>
              </a:rPr>
              <a:t>, </a:t>
            </a:r>
            <a:r>
              <a:rPr lang="ru-RU" sz="2800" b="1" dirty="0" err="1" smtClean="0">
                <a:ln>
                  <a:solidFill>
                    <a:srgbClr val="0000CC"/>
                  </a:solidFill>
                </a:ln>
                <a:latin typeface="Arial" pitchFamily="34" charset="0"/>
                <a:ea typeface="Times New Roman" pitchFamily="18" charset="0"/>
                <a:cs typeface="Arial" pitchFamily="34" charset="0"/>
              </a:rPr>
              <a:t>деяким</a:t>
            </a:r>
            <a:r>
              <a:rPr lang="ru-RU" sz="2800" b="1" dirty="0" smtClean="0">
                <a:ln>
                  <a:solidFill>
                    <a:srgbClr val="0000CC"/>
                  </a:solidFill>
                </a:ln>
                <a:latin typeface="Arial" pitchFamily="34" charset="0"/>
                <a:ea typeface="Times New Roman" pitchFamily="18" charset="0"/>
                <a:cs typeface="Arial" pitchFamily="34" charset="0"/>
              </a:rPr>
              <a:t> </a:t>
            </a:r>
            <a:r>
              <a:rPr lang="ru-RU" sz="2800" b="1" dirty="0" err="1" smtClean="0">
                <a:ln>
                  <a:solidFill>
                    <a:srgbClr val="0000CC"/>
                  </a:solidFill>
                </a:ln>
                <a:latin typeface="Arial" pitchFamily="34" charset="0"/>
                <a:ea typeface="Times New Roman" pitchFamily="18" charset="0"/>
                <a:cs typeface="Arial" pitchFamily="34" charset="0"/>
              </a:rPr>
              <a:t>гормональним</a:t>
            </a:r>
            <a:r>
              <a:rPr lang="ru-RU" sz="2800" b="1" dirty="0" smtClean="0">
                <a:ln>
                  <a:solidFill>
                    <a:srgbClr val="0000CC"/>
                  </a:solidFill>
                </a:ln>
                <a:latin typeface="Arial" pitchFamily="34" charset="0"/>
                <a:ea typeface="Times New Roman" pitchFamily="18" charset="0"/>
                <a:cs typeface="Arial" pitchFamily="34" charset="0"/>
              </a:rPr>
              <a:t> препаратам</a:t>
            </a:r>
            <a:r>
              <a:rPr lang="ru-RU" sz="2800" b="1" dirty="0" smtClean="0">
                <a:ln>
                  <a:solidFill>
                    <a:srgbClr val="0000CC"/>
                  </a:solidFill>
                </a:ln>
                <a:latin typeface="Arial" pitchFamily="34" charset="0"/>
                <a:ea typeface="Times New Roman" pitchFamily="18" charset="0"/>
                <a:cs typeface="Arial" pitchFamily="34" charset="0"/>
              </a:rPr>
              <a:t>.</a:t>
            </a: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24375"/>
            <a:ext cx="8664179" cy="704295"/>
          </a:xfrm>
          <a:prstGeom prst="rect">
            <a:avLst/>
          </a:prstGeom>
        </p:spPr>
        <p:txBody>
          <a:bodyPr wrap="square">
            <a:spAutoFit/>
          </a:bodyPr>
          <a:lstStyle/>
          <a:p>
            <a:pPr algn="r">
              <a:lnSpc>
                <a:spcPct val="70000"/>
              </a:lnSpc>
              <a:defRPr/>
            </a:pPr>
            <a:r>
              <a:rPr lang="ru-RU" sz="28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КЛІНІЧНІ ПРОЯВИ ПОБІЧНОЇ ДІЇ ЛІКАРСЬКИХ ЗАСОБІВ</a:t>
            </a:r>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idx="1"/>
          </p:nvPr>
        </p:nvSpPr>
        <p:spPr>
          <a:xfrm>
            <a:off x="179388" y="260350"/>
            <a:ext cx="8686800" cy="6597650"/>
          </a:xfrm>
        </p:spPr>
        <p:txBody>
          <a:bodyPr>
            <a:normAutofit/>
          </a:bodyPr>
          <a:lstStyle/>
          <a:p>
            <a:pPr algn="ctr" eaLnBrk="1" hangingPunct="1">
              <a:lnSpc>
                <a:spcPct val="90000"/>
              </a:lnSpc>
              <a:buFont typeface="Wingdings" pitchFamily="2" charset="2"/>
              <a:buNone/>
              <a:defRPr/>
            </a:pPr>
            <a:r>
              <a:rPr lang="ru-RU" sz="2400" dirty="0" smtClean="0"/>
              <a:t>		</a:t>
            </a:r>
          </a:p>
          <a:p>
            <a:pPr algn="ctr">
              <a:lnSpc>
                <a:spcPct val="90000"/>
              </a:lnSpc>
              <a:buNone/>
              <a:defRPr/>
            </a:pPr>
            <a:r>
              <a:rPr lang="ru-RU" sz="4000" b="1" dirty="0" err="1" smtClean="0">
                <a:solidFill>
                  <a:srgbClr val="FFFF00"/>
                </a:solidFill>
              </a:rPr>
              <a:t>Комітети</a:t>
            </a:r>
            <a:r>
              <a:rPr lang="ru-RU" sz="4000" b="1" dirty="0" smtClean="0">
                <a:solidFill>
                  <a:srgbClr val="FFFF00"/>
                </a:solidFill>
              </a:rPr>
              <a:t> </a:t>
            </a:r>
            <a:r>
              <a:rPr lang="ru-RU" sz="4000" b="1" dirty="0" err="1" smtClean="0">
                <a:solidFill>
                  <a:srgbClr val="FFFF00"/>
                </a:solidFill>
              </a:rPr>
              <a:t>з</a:t>
            </a:r>
            <a:r>
              <a:rPr lang="ru-RU" sz="4000" b="1" dirty="0" smtClean="0">
                <a:solidFill>
                  <a:srgbClr val="FFFF00"/>
                </a:solidFill>
              </a:rPr>
              <a:t> контролю за </a:t>
            </a:r>
            <a:r>
              <a:rPr lang="ru-RU" sz="4000" b="1" dirty="0" err="1" smtClean="0">
                <a:solidFill>
                  <a:srgbClr val="FFFF00"/>
                </a:solidFill>
              </a:rPr>
              <a:t>побічною</a:t>
            </a:r>
            <a:r>
              <a:rPr lang="ru-RU" sz="4000" b="1" dirty="0" smtClean="0">
                <a:solidFill>
                  <a:srgbClr val="FFFF00"/>
                </a:solidFill>
              </a:rPr>
              <a:t> </a:t>
            </a:r>
            <a:r>
              <a:rPr lang="ru-RU" sz="4000" b="1" dirty="0" err="1" smtClean="0">
                <a:solidFill>
                  <a:srgbClr val="FFFF00"/>
                </a:solidFill>
              </a:rPr>
              <a:t>дією</a:t>
            </a:r>
            <a:r>
              <a:rPr lang="ru-RU" sz="4000" b="1" dirty="0" smtClean="0">
                <a:solidFill>
                  <a:srgbClr val="FFFF00"/>
                </a:solidFill>
              </a:rPr>
              <a:t> </a:t>
            </a:r>
            <a:r>
              <a:rPr lang="ru-RU" sz="4000" b="1" dirty="0" err="1" smtClean="0">
                <a:solidFill>
                  <a:srgbClr val="FFFF00"/>
                </a:solidFill>
              </a:rPr>
              <a:t>лікарських</a:t>
            </a:r>
            <a:r>
              <a:rPr lang="ru-RU" sz="4000" b="1" dirty="0" smtClean="0">
                <a:solidFill>
                  <a:srgbClr val="FFFF00"/>
                </a:solidFill>
              </a:rPr>
              <a:t> </a:t>
            </a:r>
            <a:r>
              <a:rPr lang="ru-RU" sz="4000" b="1" dirty="0" err="1" smtClean="0">
                <a:solidFill>
                  <a:srgbClr val="FFFF00"/>
                </a:solidFill>
              </a:rPr>
              <a:t>препаратів</a:t>
            </a:r>
            <a:r>
              <a:rPr lang="ru-RU" sz="4000" b="1" dirty="0" smtClean="0">
                <a:solidFill>
                  <a:srgbClr val="FFFF00"/>
                </a:solidFill>
              </a:rPr>
              <a:t>, </a:t>
            </a:r>
            <a:r>
              <a:rPr lang="ru-RU" sz="4000" b="1" dirty="0" err="1" smtClean="0">
                <a:solidFill>
                  <a:srgbClr val="FFFF00"/>
                </a:solidFill>
              </a:rPr>
              <a:t>створені</a:t>
            </a:r>
            <a:r>
              <a:rPr lang="ru-RU" sz="4000" b="1" dirty="0" smtClean="0">
                <a:solidFill>
                  <a:srgbClr val="FFFF00"/>
                </a:solidFill>
              </a:rPr>
              <a:t> в США, </a:t>
            </a:r>
            <a:r>
              <a:rPr lang="ru-RU" sz="4000" b="1" dirty="0" err="1" smtClean="0">
                <a:solidFill>
                  <a:srgbClr val="FFFF00"/>
                </a:solidFill>
              </a:rPr>
              <a:t>Франції</a:t>
            </a:r>
            <a:r>
              <a:rPr lang="ru-RU" sz="4000" b="1" dirty="0" smtClean="0">
                <a:solidFill>
                  <a:srgbClr val="FFFF00"/>
                </a:solidFill>
              </a:rPr>
              <a:t>, </a:t>
            </a:r>
            <a:r>
              <a:rPr lang="ru-RU" sz="4000" b="1" dirty="0" err="1" smtClean="0">
                <a:solidFill>
                  <a:srgbClr val="FFFF00"/>
                </a:solidFill>
              </a:rPr>
              <a:t>Англії</a:t>
            </a:r>
            <a:r>
              <a:rPr lang="ru-RU" sz="4000" b="1" dirty="0" smtClean="0">
                <a:solidFill>
                  <a:srgbClr val="FFFF00"/>
                </a:solidFill>
              </a:rPr>
              <a:t> та </a:t>
            </a:r>
            <a:r>
              <a:rPr lang="ru-RU" sz="4000" b="1" dirty="0" err="1" smtClean="0">
                <a:solidFill>
                  <a:srgbClr val="FFFF00"/>
                </a:solidFill>
              </a:rPr>
              <a:t>інших</a:t>
            </a:r>
            <a:r>
              <a:rPr lang="ru-RU" sz="4000" b="1" dirty="0" smtClean="0">
                <a:solidFill>
                  <a:srgbClr val="FFFF00"/>
                </a:solidFill>
              </a:rPr>
              <a:t> </a:t>
            </a:r>
            <a:r>
              <a:rPr lang="ru-RU" sz="4000" b="1" dirty="0" err="1" smtClean="0">
                <a:solidFill>
                  <a:srgbClr val="FFFF00"/>
                </a:solidFill>
              </a:rPr>
              <a:t>країнах</a:t>
            </a:r>
            <a:r>
              <a:rPr lang="ru-RU" sz="4000" b="1" dirty="0" smtClean="0">
                <a:solidFill>
                  <a:srgbClr val="FFFF00"/>
                </a:solidFill>
              </a:rPr>
              <a:t>, </a:t>
            </a:r>
            <a:r>
              <a:rPr lang="ru-RU" sz="4000" b="1" dirty="0" err="1" smtClean="0">
                <a:solidFill>
                  <a:srgbClr val="FFFF00"/>
                </a:solidFill>
              </a:rPr>
              <a:t>щорічно</a:t>
            </a:r>
            <a:r>
              <a:rPr lang="ru-RU" sz="4000" b="1" dirty="0" smtClean="0">
                <a:solidFill>
                  <a:srgbClr val="FFFF00"/>
                </a:solidFill>
              </a:rPr>
              <a:t> </a:t>
            </a:r>
            <a:r>
              <a:rPr lang="ru-RU" sz="4000" b="1" dirty="0" err="1" smtClean="0">
                <a:solidFill>
                  <a:srgbClr val="FFFF00"/>
                </a:solidFill>
              </a:rPr>
              <a:t>реєструють</a:t>
            </a:r>
            <a:r>
              <a:rPr lang="ru-RU" sz="4000" b="1" dirty="0" smtClean="0">
                <a:solidFill>
                  <a:srgbClr val="FFFF00"/>
                </a:solidFill>
              </a:rPr>
              <a:t> </a:t>
            </a:r>
            <a:r>
              <a:rPr lang="ru-RU" sz="4000" b="1" dirty="0" err="1" smtClean="0">
                <a:solidFill>
                  <a:srgbClr val="FFFF00"/>
                </a:solidFill>
              </a:rPr>
              <a:t>від</a:t>
            </a:r>
            <a:r>
              <a:rPr lang="ru-RU" sz="4000" b="1" dirty="0" smtClean="0">
                <a:solidFill>
                  <a:srgbClr val="FFFF00"/>
                </a:solidFill>
              </a:rPr>
              <a:t> 5 до 100 </a:t>
            </a:r>
            <a:r>
              <a:rPr lang="ru-RU" sz="4000" b="1" dirty="0" err="1" smtClean="0">
                <a:solidFill>
                  <a:srgbClr val="FFFF00"/>
                </a:solidFill>
              </a:rPr>
              <a:t>тисяч</a:t>
            </a:r>
            <a:r>
              <a:rPr lang="ru-RU" sz="4000" b="1" dirty="0" smtClean="0">
                <a:solidFill>
                  <a:srgbClr val="FFFF00"/>
                </a:solidFill>
              </a:rPr>
              <a:t> </a:t>
            </a:r>
            <a:r>
              <a:rPr lang="ru-RU" sz="4000" b="1" dirty="0" err="1" smtClean="0">
                <a:solidFill>
                  <a:srgbClr val="FFFF00"/>
                </a:solidFill>
              </a:rPr>
              <a:t>алергічних</a:t>
            </a:r>
            <a:r>
              <a:rPr lang="ru-RU" sz="4000" b="1" dirty="0" smtClean="0">
                <a:solidFill>
                  <a:srgbClr val="FFFF00"/>
                </a:solidFill>
              </a:rPr>
              <a:t> </a:t>
            </a:r>
            <a:r>
              <a:rPr lang="ru-RU" sz="4000" b="1" dirty="0" err="1" smtClean="0">
                <a:solidFill>
                  <a:srgbClr val="FFFF00"/>
                </a:solidFill>
              </a:rPr>
              <a:t>реакцій</a:t>
            </a:r>
            <a:r>
              <a:rPr lang="ru-RU" sz="4000" b="1" dirty="0" smtClean="0">
                <a:solidFill>
                  <a:srgbClr val="FFFF00"/>
                </a:solidFill>
              </a:rPr>
              <a:t> на </a:t>
            </a:r>
            <a:r>
              <a:rPr lang="ru-RU" sz="4000" b="1" dirty="0" err="1" smtClean="0">
                <a:solidFill>
                  <a:srgbClr val="FFFF00"/>
                </a:solidFill>
              </a:rPr>
              <a:t>медикаменти</a:t>
            </a:r>
            <a:r>
              <a:rPr lang="ru-RU" sz="4000" b="1" dirty="0" smtClean="0">
                <a:solidFill>
                  <a:srgbClr val="FFFF00"/>
                </a:solidFill>
              </a:rPr>
              <a:t>, </a:t>
            </a:r>
            <a:r>
              <a:rPr lang="ru-RU" sz="4000" b="1" dirty="0" err="1" smtClean="0">
                <a:solidFill>
                  <a:srgbClr val="FFFF00"/>
                </a:solidFill>
              </a:rPr>
              <a:t>серед</a:t>
            </a:r>
            <a:r>
              <a:rPr lang="ru-RU" sz="4000" b="1" dirty="0" smtClean="0">
                <a:solidFill>
                  <a:srgbClr val="FFFF00"/>
                </a:solidFill>
              </a:rPr>
              <a:t> </a:t>
            </a:r>
            <a:r>
              <a:rPr lang="ru-RU" sz="4000" b="1" dirty="0" err="1" smtClean="0">
                <a:solidFill>
                  <a:srgbClr val="FFFF00"/>
                </a:solidFill>
              </a:rPr>
              <a:t>яких</a:t>
            </a:r>
            <a:r>
              <a:rPr lang="ru-RU" sz="4000" b="1" dirty="0" smtClean="0">
                <a:solidFill>
                  <a:srgbClr val="FFFF00"/>
                </a:solidFill>
              </a:rPr>
              <a:t> </a:t>
            </a:r>
            <a:r>
              <a:rPr lang="ru-RU" sz="4000" b="1" dirty="0" err="1" smtClean="0">
                <a:solidFill>
                  <a:srgbClr val="FFFF00"/>
                </a:solidFill>
              </a:rPr>
              <a:t>понад</a:t>
            </a:r>
            <a:r>
              <a:rPr lang="ru-RU" sz="4000" b="1" dirty="0" smtClean="0">
                <a:solidFill>
                  <a:srgbClr val="FFFF00"/>
                </a:solidFill>
              </a:rPr>
              <a:t> 1% </a:t>
            </a:r>
            <a:r>
              <a:rPr lang="ru-RU" sz="4000" b="1" dirty="0" err="1" smtClean="0">
                <a:solidFill>
                  <a:srgbClr val="FFFF00"/>
                </a:solidFill>
              </a:rPr>
              <a:t>закінчилися</a:t>
            </a:r>
            <a:r>
              <a:rPr lang="ru-RU" sz="4000" b="1" dirty="0" smtClean="0">
                <a:solidFill>
                  <a:srgbClr val="FFFF00"/>
                </a:solidFill>
              </a:rPr>
              <a:t> летально</a:t>
            </a:r>
            <a:r>
              <a:rPr lang="ru-RU" sz="4000" b="1" dirty="0" smtClean="0">
                <a:solidFill>
                  <a:srgbClr val="FFFF00"/>
                </a:solidFill>
              </a:rPr>
              <a:t>.</a:t>
            </a:r>
          </a:p>
          <a:p>
            <a:pPr algn="ctr" eaLnBrk="1" hangingPunct="1">
              <a:lnSpc>
                <a:spcPct val="90000"/>
              </a:lnSpc>
              <a:buFont typeface="Wingdings" pitchFamily="2" charset="2"/>
              <a:buNone/>
              <a:defRPr/>
            </a:pPr>
            <a:endParaRPr lang="ru-RU" sz="4000" b="1" dirty="0" smtClean="0">
              <a:solidFill>
                <a:srgbClr val="FFFF00"/>
              </a:solidFill>
            </a:endParaRPr>
          </a:p>
          <a:p>
            <a:pPr algn="ctr" eaLnBrk="1" hangingPunct="1">
              <a:lnSpc>
                <a:spcPct val="90000"/>
              </a:lnSpc>
              <a:buFont typeface="Wingdings" pitchFamily="2" charset="2"/>
              <a:buNone/>
              <a:defRPr/>
            </a:pPr>
            <a:r>
              <a:rPr lang="ru-RU" sz="2400" dirty="0" smtClean="0">
                <a:solidFill>
                  <a:srgbClr val="FFFF00"/>
                </a:solidFill>
              </a:rPr>
              <a:t>		</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idx="1"/>
          </p:nvPr>
        </p:nvSpPr>
        <p:spPr>
          <a:xfrm>
            <a:off x="250825" y="0"/>
            <a:ext cx="8435975" cy="6858000"/>
          </a:xfrm>
        </p:spPr>
        <p:txBody>
          <a:bodyPr>
            <a:normAutofit/>
          </a:bodyPr>
          <a:lstStyle/>
          <a:p>
            <a:pPr algn="ctr" eaLnBrk="1" hangingPunct="1">
              <a:buFont typeface="Wingdings" pitchFamily="2" charset="2"/>
              <a:buNone/>
              <a:defRPr/>
            </a:pPr>
            <a:endParaRPr lang="ru-RU" sz="5000" b="1" dirty="0" smtClean="0">
              <a:solidFill>
                <a:srgbClr val="FFFF00"/>
              </a:solidFill>
            </a:endParaRPr>
          </a:p>
          <a:p>
            <a:pPr algn="ctr">
              <a:buNone/>
              <a:defRPr/>
            </a:pPr>
            <a:r>
              <a:rPr lang="ru-RU" sz="5000" b="1" dirty="0" err="1" smtClean="0">
                <a:solidFill>
                  <a:srgbClr val="FFFF00"/>
                </a:solidFill>
              </a:rPr>
              <a:t>Витрати</a:t>
            </a:r>
            <a:r>
              <a:rPr lang="ru-RU" sz="5000" b="1" dirty="0" smtClean="0">
                <a:solidFill>
                  <a:srgbClr val="FFFF00"/>
                </a:solidFill>
              </a:rPr>
              <a:t>, </a:t>
            </a:r>
            <a:r>
              <a:rPr lang="ru-RU" sz="5000" b="1" dirty="0" err="1" smtClean="0">
                <a:solidFill>
                  <a:srgbClr val="FFFF00"/>
                </a:solidFill>
              </a:rPr>
              <a:t>пов'язані</a:t>
            </a:r>
            <a:r>
              <a:rPr lang="ru-RU" sz="5000" b="1" dirty="0" smtClean="0">
                <a:solidFill>
                  <a:srgbClr val="FFFF00"/>
                </a:solidFill>
              </a:rPr>
              <a:t> </a:t>
            </a:r>
            <a:r>
              <a:rPr lang="ru-RU" sz="5000" b="1" dirty="0" err="1" smtClean="0">
                <a:solidFill>
                  <a:srgbClr val="FFFF00"/>
                </a:solidFill>
              </a:rPr>
              <a:t>з</a:t>
            </a:r>
            <a:r>
              <a:rPr lang="ru-RU" sz="5000" b="1" dirty="0" smtClean="0">
                <a:solidFill>
                  <a:srgbClr val="FFFF00"/>
                </a:solidFill>
              </a:rPr>
              <a:t> </a:t>
            </a:r>
            <a:r>
              <a:rPr lang="ru-RU" sz="5000" b="1" dirty="0" err="1" smtClean="0">
                <a:solidFill>
                  <a:srgbClr val="FFFF00"/>
                </a:solidFill>
              </a:rPr>
              <a:t>лікуванням</a:t>
            </a:r>
            <a:r>
              <a:rPr lang="ru-RU" sz="5000" b="1" dirty="0" smtClean="0">
                <a:solidFill>
                  <a:srgbClr val="FFFF00"/>
                </a:solidFill>
              </a:rPr>
              <a:t> </a:t>
            </a:r>
            <a:r>
              <a:rPr lang="ru-RU" sz="5000" b="1" dirty="0" err="1" smtClean="0">
                <a:solidFill>
                  <a:srgbClr val="FFFF00"/>
                </a:solidFill>
              </a:rPr>
              <a:t>побічної</a:t>
            </a:r>
            <a:r>
              <a:rPr lang="ru-RU" sz="5000" b="1" dirty="0" smtClean="0">
                <a:solidFill>
                  <a:srgbClr val="FFFF00"/>
                </a:solidFill>
              </a:rPr>
              <a:t> </a:t>
            </a:r>
            <a:r>
              <a:rPr lang="ru-RU" sz="5000" b="1" dirty="0" err="1" smtClean="0">
                <a:solidFill>
                  <a:srgbClr val="FFFF00"/>
                </a:solidFill>
              </a:rPr>
              <a:t>дії</a:t>
            </a:r>
            <a:r>
              <a:rPr lang="ru-RU" sz="5000" b="1" dirty="0" smtClean="0">
                <a:solidFill>
                  <a:srgbClr val="FFFF00"/>
                </a:solidFill>
              </a:rPr>
              <a:t> </a:t>
            </a:r>
            <a:r>
              <a:rPr lang="ru-RU" sz="5000" b="1" dirty="0" err="1" smtClean="0">
                <a:solidFill>
                  <a:srgbClr val="FFFF00"/>
                </a:solidFill>
              </a:rPr>
              <a:t>лікарських</a:t>
            </a:r>
            <a:r>
              <a:rPr lang="ru-RU" sz="5000" b="1" dirty="0" smtClean="0">
                <a:solidFill>
                  <a:srgbClr val="FFFF00"/>
                </a:solidFill>
              </a:rPr>
              <a:t> </a:t>
            </a:r>
            <a:r>
              <a:rPr lang="ru-RU" sz="5000" b="1" dirty="0" err="1" smtClean="0">
                <a:solidFill>
                  <a:srgbClr val="FFFF00"/>
                </a:solidFill>
              </a:rPr>
              <a:t>засобів</a:t>
            </a:r>
            <a:r>
              <a:rPr lang="ru-RU" sz="5000" b="1" dirty="0" smtClean="0">
                <a:solidFill>
                  <a:srgbClr val="FFFF00"/>
                </a:solidFill>
              </a:rPr>
              <a:t>, у </a:t>
            </a:r>
            <a:r>
              <a:rPr lang="ru-RU" sz="5000" b="1" dirty="0" err="1" smtClean="0">
                <a:solidFill>
                  <a:srgbClr val="FFFF00"/>
                </a:solidFill>
              </a:rPr>
              <a:t>деяких</a:t>
            </a:r>
            <a:r>
              <a:rPr lang="ru-RU" sz="5000" b="1" dirty="0" smtClean="0">
                <a:solidFill>
                  <a:srgbClr val="FFFF00"/>
                </a:solidFill>
              </a:rPr>
              <a:t> </a:t>
            </a:r>
            <a:r>
              <a:rPr lang="ru-RU" sz="5000" b="1" dirty="0" err="1" smtClean="0">
                <a:solidFill>
                  <a:srgbClr val="FFFF00"/>
                </a:solidFill>
              </a:rPr>
              <a:t>країнах</a:t>
            </a:r>
            <a:r>
              <a:rPr lang="ru-RU" sz="5000" b="1" dirty="0" smtClean="0">
                <a:solidFill>
                  <a:srgbClr val="FFFF00"/>
                </a:solidFill>
              </a:rPr>
              <a:t> </a:t>
            </a:r>
            <a:r>
              <a:rPr lang="ru-RU" sz="5000" b="1" dirty="0" err="1" smtClean="0">
                <a:solidFill>
                  <a:srgbClr val="FFFF00"/>
                </a:solidFill>
              </a:rPr>
              <a:t>становлять</a:t>
            </a:r>
            <a:r>
              <a:rPr lang="ru-RU" sz="5000" b="1" dirty="0" smtClean="0">
                <a:solidFill>
                  <a:srgbClr val="FFFF00"/>
                </a:solidFill>
              </a:rPr>
              <a:t> 15-20% бюджету </a:t>
            </a:r>
            <a:r>
              <a:rPr lang="ru-RU" sz="5000" b="1" dirty="0" err="1" smtClean="0">
                <a:solidFill>
                  <a:srgbClr val="FFFF00"/>
                </a:solidFill>
              </a:rPr>
              <a:t>охорони</a:t>
            </a:r>
            <a:r>
              <a:rPr lang="ru-RU" sz="5000" b="1" dirty="0" smtClean="0">
                <a:solidFill>
                  <a:srgbClr val="FFFF00"/>
                </a:solidFill>
              </a:rPr>
              <a:t> </a:t>
            </a:r>
            <a:r>
              <a:rPr lang="ru-RU" sz="5000" b="1" dirty="0" err="1" smtClean="0">
                <a:solidFill>
                  <a:srgbClr val="FFFF00"/>
                </a:solidFill>
              </a:rPr>
              <a:t>здоров'я</a:t>
            </a:r>
            <a:endParaRPr lang="ru-RU" sz="5000" b="1" dirty="0" smtClean="0">
              <a:solidFill>
                <a:srgbClr val="FFFF00"/>
              </a:solidFil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idx="1"/>
          </p:nvPr>
        </p:nvSpPr>
        <p:spPr>
          <a:xfrm>
            <a:off x="457200" y="404813"/>
            <a:ext cx="8229600" cy="5726112"/>
          </a:xfrm>
        </p:spPr>
        <p:txBody>
          <a:bodyPr/>
          <a:lstStyle/>
          <a:p>
            <a:pPr algn="ctr">
              <a:buNone/>
              <a:defRPr/>
            </a:pPr>
            <a:r>
              <a:rPr lang="ru-RU" sz="5000" b="1" dirty="0" err="1" smtClean="0">
                <a:solidFill>
                  <a:srgbClr val="FFFF00"/>
                </a:solidFill>
              </a:rPr>
              <a:t>Побічні</a:t>
            </a:r>
            <a:r>
              <a:rPr lang="ru-RU" sz="5000" b="1" dirty="0" smtClean="0">
                <a:solidFill>
                  <a:srgbClr val="FFFF00"/>
                </a:solidFill>
              </a:rPr>
              <a:t> </a:t>
            </a:r>
            <a:r>
              <a:rPr lang="ru-RU" sz="5000" b="1" dirty="0" err="1" smtClean="0">
                <a:solidFill>
                  <a:srgbClr val="FFFF00"/>
                </a:solidFill>
              </a:rPr>
              <a:t>реакції</a:t>
            </a:r>
            <a:r>
              <a:rPr lang="ru-RU" sz="5000" b="1" dirty="0" smtClean="0">
                <a:solidFill>
                  <a:srgbClr val="FFFF00"/>
                </a:solidFill>
              </a:rPr>
              <a:t> як </a:t>
            </a:r>
            <a:r>
              <a:rPr lang="ru-RU" sz="5000" b="1" dirty="0" err="1" smtClean="0">
                <a:solidFill>
                  <a:srgbClr val="FFFF00"/>
                </a:solidFill>
              </a:rPr>
              <a:t>основна</a:t>
            </a:r>
            <a:r>
              <a:rPr lang="ru-RU" sz="5000" b="1" dirty="0" smtClean="0">
                <a:solidFill>
                  <a:srgbClr val="FFFF00"/>
                </a:solidFill>
              </a:rPr>
              <a:t> причина </a:t>
            </a:r>
            <a:r>
              <a:rPr lang="ru-RU" sz="5000" b="1" dirty="0" err="1" smtClean="0">
                <a:solidFill>
                  <a:srgbClr val="FFFF00"/>
                </a:solidFill>
              </a:rPr>
              <a:t>госпіталізації</a:t>
            </a:r>
            <a:r>
              <a:rPr lang="ru-RU" sz="5000" b="1" dirty="0" smtClean="0">
                <a:solidFill>
                  <a:srgbClr val="FFFF00"/>
                </a:solidFill>
              </a:rPr>
              <a:t> </a:t>
            </a:r>
            <a:r>
              <a:rPr lang="ru-RU" sz="5000" b="1" dirty="0" err="1" smtClean="0">
                <a:solidFill>
                  <a:srgbClr val="FFFF00"/>
                </a:solidFill>
              </a:rPr>
              <a:t>становлять</a:t>
            </a:r>
            <a:r>
              <a:rPr lang="ru-RU" sz="5000" b="1" dirty="0" smtClean="0">
                <a:solidFill>
                  <a:srgbClr val="FFFF00"/>
                </a:solidFill>
              </a:rPr>
              <a:t> у США 6-7</a:t>
            </a:r>
            <a:r>
              <a:rPr lang="ru-RU" sz="5000" b="1" dirty="0" smtClean="0">
                <a:solidFill>
                  <a:srgbClr val="FFFF00"/>
                </a:solidFill>
              </a:rPr>
              <a:t>%,</a:t>
            </a:r>
          </a:p>
          <a:p>
            <a:pPr algn="ctr">
              <a:buNone/>
              <a:defRPr/>
            </a:pPr>
            <a:r>
              <a:rPr lang="ru-RU" sz="5000" b="1" dirty="0" smtClean="0">
                <a:solidFill>
                  <a:srgbClr val="FFFF00"/>
                </a:solidFill>
              </a:rPr>
              <a:t>у </a:t>
            </a:r>
            <a:r>
              <a:rPr lang="ru-RU" sz="5000" b="1" dirty="0" err="1" smtClean="0">
                <a:solidFill>
                  <a:srgbClr val="FFFF00"/>
                </a:solidFill>
              </a:rPr>
              <a:t>Норвегії</a:t>
            </a:r>
            <a:r>
              <a:rPr lang="ru-RU" sz="5000" b="1" dirty="0" smtClean="0">
                <a:solidFill>
                  <a:srgbClr val="FFFF00"/>
                </a:solidFill>
              </a:rPr>
              <a:t> – 11,5%, </a:t>
            </a:r>
            <a:endParaRPr lang="ru-RU" sz="5000" b="1" dirty="0" smtClean="0">
              <a:solidFill>
                <a:srgbClr val="FFFF00"/>
              </a:solidFill>
            </a:endParaRPr>
          </a:p>
          <a:p>
            <a:pPr algn="ctr">
              <a:buNone/>
              <a:defRPr/>
            </a:pPr>
            <a:r>
              <a:rPr lang="ru-RU" sz="5000" b="1" dirty="0" smtClean="0">
                <a:solidFill>
                  <a:srgbClr val="FFFF00"/>
                </a:solidFill>
              </a:rPr>
              <a:t>у </a:t>
            </a:r>
            <a:r>
              <a:rPr lang="ru-RU" sz="5000" b="1" dirty="0" err="1" smtClean="0">
                <a:solidFill>
                  <a:srgbClr val="FFFF00"/>
                </a:solidFill>
              </a:rPr>
              <a:t>Франції</a:t>
            </a:r>
            <a:r>
              <a:rPr lang="ru-RU" sz="5000" b="1" dirty="0" smtClean="0">
                <a:solidFill>
                  <a:srgbClr val="FFFF00"/>
                </a:solidFill>
              </a:rPr>
              <a:t> – 13%, </a:t>
            </a:r>
            <a:endParaRPr lang="ru-RU" sz="5000" b="1" dirty="0" smtClean="0">
              <a:solidFill>
                <a:srgbClr val="FFFF00"/>
              </a:solidFill>
            </a:endParaRPr>
          </a:p>
          <a:p>
            <a:pPr algn="ctr">
              <a:buNone/>
              <a:defRPr/>
            </a:pPr>
            <a:r>
              <a:rPr lang="ru-RU" sz="5000" b="1" dirty="0" smtClean="0">
                <a:solidFill>
                  <a:srgbClr val="FFFF00"/>
                </a:solidFill>
              </a:rPr>
              <a:t>у </a:t>
            </a:r>
            <a:r>
              <a:rPr lang="ru-RU" sz="5000" b="1" dirty="0" err="1" smtClean="0">
                <a:solidFill>
                  <a:srgbClr val="FFFF00"/>
                </a:solidFill>
              </a:rPr>
              <a:t>Великій</a:t>
            </a:r>
            <a:r>
              <a:rPr lang="ru-RU" sz="5000" b="1" dirty="0" smtClean="0">
                <a:solidFill>
                  <a:srgbClr val="FFFF00"/>
                </a:solidFill>
              </a:rPr>
              <a:t> </a:t>
            </a:r>
            <a:r>
              <a:rPr lang="ru-RU" sz="5000" b="1" dirty="0" err="1" smtClean="0">
                <a:solidFill>
                  <a:srgbClr val="FFFF00"/>
                </a:solidFill>
              </a:rPr>
              <a:t>Британії</a:t>
            </a:r>
            <a:r>
              <a:rPr lang="ru-RU" sz="5000" b="1" dirty="0" smtClean="0">
                <a:solidFill>
                  <a:srgbClr val="FFFF00"/>
                </a:solidFill>
              </a:rPr>
              <a:t> – 16%.</a:t>
            </a:r>
            <a:endParaRPr lang="ru-RU" sz="5000" b="1" dirty="0" smtClean="0">
              <a:solidFill>
                <a:srgbClr val="FFFF00"/>
              </a:solidFill>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3"/>
          <p:cNvSpPr>
            <a:spLocks noGrp="1" noChangeArrowheads="1"/>
          </p:cNvSpPr>
          <p:nvPr>
            <p:ph idx="1"/>
          </p:nvPr>
        </p:nvSpPr>
        <p:spPr>
          <a:xfrm>
            <a:off x="457200" y="260350"/>
            <a:ext cx="8229600" cy="6337300"/>
          </a:xfrm>
        </p:spPr>
        <p:txBody>
          <a:bodyPr>
            <a:normAutofit/>
          </a:bodyPr>
          <a:lstStyle/>
          <a:p>
            <a:pPr algn="ctr">
              <a:buNone/>
              <a:defRPr/>
            </a:pPr>
            <a:r>
              <a:rPr lang="ru-RU" sz="4400" b="1" dirty="0" smtClean="0">
                <a:solidFill>
                  <a:srgbClr val="FFFF00"/>
                </a:solidFill>
              </a:rPr>
              <a:t>Для </a:t>
            </a:r>
            <a:r>
              <a:rPr lang="ru-RU" sz="4400" b="1" dirty="0" err="1" smtClean="0">
                <a:solidFill>
                  <a:srgbClr val="FFFF00"/>
                </a:solidFill>
              </a:rPr>
              <a:t>більшості</a:t>
            </a:r>
            <a:r>
              <a:rPr lang="ru-RU" sz="4400" b="1" dirty="0" smtClean="0">
                <a:solidFill>
                  <a:srgbClr val="FFFF00"/>
                </a:solidFill>
              </a:rPr>
              <a:t> </a:t>
            </a:r>
            <a:r>
              <a:rPr lang="ru-RU" sz="4400" b="1" dirty="0" err="1" smtClean="0">
                <a:solidFill>
                  <a:srgbClr val="FFFF00"/>
                </a:solidFill>
              </a:rPr>
              <a:t>медикаментів</a:t>
            </a:r>
            <a:r>
              <a:rPr lang="ru-RU" sz="4400" b="1" dirty="0" smtClean="0">
                <a:solidFill>
                  <a:srgbClr val="FFFF00"/>
                </a:solidFill>
              </a:rPr>
              <a:t> </a:t>
            </a:r>
            <a:r>
              <a:rPr lang="ru-RU" sz="4400" b="1" dirty="0" err="1" smtClean="0">
                <a:solidFill>
                  <a:srgbClr val="FFFF00"/>
                </a:solidFill>
              </a:rPr>
              <a:t>ризик</a:t>
            </a:r>
            <a:r>
              <a:rPr lang="ru-RU" sz="4400" b="1" dirty="0" smtClean="0">
                <a:solidFill>
                  <a:srgbClr val="FFFF00"/>
                </a:solidFill>
              </a:rPr>
              <a:t> </a:t>
            </a:r>
            <a:r>
              <a:rPr lang="ru-RU" sz="4400" b="1" dirty="0" err="1" smtClean="0">
                <a:solidFill>
                  <a:srgbClr val="FFFF00"/>
                </a:solidFill>
              </a:rPr>
              <a:t>розвитку</a:t>
            </a:r>
            <a:r>
              <a:rPr lang="ru-RU" sz="4400" b="1" dirty="0" smtClean="0">
                <a:solidFill>
                  <a:srgbClr val="FFFF00"/>
                </a:solidFill>
              </a:rPr>
              <a:t> </a:t>
            </a:r>
            <a:r>
              <a:rPr lang="ru-RU" sz="4400" b="1" dirty="0" err="1" smtClean="0">
                <a:solidFill>
                  <a:srgbClr val="FFFF00"/>
                </a:solidFill>
              </a:rPr>
              <a:t>побічної</a:t>
            </a:r>
            <a:r>
              <a:rPr lang="ru-RU" sz="4400" b="1" dirty="0" smtClean="0">
                <a:solidFill>
                  <a:srgbClr val="FFFF00"/>
                </a:solidFill>
              </a:rPr>
              <a:t> </a:t>
            </a:r>
            <a:r>
              <a:rPr lang="ru-RU" sz="4400" b="1" dirty="0" err="1" smtClean="0">
                <a:solidFill>
                  <a:srgbClr val="FFFF00"/>
                </a:solidFill>
              </a:rPr>
              <a:t>дії</a:t>
            </a:r>
            <a:r>
              <a:rPr lang="ru-RU" sz="4400" b="1" dirty="0" smtClean="0">
                <a:solidFill>
                  <a:srgbClr val="FFFF00"/>
                </a:solidFill>
              </a:rPr>
              <a:t> становить </a:t>
            </a:r>
            <a:r>
              <a:rPr lang="ru-RU" sz="4400" b="1" dirty="0" err="1" smtClean="0">
                <a:solidFill>
                  <a:srgbClr val="FFFF00"/>
                </a:solidFill>
              </a:rPr>
              <a:t>від</a:t>
            </a:r>
            <a:r>
              <a:rPr lang="ru-RU" sz="4400" b="1" dirty="0" smtClean="0">
                <a:solidFill>
                  <a:srgbClr val="FFFF00"/>
                </a:solidFill>
              </a:rPr>
              <a:t> 1% до 3%, а </a:t>
            </a:r>
            <a:r>
              <a:rPr lang="ru-RU" sz="4400" b="1" dirty="0" err="1" smtClean="0">
                <a:solidFill>
                  <a:srgbClr val="FFFF00"/>
                </a:solidFill>
              </a:rPr>
              <a:t>алергію</a:t>
            </a:r>
            <a:r>
              <a:rPr lang="ru-RU" sz="4400" b="1" dirty="0" smtClean="0">
                <a:solidFill>
                  <a:srgbClr val="FFFF00"/>
                </a:solidFill>
              </a:rPr>
              <a:t> на один </a:t>
            </a:r>
            <a:r>
              <a:rPr lang="ru-RU" sz="4400" b="1" dirty="0" err="1" smtClean="0">
                <a:solidFill>
                  <a:srgbClr val="FFFF00"/>
                </a:solidFill>
              </a:rPr>
              <a:t>або</a:t>
            </a:r>
            <a:r>
              <a:rPr lang="ru-RU" sz="4400" b="1" dirty="0" smtClean="0">
                <a:solidFill>
                  <a:srgbClr val="FFFF00"/>
                </a:solidFill>
              </a:rPr>
              <a:t> </a:t>
            </a:r>
            <a:r>
              <a:rPr lang="ru-RU" sz="4400" b="1" dirty="0" err="1" smtClean="0">
                <a:solidFill>
                  <a:srgbClr val="FFFF00"/>
                </a:solidFill>
              </a:rPr>
              <a:t>більше</a:t>
            </a:r>
            <a:r>
              <a:rPr lang="ru-RU" sz="4400" b="1" dirty="0" smtClean="0">
                <a:solidFill>
                  <a:srgbClr val="FFFF00"/>
                </a:solidFill>
              </a:rPr>
              <a:t> </a:t>
            </a:r>
            <a:r>
              <a:rPr lang="ru-RU" sz="4400" b="1" dirty="0" err="1" smtClean="0">
                <a:solidFill>
                  <a:srgbClr val="FFFF00"/>
                </a:solidFill>
              </a:rPr>
              <a:t>лікарських</a:t>
            </a:r>
            <a:r>
              <a:rPr lang="ru-RU" sz="4400" b="1" dirty="0" smtClean="0">
                <a:solidFill>
                  <a:srgbClr val="FFFF00"/>
                </a:solidFill>
              </a:rPr>
              <a:t> </a:t>
            </a:r>
            <a:r>
              <a:rPr lang="ru-RU" sz="4400" b="1" dirty="0" err="1" smtClean="0">
                <a:solidFill>
                  <a:srgbClr val="FFFF00"/>
                </a:solidFill>
              </a:rPr>
              <a:t>засобів</a:t>
            </a:r>
            <a:r>
              <a:rPr lang="ru-RU" sz="4400" b="1" dirty="0" smtClean="0">
                <a:solidFill>
                  <a:srgbClr val="FFFF00"/>
                </a:solidFill>
              </a:rPr>
              <a:t> </a:t>
            </a:r>
            <a:r>
              <a:rPr lang="ru-RU" sz="4400" b="1" dirty="0" err="1" smtClean="0">
                <a:solidFill>
                  <a:srgbClr val="FFFF00"/>
                </a:solidFill>
              </a:rPr>
              <a:t>виявляють</a:t>
            </a:r>
            <a:r>
              <a:rPr lang="ru-RU" sz="4400" b="1" dirty="0" smtClean="0">
                <a:solidFill>
                  <a:srgbClr val="FFFF00"/>
                </a:solidFill>
              </a:rPr>
              <a:t> у 5% </a:t>
            </a:r>
            <a:r>
              <a:rPr lang="ru-RU" sz="4400" b="1" dirty="0" err="1" smtClean="0">
                <a:solidFill>
                  <a:srgbClr val="FFFF00"/>
                </a:solidFill>
              </a:rPr>
              <a:t>дорослих</a:t>
            </a:r>
            <a:r>
              <a:rPr lang="ru-RU" sz="4400" b="1" dirty="0" smtClean="0">
                <a:solidFill>
                  <a:srgbClr val="FFFF00"/>
                </a:solidFill>
              </a:rPr>
              <a:t>.</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idx="1"/>
          </p:nvPr>
        </p:nvSpPr>
        <p:spPr>
          <a:xfrm>
            <a:off x="0" y="242888"/>
            <a:ext cx="9144000" cy="6858000"/>
          </a:xfrm>
        </p:spPr>
        <p:txBody>
          <a:bodyPr>
            <a:normAutofit/>
          </a:bodyPr>
          <a:lstStyle/>
          <a:p>
            <a:pPr algn="ctr">
              <a:lnSpc>
                <a:spcPct val="80000"/>
              </a:lnSpc>
              <a:buNone/>
              <a:defRPr/>
            </a:pPr>
            <a:r>
              <a:rPr lang="ru-RU" sz="2800" b="1" dirty="0" smtClean="0">
                <a:solidFill>
                  <a:srgbClr val="FFFF00"/>
                </a:solidFill>
              </a:rPr>
              <a:t>  </a:t>
            </a:r>
            <a:r>
              <a:rPr lang="ru-RU" sz="2800" b="1" dirty="0" err="1" smtClean="0">
                <a:solidFill>
                  <a:srgbClr val="FFFF00"/>
                </a:solidFill>
              </a:rPr>
              <a:t>Побічні</a:t>
            </a:r>
            <a:r>
              <a:rPr lang="ru-RU" sz="2800" b="1" dirty="0" smtClean="0">
                <a:solidFill>
                  <a:srgbClr val="FFFF00"/>
                </a:solidFill>
              </a:rPr>
              <a:t> </a:t>
            </a:r>
            <a:r>
              <a:rPr lang="ru-RU" sz="2800" b="1" dirty="0" err="1" smtClean="0">
                <a:solidFill>
                  <a:srgbClr val="FFFF00"/>
                </a:solidFill>
              </a:rPr>
              <a:t>реакції</a:t>
            </a:r>
            <a:r>
              <a:rPr lang="ru-RU" sz="2800" b="1" dirty="0" smtClean="0">
                <a:solidFill>
                  <a:srgbClr val="FFFF00"/>
                </a:solidFill>
              </a:rPr>
              <a:t> на </a:t>
            </a:r>
            <a:r>
              <a:rPr lang="ru-RU" sz="2800" b="1" dirty="0" err="1" smtClean="0">
                <a:solidFill>
                  <a:srgbClr val="FFFF00"/>
                </a:solidFill>
              </a:rPr>
              <a:t>лікарські</a:t>
            </a:r>
            <a:r>
              <a:rPr lang="ru-RU" sz="2800" b="1" dirty="0" smtClean="0">
                <a:solidFill>
                  <a:srgbClr val="FFFF00"/>
                </a:solidFill>
              </a:rPr>
              <a:t> </a:t>
            </a:r>
            <a:r>
              <a:rPr lang="ru-RU" sz="2800" b="1" dirty="0" err="1" smtClean="0">
                <a:solidFill>
                  <a:srgbClr val="FFFF00"/>
                </a:solidFill>
              </a:rPr>
              <a:t>засоби</a:t>
            </a:r>
            <a:r>
              <a:rPr lang="ru-RU" sz="2800" b="1" dirty="0" smtClean="0">
                <a:solidFill>
                  <a:srgbClr val="FFFF00"/>
                </a:solidFill>
              </a:rPr>
              <a:t> </a:t>
            </a:r>
            <a:r>
              <a:rPr lang="ru-RU" sz="2800" b="1" dirty="0" err="1" smtClean="0">
                <a:solidFill>
                  <a:srgbClr val="FFFF00"/>
                </a:solidFill>
              </a:rPr>
              <a:t>поділяють</a:t>
            </a:r>
            <a:r>
              <a:rPr lang="ru-RU" sz="2800" b="1" dirty="0" smtClean="0">
                <a:solidFill>
                  <a:srgbClr val="FFFF00"/>
                </a:solidFill>
              </a:rPr>
              <a:t> </a:t>
            </a:r>
            <a:r>
              <a:rPr lang="ru-RU" sz="2800" b="1" dirty="0" err="1" smtClean="0">
                <a:solidFill>
                  <a:srgbClr val="FFFF00"/>
                </a:solidFill>
              </a:rPr>
              <a:t>на</a:t>
            </a:r>
            <a:r>
              <a:rPr lang="ru-RU" sz="2800" b="1" dirty="0" smtClean="0">
                <a:solidFill>
                  <a:srgbClr val="FFFF00"/>
                </a:solidFill>
              </a:rPr>
              <a:t> </a:t>
            </a:r>
            <a:r>
              <a:rPr lang="ru-RU" sz="2800" b="1" dirty="0" err="1" smtClean="0">
                <a:solidFill>
                  <a:srgbClr val="FFFF00"/>
                </a:solidFill>
              </a:rPr>
              <a:t>дві</a:t>
            </a:r>
            <a:r>
              <a:rPr lang="ru-RU" sz="2800" b="1" dirty="0" smtClean="0">
                <a:solidFill>
                  <a:srgbClr val="FFFF00"/>
                </a:solidFill>
              </a:rPr>
              <a:t> </a:t>
            </a:r>
            <a:r>
              <a:rPr lang="ru-RU" sz="2800" b="1" dirty="0" err="1" smtClean="0">
                <a:solidFill>
                  <a:srgbClr val="FFFF00"/>
                </a:solidFill>
              </a:rPr>
              <a:t>групи</a:t>
            </a:r>
            <a:r>
              <a:rPr lang="ru-RU" sz="2800" b="1" dirty="0" smtClean="0">
                <a:solidFill>
                  <a:srgbClr val="FFFF00"/>
                </a:solidFill>
              </a:rPr>
              <a:t>:</a:t>
            </a:r>
          </a:p>
          <a:p>
            <a:pPr>
              <a:lnSpc>
                <a:spcPct val="80000"/>
              </a:lnSpc>
              <a:buNone/>
              <a:defRPr/>
            </a:pPr>
            <a:r>
              <a:rPr lang="ru-RU" sz="2800" b="1" dirty="0" smtClean="0">
                <a:solidFill>
                  <a:srgbClr val="FFFF00"/>
                </a:solidFill>
              </a:rPr>
              <a:t>    - </a:t>
            </a:r>
            <a:r>
              <a:rPr lang="ru-RU" sz="2800" b="1" dirty="0" err="1" smtClean="0">
                <a:solidFill>
                  <a:srgbClr val="FFFF00"/>
                </a:solidFill>
              </a:rPr>
              <a:t>прогнозовані</a:t>
            </a:r>
            <a:r>
              <a:rPr lang="ru-RU" sz="2800" b="1" dirty="0" smtClean="0">
                <a:solidFill>
                  <a:srgbClr val="FFFF00"/>
                </a:solidFill>
              </a:rPr>
              <a:t> </a:t>
            </a:r>
            <a:r>
              <a:rPr lang="ru-RU" sz="2800" b="1" dirty="0" err="1" smtClean="0">
                <a:solidFill>
                  <a:srgbClr val="FFFF00"/>
                </a:solidFill>
              </a:rPr>
              <a:t>побічні</a:t>
            </a:r>
            <a:r>
              <a:rPr lang="ru-RU" sz="2800" b="1" dirty="0" smtClean="0">
                <a:solidFill>
                  <a:srgbClr val="FFFF00"/>
                </a:solidFill>
              </a:rPr>
              <a:t> </a:t>
            </a:r>
            <a:r>
              <a:rPr lang="ru-RU" sz="2800" b="1" dirty="0" err="1" smtClean="0">
                <a:solidFill>
                  <a:srgbClr val="FFFF00"/>
                </a:solidFill>
              </a:rPr>
              <a:t>реакції</a:t>
            </a:r>
            <a:r>
              <a:rPr lang="ru-RU" sz="2800" b="1" dirty="0" smtClean="0">
                <a:solidFill>
                  <a:srgbClr val="FFFF00"/>
                </a:solidFill>
              </a:rPr>
              <a:t>, </a:t>
            </a:r>
            <a:r>
              <a:rPr lang="ru-RU" sz="2800" b="1" dirty="0" err="1" smtClean="0">
                <a:solidFill>
                  <a:srgbClr val="FFFF00"/>
                </a:solidFill>
              </a:rPr>
              <a:t>які</a:t>
            </a:r>
            <a:r>
              <a:rPr lang="ru-RU" sz="2800" b="1" dirty="0" smtClean="0">
                <a:solidFill>
                  <a:srgbClr val="FFFF00"/>
                </a:solidFill>
              </a:rPr>
              <a:t>:   </a:t>
            </a:r>
            <a:endParaRPr lang="ru-RU" sz="2800" b="1" dirty="0" smtClean="0">
              <a:solidFill>
                <a:srgbClr val="FFFF00"/>
              </a:solidFill>
            </a:endParaRPr>
          </a:p>
          <a:p>
            <a:pPr>
              <a:lnSpc>
                <a:spcPct val="80000"/>
              </a:lnSpc>
              <a:buNone/>
              <a:defRPr/>
            </a:pPr>
            <a:r>
              <a:rPr lang="ru-RU" sz="2800" b="1" dirty="0" smtClean="0">
                <a:solidFill>
                  <a:srgbClr val="FFFF00"/>
                </a:solidFill>
              </a:rPr>
              <a:t> </a:t>
            </a:r>
            <a:r>
              <a:rPr lang="ru-RU" sz="2800" b="1" dirty="0" smtClean="0">
                <a:solidFill>
                  <a:srgbClr val="FFFF00"/>
                </a:solidFill>
              </a:rPr>
              <a:t>   а</a:t>
            </a:r>
            <a:r>
              <a:rPr lang="ru-RU" sz="2800" b="1" dirty="0" smtClean="0">
                <a:solidFill>
                  <a:srgbClr val="FFFF00"/>
                </a:solidFill>
              </a:rPr>
              <a:t>) часто </a:t>
            </a:r>
            <a:r>
              <a:rPr lang="ru-RU" sz="2800" b="1" dirty="0" err="1" smtClean="0">
                <a:solidFill>
                  <a:srgbClr val="FFFF00"/>
                </a:solidFill>
              </a:rPr>
              <a:t>дозозалежні</a:t>
            </a:r>
            <a:r>
              <a:rPr lang="ru-RU" sz="2800" b="1" dirty="0" smtClean="0">
                <a:solidFill>
                  <a:srgbClr val="FFFF00"/>
                </a:solidFill>
              </a:rPr>
              <a:t>,   </a:t>
            </a:r>
            <a:endParaRPr lang="ru-RU" sz="2800" b="1" dirty="0" smtClean="0">
              <a:solidFill>
                <a:srgbClr val="FFFF00"/>
              </a:solidFill>
            </a:endParaRPr>
          </a:p>
          <a:p>
            <a:pPr>
              <a:lnSpc>
                <a:spcPct val="80000"/>
              </a:lnSpc>
              <a:buNone/>
              <a:defRPr/>
            </a:pPr>
            <a:r>
              <a:rPr lang="ru-RU" sz="2800" b="1" dirty="0" smtClean="0">
                <a:solidFill>
                  <a:srgbClr val="FFFF00"/>
                </a:solidFill>
              </a:rPr>
              <a:t> </a:t>
            </a:r>
            <a:r>
              <a:rPr lang="ru-RU" sz="2800" b="1" dirty="0" smtClean="0">
                <a:solidFill>
                  <a:srgbClr val="FFFF00"/>
                </a:solidFill>
              </a:rPr>
              <a:t>   б</a:t>
            </a:r>
            <a:r>
              <a:rPr lang="ru-RU" sz="2800" b="1" dirty="0" smtClean="0">
                <a:solidFill>
                  <a:srgbClr val="FFFF00"/>
                </a:solidFill>
              </a:rPr>
              <a:t>) </a:t>
            </a:r>
            <a:r>
              <a:rPr lang="ru-RU" sz="2800" b="1" dirty="0" err="1" smtClean="0">
                <a:solidFill>
                  <a:srgbClr val="FFFF00"/>
                </a:solidFill>
              </a:rPr>
              <a:t>пов'язані</a:t>
            </a:r>
            <a:r>
              <a:rPr lang="ru-RU" sz="2800" b="1" dirty="0" smtClean="0">
                <a:solidFill>
                  <a:srgbClr val="FFFF00"/>
                </a:solidFill>
              </a:rPr>
              <a:t> </a:t>
            </a:r>
            <a:r>
              <a:rPr lang="ru-RU" sz="2800" b="1" dirty="0" err="1" smtClean="0">
                <a:solidFill>
                  <a:srgbClr val="FFFF00"/>
                </a:solidFill>
              </a:rPr>
              <a:t>з</a:t>
            </a:r>
            <a:r>
              <a:rPr lang="ru-RU" sz="2800" b="1" dirty="0" smtClean="0">
                <a:solidFill>
                  <a:srgbClr val="FFFF00"/>
                </a:solidFill>
              </a:rPr>
              <a:t> </a:t>
            </a:r>
            <a:r>
              <a:rPr lang="ru-RU" sz="2800" b="1" dirty="0" err="1" smtClean="0">
                <a:solidFill>
                  <a:srgbClr val="FFFF00"/>
                </a:solidFill>
              </a:rPr>
              <a:t>відомими</a:t>
            </a:r>
            <a:r>
              <a:rPr lang="ru-RU" sz="2800" b="1" dirty="0" smtClean="0">
                <a:solidFill>
                  <a:srgbClr val="FFFF00"/>
                </a:solidFill>
              </a:rPr>
              <a:t> </a:t>
            </a:r>
            <a:r>
              <a:rPr lang="ru-RU" sz="2800" b="1" dirty="0" err="1" smtClean="0">
                <a:solidFill>
                  <a:srgbClr val="FFFF00"/>
                </a:solidFill>
              </a:rPr>
              <a:t>фармакологічними</a:t>
            </a:r>
            <a:r>
              <a:rPr lang="ru-RU" sz="2800" b="1" dirty="0" smtClean="0">
                <a:solidFill>
                  <a:srgbClr val="FFFF00"/>
                </a:solidFill>
              </a:rPr>
              <a:t> </a:t>
            </a:r>
            <a:r>
              <a:rPr lang="ru-RU" sz="2800" b="1" dirty="0" err="1" smtClean="0">
                <a:solidFill>
                  <a:srgbClr val="FFFF00"/>
                </a:solidFill>
              </a:rPr>
              <a:t>властивостями</a:t>
            </a:r>
            <a:r>
              <a:rPr lang="ru-RU" sz="2800" b="1" dirty="0" smtClean="0">
                <a:solidFill>
                  <a:srgbClr val="FFFF00"/>
                </a:solidFill>
              </a:rPr>
              <a:t> </a:t>
            </a:r>
            <a:r>
              <a:rPr lang="ru-RU" sz="2800" b="1" dirty="0" err="1" smtClean="0">
                <a:solidFill>
                  <a:srgbClr val="FFFF00"/>
                </a:solidFill>
              </a:rPr>
              <a:t>лікарського</a:t>
            </a:r>
            <a:r>
              <a:rPr lang="ru-RU" sz="2800" b="1" dirty="0" smtClean="0">
                <a:solidFill>
                  <a:srgbClr val="FFFF00"/>
                </a:solidFill>
              </a:rPr>
              <a:t> </a:t>
            </a:r>
            <a:r>
              <a:rPr lang="ru-RU" sz="2800" b="1" dirty="0" err="1" smtClean="0">
                <a:solidFill>
                  <a:srgbClr val="FFFF00"/>
                </a:solidFill>
              </a:rPr>
              <a:t>засобу</a:t>
            </a:r>
            <a:r>
              <a:rPr lang="ru-RU" sz="2800" b="1" dirty="0" smtClean="0">
                <a:solidFill>
                  <a:srgbClr val="FFFF00"/>
                </a:solidFill>
              </a:rPr>
              <a:t>,   </a:t>
            </a:r>
            <a:endParaRPr lang="ru-RU" sz="2800" b="1" dirty="0" smtClean="0">
              <a:solidFill>
                <a:srgbClr val="FFFF00"/>
              </a:solidFill>
            </a:endParaRPr>
          </a:p>
          <a:p>
            <a:pPr>
              <a:lnSpc>
                <a:spcPct val="80000"/>
              </a:lnSpc>
              <a:buNone/>
              <a:defRPr/>
            </a:pPr>
            <a:r>
              <a:rPr lang="ru-RU" sz="2800" b="1" dirty="0" smtClean="0">
                <a:solidFill>
                  <a:srgbClr val="FFFF00"/>
                </a:solidFill>
              </a:rPr>
              <a:t> </a:t>
            </a:r>
            <a:r>
              <a:rPr lang="ru-RU" sz="2800" b="1" dirty="0" smtClean="0">
                <a:solidFill>
                  <a:srgbClr val="FFFF00"/>
                </a:solidFill>
              </a:rPr>
              <a:t>   в</a:t>
            </a:r>
            <a:r>
              <a:rPr lang="ru-RU" sz="2800" b="1" dirty="0" smtClean="0">
                <a:solidFill>
                  <a:srgbClr val="FFFF00"/>
                </a:solidFill>
              </a:rPr>
              <a:t>) </a:t>
            </a:r>
            <a:r>
              <a:rPr lang="ru-RU" sz="2800" b="1" dirty="0" err="1" smtClean="0">
                <a:solidFill>
                  <a:srgbClr val="FFFF00"/>
                </a:solidFill>
              </a:rPr>
              <a:t>виявляються</a:t>
            </a:r>
            <a:r>
              <a:rPr lang="ru-RU" sz="2800" b="1" dirty="0" smtClean="0">
                <a:solidFill>
                  <a:srgbClr val="FFFF00"/>
                </a:solidFill>
              </a:rPr>
              <a:t> </a:t>
            </a:r>
            <a:r>
              <a:rPr lang="ru-RU" sz="2800" b="1" dirty="0" err="1" smtClean="0">
                <a:solidFill>
                  <a:srgbClr val="FFFF00"/>
                </a:solidFill>
              </a:rPr>
              <a:t>в</a:t>
            </a:r>
            <a:r>
              <a:rPr lang="ru-RU" sz="2800" b="1" dirty="0" smtClean="0">
                <a:solidFill>
                  <a:srgbClr val="FFFF00"/>
                </a:solidFill>
              </a:rPr>
              <a:t> </a:t>
            </a:r>
            <a:r>
              <a:rPr lang="ru-RU" sz="2800" b="1" dirty="0" err="1" smtClean="0">
                <a:solidFill>
                  <a:srgbClr val="FFFF00"/>
                </a:solidFill>
              </a:rPr>
              <a:t>інших</a:t>
            </a:r>
            <a:r>
              <a:rPr lang="ru-RU" sz="2800" b="1" dirty="0" smtClean="0">
                <a:solidFill>
                  <a:srgbClr val="FFFF00"/>
                </a:solidFill>
              </a:rPr>
              <a:t> </a:t>
            </a:r>
            <a:r>
              <a:rPr lang="ru-RU" sz="2800" b="1" dirty="0" err="1" smtClean="0">
                <a:solidFill>
                  <a:srgbClr val="FFFF00"/>
                </a:solidFill>
              </a:rPr>
              <a:t>хворих</a:t>
            </a:r>
            <a:r>
              <a:rPr lang="ru-RU" sz="2800" b="1" dirty="0" smtClean="0">
                <a:solidFill>
                  <a:srgbClr val="FFFF00"/>
                </a:solidFill>
              </a:rPr>
              <a:t>,   </a:t>
            </a:r>
            <a:endParaRPr lang="ru-RU" sz="2800" b="1" dirty="0" smtClean="0">
              <a:solidFill>
                <a:srgbClr val="FFFF00"/>
              </a:solidFill>
            </a:endParaRPr>
          </a:p>
          <a:p>
            <a:pPr>
              <a:lnSpc>
                <a:spcPct val="80000"/>
              </a:lnSpc>
              <a:buNone/>
              <a:defRPr/>
            </a:pPr>
            <a:r>
              <a:rPr lang="ru-RU" sz="2800" b="1" dirty="0" smtClean="0">
                <a:solidFill>
                  <a:srgbClr val="FFFF00"/>
                </a:solidFill>
              </a:rPr>
              <a:t> </a:t>
            </a:r>
            <a:r>
              <a:rPr lang="ru-RU" sz="2800" b="1" dirty="0" smtClean="0">
                <a:solidFill>
                  <a:srgbClr val="FFFF00"/>
                </a:solidFill>
              </a:rPr>
              <a:t>   г</a:t>
            </a:r>
            <a:r>
              <a:rPr lang="ru-RU" sz="2800" b="1" dirty="0" smtClean="0">
                <a:solidFill>
                  <a:srgbClr val="FFFF00"/>
                </a:solidFill>
              </a:rPr>
              <a:t>) </a:t>
            </a:r>
            <a:r>
              <a:rPr lang="ru-RU" sz="2800" b="1" dirty="0" err="1" smtClean="0">
                <a:solidFill>
                  <a:srgbClr val="FFFF00"/>
                </a:solidFill>
              </a:rPr>
              <a:t>становлять</a:t>
            </a:r>
            <a:r>
              <a:rPr lang="ru-RU" sz="2800" b="1" dirty="0" smtClean="0">
                <a:solidFill>
                  <a:srgbClr val="FFFF00"/>
                </a:solidFill>
              </a:rPr>
              <a:t> до 80% та </a:t>
            </a:r>
            <a:r>
              <a:rPr lang="ru-RU" sz="2800" b="1" dirty="0" err="1" smtClean="0">
                <a:solidFill>
                  <a:srgbClr val="FFFF00"/>
                </a:solidFill>
              </a:rPr>
              <a:t>більше</a:t>
            </a:r>
            <a:r>
              <a:rPr lang="ru-RU" sz="2800" b="1" dirty="0" smtClean="0">
                <a:solidFill>
                  <a:srgbClr val="FFFF00"/>
                </a:solidFill>
              </a:rPr>
              <a:t> </a:t>
            </a:r>
            <a:r>
              <a:rPr lang="ru-RU" sz="2800" b="1" dirty="0" err="1" smtClean="0">
                <a:solidFill>
                  <a:srgbClr val="FFFF00"/>
                </a:solidFill>
              </a:rPr>
              <a:t>побічних</a:t>
            </a:r>
            <a:r>
              <a:rPr lang="ru-RU" sz="2800" b="1" dirty="0" smtClean="0">
                <a:solidFill>
                  <a:srgbClr val="FFFF00"/>
                </a:solidFill>
              </a:rPr>
              <a:t> </a:t>
            </a:r>
            <a:r>
              <a:rPr lang="ru-RU" sz="2800" b="1" dirty="0" err="1" smtClean="0">
                <a:solidFill>
                  <a:srgbClr val="FFFF00"/>
                </a:solidFill>
              </a:rPr>
              <a:t>ефектів</a:t>
            </a:r>
            <a:r>
              <a:rPr lang="ru-RU" sz="2800" b="1" dirty="0" smtClean="0">
                <a:solidFill>
                  <a:srgbClr val="FFFF00"/>
                </a:solidFill>
              </a:rPr>
              <a:t> при </a:t>
            </a:r>
            <a:r>
              <a:rPr lang="ru-RU" sz="2800" b="1" dirty="0" err="1" smtClean="0">
                <a:solidFill>
                  <a:srgbClr val="FFFF00"/>
                </a:solidFill>
              </a:rPr>
              <a:t>використанні</a:t>
            </a:r>
            <a:r>
              <a:rPr lang="ru-RU" sz="2800" b="1" dirty="0" smtClean="0">
                <a:solidFill>
                  <a:srgbClr val="FFFF00"/>
                </a:solidFill>
              </a:rPr>
              <a:t> </a:t>
            </a:r>
            <a:r>
              <a:rPr lang="ru-RU" sz="2800" b="1" dirty="0" err="1" smtClean="0">
                <a:solidFill>
                  <a:srgbClr val="FFFF00"/>
                </a:solidFill>
              </a:rPr>
              <a:t>цих</a:t>
            </a:r>
            <a:r>
              <a:rPr lang="ru-RU" sz="2800" b="1" dirty="0" smtClean="0">
                <a:solidFill>
                  <a:srgbClr val="FFFF00"/>
                </a:solidFill>
              </a:rPr>
              <a:t> ЛЗ</a:t>
            </a:r>
            <a:r>
              <a:rPr lang="ru-RU" sz="2800" b="1" dirty="0" smtClean="0">
                <a:solidFill>
                  <a:srgbClr val="FFFF00"/>
                </a:solidFill>
              </a:rPr>
              <a:t>;</a:t>
            </a:r>
          </a:p>
          <a:p>
            <a:pPr>
              <a:lnSpc>
                <a:spcPct val="80000"/>
              </a:lnSpc>
              <a:buNone/>
              <a:defRPr/>
            </a:pPr>
            <a:r>
              <a:rPr lang="ru-RU" sz="2800" b="1" dirty="0" smtClean="0">
                <a:solidFill>
                  <a:srgbClr val="FFFF00"/>
                </a:solidFill>
              </a:rPr>
              <a:t> </a:t>
            </a:r>
            <a:r>
              <a:rPr lang="ru-RU" sz="2800" b="1" dirty="0" smtClean="0">
                <a:solidFill>
                  <a:srgbClr val="FFFF00"/>
                </a:solidFill>
              </a:rPr>
              <a:t>   - </a:t>
            </a:r>
            <a:r>
              <a:rPr lang="ru-RU" sz="2800" b="1" dirty="0" err="1" smtClean="0">
                <a:solidFill>
                  <a:srgbClr val="FFFF00"/>
                </a:solidFill>
              </a:rPr>
              <a:t>непрогнозовані</a:t>
            </a:r>
            <a:r>
              <a:rPr lang="ru-RU" sz="2800" b="1" dirty="0" smtClean="0">
                <a:solidFill>
                  <a:srgbClr val="FFFF00"/>
                </a:solidFill>
              </a:rPr>
              <a:t> </a:t>
            </a:r>
            <a:r>
              <a:rPr lang="ru-RU" sz="2800" b="1" dirty="0" err="1" smtClean="0">
                <a:solidFill>
                  <a:srgbClr val="FFFF00"/>
                </a:solidFill>
              </a:rPr>
              <a:t>побічні</a:t>
            </a:r>
            <a:r>
              <a:rPr lang="ru-RU" sz="2800" b="1" dirty="0" smtClean="0">
                <a:solidFill>
                  <a:srgbClr val="FFFF00"/>
                </a:solidFill>
              </a:rPr>
              <a:t> </a:t>
            </a:r>
            <a:r>
              <a:rPr lang="ru-RU" sz="2800" b="1" dirty="0" err="1" smtClean="0">
                <a:solidFill>
                  <a:srgbClr val="FFFF00"/>
                </a:solidFill>
              </a:rPr>
              <a:t>реакції</a:t>
            </a:r>
            <a:r>
              <a:rPr lang="ru-RU" sz="2800" b="1" dirty="0" smtClean="0">
                <a:solidFill>
                  <a:srgbClr val="FFFF00"/>
                </a:solidFill>
              </a:rPr>
              <a:t>, </a:t>
            </a:r>
            <a:r>
              <a:rPr lang="ru-RU" sz="2800" b="1" dirty="0" err="1" smtClean="0">
                <a:solidFill>
                  <a:srgbClr val="FFFF00"/>
                </a:solidFill>
              </a:rPr>
              <a:t>які</a:t>
            </a:r>
            <a:r>
              <a:rPr lang="ru-RU" sz="2800" b="1" dirty="0" smtClean="0">
                <a:solidFill>
                  <a:srgbClr val="FFFF00"/>
                </a:solidFill>
              </a:rPr>
              <a:t>:   </a:t>
            </a:r>
            <a:endParaRPr lang="ru-RU" sz="2800" b="1" dirty="0" smtClean="0">
              <a:solidFill>
                <a:srgbClr val="FFFF00"/>
              </a:solidFill>
            </a:endParaRPr>
          </a:p>
          <a:p>
            <a:pPr>
              <a:lnSpc>
                <a:spcPct val="80000"/>
              </a:lnSpc>
              <a:buNone/>
              <a:defRPr/>
            </a:pPr>
            <a:r>
              <a:rPr lang="ru-RU" sz="2800" b="1" dirty="0" smtClean="0">
                <a:solidFill>
                  <a:srgbClr val="FFFF00"/>
                </a:solidFill>
              </a:rPr>
              <a:t> </a:t>
            </a:r>
            <a:r>
              <a:rPr lang="ru-RU" sz="2800" b="1" dirty="0" smtClean="0">
                <a:solidFill>
                  <a:srgbClr val="FFFF00"/>
                </a:solidFill>
              </a:rPr>
              <a:t>   а</a:t>
            </a:r>
            <a:r>
              <a:rPr lang="ru-RU" sz="2800" b="1" dirty="0" smtClean="0">
                <a:solidFill>
                  <a:srgbClr val="FFFF00"/>
                </a:solidFill>
              </a:rPr>
              <a:t>) </a:t>
            </a:r>
            <a:r>
              <a:rPr lang="ru-RU" sz="2800" b="1" dirty="0" err="1" smtClean="0">
                <a:solidFill>
                  <a:srgbClr val="FFFF00"/>
                </a:solidFill>
              </a:rPr>
              <a:t>зазвичай</a:t>
            </a:r>
            <a:r>
              <a:rPr lang="ru-RU" sz="2800" b="1" dirty="0" smtClean="0">
                <a:solidFill>
                  <a:srgbClr val="FFFF00"/>
                </a:solidFill>
              </a:rPr>
              <a:t> не </a:t>
            </a:r>
            <a:r>
              <a:rPr lang="ru-RU" sz="2800" b="1" dirty="0" err="1" smtClean="0">
                <a:solidFill>
                  <a:srgbClr val="FFFF00"/>
                </a:solidFill>
              </a:rPr>
              <a:t>залежать</a:t>
            </a:r>
            <a:r>
              <a:rPr lang="ru-RU" sz="2800" b="1" dirty="0" smtClean="0">
                <a:solidFill>
                  <a:srgbClr val="FFFF00"/>
                </a:solidFill>
              </a:rPr>
              <a:t> </a:t>
            </a:r>
            <a:r>
              <a:rPr lang="ru-RU" sz="2800" b="1" dirty="0" err="1" smtClean="0">
                <a:solidFill>
                  <a:srgbClr val="FFFF00"/>
                </a:solidFill>
              </a:rPr>
              <a:t>від</a:t>
            </a:r>
            <a:r>
              <a:rPr lang="ru-RU" sz="2800" b="1" dirty="0" smtClean="0">
                <a:solidFill>
                  <a:srgbClr val="FFFF00"/>
                </a:solidFill>
              </a:rPr>
              <a:t> </a:t>
            </a:r>
            <a:r>
              <a:rPr lang="ru-RU" sz="2800" b="1" dirty="0" err="1" smtClean="0">
                <a:solidFill>
                  <a:srgbClr val="FFFF00"/>
                </a:solidFill>
              </a:rPr>
              <a:t>дози</a:t>
            </a:r>
            <a:r>
              <a:rPr lang="ru-RU" sz="2800" b="1" dirty="0" smtClean="0">
                <a:solidFill>
                  <a:srgbClr val="FFFF00"/>
                </a:solidFill>
              </a:rPr>
              <a:t>,   </a:t>
            </a:r>
            <a:endParaRPr lang="ru-RU" sz="2800" b="1" dirty="0" smtClean="0">
              <a:solidFill>
                <a:srgbClr val="FFFF00"/>
              </a:solidFill>
            </a:endParaRPr>
          </a:p>
          <a:p>
            <a:pPr>
              <a:lnSpc>
                <a:spcPct val="80000"/>
              </a:lnSpc>
              <a:buNone/>
              <a:defRPr/>
            </a:pPr>
            <a:r>
              <a:rPr lang="ru-RU" sz="2800" b="1" dirty="0" smtClean="0">
                <a:solidFill>
                  <a:srgbClr val="FFFF00"/>
                </a:solidFill>
              </a:rPr>
              <a:t> </a:t>
            </a:r>
            <a:r>
              <a:rPr lang="ru-RU" sz="2800" b="1" dirty="0" smtClean="0">
                <a:solidFill>
                  <a:srgbClr val="FFFF00"/>
                </a:solidFill>
              </a:rPr>
              <a:t>   б</a:t>
            </a:r>
            <a:r>
              <a:rPr lang="ru-RU" sz="2800" b="1" dirty="0" smtClean="0">
                <a:solidFill>
                  <a:srgbClr val="FFFF00"/>
                </a:solidFill>
              </a:rPr>
              <a:t>) </a:t>
            </a:r>
            <a:r>
              <a:rPr lang="ru-RU" sz="2800" b="1" dirty="0" err="1" smtClean="0">
                <a:solidFill>
                  <a:srgbClr val="FFFF00"/>
                </a:solidFill>
              </a:rPr>
              <a:t>зазвичай</a:t>
            </a:r>
            <a:r>
              <a:rPr lang="ru-RU" sz="2800" b="1" dirty="0" smtClean="0">
                <a:solidFill>
                  <a:srgbClr val="FFFF00"/>
                </a:solidFill>
              </a:rPr>
              <a:t> не </a:t>
            </a:r>
            <a:r>
              <a:rPr lang="ru-RU" sz="2800" b="1" dirty="0" err="1" smtClean="0">
                <a:solidFill>
                  <a:srgbClr val="FFFF00"/>
                </a:solidFill>
              </a:rPr>
              <a:t>пов'язані</a:t>
            </a:r>
            <a:r>
              <a:rPr lang="ru-RU" sz="2800" b="1" dirty="0" smtClean="0">
                <a:solidFill>
                  <a:srgbClr val="FFFF00"/>
                </a:solidFill>
              </a:rPr>
              <a:t> </a:t>
            </a:r>
            <a:r>
              <a:rPr lang="ru-RU" sz="2800" b="1" dirty="0" err="1" smtClean="0">
                <a:solidFill>
                  <a:srgbClr val="FFFF00"/>
                </a:solidFill>
              </a:rPr>
              <a:t>з</a:t>
            </a:r>
            <a:r>
              <a:rPr lang="ru-RU" sz="2800" b="1" dirty="0" smtClean="0">
                <a:solidFill>
                  <a:srgbClr val="FFFF00"/>
                </a:solidFill>
              </a:rPr>
              <a:t> </a:t>
            </a:r>
            <a:r>
              <a:rPr lang="ru-RU" sz="2800" b="1" dirty="0" err="1" smtClean="0">
                <a:solidFill>
                  <a:srgbClr val="FFFF00"/>
                </a:solidFill>
              </a:rPr>
              <a:t>відомими</a:t>
            </a:r>
            <a:r>
              <a:rPr lang="ru-RU" sz="2800" b="1" dirty="0" smtClean="0">
                <a:solidFill>
                  <a:srgbClr val="FFFF00"/>
                </a:solidFill>
              </a:rPr>
              <a:t> </a:t>
            </a:r>
            <a:r>
              <a:rPr lang="ru-RU" sz="2800" b="1" dirty="0" err="1" smtClean="0">
                <a:solidFill>
                  <a:srgbClr val="FFFF00"/>
                </a:solidFill>
              </a:rPr>
              <a:t>фармакологічними</a:t>
            </a:r>
            <a:r>
              <a:rPr lang="ru-RU" sz="2800" b="1" dirty="0" smtClean="0">
                <a:solidFill>
                  <a:srgbClr val="FFFF00"/>
                </a:solidFill>
              </a:rPr>
              <a:t> </a:t>
            </a:r>
            <a:r>
              <a:rPr lang="ru-RU" sz="2800" b="1" dirty="0" err="1" smtClean="0">
                <a:solidFill>
                  <a:srgbClr val="FFFF00"/>
                </a:solidFill>
              </a:rPr>
              <a:t>властивостями</a:t>
            </a:r>
            <a:r>
              <a:rPr lang="ru-RU" sz="2800" b="1" dirty="0" smtClean="0">
                <a:solidFill>
                  <a:srgbClr val="FFFF00"/>
                </a:solidFill>
              </a:rPr>
              <a:t> препарату,   </a:t>
            </a:r>
            <a:endParaRPr lang="ru-RU" sz="2800" b="1" dirty="0" smtClean="0">
              <a:solidFill>
                <a:srgbClr val="FFFF00"/>
              </a:solidFill>
            </a:endParaRPr>
          </a:p>
          <a:p>
            <a:pPr>
              <a:lnSpc>
                <a:spcPct val="80000"/>
              </a:lnSpc>
              <a:buNone/>
              <a:defRPr/>
            </a:pPr>
            <a:r>
              <a:rPr lang="ru-RU" sz="2800" b="1" dirty="0" smtClean="0">
                <a:solidFill>
                  <a:srgbClr val="FFFF00"/>
                </a:solidFill>
              </a:rPr>
              <a:t> </a:t>
            </a:r>
            <a:r>
              <a:rPr lang="ru-RU" sz="2800" b="1" dirty="0" smtClean="0">
                <a:solidFill>
                  <a:srgbClr val="FFFF00"/>
                </a:solidFill>
              </a:rPr>
              <a:t>   в</a:t>
            </a:r>
            <a:r>
              <a:rPr lang="ru-RU" sz="2800" b="1" dirty="0" smtClean="0">
                <a:solidFill>
                  <a:srgbClr val="FFFF00"/>
                </a:solidFill>
              </a:rPr>
              <a:t>) часто </a:t>
            </a:r>
            <a:r>
              <a:rPr lang="ru-RU" sz="2800" b="1" dirty="0" err="1" smtClean="0">
                <a:solidFill>
                  <a:srgbClr val="FFFF00"/>
                </a:solidFill>
              </a:rPr>
              <a:t>пов'язані</a:t>
            </a:r>
            <a:r>
              <a:rPr lang="ru-RU" sz="2800" b="1" dirty="0" smtClean="0">
                <a:solidFill>
                  <a:srgbClr val="FFFF00"/>
                </a:solidFill>
              </a:rPr>
              <a:t> </a:t>
            </a:r>
            <a:r>
              <a:rPr lang="ru-RU" sz="2800" b="1" dirty="0" err="1" smtClean="0">
                <a:solidFill>
                  <a:srgbClr val="FFFF00"/>
                </a:solidFill>
              </a:rPr>
              <a:t>з</a:t>
            </a:r>
            <a:r>
              <a:rPr lang="ru-RU" sz="2800" b="1" dirty="0" smtClean="0">
                <a:solidFill>
                  <a:srgbClr val="FFFF00"/>
                </a:solidFill>
              </a:rPr>
              <a:t> </a:t>
            </a:r>
            <a:r>
              <a:rPr lang="ru-RU" sz="2800" b="1" dirty="0" err="1" smtClean="0">
                <a:solidFill>
                  <a:srgbClr val="FFFF00"/>
                </a:solidFill>
              </a:rPr>
              <a:t>імунологічною</a:t>
            </a:r>
            <a:r>
              <a:rPr lang="ru-RU" sz="2800" b="1" dirty="0" smtClean="0">
                <a:solidFill>
                  <a:srgbClr val="FFFF00"/>
                </a:solidFill>
              </a:rPr>
              <a:t> </a:t>
            </a:r>
            <a:r>
              <a:rPr lang="ru-RU" sz="2800" b="1" dirty="0" err="1" smtClean="0">
                <a:solidFill>
                  <a:srgbClr val="FFFF00"/>
                </a:solidFill>
              </a:rPr>
              <a:t>реактивністю</a:t>
            </a:r>
            <a:r>
              <a:rPr lang="ru-RU" sz="2800" b="1" dirty="0" smtClean="0">
                <a:solidFill>
                  <a:srgbClr val="FFFF00"/>
                </a:solidFill>
              </a:rPr>
              <a:t> </a:t>
            </a:r>
            <a:r>
              <a:rPr lang="ru-RU" sz="2800" b="1" dirty="0" err="1" smtClean="0">
                <a:solidFill>
                  <a:srgbClr val="FFFF00"/>
                </a:solidFill>
              </a:rPr>
              <a:t>хворих</a:t>
            </a:r>
            <a:r>
              <a:rPr lang="ru-RU" sz="2800" b="1" dirty="0" smtClean="0">
                <a:solidFill>
                  <a:srgbClr val="FFFF00"/>
                </a:solidFill>
              </a:rPr>
              <a:t> </a:t>
            </a:r>
            <a:r>
              <a:rPr lang="ru-RU" sz="2800" b="1" dirty="0" err="1" smtClean="0">
                <a:solidFill>
                  <a:srgbClr val="FFFF00"/>
                </a:solidFill>
              </a:rPr>
              <a:t>або</a:t>
            </a:r>
            <a:r>
              <a:rPr lang="ru-RU" sz="2800" b="1" dirty="0" smtClean="0">
                <a:solidFill>
                  <a:srgbClr val="FFFF00"/>
                </a:solidFill>
              </a:rPr>
              <a:t> </a:t>
            </a:r>
            <a:r>
              <a:rPr lang="ru-RU" sz="2800" b="1" dirty="0" err="1" smtClean="0">
                <a:solidFill>
                  <a:srgbClr val="FFFF00"/>
                </a:solidFill>
              </a:rPr>
              <a:t>з</a:t>
            </a:r>
            <a:r>
              <a:rPr lang="ru-RU" sz="2800" b="1" dirty="0" smtClean="0">
                <a:solidFill>
                  <a:srgbClr val="FFFF00"/>
                </a:solidFill>
              </a:rPr>
              <a:t> </a:t>
            </a:r>
            <a:r>
              <a:rPr lang="ru-RU" sz="2800" b="1" dirty="0" err="1" smtClean="0">
                <a:solidFill>
                  <a:srgbClr val="FFFF00"/>
                </a:solidFill>
              </a:rPr>
              <a:t>генетичними</a:t>
            </a:r>
            <a:r>
              <a:rPr lang="ru-RU" sz="2800" b="1" dirty="0" smtClean="0">
                <a:solidFill>
                  <a:srgbClr val="FFFF00"/>
                </a:solidFill>
              </a:rPr>
              <a:t> </a:t>
            </a:r>
            <a:r>
              <a:rPr lang="ru-RU" sz="2800" b="1" dirty="0" err="1" smtClean="0">
                <a:solidFill>
                  <a:srgbClr val="FFFF00"/>
                </a:solidFill>
              </a:rPr>
              <a:t>особливостями</a:t>
            </a:r>
            <a:r>
              <a:rPr lang="ru-RU" sz="2800" b="1" dirty="0" smtClean="0">
                <a:solidFill>
                  <a:srgbClr val="FFFF00"/>
                </a:solidFill>
              </a:rPr>
              <a:t> </a:t>
            </a:r>
            <a:r>
              <a:rPr lang="ru-RU" sz="2800" b="1" dirty="0" err="1" smtClean="0">
                <a:solidFill>
                  <a:srgbClr val="FFFF00"/>
                </a:solidFill>
              </a:rPr>
              <a:t>хворих</a:t>
            </a:r>
            <a:r>
              <a:rPr lang="ru-RU" sz="2800" b="1" dirty="0" smtClean="0">
                <a:solidFill>
                  <a:srgbClr val="FFFF00"/>
                </a:solidFill>
              </a:rPr>
              <a:t>, </a:t>
            </a:r>
            <a:r>
              <a:rPr lang="ru-RU" sz="2800" b="1" dirty="0" err="1" smtClean="0">
                <a:solidFill>
                  <a:srgbClr val="FFFF00"/>
                </a:solidFill>
              </a:rPr>
              <a:t>схильних</a:t>
            </a:r>
            <a:r>
              <a:rPr lang="ru-RU" sz="2800" b="1" dirty="0" smtClean="0">
                <a:solidFill>
                  <a:srgbClr val="FFFF00"/>
                </a:solidFill>
              </a:rPr>
              <a:t> до таких </a:t>
            </a:r>
            <a:r>
              <a:rPr lang="ru-RU" sz="2800" b="1" dirty="0" err="1" smtClean="0">
                <a:solidFill>
                  <a:srgbClr val="FFFF00"/>
                </a:solidFill>
              </a:rPr>
              <a:t>реакцій</a:t>
            </a:r>
            <a:r>
              <a:rPr lang="ru-RU" sz="2800" b="1" dirty="0" smtClean="0">
                <a:solidFill>
                  <a:srgbClr val="FFFF00"/>
                </a:solidFill>
              </a:rPr>
              <a:t>.</a:t>
            </a:r>
          </a:p>
          <a:p>
            <a:pPr algn="ctr">
              <a:lnSpc>
                <a:spcPct val="80000"/>
              </a:lnSpc>
              <a:buNone/>
              <a:defRPr/>
            </a:pPr>
            <a:r>
              <a:rPr lang="ru-RU" sz="2800" b="1" dirty="0" smtClean="0">
                <a:solidFill>
                  <a:srgbClr val="FFFF00"/>
                </a:solidFill>
              </a:rPr>
              <a:t> </a:t>
            </a:r>
            <a:endParaRPr lang="ru-RU" sz="2800" b="1" dirty="0" smtClean="0">
              <a:solidFill>
                <a:srgbClr val="FFFF00"/>
              </a:solidFill>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314" name="Object 2"/>
          <p:cNvGraphicFramePr>
            <a:graphicFrameLocks noChangeAspect="1"/>
          </p:cNvGraphicFramePr>
          <p:nvPr/>
        </p:nvGraphicFramePr>
        <p:xfrm>
          <a:off x="0" y="0"/>
          <a:ext cx="9144000" cy="6308725"/>
        </p:xfrm>
        <a:graphic>
          <a:graphicData uri="http://schemas.openxmlformats.org/presentationml/2006/ole">
            <p:oleObj spid="_x0000_s2050" name="Диаграмма" r:id="rId3" imgW="3562350" imgH="2019300" progId="Excel.Sheet.8">
              <p:embed/>
            </p:oleObj>
          </a:graphicData>
        </a:graphic>
      </p:graphicFrame>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idx="4294967295"/>
          </p:nvPr>
        </p:nvSpPr>
        <p:spPr>
          <a:xfrm>
            <a:off x="0" y="476250"/>
            <a:ext cx="9144000" cy="908050"/>
          </a:xfrm>
        </p:spPr>
        <p:txBody>
          <a:bodyPr/>
          <a:lstStyle/>
          <a:p>
            <a:pPr algn="ctr" eaLnBrk="1" hangingPunct="1">
              <a:lnSpc>
                <a:spcPct val="80000"/>
              </a:lnSpc>
              <a:defRPr/>
            </a:pPr>
            <a:r>
              <a:rPr lang="ru-RU" sz="2600" dirty="0" smtClean="0">
                <a:solidFill>
                  <a:srgbClr val="FFFF00"/>
                </a:solidFill>
                <a:latin typeface="Arial Narrow" pitchFamily="34" charset="0"/>
              </a:rPr>
              <a:t>ЧАСТОТА </a:t>
            </a:r>
            <a:r>
              <a:rPr lang="ru-RU" sz="2600" dirty="0" smtClean="0">
                <a:solidFill>
                  <a:srgbClr val="FFFF00"/>
                </a:solidFill>
                <a:latin typeface="Arial Narrow" pitchFamily="34" charset="0"/>
              </a:rPr>
              <a:t>НЕПЕРЕНОСИМОСТ</a:t>
            </a:r>
            <a:r>
              <a:rPr lang="uk-UA" sz="2600" dirty="0" smtClean="0">
                <a:solidFill>
                  <a:srgbClr val="FFFF00"/>
                </a:solidFill>
                <a:latin typeface="Arial Narrow" pitchFamily="34" charset="0"/>
              </a:rPr>
              <a:t>І ЛІКАРСЬКИХ ЗАСОБІВ</a:t>
            </a:r>
            <a:r>
              <a:rPr lang="ru-RU" sz="2600" dirty="0" smtClean="0">
                <a:solidFill>
                  <a:srgbClr val="FFFF00"/>
                </a:solidFill>
                <a:latin typeface="Arial Narrow" pitchFamily="34" charset="0"/>
              </a:rPr>
              <a:t/>
            </a:r>
            <a:br>
              <a:rPr lang="ru-RU" sz="2600" dirty="0" smtClean="0">
                <a:solidFill>
                  <a:srgbClr val="FFFF00"/>
                </a:solidFill>
                <a:latin typeface="Arial Narrow" pitchFamily="34" charset="0"/>
              </a:rPr>
            </a:br>
            <a:endParaRPr lang="ru-RU" sz="2600" dirty="0" smtClean="0">
              <a:solidFill>
                <a:srgbClr val="FFFF00"/>
              </a:solidFill>
            </a:endParaRPr>
          </a:p>
        </p:txBody>
      </p:sp>
      <p:graphicFrame>
        <p:nvGraphicFramePr>
          <p:cNvPr id="14339" name="Object 3"/>
          <p:cNvGraphicFramePr>
            <a:graphicFrameLocks noChangeAspect="1"/>
          </p:cNvGraphicFramePr>
          <p:nvPr>
            <p:ph type="body" idx="4294967295"/>
          </p:nvPr>
        </p:nvGraphicFramePr>
        <p:xfrm>
          <a:off x="0" y="1484313"/>
          <a:ext cx="8424863" cy="4681537"/>
        </p:xfrm>
        <a:graphic>
          <a:graphicData uri="http://schemas.openxmlformats.org/presentationml/2006/ole">
            <p:oleObj spid="_x0000_s3074" name="Диаграмма" r:id="rId3" imgW="3667049" imgH="2247900" progId="Excel.Sheet.8">
              <p:embed/>
            </p:oleObj>
          </a:graphicData>
        </a:graphic>
      </p:graphicFrame>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Rot="1" noChangeArrowheads="1"/>
          </p:cNvSpPr>
          <p:nvPr>
            <p:ph type="title"/>
          </p:nvPr>
        </p:nvSpPr>
        <p:spPr>
          <a:xfrm>
            <a:off x="857224" y="253536"/>
            <a:ext cx="8001056" cy="1143000"/>
          </a:xfrm>
          <a:solidFill>
            <a:srgbClr val="002060"/>
          </a:solidFill>
        </p:spPr>
        <p:txBody>
          <a:bodyPr>
            <a:normAutofit fontScale="90000"/>
          </a:bodyPr>
          <a:lstStyle/>
          <a:p>
            <a:pPr eaLnBrk="1" hangingPunct="1">
              <a:defRPr/>
            </a:pPr>
            <a:r>
              <a:rPr lang="ru-RU" sz="2800" dirty="0" err="1" smtClean="0">
                <a:solidFill>
                  <a:srgbClr val="FFFF00"/>
                </a:solidFill>
              </a:rPr>
              <a:t>Непереносимість</a:t>
            </a:r>
            <a:r>
              <a:rPr lang="ru-RU" sz="2800" dirty="0" smtClean="0">
                <a:solidFill>
                  <a:srgbClr val="FFFF00"/>
                </a:solidFill>
              </a:rPr>
              <a:t> </a:t>
            </a:r>
            <a:r>
              <a:rPr lang="ru-RU" sz="2800" dirty="0" err="1" smtClean="0">
                <a:solidFill>
                  <a:srgbClr val="FFFF00"/>
                </a:solidFill>
              </a:rPr>
              <a:t>антибактеріальних</a:t>
            </a:r>
            <a:r>
              <a:rPr lang="ru-RU" sz="2800" dirty="0" smtClean="0">
                <a:solidFill>
                  <a:srgbClr val="FFFF00"/>
                </a:solidFill>
              </a:rPr>
              <a:t> </a:t>
            </a:r>
            <a:r>
              <a:rPr lang="ru-RU" sz="2800" dirty="0" err="1" smtClean="0">
                <a:solidFill>
                  <a:srgbClr val="FFFF00"/>
                </a:solidFill>
              </a:rPr>
              <a:t>препаратів</a:t>
            </a:r>
            <a:r>
              <a:rPr lang="ru-RU" sz="2800" dirty="0" smtClean="0">
                <a:solidFill>
                  <a:srgbClr val="FFFF00"/>
                </a:solidFill>
              </a:rPr>
              <a:t> </a:t>
            </a:r>
            <a:r>
              <a:rPr lang="ru-RU" sz="2800" dirty="0" err="1" smtClean="0">
                <a:solidFill>
                  <a:srgbClr val="FFFF00"/>
                </a:solidFill>
              </a:rPr>
              <a:t>різних</a:t>
            </a:r>
            <a:r>
              <a:rPr lang="ru-RU" sz="2800" dirty="0" smtClean="0">
                <a:solidFill>
                  <a:srgbClr val="FFFF00"/>
                </a:solidFill>
              </a:rPr>
              <a:t> </a:t>
            </a:r>
            <a:r>
              <a:rPr lang="ru-RU" sz="2800" dirty="0" err="1" smtClean="0">
                <a:solidFill>
                  <a:srgbClr val="FFFF00"/>
                </a:solidFill>
              </a:rPr>
              <a:t>хімічних</a:t>
            </a:r>
            <a:r>
              <a:rPr lang="ru-RU" sz="2800" dirty="0" smtClean="0">
                <a:solidFill>
                  <a:srgbClr val="FFFF00"/>
                </a:solidFill>
              </a:rPr>
              <a:t> </a:t>
            </a:r>
            <a:r>
              <a:rPr lang="ru-RU" sz="2800" dirty="0" err="1" smtClean="0">
                <a:solidFill>
                  <a:srgbClr val="FFFF00"/>
                </a:solidFill>
              </a:rPr>
              <a:t>груп</a:t>
            </a:r>
            <a:r>
              <a:rPr lang="ru-RU" sz="2800" dirty="0" smtClean="0">
                <a:solidFill>
                  <a:srgbClr val="FFFF00"/>
                </a:solidFill>
              </a:rPr>
              <a:t> </a:t>
            </a:r>
            <a:r>
              <a:rPr lang="ru-RU" sz="2800" dirty="0" smtClean="0">
                <a:solidFill>
                  <a:srgbClr val="FFFF00"/>
                </a:solidFill>
              </a:rPr>
              <a:t>за</a:t>
            </a:r>
            <a:r>
              <a:rPr lang="ru-RU" sz="2800" dirty="0" smtClean="0">
                <a:solidFill>
                  <a:srgbClr val="FFFF00"/>
                </a:solidFill>
              </a:rPr>
              <a:t> </a:t>
            </a:r>
            <a:r>
              <a:rPr lang="ru-RU" sz="2800" dirty="0" err="1" smtClean="0">
                <a:solidFill>
                  <a:srgbClr val="FFFF00"/>
                </a:solidFill>
              </a:rPr>
              <a:t>данними</a:t>
            </a:r>
            <a:r>
              <a:rPr lang="ru-RU" sz="2800" dirty="0" smtClean="0">
                <a:solidFill>
                  <a:srgbClr val="FFFF00"/>
                </a:solidFill>
              </a:rPr>
              <a:t> </a:t>
            </a:r>
            <a:r>
              <a:rPr lang="ru-RU" sz="2800" dirty="0" smtClean="0">
                <a:solidFill>
                  <a:srgbClr val="FFFF00"/>
                </a:solidFill>
              </a:rPr>
              <a:t>теста </a:t>
            </a:r>
            <a:r>
              <a:rPr lang="ru-RU" sz="2800" dirty="0" err="1" smtClean="0">
                <a:solidFill>
                  <a:srgbClr val="FFFF00"/>
                </a:solidFill>
              </a:rPr>
              <a:t>алергічної</a:t>
            </a:r>
            <a:r>
              <a:rPr lang="ru-RU" sz="2800" dirty="0" smtClean="0">
                <a:solidFill>
                  <a:srgbClr val="FFFF00"/>
                </a:solidFill>
              </a:rPr>
              <a:t> </a:t>
            </a:r>
            <a:r>
              <a:rPr lang="ru-RU" sz="2800" dirty="0" err="1" smtClean="0">
                <a:solidFill>
                  <a:srgbClr val="FFFF00"/>
                </a:solidFill>
              </a:rPr>
              <a:t>альтерації</a:t>
            </a:r>
            <a:r>
              <a:rPr lang="ru-RU" sz="2800" dirty="0" smtClean="0">
                <a:solidFill>
                  <a:srgbClr val="FFFF00"/>
                </a:solidFill>
              </a:rPr>
              <a:t> </a:t>
            </a:r>
            <a:r>
              <a:rPr lang="ru-RU" sz="2800" dirty="0" err="1" smtClean="0">
                <a:solidFill>
                  <a:srgbClr val="FFFF00"/>
                </a:solidFill>
              </a:rPr>
              <a:t>лейкоцитів</a:t>
            </a:r>
            <a:r>
              <a:rPr lang="ru-RU" sz="2800" dirty="0" smtClean="0">
                <a:solidFill>
                  <a:srgbClr val="FFFF00"/>
                </a:solidFill>
              </a:rPr>
              <a:t> </a:t>
            </a:r>
            <a:endParaRPr lang="ru-RU" sz="2800" dirty="0" smtClean="0">
              <a:solidFill>
                <a:srgbClr val="FFFF00"/>
              </a:solidFill>
            </a:endParaRPr>
          </a:p>
        </p:txBody>
      </p:sp>
      <p:sp>
        <p:nvSpPr>
          <p:cNvPr id="20483" name="Rectangle 3"/>
          <p:cNvSpPr>
            <a:spLocks noGrp="1" noChangeArrowheads="1"/>
          </p:cNvSpPr>
          <p:nvPr>
            <p:ph idx="1"/>
          </p:nvPr>
        </p:nvSpPr>
        <p:spPr/>
        <p:txBody>
          <a:bodyPr/>
          <a:lstStyle/>
          <a:p>
            <a:pPr lvl="1" eaLnBrk="1" hangingPunct="1">
              <a:buFont typeface="Wingdings" pitchFamily="2" charset="2"/>
              <a:buNone/>
              <a:defRPr/>
            </a:pPr>
            <a:endParaRPr lang="ru-RU" smtClean="0"/>
          </a:p>
        </p:txBody>
      </p:sp>
      <p:sp>
        <p:nvSpPr>
          <p:cNvPr id="15364"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ru-RU"/>
          </a:p>
        </p:txBody>
      </p:sp>
      <p:graphicFrame>
        <p:nvGraphicFramePr>
          <p:cNvPr id="15365" name="Object 4"/>
          <p:cNvGraphicFramePr>
            <a:graphicFrameLocks noChangeAspect="1"/>
          </p:cNvGraphicFramePr>
          <p:nvPr/>
        </p:nvGraphicFramePr>
        <p:xfrm>
          <a:off x="357158" y="1428736"/>
          <a:ext cx="8424863" cy="5113337"/>
        </p:xfrm>
        <a:graphic>
          <a:graphicData uri="http://schemas.openxmlformats.org/presentationml/2006/ole">
            <p:oleObj spid="_x0000_s4098" name="Диаграмма" r:id="rId3" imgW="4667250" imgH="2790825" progId="Excel.Sheet.8">
              <p:embed/>
            </p:oleObj>
          </a:graphicData>
        </a:graphic>
      </p:graphicFrame>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rrowheads="1"/>
          </p:cNvSpPr>
          <p:nvPr>
            <p:ph type="title"/>
          </p:nvPr>
        </p:nvSpPr>
        <p:spPr>
          <a:noFill/>
        </p:spPr>
        <p:txBody>
          <a:bodyPr>
            <a:normAutofit fontScale="90000"/>
          </a:bodyPr>
          <a:lstStyle/>
          <a:p>
            <a:r>
              <a:rPr lang="ru-RU" sz="2400" dirty="0" smtClean="0">
                <a:solidFill>
                  <a:srgbClr val="FFFF00"/>
                </a:solidFill>
                <a:effectLst/>
                <a:latin typeface="Arial Narrow" pitchFamily="34" charset="0"/>
              </a:rPr>
              <a:t>Частота </a:t>
            </a:r>
            <a:r>
              <a:rPr lang="ru-RU" sz="2400" dirty="0" err="1" smtClean="0">
                <a:solidFill>
                  <a:srgbClr val="FFFF00"/>
                </a:solidFill>
                <a:effectLst/>
                <a:latin typeface="Arial Narrow" pitchFamily="34" charset="0"/>
              </a:rPr>
              <a:t>виявленої</a:t>
            </a:r>
            <a:r>
              <a:rPr lang="ru-RU" sz="2400" dirty="0" smtClean="0">
                <a:solidFill>
                  <a:srgbClr val="FFFF00"/>
                </a:solidFill>
                <a:effectLst/>
                <a:latin typeface="Arial Narrow" pitchFamily="34" charset="0"/>
              </a:rPr>
              <a:t> </a:t>
            </a:r>
            <a:r>
              <a:rPr lang="ru-RU" sz="2400" dirty="0" err="1" smtClean="0">
                <a:solidFill>
                  <a:srgbClr val="FFFF00"/>
                </a:solidFill>
                <a:effectLst/>
                <a:latin typeface="Arial Narrow" pitchFamily="34" charset="0"/>
              </a:rPr>
              <a:t>непереносимості</a:t>
            </a:r>
            <a:r>
              <a:rPr lang="ru-RU" sz="2400" dirty="0" smtClean="0">
                <a:solidFill>
                  <a:srgbClr val="FFFF00"/>
                </a:solidFill>
                <a:effectLst/>
                <a:latin typeface="Arial Narrow" pitchFamily="34" charset="0"/>
              </a:rPr>
              <a:t> </a:t>
            </a:r>
            <a:r>
              <a:rPr lang="ru-RU" sz="2400" dirty="0" err="1" smtClean="0">
                <a:solidFill>
                  <a:srgbClr val="FFFF00"/>
                </a:solidFill>
                <a:effectLst/>
                <a:latin typeface="Arial Narrow" pitchFamily="34" charset="0"/>
              </a:rPr>
              <a:t>бета-лактамних</a:t>
            </a:r>
            <a:r>
              <a:rPr lang="ru-RU" sz="2400" dirty="0" smtClean="0">
                <a:solidFill>
                  <a:srgbClr val="FFFF00"/>
                </a:solidFill>
                <a:effectLst/>
                <a:latin typeface="Arial Narrow" pitchFamily="34" charset="0"/>
              </a:rPr>
              <a:t> </a:t>
            </a:r>
            <a:r>
              <a:rPr lang="ru-RU" sz="2400" dirty="0" err="1" smtClean="0">
                <a:solidFill>
                  <a:srgbClr val="FFFF00"/>
                </a:solidFill>
                <a:effectLst/>
                <a:latin typeface="Arial Narrow" pitchFamily="34" charset="0"/>
              </a:rPr>
              <a:t>антибіотиків</a:t>
            </a:r>
            <a:r>
              <a:rPr lang="ru-RU" sz="2400" dirty="0" smtClean="0">
                <a:solidFill>
                  <a:srgbClr val="FFFF00"/>
                </a:solidFill>
                <a:effectLst/>
                <a:latin typeface="Arial Narrow" pitchFamily="34" charset="0"/>
              </a:rPr>
              <a:t> за результатами </a:t>
            </a:r>
            <a:r>
              <a:rPr lang="ru-RU" sz="2400" dirty="0" smtClean="0">
                <a:solidFill>
                  <a:srgbClr val="FFFF00"/>
                </a:solidFill>
                <a:effectLst/>
                <a:latin typeface="Arial Narrow" pitchFamily="34" charset="0"/>
              </a:rPr>
              <a:t/>
            </a:r>
            <a:br>
              <a:rPr lang="ru-RU" sz="2400" dirty="0" smtClean="0">
                <a:solidFill>
                  <a:srgbClr val="FFFF00"/>
                </a:solidFill>
                <a:effectLst/>
                <a:latin typeface="Arial Narrow" pitchFamily="34" charset="0"/>
              </a:rPr>
            </a:br>
            <a:r>
              <a:rPr lang="ru-RU" sz="2400" dirty="0" smtClean="0">
                <a:solidFill>
                  <a:srgbClr val="FFFF00"/>
                </a:solidFill>
                <a:effectLst/>
                <a:latin typeface="Arial Narrow" pitchFamily="34" charset="0"/>
              </a:rPr>
              <a:t>теста </a:t>
            </a:r>
            <a:r>
              <a:rPr lang="ru-RU" sz="2400" dirty="0" err="1" smtClean="0">
                <a:solidFill>
                  <a:srgbClr val="FFFF00"/>
                </a:solidFill>
                <a:effectLst/>
                <a:latin typeface="Arial Narrow" pitchFamily="34" charset="0"/>
              </a:rPr>
              <a:t>алергічної</a:t>
            </a:r>
            <a:r>
              <a:rPr lang="ru-RU" sz="2400" dirty="0" smtClean="0">
                <a:solidFill>
                  <a:srgbClr val="FFFF00"/>
                </a:solidFill>
                <a:effectLst/>
                <a:latin typeface="Arial Narrow" pitchFamily="34" charset="0"/>
              </a:rPr>
              <a:t> </a:t>
            </a:r>
            <a:r>
              <a:rPr lang="ru-RU" sz="2400" dirty="0" err="1" smtClean="0">
                <a:solidFill>
                  <a:srgbClr val="FFFF00"/>
                </a:solidFill>
                <a:effectLst/>
                <a:latin typeface="Arial Narrow" pitchFamily="34" charset="0"/>
              </a:rPr>
              <a:t>альтерації</a:t>
            </a:r>
            <a:r>
              <a:rPr lang="ru-RU" sz="2400" dirty="0" smtClean="0">
                <a:solidFill>
                  <a:srgbClr val="FFFF00"/>
                </a:solidFill>
                <a:effectLst/>
                <a:latin typeface="Arial Narrow" pitchFamily="34" charset="0"/>
              </a:rPr>
              <a:t> </a:t>
            </a:r>
            <a:r>
              <a:rPr lang="ru-RU" sz="2400" dirty="0" err="1" smtClean="0">
                <a:solidFill>
                  <a:srgbClr val="FFFF00"/>
                </a:solidFill>
                <a:effectLst/>
                <a:latin typeface="Arial Narrow" pitchFamily="34" charset="0"/>
              </a:rPr>
              <a:t>лейкоцитів</a:t>
            </a:r>
            <a:endParaRPr lang="ru-RU" sz="2400" dirty="0" smtClean="0">
              <a:solidFill>
                <a:srgbClr val="FFFF00"/>
              </a:solidFill>
              <a:effectLst/>
              <a:latin typeface="Arial Narrow" pitchFamily="34" charset="0"/>
            </a:endParaRPr>
          </a:p>
        </p:txBody>
      </p:sp>
      <p:sp>
        <p:nvSpPr>
          <p:cNvPr id="16387" name="Rectangle 3"/>
          <p:cNvSpPr>
            <a:spLocks noGrp="1" noChangeArrowheads="1"/>
          </p:cNvSpPr>
          <p:nvPr>
            <p:ph idx="1"/>
          </p:nvPr>
        </p:nvSpPr>
        <p:spPr>
          <a:noFill/>
        </p:spPr>
        <p:txBody>
          <a:bodyPr/>
          <a:lstStyle/>
          <a:p>
            <a:endParaRPr lang="ru-RU" smtClean="0">
              <a:effectLst/>
            </a:endParaRPr>
          </a:p>
        </p:txBody>
      </p:sp>
      <p:sp>
        <p:nvSpPr>
          <p:cNvPr id="16388"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ru-RU"/>
          </a:p>
        </p:txBody>
      </p:sp>
      <p:graphicFrame>
        <p:nvGraphicFramePr>
          <p:cNvPr id="16389" name="Object 4"/>
          <p:cNvGraphicFramePr>
            <a:graphicFrameLocks noChangeAspect="1"/>
          </p:cNvGraphicFramePr>
          <p:nvPr/>
        </p:nvGraphicFramePr>
        <p:xfrm>
          <a:off x="0" y="1341438"/>
          <a:ext cx="9144000" cy="5516562"/>
        </p:xfrm>
        <a:graphic>
          <a:graphicData uri="http://schemas.openxmlformats.org/presentationml/2006/ole">
            <p:oleObj spid="_x0000_s5122" name="Диаграмма" r:id="rId3" imgW="4629150" imgH="2343150" progId="Excel.Sheet.8">
              <p:embed/>
            </p:oleObj>
          </a:graphicData>
        </a:graphic>
      </p:graphicFrame>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rrowheads="1"/>
          </p:cNvSpPr>
          <p:nvPr>
            <p:ph type="title"/>
          </p:nvPr>
        </p:nvSpPr>
        <p:spPr>
          <a:xfrm>
            <a:off x="457200" y="274638"/>
            <a:ext cx="8229600" cy="922337"/>
          </a:xfrm>
          <a:noFill/>
        </p:spPr>
        <p:txBody>
          <a:bodyPr/>
          <a:lstStyle/>
          <a:p>
            <a:r>
              <a:rPr lang="ru-RU" sz="2400" dirty="0" smtClean="0">
                <a:solidFill>
                  <a:srgbClr val="FFFF00"/>
                </a:solidFill>
                <a:effectLst/>
                <a:latin typeface="Arial Narrow" pitchFamily="34" charset="0"/>
              </a:rPr>
              <a:t>Частота </a:t>
            </a:r>
            <a:r>
              <a:rPr lang="ru-RU" sz="2400" dirty="0" err="1" smtClean="0">
                <a:solidFill>
                  <a:srgbClr val="FFFF00"/>
                </a:solidFill>
                <a:effectLst/>
                <a:latin typeface="Arial Narrow" pitchFamily="34" charset="0"/>
              </a:rPr>
              <a:t>виявленої</a:t>
            </a:r>
            <a:r>
              <a:rPr lang="ru-RU" sz="2400" dirty="0" smtClean="0">
                <a:solidFill>
                  <a:srgbClr val="FFFF00"/>
                </a:solidFill>
                <a:effectLst/>
                <a:latin typeface="Arial Narrow" pitchFamily="34" charset="0"/>
              </a:rPr>
              <a:t> </a:t>
            </a:r>
            <a:r>
              <a:rPr lang="ru-RU" sz="2400" dirty="0" err="1" smtClean="0">
                <a:solidFill>
                  <a:srgbClr val="FFFF00"/>
                </a:solidFill>
                <a:effectLst/>
                <a:latin typeface="Arial Narrow" pitchFamily="34" charset="0"/>
              </a:rPr>
              <a:t>непереносимості</a:t>
            </a:r>
            <a:r>
              <a:rPr lang="ru-RU" sz="2400" dirty="0" smtClean="0">
                <a:solidFill>
                  <a:srgbClr val="FFFF00"/>
                </a:solidFill>
                <a:effectLst/>
                <a:latin typeface="Arial Narrow" pitchFamily="34" charset="0"/>
              </a:rPr>
              <a:t> </a:t>
            </a:r>
            <a:r>
              <a:rPr lang="ru-RU" sz="2400" dirty="0" err="1" smtClean="0">
                <a:solidFill>
                  <a:srgbClr val="FFFF00"/>
                </a:solidFill>
                <a:effectLst/>
                <a:latin typeface="Arial Narrow" pitchFamily="34" charset="0"/>
              </a:rPr>
              <a:t>антибактеріальних</a:t>
            </a:r>
            <a:r>
              <a:rPr lang="ru-RU" sz="2400" dirty="0" smtClean="0">
                <a:solidFill>
                  <a:srgbClr val="FFFF00"/>
                </a:solidFill>
                <a:effectLst/>
                <a:latin typeface="Arial Narrow" pitchFamily="34" charset="0"/>
              </a:rPr>
              <a:t> </a:t>
            </a:r>
            <a:r>
              <a:rPr lang="ru-RU" sz="2400" dirty="0" err="1" smtClean="0">
                <a:solidFill>
                  <a:srgbClr val="FFFF00"/>
                </a:solidFill>
                <a:effectLst/>
                <a:latin typeface="Arial Narrow" pitchFamily="34" charset="0"/>
              </a:rPr>
              <a:t>препаратів</a:t>
            </a:r>
            <a:r>
              <a:rPr lang="ru-RU" sz="2400" dirty="0" smtClean="0">
                <a:solidFill>
                  <a:srgbClr val="FFFF00"/>
                </a:solidFill>
                <a:effectLst/>
                <a:latin typeface="Arial Narrow" pitchFamily="34" charset="0"/>
              </a:rPr>
              <a:t> </a:t>
            </a:r>
            <a:r>
              <a:rPr lang="ru-RU" sz="2400" dirty="0" err="1" smtClean="0">
                <a:solidFill>
                  <a:srgbClr val="FFFF00"/>
                </a:solidFill>
                <a:effectLst/>
                <a:latin typeface="Arial Narrow" pitchFamily="34" charset="0"/>
              </a:rPr>
              <a:t>різних</a:t>
            </a:r>
            <a:r>
              <a:rPr lang="ru-RU" sz="2400" dirty="0" smtClean="0">
                <a:solidFill>
                  <a:srgbClr val="FFFF00"/>
                </a:solidFill>
                <a:effectLst/>
                <a:latin typeface="Arial Narrow" pitchFamily="34" charset="0"/>
              </a:rPr>
              <a:t> </a:t>
            </a:r>
            <a:r>
              <a:rPr lang="ru-RU" sz="2400" dirty="0" err="1" smtClean="0">
                <a:solidFill>
                  <a:srgbClr val="FFFF00"/>
                </a:solidFill>
                <a:effectLst/>
                <a:latin typeface="Arial Narrow" pitchFamily="34" charset="0"/>
              </a:rPr>
              <a:t>хімічних</a:t>
            </a:r>
            <a:r>
              <a:rPr lang="ru-RU" sz="2400" dirty="0" smtClean="0">
                <a:solidFill>
                  <a:srgbClr val="FFFF00"/>
                </a:solidFill>
                <a:effectLst/>
                <a:latin typeface="Arial Narrow" pitchFamily="34" charset="0"/>
              </a:rPr>
              <a:t> </a:t>
            </a:r>
            <a:r>
              <a:rPr lang="ru-RU" sz="2400" dirty="0" err="1" smtClean="0">
                <a:solidFill>
                  <a:srgbClr val="FFFF00"/>
                </a:solidFill>
                <a:effectLst/>
                <a:latin typeface="Arial Narrow" pitchFamily="34" charset="0"/>
              </a:rPr>
              <a:t>груп</a:t>
            </a:r>
            <a:endParaRPr lang="ru-RU" sz="4000" dirty="0" smtClean="0">
              <a:effectLst/>
            </a:endParaRPr>
          </a:p>
        </p:txBody>
      </p:sp>
      <p:sp>
        <p:nvSpPr>
          <p:cNvPr id="17411" name="Rectangle 3"/>
          <p:cNvSpPr>
            <a:spLocks noGrp="1" noChangeArrowheads="1"/>
          </p:cNvSpPr>
          <p:nvPr>
            <p:ph idx="1"/>
          </p:nvPr>
        </p:nvSpPr>
        <p:spPr>
          <a:noFill/>
        </p:spPr>
        <p:txBody>
          <a:bodyPr/>
          <a:lstStyle/>
          <a:p>
            <a:endParaRPr lang="ru-RU" smtClean="0">
              <a:effectLst/>
            </a:endParaRPr>
          </a:p>
        </p:txBody>
      </p:sp>
      <p:sp>
        <p:nvSpPr>
          <p:cNvPr id="17412"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ru-RU"/>
          </a:p>
        </p:txBody>
      </p:sp>
      <p:graphicFrame>
        <p:nvGraphicFramePr>
          <p:cNvPr id="17413" name="Object 4"/>
          <p:cNvGraphicFramePr>
            <a:graphicFrameLocks noChangeAspect="1"/>
          </p:cNvGraphicFramePr>
          <p:nvPr/>
        </p:nvGraphicFramePr>
        <p:xfrm>
          <a:off x="0" y="1125538"/>
          <a:ext cx="9144000" cy="5732462"/>
        </p:xfrm>
        <a:graphic>
          <a:graphicData uri="http://schemas.openxmlformats.org/presentationml/2006/ole">
            <p:oleObj spid="_x0000_s6146" name="Диаграмма" r:id="rId3" imgW="4629150" imgH="3067050" progId="Excel.Sheet.8">
              <p:embed/>
            </p:oleObj>
          </a:graphicData>
        </a:graphic>
      </p:graphicFrame>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p:cNvSpPr>
            <a:spLocks noGrp="1" noChangeArrowheads="1"/>
          </p:cNvSpPr>
          <p:nvPr>
            <p:ph idx="1"/>
          </p:nvPr>
        </p:nvSpPr>
        <p:spPr>
          <a:xfrm>
            <a:off x="0" y="404813"/>
            <a:ext cx="9144000" cy="6192837"/>
          </a:xfrm>
          <a:noFill/>
        </p:spPr>
        <p:txBody>
          <a:bodyPr>
            <a:normAutofit/>
          </a:bodyPr>
          <a:lstStyle/>
          <a:p>
            <a:pPr algn="ctr">
              <a:buFont typeface="Wingdings" pitchFamily="2" charset="2"/>
              <a:buNone/>
            </a:pPr>
            <a:endParaRPr lang="ru-RU" sz="4400" b="1" i="1" dirty="0" smtClean="0">
              <a:effectLst/>
            </a:endParaRPr>
          </a:p>
          <a:p>
            <a:pPr algn="ctr">
              <a:buFont typeface="Wingdings" pitchFamily="2" charset="2"/>
              <a:buNone/>
            </a:pPr>
            <a:r>
              <a:rPr lang="ru-RU" sz="4400" b="1" i="1" dirty="0" smtClean="0">
                <a:solidFill>
                  <a:srgbClr val="FFFF00"/>
                </a:solidFill>
              </a:rPr>
              <a:t>В </a:t>
            </a:r>
            <a:r>
              <a:rPr lang="ru-RU" sz="4400" b="1" i="1" dirty="0" err="1" smtClean="0">
                <a:solidFill>
                  <a:srgbClr val="FFFF00"/>
                </a:solidFill>
              </a:rPr>
              <a:t>більшості</a:t>
            </a:r>
            <a:r>
              <a:rPr lang="ru-RU" sz="4400" b="1" i="1" dirty="0" smtClean="0">
                <a:solidFill>
                  <a:srgbClr val="FFFF00"/>
                </a:solidFill>
              </a:rPr>
              <a:t> </a:t>
            </a:r>
            <a:r>
              <a:rPr lang="ru-RU" sz="4400" b="1" i="1" dirty="0" err="1" smtClean="0">
                <a:solidFill>
                  <a:srgbClr val="FFFF00"/>
                </a:solidFill>
              </a:rPr>
              <a:t>випадків</a:t>
            </a:r>
            <a:r>
              <a:rPr lang="ru-RU" sz="4400" b="1" i="1" dirty="0" smtClean="0">
                <a:solidFill>
                  <a:srgbClr val="FFFF00"/>
                </a:solidFill>
              </a:rPr>
              <a:t> частота </a:t>
            </a:r>
            <a:r>
              <a:rPr lang="ru-RU" sz="4400" b="1" i="1" dirty="0" err="1" smtClean="0">
                <a:solidFill>
                  <a:srgbClr val="FFFF00"/>
                </a:solidFill>
              </a:rPr>
              <a:t>і</a:t>
            </a:r>
            <a:r>
              <a:rPr lang="ru-RU" sz="4400" b="1" i="1" dirty="0" smtClean="0">
                <a:solidFill>
                  <a:srgbClr val="FFFF00"/>
                </a:solidFill>
              </a:rPr>
              <a:t> </a:t>
            </a:r>
            <a:r>
              <a:rPr lang="ru-RU" sz="4400" b="1" i="1" dirty="0" err="1" smtClean="0">
                <a:solidFill>
                  <a:srgbClr val="FFFF00"/>
                </a:solidFill>
              </a:rPr>
              <a:t>тяжкість</a:t>
            </a:r>
            <a:r>
              <a:rPr lang="ru-RU" sz="4400" b="1" i="1" dirty="0" smtClean="0">
                <a:solidFill>
                  <a:srgbClr val="FFFF00"/>
                </a:solidFill>
              </a:rPr>
              <a:t> </a:t>
            </a:r>
            <a:r>
              <a:rPr lang="ru-RU" sz="4400" b="1" i="1" dirty="0" err="1" smtClean="0">
                <a:solidFill>
                  <a:srgbClr val="FFFF00"/>
                </a:solidFill>
              </a:rPr>
              <a:t>побічних</a:t>
            </a:r>
            <a:r>
              <a:rPr lang="ru-RU" sz="4400" b="1" i="1" dirty="0" smtClean="0">
                <a:solidFill>
                  <a:srgbClr val="FFFF00"/>
                </a:solidFill>
              </a:rPr>
              <a:t> </a:t>
            </a:r>
            <a:r>
              <a:rPr lang="ru-RU" sz="4400" b="1" i="1" dirty="0" err="1" smtClean="0">
                <a:solidFill>
                  <a:srgbClr val="FFFF00"/>
                </a:solidFill>
              </a:rPr>
              <a:t>ефектів</a:t>
            </a:r>
            <a:r>
              <a:rPr lang="ru-RU" sz="4400" b="1" i="1" dirty="0" smtClean="0">
                <a:solidFill>
                  <a:srgbClr val="FFFF00"/>
                </a:solidFill>
              </a:rPr>
              <a:t> на </a:t>
            </a:r>
            <a:r>
              <a:rPr lang="ru-RU" sz="4400" b="1" i="1" dirty="0" err="1" smtClean="0">
                <a:solidFill>
                  <a:srgbClr val="FFFF00"/>
                </a:solidFill>
              </a:rPr>
              <a:t>лікарські</a:t>
            </a:r>
            <a:r>
              <a:rPr lang="ru-RU" sz="4400" b="1" i="1" dirty="0" smtClean="0">
                <a:solidFill>
                  <a:srgbClr val="FFFF00"/>
                </a:solidFill>
              </a:rPr>
              <a:t> </a:t>
            </a:r>
            <a:r>
              <a:rPr lang="ru-RU" sz="4400" b="1" i="1" dirty="0" err="1" smtClean="0">
                <a:solidFill>
                  <a:srgbClr val="FFFF00"/>
                </a:solidFill>
              </a:rPr>
              <a:t>препарати</a:t>
            </a:r>
            <a:r>
              <a:rPr lang="ru-RU" sz="4400" b="1" i="1" dirty="0" smtClean="0">
                <a:solidFill>
                  <a:srgbClr val="FFFF00"/>
                </a:solidFill>
              </a:rPr>
              <a:t> </a:t>
            </a:r>
            <a:r>
              <a:rPr lang="ru-RU" sz="4400" b="1" i="1" dirty="0" err="1" smtClean="0">
                <a:solidFill>
                  <a:srgbClr val="FFFF00"/>
                </a:solidFill>
              </a:rPr>
              <a:t>зростає</a:t>
            </a:r>
            <a:r>
              <a:rPr lang="ru-RU" sz="4400" b="1" i="1" dirty="0" smtClean="0">
                <a:solidFill>
                  <a:srgbClr val="FFFF00"/>
                </a:solidFill>
              </a:rPr>
              <a:t> </a:t>
            </a:r>
            <a:r>
              <a:rPr lang="ru-RU" sz="4400" b="1" i="1" dirty="0" err="1" smtClean="0">
                <a:solidFill>
                  <a:srgbClr val="FFFF00"/>
                </a:solidFill>
              </a:rPr>
              <a:t>одночасно</a:t>
            </a:r>
            <a:r>
              <a:rPr lang="ru-RU" sz="4400" b="1" i="1" dirty="0" smtClean="0">
                <a:solidFill>
                  <a:srgbClr val="FFFF00"/>
                </a:solidFill>
              </a:rPr>
              <a:t> </a:t>
            </a:r>
            <a:r>
              <a:rPr lang="ru-RU" sz="4400" b="1" i="1" dirty="0" err="1" smtClean="0">
                <a:solidFill>
                  <a:srgbClr val="FFFF00"/>
                </a:solidFill>
              </a:rPr>
              <a:t>зі</a:t>
            </a:r>
            <a:r>
              <a:rPr lang="ru-RU" sz="4400" b="1" i="1" dirty="0" smtClean="0">
                <a:solidFill>
                  <a:srgbClr val="FFFF00"/>
                </a:solidFill>
              </a:rPr>
              <a:t> </a:t>
            </a:r>
            <a:r>
              <a:rPr lang="ru-RU" sz="4400" b="1" i="1" dirty="0" err="1" smtClean="0">
                <a:solidFill>
                  <a:srgbClr val="FFFF00"/>
                </a:solidFill>
              </a:rPr>
              <a:t>збільшенням</a:t>
            </a:r>
            <a:r>
              <a:rPr lang="ru-RU" sz="4400" b="1" i="1" dirty="0" smtClean="0">
                <a:solidFill>
                  <a:srgbClr val="FFFF00"/>
                </a:solidFill>
              </a:rPr>
              <a:t> </a:t>
            </a:r>
            <a:r>
              <a:rPr lang="ru-RU" sz="4400" b="1" i="1" dirty="0" err="1" smtClean="0">
                <a:solidFill>
                  <a:srgbClr val="FFFF00"/>
                </a:solidFill>
              </a:rPr>
              <a:t>дози</a:t>
            </a:r>
            <a:r>
              <a:rPr lang="ru-RU" sz="4400" b="1" i="1" dirty="0" smtClean="0">
                <a:solidFill>
                  <a:srgbClr val="FFFF00"/>
                </a:solidFill>
              </a:rPr>
              <a:t> </a:t>
            </a:r>
            <a:r>
              <a:rPr lang="ru-RU" sz="4400" b="1" i="1" dirty="0" err="1" smtClean="0">
                <a:solidFill>
                  <a:srgbClr val="FFFF00"/>
                </a:solidFill>
              </a:rPr>
              <a:t>або</a:t>
            </a:r>
            <a:r>
              <a:rPr lang="ru-RU" sz="4400" b="1" i="1" dirty="0" smtClean="0">
                <a:solidFill>
                  <a:srgbClr val="FFFF00"/>
                </a:solidFill>
              </a:rPr>
              <a:t> </a:t>
            </a:r>
            <a:r>
              <a:rPr lang="ru-RU" sz="4400" b="1" i="1" dirty="0" err="1" smtClean="0">
                <a:solidFill>
                  <a:srgbClr val="FFFF00"/>
                </a:solidFill>
              </a:rPr>
              <a:t>тривалість</a:t>
            </a:r>
            <a:r>
              <a:rPr lang="ru-RU" sz="4400" b="1" i="1" dirty="0" smtClean="0">
                <a:solidFill>
                  <a:srgbClr val="FFFF00"/>
                </a:solidFill>
              </a:rPr>
              <a:t> </a:t>
            </a:r>
            <a:r>
              <a:rPr lang="ru-RU" sz="4400" b="1" i="1" dirty="0" err="1" smtClean="0">
                <a:solidFill>
                  <a:srgbClr val="FFFF00"/>
                </a:solidFill>
              </a:rPr>
              <a:t>лікування</a:t>
            </a:r>
            <a:endParaRPr lang="ru-RU" sz="4400" b="1" i="1" dirty="0" smtClean="0">
              <a:solidFill>
                <a:srgbClr val="FFFF00"/>
              </a:solidFill>
            </a:endParaRPr>
          </a:p>
          <a:p>
            <a:pPr algn="ctr">
              <a:buFont typeface="Wingdings" pitchFamily="2" charset="2"/>
              <a:buNone/>
            </a:pPr>
            <a:r>
              <a:rPr lang="ru-RU" sz="4400" b="1" dirty="0" smtClean="0">
                <a:solidFill>
                  <a:srgbClr val="FFFF00"/>
                </a:solidFill>
                <a:effectLst/>
              </a:rPr>
              <a:t> </a:t>
            </a:r>
            <a:endParaRPr lang="ru-RU" sz="4400" b="1" dirty="0" smtClean="0">
              <a:solidFill>
                <a:srgbClr val="FFFF00"/>
              </a:solidFill>
              <a:effectLst/>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rrowheads="1"/>
          </p:cNvSpPr>
          <p:nvPr>
            <p:ph type="title"/>
          </p:nvPr>
        </p:nvSpPr>
        <p:spPr>
          <a:noFill/>
        </p:spPr>
        <p:txBody>
          <a:bodyPr/>
          <a:lstStyle/>
          <a:p>
            <a:r>
              <a:rPr lang="ru-RU" sz="2400" dirty="0" err="1" smtClean="0">
                <a:solidFill>
                  <a:srgbClr val="FFFF00"/>
                </a:solidFill>
                <a:effectLst/>
              </a:rPr>
              <a:t>Найбільш</a:t>
            </a:r>
            <a:r>
              <a:rPr lang="ru-RU" sz="2400" dirty="0" smtClean="0">
                <a:solidFill>
                  <a:srgbClr val="FFFF00"/>
                </a:solidFill>
                <a:effectLst/>
              </a:rPr>
              <a:t> </a:t>
            </a:r>
            <a:r>
              <a:rPr lang="ru-RU" sz="2400" dirty="0" err="1" smtClean="0">
                <a:solidFill>
                  <a:srgbClr val="FFFF00"/>
                </a:solidFill>
                <a:effectLst/>
              </a:rPr>
              <a:t>часті</a:t>
            </a:r>
            <a:r>
              <a:rPr lang="ru-RU" sz="2400" dirty="0" smtClean="0">
                <a:solidFill>
                  <a:srgbClr val="FFFF00"/>
                </a:solidFill>
                <a:effectLst/>
              </a:rPr>
              <a:t> </a:t>
            </a:r>
            <a:r>
              <a:rPr lang="ru-RU" sz="2400" dirty="0" err="1" smtClean="0">
                <a:solidFill>
                  <a:srgbClr val="FFFF00"/>
                </a:solidFill>
                <a:effectLst/>
              </a:rPr>
              <a:t>побічні</a:t>
            </a:r>
            <a:r>
              <a:rPr lang="ru-RU" sz="2400" dirty="0" smtClean="0">
                <a:solidFill>
                  <a:srgbClr val="FFFF00"/>
                </a:solidFill>
                <a:effectLst/>
              </a:rPr>
              <a:t> </a:t>
            </a:r>
            <a:r>
              <a:rPr lang="ru-RU" sz="2400" dirty="0" err="1" smtClean="0">
                <a:solidFill>
                  <a:srgbClr val="FFFF00"/>
                </a:solidFill>
                <a:effectLst/>
              </a:rPr>
              <a:t>реакції</a:t>
            </a:r>
            <a:r>
              <a:rPr lang="ru-RU" sz="2400" dirty="0" smtClean="0">
                <a:solidFill>
                  <a:srgbClr val="FFFF00"/>
                </a:solidFill>
                <a:effectLst/>
              </a:rPr>
              <a:t>, </a:t>
            </a:r>
            <a:r>
              <a:rPr lang="ru-RU" sz="2400" dirty="0" err="1" smtClean="0">
                <a:solidFill>
                  <a:srgbClr val="FFFF00"/>
                </a:solidFill>
                <a:effectLst/>
              </a:rPr>
              <a:t>пов</a:t>
            </a:r>
            <a:r>
              <a:rPr lang="en-US" sz="2400" dirty="0" smtClean="0">
                <a:solidFill>
                  <a:srgbClr val="FFFF00"/>
                </a:solidFill>
                <a:effectLst/>
              </a:rPr>
              <a:t>’</a:t>
            </a:r>
            <a:r>
              <a:rPr lang="uk-UA" sz="2400" dirty="0" err="1" smtClean="0">
                <a:solidFill>
                  <a:srgbClr val="FFFF00"/>
                </a:solidFill>
                <a:effectLst/>
              </a:rPr>
              <a:t>язані</a:t>
            </a:r>
            <a:r>
              <a:rPr lang="ru-RU" sz="2400" dirty="0" smtClean="0">
                <a:solidFill>
                  <a:srgbClr val="FFFF00"/>
                </a:solidFill>
                <a:effectLst/>
              </a:rPr>
              <a:t> </a:t>
            </a:r>
            <a:r>
              <a:rPr lang="ru-RU" sz="2400" dirty="0" err="1" smtClean="0">
                <a:solidFill>
                  <a:srgbClr val="FFFF00"/>
                </a:solidFill>
                <a:effectLst/>
              </a:rPr>
              <a:t>із</a:t>
            </a:r>
            <a:r>
              <a:rPr lang="ru-RU" sz="2400" dirty="0" smtClean="0">
                <a:solidFill>
                  <a:srgbClr val="FFFF00"/>
                </a:solidFill>
                <a:effectLst/>
              </a:rPr>
              <a:t> </a:t>
            </a:r>
            <a:r>
              <a:rPr lang="ru-RU" sz="2400" dirty="0" err="1" smtClean="0">
                <a:solidFill>
                  <a:srgbClr val="FFFF00"/>
                </a:solidFill>
                <a:effectLst/>
              </a:rPr>
              <a:t>застосуванням</a:t>
            </a:r>
            <a:r>
              <a:rPr lang="ru-RU" sz="2400" dirty="0" smtClean="0">
                <a:solidFill>
                  <a:srgbClr val="FFFF00"/>
                </a:solidFill>
                <a:effectLst/>
              </a:rPr>
              <a:t> </a:t>
            </a:r>
            <a:r>
              <a:rPr lang="ru-RU" sz="2400" dirty="0" err="1" smtClean="0">
                <a:solidFill>
                  <a:srgbClr val="FFFF00"/>
                </a:solidFill>
                <a:effectLst/>
              </a:rPr>
              <a:t>антибактеріальних</a:t>
            </a:r>
            <a:r>
              <a:rPr lang="ru-RU" sz="2400" dirty="0" smtClean="0">
                <a:solidFill>
                  <a:srgbClr val="FFFF00"/>
                </a:solidFill>
                <a:effectLst/>
              </a:rPr>
              <a:t> </a:t>
            </a:r>
            <a:r>
              <a:rPr lang="ru-RU" sz="2400" dirty="0" err="1" smtClean="0">
                <a:solidFill>
                  <a:srgbClr val="FFFF00"/>
                </a:solidFill>
                <a:effectLst/>
              </a:rPr>
              <a:t>засобів</a:t>
            </a:r>
            <a:endParaRPr lang="ru-RU" sz="2400" dirty="0" smtClean="0">
              <a:solidFill>
                <a:srgbClr val="FFFF00"/>
              </a:solidFill>
              <a:effectLst/>
            </a:endParaRPr>
          </a:p>
        </p:txBody>
      </p:sp>
      <p:sp>
        <p:nvSpPr>
          <p:cNvPr id="24579" name="Rectangle 3"/>
          <p:cNvSpPr>
            <a:spLocks noGrp="1" noChangeArrowheads="1"/>
          </p:cNvSpPr>
          <p:nvPr>
            <p:ph idx="1"/>
          </p:nvPr>
        </p:nvSpPr>
        <p:spPr>
          <a:xfrm>
            <a:off x="0" y="1196975"/>
            <a:ext cx="9144000" cy="5661025"/>
          </a:xfrm>
          <a:noFill/>
        </p:spPr>
        <p:txBody>
          <a:bodyPr>
            <a:normAutofit/>
          </a:bodyPr>
          <a:lstStyle/>
          <a:p>
            <a:pPr>
              <a:lnSpc>
                <a:spcPct val="90000"/>
              </a:lnSpc>
            </a:pPr>
            <a:r>
              <a:rPr lang="ru-RU" sz="2800" b="1" dirty="0" err="1" smtClean="0">
                <a:solidFill>
                  <a:srgbClr val="FFFF00"/>
                </a:solidFill>
                <a:effectLst/>
                <a:latin typeface="Arial Narrow" pitchFamily="34" charset="0"/>
              </a:rPr>
              <a:t>Алергічні</a:t>
            </a:r>
            <a:r>
              <a:rPr lang="ru-RU" sz="2800" b="1" dirty="0" smtClean="0">
                <a:solidFill>
                  <a:srgbClr val="FFFF00"/>
                </a:solidFill>
                <a:effectLst/>
                <a:latin typeface="Arial Narrow" pitchFamily="34" charset="0"/>
              </a:rPr>
              <a:t> </a:t>
            </a:r>
            <a:r>
              <a:rPr lang="ru-RU" sz="2800" b="1" dirty="0" err="1" smtClean="0">
                <a:solidFill>
                  <a:srgbClr val="FFFF00"/>
                </a:solidFill>
                <a:effectLst/>
                <a:latin typeface="Arial Narrow" pitchFamily="34" charset="0"/>
              </a:rPr>
              <a:t>реакції</a:t>
            </a:r>
            <a:endParaRPr lang="ru-RU" sz="2800" b="1" dirty="0" smtClean="0">
              <a:solidFill>
                <a:srgbClr val="FFFF00"/>
              </a:solidFill>
              <a:effectLst/>
              <a:latin typeface="Arial Narrow" pitchFamily="34" charset="0"/>
            </a:endParaRPr>
          </a:p>
          <a:p>
            <a:pPr>
              <a:lnSpc>
                <a:spcPct val="90000"/>
              </a:lnSpc>
            </a:pPr>
            <a:endParaRPr lang="ru-RU" sz="2000" dirty="0" smtClean="0">
              <a:effectLst/>
              <a:latin typeface="Arial Narrow" pitchFamily="34" charset="0"/>
            </a:endParaRPr>
          </a:p>
          <a:p>
            <a:pPr>
              <a:lnSpc>
                <a:spcPct val="90000"/>
              </a:lnSpc>
            </a:pPr>
            <a:r>
              <a:rPr lang="ru-RU" sz="2800" b="1" dirty="0" err="1" smtClean="0">
                <a:solidFill>
                  <a:srgbClr val="FFFF00"/>
                </a:solidFill>
                <a:latin typeface="Arial Narrow" pitchFamily="34" charset="0"/>
              </a:rPr>
              <a:t>Імунобіологічні</a:t>
            </a:r>
            <a:r>
              <a:rPr lang="ru-RU" sz="2800" b="1" dirty="0" smtClean="0">
                <a:solidFill>
                  <a:srgbClr val="FFFF00"/>
                </a:solidFill>
                <a:latin typeface="Arial Narrow" pitchFamily="34" charset="0"/>
              </a:rPr>
              <a:t> </a:t>
            </a:r>
            <a:r>
              <a:rPr lang="ru-RU" sz="2800" b="1" dirty="0" err="1" smtClean="0">
                <a:solidFill>
                  <a:srgbClr val="FFFF00"/>
                </a:solidFill>
                <a:latin typeface="Arial Narrow" pitchFamily="34" charset="0"/>
              </a:rPr>
              <a:t>порушення</a:t>
            </a:r>
            <a:r>
              <a:rPr lang="ru-RU" sz="2800" b="1" dirty="0" smtClean="0">
                <a:solidFill>
                  <a:srgbClr val="FFFF00"/>
                </a:solidFill>
                <a:latin typeface="Arial Narrow" pitchFamily="34" charset="0"/>
              </a:rPr>
              <a:t>: </a:t>
            </a:r>
            <a:r>
              <a:rPr lang="ru-RU" sz="2800" b="1" dirty="0" err="1" smtClean="0">
                <a:solidFill>
                  <a:srgbClr val="FFFF00"/>
                </a:solidFill>
                <a:latin typeface="Arial Narrow" pitchFamily="34" charset="0"/>
              </a:rPr>
              <a:t>дисбактеріоз</a:t>
            </a:r>
            <a:r>
              <a:rPr lang="ru-RU" sz="2800" b="1" dirty="0" smtClean="0">
                <a:solidFill>
                  <a:srgbClr val="FFFF00"/>
                </a:solidFill>
                <a:latin typeface="Arial Narrow" pitchFamily="34" charset="0"/>
              </a:rPr>
              <a:t> кишечника, </a:t>
            </a:r>
            <a:r>
              <a:rPr lang="ru-RU" sz="2800" b="1" dirty="0" err="1" smtClean="0">
                <a:solidFill>
                  <a:srgbClr val="FFFF00"/>
                </a:solidFill>
                <a:latin typeface="Arial Narrow" pitchFamily="34" charset="0"/>
              </a:rPr>
              <a:t>гіпо</a:t>
            </a:r>
            <a:r>
              <a:rPr lang="ru-RU" sz="2800" b="1" dirty="0" smtClean="0">
                <a:solidFill>
                  <a:srgbClr val="FFFF00"/>
                </a:solidFill>
                <a:latin typeface="Arial Narrow" pitchFamily="34" charset="0"/>
              </a:rPr>
              <a:t>- та </a:t>
            </a:r>
            <a:r>
              <a:rPr lang="ru-RU" sz="2800" b="1" dirty="0" err="1" smtClean="0">
                <a:solidFill>
                  <a:srgbClr val="FFFF00"/>
                </a:solidFill>
                <a:latin typeface="Arial Narrow" pitchFamily="34" charset="0"/>
              </a:rPr>
              <a:t>авітамінози</a:t>
            </a:r>
            <a:r>
              <a:rPr lang="ru-RU" sz="2800" b="1" dirty="0" smtClean="0">
                <a:solidFill>
                  <a:srgbClr val="FFFF00"/>
                </a:solidFill>
                <a:latin typeface="Arial Narrow" pitchFamily="34" charset="0"/>
              </a:rPr>
              <a:t>, </a:t>
            </a:r>
            <a:r>
              <a:rPr lang="ru-RU" sz="2800" b="1" dirty="0" err="1" smtClean="0">
                <a:solidFill>
                  <a:srgbClr val="FFFF00"/>
                </a:solidFill>
                <a:latin typeface="Arial Narrow" pitchFamily="34" charset="0"/>
              </a:rPr>
              <a:t>імунодефіцитні</a:t>
            </a:r>
            <a:r>
              <a:rPr lang="ru-RU" sz="2800" b="1" dirty="0" smtClean="0">
                <a:solidFill>
                  <a:srgbClr val="FFFF00"/>
                </a:solidFill>
                <a:latin typeface="Arial Narrow" pitchFamily="34" charset="0"/>
              </a:rPr>
              <a:t> </a:t>
            </a:r>
            <a:r>
              <a:rPr lang="ru-RU" sz="2800" b="1" dirty="0" err="1" smtClean="0">
                <a:solidFill>
                  <a:srgbClr val="FFFF00"/>
                </a:solidFill>
                <a:latin typeface="Arial Narrow" pitchFamily="34" charset="0"/>
              </a:rPr>
              <a:t>стани</a:t>
            </a:r>
            <a:endParaRPr lang="ru-RU" sz="2800" b="1" dirty="0" smtClean="0">
              <a:solidFill>
                <a:srgbClr val="FFFF00"/>
              </a:solidFill>
              <a:latin typeface="Arial Narrow" pitchFamily="34" charset="0"/>
            </a:endParaRPr>
          </a:p>
          <a:p>
            <a:pPr>
              <a:lnSpc>
                <a:spcPct val="90000"/>
              </a:lnSpc>
            </a:pPr>
            <a:endParaRPr lang="ru-RU" sz="2800" b="1" dirty="0" smtClean="0">
              <a:solidFill>
                <a:srgbClr val="FFFF00"/>
              </a:solidFill>
              <a:latin typeface="Arial Narrow" pitchFamily="34" charset="0"/>
            </a:endParaRPr>
          </a:p>
          <a:p>
            <a:pPr>
              <a:lnSpc>
                <a:spcPct val="90000"/>
              </a:lnSpc>
            </a:pPr>
            <a:r>
              <a:rPr lang="ru-RU" sz="2800" b="1" dirty="0" err="1" smtClean="0">
                <a:solidFill>
                  <a:srgbClr val="FFFF00"/>
                </a:solidFill>
                <a:latin typeface="Arial Narrow" pitchFamily="34" charset="0"/>
              </a:rPr>
              <a:t>Токсичні</a:t>
            </a:r>
            <a:r>
              <a:rPr lang="ru-RU" sz="2800" b="1" dirty="0" smtClean="0">
                <a:solidFill>
                  <a:srgbClr val="FFFF00"/>
                </a:solidFill>
                <a:latin typeface="Arial Narrow" pitchFamily="34" charset="0"/>
              </a:rPr>
              <a:t> </a:t>
            </a:r>
            <a:r>
              <a:rPr lang="ru-RU" sz="2800" b="1" dirty="0" err="1" smtClean="0">
                <a:solidFill>
                  <a:srgbClr val="FFFF00"/>
                </a:solidFill>
                <a:latin typeface="Arial Narrow" pitchFamily="34" charset="0"/>
              </a:rPr>
              <a:t>ефекти</a:t>
            </a:r>
            <a:r>
              <a:rPr lang="ru-RU" sz="2800" b="1" dirty="0" smtClean="0">
                <a:solidFill>
                  <a:srgbClr val="FFFF00"/>
                </a:solidFill>
                <a:latin typeface="Arial Narrow" pitchFamily="34" charset="0"/>
              </a:rPr>
              <a:t>: </a:t>
            </a:r>
            <a:r>
              <a:rPr lang="ru-RU" sz="2800" b="1" dirty="0" err="1" smtClean="0">
                <a:solidFill>
                  <a:srgbClr val="FFFF00"/>
                </a:solidFill>
                <a:latin typeface="Arial Narrow" pitchFamily="34" charset="0"/>
              </a:rPr>
              <a:t>нейротоксичність</a:t>
            </a:r>
            <a:r>
              <a:rPr lang="ru-RU" sz="2800" b="1" dirty="0" smtClean="0">
                <a:solidFill>
                  <a:srgbClr val="FFFF00"/>
                </a:solidFill>
                <a:latin typeface="Arial Narrow" pitchFamily="34" charset="0"/>
              </a:rPr>
              <a:t> (</a:t>
            </a:r>
            <a:r>
              <a:rPr lang="ru-RU" sz="2800" b="1" dirty="0" err="1" smtClean="0">
                <a:solidFill>
                  <a:srgbClr val="FFFF00"/>
                </a:solidFill>
                <a:latin typeface="Arial Narrow" pitchFamily="34" charset="0"/>
              </a:rPr>
              <a:t>цефалоспорини</a:t>
            </a:r>
            <a:r>
              <a:rPr lang="ru-RU" sz="2800" b="1" dirty="0" smtClean="0">
                <a:solidFill>
                  <a:srgbClr val="FFFF00"/>
                </a:solidFill>
                <a:latin typeface="Arial Narrow" pitchFamily="34" charset="0"/>
              </a:rPr>
              <a:t> </a:t>
            </a:r>
            <a:r>
              <a:rPr lang="en-US" sz="2800" b="1" dirty="0" smtClean="0">
                <a:solidFill>
                  <a:srgbClr val="FFFF00"/>
                </a:solidFill>
                <a:latin typeface="Arial Narrow" pitchFamily="34" charset="0"/>
              </a:rPr>
              <a:t>III </a:t>
            </a:r>
            <a:r>
              <a:rPr lang="ru-RU" sz="2800" b="1" dirty="0" err="1" smtClean="0">
                <a:solidFill>
                  <a:srgbClr val="FFFF00"/>
                </a:solidFill>
                <a:latin typeface="Arial Narrow" pitchFamily="34" charset="0"/>
              </a:rPr>
              <a:t>покоління</a:t>
            </a:r>
            <a:r>
              <a:rPr lang="ru-RU" sz="2800" b="1" dirty="0" smtClean="0">
                <a:solidFill>
                  <a:srgbClr val="FFFF00"/>
                </a:solidFill>
                <a:latin typeface="Arial Narrow" pitchFamily="34" charset="0"/>
              </a:rPr>
              <a:t>, </a:t>
            </a:r>
            <a:r>
              <a:rPr lang="ru-RU" sz="2800" b="1" dirty="0" err="1" smtClean="0">
                <a:solidFill>
                  <a:srgbClr val="FFFF00"/>
                </a:solidFill>
                <a:latin typeface="Arial Narrow" pitchFamily="34" charset="0"/>
              </a:rPr>
              <a:t>фторхінолони</a:t>
            </a:r>
            <a:r>
              <a:rPr lang="ru-RU" sz="2800" b="1" dirty="0" smtClean="0">
                <a:solidFill>
                  <a:srgbClr val="FFFF00"/>
                </a:solidFill>
                <a:latin typeface="Arial Narrow" pitchFamily="34" charset="0"/>
              </a:rPr>
              <a:t>), </a:t>
            </a:r>
            <a:r>
              <a:rPr lang="ru-RU" sz="2800" b="1" dirty="0" err="1" smtClean="0">
                <a:solidFill>
                  <a:srgbClr val="FFFF00"/>
                </a:solidFill>
                <a:latin typeface="Arial Narrow" pitchFamily="34" charset="0"/>
              </a:rPr>
              <a:t>гепатотоксичність</a:t>
            </a:r>
            <a:r>
              <a:rPr lang="ru-RU" sz="2800" b="1" dirty="0" smtClean="0">
                <a:solidFill>
                  <a:srgbClr val="FFFF00"/>
                </a:solidFill>
                <a:latin typeface="Arial Narrow" pitchFamily="34" charset="0"/>
              </a:rPr>
              <a:t> (</a:t>
            </a:r>
            <a:r>
              <a:rPr lang="ru-RU" sz="2800" b="1" dirty="0" err="1" smtClean="0">
                <a:solidFill>
                  <a:srgbClr val="FFFF00"/>
                </a:solidFill>
                <a:latin typeface="Arial Narrow" pitchFamily="34" charset="0"/>
              </a:rPr>
              <a:t>макроліди</a:t>
            </a:r>
            <a:r>
              <a:rPr lang="ru-RU" sz="2800" b="1" dirty="0" smtClean="0">
                <a:solidFill>
                  <a:srgbClr val="FFFF00"/>
                </a:solidFill>
                <a:latin typeface="Arial Narrow" pitchFamily="34" charset="0"/>
              </a:rPr>
              <a:t>, </a:t>
            </a:r>
            <a:r>
              <a:rPr lang="ru-RU" sz="2800" b="1" dirty="0" err="1" smtClean="0">
                <a:solidFill>
                  <a:srgbClr val="FFFF00"/>
                </a:solidFill>
                <a:latin typeface="Arial Narrow" pitchFamily="34" charset="0"/>
              </a:rPr>
              <a:t>левоміцетин</a:t>
            </a:r>
            <a:r>
              <a:rPr lang="ru-RU" sz="2800" b="1" dirty="0" smtClean="0">
                <a:solidFill>
                  <a:srgbClr val="FFFF00"/>
                </a:solidFill>
                <a:latin typeface="Arial Narrow" pitchFamily="34" charset="0"/>
              </a:rPr>
              <a:t>, </a:t>
            </a:r>
            <a:r>
              <a:rPr lang="ru-RU" sz="2800" b="1" dirty="0" err="1" smtClean="0">
                <a:solidFill>
                  <a:srgbClr val="FFFF00"/>
                </a:solidFill>
                <a:latin typeface="Arial Narrow" pitchFamily="34" charset="0"/>
              </a:rPr>
              <a:t>рифампіцин</a:t>
            </a:r>
            <a:r>
              <a:rPr lang="ru-RU" sz="2800" b="1" dirty="0" smtClean="0">
                <a:solidFill>
                  <a:srgbClr val="FFFF00"/>
                </a:solidFill>
                <a:latin typeface="Arial Narrow" pitchFamily="34" charset="0"/>
              </a:rPr>
              <a:t>, </a:t>
            </a:r>
            <a:r>
              <a:rPr lang="ru-RU" sz="2800" b="1" dirty="0" err="1" smtClean="0">
                <a:solidFill>
                  <a:srgbClr val="FFFF00"/>
                </a:solidFill>
                <a:latin typeface="Arial Narrow" pitchFamily="34" charset="0"/>
              </a:rPr>
              <a:t>протитуберкульозні</a:t>
            </a:r>
            <a:r>
              <a:rPr lang="ru-RU" sz="2800" b="1" dirty="0" smtClean="0">
                <a:solidFill>
                  <a:srgbClr val="FFFF00"/>
                </a:solidFill>
                <a:latin typeface="Arial Narrow" pitchFamily="34" charset="0"/>
              </a:rPr>
              <a:t> </a:t>
            </a:r>
            <a:r>
              <a:rPr lang="ru-RU" sz="2800" b="1" dirty="0" err="1" smtClean="0">
                <a:solidFill>
                  <a:srgbClr val="FFFF00"/>
                </a:solidFill>
                <a:latin typeface="Arial Narrow" pitchFamily="34" charset="0"/>
              </a:rPr>
              <a:t>препарати</a:t>
            </a:r>
            <a:r>
              <a:rPr lang="ru-RU" sz="2800" b="1" dirty="0" smtClean="0">
                <a:solidFill>
                  <a:srgbClr val="FFFF00"/>
                </a:solidFill>
                <a:latin typeface="Arial Narrow" pitchFamily="34" charset="0"/>
              </a:rPr>
              <a:t>), </a:t>
            </a:r>
            <a:r>
              <a:rPr lang="ru-RU" sz="2800" b="1" dirty="0" err="1" smtClean="0">
                <a:solidFill>
                  <a:srgbClr val="FFFF00"/>
                </a:solidFill>
                <a:latin typeface="Arial Narrow" pitchFamily="34" charset="0"/>
              </a:rPr>
              <a:t>нефротоксичність</a:t>
            </a:r>
            <a:r>
              <a:rPr lang="ru-RU" sz="2800" b="1" dirty="0" smtClean="0">
                <a:solidFill>
                  <a:srgbClr val="FFFF00"/>
                </a:solidFill>
                <a:latin typeface="Arial Narrow" pitchFamily="34" charset="0"/>
              </a:rPr>
              <a:t> (</a:t>
            </a:r>
            <a:r>
              <a:rPr lang="ru-RU" sz="2800" b="1" dirty="0" err="1" smtClean="0">
                <a:solidFill>
                  <a:srgbClr val="FFFF00"/>
                </a:solidFill>
                <a:latin typeface="Arial Narrow" pitchFamily="34" charset="0"/>
              </a:rPr>
              <a:t>аміноглікозиди</a:t>
            </a:r>
            <a:r>
              <a:rPr lang="ru-RU" sz="2800" b="1" dirty="0" smtClean="0">
                <a:solidFill>
                  <a:srgbClr val="FFFF00"/>
                </a:solidFill>
                <a:latin typeface="Arial Narrow" pitchFamily="34" charset="0"/>
              </a:rPr>
              <a:t>, </a:t>
            </a:r>
            <a:r>
              <a:rPr lang="ru-RU" sz="2800" b="1" dirty="0" err="1" smtClean="0">
                <a:solidFill>
                  <a:srgbClr val="FFFF00"/>
                </a:solidFill>
                <a:latin typeface="Arial Narrow" pitchFamily="34" charset="0"/>
              </a:rPr>
              <a:t>глікопептиди</a:t>
            </a:r>
            <a:r>
              <a:rPr lang="ru-RU" sz="2800" b="1" dirty="0" smtClean="0">
                <a:solidFill>
                  <a:srgbClr val="FFFF00"/>
                </a:solidFill>
                <a:latin typeface="Arial Narrow" pitchFamily="34" charset="0"/>
              </a:rPr>
              <a:t>), </a:t>
            </a:r>
            <a:r>
              <a:rPr lang="ru-RU" sz="2800" b="1" dirty="0" err="1" smtClean="0">
                <a:solidFill>
                  <a:srgbClr val="FFFF00"/>
                </a:solidFill>
                <a:latin typeface="Arial Narrow" pitchFamily="34" charset="0"/>
              </a:rPr>
              <a:t>ототоксичність</a:t>
            </a:r>
            <a:r>
              <a:rPr lang="ru-RU" sz="2800" b="1" dirty="0" smtClean="0">
                <a:solidFill>
                  <a:srgbClr val="FFFF00"/>
                </a:solidFill>
                <a:latin typeface="Arial Narrow" pitchFamily="34" charset="0"/>
              </a:rPr>
              <a:t> (</a:t>
            </a:r>
            <a:r>
              <a:rPr lang="ru-RU" sz="2800" b="1" dirty="0" err="1" smtClean="0">
                <a:solidFill>
                  <a:srgbClr val="FFFF00"/>
                </a:solidFill>
                <a:latin typeface="Arial Narrow" pitchFamily="34" charset="0"/>
              </a:rPr>
              <a:t>аміноглікозиди</a:t>
            </a:r>
            <a:r>
              <a:rPr lang="ru-RU" sz="2800" b="1" dirty="0" smtClean="0">
                <a:solidFill>
                  <a:srgbClr val="FFFF00"/>
                </a:solidFill>
                <a:latin typeface="Arial Narrow" pitchFamily="34" charset="0"/>
              </a:rPr>
              <a:t>), </a:t>
            </a:r>
            <a:r>
              <a:rPr lang="ru-RU" sz="2800" b="1" dirty="0" err="1" smtClean="0">
                <a:solidFill>
                  <a:srgbClr val="FFFF00"/>
                </a:solidFill>
                <a:latin typeface="Arial Narrow" pitchFamily="34" charset="0"/>
              </a:rPr>
              <a:t>гематотоксичність</a:t>
            </a:r>
            <a:r>
              <a:rPr lang="ru-RU" sz="2800" b="1" dirty="0" smtClean="0">
                <a:solidFill>
                  <a:srgbClr val="FFFF00"/>
                </a:solidFill>
                <a:latin typeface="Arial Narrow" pitchFamily="34" charset="0"/>
              </a:rPr>
              <a:t> (</a:t>
            </a:r>
            <a:r>
              <a:rPr lang="ru-RU" sz="2800" b="1" dirty="0" err="1" smtClean="0">
                <a:solidFill>
                  <a:srgbClr val="FFFF00"/>
                </a:solidFill>
                <a:latin typeface="Arial Narrow" pitchFamily="34" charset="0"/>
              </a:rPr>
              <a:t>хлорамфенікол</a:t>
            </a:r>
            <a:r>
              <a:rPr lang="ru-RU" sz="2800" b="1" dirty="0" smtClean="0">
                <a:solidFill>
                  <a:srgbClr val="FFFF00"/>
                </a:solidFill>
                <a:latin typeface="Arial Narrow" pitchFamily="34" charset="0"/>
              </a:rPr>
              <a:t>)</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idx="4294967295"/>
          </p:nvPr>
        </p:nvSpPr>
        <p:spPr>
          <a:xfrm>
            <a:off x="720725" y="3175"/>
            <a:ext cx="8423275" cy="901700"/>
          </a:xfrm>
        </p:spPr>
        <p:txBody>
          <a:bodyPr lIns="45720" tIns="0" rIns="45720" bIns="0" anchor="b">
            <a:normAutofit/>
          </a:bodyPr>
          <a:lstStyle/>
          <a:p>
            <a:pPr algn="l">
              <a:defRPr/>
            </a:pPr>
            <a:r>
              <a:rPr lang="ru-RU" sz="2500" kern="1200" cap="all" dirty="0" err="1" smtClean="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Times New Roman" pitchFamily="18" charset="0"/>
              </a:rPr>
              <a:t>ПроблемИ</a:t>
            </a:r>
            <a:r>
              <a:rPr lang="ru-RU" sz="2500" kern="1200" cap="all" dirty="0" smtClean="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Times New Roman" pitchFamily="18" charset="0"/>
              </a:rPr>
              <a:t> </a:t>
            </a:r>
            <a:r>
              <a:rPr lang="ru-RU" sz="2500" kern="1200" cap="all" dirty="0" err="1" smtClean="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Times New Roman" pitchFamily="18" charset="0"/>
              </a:rPr>
              <a:t>фальсифІкацІЇ</a:t>
            </a:r>
            <a:r>
              <a:rPr lang="ru-RU" sz="2500" kern="1200" cap="all" dirty="0" smtClean="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Times New Roman" pitchFamily="18" charset="0"/>
              </a:rPr>
              <a:t> </a:t>
            </a:r>
            <a:r>
              <a:rPr lang="ru-RU" sz="2500" cap="all" dirty="0" smtClean="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Times New Roman" pitchFamily="18" charset="0"/>
              </a:rPr>
              <a:t>ТА</a:t>
            </a:r>
            <a:r>
              <a:rPr lang="ru-RU" sz="2500" kern="1200" cap="all" dirty="0" smtClean="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Times New Roman" pitchFamily="18" charset="0"/>
              </a:rPr>
              <a:t> ЯКОСТІ </a:t>
            </a:r>
            <a:r>
              <a:rPr lang="ru-RU" sz="2500" kern="1200" cap="all" dirty="0" err="1" smtClean="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Times New Roman" pitchFamily="18" charset="0"/>
              </a:rPr>
              <a:t>антимІкробнИх</a:t>
            </a:r>
            <a:r>
              <a:rPr lang="ru-RU" sz="2500" kern="1200" cap="all" dirty="0" smtClean="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Times New Roman" pitchFamily="18" charset="0"/>
              </a:rPr>
              <a:t> ЛЗ</a:t>
            </a:r>
            <a:endParaRPr lang="ru-RU" sz="2500" kern="1200" cap="all" dirty="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Times New Roman" pitchFamily="18" charset="0"/>
            </a:endParaRPr>
          </a:p>
        </p:txBody>
      </p:sp>
      <p:sp>
        <p:nvSpPr>
          <p:cNvPr id="25603" name="Rectangle 3"/>
          <p:cNvSpPr>
            <a:spLocks noGrp="1" noChangeArrowheads="1"/>
          </p:cNvSpPr>
          <p:nvPr>
            <p:ph type="body" idx="4294967295"/>
          </p:nvPr>
        </p:nvSpPr>
        <p:spPr>
          <a:xfrm>
            <a:off x="0" y="981075"/>
            <a:ext cx="9144000" cy="5876925"/>
          </a:xfrm>
          <a:noFill/>
        </p:spPr>
        <p:txBody>
          <a:bodyPr>
            <a:normAutofit/>
          </a:bodyPr>
          <a:lstStyle/>
          <a:p>
            <a:pPr marL="273050" indent="-273050">
              <a:lnSpc>
                <a:spcPct val="80000"/>
              </a:lnSpc>
            </a:pPr>
            <a:r>
              <a:rPr lang="ru-RU" sz="2400" b="1" dirty="0" err="1" smtClean="0">
                <a:solidFill>
                  <a:srgbClr val="FFFF00"/>
                </a:solidFill>
                <a:latin typeface="Times New Roman" pitchFamily="18" charset="0"/>
              </a:rPr>
              <a:t>Антимікробні</a:t>
            </a:r>
            <a:r>
              <a:rPr lang="ru-RU" sz="2400" b="1" dirty="0" smtClean="0">
                <a:solidFill>
                  <a:srgbClr val="FFFF00"/>
                </a:solidFill>
                <a:latin typeface="Times New Roman" pitchFamily="18" charset="0"/>
              </a:rPr>
              <a:t> </a:t>
            </a:r>
            <a:r>
              <a:rPr lang="ru-RU" sz="2400" b="1" dirty="0" err="1" smtClean="0">
                <a:solidFill>
                  <a:srgbClr val="FFFF00"/>
                </a:solidFill>
                <a:latin typeface="Times New Roman" pitchFamily="18" charset="0"/>
              </a:rPr>
              <a:t>засоби</a:t>
            </a:r>
            <a:r>
              <a:rPr lang="ru-RU" sz="2400" b="1" dirty="0" smtClean="0">
                <a:solidFill>
                  <a:srgbClr val="FFFF00"/>
                </a:solidFill>
                <a:latin typeface="Times New Roman" pitchFamily="18" charset="0"/>
              </a:rPr>
              <a:t>, особливо </a:t>
            </a:r>
            <a:r>
              <a:rPr lang="ru-RU" sz="2400" b="1" dirty="0" err="1" smtClean="0">
                <a:solidFill>
                  <a:srgbClr val="FFFF00"/>
                </a:solidFill>
                <a:latin typeface="Times New Roman" pitchFamily="18" charset="0"/>
              </a:rPr>
              <a:t>антибіотики</a:t>
            </a:r>
            <a:r>
              <a:rPr lang="ru-RU" sz="2400" b="1" dirty="0" smtClean="0">
                <a:solidFill>
                  <a:srgbClr val="FFFF00"/>
                </a:solidFill>
                <a:latin typeface="Times New Roman" pitchFamily="18" charset="0"/>
              </a:rPr>
              <a:t> та </a:t>
            </a:r>
            <a:r>
              <a:rPr lang="ru-RU" sz="2400" b="1" dirty="0" err="1" smtClean="0">
                <a:solidFill>
                  <a:srgbClr val="FFFF00"/>
                </a:solidFill>
                <a:latin typeface="Times New Roman" pitchFamily="18" charset="0"/>
              </a:rPr>
              <a:t>антипротозойні</a:t>
            </a:r>
            <a:r>
              <a:rPr lang="ru-RU" sz="2400" b="1" dirty="0" smtClean="0">
                <a:solidFill>
                  <a:srgbClr val="FFFF00"/>
                </a:solidFill>
                <a:latin typeface="Times New Roman" pitchFamily="18" charset="0"/>
              </a:rPr>
              <a:t> ЛЗ – </a:t>
            </a:r>
            <a:r>
              <a:rPr lang="ru-RU" sz="2400" b="1" dirty="0" err="1" smtClean="0">
                <a:solidFill>
                  <a:srgbClr val="FFFF00"/>
                </a:solidFill>
                <a:latin typeface="Times New Roman" pitchFamily="18" charset="0"/>
              </a:rPr>
              <a:t>найчастіше</a:t>
            </a:r>
            <a:r>
              <a:rPr lang="ru-RU" sz="2400" b="1" dirty="0" smtClean="0">
                <a:solidFill>
                  <a:srgbClr val="FFFF00"/>
                </a:solidFill>
                <a:latin typeface="Times New Roman" pitchFamily="18" charset="0"/>
              </a:rPr>
              <a:t> </a:t>
            </a:r>
            <a:r>
              <a:rPr lang="ru-RU" sz="2400" b="1" dirty="0" err="1" smtClean="0">
                <a:solidFill>
                  <a:srgbClr val="FFFF00"/>
                </a:solidFill>
                <a:latin typeface="Times New Roman" pitchFamily="18" charset="0"/>
              </a:rPr>
              <a:t>фальсифіковані</a:t>
            </a:r>
            <a:r>
              <a:rPr lang="ru-RU" sz="2400" b="1" dirty="0" smtClean="0">
                <a:solidFill>
                  <a:srgbClr val="FFFF00"/>
                </a:solidFill>
                <a:latin typeface="Times New Roman" pitchFamily="18" charset="0"/>
              </a:rPr>
              <a:t> у </a:t>
            </a:r>
            <a:r>
              <a:rPr lang="ru-RU" sz="2400" b="1" dirty="0" err="1" smtClean="0">
                <a:solidFill>
                  <a:srgbClr val="FFFF00"/>
                </a:solidFill>
                <a:latin typeface="Times New Roman" pitchFamily="18" charset="0"/>
              </a:rPr>
              <a:t>світі</a:t>
            </a:r>
            <a:endParaRPr lang="ru-RU" sz="2400" b="1" dirty="0" smtClean="0">
              <a:solidFill>
                <a:srgbClr val="FFFF00"/>
              </a:solidFill>
              <a:latin typeface="Times New Roman" pitchFamily="18" charset="0"/>
            </a:endParaRPr>
          </a:p>
          <a:p>
            <a:pPr marL="273050" indent="-273050">
              <a:lnSpc>
                <a:spcPct val="80000"/>
              </a:lnSpc>
            </a:pPr>
            <a:r>
              <a:rPr lang="ru-RU" sz="2400" b="1" dirty="0" err="1" smtClean="0">
                <a:solidFill>
                  <a:srgbClr val="FFFF00"/>
                </a:solidFill>
                <a:latin typeface="Times New Roman" pitchFamily="18" charset="0"/>
              </a:rPr>
              <a:t>Антибіотики</a:t>
            </a:r>
            <a:r>
              <a:rPr lang="ru-RU" sz="2400" b="1" dirty="0" smtClean="0">
                <a:solidFill>
                  <a:srgbClr val="FFFF00"/>
                </a:solidFill>
                <a:latin typeface="Times New Roman" pitchFamily="18" charset="0"/>
              </a:rPr>
              <a:t> </a:t>
            </a:r>
            <a:r>
              <a:rPr lang="ru-RU" sz="2400" b="1" dirty="0" err="1" smtClean="0">
                <a:solidFill>
                  <a:srgbClr val="FFFF00"/>
                </a:solidFill>
                <a:latin typeface="Times New Roman" pitchFamily="18" charset="0"/>
              </a:rPr>
              <a:t>підробляють</a:t>
            </a:r>
            <a:r>
              <a:rPr lang="ru-RU" sz="2400" b="1" dirty="0" smtClean="0">
                <a:solidFill>
                  <a:srgbClr val="FFFF00"/>
                </a:solidFill>
                <a:latin typeface="Times New Roman" pitchFamily="18" charset="0"/>
              </a:rPr>
              <a:t> у 8-10 </a:t>
            </a:r>
            <a:r>
              <a:rPr lang="ru-RU" sz="2400" b="1" dirty="0" err="1" smtClean="0">
                <a:solidFill>
                  <a:srgbClr val="FFFF00"/>
                </a:solidFill>
                <a:latin typeface="Times New Roman" pitchFamily="18" charset="0"/>
              </a:rPr>
              <a:t>разів</a:t>
            </a:r>
            <a:r>
              <a:rPr lang="ru-RU" sz="2400" b="1" dirty="0" smtClean="0">
                <a:solidFill>
                  <a:srgbClr val="FFFF00"/>
                </a:solidFill>
                <a:latin typeface="Times New Roman" pitchFamily="18" charset="0"/>
              </a:rPr>
              <a:t> </a:t>
            </a:r>
            <a:r>
              <a:rPr lang="ru-RU" sz="2400" b="1" dirty="0" err="1" smtClean="0">
                <a:solidFill>
                  <a:srgbClr val="FFFF00"/>
                </a:solidFill>
                <a:latin typeface="Times New Roman" pitchFamily="18" charset="0"/>
              </a:rPr>
              <a:t>найчастіше</a:t>
            </a:r>
            <a:r>
              <a:rPr lang="ru-RU" sz="2400" b="1" dirty="0" smtClean="0">
                <a:solidFill>
                  <a:srgbClr val="FFFF00"/>
                </a:solidFill>
                <a:latin typeface="Times New Roman" pitchFamily="18" charset="0"/>
              </a:rPr>
              <a:t> </a:t>
            </a:r>
            <a:r>
              <a:rPr lang="ru-RU" sz="2400" b="1" dirty="0" err="1" smtClean="0">
                <a:solidFill>
                  <a:srgbClr val="FFFF00"/>
                </a:solidFill>
                <a:latin typeface="Times New Roman" pitchFamily="18" charset="0"/>
              </a:rPr>
              <a:t>інших</a:t>
            </a:r>
            <a:r>
              <a:rPr lang="ru-RU" sz="2400" b="1" dirty="0" smtClean="0">
                <a:solidFill>
                  <a:srgbClr val="FFFF00"/>
                </a:solidFill>
                <a:latin typeface="Times New Roman" pitchFamily="18" charset="0"/>
              </a:rPr>
              <a:t> ЛЗ, </a:t>
            </a:r>
            <a:r>
              <a:rPr lang="ru-RU" sz="2400" b="1" dirty="0" err="1" smtClean="0">
                <a:solidFill>
                  <a:srgbClr val="FFFF00"/>
                </a:solidFill>
                <a:latin typeface="Times New Roman" pitchFamily="18" charset="0"/>
              </a:rPr>
              <a:t>антипаразитарні</a:t>
            </a:r>
            <a:r>
              <a:rPr lang="ru-RU" sz="2400" b="1" dirty="0" smtClean="0">
                <a:solidFill>
                  <a:srgbClr val="FFFF00"/>
                </a:solidFill>
                <a:latin typeface="Times New Roman" pitchFamily="18" charset="0"/>
              </a:rPr>
              <a:t> – у 2-3 </a:t>
            </a:r>
            <a:r>
              <a:rPr lang="ru-RU" sz="2400" b="1" dirty="0" smtClean="0">
                <a:solidFill>
                  <a:srgbClr val="FFFF00"/>
                </a:solidFill>
                <a:latin typeface="Times New Roman" pitchFamily="18" charset="0"/>
              </a:rPr>
              <a:t>рази</a:t>
            </a:r>
          </a:p>
          <a:p>
            <a:pPr marL="273050" indent="-273050">
              <a:lnSpc>
                <a:spcPct val="80000"/>
              </a:lnSpc>
            </a:pPr>
            <a:r>
              <a:rPr lang="ru-RU" sz="2400" b="1" dirty="0" err="1" smtClean="0">
                <a:solidFill>
                  <a:srgbClr val="FFFF00"/>
                </a:solidFill>
                <a:latin typeface="Times New Roman" pitchFamily="18" charset="0"/>
              </a:rPr>
              <a:t>Серед</a:t>
            </a:r>
            <a:r>
              <a:rPr lang="ru-RU" sz="2400" b="1" dirty="0" smtClean="0">
                <a:solidFill>
                  <a:srgbClr val="FFFF00"/>
                </a:solidFill>
                <a:latin typeface="Times New Roman" pitchFamily="18" charset="0"/>
              </a:rPr>
              <a:t> </a:t>
            </a:r>
            <a:r>
              <a:rPr lang="ru-RU" sz="2400" b="1" dirty="0" err="1" smtClean="0">
                <a:solidFill>
                  <a:srgbClr val="FFFF00"/>
                </a:solidFill>
                <a:latin typeface="Times New Roman" pitchFamily="18" charset="0"/>
              </a:rPr>
              <a:t>антибіотиків</a:t>
            </a:r>
            <a:r>
              <a:rPr lang="ru-RU" sz="2400" b="1" dirty="0" smtClean="0">
                <a:solidFill>
                  <a:srgbClr val="FFFF00"/>
                </a:solidFill>
                <a:latin typeface="Times New Roman" pitchFamily="18" charset="0"/>
              </a:rPr>
              <a:t> </a:t>
            </a:r>
            <a:r>
              <a:rPr lang="ru-RU" sz="2400" b="1" dirty="0" err="1" smtClean="0">
                <a:solidFill>
                  <a:srgbClr val="FFFF00"/>
                </a:solidFill>
                <a:latin typeface="Times New Roman" pitchFamily="18" charset="0"/>
              </a:rPr>
              <a:t>найчастіше</a:t>
            </a:r>
            <a:r>
              <a:rPr lang="ru-RU" sz="2400" b="1" dirty="0" smtClean="0">
                <a:solidFill>
                  <a:srgbClr val="FFFF00"/>
                </a:solidFill>
                <a:latin typeface="Times New Roman" pitchFamily="18" charset="0"/>
              </a:rPr>
              <a:t> </a:t>
            </a:r>
            <a:r>
              <a:rPr lang="ru-RU" sz="2400" b="1" dirty="0" err="1" smtClean="0">
                <a:solidFill>
                  <a:srgbClr val="FFFF00"/>
                </a:solidFill>
                <a:latin typeface="Times New Roman" pitchFamily="18" charset="0"/>
              </a:rPr>
              <a:t>підробляються</a:t>
            </a:r>
            <a:r>
              <a:rPr lang="ru-RU" sz="2400" b="1" dirty="0" smtClean="0">
                <a:solidFill>
                  <a:srgbClr val="FFFF00"/>
                </a:solidFill>
                <a:latin typeface="Times New Roman" pitchFamily="18" charset="0"/>
              </a:rPr>
              <a:t> «</a:t>
            </a:r>
            <a:r>
              <a:rPr lang="ru-RU" sz="2400" b="1" dirty="0" err="1" smtClean="0">
                <a:solidFill>
                  <a:srgbClr val="FFFF00"/>
                </a:solidFill>
                <a:latin typeface="Times New Roman" pitchFamily="18" charset="0"/>
              </a:rPr>
              <a:t>старі</a:t>
            </a:r>
            <a:r>
              <a:rPr lang="ru-RU" sz="2400" b="1" dirty="0" smtClean="0">
                <a:solidFill>
                  <a:srgbClr val="FFFF00"/>
                </a:solidFill>
                <a:latin typeface="Times New Roman" pitchFamily="18" charset="0"/>
              </a:rPr>
              <a:t>» (</a:t>
            </a:r>
            <a:r>
              <a:rPr lang="ru-RU" sz="2400" b="1" dirty="0" err="1" smtClean="0">
                <a:solidFill>
                  <a:srgbClr val="FFFF00"/>
                </a:solidFill>
                <a:latin typeface="Times New Roman" pitchFamily="18" charset="0"/>
              </a:rPr>
              <a:t>пеніцилін</a:t>
            </a:r>
            <a:r>
              <a:rPr lang="ru-RU" sz="2400" b="1" dirty="0" smtClean="0">
                <a:solidFill>
                  <a:srgbClr val="FFFF00"/>
                </a:solidFill>
                <a:latin typeface="Times New Roman" pitchFamily="18" charset="0"/>
              </a:rPr>
              <a:t>, </a:t>
            </a:r>
            <a:r>
              <a:rPr lang="ru-RU" sz="2400" b="1" dirty="0" err="1" smtClean="0">
                <a:solidFill>
                  <a:srgbClr val="FFFF00"/>
                </a:solidFill>
                <a:latin typeface="Times New Roman" pitchFamily="18" charset="0"/>
              </a:rPr>
              <a:t>ампіциліїн</a:t>
            </a:r>
            <a:r>
              <a:rPr lang="ru-RU" sz="2400" b="1" dirty="0" smtClean="0">
                <a:solidFill>
                  <a:srgbClr val="FFFF00"/>
                </a:solidFill>
                <a:latin typeface="Times New Roman" pitchFamily="18" charset="0"/>
              </a:rPr>
              <a:t>, </a:t>
            </a:r>
            <a:r>
              <a:rPr lang="ru-RU" sz="2400" b="1" dirty="0" err="1" smtClean="0">
                <a:solidFill>
                  <a:srgbClr val="FFFF00"/>
                </a:solidFill>
                <a:latin typeface="Times New Roman" pitchFamily="18" charset="0"/>
              </a:rPr>
              <a:t>тетрациклін</a:t>
            </a:r>
            <a:r>
              <a:rPr lang="ru-RU" sz="2400" b="1" dirty="0" smtClean="0">
                <a:solidFill>
                  <a:srgbClr val="FFFF00"/>
                </a:solidFill>
                <a:latin typeface="Times New Roman" pitchFamily="18" charset="0"/>
              </a:rPr>
              <a:t>, </a:t>
            </a:r>
            <a:r>
              <a:rPr lang="ru-RU" sz="2400" b="1" dirty="0" err="1" smtClean="0">
                <a:solidFill>
                  <a:srgbClr val="FFFF00"/>
                </a:solidFill>
                <a:latin typeface="Times New Roman" pitchFamily="18" charset="0"/>
              </a:rPr>
              <a:t>ко-тримоксазол</a:t>
            </a:r>
            <a:r>
              <a:rPr lang="ru-RU" sz="2400" b="1" dirty="0" smtClean="0">
                <a:solidFill>
                  <a:srgbClr val="FFFF00"/>
                </a:solidFill>
                <a:latin typeface="Times New Roman" pitchFamily="18" charset="0"/>
              </a:rPr>
              <a:t> та </a:t>
            </a:r>
            <a:r>
              <a:rPr lang="ru-RU" sz="2400" b="1" dirty="0" err="1" smtClean="0">
                <a:solidFill>
                  <a:srgbClr val="FFFF00"/>
                </a:solidFill>
                <a:latin typeface="Times New Roman" pitchFamily="18" charset="0"/>
              </a:rPr>
              <a:t>хлорамфенікол</a:t>
            </a:r>
            <a:r>
              <a:rPr lang="ru-RU" sz="2400" b="1" dirty="0" smtClean="0">
                <a:solidFill>
                  <a:srgbClr val="FFFF00"/>
                </a:solidFill>
                <a:latin typeface="Times New Roman" pitchFamily="18" charset="0"/>
              </a:rPr>
              <a:t>)</a:t>
            </a:r>
          </a:p>
          <a:p>
            <a:pPr marL="273050" indent="-273050">
              <a:lnSpc>
                <a:spcPct val="80000"/>
              </a:lnSpc>
            </a:pPr>
            <a:r>
              <a:rPr lang="ru-RU" sz="2400" b="1" dirty="0" err="1" smtClean="0">
                <a:solidFill>
                  <a:srgbClr val="FFFF00"/>
                </a:solidFill>
                <a:latin typeface="Times New Roman" pitchFamily="18" charset="0"/>
              </a:rPr>
              <a:t>Проблеми</a:t>
            </a:r>
            <a:r>
              <a:rPr lang="ru-RU" sz="2400" b="1" dirty="0" smtClean="0">
                <a:solidFill>
                  <a:srgbClr val="FFFF00"/>
                </a:solidFill>
                <a:latin typeface="Times New Roman" pitchFamily="18" charset="0"/>
              </a:rPr>
              <a:t> </a:t>
            </a:r>
            <a:r>
              <a:rPr lang="ru-RU" sz="2400" b="1" dirty="0" err="1" smtClean="0">
                <a:solidFill>
                  <a:srgbClr val="FFFF00"/>
                </a:solidFill>
                <a:latin typeface="Times New Roman" pitchFamily="18" charset="0"/>
              </a:rPr>
              <a:t>з</a:t>
            </a:r>
            <a:r>
              <a:rPr lang="ru-RU" sz="2400" b="1" dirty="0" smtClean="0">
                <a:solidFill>
                  <a:srgbClr val="FFFF00"/>
                </a:solidFill>
                <a:latin typeface="Times New Roman" pitchFamily="18" charset="0"/>
              </a:rPr>
              <a:t> </a:t>
            </a:r>
            <a:r>
              <a:rPr lang="ru-RU" sz="2400" b="1" dirty="0" err="1" smtClean="0">
                <a:solidFill>
                  <a:srgbClr val="FFFF00"/>
                </a:solidFill>
                <a:latin typeface="Times New Roman" pitchFamily="18" charset="0"/>
              </a:rPr>
              <a:t>фальсифікацією</a:t>
            </a:r>
            <a:r>
              <a:rPr lang="ru-RU" sz="2400" b="1" dirty="0" smtClean="0">
                <a:solidFill>
                  <a:srgbClr val="FFFF00"/>
                </a:solidFill>
                <a:latin typeface="Times New Roman" pitchFamily="18" charset="0"/>
              </a:rPr>
              <a:t> в </a:t>
            </a:r>
            <a:r>
              <a:rPr lang="ru-RU" sz="2400" b="1" dirty="0" err="1" smtClean="0">
                <a:solidFill>
                  <a:srgbClr val="FFFF00"/>
                </a:solidFill>
                <a:latin typeface="Times New Roman" pitchFamily="18" charset="0"/>
              </a:rPr>
              <a:t>країнах</a:t>
            </a:r>
            <a:r>
              <a:rPr lang="ru-RU" sz="2400" b="1" dirty="0" smtClean="0">
                <a:solidFill>
                  <a:srgbClr val="FFFF00"/>
                </a:solidFill>
                <a:latin typeface="Times New Roman" pitchFamily="18" charset="0"/>
              </a:rPr>
              <a:t>, </a:t>
            </a:r>
            <a:r>
              <a:rPr lang="ru-RU" sz="2400" b="1" dirty="0" err="1" smtClean="0">
                <a:solidFill>
                  <a:srgbClr val="FFFF00"/>
                </a:solidFill>
                <a:latin typeface="Times New Roman" pitchFamily="18" charset="0"/>
              </a:rPr>
              <a:t>що</a:t>
            </a:r>
            <a:r>
              <a:rPr lang="ru-RU" sz="2400" b="1" dirty="0" smtClean="0">
                <a:solidFill>
                  <a:srgbClr val="FFFF00"/>
                </a:solidFill>
                <a:latin typeface="Times New Roman" pitchFamily="18" charset="0"/>
              </a:rPr>
              <a:t> </a:t>
            </a:r>
            <a:r>
              <a:rPr lang="ru-RU" sz="2400" b="1" dirty="0" err="1" smtClean="0">
                <a:solidFill>
                  <a:srgbClr val="FFFF00"/>
                </a:solidFill>
                <a:latin typeface="Times New Roman" pitchFamily="18" charset="0"/>
              </a:rPr>
              <a:t>розвиваються</a:t>
            </a:r>
            <a:r>
              <a:rPr lang="ru-RU" sz="2400" b="1" dirty="0" smtClean="0">
                <a:solidFill>
                  <a:srgbClr val="FFFF00"/>
                </a:solidFill>
                <a:latin typeface="Times New Roman" pitchFamily="18" charset="0"/>
              </a:rPr>
              <a:t>, </a:t>
            </a:r>
            <a:r>
              <a:rPr lang="ru-RU" sz="2400" b="1" dirty="0" err="1" smtClean="0">
                <a:solidFill>
                  <a:srgbClr val="FFFF00"/>
                </a:solidFill>
                <a:latin typeface="Times New Roman" pitchFamily="18" charset="0"/>
              </a:rPr>
              <a:t>з</a:t>
            </a:r>
            <a:r>
              <a:rPr lang="ru-RU" sz="2400" b="1" dirty="0" smtClean="0">
                <a:solidFill>
                  <a:srgbClr val="FFFF00"/>
                </a:solidFill>
                <a:latin typeface="Times New Roman" pitchFamily="18" charset="0"/>
              </a:rPr>
              <a:t> </a:t>
            </a:r>
            <a:r>
              <a:rPr lang="ru-RU" sz="2400" b="1" dirty="0" err="1" smtClean="0">
                <a:solidFill>
                  <a:srgbClr val="FFFF00"/>
                </a:solidFill>
                <a:latin typeface="Times New Roman" pitchFamily="18" charset="0"/>
              </a:rPr>
              <a:t>підробкою</a:t>
            </a:r>
            <a:r>
              <a:rPr lang="ru-RU" sz="2400" b="1" dirty="0" smtClean="0">
                <a:solidFill>
                  <a:srgbClr val="FFFF00"/>
                </a:solidFill>
                <a:latin typeface="Times New Roman" pitchFamily="18" charset="0"/>
              </a:rPr>
              <a:t> </a:t>
            </a:r>
            <a:r>
              <a:rPr lang="ru-RU" sz="2400" b="1" dirty="0" err="1" smtClean="0">
                <a:solidFill>
                  <a:srgbClr val="FFFF00"/>
                </a:solidFill>
                <a:latin typeface="Times New Roman" pitchFamily="18" charset="0"/>
              </a:rPr>
              <a:t>протитуберкульозних</a:t>
            </a:r>
            <a:r>
              <a:rPr lang="ru-RU" sz="2400" b="1" dirty="0" smtClean="0">
                <a:solidFill>
                  <a:srgbClr val="FFFF00"/>
                </a:solidFill>
                <a:latin typeface="Times New Roman" pitchFamily="18" charset="0"/>
              </a:rPr>
              <a:t> (особливо </a:t>
            </a:r>
            <a:r>
              <a:rPr lang="ru-RU" sz="2400" b="1" dirty="0" err="1" smtClean="0">
                <a:solidFill>
                  <a:srgbClr val="FFFF00"/>
                </a:solidFill>
                <a:latin typeface="Times New Roman" pitchFamily="18" charset="0"/>
              </a:rPr>
              <a:t>комбінованих</a:t>
            </a:r>
            <a:r>
              <a:rPr lang="ru-RU" sz="2400" b="1" dirty="0" smtClean="0">
                <a:solidFill>
                  <a:srgbClr val="FFFF00"/>
                </a:solidFill>
                <a:latin typeface="Times New Roman" pitchFamily="18" charset="0"/>
              </a:rPr>
              <a:t>) та </a:t>
            </a:r>
            <a:r>
              <a:rPr lang="ru-RU" sz="2400" b="1" dirty="0" err="1" smtClean="0">
                <a:solidFill>
                  <a:srgbClr val="FFFF00"/>
                </a:solidFill>
                <a:latin typeface="Times New Roman" pitchFamily="18" charset="0"/>
              </a:rPr>
              <a:t>протималярійних</a:t>
            </a:r>
            <a:r>
              <a:rPr lang="ru-RU" sz="2400" b="1" dirty="0" smtClean="0">
                <a:solidFill>
                  <a:srgbClr val="FFFF00"/>
                </a:solidFill>
                <a:latin typeface="Times New Roman" pitchFamily="18" charset="0"/>
              </a:rPr>
              <a:t> (особливо </a:t>
            </a:r>
            <a:r>
              <a:rPr lang="ru-RU" sz="2400" b="1" dirty="0" err="1" smtClean="0">
                <a:solidFill>
                  <a:srgbClr val="FFFF00"/>
                </a:solidFill>
                <a:latin typeface="Times New Roman" pitchFamily="18" charset="0"/>
              </a:rPr>
              <a:t>артесунати</a:t>
            </a:r>
            <a:r>
              <a:rPr lang="ru-RU" sz="2400" b="1" dirty="0" smtClean="0">
                <a:solidFill>
                  <a:srgbClr val="FFFF00"/>
                </a:solidFill>
                <a:latin typeface="Times New Roman" pitchFamily="18" charset="0"/>
              </a:rPr>
              <a:t> – до 40%) ЛЗ</a:t>
            </a:r>
            <a:r>
              <a:rPr lang="en-US" sz="2400" b="1" dirty="0" smtClean="0">
                <a:solidFill>
                  <a:srgbClr val="FFFF00"/>
                </a:solidFill>
                <a:latin typeface="Times New Roman" pitchFamily="18" charset="0"/>
              </a:rPr>
              <a:t>Kelesidis1 T, et al. J </a:t>
            </a:r>
            <a:r>
              <a:rPr lang="en-US" sz="2400" b="1" dirty="0" err="1" smtClean="0">
                <a:solidFill>
                  <a:srgbClr val="FFFF00"/>
                </a:solidFill>
                <a:latin typeface="Times New Roman" pitchFamily="18" charset="0"/>
              </a:rPr>
              <a:t>Antimicrob</a:t>
            </a:r>
            <a:r>
              <a:rPr lang="en-US" sz="2400" b="1" dirty="0" smtClean="0">
                <a:solidFill>
                  <a:srgbClr val="FFFF00"/>
                </a:solidFill>
                <a:latin typeface="Times New Roman" pitchFamily="18" charset="0"/>
              </a:rPr>
              <a:t> </a:t>
            </a:r>
            <a:r>
              <a:rPr lang="en-US" sz="2400" b="1" dirty="0" err="1" smtClean="0">
                <a:solidFill>
                  <a:srgbClr val="FFFF00"/>
                </a:solidFill>
                <a:latin typeface="Times New Roman" pitchFamily="18" charset="0"/>
              </a:rPr>
              <a:t>Chemother</a:t>
            </a:r>
            <a:r>
              <a:rPr lang="en-US" sz="2400" b="1" dirty="0" smtClean="0">
                <a:solidFill>
                  <a:srgbClr val="FFFF00"/>
                </a:solidFill>
                <a:latin typeface="Times New Roman" pitchFamily="18" charset="0"/>
              </a:rPr>
              <a:t> 2007; 60: </a:t>
            </a:r>
            <a:r>
              <a:rPr lang="en-US" sz="2400" b="1" dirty="0" smtClean="0">
                <a:solidFill>
                  <a:srgbClr val="FFFF00"/>
                </a:solidFill>
                <a:latin typeface="Times New Roman" pitchFamily="18" charset="0"/>
              </a:rPr>
              <a:t>214-236</a:t>
            </a:r>
            <a:endParaRPr lang="uk-UA" sz="2400" b="1" dirty="0" smtClean="0">
              <a:solidFill>
                <a:srgbClr val="FFFF00"/>
              </a:solidFill>
              <a:latin typeface="Times New Roman" pitchFamily="18" charset="0"/>
            </a:endParaRPr>
          </a:p>
          <a:p>
            <a:pPr marL="273050" indent="-273050">
              <a:lnSpc>
                <a:spcPct val="80000"/>
              </a:lnSpc>
            </a:pPr>
            <a:r>
              <a:rPr lang="ru-RU" sz="2400" b="1" dirty="0" err="1" smtClean="0">
                <a:solidFill>
                  <a:srgbClr val="FFFF00"/>
                </a:solidFill>
                <a:latin typeface="Times New Roman" pitchFamily="18" charset="0"/>
              </a:rPr>
              <a:t>Серед</a:t>
            </a:r>
            <a:r>
              <a:rPr lang="ru-RU" sz="2400" b="1" dirty="0" smtClean="0">
                <a:solidFill>
                  <a:srgbClr val="FFFF00"/>
                </a:solidFill>
                <a:latin typeface="Times New Roman" pitchFamily="18" charset="0"/>
              </a:rPr>
              <a:t> </a:t>
            </a:r>
            <a:r>
              <a:rPr lang="ru-RU" sz="2400" b="1" dirty="0" err="1" smtClean="0">
                <a:solidFill>
                  <a:srgbClr val="FFFF00"/>
                </a:solidFill>
                <a:latin typeface="Times New Roman" pitchFamily="18" charset="0"/>
              </a:rPr>
              <a:t>противірусних</a:t>
            </a:r>
            <a:r>
              <a:rPr lang="ru-RU" sz="2400" b="1" dirty="0" smtClean="0">
                <a:solidFill>
                  <a:srgbClr val="FFFF00"/>
                </a:solidFill>
                <a:latin typeface="Times New Roman" pitchFamily="18" charset="0"/>
              </a:rPr>
              <a:t> – </a:t>
            </a:r>
            <a:r>
              <a:rPr lang="ru-RU" sz="2400" b="1" dirty="0" err="1" smtClean="0">
                <a:solidFill>
                  <a:srgbClr val="FFFF00"/>
                </a:solidFill>
                <a:latin typeface="Times New Roman" pitchFamily="18" charset="0"/>
              </a:rPr>
              <a:t>випадки</a:t>
            </a:r>
            <a:r>
              <a:rPr lang="ru-RU" sz="2400" b="1" dirty="0" smtClean="0">
                <a:solidFill>
                  <a:srgbClr val="FFFF00"/>
                </a:solidFill>
                <a:latin typeface="Times New Roman" pitchFamily="18" charset="0"/>
              </a:rPr>
              <a:t> </a:t>
            </a:r>
            <a:r>
              <a:rPr lang="ru-RU" sz="2400" b="1" dirty="0" err="1" smtClean="0">
                <a:solidFill>
                  <a:srgbClr val="FFFF00"/>
                </a:solidFill>
                <a:latin typeface="Times New Roman" pitchFamily="18" charset="0"/>
              </a:rPr>
              <a:t>фальсифікації</a:t>
            </a:r>
            <a:r>
              <a:rPr lang="ru-RU" sz="2400" b="1" dirty="0" smtClean="0">
                <a:solidFill>
                  <a:srgbClr val="FFFF00"/>
                </a:solidFill>
                <a:latin typeface="Times New Roman" pitchFamily="18" charset="0"/>
              </a:rPr>
              <a:t> </a:t>
            </a:r>
            <a:r>
              <a:rPr lang="ru-RU" sz="2400" b="1" dirty="0" err="1" smtClean="0">
                <a:solidFill>
                  <a:srgbClr val="FFFF00"/>
                </a:solidFill>
                <a:latin typeface="Times New Roman" pitchFamily="18" charset="0"/>
              </a:rPr>
              <a:t>інтерферон-альфа</a:t>
            </a:r>
            <a:r>
              <a:rPr lang="ru-RU" sz="2400" b="1" dirty="0" smtClean="0">
                <a:solidFill>
                  <a:srgbClr val="FFFF00"/>
                </a:solidFill>
                <a:latin typeface="Times New Roman" pitchFamily="18" charset="0"/>
              </a:rPr>
              <a:t>, </a:t>
            </a:r>
            <a:r>
              <a:rPr lang="ru-RU" sz="2400" b="1" dirty="0" err="1" smtClean="0">
                <a:solidFill>
                  <a:srgbClr val="FFFF00"/>
                </a:solidFill>
                <a:latin typeface="Times New Roman" pitchFamily="18" charset="0"/>
              </a:rPr>
              <a:t>антиретровірусних</a:t>
            </a:r>
            <a:r>
              <a:rPr lang="ru-RU" sz="2400" b="1" dirty="0" smtClean="0">
                <a:solidFill>
                  <a:srgbClr val="FFFF00"/>
                </a:solidFill>
                <a:latin typeface="Times New Roman" pitchFamily="18" charset="0"/>
              </a:rPr>
              <a:t>, </a:t>
            </a:r>
            <a:r>
              <a:rPr lang="ru-RU" sz="2400" b="1" dirty="0" err="1" smtClean="0">
                <a:solidFill>
                  <a:srgbClr val="FFFF00"/>
                </a:solidFill>
                <a:latin typeface="Times New Roman" pitchFamily="18" charset="0"/>
              </a:rPr>
              <a:t>останніми</a:t>
            </a:r>
            <a:r>
              <a:rPr lang="ru-RU" sz="2400" b="1" dirty="0" smtClean="0">
                <a:solidFill>
                  <a:srgbClr val="FFFF00"/>
                </a:solidFill>
                <a:latin typeface="Times New Roman" pitchFamily="18" charset="0"/>
              </a:rPr>
              <a:t> роками – </a:t>
            </a:r>
            <a:r>
              <a:rPr lang="ru-RU" sz="2400" b="1" dirty="0" err="1" smtClean="0">
                <a:solidFill>
                  <a:srgbClr val="FFFF00"/>
                </a:solidFill>
                <a:latin typeface="Times New Roman" pitchFamily="18" charset="0"/>
              </a:rPr>
              <a:t>Таміфлю</a:t>
            </a:r>
            <a:r>
              <a:rPr lang="ru-RU" sz="2400" b="1" dirty="0" smtClean="0">
                <a:solidFill>
                  <a:srgbClr val="FFFF00"/>
                </a:solidFill>
                <a:latin typeface="Times New Roman" pitchFamily="18" charset="0"/>
              </a:rPr>
              <a:t> (</a:t>
            </a:r>
            <a:r>
              <a:rPr lang="ru-RU" sz="2400" b="1" dirty="0" err="1" smtClean="0">
                <a:solidFill>
                  <a:srgbClr val="FFFF00"/>
                </a:solidFill>
                <a:latin typeface="Times New Roman" pitchFamily="18" charset="0"/>
              </a:rPr>
              <a:t>оселтамівір</a:t>
            </a:r>
            <a:r>
              <a:rPr lang="ru-RU" sz="2400" b="1" dirty="0" smtClean="0">
                <a:solidFill>
                  <a:srgbClr val="FFFF00"/>
                </a:solidFill>
                <a:latin typeface="Times New Roman" pitchFamily="18" charset="0"/>
              </a:rPr>
              <a:t>)</a:t>
            </a:r>
          </a:p>
          <a:p>
            <a:pPr marL="273050" indent="-273050">
              <a:lnSpc>
                <a:spcPct val="80000"/>
              </a:lnSpc>
            </a:pPr>
            <a:r>
              <a:rPr lang="ru-RU" sz="2400" b="1" dirty="0" err="1" smtClean="0">
                <a:solidFill>
                  <a:srgbClr val="FFFF00"/>
                </a:solidFill>
                <a:latin typeface="Times New Roman" pitchFamily="18" charset="0"/>
              </a:rPr>
              <a:t>Втрата</a:t>
            </a:r>
            <a:r>
              <a:rPr lang="ru-RU" sz="2400" b="1" dirty="0" smtClean="0">
                <a:solidFill>
                  <a:srgbClr val="FFFF00"/>
                </a:solidFill>
                <a:latin typeface="Times New Roman" pitchFamily="18" charset="0"/>
              </a:rPr>
              <a:t> </a:t>
            </a:r>
            <a:r>
              <a:rPr lang="ru-RU" sz="2400" b="1" dirty="0" err="1" smtClean="0">
                <a:solidFill>
                  <a:srgbClr val="FFFF00"/>
                </a:solidFill>
                <a:latin typeface="Times New Roman" pitchFamily="18" charset="0"/>
              </a:rPr>
              <a:t>активності</a:t>
            </a:r>
            <a:r>
              <a:rPr lang="ru-RU" sz="2400" b="1" dirty="0" smtClean="0">
                <a:solidFill>
                  <a:srgbClr val="FFFF00"/>
                </a:solidFill>
                <a:latin typeface="Times New Roman" pitchFamily="18" charset="0"/>
              </a:rPr>
              <a:t> </a:t>
            </a:r>
            <a:r>
              <a:rPr lang="ru-RU" sz="2400" b="1" dirty="0" err="1" smtClean="0">
                <a:solidFill>
                  <a:srgbClr val="FFFF00"/>
                </a:solidFill>
                <a:latin typeface="Times New Roman" pitchFamily="18" charset="0"/>
              </a:rPr>
              <a:t>внаслідок</a:t>
            </a:r>
            <a:r>
              <a:rPr lang="ru-RU" sz="2400" b="1" dirty="0" smtClean="0">
                <a:solidFill>
                  <a:srgbClr val="FFFF00"/>
                </a:solidFill>
                <a:latin typeface="Times New Roman" pitchFamily="18" charset="0"/>
              </a:rPr>
              <a:t> неправильного </a:t>
            </a:r>
            <a:r>
              <a:rPr lang="ru-RU" sz="2400" b="1" dirty="0" err="1" smtClean="0">
                <a:solidFill>
                  <a:srgbClr val="FFFF00"/>
                </a:solidFill>
                <a:latin typeface="Times New Roman" pitchFamily="18" charset="0"/>
              </a:rPr>
              <a:t>зберігання</a:t>
            </a:r>
            <a:r>
              <a:rPr lang="ru-RU" sz="2400" b="1" dirty="0" smtClean="0">
                <a:solidFill>
                  <a:srgbClr val="FFFF00"/>
                </a:solidFill>
                <a:latin typeface="Times New Roman" pitchFamily="18" charset="0"/>
              </a:rPr>
              <a:t>, особливо у </a:t>
            </a:r>
            <a:r>
              <a:rPr lang="ru-RU" sz="2400" b="1" dirty="0" err="1" smtClean="0">
                <a:solidFill>
                  <a:srgbClr val="FFFF00"/>
                </a:solidFill>
                <a:latin typeface="Times New Roman" pitchFamily="18" charset="0"/>
              </a:rPr>
              <a:t>країнах</a:t>
            </a:r>
            <a:r>
              <a:rPr lang="ru-RU" sz="2400" b="1" dirty="0" smtClean="0">
                <a:solidFill>
                  <a:srgbClr val="FFFF00"/>
                </a:solidFill>
                <a:latin typeface="Times New Roman" pitchFamily="18" charset="0"/>
              </a:rPr>
              <a:t> </a:t>
            </a:r>
            <a:r>
              <a:rPr lang="ru-RU" sz="2400" b="1" dirty="0" err="1" smtClean="0">
                <a:solidFill>
                  <a:srgbClr val="FFFF00"/>
                </a:solidFill>
                <a:latin typeface="Times New Roman" pitchFamily="18" charset="0"/>
              </a:rPr>
              <a:t>із</a:t>
            </a:r>
            <a:r>
              <a:rPr lang="ru-RU" sz="2400" b="1" dirty="0" smtClean="0">
                <a:solidFill>
                  <a:srgbClr val="FFFF00"/>
                </a:solidFill>
                <a:latin typeface="Times New Roman" pitchFamily="18" charset="0"/>
              </a:rPr>
              <a:t> </a:t>
            </a:r>
            <a:r>
              <a:rPr lang="ru-RU" sz="2400" b="1" dirty="0" err="1" smtClean="0">
                <a:solidFill>
                  <a:srgbClr val="FFFF00"/>
                </a:solidFill>
                <a:latin typeface="Times New Roman" pitchFamily="18" charset="0"/>
              </a:rPr>
              <a:t>спекотним</a:t>
            </a:r>
            <a:r>
              <a:rPr lang="ru-RU" sz="2400" b="1" dirty="0" smtClean="0">
                <a:solidFill>
                  <a:srgbClr val="FFFF00"/>
                </a:solidFill>
                <a:latin typeface="Times New Roman" pitchFamily="18" charset="0"/>
              </a:rPr>
              <a:t> </a:t>
            </a:r>
            <a:r>
              <a:rPr lang="ru-RU" sz="2400" b="1" dirty="0" err="1" smtClean="0">
                <a:solidFill>
                  <a:srgbClr val="FFFF00"/>
                </a:solidFill>
                <a:latin typeface="Times New Roman" pitchFamily="18" charset="0"/>
              </a:rPr>
              <a:t>кліматом</a:t>
            </a:r>
            <a:r>
              <a:rPr lang="ru-RU" sz="2400" b="1" dirty="0" smtClean="0">
                <a:solidFill>
                  <a:srgbClr val="FFFF00"/>
                </a:solidFill>
                <a:latin typeface="Times New Roman" pitchFamily="18" charset="0"/>
              </a:rPr>
              <a:t>, </a:t>
            </a:r>
            <a:r>
              <a:rPr lang="ru-RU" sz="2400" b="1" dirty="0" err="1" smtClean="0">
                <a:solidFill>
                  <a:srgbClr val="FFFF00"/>
                </a:solidFill>
                <a:latin typeface="Times New Roman" pitchFamily="18" charset="0"/>
              </a:rPr>
              <a:t>закінчення</a:t>
            </a:r>
            <a:r>
              <a:rPr lang="ru-RU" sz="2400" b="1" dirty="0" smtClean="0">
                <a:solidFill>
                  <a:srgbClr val="FFFF00"/>
                </a:solidFill>
                <a:latin typeface="Times New Roman" pitchFamily="18" charset="0"/>
              </a:rPr>
              <a:t> </a:t>
            </a:r>
            <a:r>
              <a:rPr lang="ru-RU" sz="2400" b="1" dirty="0" err="1" smtClean="0">
                <a:solidFill>
                  <a:srgbClr val="FFFF00"/>
                </a:solidFill>
                <a:latin typeface="Times New Roman" pitchFamily="18" charset="0"/>
              </a:rPr>
              <a:t>терміну</a:t>
            </a:r>
            <a:r>
              <a:rPr lang="ru-RU" sz="2400" b="1" dirty="0" smtClean="0">
                <a:solidFill>
                  <a:srgbClr val="FFFF00"/>
                </a:solidFill>
                <a:latin typeface="Times New Roman" pitchFamily="18" charset="0"/>
              </a:rPr>
              <a:t> </a:t>
            </a:r>
            <a:r>
              <a:rPr lang="ru-RU" sz="2400" b="1" dirty="0" err="1" smtClean="0">
                <a:solidFill>
                  <a:srgbClr val="FFFF00"/>
                </a:solidFill>
                <a:latin typeface="Times New Roman" pitchFamily="18" charset="0"/>
              </a:rPr>
              <a:t>придатності</a:t>
            </a:r>
            <a:endParaRPr lang="ru-RU" sz="2400" b="1" dirty="0" smtClean="0">
              <a:solidFill>
                <a:srgbClr val="FFFF00"/>
              </a:solidFill>
              <a:latin typeface="Times New Roman" pitchFamily="18" charset="0"/>
            </a:endParaRPr>
          </a:p>
          <a:p>
            <a:pPr marL="273050" indent="-273050">
              <a:lnSpc>
                <a:spcPct val="80000"/>
              </a:lnSpc>
            </a:pPr>
            <a:endParaRPr lang="ru-RU" sz="3900" dirty="0" smtClean="0">
              <a:effectLst/>
              <a:latin typeface="Times New Roman" pitchFamily="18" charset="0"/>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1905000" y="407988"/>
            <a:ext cx="7239000" cy="1143000"/>
          </a:xfrm>
        </p:spPr>
        <p:txBody>
          <a:bodyPr lIns="45720" tIns="0" rIns="45720" bIns="0" anchor="b">
            <a:normAutofit/>
          </a:bodyPr>
          <a:lstStyle/>
          <a:p>
            <a:pPr algn="l">
              <a:defRPr/>
            </a:pPr>
            <a:r>
              <a:rPr lang="ru-RU" sz="2100" cap="all" dirty="0" smtClean="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Times New Roman" pitchFamily="18" charset="0"/>
              </a:rPr>
              <a:t>НАСЛІДКИ</a:t>
            </a:r>
            <a:r>
              <a:rPr lang="ru-RU" sz="2100" kern="1200" cap="all" dirty="0" smtClean="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Times New Roman" pitchFamily="18" charset="0"/>
              </a:rPr>
              <a:t> </a:t>
            </a:r>
            <a:r>
              <a:rPr lang="ru-RU" sz="2100" kern="1200" cap="all" dirty="0" err="1" smtClean="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Times New Roman" pitchFamily="18" charset="0"/>
              </a:rPr>
              <a:t>фальсифІкацІЇ</a:t>
            </a:r>
            <a:r>
              <a:rPr lang="ru-RU" sz="2100" kern="1200" cap="all" dirty="0" smtClean="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Times New Roman" pitchFamily="18" charset="0"/>
              </a:rPr>
              <a:t> </a:t>
            </a:r>
            <a:r>
              <a:rPr lang="ru-RU" sz="2100" cap="all" dirty="0" smtClean="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Times New Roman" pitchFamily="18" charset="0"/>
              </a:rPr>
              <a:t>ТА</a:t>
            </a:r>
            <a:r>
              <a:rPr lang="ru-RU" sz="2100" kern="1200" cap="all" dirty="0" smtClean="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Times New Roman" pitchFamily="18" charset="0"/>
              </a:rPr>
              <a:t> </a:t>
            </a:r>
            <a:r>
              <a:rPr lang="ru-RU" sz="2100" kern="1200" cap="all" dirty="0" err="1" smtClean="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Times New Roman" pitchFamily="18" charset="0"/>
              </a:rPr>
              <a:t>неадекватноЇ</a:t>
            </a:r>
            <a:r>
              <a:rPr lang="ru-RU" sz="2100" kern="1200" cap="all" dirty="0" smtClean="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Times New Roman" pitchFamily="18" charset="0"/>
              </a:rPr>
              <a:t> ЯКОСТІ </a:t>
            </a:r>
            <a:r>
              <a:rPr lang="ru-RU" sz="2100" kern="1200" cap="all" dirty="0" err="1" smtClean="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Times New Roman" pitchFamily="18" charset="0"/>
              </a:rPr>
              <a:t>антимІкробнИх</a:t>
            </a:r>
            <a:r>
              <a:rPr lang="ru-RU" sz="2100" kern="1200" cap="all" dirty="0" smtClean="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Times New Roman" pitchFamily="18" charset="0"/>
              </a:rPr>
              <a:t> </a:t>
            </a:r>
            <a:r>
              <a:rPr lang="ru-RU" sz="2100" kern="1200" cap="all" dirty="0" err="1" smtClean="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Times New Roman" pitchFamily="18" charset="0"/>
              </a:rPr>
              <a:t>ЗАСОБІв</a:t>
            </a:r>
            <a:endParaRPr lang="ru-RU" sz="2100" kern="1200" cap="all" dirty="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Times New Roman" pitchFamily="18" charset="0"/>
            </a:endParaRPr>
          </a:p>
        </p:txBody>
      </p:sp>
      <p:sp>
        <p:nvSpPr>
          <p:cNvPr id="26627" name="Rectangle 3"/>
          <p:cNvSpPr>
            <a:spLocks noGrp="1" noChangeArrowheads="1"/>
          </p:cNvSpPr>
          <p:nvPr>
            <p:ph type="body" idx="4294967295"/>
          </p:nvPr>
        </p:nvSpPr>
        <p:spPr>
          <a:xfrm>
            <a:off x="0" y="1609725"/>
            <a:ext cx="8820150" cy="5105400"/>
          </a:xfrm>
          <a:noFill/>
        </p:spPr>
        <p:txBody>
          <a:bodyPr>
            <a:normAutofit/>
          </a:bodyPr>
          <a:lstStyle/>
          <a:p>
            <a:pPr marL="273050" indent="-273050">
              <a:lnSpc>
                <a:spcPct val="90000"/>
              </a:lnSpc>
            </a:pPr>
            <a:r>
              <a:rPr lang="ru-RU" sz="2800" dirty="0" err="1" smtClean="0">
                <a:solidFill>
                  <a:srgbClr val="FFFF00"/>
                </a:solidFill>
                <a:latin typeface="Times New Roman" pitchFamily="18" charset="0"/>
              </a:rPr>
              <a:t>Недостатня</a:t>
            </a:r>
            <a:r>
              <a:rPr lang="ru-RU" sz="2800" dirty="0" smtClean="0">
                <a:solidFill>
                  <a:srgbClr val="FFFF00"/>
                </a:solidFill>
                <a:latin typeface="Times New Roman" pitchFamily="18" charset="0"/>
              </a:rPr>
              <a:t> </a:t>
            </a:r>
            <a:r>
              <a:rPr lang="ru-RU" sz="2800" dirty="0" err="1" smtClean="0">
                <a:solidFill>
                  <a:srgbClr val="FFFF00"/>
                </a:solidFill>
                <a:latin typeface="Times New Roman" pitchFamily="18" charset="0"/>
              </a:rPr>
              <a:t>ефективність</a:t>
            </a:r>
            <a:endParaRPr lang="ru-RU" sz="2800" dirty="0" smtClean="0">
              <a:solidFill>
                <a:srgbClr val="FFFF00"/>
              </a:solidFill>
              <a:latin typeface="Times New Roman" pitchFamily="18" charset="0"/>
            </a:endParaRPr>
          </a:p>
          <a:p>
            <a:pPr marL="273050" indent="-273050">
              <a:lnSpc>
                <a:spcPct val="90000"/>
              </a:lnSpc>
            </a:pPr>
            <a:r>
              <a:rPr lang="ru-RU" sz="2800" dirty="0" err="1" smtClean="0">
                <a:solidFill>
                  <a:srgbClr val="FFFF00"/>
                </a:solidFill>
                <a:latin typeface="Times New Roman" pitchFamily="18" charset="0"/>
              </a:rPr>
              <a:t>Невдача</a:t>
            </a:r>
            <a:r>
              <a:rPr lang="ru-RU" sz="2800" dirty="0" smtClean="0">
                <a:solidFill>
                  <a:srgbClr val="FFFF00"/>
                </a:solidFill>
                <a:latin typeface="Times New Roman" pitchFamily="18" charset="0"/>
              </a:rPr>
              <a:t> </a:t>
            </a:r>
            <a:r>
              <a:rPr lang="ru-RU" sz="2800" dirty="0" err="1" smtClean="0">
                <a:solidFill>
                  <a:srgbClr val="FFFF00"/>
                </a:solidFill>
                <a:latin typeface="Times New Roman" pitchFamily="18" charset="0"/>
              </a:rPr>
              <a:t>лікування</a:t>
            </a:r>
            <a:endParaRPr lang="ru-RU" sz="2800" dirty="0" smtClean="0">
              <a:solidFill>
                <a:srgbClr val="FFFF00"/>
              </a:solidFill>
              <a:latin typeface="Times New Roman" pitchFamily="18" charset="0"/>
            </a:endParaRPr>
          </a:p>
          <a:p>
            <a:pPr marL="273050" indent="-273050">
              <a:lnSpc>
                <a:spcPct val="90000"/>
              </a:lnSpc>
            </a:pPr>
            <a:r>
              <a:rPr lang="ru-RU" sz="2800" dirty="0" err="1" smtClean="0">
                <a:solidFill>
                  <a:srgbClr val="FFFF00"/>
                </a:solidFill>
                <a:latin typeface="Times New Roman" pitchFamily="18" charset="0"/>
              </a:rPr>
              <a:t>Ризик</a:t>
            </a:r>
            <a:r>
              <a:rPr lang="ru-RU" sz="2800" dirty="0" smtClean="0">
                <a:solidFill>
                  <a:srgbClr val="FFFF00"/>
                </a:solidFill>
                <a:latin typeface="Times New Roman" pitchFamily="18" charset="0"/>
              </a:rPr>
              <a:t> </a:t>
            </a:r>
            <a:r>
              <a:rPr lang="ru-RU" sz="2800" dirty="0" err="1" smtClean="0">
                <a:solidFill>
                  <a:srgbClr val="FFFF00"/>
                </a:solidFill>
                <a:latin typeface="Times New Roman" pitchFamily="18" charset="0"/>
              </a:rPr>
              <a:t>розвитку</a:t>
            </a:r>
            <a:r>
              <a:rPr lang="ru-RU" sz="2800" dirty="0" smtClean="0">
                <a:solidFill>
                  <a:srgbClr val="FFFF00"/>
                </a:solidFill>
                <a:latin typeface="Times New Roman" pitchFamily="18" charset="0"/>
              </a:rPr>
              <a:t> </a:t>
            </a:r>
            <a:r>
              <a:rPr lang="ru-RU" sz="2800" dirty="0" err="1" smtClean="0">
                <a:solidFill>
                  <a:srgbClr val="FFFF00"/>
                </a:solidFill>
                <a:latin typeface="Times New Roman" pitchFamily="18" charset="0"/>
              </a:rPr>
              <a:t>антибіотикорезистентності</a:t>
            </a:r>
            <a:endParaRPr lang="ru-RU" sz="2800" dirty="0" smtClean="0">
              <a:solidFill>
                <a:srgbClr val="FFFF00"/>
              </a:solidFill>
              <a:latin typeface="Times New Roman" pitchFamily="18" charset="0"/>
            </a:endParaRPr>
          </a:p>
          <a:p>
            <a:pPr marL="273050" indent="-273050">
              <a:lnSpc>
                <a:spcPct val="90000"/>
              </a:lnSpc>
            </a:pPr>
            <a:r>
              <a:rPr lang="ru-RU" sz="2800" dirty="0" err="1" smtClean="0">
                <a:solidFill>
                  <a:srgbClr val="FFFF00"/>
                </a:solidFill>
                <a:latin typeface="Times New Roman" pitchFamily="18" charset="0"/>
              </a:rPr>
              <a:t>Побічні</a:t>
            </a:r>
            <a:r>
              <a:rPr lang="ru-RU" sz="2800" dirty="0" smtClean="0">
                <a:solidFill>
                  <a:srgbClr val="FFFF00"/>
                </a:solidFill>
                <a:latin typeface="Times New Roman" pitchFamily="18" charset="0"/>
              </a:rPr>
              <a:t> </a:t>
            </a:r>
            <a:r>
              <a:rPr lang="ru-RU" sz="2800" dirty="0" smtClean="0">
                <a:solidFill>
                  <a:srgbClr val="FFFF00"/>
                </a:solidFill>
                <a:latin typeface="Times New Roman" pitchFamily="18" charset="0"/>
              </a:rPr>
              <a:t>та </a:t>
            </a:r>
            <a:r>
              <a:rPr lang="ru-RU" sz="2800" dirty="0" err="1" smtClean="0">
                <a:solidFill>
                  <a:srgbClr val="FFFF00"/>
                </a:solidFill>
                <a:latin typeface="Times New Roman" pitchFamily="18" charset="0"/>
              </a:rPr>
              <a:t>токсичні</a:t>
            </a:r>
            <a:r>
              <a:rPr lang="ru-RU" sz="2800" dirty="0" smtClean="0">
                <a:solidFill>
                  <a:srgbClr val="FFFF00"/>
                </a:solidFill>
                <a:latin typeface="Times New Roman" pitchFamily="18" charset="0"/>
              </a:rPr>
              <a:t> </a:t>
            </a:r>
            <a:r>
              <a:rPr lang="ru-RU" sz="2800" dirty="0" err="1" smtClean="0">
                <a:solidFill>
                  <a:srgbClr val="FFFF00"/>
                </a:solidFill>
                <a:latin typeface="Times New Roman" pitchFamily="18" charset="0"/>
              </a:rPr>
              <a:t>ефекти</a:t>
            </a:r>
            <a:r>
              <a:rPr lang="ru-RU" sz="2800" dirty="0" smtClean="0">
                <a:solidFill>
                  <a:srgbClr val="FFFF00"/>
                </a:solidFill>
                <a:latin typeface="Times New Roman" pitchFamily="18" charset="0"/>
              </a:rPr>
              <a:t> (особливо у </a:t>
            </a:r>
            <a:r>
              <a:rPr lang="ru-RU" sz="2800" dirty="0" err="1" smtClean="0">
                <a:solidFill>
                  <a:srgbClr val="FFFF00"/>
                </a:solidFill>
                <a:latin typeface="Times New Roman" pitchFamily="18" charset="0"/>
              </a:rPr>
              <a:t>дітей</a:t>
            </a:r>
            <a:r>
              <a:rPr lang="ru-RU" sz="2800" dirty="0" smtClean="0">
                <a:solidFill>
                  <a:srgbClr val="FFFF00"/>
                </a:solidFill>
                <a:latin typeface="Times New Roman" pitchFamily="18" charset="0"/>
              </a:rPr>
              <a:t>)</a:t>
            </a:r>
          </a:p>
          <a:p>
            <a:pPr marL="273050" indent="-273050">
              <a:lnSpc>
                <a:spcPct val="90000"/>
              </a:lnSpc>
            </a:pPr>
            <a:r>
              <a:rPr lang="ru-RU" sz="2800" dirty="0" err="1" smtClean="0">
                <a:solidFill>
                  <a:srgbClr val="FFFF00"/>
                </a:solidFill>
                <a:latin typeface="Times New Roman" pitchFamily="18" charset="0"/>
              </a:rPr>
              <a:t>Підвищення</a:t>
            </a:r>
            <a:r>
              <a:rPr lang="ru-RU" sz="2800" dirty="0" smtClean="0">
                <a:solidFill>
                  <a:srgbClr val="FFFF00"/>
                </a:solidFill>
                <a:latin typeface="Times New Roman" pitchFamily="18" charset="0"/>
              </a:rPr>
              <a:t> </a:t>
            </a:r>
            <a:r>
              <a:rPr lang="ru-RU" sz="2800" dirty="0" err="1" smtClean="0">
                <a:solidFill>
                  <a:srgbClr val="FFFF00"/>
                </a:solidFill>
                <a:latin typeface="Times New Roman" pitchFamily="18" charset="0"/>
              </a:rPr>
              <a:t>захворюваності</a:t>
            </a:r>
            <a:r>
              <a:rPr lang="ru-RU" sz="2800" dirty="0" smtClean="0">
                <a:solidFill>
                  <a:srgbClr val="FFFF00"/>
                </a:solidFill>
                <a:latin typeface="Times New Roman" pitchFamily="18" charset="0"/>
              </a:rPr>
              <a:t> та </a:t>
            </a:r>
            <a:r>
              <a:rPr lang="ru-RU" sz="2800" dirty="0" err="1" smtClean="0">
                <a:solidFill>
                  <a:srgbClr val="FFFF00"/>
                </a:solidFill>
                <a:latin typeface="Times New Roman" pitchFamily="18" charset="0"/>
              </a:rPr>
              <a:t>смертності</a:t>
            </a:r>
            <a:endParaRPr lang="ru-RU" sz="2800" dirty="0" smtClean="0">
              <a:solidFill>
                <a:srgbClr val="FFFF00"/>
              </a:solidFill>
              <a:latin typeface="Times New Roman" pitchFamily="18" charset="0"/>
            </a:endParaRPr>
          </a:p>
          <a:p>
            <a:pPr marL="273050" indent="-273050">
              <a:lnSpc>
                <a:spcPct val="90000"/>
              </a:lnSpc>
            </a:pPr>
            <a:r>
              <a:rPr lang="ru-RU" sz="2800" dirty="0" smtClean="0">
                <a:solidFill>
                  <a:srgbClr val="FFFF00"/>
                </a:solidFill>
                <a:latin typeface="Times New Roman" pitchFamily="18" charset="0"/>
              </a:rPr>
              <a:t>«</a:t>
            </a:r>
            <a:r>
              <a:rPr lang="ru-RU" sz="2800" dirty="0" err="1" smtClean="0">
                <a:solidFill>
                  <a:srgbClr val="FFFF00"/>
                </a:solidFill>
                <a:latin typeface="Times New Roman" pitchFamily="18" charset="0"/>
              </a:rPr>
              <a:t>Втрата</a:t>
            </a:r>
            <a:r>
              <a:rPr lang="ru-RU" sz="2800" dirty="0" smtClean="0">
                <a:solidFill>
                  <a:srgbClr val="FFFF00"/>
                </a:solidFill>
                <a:latin typeface="Times New Roman" pitchFamily="18" charset="0"/>
              </a:rPr>
              <a:t>» </a:t>
            </a:r>
            <a:r>
              <a:rPr lang="ru-RU" sz="2800" dirty="0" err="1" smtClean="0">
                <a:solidFill>
                  <a:srgbClr val="FFFF00"/>
                </a:solidFill>
                <a:latin typeface="Times New Roman" pitchFamily="18" charset="0"/>
              </a:rPr>
              <a:t>ефективних</a:t>
            </a:r>
            <a:r>
              <a:rPr lang="ru-RU" sz="2800" dirty="0" smtClean="0">
                <a:solidFill>
                  <a:srgbClr val="FFFF00"/>
                </a:solidFill>
                <a:latin typeface="Times New Roman" pitchFamily="18" charset="0"/>
              </a:rPr>
              <a:t> </a:t>
            </a:r>
            <a:r>
              <a:rPr lang="ru-RU" sz="2800" dirty="0" smtClean="0">
                <a:solidFill>
                  <a:srgbClr val="FFFF00"/>
                </a:solidFill>
                <a:latin typeface="Times New Roman" pitchFamily="18" charset="0"/>
              </a:rPr>
              <a:t>ЛЗ</a:t>
            </a:r>
            <a:endParaRPr lang="ru-RU" sz="2800" dirty="0" smtClean="0">
              <a:solidFill>
                <a:srgbClr val="FFFF00"/>
              </a:solidFill>
              <a:latin typeface="Times New Roman" pitchFamily="18" charset="0"/>
            </a:endParaRPr>
          </a:p>
          <a:p>
            <a:pPr marL="273050" indent="-273050">
              <a:lnSpc>
                <a:spcPct val="90000"/>
              </a:lnSpc>
            </a:pPr>
            <a:r>
              <a:rPr lang="ru-RU" sz="2800" dirty="0" err="1" smtClean="0">
                <a:solidFill>
                  <a:srgbClr val="FFFF00"/>
                </a:solidFill>
                <a:latin typeface="Times New Roman" pitchFamily="18" charset="0"/>
              </a:rPr>
              <a:t>П</a:t>
            </a:r>
            <a:r>
              <a:rPr lang="ru-RU" sz="2800" dirty="0" err="1" smtClean="0">
                <a:solidFill>
                  <a:srgbClr val="FFFF00"/>
                </a:solidFill>
                <a:latin typeface="Times New Roman" pitchFamily="18" charset="0"/>
              </a:rPr>
              <a:t>ерехід</a:t>
            </a:r>
            <a:r>
              <a:rPr lang="ru-RU" sz="2800" dirty="0" smtClean="0">
                <a:solidFill>
                  <a:srgbClr val="FFFF00"/>
                </a:solidFill>
                <a:latin typeface="Times New Roman" pitchFamily="18" charset="0"/>
              </a:rPr>
              <a:t> </a:t>
            </a:r>
            <a:r>
              <a:rPr lang="ru-RU" sz="2800" dirty="0" err="1" smtClean="0">
                <a:solidFill>
                  <a:srgbClr val="FFFF00"/>
                </a:solidFill>
                <a:latin typeface="Times New Roman" pitchFamily="18" charset="0"/>
              </a:rPr>
              <a:t>з</a:t>
            </a:r>
            <a:r>
              <a:rPr lang="ru-RU" sz="2800" dirty="0" smtClean="0">
                <a:solidFill>
                  <a:srgbClr val="FFFF00"/>
                </a:solidFill>
                <a:latin typeface="Times New Roman" pitchFamily="18" charset="0"/>
              </a:rPr>
              <a:t> </a:t>
            </a:r>
            <a:r>
              <a:rPr lang="ru-RU" sz="2800" dirty="0" err="1" smtClean="0">
                <a:solidFill>
                  <a:srgbClr val="FFFF00"/>
                </a:solidFill>
                <a:latin typeface="Times New Roman" pitchFamily="18" charset="0"/>
              </a:rPr>
              <a:t>антибіотиків</a:t>
            </a:r>
            <a:r>
              <a:rPr lang="ru-RU" sz="2800" dirty="0" smtClean="0">
                <a:solidFill>
                  <a:srgbClr val="FFFF00"/>
                </a:solidFill>
                <a:latin typeface="Times New Roman" pitchFamily="18" charset="0"/>
              </a:rPr>
              <a:t> </a:t>
            </a:r>
            <a:r>
              <a:rPr lang="ru-RU" sz="2800" dirty="0" err="1" smtClean="0">
                <a:solidFill>
                  <a:srgbClr val="FFFF00"/>
                </a:solidFill>
                <a:latin typeface="Times New Roman" pitchFamily="18" charset="0"/>
              </a:rPr>
              <a:t>вузького</a:t>
            </a:r>
            <a:r>
              <a:rPr lang="ru-RU" sz="2800" dirty="0" smtClean="0">
                <a:solidFill>
                  <a:srgbClr val="FFFF00"/>
                </a:solidFill>
                <a:latin typeface="Times New Roman" pitchFamily="18" charset="0"/>
              </a:rPr>
              <a:t> спектру на </a:t>
            </a:r>
            <a:r>
              <a:rPr lang="ru-RU" sz="2800" dirty="0" err="1" smtClean="0">
                <a:solidFill>
                  <a:srgbClr val="FFFF00"/>
                </a:solidFill>
                <a:latin typeface="Times New Roman" pitchFamily="18" charset="0"/>
              </a:rPr>
              <a:t>ширший</a:t>
            </a:r>
            <a:r>
              <a:rPr lang="ru-RU" sz="2800" dirty="0" smtClean="0">
                <a:solidFill>
                  <a:srgbClr val="FFFF00"/>
                </a:solidFill>
                <a:latin typeface="Times New Roman" pitchFamily="18" charset="0"/>
              </a:rPr>
              <a:t> спектр</a:t>
            </a:r>
          </a:p>
          <a:p>
            <a:pPr marL="273050" indent="-273050">
              <a:lnSpc>
                <a:spcPct val="90000"/>
              </a:lnSpc>
            </a:pPr>
            <a:r>
              <a:rPr lang="ru-RU" sz="2800" dirty="0" smtClean="0">
                <a:solidFill>
                  <a:srgbClr val="FFFF00"/>
                </a:solidFill>
                <a:latin typeface="Times New Roman" pitchFamily="18" charset="0"/>
              </a:rPr>
              <a:t> </a:t>
            </a:r>
            <a:r>
              <a:rPr lang="ru-RU" sz="2800" dirty="0" err="1" smtClean="0">
                <a:solidFill>
                  <a:srgbClr val="FFFF00"/>
                </a:solidFill>
                <a:latin typeface="Times New Roman" pitchFamily="18" charset="0"/>
              </a:rPr>
              <a:t>Підвищення</a:t>
            </a:r>
            <a:r>
              <a:rPr lang="ru-RU" sz="2800" dirty="0" smtClean="0">
                <a:solidFill>
                  <a:srgbClr val="FFFF00"/>
                </a:solidFill>
                <a:latin typeface="Times New Roman" pitchFamily="18" charset="0"/>
              </a:rPr>
              <a:t> </a:t>
            </a:r>
            <a:r>
              <a:rPr lang="ru-RU" sz="2800" dirty="0" err="1" smtClean="0">
                <a:solidFill>
                  <a:srgbClr val="FFFF00"/>
                </a:solidFill>
                <a:latin typeface="Times New Roman" pitchFamily="18" charset="0"/>
              </a:rPr>
              <a:t>ризику</a:t>
            </a:r>
            <a:r>
              <a:rPr lang="ru-RU" sz="2800" dirty="0" smtClean="0">
                <a:solidFill>
                  <a:srgbClr val="FFFF00"/>
                </a:solidFill>
                <a:latin typeface="Times New Roman" pitchFamily="18" charset="0"/>
              </a:rPr>
              <a:t> </a:t>
            </a:r>
            <a:r>
              <a:rPr lang="ru-RU" sz="2800" dirty="0" err="1" smtClean="0">
                <a:solidFill>
                  <a:srgbClr val="FFFF00"/>
                </a:solidFill>
                <a:latin typeface="Times New Roman" pitchFamily="18" charset="0"/>
              </a:rPr>
              <a:t>виникнення</a:t>
            </a:r>
            <a:r>
              <a:rPr lang="ru-RU" sz="2800" dirty="0" smtClean="0">
                <a:solidFill>
                  <a:srgbClr val="FFFF00"/>
                </a:solidFill>
                <a:latin typeface="Times New Roman" pitchFamily="18" charset="0"/>
              </a:rPr>
              <a:t> та </a:t>
            </a:r>
            <a:r>
              <a:rPr lang="ru-RU" sz="2800" dirty="0" err="1" smtClean="0">
                <a:solidFill>
                  <a:srgbClr val="FFFF00"/>
                </a:solidFill>
                <a:latin typeface="Times New Roman" pitchFamily="18" charset="0"/>
              </a:rPr>
              <a:t>поширення</a:t>
            </a:r>
            <a:r>
              <a:rPr lang="ru-RU" sz="2800" dirty="0" smtClean="0">
                <a:solidFill>
                  <a:srgbClr val="FFFF00"/>
                </a:solidFill>
                <a:latin typeface="Times New Roman" pitchFamily="18" charset="0"/>
              </a:rPr>
              <a:t> </a:t>
            </a:r>
            <a:r>
              <a:rPr lang="ru-RU" sz="2800" dirty="0" err="1" smtClean="0">
                <a:solidFill>
                  <a:srgbClr val="FFFF00"/>
                </a:solidFill>
                <a:latin typeface="Times New Roman" pitchFamily="18" charset="0"/>
              </a:rPr>
              <a:t>антибіотикорезистентності</a:t>
            </a:r>
            <a:r>
              <a:rPr lang="ru-RU" sz="2800" dirty="0" smtClean="0">
                <a:solidFill>
                  <a:srgbClr val="FFFF00"/>
                </a:solidFill>
                <a:latin typeface="Times New Roman" pitchFamily="18" charset="0"/>
              </a:rPr>
              <a:t>, </a:t>
            </a:r>
            <a:r>
              <a:rPr lang="ru-RU" sz="2800" dirty="0" err="1" smtClean="0">
                <a:solidFill>
                  <a:srgbClr val="FFFF00"/>
                </a:solidFill>
                <a:latin typeface="Times New Roman" pitchFamily="18" charset="0"/>
              </a:rPr>
              <a:t>підвищення</a:t>
            </a:r>
            <a:r>
              <a:rPr lang="ru-RU" sz="2800" dirty="0" smtClean="0">
                <a:solidFill>
                  <a:srgbClr val="FFFF00"/>
                </a:solidFill>
                <a:latin typeface="Times New Roman" pitchFamily="18" charset="0"/>
              </a:rPr>
              <a:t> </a:t>
            </a:r>
            <a:r>
              <a:rPr lang="ru-RU" sz="2800" dirty="0" err="1" smtClean="0">
                <a:solidFill>
                  <a:srgbClr val="FFFF00"/>
                </a:solidFill>
                <a:latin typeface="Times New Roman" pitchFamily="18" charset="0"/>
              </a:rPr>
              <a:t>вартості</a:t>
            </a:r>
            <a:r>
              <a:rPr lang="ru-RU" sz="2800" dirty="0" smtClean="0">
                <a:solidFill>
                  <a:srgbClr val="FFFF00"/>
                </a:solidFill>
                <a:latin typeface="Times New Roman" pitchFamily="18" charset="0"/>
              </a:rPr>
              <a:t> </a:t>
            </a:r>
            <a:r>
              <a:rPr lang="ru-RU" sz="2800" dirty="0" err="1" smtClean="0">
                <a:solidFill>
                  <a:srgbClr val="FFFF00"/>
                </a:solidFill>
                <a:latin typeface="Times New Roman" pitchFamily="18" charset="0"/>
              </a:rPr>
              <a:t>лікування</a:t>
            </a:r>
            <a:endParaRPr lang="ru-RU" sz="2800" dirty="0" smtClean="0">
              <a:solidFill>
                <a:srgbClr val="FFFF00"/>
              </a:solidFill>
              <a:latin typeface="Times New Roman" pitchFamily="18" charset="0"/>
            </a:endParaRPr>
          </a:p>
          <a:p>
            <a:pPr marL="273050" indent="-273050">
              <a:lnSpc>
                <a:spcPct val="90000"/>
              </a:lnSpc>
            </a:pPr>
            <a:endParaRPr lang="ru-RU" sz="2800" u="sng" dirty="0" smtClean="0">
              <a:solidFill>
                <a:srgbClr val="FFFF00"/>
              </a:solidFill>
              <a:effectLst/>
              <a:latin typeface="Times New Roman" pitchFamily="18" charset="0"/>
            </a:endParaRPr>
          </a:p>
          <a:p>
            <a:pPr marL="273050" indent="-273050">
              <a:lnSpc>
                <a:spcPct val="90000"/>
              </a:lnSpc>
            </a:pPr>
            <a:endParaRPr lang="ru-RU" sz="3100" dirty="0" smtClean="0">
              <a:solidFill>
                <a:srgbClr val="FFFF00"/>
              </a:solidFill>
              <a:effectLst/>
              <a:latin typeface="Times New Roman" pitchFamily="18" charset="0"/>
              <a:sym typeface="Symbol" pitchFamily="18" charset="2"/>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idx="1"/>
          </p:nvPr>
        </p:nvSpPr>
        <p:spPr>
          <a:xfrm>
            <a:off x="0" y="100013"/>
            <a:ext cx="9144000" cy="6858000"/>
          </a:xfrm>
        </p:spPr>
        <p:txBody>
          <a:bodyPr>
            <a:normAutofit/>
          </a:bodyPr>
          <a:lstStyle/>
          <a:p>
            <a:pPr marL="533400" indent="-533400" algn="ctr">
              <a:lnSpc>
                <a:spcPct val="80000"/>
              </a:lnSpc>
              <a:buNone/>
              <a:defRPr/>
            </a:pPr>
            <a:r>
              <a:rPr lang="ru-RU" sz="2400" b="1" i="1" dirty="0" err="1" smtClean="0">
                <a:latin typeface="Arial Narrow" pitchFamily="34" charset="0"/>
              </a:rPr>
              <a:t>Діагностика</a:t>
            </a:r>
            <a:r>
              <a:rPr lang="ru-RU" sz="2400" b="1" i="1" dirty="0" smtClean="0">
                <a:latin typeface="Arial Narrow" pitchFamily="34" charset="0"/>
              </a:rPr>
              <a:t> </a:t>
            </a:r>
            <a:r>
              <a:rPr lang="ru-RU" sz="2400" b="1" i="1" dirty="0" err="1" smtClean="0">
                <a:latin typeface="Arial Narrow" pitchFamily="34" charset="0"/>
              </a:rPr>
              <a:t>лікарської</a:t>
            </a:r>
            <a:r>
              <a:rPr lang="ru-RU" sz="2400" b="1" i="1" dirty="0" smtClean="0">
                <a:latin typeface="Arial Narrow" pitchFamily="34" charset="0"/>
              </a:rPr>
              <a:t> </a:t>
            </a:r>
            <a:r>
              <a:rPr lang="ru-RU" sz="2400" b="1" i="1" dirty="0" err="1" smtClean="0">
                <a:latin typeface="Arial Narrow" pitchFamily="34" charset="0"/>
              </a:rPr>
              <a:t>алергії</a:t>
            </a:r>
            <a:r>
              <a:rPr lang="ru-RU" sz="2400" b="1" i="1" dirty="0" smtClean="0">
                <a:latin typeface="Arial Narrow" pitchFamily="34" charset="0"/>
              </a:rPr>
              <a:t> </a:t>
            </a:r>
            <a:r>
              <a:rPr lang="ru-RU" sz="2400" b="1" i="1" dirty="0" err="1" smtClean="0">
                <a:latin typeface="Arial Narrow" pitchFamily="34" charset="0"/>
              </a:rPr>
              <a:t>здійснюється</a:t>
            </a:r>
            <a:r>
              <a:rPr lang="ru-RU" sz="2400" b="1" i="1" dirty="0" smtClean="0">
                <a:latin typeface="Arial Narrow" pitchFamily="34" charset="0"/>
              </a:rPr>
              <a:t> </a:t>
            </a:r>
            <a:r>
              <a:rPr lang="ru-RU" sz="2400" b="1" i="1" dirty="0" err="1" smtClean="0">
                <a:latin typeface="Arial Narrow" pitchFamily="34" charset="0"/>
              </a:rPr>
              <a:t>поетапно</a:t>
            </a:r>
            <a:r>
              <a:rPr lang="ru-RU" sz="2400" b="1" i="1" dirty="0" smtClean="0">
                <a:latin typeface="Arial Narrow" pitchFamily="34" charset="0"/>
              </a:rPr>
              <a:t>:</a:t>
            </a:r>
          </a:p>
          <a:p>
            <a:pPr marL="533400" indent="-533400" algn="ctr">
              <a:lnSpc>
                <a:spcPct val="80000"/>
              </a:lnSpc>
              <a:buNone/>
              <a:defRPr/>
            </a:pPr>
            <a:endParaRPr lang="ru-RU" sz="2400" b="1" i="1" dirty="0" smtClean="0">
              <a:latin typeface="Arial Narrow" pitchFamily="34" charset="0"/>
            </a:endParaRPr>
          </a:p>
          <a:p>
            <a:pPr marL="533400" indent="-533400" algn="just">
              <a:lnSpc>
                <a:spcPct val="80000"/>
              </a:lnSpc>
              <a:buNone/>
              <a:defRPr/>
            </a:pPr>
            <a:r>
              <a:rPr lang="ru-RU" sz="2400" b="1" i="1" dirty="0" smtClean="0">
                <a:solidFill>
                  <a:srgbClr val="FFFF00"/>
                </a:solidFill>
                <a:latin typeface="Arial Narrow" pitchFamily="34" charset="0"/>
              </a:rPr>
              <a:t>       На </a:t>
            </a:r>
            <a:r>
              <a:rPr lang="ru-RU" sz="2400" b="1" i="1" dirty="0" smtClean="0">
                <a:solidFill>
                  <a:srgbClr val="FFFF00"/>
                </a:solidFill>
                <a:latin typeface="Arial Narrow" pitchFamily="34" charset="0"/>
              </a:rPr>
              <a:t>І </a:t>
            </a:r>
            <a:r>
              <a:rPr lang="ru-RU" sz="2400" b="1" i="1" dirty="0" err="1" smtClean="0">
                <a:solidFill>
                  <a:srgbClr val="FFFF00"/>
                </a:solidFill>
                <a:latin typeface="Arial Narrow" pitchFamily="34" charset="0"/>
              </a:rPr>
              <a:t>етапі</a:t>
            </a:r>
            <a:r>
              <a:rPr lang="ru-RU" sz="2400" b="1" i="1" dirty="0" smtClean="0">
                <a:solidFill>
                  <a:srgbClr val="FFFF00"/>
                </a:solidFill>
                <a:latin typeface="Arial Narrow" pitchFamily="34" charset="0"/>
              </a:rPr>
              <a:t> проводиться </a:t>
            </a:r>
            <a:r>
              <a:rPr lang="ru-RU" sz="2400" b="1" i="1" dirty="0" err="1" smtClean="0">
                <a:solidFill>
                  <a:srgbClr val="FFFF00"/>
                </a:solidFill>
                <a:latin typeface="Arial Narrow" pitchFamily="34" charset="0"/>
              </a:rPr>
              <a:t>збір</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анамнезу.спадковий</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медико-генетичний</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анамнез,алергологічний</a:t>
            </a:r>
            <a:r>
              <a:rPr lang="ru-RU" sz="2400" b="1" i="1" dirty="0" smtClean="0">
                <a:solidFill>
                  <a:srgbClr val="FFFF00"/>
                </a:solidFill>
                <a:latin typeface="Arial Narrow" pitchFamily="34" charset="0"/>
              </a:rPr>
              <a:t> анамнез </a:t>
            </a:r>
            <a:r>
              <a:rPr lang="ru-RU" sz="2400" b="1" i="1" dirty="0" err="1" smtClean="0">
                <a:solidFill>
                  <a:srgbClr val="FFFF00"/>
                </a:solidFill>
                <a:latin typeface="Arial Narrow" pitchFamily="34" charset="0"/>
              </a:rPr>
              <a:t>із</a:t>
            </a:r>
            <a:r>
              <a:rPr lang="ru-RU" sz="2400" b="1" i="1" dirty="0" smtClean="0">
                <a:solidFill>
                  <a:srgbClr val="FFFF00"/>
                </a:solidFill>
                <a:latin typeface="Arial Narrow" pitchFamily="34" charset="0"/>
              </a:rPr>
              <a:t> акцентами на </a:t>
            </a:r>
            <a:r>
              <a:rPr lang="ru-RU" sz="2400" b="1" i="1" dirty="0" err="1" smtClean="0">
                <a:solidFill>
                  <a:srgbClr val="FFFF00"/>
                </a:solidFill>
                <a:latin typeface="Arial Narrow" pitchFamily="34" charset="0"/>
              </a:rPr>
              <a:t>сенсибілізацію</a:t>
            </a:r>
            <a:r>
              <a:rPr lang="ru-RU" sz="2400" b="1" i="1" dirty="0" smtClean="0">
                <a:solidFill>
                  <a:srgbClr val="FFFF00"/>
                </a:solidFill>
                <a:latin typeface="Arial Narrow" pitchFamily="34" charset="0"/>
              </a:rPr>
              <a:t> до </a:t>
            </a:r>
            <a:r>
              <a:rPr lang="ru-RU" sz="2400" b="1" i="1" dirty="0" err="1" smtClean="0">
                <a:solidFill>
                  <a:srgbClr val="FFFF00"/>
                </a:solidFill>
                <a:latin typeface="Arial Narrow" pitchFamily="34" charset="0"/>
              </a:rPr>
              <a:t>лікарських</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препаратів</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можливу</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приховану</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сенсибілізацію</a:t>
            </a:r>
            <a:r>
              <a:rPr lang="ru-RU" sz="2400" b="1" i="1" dirty="0" smtClean="0">
                <a:solidFill>
                  <a:srgbClr val="FFFF00"/>
                </a:solidFill>
                <a:latin typeface="Arial Narrow" pitchFamily="34" charset="0"/>
              </a:rPr>
              <a:t> через </a:t>
            </a:r>
            <a:r>
              <a:rPr lang="ru-RU" sz="2400" b="1" i="1" dirty="0" err="1" smtClean="0">
                <a:solidFill>
                  <a:srgbClr val="FFFF00"/>
                </a:solidFill>
                <a:latin typeface="Arial Narrow" pitchFamily="34" charset="0"/>
              </a:rPr>
              <a:t>харчові</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продукти</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з</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тварин</a:t>
            </a:r>
            <a:r>
              <a:rPr lang="ru-RU" sz="2400" b="1" i="1" dirty="0" smtClean="0">
                <a:solidFill>
                  <a:srgbClr val="FFFF00"/>
                </a:solidFill>
                <a:latin typeface="Arial Narrow" pitchFamily="34" charset="0"/>
              </a:rPr>
              <a:t>, корм </a:t>
            </a:r>
            <a:r>
              <a:rPr lang="ru-RU" sz="2400" b="1" i="1" dirty="0" err="1" smtClean="0">
                <a:solidFill>
                  <a:srgbClr val="FFFF00"/>
                </a:solidFill>
                <a:latin typeface="Arial Narrow" pitchFamily="34" charset="0"/>
              </a:rPr>
              <a:t>яких</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були</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включені</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антибіотики</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стимулятори</a:t>
            </a:r>
            <a:r>
              <a:rPr lang="ru-RU" sz="2400" b="1" i="1" dirty="0" smtClean="0">
                <a:solidFill>
                  <a:srgbClr val="FFFF00"/>
                </a:solidFill>
                <a:latin typeface="Arial Narrow" pitchFamily="34" charset="0"/>
              </a:rPr>
              <a:t> росту, </a:t>
            </a:r>
            <a:r>
              <a:rPr lang="ru-RU" sz="2400" b="1" i="1" dirty="0" err="1" smtClean="0">
                <a:solidFill>
                  <a:srgbClr val="FFFF00"/>
                </a:solidFill>
                <a:latin typeface="Arial Narrow" pitchFamily="34" charset="0"/>
              </a:rPr>
              <a:t>гормони</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і</a:t>
            </a:r>
            <a:r>
              <a:rPr lang="ru-RU" sz="2400" b="1" i="1" dirty="0" smtClean="0">
                <a:solidFill>
                  <a:srgbClr val="FFFF00"/>
                </a:solidFill>
                <a:latin typeface="Arial Narrow" pitchFamily="34" charset="0"/>
              </a:rPr>
              <a:t> т.д.; </a:t>
            </a:r>
            <a:r>
              <a:rPr lang="ru-RU" sz="2400" b="1" i="1" dirty="0" err="1" smtClean="0">
                <a:solidFill>
                  <a:srgbClr val="FFFF00"/>
                </a:solidFill>
                <a:latin typeface="Arial Narrow" pitchFamily="34" charset="0"/>
              </a:rPr>
              <a:t>можливу</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приховану</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сенсибілізацію</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пов'язану</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з</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вживанням</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харчових</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продуктів</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зі</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стабілізаторами</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смаковими</a:t>
            </a:r>
            <a:r>
              <a:rPr lang="ru-RU" sz="2400" b="1" i="1" dirty="0" smtClean="0">
                <a:solidFill>
                  <a:srgbClr val="FFFF00"/>
                </a:solidFill>
                <a:latin typeface="Arial Narrow" pitchFamily="34" charset="0"/>
              </a:rPr>
              <a:t> добавками, </a:t>
            </a:r>
            <a:r>
              <a:rPr lang="ru-RU" sz="2400" b="1" i="1" dirty="0" err="1" smtClean="0">
                <a:solidFill>
                  <a:srgbClr val="FFFF00"/>
                </a:solidFill>
                <a:latin typeface="Arial Narrow" pitchFamily="34" charset="0"/>
              </a:rPr>
              <a:t>ін;оцінка</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лікарських</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препаратів</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що</a:t>
            </a:r>
            <a:r>
              <a:rPr lang="ru-RU" sz="2400" b="1" i="1" dirty="0" smtClean="0">
                <a:solidFill>
                  <a:srgbClr val="FFFF00"/>
                </a:solidFill>
                <a:latin typeface="Arial Narrow" pitchFamily="34" charset="0"/>
              </a:rPr>
              <a:t> регулярно </a:t>
            </a:r>
            <a:r>
              <a:rPr lang="ru-RU" sz="2400" b="1" i="1" dirty="0" err="1" smtClean="0">
                <a:solidFill>
                  <a:srgbClr val="FFFF00"/>
                </a:solidFill>
                <a:latin typeface="Arial Narrow" pitchFamily="34" charset="0"/>
              </a:rPr>
              <a:t>використовуються</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пацієнтом</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психотропні</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протизапальні</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адреноміметики</a:t>
            </a:r>
            <a:r>
              <a:rPr lang="ru-RU" sz="2400" b="1" i="1" dirty="0" smtClean="0">
                <a:solidFill>
                  <a:srgbClr val="FFFF00"/>
                </a:solidFill>
                <a:latin typeface="Arial Narrow" pitchFamily="34" charset="0"/>
              </a:rPr>
              <a:t>, антисептики та </a:t>
            </a:r>
            <a:r>
              <a:rPr lang="ru-RU" sz="2400" b="1" i="1" dirty="0" err="1" smtClean="0">
                <a:solidFill>
                  <a:srgbClr val="FFFF00"/>
                </a:solidFill>
                <a:latin typeface="Arial Narrow" pitchFamily="34" charset="0"/>
              </a:rPr>
              <a:t>ін</a:t>
            </a:r>
            <a:r>
              <a:rPr lang="ru-RU" sz="2400" b="1" i="1" dirty="0" smtClean="0">
                <a:solidFill>
                  <a:srgbClr val="FFFF00"/>
                </a:solidFill>
                <a:latin typeface="Arial Narrow" pitchFamily="34" charset="0"/>
              </a:rPr>
              <a:t>.).</a:t>
            </a:r>
          </a:p>
          <a:p>
            <a:pPr marL="533400" indent="-533400" algn="just">
              <a:lnSpc>
                <a:spcPct val="80000"/>
              </a:lnSpc>
              <a:buNone/>
              <a:defRPr/>
            </a:pPr>
            <a:r>
              <a:rPr lang="ru-RU" sz="2400" b="1" i="1" dirty="0" smtClean="0">
                <a:solidFill>
                  <a:srgbClr val="FFFF00"/>
                </a:solidFill>
                <a:latin typeface="Arial Narrow" pitchFamily="34" charset="0"/>
              </a:rPr>
              <a:t> </a:t>
            </a:r>
            <a:r>
              <a:rPr lang="ru-RU" sz="2400" b="1" i="1" dirty="0" smtClean="0">
                <a:solidFill>
                  <a:srgbClr val="FFFF00"/>
                </a:solidFill>
                <a:latin typeface="Arial Narrow" pitchFamily="34" charset="0"/>
              </a:rPr>
              <a:t>      На </a:t>
            </a:r>
            <a:r>
              <a:rPr lang="ru-RU" sz="2400" b="1" i="1" dirty="0" smtClean="0">
                <a:solidFill>
                  <a:srgbClr val="FFFF00"/>
                </a:solidFill>
                <a:latin typeface="Arial Narrow" pitchFamily="34" charset="0"/>
              </a:rPr>
              <a:t>ІІ </a:t>
            </a:r>
            <a:r>
              <a:rPr lang="ru-RU" sz="2400" b="1" i="1" dirty="0" err="1" smtClean="0">
                <a:solidFill>
                  <a:srgbClr val="FFFF00"/>
                </a:solidFill>
                <a:latin typeface="Arial Narrow" pitchFamily="34" charset="0"/>
              </a:rPr>
              <a:t>етапі</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здійснюєтьсяоцінка</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клінічних</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проявів</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захворюванняНа</a:t>
            </a:r>
            <a:r>
              <a:rPr lang="ru-RU" sz="2400" b="1" i="1" dirty="0" smtClean="0">
                <a:solidFill>
                  <a:srgbClr val="FFFF00"/>
                </a:solidFill>
                <a:latin typeface="Arial Narrow" pitchFamily="34" charset="0"/>
              </a:rPr>
              <a:t> ІІІ </a:t>
            </a:r>
            <a:r>
              <a:rPr lang="ru-RU" sz="2400" b="1" i="1" dirty="0" err="1" smtClean="0">
                <a:solidFill>
                  <a:srgbClr val="FFFF00"/>
                </a:solidFill>
                <a:latin typeface="Arial Narrow" pitchFamily="34" charset="0"/>
              </a:rPr>
              <a:t>етапі</a:t>
            </a:r>
            <a:r>
              <a:rPr lang="ru-RU" sz="2400" b="1" i="1" dirty="0" smtClean="0">
                <a:solidFill>
                  <a:srgbClr val="FFFF00"/>
                </a:solidFill>
                <a:latin typeface="Arial Narrow" pitchFamily="34" charset="0"/>
              </a:rPr>
              <a:t> </a:t>
            </a:r>
            <a:r>
              <a:rPr lang="ru-RU" sz="2400" b="1" i="1" dirty="0" smtClean="0">
                <a:solidFill>
                  <a:srgbClr val="FFFF00"/>
                </a:solidFill>
                <a:latin typeface="Arial Narrow" pitchFamily="34" charset="0"/>
              </a:rPr>
              <a:t>проводиться </a:t>
            </a:r>
            <a:r>
              <a:rPr lang="ru-RU" sz="2400" b="1" i="1" dirty="0" err="1" smtClean="0">
                <a:solidFill>
                  <a:srgbClr val="FFFF00"/>
                </a:solidFill>
                <a:latin typeface="Arial Narrow" pitchFamily="34" charset="0"/>
              </a:rPr>
              <a:t>алергологічне</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обстеження</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пацієнта</a:t>
            </a:r>
            <a:r>
              <a:rPr lang="ru-RU" sz="2400" b="1" i="1" dirty="0" smtClean="0">
                <a:solidFill>
                  <a:srgbClr val="FFFF00"/>
                </a:solidFill>
                <a:latin typeface="Arial Narrow" pitchFamily="34" charset="0"/>
              </a:rPr>
              <a:t> (</a:t>
            </a:r>
            <a:r>
              <a:rPr lang="en-US" sz="2400" b="1" i="1" dirty="0" smtClean="0">
                <a:solidFill>
                  <a:srgbClr val="FFFF00"/>
                </a:solidFill>
                <a:latin typeface="Arial Narrow" pitchFamily="34" charset="0"/>
              </a:rPr>
              <a:t>in vivo, in vitro</a:t>
            </a:r>
            <a:r>
              <a:rPr lang="en-US" sz="2400" b="1" i="1" dirty="0" smtClean="0">
                <a:solidFill>
                  <a:srgbClr val="FFFF00"/>
                </a:solidFill>
                <a:latin typeface="Arial Narrow" pitchFamily="34" charset="0"/>
              </a:rPr>
              <a:t>).</a:t>
            </a:r>
            <a:endParaRPr lang="uk-UA" sz="2400" b="1" i="1" dirty="0" smtClean="0">
              <a:solidFill>
                <a:srgbClr val="FFFF00"/>
              </a:solidFill>
              <a:latin typeface="Arial Narrow" pitchFamily="34" charset="0"/>
            </a:endParaRPr>
          </a:p>
          <a:p>
            <a:pPr marL="533400" indent="-533400" eaLnBrk="1" hangingPunct="1">
              <a:lnSpc>
                <a:spcPct val="80000"/>
              </a:lnSpc>
              <a:buFont typeface="Wingdings" pitchFamily="2" charset="2"/>
              <a:buNone/>
              <a:defRPr/>
            </a:pPr>
            <a:endParaRPr lang="ru-RU" sz="2400" dirty="0" smtClean="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idx="1"/>
          </p:nvPr>
        </p:nvSpPr>
        <p:spPr>
          <a:xfrm>
            <a:off x="0" y="360363"/>
            <a:ext cx="9396413" cy="6597650"/>
          </a:xfrm>
        </p:spPr>
        <p:txBody>
          <a:bodyPr>
            <a:normAutofit/>
          </a:bodyPr>
          <a:lstStyle/>
          <a:p>
            <a:pPr algn="ctr">
              <a:lnSpc>
                <a:spcPct val="90000"/>
              </a:lnSpc>
              <a:buNone/>
              <a:defRPr/>
            </a:pPr>
            <a:r>
              <a:rPr lang="ru-RU" sz="2400" b="1" i="1" dirty="0" err="1" smtClean="0"/>
              <a:t>Специфічні</a:t>
            </a:r>
            <a:r>
              <a:rPr lang="ru-RU" sz="2400" b="1" i="1" dirty="0" smtClean="0"/>
              <a:t> </a:t>
            </a:r>
            <a:r>
              <a:rPr lang="ru-RU" sz="2400" b="1" i="1" dirty="0" err="1" smtClean="0"/>
              <a:t>імунологічні</a:t>
            </a:r>
            <a:r>
              <a:rPr lang="ru-RU" sz="2400" b="1" i="1" dirty="0" smtClean="0"/>
              <a:t> </a:t>
            </a:r>
            <a:r>
              <a:rPr lang="ru-RU" sz="2400" b="1" i="1" dirty="0" err="1" smtClean="0"/>
              <a:t>дослідження</a:t>
            </a:r>
            <a:r>
              <a:rPr lang="ru-RU" sz="2400" b="1" i="1" dirty="0" smtClean="0"/>
              <a:t>  </a:t>
            </a:r>
            <a:endParaRPr lang="ru-RU" sz="2400" b="1" i="1" dirty="0" smtClean="0"/>
          </a:p>
          <a:p>
            <a:pPr algn="just">
              <a:lnSpc>
                <a:spcPct val="90000"/>
              </a:lnSpc>
              <a:buNone/>
              <a:defRPr/>
            </a:pPr>
            <a:r>
              <a:rPr lang="ru-RU" sz="2400" b="1" i="1" dirty="0" err="1" smtClean="0">
                <a:solidFill>
                  <a:srgbClr val="FFFF00"/>
                </a:solidFill>
              </a:rPr>
              <a:t>Специфічна</a:t>
            </a:r>
            <a:r>
              <a:rPr lang="ru-RU" sz="2400" b="1" i="1" dirty="0" smtClean="0">
                <a:solidFill>
                  <a:srgbClr val="FFFF00"/>
                </a:solidFill>
              </a:rPr>
              <a:t> </a:t>
            </a:r>
            <a:r>
              <a:rPr lang="ru-RU" sz="2400" b="1" i="1" dirty="0" err="1" smtClean="0">
                <a:solidFill>
                  <a:srgbClr val="FFFF00"/>
                </a:solidFill>
              </a:rPr>
              <a:t>діагностика</a:t>
            </a:r>
            <a:r>
              <a:rPr lang="ru-RU" sz="2400" b="1" i="1" dirty="0" smtClean="0">
                <a:solidFill>
                  <a:srgbClr val="FFFF00"/>
                </a:solidFill>
              </a:rPr>
              <a:t> ЛА </a:t>
            </a:r>
            <a:r>
              <a:rPr lang="ru-RU" sz="2400" b="1" i="1" dirty="0" err="1" smtClean="0">
                <a:solidFill>
                  <a:srgbClr val="FFFF00"/>
                </a:solidFill>
              </a:rPr>
              <a:t>є</a:t>
            </a:r>
            <a:r>
              <a:rPr lang="ru-RU" sz="2400" b="1" i="1" dirty="0" smtClean="0">
                <a:solidFill>
                  <a:srgbClr val="FFFF00"/>
                </a:solidFill>
              </a:rPr>
              <a:t> комплексом </a:t>
            </a:r>
            <a:r>
              <a:rPr lang="ru-RU" sz="2400" b="1" i="1" dirty="0" err="1" smtClean="0">
                <a:solidFill>
                  <a:srgbClr val="FFFF00"/>
                </a:solidFill>
              </a:rPr>
              <a:t>методів</a:t>
            </a:r>
            <a:r>
              <a:rPr lang="ru-RU" sz="2400" b="1" i="1" dirty="0" smtClean="0">
                <a:solidFill>
                  <a:srgbClr val="FFFF00"/>
                </a:solidFill>
              </a:rPr>
              <a:t>, </a:t>
            </a:r>
            <a:r>
              <a:rPr lang="ru-RU" sz="2400" b="1" i="1" dirty="0" err="1" smtClean="0">
                <a:solidFill>
                  <a:srgbClr val="FFFF00"/>
                </a:solidFill>
              </a:rPr>
              <a:t>спрямованих</a:t>
            </a:r>
            <a:r>
              <a:rPr lang="ru-RU" sz="2400" b="1" i="1" dirty="0" smtClean="0">
                <a:solidFill>
                  <a:srgbClr val="FFFF00"/>
                </a:solidFill>
              </a:rPr>
              <a:t> на </a:t>
            </a:r>
            <a:r>
              <a:rPr lang="ru-RU" sz="2400" b="1" i="1" dirty="0" err="1" smtClean="0">
                <a:solidFill>
                  <a:srgbClr val="FFFF00"/>
                </a:solidFill>
              </a:rPr>
              <a:t>виявлення</a:t>
            </a:r>
            <a:r>
              <a:rPr lang="ru-RU" sz="2400" b="1" i="1" dirty="0" smtClean="0">
                <a:solidFill>
                  <a:srgbClr val="FFFF00"/>
                </a:solidFill>
              </a:rPr>
              <a:t> </a:t>
            </a:r>
            <a:r>
              <a:rPr lang="ru-RU" sz="2400" b="1" i="1" dirty="0" err="1" smtClean="0">
                <a:solidFill>
                  <a:srgbClr val="FFFF00"/>
                </a:solidFill>
              </a:rPr>
              <a:t>ліків-алергену</a:t>
            </a:r>
            <a:r>
              <a:rPr lang="ru-RU" sz="2400" b="1" i="1" dirty="0" smtClean="0">
                <a:solidFill>
                  <a:srgbClr val="FFFF00"/>
                </a:solidFill>
              </a:rPr>
              <a:t> (</a:t>
            </a:r>
            <a:r>
              <a:rPr lang="ru-RU" sz="2400" b="1" i="1" dirty="0" err="1" smtClean="0">
                <a:solidFill>
                  <a:srgbClr val="FFFF00"/>
                </a:solidFill>
              </a:rPr>
              <a:t>або</a:t>
            </a:r>
            <a:r>
              <a:rPr lang="ru-RU" sz="2400" b="1" i="1" dirty="0" smtClean="0">
                <a:solidFill>
                  <a:srgbClr val="FFFF00"/>
                </a:solidFill>
              </a:rPr>
              <a:t> </a:t>
            </a:r>
            <a:r>
              <a:rPr lang="ru-RU" sz="2400" b="1" i="1" dirty="0" err="1" smtClean="0">
                <a:solidFill>
                  <a:srgbClr val="FFFF00"/>
                </a:solidFill>
              </a:rPr>
              <a:t>групи</a:t>
            </a:r>
            <a:r>
              <a:rPr lang="ru-RU" sz="2400" b="1" i="1" dirty="0" smtClean="0">
                <a:solidFill>
                  <a:srgbClr val="FFFF00"/>
                </a:solidFill>
              </a:rPr>
              <a:t> </a:t>
            </a:r>
            <a:r>
              <a:rPr lang="ru-RU" sz="2400" b="1" i="1" dirty="0" err="1" smtClean="0">
                <a:solidFill>
                  <a:srgbClr val="FFFF00"/>
                </a:solidFill>
              </a:rPr>
              <a:t>алергенів</a:t>
            </a:r>
            <a:r>
              <a:rPr lang="ru-RU" sz="2400" b="1" i="1" dirty="0" smtClean="0">
                <a:solidFill>
                  <a:srgbClr val="FFFF00"/>
                </a:solidFill>
              </a:rPr>
              <a:t>), </a:t>
            </a:r>
            <a:r>
              <a:rPr lang="ru-RU" sz="2400" b="1" i="1" dirty="0" err="1" smtClean="0">
                <a:solidFill>
                  <a:srgbClr val="FFFF00"/>
                </a:solidFill>
              </a:rPr>
              <a:t>що</a:t>
            </a:r>
            <a:r>
              <a:rPr lang="ru-RU" sz="2400" b="1" i="1" dirty="0" smtClean="0">
                <a:solidFill>
                  <a:srgbClr val="FFFF00"/>
                </a:solidFill>
              </a:rPr>
              <a:t> </a:t>
            </a:r>
            <a:r>
              <a:rPr lang="ru-RU" sz="2400" b="1" i="1" dirty="0" err="1" smtClean="0">
                <a:solidFill>
                  <a:srgbClr val="FFFF00"/>
                </a:solidFill>
              </a:rPr>
              <a:t>викликають</a:t>
            </a:r>
            <a:r>
              <a:rPr lang="ru-RU" sz="2400" b="1" i="1" dirty="0" smtClean="0">
                <a:solidFill>
                  <a:srgbClr val="FFFF00"/>
                </a:solidFill>
              </a:rPr>
              <a:t> </a:t>
            </a:r>
            <a:r>
              <a:rPr lang="ru-RU" sz="2400" b="1" i="1" dirty="0" err="1" smtClean="0">
                <a:solidFill>
                  <a:srgbClr val="FFFF00"/>
                </a:solidFill>
              </a:rPr>
              <a:t>захворювання</a:t>
            </a:r>
            <a:r>
              <a:rPr lang="ru-RU" sz="2400" b="1" i="1" dirty="0" smtClean="0">
                <a:solidFill>
                  <a:srgbClr val="FFFF00"/>
                </a:solidFill>
              </a:rPr>
              <a:t> у </a:t>
            </a:r>
            <a:r>
              <a:rPr lang="ru-RU" sz="2400" b="1" i="1" dirty="0" err="1" smtClean="0">
                <a:solidFill>
                  <a:srgbClr val="FFFF00"/>
                </a:solidFill>
              </a:rPr>
              <a:t>даного</a:t>
            </a:r>
            <a:r>
              <a:rPr lang="ru-RU" sz="2400" b="1" i="1" dirty="0" smtClean="0">
                <a:solidFill>
                  <a:srgbClr val="FFFF00"/>
                </a:solidFill>
              </a:rPr>
              <a:t> </a:t>
            </a:r>
            <a:r>
              <a:rPr lang="ru-RU" sz="2400" b="1" i="1" dirty="0" err="1" smtClean="0">
                <a:solidFill>
                  <a:srgbClr val="FFFF00"/>
                </a:solidFill>
              </a:rPr>
              <a:t>хворого.На</a:t>
            </a:r>
            <a:r>
              <a:rPr lang="ru-RU" sz="2400" b="1" i="1" dirty="0" smtClean="0">
                <a:solidFill>
                  <a:srgbClr val="FFFF00"/>
                </a:solidFill>
              </a:rPr>
              <a:t> </a:t>
            </a:r>
            <a:r>
              <a:rPr lang="ru-RU" sz="2400" b="1" i="1" dirty="0" err="1" smtClean="0">
                <a:solidFill>
                  <a:srgbClr val="FFFF00"/>
                </a:solidFill>
              </a:rPr>
              <a:t>сьогоднішній</a:t>
            </a:r>
            <a:r>
              <a:rPr lang="ru-RU" sz="2400" b="1" i="1" dirty="0" smtClean="0">
                <a:solidFill>
                  <a:srgbClr val="FFFF00"/>
                </a:solidFill>
              </a:rPr>
              <a:t> день </a:t>
            </a:r>
            <a:r>
              <a:rPr lang="ru-RU" sz="2400" b="1" i="1" dirty="0" err="1" smtClean="0">
                <a:solidFill>
                  <a:srgbClr val="FFFF00"/>
                </a:solidFill>
              </a:rPr>
              <a:t>більшість</a:t>
            </a:r>
            <a:r>
              <a:rPr lang="ru-RU" sz="2400" b="1" i="1" dirty="0" smtClean="0">
                <a:solidFill>
                  <a:srgbClr val="FFFF00"/>
                </a:solidFill>
              </a:rPr>
              <a:t> </a:t>
            </a:r>
            <a:r>
              <a:rPr lang="ru-RU" sz="2400" b="1" i="1" dirty="0" err="1" smtClean="0">
                <a:solidFill>
                  <a:srgbClr val="FFFF00"/>
                </a:solidFill>
              </a:rPr>
              <a:t>імунологічних</a:t>
            </a:r>
            <a:r>
              <a:rPr lang="ru-RU" sz="2400" b="1" i="1" dirty="0" smtClean="0">
                <a:solidFill>
                  <a:srgbClr val="FFFF00"/>
                </a:solidFill>
              </a:rPr>
              <a:t> </a:t>
            </a:r>
            <a:r>
              <a:rPr lang="ru-RU" sz="2400" b="1" i="1" dirty="0" err="1" smtClean="0">
                <a:solidFill>
                  <a:srgbClr val="FFFF00"/>
                </a:solidFill>
              </a:rPr>
              <a:t>досліджень</a:t>
            </a:r>
            <a:r>
              <a:rPr lang="ru-RU" sz="2400" b="1" i="1" dirty="0" smtClean="0">
                <a:solidFill>
                  <a:srgbClr val="FFFF00"/>
                </a:solidFill>
              </a:rPr>
              <a:t> </a:t>
            </a:r>
            <a:r>
              <a:rPr lang="ru-RU" sz="2400" b="1" i="1" dirty="0" err="1" smtClean="0">
                <a:solidFill>
                  <a:srgbClr val="FFFF00"/>
                </a:solidFill>
              </a:rPr>
              <a:t>трудомісткі</a:t>
            </a:r>
            <a:r>
              <a:rPr lang="ru-RU" sz="2400" b="1" i="1" dirty="0" smtClean="0">
                <a:solidFill>
                  <a:srgbClr val="FFFF00"/>
                </a:solidFill>
              </a:rPr>
              <a:t>, </a:t>
            </a:r>
            <a:r>
              <a:rPr lang="ru-RU" sz="2400" b="1" i="1" dirty="0" err="1" smtClean="0">
                <a:solidFill>
                  <a:srgbClr val="FFFF00"/>
                </a:solidFill>
              </a:rPr>
              <a:t>дорогі</a:t>
            </a:r>
            <a:r>
              <a:rPr lang="ru-RU" sz="2400" b="1" i="1" dirty="0" smtClean="0">
                <a:solidFill>
                  <a:srgbClr val="FFFF00"/>
                </a:solidFill>
              </a:rPr>
              <a:t> та </a:t>
            </a:r>
            <a:r>
              <a:rPr lang="ru-RU" sz="2400" b="1" i="1" dirty="0" err="1" smtClean="0">
                <a:solidFill>
                  <a:srgbClr val="FFFF00"/>
                </a:solidFill>
              </a:rPr>
              <a:t>недоступні</a:t>
            </a:r>
            <a:r>
              <a:rPr lang="ru-RU" sz="2400" b="1" i="1" dirty="0" smtClean="0">
                <a:solidFill>
                  <a:srgbClr val="FFFF00"/>
                </a:solidFill>
              </a:rPr>
              <a:t> для </a:t>
            </a:r>
            <a:r>
              <a:rPr lang="ru-RU" sz="2400" b="1" i="1" dirty="0" err="1" smtClean="0">
                <a:solidFill>
                  <a:srgbClr val="FFFF00"/>
                </a:solidFill>
              </a:rPr>
              <a:t>лікувально-діагностичних</a:t>
            </a:r>
            <a:r>
              <a:rPr lang="ru-RU" sz="2400" b="1" i="1" dirty="0" smtClean="0">
                <a:solidFill>
                  <a:srgbClr val="FFFF00"/>
                </a:solidFill>
              </a:rPr>
              <a:t> </a:t>
            </a:r>
            <a:r>
              <a:rPr lang="ru-RU" sz="2400" b="1" i="1" dirty="0" err="1" smtClean="0">
                <a:solidFill>
                  <a:srgbClr val="FFFF00"/>
                </a:solidFill>
              </a:rPr>
              <a:t>установ</a:t>
            </a:r>
            <a:r>
              <a:rPr lang="ru-RU" sz="2400" b="1" i="1" dirty="0" smtClean="0">
                <a:solidFill>
                  <a:srgbClr val="FFFF00"/>
                </a:solidFill>
              </a:rPr>
              <a:t>. Тому, як правило, для </a:t>
            </a:r>
            <a:r>
              <a:rPr lang="ru-RU" sz="2400" b="1" i="1" dirty="0" err="1" smtClean="0">
                <a:solidFill>
                  <a:srgbClr val="FFFF00"/>
                </a:solidFill>
              </a:rPr>
              <a:t>цього</a:t>
            </a:r>
            <a:r>
              <a:rPr lang="ru-RU" sz="2400" b="1" i="1" dirty="0" smtClean="0">
                <a:solidFill>
                  <a:srgbClr val="FFFF00"/>
                </a:solidFill>
              </a:rPr>
              <a:t> </a:t>
            </a:r>
            <a:r>
              <a:rPr lang="ru-RU" sz="2400" b="1" i="1" dirty="0" err="1" smtClean="0">
                <a:solidFill>
                  <a:srgbClr val="FFFF00"/>
                </a:solidFill>
              </a:rPr>
              <a:t>використовують</a:t>
            </a:r>
            <a:r>
              <a:rPr lang="ru-RU" sz="2400" b="1" i="1" dirty="0" smtClean="0">
                <a:solidFill>
                  <a:srgbClr val="FFFF00"/>
                </a:solidFill>
              </a:rPr>
              <a:t> </a:t>
            </a:r>
            <a:r>
              <a:rPr lang="ru-RU" sz="2400" b="1" i="1" dirty="0" err="1" smtClean="0">
                <a:solidFill>
                  <a:srgbClr val="FFFF00"/>
                </a:solidFill>
              </a:rPr>
              <a:t>замість</a:t>
            </a:r>
            <a:r>
              <a:rPr lang="ru-RU" sz="2400" b="1" i="1" dirty="0" smtClean="0">
                <a:solidFill>
                  <a:srgbClr val="FFFF00"/>
                </a:solidFill>
              </a:rPr>
              <a:t> </a:t>
            </a:r>
            <a:r>
              <a:rPr lang="ru-RU" sz="2400" b="1" i="1" dirty="0" err="1" smtClean="0">
                <a:solidFill>
                  <a:srgbClr val="FFFF00"/>
                </a:solidFill>
              </a:rPr>
              <a:t>специфічних</a:t>
            </a:r>
            <a:r>
              <a:rPr lang="ru-RU" sz="2400" b="1" i="1" dirty="0" smtClean="0">
                <a:solidFill>
                  <a:srgbClr val="FFFF00"/>
                </a:solidFill>
              </a:rPr>
              <a:t> </a:t>
            </a:r>
            <a:r>
              <a:rPr lang="ru-RU" sz="2400" b="1" i="1" dirty="0" err="1" smtClean="0">
                <a:solidFill>
                  <a:srgbClr val="FFFF00"/>
                </a:solidFill>
              </a:rPr>
              <a:t>імунологічних</a:t>
            </a:r>
            <a:r>
              <a:rPr lang="ru-RU" sz="2400" b="1" i="1" dirty="0" smtClean="0">
                <a:solidFill>
                  <a:srgbClr val="FFFF00"/>
                </a:solidFill>
              </a:rPr>
              <a:t> </a:t>
            </a:r>
            <a:r>
              <a:rPr lang="ru-RU" sz="2400" b="1" i="1" dirty="0" err="1" smtClean="0">
                <a:solidFill>
                  <a:srgbClr val="FFFF00"/>
                </a:solidFill>
              </a:rPr>
              <a:t>або</a:t>
            </a:r>
            <a:r>
              <a:rPr lang="ru-RU" sz="2400" b="1" i="1" dirty="0" smtClean="0">
                <a:solidFill>
                  <a:srgbClr val="FFFF00"/>
                </a:solidFill>
              </a:rPr>
              <a:t> </a:t>
            </a:r>
            <a:r>
              <a:rPr lang="ru-RU" sz="2400" b="1" i="1" dirty="0" err="1" smtClean="0">
                <a:solidFill>
                  <a:srgbClr val="FFFF00"/>
                </a:solidFill>
              </a:rPr>
              <a:t>біофізичних</a:t>
            </a:r>
            <a:r>
              <a:rPr lang="ru-RU" sz="2400" b="1" i="1" dirty="0" smtClean="0">
                <a:solidFill>
                  <a:srgbClr val="FFFF00"/>
                </a:solidFill>
              </a:rPr>
              <a:t> </a:t>
            </a:r>
            <a:r>
              <a:rPr lang="ru-RU" sz="2400" b="1" i="1" dirty="0" err="1" smtClean="0">
                <a:solidFill>
                  <a:srgbClr val="FFFF00"/>
                </a:solidFill>
              </a:rPr>
              <a:t>тестів</a:t>
            </a:r>
            <a:r>
              <a:rPr lang="ru-RU" sz="2400" b="1" i="1" dirty="0" smtClean="0">
                <a:solidFill>
                  <a:srgbClr val="FFFF00"/>
                </a:solidFill>
              </a:rPr>
              <a:t> "</a:t>
            </a:r>
            <a:r>
              <a:rPr lang="en-US" sz="2400" b="1" i="1" dirty="0" smtClean="0">
                <a:solidFill>
                  <a:srgbClr val="FFFF00"/>
                </a:solidFill>
              </a:rPr>
              <a:t>in vitro" </a:t>
            </a:r>
            <a:r>
              <a:rPr lang="ru-RU" sz="2400" b="1" i="1" dirty="0" err="1" smtClean="0">
                <a:solidFill>
                  <a:srgbClr val="FFFF00"/>
                </a:solidFill>
              </a:rPr>
              <a:t>провокаційні</a:t>
            </a:r>
            <a:r>
              <a:rPr lang="ru-RU" sz="2400" b="1" i="1" dirty="0" smtClean="0">
                <a:solidFill>
                  <a:srgbClr val="FFFF00"/>
                </a:solidFill>
              </a:rPr>
              <a:t> тести "</a:t>
            </a:r>
            <a:r>
              <a:rPr lang="en-US" sz="2400" b="1" i="1" dirty="0" smtClean="0">
                <a:solidFill>
                  <a:srgbClr val="FFFF00"/>
                </a:solidFill>
              </a:rPr>
              <a:t>in vivo". </a:t>
            </a:r>
            <a:r>
              <a:rPr lang="ru-RU" sz="2400" b="1" i="1" dirty="0" smtClean="0">
                <a:solidFill>
                  <a:srgbClr val="FFFF00"/>
                </a:solidFill>
              </a:rPr>
              <a:t>Широко </a:t>
            </a:r>
            <a:r>
              <a:rPr lang="ru-RU" sz="2400" b="1" i="1" dirty="0" err="1" smtClean="0">
                <a:solidFill>
                  <a:srgbClr val="FFFF00"/>
                </a:solidFill>
              </a:rPr>
              <a:t>застосовують</a:t>
            </a:r>
            <a:r>
              <a:rPr lang="ru-RU" sz="2400" b="1" i="1" dirty="0" smtClean="0">
                <a:solidFill>
                  <a:srgbClr val="FFFF00"/>
                </a:solidFill>
              </a:rPr>
              <a:t> </a:t>
            </a:r>
            <a:r>
              <a:rPr lang="ru-RU" sz="2400" b="1" i="1" dirty="0" err="1" smtClean="0">
                <a:solidFill>
                  <a:srgbClr val="FFFF00"/>
                </a:solidFill>
              </a:rPr>
              <a:t>поетапну</a:t>
            </a:r>
            <a:r>
              <a:rPr lang="ru-RU" sz="2400" b="1" i="1" dirty="0" smtClean="0">
                <a:solidFill>
                  <a:srgbClr val="FFFF00"/>
                </a:solidFill>
              </a:rPr>
              <a:t> постановку </a:t>
            </a:r>
            <a:r>
              <a:rPr lang="ru-RU" sz="2400" b="1" i="1" dirty="0" err="1" smtClean="0">
                <a:solidFill>
                  <a:srgbClr val="FFFF00"/>
                </a:solidFill>
              </a:rPr>
              <a:t>шкірних</a:t>
            </a:r>
            <a:r>
              <a:rPr lang="ru-RU" sz="2400" b="1" i="1" dirty="0" smtClean="0">
                <a:solidFill>
                  <a:srgbClr val="FFFF00"/>
                </a:solidFill>
              </a:rPr>
              <a:t> проб (</a:t>
            </a:r>
            <a:r>
              <a:rPr lang="ru-RU" sz="2400" b="1" i="1" dirty="0" err="1" smtClean="0">
                <a:solidFill>
                  <a:srgbClr val="FFFF00"/>
                </a:solidFill>
              </a:rPr>
              <a:t>краплинна</a:t>
            </a:r>
            <a:r>
              <a:rPr lang="ru-RU" sz="2400" b="1" i="1" dirty="0" smtClean="0">
                <a:solidFill>
                  <a:srgbClr val="FFFF00"/>
                </a:solidFill>
              </a:rPr>
              <a:t>, </a:t>
            </a:r>
            <a:r>
              <a:rPr lang="ru-RU" sz="2400" b="1" i="1" dirty="0" err="1" smtClean="0">
                <a:solidFill>
                  <a:srgbClr val="FFFF00"/>
                </a:solidFill>
              </a:rPr>
              <a:t>аплікаційна</a:t>
            </a:r>
            <a:r>
              <a:rPr lang="ru-RU" sz="2400" b="1" i="1" dirty="0" smtClean="0">
                <a:solidFill>
                  <a:srgbClr val="FFFF00"/>
                </a:solidFill>
              </a:rPr>
              <a:t>, </a:t>
            </a:r>
            <a:r>
              <a:rPr lang="ru-RU" sz="2400" b="1" i="1" dirty="0" err="1" smtClean="0">
                <a:solidFill>
                  <a:srgbClr val="FFFF00"/>
                </a:solidFill>
              </a:rPr>
              <a:t>скарифікаційна</a:t>
            </a:r>
            <a:r>
              <a:rPr lang="ru-RU" sz="2400" b="1" i="1" dirty="0" smtClean="0">
                <a:solidFill>
                  <a:srgbClr val="FFFF00"/>
                </a:solidFill>
              </a:rPr>
              <a:t>, </a:t>
            </a:r>
            <a:r>
              <a:rPr lang="ru-RU" sz="2400" b="1" i="1" dirty="0" err="1" smtClean="0">
                <a:solidFill>
                  <a:srgbClr val="FFFF00"/>
                </a:solidFill>
              </a:rPr>
              <a:t>внутрішньошкірна</a:t>
            </a:r>
            <a:r>
              <a:rPr lang="ru-RU" sz="2400" b="1" i="1" dirty="0" smtClean="0">
                <a:solidFill>
                  <a:srgbClr val="FFFF00"/>
                </a:solidFill>
              </a:rPr>
              <a:t>), </a:t>
            </a:r>
            <a:r>
              <a:rPr lang="ru-RU" sz="2400" b="1" i="1" dirty="0" err="1" smtClean="0">
                <a:solidFill>
                  <a:srgbClr val="FFFF00"/>
                </a:solidFill>
              </a:rPr>
              <a:t>сублінгвальних</a:t>
            </a:r>
            <a:r>
              <a:rPr lang="ru-RU" sz="2400" b="1" i="1" dirty="0" smtClean="0">
                <a:solidFill>
                  <a:srgbClr val="FFFF00"/>
                </a:solidFill>
              </a:rPr>
              <a:t> </a:t>
            </a:r>
            <a:r>
              <a:rPr lang="ru-RU" sz="2400" b="1" i="1" dirty="0" err="1" smtClean="0">
                <a:solidFill>
                  <a:srgbClr val="FFFF00"/>
                </a:solidFill>
              </a:rPr>
              <a:t>тестів</a:t>
            </a:r>
            <a:r>
              <a:rPr lang="ru-RU" sz="2400" b="1" i="1" dirty="0" smtClean="0">
                <a:solidFill>
                  <a:srgbClr val="FFFF00"/>
                </a:solidFill>
              </a:rPr>
              <a:t>, </a:t>
            </a:r>
            <a:r>
              <a:rPr lang="ru-RU" sz="2400" b="1" i="1" dirty="0" err="1" smtClean="0">
                <a:solidFill>
                  <a:srgbClr val="FFFF00"/>
                </a:solidFill>
              </a:rPr>
              <a:t>діагностична</a:t>
            </a:r>
            <a:r>
              <a:rPr lang="ru-RU" sz="2400" b="1" i="1" dirty="0" smtClean="0">
                <a:solidFill>
                  <a:srgbClr val="FFFF00"/>
                </a:solidFill>
              </a:rPr>
              <a:t> </a:t>
            </a:r>
            <a:r>
              <a:rPr lang="ru-RU" sz="2400" b="1" i="1" dirty="0" err="1" smtClean="0">
                <a:solidFill>
                  <a:srgbClr val="FFFF00"/>
                </a:solidFill>
              </a:rPr>
              <a:t>цінність</a:t>
            </a:r>
            <a:r>
              <a:rPr lang="ru-RU" sz="2400" b="1" i="1" dirty="0" smtClean="0">
                <a:solidFill>
                  <a:srgbClr val="FFFF00"/>
                </a:solidFill>
              </a:rPr>
              <a:t> </a:t>
            </a:r>
            <a:r>
              <a:rPr lang="ru-RU" sz="2400" b="1" i="1" dirty="0" err="1" smtClean="0">
                <a:solidFill>
                  <a:srgbClr val="FFFF00"/>
                </a:solidFill>
              </a:rPr>
              <a:t>яких</a:t>
            </a:r>
            <a:r>
              <a:rPr lang="ru-RU" sz="2400" b="1" i="1" dirty="0" smtClean="0">
                <a:solidFill>
                  <a:srgbClr val="FFFF00"/>
                </a:solidFill>
              </a:rPr>
              <a:t> </a:t>
            </a:r>
            <a:r>
              <a:rPr lang="ru-RU" sz="2400" b="1" i="1" dirty="0" err="1" smtClean="0">
                <a:solidFill>
                  <a:srgbClr val="FFFF00"/>
                </a:solidFill>
              </a:rPr>
              <a:t>досі</a:t>
            </a:r>
            <a:r>
              <a:rPr lang="ru-RU" sz="2400" b="1" i="1" dirty="0" smtClean="0">
                <a:solidFill>
                  <a:srgbClr val="FFFF00"/>
                </a:solidFill>
              </a:rPr>
              <a:t> </a:t>
            </a:r>
            <a:r>
              <a:rPr lang="ru-RU" sz="2400" b="1" i="1" dirty="0" err="1" smtClean="0">
                <a:solidFill>
                  <a:srgbClr val="FFFF00"/>
                </a:solidFill>
              </a:rPr>
              <a:t>залишається</a:t>
            </a:r>
            <a:r>
              <a:rPr lang="ru-RU" sz="2400" b="1" i="1" dirty="0" smtClean="0">
                <a:solidFill>
                  <a:srgbClr val="FFFF00"/>
                </a:solidFill>
              </a:rPr>
              <a:t> </a:t>
            </a:r>
            <a:r>
              <a:rPr lang="ru-RU" sz="2400" b="1" i="1" dirty="0" err="1" smtClean="0">
                <a:solidFill>
                  <a:srgbClr val="FFFF00"/>
                </a:solidFill>
              </a:rPr>
              <a:t>дискутабельною.З</a:t>
            </a:r>
            <a:r>
              <a:rPr lang="ru-RU" sz="2400" b="1" i="1" dirty="0" smtClean="0">
                <a:solidFill>
                  <a:srgbClr val="FFFF00"/>
                </a:solidFill>
              </a:rPr>
              <a:t> </a:t>
            </a:r>
            <a:r>
              <a:rPr lang="ru-RU" sz="2400" b="1" i="1" dirty="0" err="1" smtClean="0">
                <a:solidFill>
                  <a:srgbClr val="FFFF00"/>
                </a:solidFill>
              </a:rPr>
              <a:t>об'єктивних</a:t>
            </a:r>
            <a:r>
              <a:rPr lang="ru-RU" sz="2400" b="1" i="1" dirty="0" smtClean="0">
                <a:solidFill>
                  <a:srgbClr val="FFFF00"/>
                </a:solidFill>
              </a:rPr>
              <a:t> </a:t>
            </a:r>
            <a:r>
              <a:rPr lang="ru-RU" sz="2400" b="1" i="1" dirty="0" err="1" smtClean="0">
                <a:solidFill>
                  <a:srgbClr val="FFFF00"/>
                </a:solidFill>
              </a:rPr>
              <a:t>диференціально-діагностичних</a:t>
            </a:r>
            <a:r>
              <a:rPr lang="ru-RU" sz="2400" b="1" i="1" dirty="0" smtClean="0">
                <a:solidFill>
                  <a:srgbClr val="FFFF00"/>
                </a:solidFill>
              </a:rPr>
              <a:t> </a:t>
            </a:r>
            <a:r>
              <a:rPr lang="ru-RU" sz="2400" b="1" i="1" dirty="0" err="1" smtClean="0">
                <a:solidFill>
                  <a:srgbClr val="FFFF00"/>
                </a:solidFill>
              </a:rPr>
              <a:t>критеріїв</a:t>
            </a:r>
            <a:r>
              <a:rPr lang="ru-RU" sz="2400" b="1" i="1" dirty="0" smtClean="0">
                <a:solidFill>
                  <a:srgbClr val="FFFF00"/>
                </a:solidFill>
              </a:rPr>
              <a:t> рекомендовано </a:t>
            </a:r>
            <a:r>
              <a:rPr lang="ru-RU" sz="2400" b="1" i="1" dirty="0" err="1" smtClean="0">
                <a:solidFill>
                  <a:srgbClr val="FFFF00"/>
                </a:solidFill>
              </a:rPr>
              <a:t>покладатися</a:t>
            </a:r>
            <a:r>
              <a:rPr lang="ru-RU" sz="2400" b="1" i="1" dirty="0" smtClean="0">
                <a:solidFill>
                  <a:srgbClr val="FFFF00"/>
                </a:solidFill>
              </a:rPr>
              <a:t> </a:t>
            </a:r>
            <a:r>
              <a:rPr lang="ru-RU" sz="2400" b="1" i="1" dirty="0" err="1" smtClean="0">
                <a:solidFill>
                  <a:srgbClr val="FFFF00"/>
                </a:solidFill>
              </a:rPr>
              <a:t>лише</a:t>
            </a:r>
            <a:r>
              <a:rPr lang="ru-RU" sz="2400" b="1" i="1" dirty="0" smtClean="0">
                <a:solidFill>
                  <a:srgbClr val="FFFF00"/>
                </a:solidFill>
              </a:rPr>
              <a:t> на </a:t>
            </a:r>
            <a:r>
              <a:rPr lang="ru-RU" sz="2400" b="1" i="1" dirty="0" err="1" smtClean="0">
                <a:solidFill>
                  <a:srgbClr val="FFFF00"/>
                </a:solidFill>
              </a:rPr>
              <a:t>результати</a:t>
            </a:r>
            <a:r>
              <a:rPr lang="ru-RU" sz="2400" b="1" i="1" dirty="0" smtClean="0">
                <a:solidFill>
                  <a:srgbClr val="FFFF00"/>
                </a:solidFill>
              </a:rPr>
              <a:t> </a:t>
            </a:r>
            <a:r>
              <a:rPr lang="ru-RU" sz="2400" b="1" i="1" dirty="0" err="1" smtClean="0">
                <a:solidFill>
                  <a:srgbClr val="FFFF00"/>
                </a:solidFill>
              </a:rPr>
              <a:t>специфічних</a:t>
            </a:r>
            <a:r>
              <a:rPr lang="ru-RU" sz="2400" b="1" i="1" dirty="0" smtClean="0">
                <a:solidFill>
                  <a:srgbClr val="FFFF00"/>
                </a:solidFill>
              </a:rPr>
              <a:t> </a:t>
            </a:r>
            <a:r>
              <a:rPr lang="ru-RU" sz="2400" b="1" i="1" dirty="0" err="1" smtClean="0">
                <a:solidFill>
                  <a:srgbClr val="FFFF00"/>
                </a:solidFill>
              </a:rPr>
              <a:t>пробіркових</a:t>
            </a:r>
            <a:r>
              <a:rPr lang="ru-RU" sz="2400" b="1" i="1" dirty="0" smtClean="0">
                <a:solidFill>
                  <a:srgbClr val="FFFF00"/>
                </a:solidFill>
              </a:rPr>
              <a:t> </a:t>
            </a:r>
            <a:r>
              <a:rPr lang="ru-RU" sz="2400" b="1" i="1" dirty="0" err="1" smtClean="0">
                <a:solidFill>
                  <a:srgbClr val="FFFF00"/>
                </a:solidFill>
              </a:rPr>
              <a:t>імунологічних</a:t>
            </a:r>
            <a:r>
              <a:rPr lang="ru-RU" sz="2400" b="1" i="1" dirty="0" smtClean="0">
                <a:solidFill>
                  <a:srgbClr val="FFFF00"/>
                </a:solidFill>
              </a:rPr>
              <a:t> </a:t>
            </a:r>
            <a:r>
              <a:rPr lang="ru-RU" sz="2400" b="1" i="1" dirty="0" err="1" smtClean="0">
                <a:solidFill>
                  <a:srgbClr val="FFFF00"/>
                </a:solidFill>
              </a:rPr>
              <a:t>тестів</a:t>
            </a:r>
            <a:r>
              <a:rPr lang="ru-RU" sz="2400" b="1" i="1" dirty="0" smtClean="0">
                <a:solidFill>
                  <a:srgbClr val="FFFF00"/>
                </a:solidFill>
              </a:rPr>
              <a:t>, </a:t>
            </a:r>
            <a:r>
              <a:rPr lang="ru-RU" sz="2400" b="1" i="1" dirty="0" err="1" smtClean="0">
                <a:solidFill>
                  <a:srgbClr val="FFFF00"/>
                </a:solidFill>
              </a:rPr>
              <a:t>які</a:t>
            </a:r>
            <a:r>
              <a:rPr lang="ru-RU" sz="2400" b="1" i="1" dirty="0" smtClean="0">
                <a:solidFill>
                  <a:srgbClr val="FFFF00"/>
                </a:solidFill>
              </a:rPr>
              <a:t> при </a:t>
            </a:r>
            <a:r>
              <a:rPr lang="ru-RU" sz="2400" b="1" i="1" dirty="0" err="1" smtClean="0">
                <a:solidFill>
                  <a:srgbClr val="FFFF00"/>
                </a:solidFill>
              </a:rPr>
              <a:t>псевдоалергічних</a:t>
            </a:r>
            <a:r>
              <a:rPr lang="ru-RU" sz="2400" b="1" i="1" dirty="0" smtClean="0">
                <a:solidFill>
                  <a:srgbClr val="FFFF00"/>
                </a:solidFill>
              </a:rPr>
              <a:t> </a:t>
            </a:r>
            <a:r>
              <a:rPr lang="ru-RU" sz="2400" b="1" i="1" dirty="0" err="1" smtClean="0">
                <a:solidFill>
                  <a:srgbClr val="FFFF00"/>
                </a:solidFill>
              </a:rPr>
              <a:t>реакціях</a:t>
            </a:r>
            <a:r>
              <a:rPr lang="ru-RU" sz="2400" b="1" i="1" dirty="0" smtClean="0">
                <a:solidFill>
                  <a:srgbClr val="FFFF00"/>
                </a:solidFill>
              </a:rPr>
              <a:t> на </a:t>
            </a:r>
            <a:r>
              <a:rPr lang="ru-RU" sz="2400" b="1" i="1" dirty="0" err="1" smtClean="0">
                <a:solidFill>
                  <a:srgbClr val="FFFF00"/>
                </a:solidFill>
              </a:rPr>
              <a:t>лікарські</a:t>
            </a:r>
            <a:r>
              <a:rPr lang="ru-RU" sz="2400" b="1" i="1" dirty="0" smtClean="0">
                <a:solidFill>
                  <a:srgbClr val="FFFF00"/>
                </a:solidFill>
              </a:rPr>
              <a:t> </a:t>
            </a:r>
            <a:r>
              <a:rPr lang="ru-RU" sz="2400" b="1" i="1" dirty="0" err="1" smtClean="0">
                <a:solidFill>
                  <a:srgbClr val="FFFF00"/>
                </a:solidFill>
              </a:rPr>
              <a:t>препарати</a:t>
            </a:r>
            <a:r>
              <a:rPr lang="ru-RU" sz="2400" b="1" i="1" dirty="0" smtClean="0">
                <a:solidFill>
                  <a:srgbClr val="FFFF00"/>
                </a:solidFill>
              </a:rPr>
              <a:t>, як правило, </a:t>
            </a:r>
            <a:r>
              <a:rPr lang="ru-RU" sz="2400" b="1" i="1" dirty="0" err="1" smtClean="0">
                <a:solidFill>
                  <a:srgbClr val="FFFF00"/>
                </a:solidFill>
              </a:rPr>
              <a:t>негативні</a:t>
            </a:r>
            <a:r>
              <a:rPr lang="ru-RU" sz="2400" b="1" i="1" dirty="0" smtClean="0">
                <a:solidFill>
                  <a:srgbClr val="FFFF00"/>
                </a:solidFill>
              </a:rPr>
              <a:t>.</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5" name="Rectangle 7"/>
          <p:cNvSpPr>
            <a:spLocks noGrp="1" noRot="1" noChangeArrowheads="1"/>
          </p:cNvSpPr>
          <p:nvPr>
            <p:ph type="title"/>
          </p:nvPr>
        </p:nvSpPr>
        <p:spPr>
          <a:xfrm>
            <a:off x="457200" y="274638"/>
            <a:ext cx="8229600" cy="922337"/>
          </a:xfrm>
        </p:spPr>
        <p:txBody>
          <a:bodyPr/>
          <a:lstStyle/>
          <a:p>
            <a:pPr eaLnBrk="1" hangingPunct="1">
              <a:defRPr/>
            </a:pPr>
            <a:r>
              <a:rPr lang="ru-RU" sz="2400" dirty="0" err="1" smtClean="0">
                <a:solidFill>
                  <a:srgbClr val="FFFF00"/>
                </a:solidFill>
                <a:latin typeface="Arial Narrow" pitchFamily="34" charset="0"/>
              </a:rPr>
              <a:t>Загальні</a:t>
            </a:r>
            <a:r>
              <a:rPr lang="ru-RU" sz="2400" dirty="0" smtClean="0">
                <a:solidFill>
                  <a:srgbClr val="FFFF00"/>
                </a:solidFill>
                <a:latin typeface="Arial Narrow" pitchFamily="34" charset="0"/>
              </a:rPr>
              <a:t> </a:t>
            </a:r>
            <a:r>
              <a:rPr lang="ru-RU" sz="2400" dirty="0" err="1" smtClean="0">
                <a:solidFill>
                  <a:srgbClr val="FFFF00"/>
                </a:solidFill>
                <a:latin typeface="Arial Narrow" pitchFamily="34" charset="0"/>
              </a:rPr>
              <a:t>диференціально-діагностичні</a:t>
            </a:r>
            <a:r>
              <a:rPr lang="ru-RU" sz="2400" dirty="0" smtClean="0">
                <a:solidFill>
                  <a:srgbClr val="FFFF00"/>
                </a:solidFill>
                <a:latin typeface="Arial Narrow" pitchFamily="34" charset="0"/>
              </a:rPr>
              <a:t> </a:t>
            </a:r>
            <a:r>
              <a:rPr lang="ru-RU" sz="2400" dirty="0" err="1" smtClean="0">
                <a:solidFill>
                  <a:srgbClr val="FFFF00"/>
                </a:solidFill>
                <a:latin typeface="Arial Narrow" pitchFamily="34" charset="0"/>
              </a:rPr>
              <a:t>о</a:t>
            </a:r>
            <a:r>
              <a:rPr lang="ru-RU" sz="2400" dirty="0" err="1" smtClean="0">
                <a:solidFill>
                  <a:srgbClr val="FFFF00"/>
                </a:solidFill>
                <a:latin typeface="Arial Narrow" pitchFamily="34" charset="0"/>
              </a:rPr>
              <a:t>знаки</a:t>
            </a:r>
            <a:r>
              <a:rPr lang="ru-RU" sz="2400" dirty="0" smtClean="0">
                <a:solidFill>
                  <a:srgbClr val="FFFF00"/>
                </a:solidFill>
                <a:latin typeface="Arial Narrow" pitchFamily="34" charset="0"/>
              </a:rPr>
              <a:t> </a:t>
            </a:r>
            <a:r>
              <a:rPr lang="ru-RU" sz="2400" dirty="0" err="1" smtClean="0">
                <a:solidFill>
                  <a:srgbClr val="FFFF00"/>
                </a:solidFill>
                <a:latin typeface="Arial Narrow" pitchFamily="34" charset="0"/>
              </a:rPr>
              <a:t>алергічних</a:t>
            </a:r>
            <a:r>
              <a:rPr lang="ru-RU" sz="2400" dirty="0" smtClean="0">
                <a:solidFill>
                  <a:srgbClr val="FFFF00"/>
                </a:solidFill>
                <a:latin typeface="Arial Narrow" pitchFamily="34" charset="0"/>
              </a:rPr>
              <a:t> </a:t>
            </a:r>
            <a:r>
              <a:rPr lang="ru-RU" sz="2400" dirty="0" err="1" smtClean="0">
                <a:solidFill>
                  <a:srgbClr val="FFFF00"/>
                </a:solidFill>
                <a:latin typeface="Arial Narrow" pitchFamily="34" charset="0"/>
              </a:rPr>
              <a:t>і</a:t>
            </a:r>
            <a:r>
              <a:rPr lang="ru-RU" sz="2400" dirty="0" smtClean="0">
                <a:solidFill>
                  <a:srgbClr val="FFFF00"/>
                </a:solidFill>
                <a:latin typeface="Arial Narrow" pitchFamily="34" charset="0"/>
              </a:rPr>
              <a:t> </a:t>
            </a:r>
            <a:r>
              <a:rPr lang="ru-RU" sz="2400" dirty="0" err="1" smtClean="0">
                <a:solidFill>
                  <a:srgbClr val="FFFF00"/>
                </a:solidFill>
                <a:latin typeface="Arial Narrow" pitchFamily="34" charset="0"/>
              </a:rPr>
              <a:t>псевдоалергічних</a:t>
            </a:r>
            <a:r>
              <a:rPr lang="ru-RU" sz="2400" dirty="0" smtClean="0">
                <a:solidFill>
                  <a:srgbClr val="FFFF00"/>
                </a:solidFill>
                <a:latin typeface="Arial Narrow" pitchFamily="34" charset="0"/>
              </a:rPr>
              <a:t> </a:t>
            </a:r>
            <a:r>
              <a:rPr lang="ru-RU" sz="2400" dirty="0" err="1" smtClean="0">
                <a:solidFill>
                  <a:srgbClr val="FFFF00"/>
                </a:solidFill>
                <a:latin typeface="Arial Narrow" pitchFamily="34" charset="0"/>
              </a:rPr>
              <a:t>реакцій</a:t>
            </a:r>
            <a:endParaRPr lang="ru-RU" sz="2400" dirty="0" smtClean="0">
              <a:solidFill>
                <a:srgbClr val="FFFF00"/>
              </a:solidFill>
              <a:latin typeface="Arial Narrow" pitchFamily="34" charset="0"/>
            </a:endParaRPr>
          </a:p>
        </p:txBody>
      </p:sp>
      <p:graphicFrame>
        <p:nvGraphicFramePr>
          <p:cNvPr id="32909" name="Group 141"/>
          <p:cNvGraphicFramePr>
            <a:graphicFrameLocks noGrp="1"/>
          </p:cNvGraphicFramePr>
          <p:nvPr>
            <p:ph type="tbl" idx="1"/>
          </p:nvPr>
        </p:nvGraphicFramePr>
        <p:xfrm>
          <a:off x="457200" y="1268413"/>
          <a:ext cx="8229600" cy="5327652"/>
        </p:xfrm>
        <a:graphic>
          <a:graphicData uri="http://schemas.openxmlformats.org/drawingml/2006/table">
            <a:tbl>
              <a:tblPr/>
              <a:tblGrid>
                <a:gridCol w="4283075"/>
                <a:gridCol w="1746250"/>
                <a:gridCol w="2200275"/>
              </a:tblGrid>
              <a:tr h="719138">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err="1" smtClean="0">
                          <a:ln>
                            <a:noFill/>
                          </a:ln>
                          <a:solidFill>
                            <a:srgbClr val="FFFF00"/>
                          </a:solidFill>
                          <a:effectLst/>
                          <a:latin typeface="Times New Roman" pitchFamily="18" charset="0"/>
                          <a:cs typeface="Times New Roman" pitchFamily="18" charset="0"/>
                        </a:rPr>
                        <a:t>Ознаки</a:t>
                      </a:r>
                      <a:endParaRPr kumimoji="0" lang="ru-RU" sz="1600" b="1" i="0" u="none" strike="noStrike" cap="none" normalizeH="0" baseline="0" dirty="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err="1" smtClean="0">
                          <a:ln>
                            <a:noFill/>
                          </a:ln>
                          <a:solidFill>
                            <a:srgbClr val="FFFF00"/>
                          </a:solidFill>
                          <a:effectLst/>
                          <a:latin typeface="Times New Roman" pitchFamily="18" charset="0"/>
                          <a:cs typeface="Times New Roman" pitchFamily="18" charset="0"/>
                        </a:rPr>
                        <a:t>Алергічні</a:t>
                      </a:r>
                      <a:r>
                        <a:rPr kumimoji="0" lang="ru-RU" sz="1600" b="1" i="0" u="none" strike="noStrike" cap="none" normalizeH="0" baseline="0" dirty="0" smtClean="0">
                          <a:ln>
                            <a:noFill/>
                          </a:ln>
                          <a:solidFill>
                            <a:srgbClr val="FFFF00"/>
                          </a:solidFill>
                          <a:effectLst/>
                          <a:latin typeface="Times New Roman" pitchFamily="18" charset="0"/>
                          <a:cs typeface="Times New Roman" pitchFamily="18" charset="0"/>
                        </a:rPr>
                        <a:t> </a:t>
                      </a:r>
                      <a:r>
                        <a:rPr kumimoji="0" lang="ru-RU" sz="1600" b="1" i="0" u="none" strike="noStrike" cap="none" normalizeH="0" baseline="0" dirty="0" err="1" smtClean="0">
                          <a:ln>
                            <a:noFill/>
                          </a:ln>
                          <a:solidFill>
                            <a:srgbClr val="FFFF00"/>
                          </a:solidFill>
                          <a:effectLst/>
                          <a:latin typeface="Times New Roman" pitchFamily="18" charset="0"/>
                          <a:cs typeface="Times New Roman" pitchFamily="18" charset="0"/>
                        </a:rPr>
                        <a:t>реакції</a:t>
                      </a:r>
                      <a:endParaRPr kumimoji="0" lang="ru-RU" sz="1600" b="1" i="0" u="none" strike="noStrike" cap="none" normalizeH="0" baseline="0" dirty="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err="1" smtClean="0">
                          <a:ln>
                            <a:noFill/>
                          </a:ln>
                          <a:solidFill>
                            <a:srgbClr val="FFFF00"/>
                          </a:solidFill>
                          <a:effectLst/>
                          <a:latin typeface="Times New Roman" pitchFamily="18" charset="0"/>
                          <a:cs typeface="Times New Roman" pitchFamily="18" charset="0"/>
                        </a:rPr>
                        <a:t>Псевдоалергічні</a:t>
                      </a:r>
                      <a:r>
                        <a:rPr kumimoji="0" lang="ru-RU" sz="1600" b="1" i="0" u="none" strike="noStrike" cap="none" normalizeH="0" baseline="0" dirty="0" smtClean="0">
                          <a:ln>
                            <a:noFill/>
                          </a:ln>
                          <a:solidFill>
                            <a:srgbClr val="FFFF00"/>
                          </a:solidFill>
                          <a:effectLst/>
                          <a:latin typeface="Times New Roman" pitchFamily="18" charset="0"/>
                          <a:cs typeface="Times New Roman" pitchFamily="18" charset="0"/>
                        </a:rPr>
                        <a:t> </a:t>
                      </a:r>
                      <a:r>
                        <a:rPr kumimoji="0" lang="ru-RU" sz="1600" b="1" i="0" u="none" strike="noStrike" cap="none" normalizeH="0" baseline="0" dirty="0" err="1" smtClean="0">
                          <a:ln>
                            <a:noFill/>
                          </a:ln>
                          <a:solidFill>
                            <a:srgbClr val="FFFF00"/>
                          </a:solidFill>
                          <a:effectLst/>
                          <a:latin typeface="Times New Roman" pitchFamily="18" charset="0"/>
                          <a:cs typeface="Times New Roman" pitchFamily="18" charset="0"/>
                        </a:rPr>
                        <a:t>реакції</a:t>
                      </a:r>
                      <a:endParaRPr kumimoji="0" lang="ru-RU" sz="1600" b="1" i="0" u="none" strike="noStrike" cap="none" normalizeH="0" baseline="0" dirty="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33388">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err="1" smtClean="0">
                          <a:ln>
                            <a:noFill/>
                          </a:ln>
                          <a:solidFill>
                            <a:srgbClr val="FFFF00"/>
                          </a:solidFill>
                          <a:effectLst/>
                          <a:latin typeface="Times New Roman" pitchFamily="18" charset="0"/>
                          <a:cs typeface="Times New Roman" pitchFamily="18" charset="0"/>
                        </a:rPr>
                        <a:t>Алергічні</a:t>
                      </a:r>
                      <a:r>
                        <a:rPr kumimoji="0" lang="ru-RU" sz="1600" b="1" i="0" u="none" strike="noStrike" cap="none" normalizeH="0" baseline="0" dirty="0" smtClean="0">
                          <a:ln>
                            <a:noFill/>
                          </a:ln>
                          <a:solidFill>
                            <a:srgbClr val="FFFF00"/>
                          </a:solidFill>
                          <a:effectLst/>
                          <a:latin typeface="Times New Roman" pitchFamily="18" charset="0"/>
                          <a:cs typeface="Times New Roman" pitchFamily="18" charset="0"/>
                        </a:rPr>
                        <a:t> </a:t>
                      </a:r>
                      <a:r>
                        <a:rPr kumimoji="0" lang="ru-RU" sz="1600" b="1" i="0" u="none" strike="noStrike" cap="none" normalizeH="0" baseline="0" dirty="0" err="1" smtClean="0">
                          <a:ln>
                            <a:noFill/>
                          </a:ln>
                          <a:solidFill>
                            <a:srgbClr val="FFFF00"/>
                          </a:solidFill>
                          <a:effectLst/>
                          <a:latin typeface="Times New Roman" pitchFamily="18" charset="0"/>
                          <a:cs typeface="Times New Roman" pitchFamily="18" charset="0"/>
                        </a:rPr>
                        <a:t>захворювання</a:t>
                      </a:r>
                      <a:r>
                        <a:rPr kumimoji="0" lang="ru-RU" sz="1600" b="1" i="0" u="none" strike="noStrike" cap="none" normalizeH="0" baseline="0" dirty="0" smtClean="0">
                          <a:ln>
                            <a:noFill/>
                          </a:ln>
                          <a:solidFill>
                            <a:srgbClr val="FFFF00"/>
                          </a:solidFill>
                          <a:effectLst/>
                          <a:latin typeface="Times New Roman" pitchFamily="18" charset="0"/>
                          <a:cs typeface="Times New Roman" pitchFamily="18" charset="0"/>
                        </a:rPr>
                        <a:t> </a:t>
                      </a:r>
                      <a:r>
                        <a:rPr kumimoji="0" lang="ru-RU" sz="1600" b="1" i="0" u="none" strike="noStrike" cap="none" normalizeH="0" baseline="0" dirty="0" smtClean="0">
                          <a:ln>
                            <a:noFill/>
                          </a:ln>
                          <a:solidFill>
                            <a:srgbClr val="FFFF00"/>
                          </a:solidFill>
                          <a:effectLst/>
                          <a:latin typeface="Times New Roman" pitchFamily="18" charset="0"/>
                          <a:cs typeface="Times New Roman" pitchFamily="18" charset="0"/>
                        </a:rPr>
                        <a:t>в </a:t>
                      </a:r>
                      <a:r>
                        <a:rPr kumimoji="0" lang="ru-RU" sz="1600" b="1" i="0" u="none" strike="noStrike" cap="none" normalizeH="0" baseline="0" dirty="0" err="1" smtClean="0">
                          <a:ln>
                            <a:noFill/>
                          </a:ln>
                          <a:solidFill>
                            <a:srgbClr val="FFFF00"/>
                          </a:solidFill>
                          <a:effectLst/>
                          <a:latin typeface="Times New Roman" pitchFamily="18" charset="0"/>
                          <a:cs typeface="Times New Roman" pitchFamily="18" charset="0"/>
                        </a:rPr>
                        <a:t>родині</a:t>
                      </a:r>
                      <a:endParaRPr kumimoji="0" lang="ru-RU" sz="1600" b="1" i="0" u="none" strike="noStrike" cap="none" normalizeH="0" baseline="0" dirty="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rgbClr val="FFFF00"/>
                          </a:solidFill>
                          <a:effectLst/>
                          <a:latin typeface="Times New Roman" pitchFamily="18" charset="0"/>
                          <a:cs typeface="Times New Roman" pitchFamily="18" charset="0"/>
                        </a:rPr>
                        <a:t>Часто</a:t>
                      </a:r>
                      <a:endParaRPr kumimoji="0" lang="ru-RU" sz="1600" b="1" i="0" u="none" strike="noStrike" cap="none" normalizeH="0" baseline="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err="1" smtClean="0">
                          <a:ln>
                            <a:noFill/>
                          </a:ln>
                          <a:solidFill>
                            <a:srgbClr val="FFFF00"/>
                          </a:solidFill>
                          <a:effectLst/>
                          <a:latin typeface="Times New Roman" pitchFamily="18" charset="0"/>
                          <a:cs typeface="Times New Roman" pitchFamily="18" charset="0"/>
                        </a:rPr>
                        <a:t>Рідко</a:t>
                      </a:r>
                      <a:endParaRPr kumimoji="0" lang="ru-RU" sz="1600" b="1" i="0" u="none" strike="noStrike" cap="none" normalizeH="0" baseline="0" dirty="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31800">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err="1" smtClean="0">
                          <a:ln>
                            <a:noFill/>
                          </a:ln>
                          <a:solidFill>
                            <a:srgbClr val="FFFF00"/>
                          </a:solidFill>
                          <a:effectLst/>
                          <a:latin typeface="Times New Roman" pitchFamily="18" charset="0"/>
                          <a:cs typeface="Times New Roman" pitchFamily="18" charset="0"/>
                        </a:rPr>
                        <a:t>Атопічні</a:t>
                      </a:r>
                      <a:r>
                        <a:rPr kumimoji="0" lang="ru-RU" sz="1600" b="1" i="0" u="none" strike="noStrike" cap="none" normalizeH="0" baseline="0" dirty="0" smtClean="0">
                          <a:ln>
                            <a:noFill/>
                          </a:ln>
                          <a:solidFill>
                            <a:srgbClr val="FFFF00"/>
                          </a:solidFill>
                          <a:effectLst/>
                          <a:latin typeface="Times New Roman" pitchFamily="18" charset="0"/>
                          <a:cs typeface="Times New Roman" pitchFamily="18" charset="0"/>
                        </a:rPr>
                        <a:t> </a:t>
                      </a:r>
                      <a:r>
                        <a:rPr kumimoji="0" lang="ru-RU" sz="1600" b="1" i="0" u="none" strike="noStrike" cap="none" normalizeH="0" baseline="0" dirty="0" err="1" smtClean="0">
                          <a:ln>
                            <a:noFill/>
                          </a:ln>
                          <a:solidFill>
                            <a:srgbClr val="FFFF00"/>
                          </a:solidFill>
                          <a:effectLst/>
                          <a:latin typeface="Times New Roman" pitchFamily="18" charset="0"/>
                          <a:cs typeface="Times New Roman" pitchFamily="18" charset="0"/>
                        </a:rPr>
                        <a:t>захворювання</a:t>
                      </a:r>
                      <a:r>
                        <a:rPr kumimoji="0" lang="ru-RU" sz="1600" b="1" i="0" u="none" strike="noStrike" cap="none" normalizeH="0" baseline="0" dirty="0" smtClean="0">
                          <a:ln>
                            <a:noFill/>
                          </a:ln>
                          <a:solidFill>
                            <a:srgbClr val="FFFF00"/>
                          </a:solidFill>
                          <a:effectLst/>
                          <a:latin typeface="Times New Roman" pitchFamily="18" charset="0"/>
                          <a:cs typeface="Times New Roman" pitchFamily="18" charset="0"/>
                        </a:rPr>
                        <a:t> </a:t>
                      </a:r>
                      <a:r>
                        <a:rPr kumimoji="0" lang="ru-RU" sz="1600" b="1" i="0" u="none" strike="noStrike" cap="none" normalizeH="0" baseline="0" dirty="0" smtClean="0">
                          <a:ln>
                            <a:noFill/>
                          </a:ln>
                          <a:solidFill>
                            <a:srgbClr val="FFFF00"/>
                          </a:solidFill>
                          <a:effectLst/>
                          <a:latin typeface="Times New Roman" pitchFamily="18" charset="0"/>
                          <a:cs typeface="Times New Roman" pitchFamily="18" charset="0"/>
                        </a:rPr>
                        <a:t>у </a:t>
                      </a:r>
                      <a:r>
                        <a:rPr kumimoji="0" lang="ru-RU" sz="1600" b="1" i="0" u="none" strike="noStrike" cap="none" normalizeH="0" baseline="0" dirty="0" smtClean="0">
                          <a:ln>
                            <a:noFill/>
                          </a:ln>
                          <a:solidFill>
                            <a:srgbClr val="FFFF00"/>
                          </a:solidFill>
                          <a:effectLst/>
                          <a:latin typeface="Times New Roman" pitchFamily="18" charset="0"/>
                          <a:cs typeface="Times New Roman" pitchFamily="18" charset="0"/>
                        </a:rPr>
                        <a:t>хворого</a:t>
                      </a:r>
                      <a:endParaRPr kumimoji="0" lang="ru-RU" sz="1600" b="1" i="0" u="none" strike="noStrike" cap="none" normalizeH="0" baseline="0" dirty="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rgbClr val="FFFF00"/>
                          </a:solidFill>
                          <a:effectLst/>
                          <a:latin typeface="Times New Roman" pitchFamily="18" charset="0"/>
                          <a:cs typeface="Times New Roman" pitchFamily="18" charset="0"/>
                        </a:rPr>
                        <a:t>Часто</a:t>
                      </a:r>
                      <a:endParaRPr kumimoji="0" lang="ru-RU" sz="1600" b="1" i="0" u="none" strike="noStrike" cap="none" normalizeH="0" baseline="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err="1" smtClean="0">
                          <a:ln>
                            <a:noFill/>
                          </a:ln>
                          <a:solidFill>
                            <a:srgbClr val="FFFF00"/>
                          </a:solidFill>
                          <a:effectLst/>
                          <a:latin typeface="Times New Roman" pitchFamily="18" charset="0"/>
                          <a:cs typeface="Times New Roman" pitchFamily="18" charset="0"/>
                        </a:rPr>
                        <a:t>Рідко</a:t>
                      </a:r>
                      <a:endParaRPr kumimoji="0" lang="ru-RU" sz="1600" b="1" i="0" u="none" strike="noStrike" cap="none" normalizeH="0" baseline="0" dirty="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17550">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err="1" smtClean="0">
                          <a:ln>
                            <a:noFill/>
                          </a:ln>
                          <a:solidFill>
                            <a:srgbClr val="FFFF00"/>
                          </a:solidFill>
                          <a:effectLst/>
                          <a:latin typeface="Times New Roman" pitchFamily="18" charset="0"/>
                          <a:cs typeface="Times New Roman" pitchFamily="18" charset="0"/>
                        </a:rPr>
                        <a:t>Кількість</a:t>
                      </a:r>
                      <a:r>
                        <a:rPr kumimoji="0" lang="ru-RU" sz="1600" b="1" i="0" u="none" strike="noStrike" cap="none" normalizeH="0" baseline="0" dirty="0" smtClean="0">
                          <a:ln>
                            <a:noFill/>
                          </a:ln>
                          <a:solidFill>
                            <a:srgbClr val="FFFF00"/>
                          </a:solidFill>
                          <a:effectLst/>
                          <a:latin typeface="Times New Roman" pitchFamily="18" charset="0"/>
                          <a:cs typeface="Times New Roman" pitchFamily="18" charset="0"/>
                        </a:rPr>
                        <a:t> </a:t>
                      </a:r>
                      <a:r>
                        <a:rPr kumimoji="0" lang="ru-RU" sz="1600" b="1" i="0" u="none" strike="noStrike" cap="none" normalizeH="0" baseline="0" dirty="0" err="1" smtClean="0">
                          <a:ln>
                            <a:noFill/>
                          </a:ln>
                          <a:solidFill>
                            <a:srgbClr val="FFFF00"/>
                          </a:solidFill>
                          <a:effectLst/>
                          <a:latin typeface="Times New Roman" pitchFamily="18" charset="0"/>
                          <a:cs typeface="Times New Roman" pitchFamily="18" charset="0"/>
                        </a:rPr>
                        <a:t>алергена</a:t>
                      </a:r>
                      <a:r>
                        <a:rPr kumimoji="0" lang="ru-RU" sz="1600" b="1" i="0" u="none" strike="noStrike" cap="none" normalizeH="0" baseline="0" dirty="0" smtClean="0">
                          <a:ln>
                            <a:noFill/>
                          </a:ln>
                          <a:solidFill>
                            <a:srgbClr val="FFFF00"/>
                          </a:solidFill>
                          <a:effectLst/>
                          <a:latin typeface="Times New Roman" pitchFamily="18" charset="0"/>
                          <a:cs typeface="Times New Roman" pitchFamily="18" charset="0"/>
                        </a:rPr>
                        <a:t>, </a:t>
                      </a:r>
                      <a:r>
                        <a:rPr kumimoji="0" lang="ru-RU" sz="1600" b="1" i="0" u="none" strike="noStrike" cap="none" normalizeH="0" baseline="0" dirty="0" err="1" smtClean="0">
                          <a:ln>
                            <a:noFill/>
                          </a:ln>
                          <a:solidFill>
                            <a:srgbClr val="FFFF00"/>
                          </a:solidFill>
                          <a:effectLst/>
                          <a:latin typeface="Times New Roman" pitchFamily="18" charset="0"/>
                          <a:cs typeface="Times New Roman" pitchFamily="18" charset="0"/>
                        </a:rPr>
                        <a:t>що</a:t>
                      </a:r>
                      <a:r>
                        <a:rPr kumimoji="0" lang="ru-RU" sz="1600" b="1" i="0" u="none" strike="noStrike" cap="none" normalizeH="0" baseline="0" dirty="0" smtClean="0">
                          <a:ln>
                            <a:noFill/>
                          </a:ln>
                          <a:solidFill>
                            <a:srgbClr val="FFFF00"/>
                          </a:solidFill>
                          <a:effectLst/>
                          <a:latin typeface="Times New Roman" pitchFamily="18" charset="0"/>
                          <a:cs typeface="Times New Roman" pitchFamily="18" charset="0"/>
                        </a:rPr>
                        <a:t> </a:t>
                      </a:r>
                      <a:r>
                        <a:rPr kumimoji="0" lang="ru-RU" sz="1600" b="1" i="0" u="none" strike="noStrike" cap="none" normalizeH="0" baseline="0" dirty="0" err="1" smtClean="0">
                          <a:ln>
                            <a:noFill/>
                          </a:ln>
                          <a:solidFill>
                            <a:srgbClr val="FFFF00"/>
                          </a:solidFill>
                          <a:effectLst/>
                          <a:latin typeface="Times New Roman" pitchFamily="18" charset="0"/>
                          <a:cs typeface="Times New Roman" pitchFamily="18" charset="0"/>
                        </a:rPr>
                        <a:t>викликає</a:t>
                      </a:r>
                      <a:r>
                        <a:rPr kumimoji="0" lang="ru-RU" sz="1600" b="1" i="0" u="none" strike="noStrike" cap="none" normalizeH="0" baseline="0" dirty="0" smtClean="0">
                          <a:ln>
                            <a:noFill/>
                          </a:ln>
                          <a:solidFill>
                            <a:srgbClr val="FFFF00"/>
                          </a:solidFill>
                          <a:effectLst/>
                          <a:latin typeface="Times New Roman" pitchFamily="18" charset="0"/>
                          <a:cs typeface="Times New Roman" pitchFamily="18" charset="0"/>
                        </a:rPr>
                        <a:t> </a:t>
                      </a:r>
                      <a:r>
                        <a:rPr kumimoji="0" lang="ru-RU" sz="1600" b="1" i="0" u="none" strike="noStrike" cap="none" normalizeH="0" baseline="0" dirty="0" err="1" smtClean="0">
                          <a:ln>
                            <a:noFill/>
                          </a:ln>
                          <a:solidFill>
                            <a:srgbClr val="FFFF00"/>
                          </a:solidFill>
                          <a:effectLst/>
                          <a:latin typeface="Times New Roman" pitchFamily="18" charset="0"/>
                          <a:cs typeface="Times New Roman" pitchFamily="18" charset="0"/>
                        </a:rPr>
                        <a:t>реакцію</a:t>
                      </a:r>
                      <a:endParaRPr kumimoji="0" lang="ru-RU" sz="1600" b="1" i="0" u="none" strike="noStrike" cap="none" normalizeH="0" baseline="0" dirty="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err="1" smtClean="0">
                          <a:ln>
                            <a:noFill/>
                          </a:ln>
                          <a:solidFill>
                            <a:srgbClr val="FFFF00"/>
                          </a:solidFill>
                          <a:effectLst/>
                          <a:latin typeface="Times New Roman" pitchFamily="18" charset="0"/>
                          <a:cs typeface="Times New Roman" pitchFamily="18" charset="0"/>
                        </a:rPr>
                        <a:t>Мінімальна</a:t>
                      </a:r>
                      <a:endParaRPr kumimoji="0" lang="ru-RU" sz="1600" b="1" i="0" u="none" strike="noStrike" cap="none" normalizeH="0" baseline="0" dirty="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1600" b="1" i="0" u="none" strike="noStrike" cap="none" normalizeH="0" baseline="0" dirty="0" smtClean="0">
                          <a:ln>
                            <a:noFill/>
                          </a:ln>
                          <a:solidFill>
                            <a:srgbClr val="FFFF00"/>
                          </a:solidFill>
                          <a:effectLst/>
                          <a:latin typeface="Times New Roman" pitchFamily="18" charset="0"/>
                          <a:cs typeface="Times New Roman" pitchFamily="18" charset="0"/>
                        </a:rPr>
                        <a:t>Відносно велика</a:t>
                      </a:r>
                      <a:endParaRPr kumimoji="0" lang="ru-RU" sz="1600" b="1" i="0" u="none" strike="noStrike" cap="none" normalizeH="0" baseline="0" dirty="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19138">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err="1" smtClean="0">
                          <a:ln>
                            <a:noFill/>
                          </a:ln>
                          <a:solidFill>
                            <a:srgbClr val="FFFF00"/>
                          </a:solidFill>
                          <a:effectLst/>
                          <a:latin typeface="Times New Roman" pitchFamily="18" charset="0"/>
                          <a:cs typeface="Times New Roman" pitchFamily="18" charset="0"/>
                        </a:rPr>
                        <a:t>Залежність</a:t>
                      </a:r>
                      <a:r>
                        <a:rPr kumimoji="0" lang="ru-RU" sz="1600" b="1" i="0" u="none" strike="noStrike" cap="none" normalizeH="0" baseline="0" dirty="0" smtClean="0">
                          <a:ln>
                            <a:noFill/>
                          </a:ln>
                          <a:solidFill>
                            <a:srgbClr val="FFFF00"/>
                          </a:solidFill>
                          <a:effectLst/>
                          <a:latin typeface="Times New Roman" pitchFamily="18" charset="0"/>
                          <a:cs typeface="Times New Roman" pitchFamily="18" charset="0"/>
                        </a:rPr>
                        <a:t> </a:t>
                      </a:r>
                      <a:r>
                        <a:rPr kumimoji="0" lang="ru-RU" sz="1600" b="1" i="0" u="none" strike="noStrike" cap="none" normalizeH="0" baseline="0" dirty="0" err="1" smtClean="0">
                          <a:ln>
                            <a:noFill/>
                          </a:ln>
                          <a:solidFill>
                            <a:srgbClr val="FFFF00"/>
                          </a:solidFill>
                          <a:effectLst/>
                          <a:latin typeface="Times New Roman" pitchFamily="18" charset="0"/>
                          <a:cs typeface="Times New Roman" pitchFamily="18" charset="0"/>
                        </a:rPr>
                        <a:t>між</a:t>
                      </a:r>
                      <a:r>
                        <a:rPr kumimoji="0" lang="ru-RU" sz="1600" b="1" i="0" u="none" strike="noStrike" cap="none" normalizeH="0" baseline="0" dirty="0" smtClean="0">
                          <a:ln>
                            <a:noFill/>
                          </a:ln>
                          <a:solidFill>
                            <a:srgbClr val="FFFF00"/>
                          </a:solidFill>
                          <a:effectLst/>
                          <a:latin typeface="Times New Roman" pitchFamily="18" charset="0"/>
                          <a:cs typeface="Times New Roman" pitchFamily="18" charset="0"/>
                        </a:rPr>
                        <a:t> дозою </a:t>
                      </a:r>
                      <a:r>
                        <a:rPr kumimoji="0" lang="ru-RU" sz="1600" b="1" i="0" u="none" strike="noStrike" cap="none" normalizeH="0" baseline="0" dirty="0" err="1" smtClean="0">
                          <a:ln>
                            <a:noFill/>
                          </a:ln>
                          <a:solidFill>
                            <a:srgbClr val="FFFF00"/>
                          </a:solidFill>
                          <a:effectLst/>
                          <a:latin typeface="Times New Roman" pitchFamily="18" charset="0"/>
                          <a:cs typeface="Times New Roman" pitchFamily="18" charset="0"/>
                        </a:rPr>
                        <a:t>алергена</a:t>
                      </a:r>
                      <a:r>
                        <a:rPr kumimoji="0" lang="ru-RU" sz="1600" b="1" i="0" u="none" strike="noStrike" cap="none" normalizeH="0" baseline="0" dirty="0" smtClean="0">
                          <a:ln>
                            <a:noFill/>
                          </a:ln>
                          <a:solidFill>
                            <a:srgbClr val="FFFF00"/>
                          </a:solidFill>
                          <a:effectLst/>
                          <a:latin typeface="Times New Roman" pitchFamily="18" charset="0"/>
                          <a:cs typeface="Times New Roman" pitchFamily="18" charset="0"/>
                        </a:rPr>
                        <a:t> </a:t>
                      </a:r>
                      <a:r>
                        <a:rPr kumimoji="0" lang="ru-RU" sz="1600" b="1" i="0" u="none" strike="noStrike" cap="none" normalizeH="0" baseline="0" dirty="0" err="1" smtClean="0">
                          <a:ln>
                            <a:noFill/>
                          </a:ln>
                          <a:solidFill>
                            <a:srgbClr val="FFFF00"/>
                          </a:solidFill>
                          <a:effectLst/>
                          <a:latin typeface="Times New Roman" pitchFamily="18" charset="0"/>
                          <a:cs typeface="Times New Roman" pitchFamily="18" charset="0"/>
                        </a:rPr>
                        <a:t>і</a:t>
                      </a:r>
                      <a:r>
                        <a:rPr kumimoji="0" lang="ru-RU" sz="1600" b="1" i="0" u="none" strike="noStrike" cap="none" normalizeH="0" baseline="0" dirty="0" smtClean="0">
                          <a:ln>
                            <a:noFill/>
                          </a:ln>
                          <a:solidFill>
                            <a:srgbClr val="FFFF00"/>
                          </a:solidFill>
                          <a:effectLst/>
                          <a:latin typeface="Times New Roman" pitchFamily="18" charset="0"/>
                          <a:cs typeface="Times New Roman" pitchFamily="18" charset="0"/>
                        </a:rPr>
                        <a:t> </a:t>
                      </a:r>
                      <a:r>
                        <a:rPr kumimoji="0" lang="ru-RU" sz="1600" b="1" i="0" u="none" strike="noStrike" cap="none" normalizeH="0" baseline="0" dirty="0" err="1" smtClean="0">
                          <a:ln>
                            <a:noFill/>
                          </a:ln>
                          <a:solidFill>
                            <a:srgbClr val="FFFF00"/>
                          </a:solidFill>
                          <a:effectLst/>
                          <a:latin typeface="Times New Roman" pitchFamily="18" charset="0"/>
                          <a:cs typeface="Times New Roman" pitchFamily="18" charset="0"/>
                        </a:rPr>
                        <a:t>виразністю</a:t>
                      </a:r>
                      <a:r>
                        <a:rPr kumimoji="0" lang="ru-RU" sz="1600" b="1" i="0" u="none" strike="noStrike" cap="none" normalizeH="0" baseline="0" dirty="0" smtClean="0">
                          <a:ln>
                            <a:noFill/>
                          </a:ln>
                          <a:solidFill>
                            <a:srgbClr val="FFFF00"/>
                          </a:solidFill>
                          <a:effectLst/>
                          <a:latin typeface="Times New Roman" pitchFamily="18" charset="0"/>
                          <a:cs typeface="Times New Roman" pitchFamily="18" charset="0"/>
                        </a:rPr>
                        <a:t> </a:t>
                      </a:r>
                      <a:r>
                        <a:rPr kumimoji="0" lang="ru-RU" sz="1600" b="1" i="0" u="none" strike="noStrike" cap="none" normalizeH="0" baseline="0" dirty="0" err="1" smtClean="0">
                          <a:ln>
                            <a:noFill/>
                          </a:ln>
                          <a:solidFill>
                            <a:srgbClr val="FFFF00"/>
                          </a:solidFill>
                          <a:effectLst/>
                          <a:latin typeface="Times New Roman" pitchFamily="18" charset="0"/>
                          <a:cs typeface="Times New Roman" pitchFamily="18" charset="0"/>
                        </a:rPr>
                        <a:t>реакції</a:t>
                      </a:r>
                      <a:r>
                        <a:rPr kumimoji="0" lang="ru-RU" sz="1600" b="1" i="0" u="none" strike="noStrike" cap="none" normalizeH="0" baseline="0" dirty="0" smtClean="0">
                          <a:ln>
                            <a:noFill/>
                          </a:ln>
                          <a:solidFill>
                            <a:srgbClr val="FFFF00"/>
                          </a:solidFill>
                          <a:effectLst/>
                          <a:latin typeface="Times New Roman" pitchFamily="18" charset="0"/>
                          <a:cs typeface="Times New Roman" pitchFamily="18" charset="0"/>
                        </a:rPr>
                        <a:t> </a:t>
                      </a:r>
                      <a:endParaRPr kumimoji="0" lang="ru-RU" sz="1600" b="1" i="0" u="none" strike="noStrike" cap="none" normalizeH="0" baseline="0" dirty="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1600" b="1" i="0" u="none" strike="noStrike" cap="none" normalizeH="0" baseline="0" dirty="0" smtClean="0">
                          <a:ln>
                            <a:noFill/>
                          </a:ln>
                          <a:solidFill>
                            <a:srgbClr val="FFFF00"/>
                          </a:solidFill>
                          <a:effectLst/>
                          <a:latin typeface="Times New Roman" pitchFamily="18" charset="0"/>
                          <a:cs typeface="Times New Roman" pitchFamily="18" charset="0"/>
                        </a:rPr>
                        <a:t>Відсутня</a:t>
                      </a:r>
                      <a:endParaRPr kumimoji="0" lang="ru-RU" sz="1600" b="1" i="0" u="none" strike="noStrike" cap="none" normalizeH="0" baseline="0" dirty="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1600" b="1" i="0" u="none" strike="noStrike" cap="none" normalizeH="0" baseline="0" dirty="0" smtClean="0">
                          <a:ln>
                            <a:noFill/>
                          </a:ln>
                          <a:solidFill>
                            <a:srgbClr val="FFFF00"/>
                          </a:solidFill>
                          <a:effectLst/>
                          <a:latin typeface="Times New Roman" pitchFamily="18" charset="0"/>
                          <a:cs typeface="Times New Roman" pitchFamily="18" charset="0"/>
                        </a:rPr>
                        <a:t>Присутня</a:t>
                      </a:r>
                      <a:endParaRPr kumimoji="0" lang="ru-RU" sz="1600" b="1" i="0" u="none" strike="noStrike" cap="none" normalizeH="0" baseline="0" dirty="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006474">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err="1" smtClean="0">
                          <a:ln>
                            <a:noFill/>
                          </a:ln>
                          <a:solidFill>
                            <a:srgbClr val="FFFF00"/>
                          </a:solidFill>
                          <a:effectLst/>
                          <a:latin typeface="Times New Roman" pitchFamily="18" charset="0"/>
                          <a:cs typeface="Times New Roman" pitchFamily="18" charset="0"/>
                        </a:rPr>
                        <a:t>Шкірні</a:t>
                      </a:r>
                      <a:r>
                        <a:rPr kumimoji="0" lang="ru-RU" sz="1600" b="1" i="0" u="none" strike="noStrike" cap="none" normalizeH="0" baseline="0" dirty="0" smtClean="0">
                          <a:ln>
                            <a:noFill/>
                          </a:ln>
                          <a:solidFill>
                            <a:srgbClr val="FFFF00"/>
                          </a:solidFill>
                          <a:effectLst/>
                          <a:latin typeface="Times New Roman" pitchFamily="18" charset="0"/>
                          <a:cs typeface="Times New Roman" pitchFamily="18" charset="0"/>
                        </a:rPr>
                        <a:t> тести </a:t>
                      </a:r>
                      <a:r>
                        <a:rPr kumimoji="0" lang="ru-RU" sz="1600" b="1" i="0" u="none" strike="noStrike" cap="none" normalizeH="0" baseline="0" dirty="0" err="1" smtClean="0">
                          <a:ln>
                            <a:noFill/>
                          </a:ln>
                          <a:solidFill>
                            <a:srgbClr val="FFFF00"/>
                          </a:solidFill>
                          <a:effectLst/>
                          <a:latin typeface="Times New Roman" pitchFamily="18" charset="0"/>
                          <a:cs typeface="Times New Roman" pitchFamily="18" charset="0"/>
                        </a:rPr>
                        <a:t>із</a:t>
                      </a:r>
                      <a:r>
                        <a:rPr kumimoji="0" lang="ru-RU" sz="1600" b="1" i="0" u="none" strike="noStrike" cap="none" normalizeH="0" baseline="0" dirty="0" smtClean="0">
                          <a:ln>
                            <a:noFill/>
                          </a:ln>
                          <a:solidFill>
                            <a:srgbClr val="FFFF00"/>
                          </a:solidFill>
                          <a:effectLst/>
                          <a:latin typeface="Times New Roman" pitchFamily="18" charset="0"/>
                          <a:cs typeface="Times New Roman" pitchFamily="18" charset="0"/>
                        </a:rPr>
                        <a:t> </a:t>
                      </a:r>
                      <a:r>
                        <a:rPr kumimoji="0" lang="ru-RU" sz="1600" b="1" i="0" u="none" strike="noStrike" cap="none" normalizeH="0" baseline="0" dirty="0" err="1" smtClean="0">
                          <a:ln>
                            <a:noFill/>
                          </a:ln>
                          <a:solidFill>
                            <a:srgbClr val="FFFF00"/>
                          </a:solidFill>
                          <a:effectLst/>
                          <a:latin typeface="Times New Roman" pitchFamily="18" charset="0"/>
                          <a:cs typeface="Times New Roman" pitchFamily="18" charset="0"/>
                        </a:rPr>
                        <a:t>специфічними</a:t>
                      </a:r>
                      <a:r>
                        <a:rPr kumimoji="0" lang="ru-RU" sz="1600" b="1" i="0" u="none" strike="noStrike" cap="none" normalizeH="0" baseline="0" dirty="0" smtClean="0">
                          <a:ln>
                            <a:noFill/>
                          </a:ln>
                          <a:solidFill>
                            <a:srgbClr val="FFFF00"/>
                          </a:solidFill>
                          <a:effectLst/>
                          <a:latin typeface="Times New Roman" pitchFamily="18" charset="0"/>
                          <a:cs typeface="Times New Roman" pitchFamily="18" charset="0"/>
                        </a:rPr>
                        <a:t> </a:t>
                      </a:r>
                      <a:r>
                        <a:rPr kumimoji="0" lang="ru-RU" sz="1600" b="1" i="0" u="none" strike="noStrike" cap="none" normalizeH="0" baseline="0" dirty="0" err="1" smtClean="0">
                          <a:ln>
                            <a:noFill/>
                          </a:ln>
                          <a:solidFill>
                            <a:srgbClr val="FFFF00"/>
                          </a:solidFill>
                          <a:effectLst/>
                          <a:latin typeface="Times New Roman" pitchFamily="18" charset="0"/>
                          <a:cs typeface="Times New Roman" pitchFamily="18" charset="0"/>
                        </a:rPr>
                        <a:t>алергенами</a:t>
                      </a:r>
                      <a:endParaRPr kumimoji="0" lang="ru-RU" sz="1600" b="1" i="0" u="none" strike="noStrike" cap="none" normalizeH="0" baseline="0" dirty="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1600" b="1" i="0" u="none" strike="noStrike" cap="none" normalizeH="0" baseline="0" dirty="0" smtClean="0">
                          <a:ln>
                            <a:noFill/>
                          </a:ln>
                          <a:solidFill>
                            <a:srgbClr val="FFFF00"/>
                          </a:solidFill>
                          <a:effectLst/>
                          <a:latin typeface="Times New Roman" pitchFamily="18" charset="0"/>
                          <a:cs typeface="Times New Roman" pitchFamily="18" charset="0"/>
                        </a:rPr>
                        <a:t>Звичайно позитивні</a:t>
                      </a:r>
                      <a:endParaRPr kumimoji="0" lang="ru-RU" sz="1600" b="1" i="0" u="none" strike="noStrike" cap="none" normalizeH="0" baseline="0" dirty="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err="1" smtClean="0">
                          <a:ln>
                            <a:noFill/>
                          </a:ln>
                          <a:solidFill>
                            <a:srgbClr val="FFFF00"/>
                          </a:solidFill>
                          <a:effectLst/>
                          <a:latin typeface="Times New Roman" pitchFamily="18" charset="0"/>
                          <a:cs typeface="Times New Roman" pitchFamily="18" charset="0"/>
                        </a:rPr>
                        <a:t>Негативні</a:t>
                      </a:r>
                      <a:r>
                        <a:rPr kumimoji="0" lang="ru-RU" sz="1600" b="1" i="0" u="none" strike="noStrike" cap="none" normalizeH="0" baseline="0" dirty="0" smtClean="0">
                          <a:ln>
                            <a:noFill/>
                          </a:ln>
                          <a:solidFill>
                            <a:srgbClr val="FFFF00"/>
                          </a:solidFill>
                          <a:effectLst/>
                          <a:latin typeface="Times New Roman" pitchFamily="18" charset="0"/>
                          <a:cs typeface="Times New Roman" pitchFamily="18" charset="0"/>
                        </a:rPr>
                        <a:t> </a:t>
                      </a:r>
                      <a:r>
                        <a:rPr kumimoji="0" lang="ru-RU" sz="1600" b="1" i="0" u="none" strike="noStrike" cap="none" normalizeH="0" baseline="0" dirty="0" err="1" smtClean="0">
                          <a:ln>
                            <a:noFill/>
                          </a:ln>
                          <a:solidFill>
                            <a:srgbClr val="FFFF00"/>
                          </a:solidFill>
                          <a:effectLst/>
                          <a:latin typeface="Times New Roman" pitchFamily="18" charset="0"/>
                          <a:cs typeface="Times New Roman" pitchFamily="18" charset="0"/>
                        </a:rPr>
                        <a:t>або</a:t>
                      </a:r>
                      <a:r>
                        <a:rPr kumimoji="0" lang="ru-RU" sz="1600" b="1" i="0" u="none" strike="noStrike" cap="none" normalizeH="0" baseline="0" dirty="0" smtClean="0">
                          <a:ln>
                            <a:noFill/>
                          </a:ln>
                          <a:solidFill>
                            <a:srgbClr val="FFFF00"/>
                          </a:solidFill>
                          <a:effectLst/>
                          <a:latin typeface="Times New Roman" pitchFamily="18" charset="0"/>
                          <a:cs typeface="Times New Roman" pitchFamily="18" charset="0"/>
                        </a:rPr>
                        <a:t> </a:t>
                      </a:r>
                      <a:r>
                        <a:rPr kumimoji="0" lang="ru-RU" sz="1600" b="1" i="0" u="none" strike="noStrike" cap="none" normalizeH="0" baseline="0" dirty="0" err="1" smtClean="0">
                          <a:ln>
                            <a:noFill/>
                          </a:ln>
                          <a:solidFill>
                            <a:srgbClr val="FFFF00"/>
                          </a:solidFill>
                          <a:effectLst/>
                          <a:latin typeface="Times New Roman" pitchFamily="18" charset="0"/>
                          <a:cs typeface="Times New Roman" pitchFamily="18" charset="0"/>
                        </a:rPr>
                        <a:t>хибно</a:t>
                      </a:r>
                      <a:r>
                        <a:rPr kumimoji="0" lang="ru-RU" sz="1600" b="1" i="0" u="none" strike="noStrike" cap="none" normalizeH="0" baseline="0" dirty="0" smtClean="0">
                          <a:ln>
                            <a:noFill/>
                          </a:ln>
                          <a:solidFill>
                            <a:srgbClr val="FFFF00"/>
                          </a:solidFill>
                          <a:effectLst/>
                          <a:latin typeface="Times New Roman" pitchFamily="18" charset="0"/>
                          <a:cs typeface="Times New Roman" pitchFamily="18" charset="0"/>
                        </a:rPr>
                        <a:t> </a:t>
                      </a:r>
                      <a:r>
                        <a:rPr kumimoji="0" lang="ru-RU" sz="1600" b="1" i="0" u="none" strike="noStrike" cap="none" normalizeH="0" baseline="0" dirty="0" err="1" smtClean="0">
                          <a:ln>
                            <a:noFill/>
                          </a:ln>
                          <a:solidFill>
                            <a:srgbClr val="FFFF00"/>
                          </a:solidFill>
                          <a:effectLst/>
                          <a:latin typeface="Times New Roman" pitchFamily="18" charset="0"/>
                          <a:cs typeface="Times New Roman" pitchFamily="18" charset="0"/>
                        </a:rPr>
                        <a:t>позитивні</a:t>
                      </a:r>
                      <a:endParaRPr kumimoji="0" lang="ru-RU" sz="1600" b="1" i="0" u="none" strike="noStrike" cap="none" normalizeH="0" baseline="0" dirty="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33388">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err="1" smtClean="0">
                          <a:ln>
                            <a:noFill/>
                          </a:ln>
                          <a:solidFill>
                            <a:srgbClr val="FFFF00"/>
                          </a:solidFill>
                          <a:effectLst/>
                          <a:latin typeface="Times New Roman" pitchFamily="18" charset="0"/>
                          <a:cs typeface="Times New Roman" pitchFamily="18" charset="0"/>
                        </a:rPr>
                        <a:t>Загальний</a:t>
                      </a:r>
                      <a:r>
                        <a:rPr kumimoji="0" lang="ru-RU" sz="1600" b="1" i="0" u="none" strike="noStrike" cap="none" normalizeH="0" baseline="0" dirty="0" smtClean="0">
                          <a:ln>
                            <a:noFill/>
                          </a:ln>
                          <a:solidFill>
                            <a:srgbClr val="FFFF00"/>
                          </a:solidFill>
                          <a:effectLst/>
                          <a:latin typeface="Times New Roman" pitchFamily="18" charset="0"/>
                          <a:cs typeface="Times New Roman" pitchFamily="18" charset="0"/>
                        </a:rPr>
                        <a:t> </a:t>
                      </a:r>
                      <a:r>
                        <a:rPr kumimoji="0" lang="ru-RU" sz="1600" b="1" i="0" u="none" strike="noStrike" cap="none" normalizeH="0" baseline="0" dirty="0" err="1" smtClean="0">
                          <a:ln>
                            <a:noFill/>
                          </a:ln>
                          <a:solidFill>
                            <a:srgbClr val="FFFF00"/>
                          </a:solidFill>
                          <a:effectLst/>
                          <a:latin typeface="Times New Roman" pitchFamily="18" charset="0"/>
                          <a:cs typeface="Times New Roman" pitchFamily="18" charset="0"/>
                        </a:rPr>
                        <a:t>IgE</a:t>
                      </a:r>
                      <a:r>
                        <a:rPr kumimoji="0" lang="ru-RU" sz="1600" b="1" i="0" u="none" strike="noStrike" cap="none" normalizeH="0" baseline="0" dirty="0" smtClean="0">
                          <a:ln>
                            <a:noFill/>
                          </a:ln>
                          <a:solidFill>
                            <a:srgbClr val="FFFF00"/>
                          </a:solidFill>
                          <a:effectLst/>
                          <a:latin typeface="Times New Roman" pitchFamily="18" charset="0"/>
                          <a:cs typeface="Times New Roman" pitchFamily="18" charset="0"/>
                        </a:rPr>
                        <a:t> в </a:t>
                      </a:r>
                      <a:r>
                        <a:rPr kumimoji="0" lang="ru-RU" sz="1600" b="1" i="0" u="none" strike="noStrike" cap="none" normalizeH="0" baseline="0" dirty="0" err="1" smtClean="0">
                          <a:ln>
                            <a:noFill/>
                          </a:ln>
                          <a:solidFill>
                            <a:srgbClr val="FFFF00"/>
                          </a:solidFill>
                          <a:effectLst/>
                          <a:latin typeface="Times New Roman" pitchFamily="18" charset="0"/>
                          <a:cs typeface="Times New Roman" pitchFamily="18" charset="0"/>
                        </a:rPr>
                        <a:t>сироваткі</a:t>
                      </a:r>
                      <a:r>
                        <a:rPr kumimoji="0" lang="ru-RU" sz="1600" b="1" i="0" u="none" strike="noStrike" cap="none" normalizeH="0" baseline="0" dirty="0" smtClean="0">
                          <a:ln>
                            <a:noFill/>
                          </a:ln>
                          <a:solidFill>
                            <a:srgbClr val="FFFF00"/>
                          </a:solidFill>
                          <a:effectLst/>
                          <a:latin typeface="Times New Roman" pitchFamily="18" charset="0"/>
                          <a:cs typeface="Times New Roman" pitchFamily="18" charset="0"/>
                        </a:rPr>
                        <a:t> </a:t>
                      </a:r>
                      <a:r>
                        <a:rPr kumimoji="0" lang="ru-RU" sz="1600" b="1" i="0" u="none" strike="noStrike" cap="none" normalizeH="0" baseline="0" dirty="0" err="1" smtClean="0">
                          <a:ln>
                            <a:noFill/>
                          </a:ln>
                          <a:solidFill>
                            <a:srgbClr val="FFFF00"/>
                          </a:solidFill>
                          <a:effectLst/>
                          <a:latin typeface="Times New Roman" pitchFamily="18" charset="0"/>
                          <a:cs typeface="Times New Roman" pitchFamily="18" charset="0"/>
                        </a:rPr>
                        <a:t>крові</a:t>
                      </a:r>
                      <a:endParaRPr kumimoji="0" lang="ru-RU" sz="1600" b="1" i="0" u="none" strike="noStrike" cap="none" normalizeH="0" baseline="0" dirty="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err="1" smtClean="0">
                          <a:ln>
                            <a:noFill/>
                          </a:ln>
                          <a:solidFill>
                            <a:srgbClr val="FFFF00"/>
                          </a:solidFill>
                          <a:effectLst/>
                          <a:latin typeface="Times New Roman" pitchFamily="18" charset="0"/>
                          <a:cs typeface="Times New Roman" pitchFamily="18" charset="0"/>
                        </a:rPr>
                        <a:t>Підвищений</a:t>
                      </a:r>
                      <a:endParaRPr kumimoji="0" lang="ru-RU" sz="1600" b="1" i="0" u="none" strike="noStrike" cap="none" normalizeH="0" baseline="0" dirty="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smtClean="0">
                          <a:ln>
                            <a:noFill/>
                          </a:ln>
                          <a:solidFill>
                            <a:srgbClr val="FFFF00"/>
                          </a:solidFill>
                          <a:effectLst/>
                          <a:latin typeface="Times New Roman" pitchFamily="18" charset="0"/>
                          <a:cs typeface="Times New Roman" pitchFamily="18" charset="0"/>
                        </a:rPr>
                        <a:t>В </a:t>
                      </a:r>
                      <a:r>
                        <a:rPr kumimoji="0" lang="ru-RU" sz="1600" b="1" i="0" u="none" strike="noStrike" cap="none" normalizeH="0" baseline="0" dirty="0" smtClean="0">
                          <a:ln>
                            <a:noFill/>
                          </a:ln>
                          <a:solidFill>
                            <a:srgbClr val="FFFF00"/>
                          </a:solidFill>
                          <a:effectLst/>
                          <a:latin typeface="Times New Roman" pitchFamily="18" charset="0"/>
                          <a:cs typeface="Times New Roman" pitchFamily="18" charset="0"/>
                        </a:rPr>
                        <a:t>межах </a:t>
                      </a:r>
                      <a:r>
                        <a:rPr kumimoji="0" lang="ru-RU" sz="1600" b="1" i="0" u="none" strike="noStrike" cap="none" normalizeH="0" baseline="0" dirty="0" err="1" smtClean="0">
                          <a:ln>
                            <a:noFill/>
                          </a:ln>
                          <a:solidFill>
                            <a:srgbClr val="FFFF00"/>
                          </a:solidFill>
                          <a:effectLst/>
                          <a:latin typeface="Times New Roman" pitchFamily="18" charset="0"/>
                          <a:cs typeface="Times New Roman" pitchFamily="18" charset="0"/>
                        </a:rPr>
                        <a:t>норми</a:t>
                      </a:r>
                      <a:endParaRPr kumimoji="0" lang="ru-RU" sz="1600" b="1" i="0" u="none" strike="noStrike" cap="none" normalizeH="0" baseline="0" dirty="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33388">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err="1" smtClean="0">
                          <a:ln>
                            <a:noFill/>
                          </a:ln>
                          <a:solidFill>
                            <a:srgbClr val="FFFF00"/>
                          </a:solidFill>
                          <a:effectLst/>
                          <a:latin typeface="Times New Roman" pitchFamily="18" charset="0"/>
                          <a:cs typeface="Times New Roman" pitchFamily="18" charset="0"/>
                        </a:rPr>
                        <a:t>Специфічний</a:t>
                      </a:r>
                      <a:r>
                        <a:rPr kumimoji="0" lang="ru-RU" sz="1600" b="1" i="0" u="none" strike="noStrike" cap="none" normalizeH="0" baseline="0" dirty="0" smtClean="0">
                          <a:ln>
                            <a:noFill/>
                          </a:ln>
                          <a:solidFill>
                            <a:srgbClr val="FFFF00"/>
                          </a:solidFill>
                          <a:effectLst/>
                          <a:latin typeface="Times New Roman" pitchFamily="18" charset="0"/>
                          <a:cs typeface="Times New Roman" pitchFamily="18" charset="0"/>
                        </a:rPr>
                        <a:t> </a:t>
                      </a:r>
                      <a:r>
                        <a:rPr kumimoji="0" lang="ru-RU" sz="1600" b="1" i="0" u="none" strike="noStrike" cap="none" normalizeH="0" baseline="0" dirty="0" err="1" smtClean="0">
                          <a:ln>
                            <a:noFill/>
                          </a:ln>
                          <a:solidFill>
                            <a:srgbClr val="FFFF00"/>
                          </a:solidFill>
                          <a:effectLst/>
                          <a:latin typeface="Times New Roman" pitchFamily="18" charset="0"/>
                          <a:cs typeface="Times New Roman" pitchFamily="18" charset="0"/>
                        </a:rPr>
                        <a:t>IgE</a:t>
                      </a:r>
                      <a:endParaRPr kumimoji="0" lang="ru-RU" sz="1600" b="1" i="0" u="none" strike="noStrike" cap="none" normalizeH="0" baseline="0" dirty="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1600" b="1" i="0" u="none" strike="noStrike" cap="none" normalizeH="0" baseline="0" dirty="0" smtClean="0">
                          <a:ln>
                            <a:noFill/>
                          </a:ln>
                          <a:solidFill>
                            <a:srgbClr val="FFFF00"/>
                          </a:solidFill>
                          <a:effectLst/>
                          <a:latin typeface="Times New Roman" pitchFamily="18" charset="0"/>
                          <a:cs typeface="Times New Roman" pitchFamily="18" charset="0"/>
                        </a:rPr>
                        <a:t>Присутній</a:t>
                      </a:r>
                      <a:endParaRPr kumimoji="0" lang="ru-RU" sz="1600" b="1" i="0" u="none" strike="noStrike" cap="none" normalizeH="0" baseline="0" dirty="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1600" b="1" i="0" u="none" strike="noStrike" cap="none" normalizeH="0" baseline="0" dirty="0" smtClean="0">
                          <a:ln>
                            <a:noFill/>
                          </a:ln>
                          <a:solidFill>
                            <a:srgbClr val="FFFF00"/>
                          </a:solidFill>
                          <a:effectLst/>
                          <a:latin typeface="Times New Roman" pitchFamily="18" charset="0"/>
                          <a:cs typeface="Times New Roman" pitchFamily="18" charset="0"/>
                        </a:rPr>
                        <a:t>Відсутній</a:t>
                      </a:r>
                      <a:endParaRPr kumimoji="0" lang="ru-RU" sz="1600" b="1" i="0" u="none" strike="noStrike" cap="none" normalizeH="0" baseline="0" dirty="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33388">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err="1" smtClean="0">
                          <a:ln>
                            <a:noFill/>
                          </a:ln>
                          <a:solidFill>
                            <a:srgbClr val="FFFF00"/>
                          </a:solidFill>
                          <a:effectLst/>
                          <a:latin typeface="Times New Roman" pitchFamily="18" charset="0"/>
                          <a:cs typeface="Times New Roman" pitchFamily="18" charset="0"/>
                        </a:rPr>
                        <a:t>Реакція</a:t>
                      </a:r>
                      <a:r>
                        <a:rPr kumimoji="0" lang="ru-RU" sz="1600" b="1" i="0" u="none" strike="noStrike" cap="none" normalizeH="0" baseline="0" dirty="0" smtClean="0">
                          <a:ln>
                            <a:noFill/>
                          </a:ln>
                          <a:solidFill>
                            <a:srgbClr val="FFFF00"/>
                          </a:solidFill>
                          <a:effectLst/>
                          <a:latin typeface="Times New Roman" pitchFamily="18" charset="0"/>
                          <a:cs typeface="Times New Roman" pitchFamily="18" charset="0"/>
                        </a:rPr>
                        <a:t> </a:t>
                      </a:r>
                      <a:r>
                        <a:rPr kumimoji="0" lang="ru-RU" sz="1600" b="1" i="0" u="none" strike="noStrike" cap="none" normalizeH="0" baseline="0" dirty="0" err="1" smtClean="0">
                          <a:ln>
                            <a:noFill/>
                          </a:ln>
                          <a:solidFill>
                            <a:srgbClr val="FFFF00"/>
                          </a:solidFill>
                          <a:effectLst/>
                          <a:latin typeface="Times New Roman" pitchFamily="18" charset="0"/>
                          <a:cs typeface="Times New Roman" pitchFamily="18" charset="0"/>
                        </a:rPr>
                        <a:t>Пряуснитца-Кюстнера</a:t>
                      </a:r>
                      <a:endParaRPr kumimoji="0" lang="ru-RU" sz="1600" b="1" i="0" u="none" strike="noStrike" cap="none" normalizeH="0" baseline="0" dirty="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smtClean="0">
                          <a:ln>
                            <a:noFill/>
                          </a:ln>
                          <a:solidFill>
                            <a:srgbClr val="FFFF00"/>
                          </a:solidFill>
                          <a:effectLst/>
                          <a:latin typeface="Times New Roman" pitchFamily="18" charset="0"/>
                          <a:cs typeface="Times New Roman" pitchFamily="18" charset="0"/>
                        </a:rPr>
                        <a:t>Позитивна</a:t>
                      </a:r>
                      <a:endParaRPr kumimoji="0" lang="ru-RU" sz="1600" b="1" i="0" u="none" strike="noStrike" cap="none" normalizeH="0" baseline="0" dirty="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1600" b="1" i="0" u="none" strike="noStrike" cap="none" normalizeH="0" baseline="0" dirty="0" smtClean="0">
                          <a:ln>
                            <a:noFill/>
                          </a:ln>
                          <a:solidFill>
                            <a:srgbClr val="FFFF00"/>
                          </a:solidFill>
                          <a:effectLst/>
                          <a:latin typeface="Times New Roman" pitchFamily="18" charset="0"/>
                          <a:cs typeface="Times New Roman" pitchFamily="18" charset="0"/>
                        </a:rPr>
                        <a:t>Негативна</a:t>
                      </a:r>
                      <a:endParaRPr kumimoji="0" lang="ru-RU" sz="1600" b="1" i="0" u="none" strike="noStrike" cap="none" normalizeH="0" baseline="0" dirty="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idx="1"/>
          </p:nvPr>
        </p:nvSpPr>
        <p:spPr>
          <a:xfrm>
            <a:off x="0" y="0"/>
            <a:ext cx="9144000" cy="6597650"/>
          </a:xfrm>
        </p:spPr>
        <p:txBody>
          <a:bodyPr>
            <a:normAutofit/>
          </a:bodyPr>
          <a:lstStyle/>
          <a:p>
            <a:pPr algn="ctr">
              <a:buNone/>
              <a:defRPr/>
            </a:pPr>
            <a:r>
              <a:rPr lang="ru-RU" sz="2800" b="1" dirty="0" smtClean="0">
                <a:latin typeface="Arial Narrow" pitchFamily="34" charset="0"/>
              </a:rPr>
              <a:t>Протокол </a:t>
            </a:r>
            <a:r>
              <a:rPr lang="ru-RU" sz="2800" b="1" dirty="0" err="1" smtClean="0">
                <a:latin typeface="Arial Narrow" pitchFamily="34" charset="0"/>
              </a:rPr>
              <a:t>повного</a:t>
            </a:r>
            <a:r>
              <a:rPr lang="ru-RU" sz="2800" b="1" dirty="0" smtClean="0">
                <a:latin typeface="Arial Narrow" pitchFamily="34" charset="0"/>
              </a:rPr>
              <a:t> комплексу </a:t>
            </a:r>
            <a:r>
              <a:rPr lang="ru-RU" sz="2800" b="1" dirty="0" err="1" smtClean="0">
                <a:latin typeface="Arial Narrow" pitchFamily="34" charset="0"/>
              </a:rPr>
              <a:t>методів</a:t>
            </a:r>
            <a:r>
              <a:rPr lang="ru-RU" sz="2800" b="1" dirty="0" smtClean="0">
                <a:latin typeface="Arial Narrow" pitchFamily="34" charset="0"/>
              </a:rPr>
              <a:t>, </a:t>
            </a:r>
            <a:r>
              <a:rPr lang="ru-RU" sz="2800" b="1" dirty="0" err="1" smtClean="0">
                <a:latin typeface="Arial Narrow" pitchFamily="34" charset="0"/>
              </a:rPr>
              <a:t>що</a:t>
            </a:r>
            <a:r>
              <a:rPr lang="ru-RU" sz="2800" b="1" dirty="0" smtClean="0">
                <a:latin typeface="Arial Narrow" pitchFamily="34" charset="0"/>
              </a:rPr>
              <a:t> </a:t>
            </a:r>
            <a:r>
              <a:rPr lang="ru-RU" sz="2800" b="1" dirty="0" err="1" smtClean="0">
                <a:latin typeface="Arial Narrow" pitchFamily="34" charset="0"/>
              </a:rPr>
              <a:t>забезпечує</a:t>
            </a:r>
            <a:r>
              <a:rPr lang="ru-RU" sz="2800" b="1" dirty="0" smtClean="0">
                <a:latin typeface="Arial Narrow" pitchFamily="34" charset="0"/>
              </a:rPr>
              <a:t> </a:t>
            </a:r>
            <a:r>
              <a:rPr lang="ru-RU" sz="2800" b="1" dirty="0" err="1" smtClean="0">
                <a:latin typeface="Arial Narrow" pitchFamily="34" charset="0"/>
              </a:rPr>
              <a:t>діагностику</a:t>
            </a:r>
            <a:r>
              <a:rPr lang="ru-RU" sz="2800" b="1" dirty="0" smtClean="0">
                <a:latin typeface="Arial Narrow" pitchFamily="34" charset="0"/>
              </a:rPr>
              <a:t> </a:t>
            </a:r>
            <a:r>
              <a:rPr lang="ru-RU" sz="2800" b="1" dirty="0" err="1" smtClean="0">
                <a:latin typeface="Arial Narrow" pitchFamily="34" charset="0"/>
              </a:rPr>
              <a:t>всіх</a:t>
            </a:r>
            <a:r>
              <a:rPr lang="ru-RU" sz="2800" b="1" dirty="0" smtClean="0">
                <a:latin typeface="Arial Narrow" pitchFamily="34" charset="0"/>
              </a:rPr>
              <a:t> </a:t>
            </a:r>
            <a:r>
              <a:rPr lang="ru-RU" sz="2800" b="1" dirty="0" err="1" smtClean="0">
                <a:latin typeface="Arial Narrow" pitchFamily="34" charset="0"/>
              </a:rPr>
              <a:t>видів</a:t>
            </a:r>
            <a:r>
              <a:rPr lang="ru-RU" sz="2800" b="1" dirty="0" smtClean="0">
                <a:latin typeface="Arial Narrow" pitchFamily="34" charset="0"/>
              </a:rPr>
              <a:t> </a:t>
            </a:r>
            <a:r>
              <a:rPr lang="ru-RU" sz="2800" b="1" dirty="0" err="1" smtClean="0">
                <a:latin typeface="Arial Narrow" pitchFamily="34" charset="0"/>
              </a:rPr>
              <a:t>гіперчутливості</a:t>
            </a:r>
            <a:r>
              <a:rPr lang="ru-RU" sz="2800" b="1" dirty="0" smtClean="0">
                <a:latin typeface="Arial Narrow" pitchFamily="34" charset="0"/>
              </a:rPr>
              <a:t>, </a:t>
            </a:r>
            <a:r>
              <a:rPr lang="ru-RU" sz="2800" b="1" dirty="0" err="1" smtClean="0">
                <a:latin typeface="Arial Narrow" pitchFamily="34" charset="0"/>
              </a:rPr>
              <a:t>рекомендований</a:t>
            </a:r>
            <a:r>
              <a:rPr lang="ru-RU" sz="2800" b="1" dirty="0" smtClean="0">
                <a:latin typeface="Arial Narrow" pitchFamily="34" charset="0"/>
              </a:rPr>
              <a:t> </a:t>
            </a:r>
            <a:r>
              <a:rPr lang="ru-RU" sz="2800" b="1" dirty="0" err="1" smtClean="0">
                <a:latin typeface="Arial Narrow" pitchFamily="34" charset="0"/>
              </a:rPr>
              <a:t>Інститутом</a:t>
            </a:r>
            <a:r>
              <a:rPr lang="ru-RU" sz="2800" b="1" dirty="0" smtClean="0">
                <a:latin typeface="Arial Narrow" pitchFamily="34" charset="0"/>
              </a:rPr>
              <a:t> </a:t>
            </a:r>
            <a:r>
              <a:rPr lang="ru-RU" sz="2800" b="1" dirty="0" err="1" smtClean="0">
                <a:latin typeface="Arial Narrow" pitchFamily="34" charset="0"/>
              </a:rPr>
              <a:t>імунології</a:t>
            </a:r>
            <a:r>
              <a:rPr lang="ru-RU" sz="2800" b="1" dirty="0" smtClean="0">
                <a:latin typeface="Arial Narrow" pitchFamily="34" charset="0"/>
              </a:rPr>
              <a:t>, </a:t>
            </a:r>
            <a:r>
              <a:rPr lang="ru-RU" sz="2800" b="1" dirty="0" err="1" smtClean="0">
                <a:latin typeface="Arial Narrow" pitchFamily="34" charset="0"/>
              </a:rPr>
              <a:t>включає</a:t>
            </a:r>
            <a:r>
              <a:rPr lang="ru-RU" sz="2800" b="1" dirty="0" smtClean="0">
                <a:latin typeface="Arial Narrow" pitchFamily="34" charset="0"/>
              </a:rPr>
              <a:t>:</a:t>
            </a:r>
          </a:p>
          <a:p>
            <a:pPr>
              <a:buNone/>
              <a:defRPr/>
            </a:pPr>
            <a:r>
              <a:rPr lang="ru-RU" sz="2800" b="1" dirty="0" smtClean="0">
                <a:solidFill>
                  <a:srgbClr val="FFFF00"/>
                </a:solidFill>
                <a:latin typeface="Arial Narrow" pitchFamily="34" charset="0"/>
              </a:rPr>
              <a:t>   - </a:t>
            </a:r>
            <a:r>
              <a:rPr lang="ru-RU" sz="2800" b="1" dirty="0" err="1" smtClean="0">
                <a:solidFill>
                  <a:srgbClr val="FFFF00"/>
                </a:solidFill>
                <a:latin typeface="Arial Narrow" pitchFamily="34" charset="0"/>
              </a:rPr>
              <a:t>визначення</a:t>
            </a:r>
            <a:r>
              <a:rPr lang="ru-RU" sz="2800" b="1" dirty="0" smtClean="0">
                <a:solidFill>
                  <a:srgbClr val="FFFF00"/>
                </a:solidFill>
                <a:latin typeface="Arial Narrow" pitchFamily="34" charset="0"/>
              </a:rPr>
              <a:t> </a:t>
            </a:r>
            <a:r>
              <a:rPr lang="ru-RU" sz="2800" b="1" dirty="0" err="1" smtClean="0">
                <a:solidFill>
                  <a:srgbClr val="FFFF00"/>
                </a:solidFill>
                <a:latin typeface="Arial Narrow" pitchFamily="34" charset="0"/>
              </a:rPr>
              <a:t>рівня</a:t>
            </a:r>
            <a:r>
              <a:rPr lang="ru-RU" sz="2800" b="1" dirty="0" smtClean="0">
                <a:solidFill>
                  <a:srgbClr val="FFFF00"/>
                </a:solidFill>
                <a:latin typeface="Arial Narrow" pitchFamily="34" charset="0"/>
              </a:rPr>
              <a:t> </a:t>
            </a:r>
            <a:r>
              <a:rPr lang="ru-RU" sz="2800" b="1" dirty="0" err="1" smtClean="0">
                <a:solidFill>
                  <a:srgbClr val="FFFF00"/>
                </a:solidFill>
                <a:latin typeface="Arial Narrow" pitchFamily="34" charset="0"/>
              </a:rPr>
              <a:t>сумарних</a:t>
            </a:r>
            <a:r>
              <a:rPr lang="ru-RU" sz="2800" b="1" dirty="0" smtClean="0">
                <a:solidFill>
                  <a:srgbClr val="FFFF00"/>
                </a:solidFill>
                <a:latin typeface="Arial Narrow" pitchFamily="34" charset="0"/>
              </a:rPr>
              <a:t> (</a:t>
            </a:r>
            <a:r>
              <a:rPr lang="ru-RU" sz="2800" b="1" dirty="0" err="1" smtClean="0">
                <a:solidFill>
                  <a:srgbClr val="FFFF00"/>
                </a:solidFill>
                <a:latin typeface="Arial Narrow" pitchFamily="34" charset="0"/>
              </a:rPr>
              <a:t>загальних</a:t>
            </a:r>
            <a:r>
              <a:rPr lang="ru-RU" sz="2800" b="1" dirty="0" smtClean="0">
                <a:solidFill>
                  <a:srgbClr val="FFFF00"/>
                </a:solidFill>
                <a:latin typeface="Arial Narrow" pitchFamily="34" charset="0"/>
              </a:rPr>
              <a:t>) </a:t>
            </a:r>
            <a:r>
              <a:rPr lang="en-US" sz="2800" b="1" dirty="0" err="1" smtClean="0">
                <a:solidFill>
                  <a:srgbClr val="FFFF00"/>
                </a:solidFill>
                <a:latin typeface="Arial Narrow" pitchFamily="34" charset="0"/>
              </a:rPr>
              <a:t>IgE</a:t>
            </a:r>
            <a:r>
              <a:rPr lang="en-US" sz="2800" b="1" dirty="0" smtClean="0">
                <a:solidFill>
                  <a:srgbClr val="FFFF00"/>
                </a:solidFill>
                <a:latin typeface="Arial Narrow" pitchFamily="34" charset="0"/>
              </a:rPr>
              <a:t> </a:t>
            </a:r>
            <a:r>
              <a:rPr lang="ru-RU" sz="2800" b="1" dirty="0" smtClean="0">
                <a:solidFill>
                  <a:srgbClr val="FFFF00"/>
                </a:solidFill>
                <a:latin typeface="Arial Narrow" pitchFamily="34" charset="0"/>
              </a:rPr>
              <a:t>та </a:t>
            </a:r>
            <a:r>
              <a:rPr lang="en-US" sz="2800" b="1" dirty="0" err="1" smtClean="0">
                <a:solidFill>
                  <a:srgbClr val="FFFF00"/>
                </a:solidFill>
                <a:latin typeface="Arial Narrow" pitchFamily="34" charset="0"/>
              </a:rPr>
              <a:t>IgG</a:t>
            </a:r>
            <a:r>
              <a:rPr lang="en-US" sz="2800" b="1" dirty="0" smtClean="0">
                <a:solidFill>
                  <a:srgbClr val="FFFF00"/>
                </a:solidFill>
                <a:latin typeface="Arial Narrow" pitchFamily="34" charset="0"/>
              </a:rPr>
              <a:t>;</a:t>
            </a:r>
            <a:endParaRPr lang="uk-UA" sz="2800" b="1" dirty="0" smtClean="0">
              <a:solidFill>
                <a:srgbClr val="FFFF00"/>
              </a:solidFill>
              <a:latin typeface="Arial Narrow" pitchFamily="34" charset="0"/>
            </a:endParaRPr>
          </a:p>
          <a:p>
            <a:pPr>
              <a:buNone/>
              <a:defRPr/>
            </a:pPr>
            <a:r>
              <a:rPr lang="ru-RU" sz="2800" b="1" dirty="0" smtClean="0">
                <a:solidFill>
                  <a:srgbClr val="FFFF00"/>
                </a:solidFill>
                <a:latin typeface="Arial Narrow" pitchFamily="34" charset="0"/>
              </a:rPr>
              <a:t>   - </a:t>
            </a:r>
            <a:r>
              <a:rPr lang="ru-RU" sz="2800" b="1" dirty="0" err="1" smtClean="0">
                <a:solidFill>
                  <a:srgbClr val="FFFF00"/>
                </a:solidFill>
                <a:latin typeface="Arial Narrow" pitchFamily="34" charset="0"/>
              </a:rPr>
              <a:t>виявлення</a:t>
            </a:r>
            <a:r>
              <a:rPr lang="ru-RU" sz="2800" b="1" dirty="0" smtClean="0">
                <a:solidFill>
                  <a:srgbClr val="FFFF00"/>
                </a:solidFill>
                <a:latin typeface="Arial Narrow" pitchFamily="34" charset="0"/>
              </a:rPr>
              <a:t> </a:t>
            </a:r>
            <a:r>
              <a:rPr lang="ru-RU" sz="2800" b="1" dirty="0" err="1" smtClean="0">
                <a:solidFill>
                  <a:srgbClr val="FFFF00"/>
                </a:solidFill>
                <a:latin typeface="Arial Narrow" pitchFamily="34" charset="0"/>
              </a:rPr>
              <a:t>реакцій</a:t>
            </a:r>
            <a:r>
              <a:rPr lang="ru-RU" sz="2800" b="1" dirty="0" smtClean="0">
                <a:solidFill>
                  <a:srgbClr val="FFFF00"/>
                </a:solidFill>
                <a:latin typeface="Arial Narrow" pitchFamily="34" charset="0"/>
              </a:rPr>
              <a:t> </a:t>
            </a:r>
            <a:r>
              <a:rPr lang="ru-RU" sz="2800" b="1" dirty="0" err="1" smtClean="0">
                <a:solidFill>
                  <a:srgbClr val="FFFF00"/>
                </a:solidFill>
                <a:latin typeface="Arial Narrow" pitchFamily="34" charset="0"/>
              </a:rPr>
              <a:t>анафілактичного</a:t>
            </a:r>
            <a:r>
              <a:rPr lang="ru-RU" sz="2800" b="1" dirty="0" smtClean="0">
                <a:solidFill>
                  <a:srgbClr val="FFFF00"/>
                </a:solidFill>
                <a:latin typeface="Arial Narrow" pitchFamily="34" charset="0"/>
              </a:rPr>
              <a:t>, </a:t>
            </a:r>
            <a:r>
              <a:rPr lang="en-US" sz="2800" b="1" dirty="0" err="1" smtClean="0">
                <a:solidFill>
                  <a:srgbClr val="FFFF00"/>
                </a:solidFill>
                <a:latin typeface="Arial Narrow" pitchFamily="34" charset="0"/>
              </a:rPr>
              <a:t>IgE</a:t>
            </a:r>
            <a:r>
              <a:rPr lang="en-US" sz="2800" b="1" dirty="0" smtClean="0">
                <a:solidFill>
                  <a:srgbClr val="FFFF00"/>
                </a:solidFill>
                <a:latin typeface="Arial Narrow" pitchFamily="34" charset="0"/>
              </a:rPr>
              <a:t>-</a:t>
            </a:r>
            <a:r>
              <a:rPr lang="ru-RU" sz="2800" b="1" dirty="0" smtClean="0">
                <a:solidFill>
                  <a:srgbClr val="FFFF00"/>
                </a:solidFill>
                <a:latin typeface="Arial Narrow" pitchFamily="34" charset="0"/>
              </a:rPr>
              <a:t>залежного типу</a:t>
            </a:r>
            <a:r>
              <a:rPr lang="ru-RU" sz="2800" b="1" dirty="0" smtClean="0">
                <a:solidFill>
                  <a:srgbClr val="FFFF00"/>
                </a:solidFill>
                <a:latin typeface="Arial Narrow" pitchFamily="34" charset="0"/>
              </a:rPr>
              <a:t>;</a:t>
            </a:r>
          </a:p>
          <a:p>
            <a:pPr>
              <a:buNone/>
              <a:defRPr/>
            </a:pPr>
            <a:r>
              <a:rPr lang="ru-RU" sz="2800" b="1" dirty="0" smtClean="0">
                <a:solidFill>
                  <a:srgbClr val="FFFF00"/>
                </a:solidFill>
                <a:latin typeface="Arial Narrow" pitchFamily="34" charset="0"/>
              </a:rPr>
              <a:t> </a:t>
            </a:r>
            <a:r>
              <a:rPr lang="ru-RU" sz="2800" b="1" dirty="0" smtClean="0">
                <a:solidFill>
                  <a:srgbClr val="FFFF00"/>
                </a:solidFill>
                <a:latin typeface="Arial Narrow" pitchFamily="34" charset="0"/>
              </a:rPr>
              <a:t>  - </a:t>
            </a:r>
            <a:r>
              <a:rPr lang="ru-RU" sz="2800" b="1" dirty="0" err="1" smtClean="0">
                <a:solidFill>
                  <a:srgbClr val="FFFF00"/>
                </a:solidFill>
                <a:latin typeface="Arial Narrow" pitchFamily="34" charset="0"/>
              </a:rPr>
              <a:t>реєстрацію</a:t>
            </a:r>
            <a:r>
              <a:rPr lang="ru-RU" sz="2800" b="1" dirty="0" smtClean="0">
                <a:solidFill>
                  <a:srgbClr val="FFFF00"/>
                </a:solidFill>
                <a:latin typeface="Arial Narrow" pitchFamily="34" charset="0"/>
              </a:rPr>
              <a:t> </a:t>
            </a:r>
            <a:r>
              <a:rPr lang="ru-RU" sz="2800" b="1" dirty="0" err="1" smtClean="0">
                <a:solidFill>
                  <a:srgbClr val="FFFF00"/>
                </a:solidFill>
                <a:latin typeface="Arial Narrow" pitchFamily="34" charset="0"/>
              </a:rPr>
              <a:t>імунокомплексних</a:t>
            </a:r>
            <a:r>
              <a:rPr lang="ru-RU" sz="2800" b="1" dirty="0" smtClean="0">
                <a:solidFill>
                  <a:srgbClr val="FFFF00"/>
                </a:solidFill>
                <a:latin typeface="Arial Narrow" pitchFamily="34" charset="0"/>
              </a:rPr>
              <a:t> </a:t>
            </a:r>
            <a:r>
              <a:rPr lang="ru-RU" sz="2800" b="1" dirty="0" err="1" smtClean="0">
                <a:solidFill>
                  <a:srgbClr val="FFFF00"/>
                </a:solidFill>
                <a:latin typeface="Arial Narrow" pitchFamily="34" charset="0"/>
              </a:rPr>
              <a:t>реакцій</a:t>
            </a:r>
            <a:r>
              <a:rPr lang="ru-RU" sz="2800" b="1" dirty="0" smtClean="0">
                <a:solidFill>
                  <a:srgbClr val="FFFF00"/>
                </a:solidFill>
                <a:latin typeface="Arial Narrow" pitchFamily="34" charset="0"/>
              </a:rPr>
              <a:t> (</a:t>
            </a:r>
            <a:r>
              <a:rPr lang="en-US" sz="2800" b="1" dirty="0" err="1" smtClean="0">
                <a:solidFill>
                  <a:srgbClr val="FFFF00"/>
                </a:solidFill>
                <a:latin typeface="Arial Narrow" pitchFamily="34" charset="0"/>
              </a:rPr>
              <a:t>IgG</a:t>
            </a:r>
            <a:r>
              <a:rPr lang="en-US" sz="2800" b="1" dirty="0" smtClean="0">
                <a:solidFill>
                  <a:srgbClr val="FFFF00"/>
                </a:solidFill>
                <a:latin typeface="Arial Narrow" pitchFamily="34" charset="0"/>
              </a:rPr>
              <a:t>, </a:t>
            </a:r>
            <a:r>
              <a:rPr lang="en-US" sz="2800" b="1" dirty="0" err="1" smtClean="0">
                <a:solidFill>
                  <a:srgbClr val="FFFF00"/>
                </a:solidFill>
                <a:latin typeface="Arial Narrow" pitchFamily="34" charset="0"/>
              </a:rPr>
              <a:t>IgM</a:t>
            </a:r>
            <a:r>
              <a:rPr lang="en-US" sz="2800" b="1" dirty="0" smtClean="0">
                <a:solidFill>
                  <a:srgbClr val="FFFF00"/>
                </a:solidFill>
                <a:latin typeface="Arial Narrow" pitchFamily="34" charset="0"/>
              </a:rPr>
              <a:t>);</a:t>
            </a:r>
            <a:endParaRPr lang="uk-UA" sz="2800" b="1" dirty="0" smtClean="0">
              <a:solidFill>
                <a:srgbClr val="FFFF00"/>
              </a:solidFill>
              <a:latin typeface="Arial Narrow" pitchFamily="34" charset="0"/>
            </a:endParaRPr>
          </a:p>
          <a:p>
            <a:pPr>
              <a:buNone/>
              <a:defRPr/>
            </a:pPr>
            <a:r>
              <a:rPr lang="uk-UA" sz="2800" b="1" dirty="0" smtClean="0">
                <a:solidFill>
                  <a:srgbClr val="FFFF00"/>
                </a:solidFill>
                <a:latin typeface="Arial Narrow" pitchFamily="34" charset="0"/>
              </a:rPr>
              <a:t> </a:t>
            </a:r>
            <a:r>
              <a:rPr lang="uk-UA" sz="2800" b="1" dirty="0" smtClean="0">
                <a:solidFill>
                  <a:srgbClr val="FFFF00"/>
                </a:solidFill>
                <a:latin typeface="Arial Narrow" pitchFamily="34" charset="0"/>
              </a:rPr>
              <a:t>  - </a:t>
            </a:r>
            <a:r>
              <a:rPr lang="ru-RU" sz="2800" b="1" dirty="0" err="1" smtClean="0">
                <a:solidFill>
                  <a:srgbClr val="FFFF00"/>
                </a:solidFill>
                <a:latin typeface="Arial Narrow" pitchFamily="34" charset="0"/>
              </a:rPr>
              <a:t>визначення</a:t>
            </a:r>
            <a:r>
              <a:rPr lang="ru-RU" sz="2800" b="1" dirty="0" smtClean="0">
                <a:solidFill>
                  <a:srgbClr val="FFFF00"/>
                </a:solidFill>
                <a:latin typeface="Arial Narrow" pitchFamily="34" charset="0"/>
              </a:rPr>
              <a:t> </a:t>
            </a:r>
            <a:r>
              <a:rPr lang="ru-RU" sz="2800" b="1" dirty="0" err="1" smtClean="0">
                <a:solidFill>
                  <a:srgbClr val="FFFF00"/>
                </a:solidFill>
                <a:latin typeface="Arial Narrow" pitchFamily="34" charset="0"/>
              </a:rPr>
              <a:t>реакції</a:t>
            </a:r>
            <a:r>
              <a:rPr lang="ru-RU" sz="2800" b="1" dirty="0" smtClean="0">
                <a:solidFill>
                  <a:srgbClr val="FFFF00"/>
                </a:solidFill>
                <a:latin typeface="Arial Narrow" pitchFamily="34" charset="0"/>
              </a:rPr>
              <a:t> </a:t>
            </a:r>
            <a:r>
              <a:rPr lang="ru-RU" sz="2800" b="1" dirty="0" err="1" smtClean="0">
                <a:solidFill>
                  <a:srgbClr val="FFFF00"/>
                </a:solidFill>
                <a:latin typeface="Arial Narrow" pitchFamily="34" charset="0"/>
              </a:rPr>
              <a:t>цитотоксичного</a:t>
            </a:r>
            <a:r>
              <a:rPr lang="ru-RU" sz="2800" b="1" dirty="0" smtClean="0">
                <a:solidFill>
                  <a:srgbClr val="FFFF00"/>
                </a:solidFill>
                <a:latin typeface="Arial Narrow" pitchFamily="34" charset="0"/>
              </a:rPr>
              <a:t> та </a:t>
            </a:r>
            <a:r>
              <a:rPr lang="ru-RU" sz="2800" b="1" dirty="0" err="1" smtClean="0">
                <a:solidFill>
                  <a:srgbClr val="FFFF00"/>
                </a:solidFill>
                <a:latin typeface="Arial Narrow" pitchFamily="34" charset="0"/>
              </a:rPr>
              <a:t>проміжного</a:t>
            </a:r>
            <a:r>
              <a:rPr lang="ru-RU" sz="2800" b="1" dirty="0" smtClean="0">
                <a:solidFill>
                  <a:srgbClr val="FFFF00"/>
                </a:solidFill>
                <a:latin typeface="Arial Narrow" pitchFamily="34" charset="0"/>
              </a:rPr>
              <a:t> (</a:t>
            </a:r>
            <a:r>
              <a:rPr lang="ru-RU" sz="2800" b="1" dirty="0" err="1" smtClean="0">
                <a:solidFill>
                  <a:srgbClr val="FFFF00"/>
                </a:solidFill>
                <a:latin typeface="Arial Narrow" pitchFamily="34" charset="0"/>
              </a:rPr>
              <a:t>відстроченого</a:t>
            </a:r>
            <a:r>
              <a:rPr lang="ru-RU" sz="2800" b="1" dirty="0" smtClean="0">
                <a:solidFill>
                  <a:srgbClr val="FFFF00"/>
                </a:solidFill>
                <a:latin typeface="Arial Narrow" pitchFamily="34" charset="0"/>
              </a:rPr>
              <a:t>) типу (</a:t>
            </a:r>
            <a:r>
              <a:rPr lang="en-US" sz="2800" b="1" dirty="0" err="1" smtClean="0">
                <a:solidFill>
                  <a:srgbClr val="FFFF00"/>
                </a:solidFill>
                <a:latin typeface="Arial Narrow" pitchFamily="34" charset="0"/>
              </a:rPr>
              <a:t>IgG</a:t>
            </a:r>
            <a:r>
              <a:rPr lang="en-US" sz="2800" b="1" dirty="0" smtClean="0">
                <a:solidFill>
                  <a:srgbClr val="FFFF00"/>
                </a:solidFill>
                <a:latin typeface="Arial Narrow" pitchFamily="34" charset="0"/>
              </a:rPr>
              <a:t>, </a:t>
            </a:r>
            <a:r>
              <a:rPr lang="en-US" sz="2800" b="1" dirty="0" err="1" smtClean="0">
                <a:solidFill>
                  <a:srgbClr val="FFFF00"/>
                </a:solidFill>
                <a:latin typeface="Arial Narrow" pitchFamily="34" charset="0"/>
              </a:rPr>
              <a:t>IgM</a:t>
            </a:r>
            <a:r>
              <a:rPr lang="en-US" sz="2800" b="1" dirty="0" smtClean="0">
                <a:solidFill>
                  <a:srgbClr val="FFFF00"/>
                </a:solidFill>
                <a:latin typeface="Arial Narrow" pitchFamily="34" charset="0"/>
              </a:rPr>
              <a:t>);</a:t>
            </a:r>
            <a:endParaRPr lang="uk-UA" sz="2800" b="1" dirty="0" smtClean="0">
              <a:solidFill>
                <a:srgbClr val="FFFF00"/>
              </a:solidFill>
              <a:latin typeface="Arial Narrow" pitchFamily="34" charset="0"/>
            </a:endParaRPr>
          </a:p>
          <a:p>
            <a:pPr>
              <a:buNone/>
              <a:defRPr/>
            </a:pPr>
            <a:r>
              <a:rPr lang="uk-UA" sz="2800" b="1" dirty="0" smtClean="0">
                <a:solidFill>
                  <a:srgbClr val="FFFF00"/>
                </a:solidFill>
                <a:latin typeface="Arial Narrow" pitchFamily="34" charset="0"/>
              </a:rPr>
              <a:t> </a:t>
            </a:r>
            <a:r>
              <a:rPr lang="uk-UA" sz="2800" b="1" dirty="0" smtClean="0">
                <a:solidFill>
                  <a:srgbClr val="FFFF00"/>
                </a:solidFill>
                <a:latin typeface="Arial Narrow" pitchFamily="34" charset="0"/>
              </a:rPr>
              <a:t>  - </a:t>
            </a:r>
            <a:r>
              <a:rPr lang="ru-RU" sz="2800" b="1" dirty="0" err="1" smtClean="0">
                <a:solidFill>
                  <a:srgbClr val="FFFF00"/>
                </a:solidFill>
                <a:latin typeface="Arial Narrow" pitchFamily="34" charset="0"/>
              </a:rPr>
              <a:t>діагностику</a:t>
            </a:r>
            <a:r>
              <a:rPr lang="ru-RU" sz="2800" b="1" dirty="0" smtClean="0">
                <a:solidFill>
                  <a:srgbClr val="FFFF00"/>
                </a:solidFill>
                <a:latin typeface="Arial Narrow" pitchFamily="34" charset="0"/>
              </a:rPr>
              <a:t> </a:t>
            </a:r>
            <a:r>
              <a:rPr lang="ru-RU" sz="2800" b="1" dirty="0" err="1" smtClean="0">
                <a:solidFill>
                  <a:srgbClr val="FFFF00"/>
                </a:solidFill>
                <a:latin typeface="Arial Narrow" pitchFamily="34" charset="0"/>
              </a:rPr>
              <a:t>клітинно-опосередкованих</a:t>
            </a:r>
            <a:r>
              <a:rPr lang="ru-RU" sz="2800" b="1" dirty="0" smtClean="0">
                <a:solidFill>
                  <a:srgbClr val="FFFF00"/>
                </a:solidFill>
                <a:latin typeface="Arial Narrow" pitchFamily="34" charset="0"/>
              </a:rPr>
              <a:t>, </a:t>
            </a:r>
            <a:r>
              <a:rPr lang="ru-RU" sz="2800" b="1" dirty="0" err="1" smtClean="0">
                <a:solidFill>
                  <a:srgbClr val="FFFF00"/>
                </a:solidFill>
                <a:latin typeface="Arial Narrow" pitchFamily="34" charset="0"/>
              </a:rPr>
              <a:t>Т-клітинних</a:t>
            </a:r>
            <a:r>
              <a:rPr lang="ru-RU" sz="2800" b="1" dirty="0" smtClean="0">
                <a:solidFill>
                  <a:srgbClr val="FFFF00"/>
                </a:solidFill>
                <a:latin typeface="Arial Narrow" pitchFamily="34" charset="0"/>
              </a:rPr>
              <a:t> та </a:t>
            </a:r>
            <a:r>
              <a:rPr lang="ru-RU" sz="2800" b="1" dirty="0" err="1" smtClean="0">
                <a:solidFill>
                  <a:srgbClr val="FFFF00"/>
                </a:solidFill>
                <a:latin typeface="Arial Narrow" pitchFamily="34" charset="0"/>
              </a:rPr>
              <a:t>уповільнених</a:t>
            </a:r>
            <a:r>
              <a:rPr lang="ru-RU" sz="2800" b="1" dirty="0" smtClean="0">
                <a:solidFill>
                  <a:srgbClr val="FFFF00"/>
                </a:solidFill>
                <a:latin typeface="Arial Narrow" pitchFamily="34" charset="0"/>
              </a:rPr>
              <a:t> </a:t>
            </a:r>
            <a:r>
              <a:rPr lang="ru-RU" sz="2800" b="1" dirty="0" err="1" smtClean="0">
                <a:solidFill>
                  <a:srgbClr val="FFFF00"/>
                </a:solidFill>
                <a:latin typeface="Arial Narrow" pitchFamily="34" charset="0"/>
              </a:rPr>
              <a:t>реакцій</a:t>
            </a:r>
            <a:r>
              <a:rPr lang="ru-RU" sz="2800" b="1" dirty="0" smtClean="0">
                <a:solidFill>
                  <a:srgbClr val="FFFF00"/>
                </a:solidFill>
                <a:latin typeface="Arial Narrow" pitchFamily="34" charset="0"/>
              </a:rPr>
              <a:t>;</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idx="1"/>
          </p:nvPr>
        </p:nvSpPr>
        <p:spPr>
          <a:xfrm>
            <a:off x="0" y="0"/>
            <a:ext cx="9144000" cy="6858000"/>
          </a:xfrm>
        </p:spPr>
        <p:txBody>
          <a:bodyPr>
            <a:normAutofit/>
          </a:bodyPr>
          <a:lstStyle/>
          <a:p>
            <a:pPr>
              <a:lnSpc>
                <a:spcPct val="90000"/>
              </a:lnSpc>
              <a:defRPr/>
            </a:pPr>
            <a:endParaRPr lang="ru-RU" sz="2400" b="1" i="1" u="sng" dirty="0" smtClean="0">
              <a:solidFill>
                <a:srgbClr val="FFFF00"/>
              </a:solidFill>
              <a:latin typeface="Arial Narrow" pitchFamily="34" charset="0"/>
            </a:endParaRPr>
          </a:p>
          <a:p>
            <a:pPr>
              <a:lnSpc>
                <a:spcPct val="90000"/>
              </a:lnSpc>
              <a:defRPr/>
            </a:pPr>
            <a:r>
              <a:rPr lang="ru-RU" sz="2400" b="1" i="1" u="sng" dirty="0" smtClean="0">
                <a:solidFill>
                  <a:srgbClr val="FFFF00"/>
                </a:solidFill>
                <a:latin typeface="Arial Narrow" pitchFamily="34" charset="0"/>
              </a:rPr>
              <a:t>Для </a:t>
            </a:r>
            <a:r>
              <a:rPr lang="ru-RU" sz="2400" b="1" i="1" u="sng" dirty="0" err="1" smtClean="0">
                <a:solidFill>
                  <a:srgbClr val="FFFF00"/>
                </a:solidFill>
                <a:latin typeface="Arial Narrow" pitchFamily="34" charset="0"/>
              </a:rPr>
              <a:t>діагностики</a:t>
            </a:r>
            <a:r>
              <a:rPr lang="ru-RU" sz="2400" b="1" i="1" u="sng" dirty="0" smtClean="0">
                <a:solidFill>
                  <a:srgbClr val="FFFF00"/>
                </a:solidFill>
                <a:latin typeface="Arial Narrow" pitchFamily="34" charset="0"/>
              </a:rPr>
              <a:t> </a:t>
            </a:r>
            <a:r>
              <a:rPr lang="ru-RU" sz="2400" b="1" i="1" u="sng" dirty="0" err="1" smtClean="0">
                <a:solidFill>
                  <a:srgbClr val="FFFF00"/>
                </a:solidFill>
                <a:latin typeface="Arial Narrow" pitchFamily="34" charset="0"/>
              </a:rPr>
              <a:t>реакцій</a:t>
            </a:r>
            <a:r>
              <a:rPr lang="ru-RU" sz="2400" b="1" i="1" u="sng" dirty="0" smtClean="0">
                <a:solidFill>
                  <a:srgbClr val="FFFF00"/>
                </a:solidFill>
                <a:latin typeface="Arial Narrow" pitchFamily="34" charset="0"/>
              </a:rPr>
              <a:t> типу 1 </a:t>
            </a:r>
            <a:r>
              <a:rPr lang="ru-RU" sz="2400" b="1" i="1" dirty="0" err="1" smtClean="0">
                <a:solidFill>
                  <a:srgbClr val="FFFF00"/>
                </a:solidFill>
                <a:latin typeface="Arial Narrow" pitchFamily="34" charset="0"/>
              </a:rPr>
              <a:t>найбільш</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достовірним</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вважається</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дослідження</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рівня</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загального</a:t>
            </a:r>
            <a:r>
              <a:rPr lang="ru-RU" sz="2400" b="1" i="1" dirty="0" smtClean="0">
                <a:solidFill>
                  <a:srgbClr val="FFFF00"/>
                </a:solidFill>
                <a:latin typeface="Arial Narrow" pitchFamily="34" charset="0"/>
              </a:rPr>
              <a:t> </a:t>
            </a:r>
            <a:r>
              <a:rPr lang="en-US" sz="2400" b="1" i="1" dirty="0" err="1" smtClean="0">
                <a:solidFill>
                  <a:srgbClr val="FFFF00"/>
                </a:solidFill>
                <a:latin typeface="Arial Narrow" pitchFamily="34" charset="0"/>
              </a:rPr>
              <a:t>IgE</a:t>
            </a:r>
            <a:r>
              <a:rPr lang="en-US" sz="2400" b="1" i="1" dirty="0" smtClean="0">
                <a:solidFill>
                  <a:srgbClr val="FFFF00"/>
                </a:solidFill>
                <a:latin typeface="Arial Narrow" pitchFamily="34" charset="0"/>
              </a:rPr>
              <a:t> </a:t>
            </a:r>
            <a:r>
              <a:rPr lang="ru-RU" sz="2400" b="1" i="1" dirty="0" smtClean="0">
                <a:solidFill>
                  <a:srgbClr val="FFFF00"/>
                </a:solidFill>
                <a:latin typeface="Arial Narrow" pitchFamily="34" charset="0"/>
              </a:rPr>
              <a:t>та </a:t>
            </a:r>
            <a:r>
              <a:rPr lang="ru-RU" sz="2400" b="1" i="1" dirty="0" err="1" smtClean="0">
                <a:solidFill>
                  <a:srgbClr val="FFFF00"/>
                </a:solidFill>
                <a:latin typeface="Arial Narrow" pitchFamily="34" charset="0"/>
              </a:rPr>
              <a:t>специфічних</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імуноглобулінів</a:t>
            </a:r>
            <a:r>
              <a:rPr lang="ru-RU" sz="2400" b="1" i="1" dirty="0" smtClean="0">
                <a:solidFill>
                  <a:srgbClr val="FFFF00"/>
                </a:solidFill>
                <a:latin typeface="Arial Narrow" pitchFamily="34" charset="0"/>
              </a:rPr>
              <a:t> Е до </a:t>
            </a:r>
            <a:r>
              <a:rPr lang="ru-RU" sz="2400" b="1" i="1" dirty="0" err="1" smtClean="0">
                <a:solidFill>
                  <a:srgbClr val="FFFF00"/>
                </a:solidFill>
                <a:latin typeface="Arial Narrow" pitchFamily="34" charset="0"/>
              </a:rPr>
              <a:t>медикаментів</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які</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можуть</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свідчити</a:t>
            </a:r>
            <a:r>
              <a:rPr lang="ru-RU" sz="2400" b="1" i="1" dirty="0" smtClean="0">
                <a:solidFill>
                  <a:srgbClr val="FFFF00"/>
                </a:solidFill>
                <a:latin typeface="Arial Narrow" pitchFamily="34" charset="0"/>
              </a:rPr>
              <a:t> про </a:t>
            </a:r>
            <a:r>
              <a:rPr lang="ru-RU" sz="2400" b="1" i="1" dirty="0" err="1" smtClean="0">
                <a:solidFill>
                  <a:srgbClr val="FFFF00"/>
                </a:solidFill>
                <a:latin typeface="Arial Narrow" pitchFamily="34" charset="0"/>
              </a:rPr>
              <a:t>загрозу</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або</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наявність</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алергічних</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реакцій</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негайного</a:t>
            </a:r>
            <a:r>
              <a:rPr lang="ru-RU" sz="2400" b="1" i="1" dirty="0" smtClean="0">
                <a:solidFill>
                  <a:srgbClr val="FFFF00"/>
                </a:solidFill>
                <a:latin typeface="Arial Narrow" pitchFamily="34" charset="0"/>
              </a:rPr>
              <a:t> типу (</a:t>
            </a:r>
            <a:r>
              <a:rPr lang="ru-RU" sz="2400" b="1" i="1" dirty="0" err="1" smtClean="0">
                <a:solidFill>
                  <a:srgbClr val="FFFF00"/>
                </a:solidFill>
                <a:latin typeface="Arial Narrow" pitchFamily="34" charset="0"/>
              </a:rPr>
              <a:t>імуноферментний</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аналіз</a:t>
            </a:r>
            <a:r>
              <a:rPr lang="ru-RU" sz="2400" b="1" i="1" dirty="0" smtClean="0">
                <a:solidFill>
                  <a:srgbClr val="FFFF00"/>
                </a:solidFill>
                <a:latin typeface="Arial Narrow" pitchFamily="34" charset="0"/>
              </a:rPr>
              <a:t>).</a:t>
            </a:r>
          </a:p>
          <a:p>
            <a:pPr>
              <a:lnSpc>
                <a:spcPct val="90000"/>
              </a:lnSpc>
              <a:defRPr/>
            </a:pPr>
            <a:r>
              <a:rPr lang="ru-RU" sz="2400" b="1" i="1" u="sng" dirty="0" smtClean="0">
                <a:solidFill>
                  <a:srgbClr val="FFFF00"/>
                </a:solidFill>
                <a:latin typeface="Arial Narrow" pitchFamily="34" charset="0"/>
              </a:rPr>
              <a:t>Для </a:t>
            </a:r>
            <a:r>
              <a:rPr lang="ru-RU" sz="2400" b="1" i="1" u="sng" dirty="0" err="1" smtClean="0">
                <a:solidFill>
                  <a:srgbClr val="FFFF00"/>
                </a:solidFill>
                <a:latin typeface="Arial Narrow" pitchFamily="34" charset="0"/>
              </a:rPr>
              <a:t>діагностики</a:t>
            </a:r>
            <a:r>
              <a:rPr lang="ru-RU" sz="2400" b="1" i="1" u="sng" dirty="0" smtClean="0">
                <a:solidFill>
                  <a:srgbClr val="FFFF00"/>
                </a:solidFill>
                <a:latin typeface="Arial Narrow" pitchFamily="34" charset="0"/>
              </a:rPr>
              <a:t> </a:t>
            </a:r>
            <a:r>
              <a:rPr lang="ru-RU" sz="2400" b="1" i="1" u="sng" dirty="0" err="1" smtClean="0">
                <a:solidFill>
                  <a:srgbClr val="FFFF00"/>
                </a:solidFill>
                <a:latin typeface="Arial Narrow" pitchFamily="34" charset="0"/>
              </a:rPr>
              <a:t>реакцій</a:t>
            </a:r>
            <a:r>
              <a:rPr lang="ru-RU" sz="2400" b="1" i="1" u="sng" dirty="0" smtClean="0">
                <a:solidFill>
                  <a:srgbClr val="FFFF00"/>
                </a:solidFill>
                <a:latin typeface="Arial Narrow" pitchFamily="34" charset="0"/>
              </a:rPr>
              <a:t> </a:t>
            </a:r>
            <a:r>
              <a:rPr lang="ru-RU" sz="2400" b="1" i="1" u="sng" dirty="0" err="1" smtClean="0">
                <a:solidFill>
                  <a:srgbClr val="FFFF00"/>
                </a:solidFill>
                <a:latin typeface="Arial Narrow" pitchFamily="34" charset="0"/>
              </a:rPr>
              <a:t>цитотоксичного</a:t>
            </a:r>
            <a:r>
              <a:rPr lang="ru-RU" sz="2400" b="1" i="1" u="sng" dirty="0" smtClean="0">
                <a:solidFill>
                  <a:srgbClr val="FFFF00"/>
                </a:solidFill>
                <a:latin typeface="Arial Narrow" pitchFamily="34" charset="0"/>
              </a:rPr>
              <a:t> типу (2 тип) </a:t>
            </a:r>
            <a:r>
              <a:rPr lang="ru-RU" sz="2400" b="1" i="1" dirty="0" smtClean="0">
                <a:solidFill>
                  <a:srgbClr val="FFFF00"/>
                </a:solidFill>
                <a:latin typeface="Arial Narrow" pitchFamily="34" charset="0"/>
              </a:rPr>
              <a:t>на </a:t>
            </a:r>
            <a:r>
              <a:rPr lang="ru-RU" sz="2400" b="1" i="1" dirty="0" err="1" smtClean="0">
                <a:solidFill>
                  <a:srgbClr val="FFFF00"/>
                </a:solidFill>
                <a:latin typeface="Arial Narrow" pitchFamily="34" charset="0"/>
              </a:rPr>
              <a:t>сьогоднішній</a:t>
            </a:r>
            <a:r>
              <a:rPr lang="ru-RU" sz="2400" b="1" i="1" dirty="0" smtClean="0">
                <a:solidFill>
                  <a:srgbClr val="FFFF00"/>
                </a:solidFill>
                <a:latin typeface="Arial Narrow" pitchFamily="34" charset="0"/>
              </a:rPr>
              <a:t> день </a:t>
            </a:r>
            <a:r>
              <a:rPr lang="ru-RU" sz="2400" b="1" i="1" dirty="0" err="1" smtClean="0">
                <a:solidFill>
                  <a:srgbClr val="FFFF00"/>
                </a:solidFill>
                <a:latin typeface="Arial Narrow" pitchFamily="34" charset="0"/>
              </a:rPr>
              <a:t>пропонується</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досліджувати</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рівень</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специфічних</a:t>
            </a:r>
            <a:r>
              <a:rPr lang="ru-RU" sz="2400" b="1" i="1" dirty="0" smtClean="0">
                <a:solidFill>
                  <a:srgbClr val="FFFF00"/>
                </a:solidFill>
                <a:latin typeface="Arial Narrow" pitchFamily="34" charset="0"/>
              </a:rPr>
              <a:t> </a:t>
            </a:r>
            <a:r>
              <a:rPr lang="en-US" sz="2400" b="1" i="1" dirty="0" err="1" smtClean="0">
                <a:solidFill>
                  <a:srgbClr val="FFFF00"/>
                </a:solidFill>
                <a:latin typeface="Arial Narrow" pitchFamily="34" charset="0"/>
              </a:rPr>
              <a:t>IgM</a:t>
            </a:r>
            <a:r>
              <a:rPr lang="en-US" sz="2400" b="1" i="1" dirty="0" smtClean="0">
                <a:solidFill>
                  <a:srgbClr val="FFFF00"/>
                </a:solidFill>
                <a:latin typeface="Arial Narrow" pitchFamily="34" charset="0"/>
              </a:rPr>
              <a:t> </a:t>
            </a:r>
            <a:r>
              <a:rPr lang="ru-RU" sz="2400" b="1" i="1" dirty="0" smtClean="0">
                <a:solidFill>
                  <a:srgbClr val="FFFF00"/>
                </a:solidFill>
                <a:latin typeface="Arial Narrow" pitchFamily="34" charset="0"/>
              </a:rPr>
              <a:t>та </a:t>
            </a:r>
            <a:r>
              <a:rPr lang="en-US" sz="2400" b="1" i="1" dirty="0" err="1" smtClean="0">
                <a:solidFill>
                  <a:srgbClr val="FFFF00"/>
                </a:solidFill>
                <a:latin typeface="Arial Narrow" pitchFamily="34" charset="0"/>
              </a:rPr>
              <a:t>IgG</a:t>
            </a:r>
            <a:r>
              <a:rPr lang="en-US" sz="2400" b="1" i="1" dirty="0" smtClean="0">
                <a:solidFill>
                  <a:srgbClr val="FFFF00"/>
                </a:solidFill>
                <a:latin typeface="Arial Narrow" pitchFamily="34" charset="0"/>
              </a:rPr>
              <a:t>-</a:t>
            </a:r>
            <a:r>
              <a:rPr lang="ru-RU" sz="2400" b="1" i="1" dirty="0" err="1" smtClean="0">
                <a:solidFill>
                  <a:srgbClr val="FFFF00"/>
                </a:solidFill>
                <a:latin typeface="Arial Narrow" pitchFamily="34" charset="0"/>
              </a:rPr>
              <a:t>антитіл</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імуноферментний</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аналіз</a:t>
            </a:r>
            <a:r>
              <a:rPr lang="ru-RU" sz="2400" b="1" i="1" dirty="0" smtClean="0">
                <a:solidFill>
                  <a:srgbClr val="FFFF00"/>
                </a:solidFill>
                <a:latin typeface="Arial Narrow" pitchFamily="34" charset="0"/>
              </a:rPr>
              <a:t>).</a:t>
            </a:r>
          </a:p>
          <a:p>
            <a:pPr>
              <a:lnSpc>
                <a:spcPct val="90000"/>
              </a:lnSpc>
              <a:defRPr/>
            </a:pPr>
            <a:r>
              <a:rPr lang="ru-RU" sz="2400" b="1" i="1" u="sng" dirty="0" err="1" smtClean="0">
                <a:solidFill>
                  <a:srgbClr val="FFFF00"/>
                </a:solidFill>
                <a:latin typeface="Arial Narrow" pitchFamily="34" charset="0"/>
              </a:rPr>
              <a:t>Діагностика</a:t>
            </a:r>
            <a:r>
              <a:rPr lang="ru-RU" sz="2400" b="1" i="1" u="sng" dirty="0" smtClean="0">
                <a:solidFill>
                  <a:srgbClr val="FFFF00"/>
                </a:solidFill>
                <a:latin typeface="Arial Narrow" pitchFamily="34" charset="0"/>
              </a:rPr>
              <a:t> </a:t>
            </a:r>
            <a:r>
              <a:rPr lang="ru-RU" sz="2400" b="1" i="1" u="sng" dirty="0" err="1" smtClean="0">
                <a:solidFill>
                  <a:srgbClr val="FFFF00"/>
                </a:solidFill>
                <a:latin typeface="Arial Narrow" pitchFamily="34" charset="0"/>
              </a:rPr>
              <a:t>реакцій</a:t>
            </a:r>
            <a:r>
              <a:rPr lang="ru-RU" sz="2400" b="1" i="1" u="sng" dirty="0" smtClean="0">
                <a:solidFill>
                  <a:srgbClr val="FFFF00"/>
                </a:solidFill>
                <a:latin typeface="Arial Narrow" pitchFamily="34" charset="0"/>
              </a:rPr>
              <a:t> 3 типу (</a:t>
            </a:r>
            <a:r>
              <a:rPr lang="ru-RU" sz="2400" b="1" i="1" u="sng" dirty="0" err="1" smtClean="0">
                <a:solidFill>
                  <a:srgbClr val="FFFF00"/>
                </a:solidFill>
                <a:latin typeface="Arial Narrow" pitchFamily="34" charset="0"/>
              </a:rPr>
              <a:t>імунокомплексних</a:t>
            </a:r>
            <a:r>
              <a:rPr lang="ru-RU" sz="2400" b="1" i="1" u="sng" dirty="0" smtClean="0">
                <a:solidFill>
                  <a:srgbClr val="FFFF00"/>
                </a:solidFill>
                <a:latin typeface="Arial Narrow" pitchFamily="34" charset="0"/>
              </a:rPr>
              <a:t>) </a:t>
            </a:r>
            <a:r>
              <a:rPr lang="ru-RU" sz="2400" b="1" i="1" dirty="0" err="1" smtClean="0">
                <a:solidFill>
                  <a:srgbClr val="FFFF00"/>
                </a:solidFill>
                <a:latin typeface="Arial Narrow" pitchFamily="34" charset="0"/>
              </a:rPr>
              <a:t>спирається</a:t>
            </a:r>
            <a:r>
              <a:rPr lang="ru-RU" sz="2400" b="1" i="1" dirty="0" smtClean="0">
                <a:solidFill>
                  <a:srgbClr val="FFFF00"/>
                </a:solidFill>
                <a:latin typeface="Arial Narrow" pitchFamily="34" charset="0"/>
              </a:rPr>
              <a:t> на </a:t>
            </a:r>
            <a:r>
              <a:rPr lang="ru-RU" sz="2400" b="1" i="1" dirty="0" err="1" smtClean="0">
                <a:solidFill>
                  <a:srgbClr val="FFFF00"/>
                </a:solidFill>
                <a:latin typeface="Arial Narrow" pitchFamily="34" charset="0"/>
              </a:rPr>
              <a:t>визначення</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рівня</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специфічних</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циркулюючих</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імунних</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комплексів</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що</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складаються</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з</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ліків-алергенів</a:t>
            </a:r>
            <a:r>
              <a:rPr lang="ru-RU" sz="2400" b="1" i="1" dirty="0" smtClean="0">
                <a:solidFill>
                  <a:srgbClr val="FFFF00"/>
                </a:solidFill>
                <a:latin typeface="Arial Narrow" pitchFamily="34" charset="0"/>
              </a:rPr>
              <a:t> та </a:t>
            </a:r>
            <a:r>
              <a:rPr lang="ru-RU" sz="2400" b="1" i="1" dirty="0" err="1" smtClean="0">
                <a:solidFill>
                  <a:srgbClr val="FFFF00"/>
                </a:solidFill>
                <a:latin typeface="Arial Narrow" pitchFamily="34" charset="0"/>
              </a:rPr>
              <a:t>імуноглобулінів</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Пропонований</a:t>
            </a:r>
            <a:r>
              <a:rPr lang="ru-RU" sz="2400" b="1" i="1" dirty="0" smtClean="0">
                <a:solidFill>
                  <a:srgbClr val="FFFF00"/>
                </a:solidFill>
                <a:latin typeface="Arial Narrow" pitchFamily="34" charset="0"/>
              </a:rPr>
              <a:t> метод </a:t>
            </a:r>
            <a:r>
              <a:rPr lang="ru-RU" sz="2400" b="1" i="1" dirty="0" err="1" smtClean="0">
                <a:solidFill>
                  <a:srgbClr val="FFFF00"/>
                </a:solidFill>
                <a:latin typeface="Arial Narrow" pitchFamily="34" charset="0"/>
              </a:rPr>
              <a:t>заснований</a:t>
            </a:r>
            <a:r>
              <a:rPr lang="ru-RU" sz="2400" b="1" i="1" dirty="0" smtClean="0">
                <a:solidFill>
                  <a:srgbClr val="FFFF00"/>
                </a:solidFill>
                <a:latin typeface="Arial Narrow" pitchFamily="34" charset="0"/>
              </a:rPr>
              <a:t> на </a:t>
            </a:r>
            <a:r>
              <a:rPr lang="ru-RU" sz="2400" b="1" i="1" dirty="0" err="1" smtClean="0">
                <a:solidFill>
                  <a:srgbClr val="FFFF00"/>
                </a:solidFill>
                <a:latin typeface="Arial Narrow" pitchFamily="34" charset="0"/>
              </a:rPr>
              <a:t>використанні</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модифікованого</a:t>
            </a:r>
            <a:r>
              <a:rPr lang="ru-RU" sz="2400" b="1" i="1" dirty="0" smtClean="0">
                <a:solidFill>
                  <a:srgbClr val="FFFF00"/>
                </a:solidFill>
                <a:latin typeface="Arial Narrow" pitchFamily="34" charset="0"/>
              </a:rPr>
              <a:t> нами </a:t>
            </a:r>
            <a:r>
              <a:rPr lang="ru-RU" sz="2400" b="1" i="1" dirty="0" err="1" smtClean="0">
                <a:solidFill>
                  <a:srgbClr val="FFFF00"/>
                </a:solidFill>
                <a:latin typeface="Arial Narrow" pitchFamily="34" charset="0"/>
              </a:rPr>
              <a:t>нефелометричного</a:t>
            </a:r>
            <a:r>
              <a:rPr lang="ru-RU" sz="2400" b="1" i="1" dirty="0" smtClean="0">
                <a:solidFill>
                  <a:srgbClr val="FFFF00"/>
                </a:solidFill>
                <a:latin typeface="Arial Narrow" pitchFamily="34" charset="0"/>
              </a:rPr>
              <a:t> способу </a:t>
            </a:r>
            <a:r>
              <a:rPr lang="ru-RU" sz="2400" b="1" i="1" dirty="0" err="1" smtClean="0">
                <a:solidFill>
                  <a:srgbClr val="FFFF00"/>
                </a:solidFill>
                <a:latin typeface="Arial Narrow" pitchFamily="34" charset="0"/>
              </a:rPr>
              <a:t>Уаньє</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Показовим</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є</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і</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імуноферментне</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визначення</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специфічних</a:t>
            </a:r>
            <a:r>
              <a:rPr lang="ru-RU" sz="2400" b="1" i="1" dirty="0" smtClean="0">
                <a:solidFill>
                  <a:srgbClr val="FFFF00"/>
                </a:solidFill>
                <a:latin typeface="Arial Narrow" pitchFamily="34" charset="0"/>
              </a:rPr>
              <a:t> </a:t>
            </a:r>
            <a:r>
              <a:rPr lang="en-US" sz="2400" b="1" i="1" dirty="0" err="1" smtClean="0">
                <a:solidFill>
                  <a:srgbClr val="FFFF00"/>
                </a:solidFill>
                <a:latin typeface="Arial Narrow" pitchFamily="34" charset="0"/>
              </a:rPr>
              <a:t>IgG</a:t>
            </a:r>
            <a:r>
              <a:rPr lang="en-US" sz="2400" b="1" i="1" dirty="0" smtClean="0">
                <a:solidFill>
                  <a:srgbClr val="FFFF00"/>
                </a:solidFill>
                <a:latin typeface="Arial Narrow" pitchFamily="34" charset="0"/>
              </a:rPr>
              <a:t> </a:t>
            </a:r>
            <a:r>
              <a:rPr lang="ru-RU" sz="2400" b="1" i="1" dirty="0" smtClean="0">
                <a:solidFill>
                  <a:srgbClr val="FFFF00"/>
                </a:solidFill>
                <a:latin typeface="Arial Narrow" pitchFamily="34" charset="0"/>
              </a:rPr>
              <a:t>та </a:t>
            </a:r>
            <a:r>
              <a:rPr lang="en-US" sz="2400" b="1" i="1" dirty="0" err="1" smtClean="0">
                <a:solidFill>
                  <a:srgbClr val="FFFF00"/>
                </a:solidFill>
                <a:latin typeface="Arial Narrow" pitchFamily="34" charset="0"/>
              </a:rPr>
              <a:t>IgM</a:t>
            </a:r>
            <a:r>
              <a:rPr lang="en-US" sz="2400" b="1" i="1" dirty="0" smtClean="0">
                <a:solidFill>
                  <a:srgbClr val="FFFF00"/>
                </a:solidFill>
                <a:latin typeface="Arial Narrow" pitchFamily="34" charset="0"/>
              </a:rPr>
              <a:t>.</a:t>
            </a:r>
            <a:endParaRPr lang="uk-UA" sz="2400" b="1" i="1" dirty="0" smtClean="0">
              <a:solidFill>
                <a:srgbClr val="FFFF00"/>
              </a:solidFill>
              <a:latin typeface="Arial Narrow" pitchFamily="34" charset="0"/>
            </a:endParaRPr>
          </a:p>
          <a:p>
            <a:pPr>
              <a:lnSpc>
                <a:spcPct val="90000"/>
              </a:lnSpc>
              <a:defRPr/>
            </a:pPr>
            <a:r>
              <a:rPr lang="ru-RU" sz="2400" b="1" i="1" u="sng" dirty="0" err="1" smtClean="0">
                <a:solidFill>
                  <a:srgbClr val="FFFF00"/>
                </a:solidFill>
                <a:latin typeface="Arial Narrow" pitchFamily="34" charset="0"/>
              </a:rPr>
              <a:t>Діагностика</a:t>
            </a:r>
            <a:r>
              <a:rPr lang="ru-RU" sz="2400" b="1" i="1" u="sng" dirty="0" smtClean="0">
                <a:solidFill>
                  <a:srgbClr val="FFFF00"/>
                </a:solidFill>
                <a:latin typeface="Arial Narrow" pitchFamily="34" charset="0"/>
              </a:rPr>
              <a:t> </a:t>
            </a:r>
            <a:r>
              <a:rPr lang="ru-RU" sz="2400" b="1" i="1" u="sng" dirty="0" err="1" smtClean="0">
                <a:solidFill>
                  <a:srgbClr val="FFFF00"/>
                </a:solidFill>
                <a:latin typeface="Arial Narrow" pitchFamily="34" charset="0"/>
              </a:rPr>
              <a:t>реакцій</a:t>
            </a:r>
            <a:r>
              <a:rPr lang="ru-RU" sz="2400" b="1" i="1" u="sng" dirty="0" smtClean="0">
                <a:solidFill>
                  <a:srgbClr val="FFFF00"/>
                </a:solidFill>
                <a:latin typeface="Arial Narrow" pitchFamily="34" charset="0"/>
              </a:rPr>
              <a:t> 4 типу (</a:t>
            </a:r>
            <a:r>
              <a:rPr lang="ru-RU" sz="2400" b="1" i="1" u="sng" dirty="0" err="1" smtClean="0">
                <a:solidFill>
                  <a:srgbClr val="FFFF00"/>
                </a:solidFill>
                <a:latin typeface="Arial Narrow" pitchFamily="34" charset="0"/>
              </a:rPr>
              <a:t>уповільнених</a:t>
            </a:r>
            <a:r>
              <a:rPr lang="ru-RU" sz="2400" b="1" i="1" u="sng" dirty="0" smtClean="0">
                <a:solidFill>
                  <a:srgbClr val="FFFF00"/>
                </a:solidFill>
                <a:latin typeface="Arial Narrow" pitchFamily="34" charset="0"/>
              </a:rPr>
              <a:t>) </a:t>
            </a:r>
            <a:r>
              <a:rPr lang="ru-RU" sz="2400" b="1" i="1" dirty="0" err="1" smtClean="0">
                <a:solidFill>
                  <a:srgbClr val="FFFF00"/>
                </a:solidFill>
                <a:latin typeface="Arial Narrow" pitchFamily="34" charset="0"/>
              </a:rPr>
              <a:t>включає</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визначення</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сенсибілізованих</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лімфоцитів</a:t>
            </a:r>
            <a:r>
              <a:rPr lang="ru-RU" sz="2400" b="1" i="1" dirty="0" smtClean="0">
                <a:solidFill>
                  <a:srgbClr val="FFFF00"/>
                </a:solidFill>
                <a:latin typeface="Arial Narrow" pitchFamily="34" charset="0"/>
              </a:rPr>
              <a:t> у </a:t>
            </a:r>
            <a:r>
              <a:rPr lang="ru-RU" sz="2400" b="1" i="1" dirty="0" err="1" smtClean="0">
                <a:solidFill>
                  <a:srgbClr val="FFFF00"/>
                </a:solidFill>
                <a:latin typeface="Arial Narrow" pitchFamily="34" charset="0"/>
              </a:rPr>
              <a:t>присутності</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лікарських</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алергенів</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навантажувальні</a:t>
            </a:r>
            <a:r>
              <a:rPr lang="ru-RU" sz="2400" b="1" i="1" dirty="0" smtClean="0">
                <a:solidFill>
                  <a:srgbClr val="FFFF00"/>
                </a:solidFill>
                <a:latin typeface="Arial Narrow" pitchFamily="34" charset="0"/>
              </a:rPr>
              <a:t> тести </a:t>
            </a:r>
            <a:r>
              <a:rPr lang="ru-RU" sz="2400" b="1" i="1" dirty="0" err="1" smtClean="0">
                <a:solidFill>
                  <a:srgbClr val="FFFF00"/>
                </a:solidFill>
                <a:latin typeface="Arial Narrow" pitchFamily="34" charset="0"/>
              </a:rPr>
              <a:t>з</a:t>
            </a:r>
            <a:r>
              <a:rPr lang="ru-RU" sz="2400" b="1" i="1" dirty="0" smtClean="0">
                <a:solidFill>
                  <a:srgbClr val="FFFF00"/>
                </a:solidFill>
                <a:latin typeface="Arial Narrow" pitchFamily="34" charset="0"/>
              </a:rPr>
              <a:t> </a:t>
            </a:r>
            <a:r>
              <a:rPr lang="ru-RU" sz="2400" b="1" i="1" dirty="0" err="1" smtClean="0">
                <a:solidFill>
                  <a:srgbClr val="FFFF00"/>
                </a:solidFill>
                <a:latin typeface="Arial Narrow" pitchFamily="34" charset="0"/>
              </a:rPr>
              <a:t>Т-лімфоцитами</a:t>
            </a:r>
            <a:r>
              <a:rPr lang="ru-RU" sz="2400" b="1" i="1" dirty="0" smtClean="0">
                <a:solidFill>
                  <a:srgbClr val="FFFF00"/>
                </a:solidFill>
                <a:latin typeface="Arial Narrow" pitchFamily="34" charset="0"/>
              </a:rPr>
              <a:t>).</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idx="1"/>
          </p:nvPr>
        </p:nvSpPr>
        <p:spPr>
          <a:xfrm>
            <a:off x="0" y="333375"/>
            <a:ext cx="9144000" cy="6264275"/>
          </a:xfrm>
        </p:spPr>
        <p:txBody>
          <a:bodyPr>
            <a:normAutofit/>
          </a:bodyPr>
          <a:lstStyle/>
          <a:p>
            <a:pPr algn="ctr">
              <a:lnSpc>
                <a:spcPct val="90000"/>
              </a:lnSpc>
              <a:buNone/>
              <a:defRPr/>
            </a:pPr>
            <a:r>
              <a:rPr lang="ru-RU" b="1" i="1" dirty="0" err="1" smtClean="0">
                <a:latin typeface="Arial Narrow" pitchFamily="34" charset="0"/>
              </a:rPr>
              <a:t>Проведення</a:t>
            </a:r>
            <a:r>
              <a:rPr lang="ru-RU" b="1" i="1" dirty="0" smtClean="0">
                <a:latin typeface="Arial Narrow" pitchFamily="34" charset="0"/>
              </a:rPr>
              <a:t> </a:t>
            </a:r>
            <a:r>
              <a:rPr lang="ru-RU" b="1" i="1" dirty="0" err="1" smtClean="0">
                <a:latin typeface="Arial Narrow" pitchFamily="34" charset="0"/>
              </a:rPr>
              <a:t>діагностики</a:t>
            </a:r>
            <a:r>
              <a:rPr lang="ru-RU" b="1" i="1" dirty="0" smtClean="0">
                <a:latin typeface="Arial Narrow" pitchFamily="34" charset="0"/>
              </a:rPr>
              <a:t> </a:t>
            </a:r>
            <a:r>
              <a:rPr lang="ru-RU" b="1" i="1" dirty="0" err="1" smtClean="0">
                <a:latin typeface="Arial Narrow" pitchFamily="34" charset="0"/>
              </a:rPr>
              <a:t>лікарської</a:t>
            </a:r>
            <a:r>
              <a:rPr lang="ru-RU" b="1" i="1" dirty="0" smtClean="0">
                <a:latin typeface="Arial Narrow" pitchFamily="34" charset="0"/>
              </a:rPr>
              <a:t> </a:t>
            </a:r>
            <a:r>
              <a:rPr lang="ru-RU" b="1" i="1" dirty="0" err="1" smtClean="0">
                <a:latin typeface="Arial Narrow" pitchFamily="34" charset="0"/>
              </a:rPr>
              <a:t>алергії</a:t>
            </a:r>
            <a:r>
              <a:rPr lang="ru-RU" b="1" i="1" dirty="0" smtClean="0">
                <a:latin typeface="Arial Narrow" pitchFamily="34" charset="0"/>
              </a:rPr>
              <a:t> </a:t>
            </a:r>
            <a:r>
              <a:rPr lang="en-US" b="1" i="1" dirty="0" smtClean="0">
                <a:latin typeface="Arial Narrow" pitchFamily="34" charset="0"/>
              </a:rPr>
              <a:t>in vitro </a:t>
            </a:r>
            <a:r>
              <a:rPr lang="ru-RU" b="1" i="1" dirty="0" err="1" smtClean="0">
                <a:latin typeface="Arial Narrow" pitchFamily="34" charset="0"/>
              </a:rPr>
              <a:t>є</a:t>
            </a:r>
            <a:r>
              <a:rPr lang="ru-RU" b="1" i="1" dirty="0" smtClean="0">
                <a:latin typeface="Arial Narrow" pitchFamily="34" charset="0"/>
              </a:rPr>
              <a:t> </a:t>
            </a:r>
            <a:r>
              <a:rPr lang="ru-RU" b="1" i="1" dirty="0" err="1" smtClean="0">
                <a:latin typeface="Arial Narrow" pitchFamily="34" charset="0"/>
              </a:rPr>
              <a:t>безпечним</a:t>
            </a:r>
            <a:r>
              <a:rPr lang="ru-RU" b="1" i="1" dirty="0" smtClean="0">
                <a:latin typeface="Arial Narrow" pitchFamily="34" charset="0"/>
              </a:rPr>
              <a:t>:</a:t>
            </a:r>
          </a:p>
          <a:p>
            <a:pPr>
              <a:lnSpc>
                <a:spcPct val="90000"/>
              </a:lnSpc>
              <a:buNone/>
              <a:defRPr/>
            </a:pPr>
            <a:r>
              <a:rPr lang="ru-RU" b="1" i="1" dirty="0" smtClean="0">
                <a:solidFill>
                  <a:srgbClr val="FFFF00"/>
                </a:solidFill>
                <a:latin typeface="Arial Narrow" pitchFamily="34" charset="0"/>
              </a:rPr>
              <a:t>   - </a:t>
            </a:r>
            <a:r>
              <a:rPr lang="ru-RU" b="1" i="1" dirty="0" err="1" smtClean="0">
                <a:solidFill>
                  <a:srgbClr val="FFFF00"/>
                </a:solidFill>
                <a:latin typeface="Arial Narrow" pitchFamily="34" charset="0"/>
              </a:rPr>
              <a:t>оскільки</a:t>
            </a:r>
            <a:r>
              <a:rPr lang="ru-RU" b="1" i="1" dirty="0" smtClean="0">
                <a:solidFill>
                  <a:srgbClr val="FFFF00"/>
                </a:solidFill>
                <a:latin typeface="Arial Narrow" pitchFamily="34" charset="0"/>
              </a:rPr>
              <a:t> </a:t>
            </a:r>
            <a:r>
              <a:rPr lang="ru-RU" b="1" i="1" dirty="0" smtClean="0">
                <a:solidFill>
                  <a:srgbClr val="FFFF00"/>
                </a:solidFill>
                <a:latin typeface="Arial Narrow" pitchFamily="34" charset="0"/>
              </a:rPr>
              <a:t>для </a:t>
            </a:r>
            <a:r>
              <a:rPr lang="ru-RU" b="1" i="1" dirty="0" err="1" smtClean="0">
                <a:solidFill>
                  <a:srgbClr val="FFFF00"/>
                </a:solidFill>
                <a:latin typeface="Arial Narrow" pitchFamily="34" charset="0"/>
              </a:rPr>
              <a:t>дослідження</a:t>
            </a:r>
            <a:r>
              <a:rPr lang="ru-RU" b="1" i="1" dirty="0" smtClean="0">
                <a:solidFill>
                  <a:srgbClr val="FFFF00"/>
                </a:solidFill>
                <a:latin typeface="Arial Narrow" pitchFamily="34" charset="0"/>
              </a:rPr>
              <a:t> </a:t>
            </a:r>
            <a:r>
              <a:rPr lang="ru-RU" b="1" i="1" dirty="0" err="1" smtClean="0">
                <a:solidFill>
                  <a:srgbClr val="FFFF00"/>
                </a:solidFill>
                <a:latin typeface="Arial Narrow" pitchFamily="34" charset="0"/>
              </a:rPr>
              <a:t>використовується</a:t>
            </a:r>
            <a:r>
              <a:rPr lang="ru-RU" b="1" i="1" dirty="0" smtClean="0">
                <a:solidFill>
                  <a:srgbClr val="FFFF00"/>
                </a:solidFill>
                <a:latin typeface="Arial Narrow" pitchFamily="34" charset="0"/>
              </a:rPr>
              <a:t> </a:t>
            </a:r>
            <a:r>
              <a:rPr lang="ru-RU" b="1" i="1" dirty="0" err="1" smtClean="0">
                <a:solidFill>
                  <a:srgbClr val="FFFF00"/>
                </a:solidFill>
                <a:latin typeface="Arial Narrow" pitchFamily="34" charset="0"/>
              </a:rPr>
              <a:t>лише</a:t>
            </a:r>
            <a:r>
              <a:rPr lang="ru-RU" b="1" i="1" dirty="0" smtClean="0">
                <a:solidFill>
                  <a:srgbClr val="FFFF00"/>
                </a:solidFill>
                <a:latin typeface="Arial Narrow" pitchFamily="34" charset="0"/>
              </a:rPr>
              <a:t> кров </a:t>
            </a:r>
            <a:r>
              <a:rPr lang="ru-RU" b="1" i="1" dirty="0" err="1" smtClean="0">
                <a:solidFill>
                  <a:srgbClr val="FFFF00"/>
                </a:solidFill>
                <a:latin typeface="Arial Narrow" pitchFamily="34" charset="0"/>
              </a:rPr>
              <a:t>пацієнта</a:t>
            </a:r>
            <a:r>
              <a:rPr lang="ru-RU" b="1" i="1" dirty="0" smtClean="0">
                <a:solidFill>
                  <a:srgbClr val="FFFF00"/>
                </a:solidFill>
                <a:latin typeface="Arial Narrow" pitchFamily="34" charset="0"/>
              </a:rPr>
              <a:t>, а </a:t>
            </a:r>
            <a:r>
              <a:rPr lang="ru-RU" b="1" i="1" dirty="0" err="1" smtClean="0">
                <a:solidFill>
                  <a:srgbClr val="FFFF00"/>
                </a:solidFill>
                <a:latin typeface="Arial Narrow" pitchFamily="34" charset="0"/>
              </a:rPr>
              <a:t>чи</a:t>
            </a:r>
            <a:r>
              <a:rPr lang="ru-RU" b="1" i="1" dirty="0" smtClean="0">
                <a:solidFill>
                  <a:srgbClr val="FFFF00"/>
                </a:solidFill>
                <a:latin typeface="Arial Narrow" pitchFamily="34" charset="0"/>
              </a:rPr>
              <a:t> не сам </a:t>
            </a:r>
            <a:r>
              <a:rPr lang="ru-RU" b="1" i="1" dirty="0" err="1" smtClean="0">
                <a:solidFill>
                  <a:srgbClr val="FFFF00"/>
                </a:solidFill>
                <a:latin typeface="Arial Narrow" pitchFamily="34" charset="0"/>
              </a:rPr>
              <a:t>пацієнт</a:t>
            </a:r>
            <a:r>
              <a:rPr lang="ru-RU" b="1" i="1" dirty="0" smtClean="0">
                <a:solidFill>
                  <a:srgbClr val="FFFF00"/>
                </a:solidFill>
                <a:latin typeface="Arial Narrow" pitchFamily="34" charset="0"/>
              </a:rPr>
              <a:t>;</a:t>
            </a:r>
          </a:p>
          <a:p>
            <a:pPr>
              <a:lnSpc>
                <a:spcPct val="90000"/>
              </a:lnSpc>
              <a:buNone/>
              <a:defRPr/>
            </a:pPr>
            <a:r>
              <a:rPr lang="ru-RU" b="1" i="1" dirty="0" smtClean="0">
                <a:solidFill>
                  <a:srgbClr val="FFFF00"/>
                </a:solidFill>
                <a:latin typeface="Arial Narrow" pitchFamily="34" charset="0"/>
              </a:rPr>
              <a:t> </a:t>
            </a:r>
            <a:r>
              <a:rPr lang="ru-RU" b="1" i="1" dirty="0" smtClean="0">
                <a:solidFill>
                  <a:srgbClr val="FFFF00"/>
                </a:solidFill>
                <a:latin typeface="Arial Narrow" pitchFamily="34" charset="0"/>
              </a:rPr>
              <a:t>  - </a:t>
            </a:r>
            <a:r>
              <a:rPr lang="ru-RU" b="1" i="1" dirty="0" err="1" smtClean="0">
                <a:solidFill>
                  <a:srgbClr val="FFFF00"/>
                </a:solidFill>
                <a:latin typeface="Arial Narrow" pitchFamily="34" charset="0"/>
              </a:rPr>
              <a:t>можливе</a:t>
            </a:r>
            <a:r>
              <a:rPr lang="ru-RU" b="1" i="1" dirty="0" smtClean="0">
                <a:solidFill>
                  <a:srgbClr val="FFFF00"/>
                </a:solidFill>
                <a:latin typeface="Arial Narrow" pitchFamily="34" charset="0"/>
              </a:rPr>
              <a:t> </a:t>
            </a:r>
            <a:r>
              <a:rPr lang="ru-RU" b="1" i="1" dirty="0" err="1" smtClean="0">
                <a:solidFill>
                  <a:srgbClr val="FFFF00"/>
                </a:solidFill>
                <a:latin typeface="Arial Narrow" pitchFamily="34" charset="0"/>
              </a:rPr>
              <a:t>проведення</a:t>
            </a:r>
            <a:r>
              <a:rPr lang="ru-RU" b="1" i="1" dirty="0" smtClean="0">
                <a:solidFill>
                  <a:srgbClr val="FFFF00"/>
                </a:solidFill>
                <a:latin typeface="Arial Narrow" pitchFamily="34" charset="0"/>
              </a:rPr>
              <a:t> </a:t>
            </a:r>
            <a:r>
              <a:rPr lang="ru-RU" b="1" i="1" dirty="0" err="1" smtClean="0">
                <a:solidFill>
                  <a:srgbClr val="FFFF00"/>
                </a:solidFill>
                <a:latin typeface="Arial Narrow" pitchFamily="34" charset="0"/>
              </a:rPr>
              <a:t>дослідження</a:t>
            </a:r>
            <a:r>
              <a:rPr lang="ru-RU" b="1" i="1" dirty="0" smtClean="0">
                <a:solidFill>
                  <a:srgbClr val="FFFF00"/>
                </a:solidFill>
                <a:latin typeface="Arial Narrow" pitchFamily="34" charset="0"/>
              </a:rPr>
              <a:t> у </a:t>
            </a:r>
            <a:r>
              <a:rPr lang="ru-RU" b="1" i="1" dirty="0" err="1" smtClean="0">
                <a:solidFill>
                  <a:srgbClr val="FFFF00"/>
                </a:solidFill>
                <a:latin typeface="Arial Narrow" pitchFamily="34" charset="0"/>
              </a:rPr>
              <a:t>період</a:t>
            </a:r>
            <a:r>
              <a:rPr lang="ru-RU" b="1" i="1" dirty="0" smtClean="0">
                <a:solidFill>
                  <a:srgbClr val="FFFF00"/>
                </a:solidFill>
                <a:latin typeface="Arial Narrow" pitchFamily="34" charset="0"/>
              </a:rPr>
              <a:t> </a:t>
            </a:r>
            <a:r>
              <a:rPr lang="ru-RU" b="1" i="1" dirty="0" err="1" smtClean="0">
                <a:solidFill>
                  <a:srgbClr val="FFFF00"/>
                </a:solidFill>
                <a:latin typeface="Arial Narrow" pitchFamily="34" charset="0"/>
              </a:rPr>
              <a:t>загострення</a:t>
            </a:r>
            <a:r>
              <a:rPr lang="ru-RU" b="1" i="1" dirty="0" smtClean="0">
                <a:solidFill>
                  <a:srgbClr val="FFFF00"/>
                </a:solidFill>
                <a:latin typeface="Arial Narrow" pitchFamily="34" charset="0"/>
              </a:rPr>
              <a:t>, </a:t>
            </a:r>
            <a:r>
              <a:rPr lang="ru-RU" b="1" i="1" dirty="0" err="1" smtClean="0">
                <a:solidFill>
                  <a:srgbClr val="FFFF00"/>
                </a:solidFill>
                <a:latin typeface="Arial Narrow" pitchFamily="34" charset="0"/>
              </a:rPr>
              <a:t>тоді</a:t>
            </a:r>
            <a:r>
              <a:rPr lang="ru-RU" b="1" i="1" dirty="0" smtClean="0">
                <a:solidFill>
                  <a:srgbClr val="FFFF00"/>
                </a:solidFill>
                <a:latin typeface="Arial Narrow" pitchFamily="34" charset="0"/>
              </a:rPr>
              <a:t> як </a:t>
            </a:r>
            <a:r>
              <a:rPr lang="ru-RU" b="1" i="1" dirty="0" err="1" smtClean="0">
                <a:solidFill>
                  <a:srgbClr val="FFFF00"/>
                </a:solidFill>
                <a:latin typeface="Arial Narrow" pitchFamily="34" charset="0"/>
              </a:rPr>
              <a:t>дослідження</a:t>
            </a:r>
            <a:r>
              <a:rPr lang="ru-RU" b="1" i="1" dirty="0" smtClean="0">
                <a:solidFill>
                  <a:srgbClr val="FFFF00"/>
                </a:solidFill>
                <a:latin typeface="Arial Narrow" pitchFamily="34" charset="0"/>
              </a:rPr>
              <a:t> «</a:t>
            </a:r>
            <a:r>
              <a:rPr lang="en-US" b="1" i="1" dirty="0" smtClean="0">
                <a:solidFill>
                  <a:srgbClr val="FFFF00"/>
                </a:solidFill>
                <a:latin typeface="Arial Narrow" pitchFamily="34" charset="0"/>
              </a:rPr>
              <a:t>in vivo» </a:t>
            </a:r>
            <a:r>
              <a:rPr lang="ru-RU" b="1" i="1" dirty="0" err="1" smtClean="0">
                <a:solidFill>
                  <a:srgbClr val="FFFF00"/>
                </a:solidFill>
                <a:latin typeface="Arial Narrow" pitchFamily="34" charset="0"/>
              </a:rPr>
              <a:t>може</a:t>
            </a:r>
            <a:r>
              <a:rPr lang="ru-RU" b="1" i="1" dirty="0" smtClean="0">
                <a:solidFill>
                  <a:srgbClr val="FFFF00"/>
                </a:solidFill>
                <a:latin typeface="Arial Narrow" pitchFamily="34" charset="0"/>
              </a:rPr>
              <a:t> </a:t>
            </a:r>
            <a:r>
              <a:rPr lang="ru-RU" b="1" i="1" dirty="0" err="1" smtClean="0">
                <a:solidFill>
                  <a:srgbClr val="FFFF00"/>
                </a:solidFill>
                <a:latin typeface="Arial Narrow" pitchFamily="34" charset="0"/>
              </a:rPr>
              <a:t>призвести</a:t>
            </a:r>
            <a:r>
              <a:rPr lang="ru-RU" b="1" i="1" dirty="0" smtClean="0">
                <a:solidFill>
                  <a:srgbClr val="FFFF00"/>
                </a:solidFill>
                <a:latin typeface="Arial Narrow" pitchFamily="34" charset="0"/>
              </a:rPr>
              <a:t> до </a:t>
            </a:r>
            <a:r>
              <a:rPr lang="ru-RU" b="1" i="1" dirty="0" err="1" smtClean="0">
                <a:solidFill>
                  <a:srgbClr val="FFFF00"/>
                </a:solidFill>
                <a:latin typeface="Arial Narrow" pitchFamily="34" charset="0"/>
              </a:rPr>
              <a:t>розвитку</a:t>
            </a:r>
            <a:r>
              <a:rPr lang="ru-RU" b="1" i="1" dirty="0" smtClean="0">
                <a:solidFill>
                  <a:srgbClr val="FFFF00"/>
                </a:solidFill>
                <a:latin typeface="Arial Narrow" pitchFamily="34" charset="0"/>
              </a:rPr>
              <a:t> тяжких </a:t>
            </a:r>
            <a:r>
              <a:rPr lang="ru-RU" b="1" i="1" dirty="0" err="1" smtClean="0">
                <a:solidFill>
                  <a:srgbClr val="FFFF00"/>
                </a:solidFill>
                <a:latin typeface="Arial Narrow" pitchFamily="34" charset="0"/>
              </a:rPr>
              <a:t>ускладнень</a:t>
            </a:r>
            <a:r>
              <a:rPr lang="ru-RU" b="1" i="1" dirty="0" smtClean="0">
                <a:solidFill>
                  <a:srgbClr val="FFFF00"/>
                </a:solidFill>
                <a:latin typeface="Arial Narrow" pitchFamily="34" charset="0"/>
              </a:rPr>
              <a:t> аж до </a:t>
            </a:r>
            <a:r>
              <a:rPr lang="ru-RU" b="1" i="1" dirty="0" err="1" smtClean="0">
                <a:solidFill>
                  <a:srgbClr val="FFFF00"/>
                </a:solidFill>
                <a:latin typeface="Arial Narrow" pitchFamily="34" charset="0"/>
              </a:rPr>
              <a:t>анафілактичного</a:t>
            </a:r>
            <a:r>
              <a:rPr lang="ru-RU" b="1" i="1" dirty="0" smtClean="0">
                <a:solidFill>
                  <a:srgbClr val="FFFF00"/>
                </a:solidFill>
                <a:latin typeface="Arial Narrow" pitchFamily="34" charset="0"/>
              </a:rPr>
              <a:t> </a:t>
            </a:r>
            <a:r>
              <a:rPr lang="ru-RU" b="1" i="1" dirty="0" smtClean="0">
                <a:solidFill>
                  <a:srgbClr val="FFFF00"/>
                </a:solidFill>
                <a:latin typeface="Arial Narrow" pitchFamily="34" charset="0"/>
              </a:rPr>
              <a:t>шоку</a:t>
            </a:r>
          </a:p>
          <a:p>
            <a:pPr>
              <a:lnSpc>
                <a:spcPct val="90000"/>
              </a:lnSpc>
              <a:buNone/>
              <a:defRPr/>
            </a:pPr>
            <a:r>
              <a:rPr lang="ru-RU" b="1" i="1" dirty="0" smtClean="0">
                <a:solidFill>
                  <a:srgbClr val="FFFF00"/>
                </a:solidFill>
                <a:latin typeface="Arial Narrow" pitchFamily="34" charset="0"/>
              </a:rPr>
              <a:t> </a:t>
            </a:r>
            <a:r>
              <a:rPr lang="ru-RU" b="1" i="1" dirty="0" smtClean="0">
                <a:solidFill>
                  <a:srgbClr val="FFFF00"/>
                </a:solidFill>
                <a:latin typeface="Arial Narrow" pitchFamily="34" charset="0"/>
              </a:rPr>
              <a:t>  - </a:t>
            </a:r>
            <a:r>
              <a:rPr lang="ru-RU" b="1" i="1" dirty="0" err="1" smtClean="0">
                <a:solidFill>
                  <a:srgbClr val="FFFF00"/>
                </a:solidFill>
                <a:latin typeface="Arial Narrow" pitchFamily="34" charset="0"/>
              </a:rPr>
              <a:t>допустиме</a:t>
            </a:r>
            <a:r>
              <a:rPr lang="ru-RU" b="1" i="1" dirty="0" smtClean="0">
                <a:solidFill>
                  <a:srgbClr val="FFFF00"/>
                </a:solidFill>
                <a:latin typeface="Arial Narrow" pitchFamily="34" charset="0"/>
              </a:rPr>
              <a:t> </a:t>
            </a:r>
            <a:r>
              <a:rPr lang="ru-RU" b="1" i="1" dirty="0" err="1" smtClean="0">
                <a:solidFill>
                  <a:srgbClr val="FFFF00"/>
                </a:solidFill>
                <a:latin typeface="Arial Narrow" pitchFamily="34" charset="0"/>
              </a:rPr>
              <a:t>обстеження</a:t>
            </a:r>
            <a:r>
              <a:rPr lang="ru-RU" b="1" i="1" dirty="0" smtClean="0">
                <a:solidFill>
                  <a:srgbClr val="FFFF00"/>
                </a:solidFill>
                <a:latin typeface="Arial Narrow" pitchFamily="34" charset="0"/>
              </a:rPr>
              <a:t> </a:t>
            </a:r>
            <a:r>
              <a:rPr lang="ru-RU" b="1" i="1" dirty="0" err="1" smtClean="0">
                <a:solidFill>
                  <a:srgbClr val="FFFF00"/>
                </a:solidFill>
                <a:latin typeface="Arial Narrow" pitchFamily="34" charset="0"/>
              </a:rPr>
              <a:t>дітей</a:t>
            </a:r>
            <a:r>
              <a:rPr lang="ru-RU" b="1" i="1" dirty="0" smtClean="0">
                <a:solidFill>
                  <a:srgbClr val="FFFF00"/>
                </a:solidFill>
                <a:latin typeface="Arial Narrow" pitchFamily="34" charset="0"/>
              </a:rPr>
              <a:t> у </a:t>
            </a:r>
            <a:r>
              <a:rPr lang="ru-RU" b="1" i="1" dirty="0" err="1" smtClean="0">
                <a:solidFill>
                  <a:srgbClr val="FFFF00"/>
                </a:solidFill>
                <a:latin typeface="Arial Narrow" pitchFamily="34" charset="0"/>
              </a:rPr>
              <a:t>ранньому</a:t>
            </a:r>
            <a:r>
              <a:rPr lang="ru-RU" b="1" i="1" dirty="0" smtClean="0">
                <a:solidFill>
                  <a:srgbClr val="FFFF00"/>
                </a:solidFill>
                <a:latin typeface="Arial Narrow" pitchFamily="34" charset="0"/>
              </a:rPr>
              <a:t> </a:t>
            </a:r>
            <a:r>
              <a:rPr lang="ru-RU" b="1" i="1" dirty="0" err="1" smtClean="0">
                <a:solidFill>
                  <a:srgbClr val="FFFF00"/>
                </a:solidFill>
                <a:latin typeface="Arial Narrow" pitchFamily="34" charset="0"/>
              </a:rPr>
              <a:t>віці</a:t>
            </a:r>
            <a:r>
              <a:rPr lang="ru-RU" b="1" i="1" dirty="0" smtClean="0">
                <a:solidFill>
                  <a:srgbClr val="FFFF00"/>
                </a:solidFill>
                <a:latin typeface="Arial Narrow" pitchFamily="34" charset="0"/>
              </a:rPr>
              <a:t> (до 3 </a:t>
            </a:r>
            <a:r>
              <a:rPr lang="ru-RU" b="1" i="1" dirty="0" err="1" smtClean="0">
                <a:solidFill>
                  <a:srgbClr val="FFFF00"/>
                </a:solidFill>
                <a:latin typeface="Arial Narrow" pitchFamily="34" charset="0"/>
              </a:rPr>
              <a:t>років</a:t>
            </a:r>
            <a:r>
              <a:rPr lang="ru-RU" b="1" i="1" dirty="0" smtClean="0">
                <a:solidFill>
                  <a:srgbClr val="FFFF00"/>
                </a:solidFill>
                <a:latin typeface="Arial Narrow" pitchFamily="34" charset="0"/>
              </a:rPr>
              <a:t>), </a:t>
            </a:r>
            <a:r>
              <a:rPr lang="ru-RU" b="1" i="1" dirty="0" err="1" smtClean="0">
                <a:solidFill>
                  <a:srgbClr val="FFFF00"/>
                </a:solidFill>
                <a:latin typeface="Arial Narrow" pitchFamily="34" charset="0"/>
              </a:rPr>
              <a:t>тоді</a:t>
            </a:r>
            <a:r>
              <a:rPr lang="ru-RU" b="1" i="1" dirty="0" smtClean="0">
                <a:solidFill>
                  <a:srgbClr val="FFFF00"/>
                </a:solidFill>
                <a:latin typeface="Arial Narrow" pitchFamily="34" charset="0"/>
              </a:rPr>
              <a:t> як тести «</a:t>
            </a:r>
            <a:r>
              <a:rPr lang="en-US" b="1" i="1" dirty="0" smtClean="0">
                <a:solidFill>
                  <a:srgbClr val="FFFF00"/>
                </a:solidFill>
                <a:latin typeface="Arial Narrow" pitchFamily="34" charset="0"/>
              </a:rPr>
              <a:t>in vivo» </a:t>
            </a:r>
            <a:r>
              <a:rPr lang="ru-RU" b="1" i="1" dirty="0" smtClean="0">
                <a:solidFill>
                  <a:srgbClr val="FFFF00"/>
                </a:solidFill>
                <a:latin typeface="Arial Narrow" pitchFamily="34" charset="0"/>
              </a:rPr>
              <a:t>часто </a:t>
            </a:r>
            <a:r>
              <a:rPr lang="ru-RU" b="1" i="1" dirty="0" err="1" smtClean="0">
                <a:solidFill>
                  <a:srgbClr val="FFFF00"/>
                </a:solidFill>
                <a:latin typeface="Arial Narrow" pitchFamily="34" charset="0"/>
              </a:rPr>
              <a:t>дають</a:t>
            </a:r>
            <a:r>
              <a:rPr lang="ru-RU" b="1" i="1" dirty="0" smtClean="0">
                <a:solidFill>
                  <a:srgbClr val="FFFF00"/>
                </a:solidFill>
                <a:latin typeface="Arial Narrow" pitchFamily="34" charset="0"/>
              </a:rPr>
              <a:t> </a:t>
            </a:r>
            <a:r>
              <a:rPr lang="ru-RU" b="1" i="1" dirty="0" err="1" smtClean="0">
                <a:solidFill>
                  <a:srgbClr val="FFFF00"/>
                </a:solidFill>
                <a:latin typeface="Arial Narrow" pitchFamily="34" charset="0"/>
              </a:rPr>
              <a:t>хибнопозитивні</a:t>
            </a:r>
            <a:r>
              <a:rPr lang="ru-RU" b="1" i="1" dirty="0" smtClean="0">
                <a:solidFill>
                  <a:srgbClr val="FFFF00"/>
                </a:solidFill>
                <a:latin typeface="Arial Narrow" pitchFamily="34" charset="0"/>
              </a:rPr>
              <a:t> </a:t>
            </a:r>
            <a:r>
              <a:rPr lang="ru-RU" b="1" i="1" dirty="0" err="1" smtClean="0">
                <a:solidFill>
                  <a:srgbClr val="FFFF00"/>
                </a:solidFill>
                <a:latin typeface="Arial Narrow" pitchFamily="34" charset="0"/>
              </a:rPr>
              <a:t>результати</a:t>
            </a:r>
            <a:r>
              <a:rPr lang="ru-RU" b="1" i="1" dirty="0" smtClean="0">
                <a:solidFill>
                  <a:srgbClr val="FFFF00"/>
                </a:solidFill>
                <a:latin typeface="Arial Narrow" pitchFamily="34" charset="0"/>
              </a:rPr>
              <a:t> через </a:t>
            </a:r>
            <a:r>
              <a:rPr lang="ru-RU" b="1" i="1" dirty="0" err="1" smtClean="0">
                <a:solidFill>
                  <a:srgbClr val="FFFF00"/>
                </a:solidFill>
                <a:latin typeface="Arial Narrow" pitchFamily="34" charset="0"/>
              </a:rPr>
              <a:t>анатомо-фізіологічні</a:t>
            </a:r>
            <a:r>
              <a:rPr lang="ru-RU" b="1" i="1" dirty="0" smtClean="0">
                <a:solidFill>
                  <a:srgbClr val="FFFF00"/>
                </a:solidFill>
                <a:latin typeface="Arial Narrow" pitchFamily="34" charset="0"/>
              </a:rPr>
              <a:t> </a:t>
            </a:r>
            <a:r>
              <a:rPr lang="ru-RU" b="1" i="1" dirty="0" err="1" smtClean="0">
                <a:solidFill>
                  <a:srgbClr val="FFFF00"/>
                </a:solidFill>
                <a:latin typeface="Arial Narrow" pitchFamily="34" charset="0"/>
              </a:rPr>
              <a:t>особливості</a:t>
            </a:r>
            <a:r>
              <a:rPr lang="ru-RU" b="1" i="1" dirty="0" smtClean="0">
                <a:solidFill>
                  <a:srgbClr val="FFFF00"/>
                </a:solidFill>
                <a:latin typeface="Arial Narrow" pitchFamily="34" charset="0"/>
              </a:rPr>
              <a:t> </a:t>
            </a:r>
            <a:r>
              <a:rPr lang="ru-RU" b="1" i="1" dirty="0" err="1" smtClean="0">
                <a:solidFill>
                  <a:srgbClr val="FFFF00"/>
                </a:solidFill>
                <a:latin typeface="Arial Narrow" pitchFamily="34" charset="0"/>
              </a:rPr>
              <a:t>шкіри</a:t>
            </a:r>
            <a:r>
              <a:rPr lang="ru-RU" b="1" i="1" dirty="0" smtClean="0">
                <a:solidFill>
                  <a:srgbClr val="FFFF00"/>
                </a:solidFill>
                <a:latin typeface="Arial Narrow" pitchFamily="34" charset="0"/>
              </a:rPr>
              <a:t> </a:t>
            </a:r>
            <a:r>
              <a:rPr lang="ru-RU" b="1" i="1" dirty="0" err="1" smtClean="0">
                <a:solidFill>
                  <a:srgbClr val="FFFF00"/>
                </a:solidFill>
                <a:latin typeface="Arial Narrow" pitchFamily="34" charset="0"/>
              </a:rPr>
              <a:t>дитини</a:t>
            </a:r>
            <a:r>
              <a:rPr lang="ru-RU" b="1" i="1" dirty="0" smtClean="0">
                <a:solidFill>
                  <a:srgbClr val="FFFF00"/>
                </a:solidFill>
                <a:latin typeface="Arial Narrow" pitchFamily="34" charset="0"/>
              </a:rPr>
              <a:t> в </a:t>
            </a:r>
            <a:r>
              <a:rPr lang="ru-RU" b="1" i="1" dirty="0" err="1" smtClean="0">
                <a:solidFill>
                  <a:srgbClr val="FFFF00"/>
                </a:solidFill>
                <a:latin typeface="Arial Narrow" pitchFamily="34" charset="0"/>
              </a:rPr>
              <a:t>ранньому</a:t>
            </a:r>
            <a:r>
              <a:rPr lang="ru-RU" b="1" i="1" dirty="0" smtClean="0">
                <a:solidFill>
                  <a:srgbClr val="FFFF00"/>
                </a:solidFill>
                <a:latin typeface="Arial Narrow" pitchFamily="34" charset="0"/>
              </a:rPr>
              <a:t> </a:t>
            </a:r>
            <a:r>
              <a:rPr lang="ru-RU" b="1" i="1" dirty="0" err="1" smtClean="0">
                <a:solidFill>
                  <a:srgbClr val="FFFF00"/>
                </a:solidFill>
                <a:latin typeface="Arial Narrow" pitchFamily="34" charset="0"/>
              </a:rPr>
              <a:t>віці</a:t>
            </a:r>
            <a:r>
              <a:rPr lang="ru-RU" b="1" i="1" dirty="0" smtClean="0">
                <a:solidFill>
                  <a:srgbClr val="FFFF00"/>
                </a:solidFill>
                <a:latin typeface="Arial Narrow" pitchFamily="34" charset="0"/>
              </a:rPr>
              <a:t>.</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rrowheads="1"/>
          </p:cNvSpPr>
          <p:nvPr>
            <p:ph type="title"/>
          </p:nvPr>
        </p:nvSpPr>
        <p:spPr>
          <a:xfrm>
            <a:off x="0" y="333375"/>
            <a:ext cx="9144000" cy="6191250"/>
          </a:xfrm>
        </p:spPr>
        <p:txBody>
          <a:bodyPr>
            <a:normAutofit/>
          </a:bodyPr>
          <a:lstStyle/>
          <a:p>
            <a:pPr>
              <a:defRPr/>
            </a:pPr>
            <a:r>
              <a:rPr lang="ru-RU" sz="2800" dirty="0" err="1" smtClean="0">
                <a:solidFill>
                  <a:srgbClr val="FFFF00"/>
                </a:solidFill>
                <a:latin typeface="Arial Narrow" pitchFamily="34" charset="0"/>
              </a:rPr>
              <a:t>Впровадження</a:t>
            </a:r>
            <a:r>
              <a:rPr lang="ru-RU" sz="2800" dirty="0" smtClean="0">
                <a:solidFill>
                  <a:srgbClr val="FFFF00"/>
                </a:solidFill>
                <a:latin typeface="Arial Narrow" pitchFamily="34" charset="0"/>
              </a:rPr>
              <a:t> в </a:t>
            </a:r>
            <a:r>
              <a:rPr lang="ru-RU" sz="2800" dirty="0" err="1" smtClean="0">
                <a:solidFill>
                  <a:srgbClr val="FFFF00"/>
                </a:solidFill>
                <a:latin typeface="Arial Narrow" pitchFamily="34" charset="0"/>
              </a:rPr>
              <a:t>широку</a:t>
            </a:r>
            <a:r>
              <a:rPr lang="ru-RU" sz="2800" dirty="0" smtClean="0">
                <a:solidFill>
                  <a:srgbClr val="FFFF00"/>
                </a:solidFill>
                <a:latin typeface="Arial Narrow" pitchFamily="34" charset="0"/>
              </a:rPr>
              <a:t> </a:t>
            </a:r>
            <a:r>
              <a:rPr lang="ru-RU" sz="2800" dirty="0" err="1" smtClean="0">
                <a:solidFill>
                  <a:srgbClr val="FFFF00"/>
                </a:solidFill>
                <a:latin typeface="Arial Narrow" pitchFamily="34" charset="0"/>
              </a:rPr>
              <a:t>медичну</a:t>
            </a:r>
            <a:r>
              <a:rPr lang="ru-RU" sz="2800" dirty="0" smtClean="0">
                <a:solidFill>
                  <a:srgbClr val="FFFF00"/>
                </a:solidFill>
                <a:latin typeface="Arial Narrow" pitchFamily="34" charset="0"/>
              </a:rPr>
              <a:t> практику </a:t>
            </a:r>
            <a:r>
              <a:rPr lang="ru-RU" sz="2800" dirty="0" err="1" smtClean="0">
                <a:solidFill>
                  <a:srgbClr val="FFFF00"/>
                </a:solidFill>
                <a:latin typeface="Arial Narrow" pitchFamily="34" charset="0"/>
              </a:rPr>
              <a:t>великої</a:t>
            </a:r>
            <a:r>
              <a:rPr lang="ru-RU" sz="2800" dirty="0" smtClean="0">
                <a:solidFill>
                  <a:srgbClr val="FFFF00"/>
                </a:solidFill>
                <a:latin typeface="Arial Narrow" pitchFamily="34" charset="0"/>
              </a:rPr>
              <a:t> </a:t>
            </a:r>
            <a:r>
              <a:rPr lang="ru-RU" sz="2800" dirty="0" err="1" smtClean="0">
                <a:solidFill>
                  <a:srgbClr val="FFFF00"/>
                </a:solidFill>
                <a:latin typeface="Arial Narrow" pitchFamily="34" charset="0"/>
              </a:rPr>
              <a:t>кількості</a:t>
            </a:r>
            <a:r>
              <a:rPr lang="ru-RU" sz="2800" dirty="0" smtClean="0">
                <a:solidFill>
                  <a:srgbClr val="FFFF00"/>
                </a:solidFill>
                <a:latin typeface="Arial Narrow" pitchFamily="34" charset="0"/>
              </a:rPr>
              <a:t> </a:t>
            </a:r>
            <a:r>
              <a:rPr lang="ru-RU" sz="2800" dirty="0" err="1" smtClean="0">
                <a:solidFill>
                  <a:srgbClr val="FFFF00"/>
                </a:solidFill>
                <a:latin typeface="Arial Narrow" pitchFamily="34" charset="0"/>
              </a:rPr>
              <a:t>фармакологічних</a:t>
            </a:r>
            <a:r>
              <a:rPr lang="ru-RU" sz="2800" dirty="0" smtClean="0">
                <a:solidFill>
                  <a:srgbClr val="FFFF00"/>
                </a:solidFill>
                <a:latin typeface="Arial Narrow" pitchFamily="34" charset="0"/>
              </a:rPr>
              <a:t> </a:t>
            </a:r>
            <a:r>
              <a:rPr lang="ru-RU" sz="2800" dirty="0" err="1" smtClean="0">
                <a:solidFill>
                  <a:srgbClr val="FFFF00"/>
                </a:solidFill>
                <a:latin typeface="Arial Narrow" pitchFamily="34" charset="0"/>
              </a:rPr>
              <a:t>препаратів</a:t>
            </a:r>
            <a:r>
              <a:rPr lang="ru-RU" sz="2800" dirty="0" smtClean="0">
                <a:solidFill>
                  <a:srgbClr val="FFFF00"/>
                </a:solidFill>
                <a:latin typeface="Arial Narrow" pitchFamily="34" charset="0"/>
              </a:rPr>
              <a:t> </a:t>
            </a:r>
            <a:r>
              <a:rPr lang="ru-RU" sz="2800" dirty="0" err="1" smtClean="0">
                <a:solidFill>
                  <a:srgbClr val="FFFF00"/>
                </a:solidFill>
                <a:latin typeface="Arial Narrow" pitchFamily="34" charset="0"/>
              </a:rPr>
              <a:t>з</a:t>
            </a:r>
            <a:r>
              <a:rPr lang="ru-RU" sz="2800" dirty="0" smtClean="0">
                <a:solidFill>
                  <a:srgbClr val="FFFF00"/>
                </a:solidFill>
                <a:latin typeface="Arial Narrow" pitchFamily="34" charset="0"/>
              </a:rPr>
              <a:t> </a:t>
            </a:r>
            <a:r>
              <a:rPr lang="ru-RU" sz="2800" dirty="0" err="1" smtClean="0">
                <a:solidFill>
                  <a:srgbClr val="FFFF00"/>
                </a:solidFill>
                <a:latin typeface="Arial Narrow" pitchFamily="34" charset="0"/>
              </a:rPr>
              <a:t>високою</a:t>
            </a:r>
            <a:r>
              <a:rPr lang="ru-RU" sz="2800" dirty="0" smtClean="0">
                <a:solidFill>
                  <a:srgbClr val="FFFF00"/>
                </a:solidFill>
                <a:latin typeface="Arial Narrow" pitchFamily="34" charset="0"/>
              </a:rPr>
              <a:t> </a:t>
            </a:r>
            <a:r>
              <a:rPr lang="ru-RU" sz="2800" dirty="0" err="1" smtClean="0">
                <a:solidFill>
                  <a:srgbClr val="FFFF00"/>
                </a:solidFill>
                <a:latin typeface="Arial Narrow" pitchFamily="34" charset="0"/>
              </a:rPr>
              <a:t>біологічною</a:t>
            </a:r>
            <a:r>
              <a:rPr lang="ru-RU" sz="2800" dirty="0" smtClean="0">
                <a:solidFill>
                  <a:srgbClr val="FFFF00"/>
                </a:solidFill>
                <a:latin typeface="Arial Narrow" pitchFamily="34" charset="0"/>
              </a:rPr>
              <a:t> </a:t>
            </a:r>
            <a:r>
              <a:rPr lang="ru-RU" sz="2800" dirty="0" err="1" smtClean="0">
                <a:solidFill>
                  <a:srgbClr val="FFFF00"/>
                </a:solidFill>
                <a:latin typeface="Arial Narrow" pitchFamily="34" charset="0"/>
              </a:rPr>
              <a:t>активністю</a:t>
            </a:r>
            <a:r>
              <a:rPr lang="ru-RU" sz="2800" dirty="0" smtClean="0">
                <a:solidFill>
                  <a:srgbClr val="FFFF00"/>
                </a:solidFill>
                <a:latin typeface="Arial Narrow" pitchFamily="34" charset="0"/>
              </a:rPr>
              <a:t>, </a:t>
            </a:r>
            <a:r>
              <a:rPr lang="ru-RU" sz="2800" dirty="0" err="1" smtClean="0">
                <a:solidFill>
                  <a:srgbClr val="FFFF00"/>
                </a:solidFill>
                <a:latin typeface="Arial Narrow" pitchFamily="34" charset="0"/>
              </a:rPr>
              <a:t>сенсибілізація</a:t>
            </a:r>
            <a:r>
              <a:rPr lang="ru-RU" sz="2800" dirty="0" smtClean="0">
                <a:solidFill>
                  <a:srgbClr val="FFFF00"/>
                </a:solidFill>
                <a:latin typeface="Arial Narrow" pitchFamily="34" charset="0"/>
              </a:rPr>
              <a:t> </a:t>
            </a:r>
            <a:r>
              <a:rPr lang="ru-RU" sz="2800" dirty="0" err="1" smtClean="0">
                <a:solidFill>
                  <a:srgbClr val="FFFF00"/>
                </a:solidFill>
                <a:latin typeface="Arial Narrow" pitchFamily="34" charset="0"/>
              </a:rPr>
              <a:t>населення</a:t>
            </a:r>
            <a:r>
              <a:rPr lang="ru-RU" sz="2800" dirty="0" smtClean="0">
                <a:solidFill>
                  <a:srgbClr val="FFFF00"/>
                </a:solidFill>
                <a:latin typeface="Arial Narrow" pitchFamily="34" charset="0"/>
              </a:rPr>
              <a:t> до </a:t>
            </a:r>
            <a:r>
              <a:rPr lang="ru-RU" sz="2800" dirty="0" err="1" smtClean="0">
                <a:solidFill>
                  <a:srgbClr val="FFFF00"/>
                </a:solidFill>
                <a:latin typeface="Arial Narrow" pitchFamily="34" charset="0"/>
              </a:rPr>
              <a:t>біологічних</a:t>
            </a:r>
            <a:r>
              <a:rPr lang="ru-RU" sz="2800" dirty="0" smtClean="0">
                <a:solidFill>
                  <a:srgbClr val="FFFF00"/>
                </a:solidFill>
                <a:latin typeface="Arial Narrow" pitchFamily="34" charset="0"/>
              </a:rPr>
              <a:t> </a:t>
            </a:r>
            <a:r>
              <a:rPr lang="ru-RU" sz="2800" dirty="0" err="1" smtClean="0">
                <a:solidFill>
                  <a:srgbClr val="FFFF00"/>
                </a:solidFill>
                <a:latin typeface="Arial Narrow" pitchFamily="34" charset="0"/>
              </a:rPr>
              <a:t>і</a:t>
            </a:r>
            <a:r>
              <a:rPr lang="ru-RU" sz="2800" dirty="0" smtClean="0">
                <a:solidFill>
                  <a:srgbClr val="FFFF00"/>
                </a:solidFill>
                <a:latin typeface="Arial Narrow" pitchFamily="34" charset="0"/>
              </a:rPr>
              <a:t> </a:t>
            </a:r>
            <a:r>
              <a:rPr lang="ru-RU" sz="2800" dirty="0" err="1" smtClean="0">
                <a:solidFill>
                  <a:srgbClr val="FFFF00"/>
                </a:solidFill>
                <a:latin typeface="Arial Narrow" pitchFamily="34" charset="0"/>
              </a:rPr>
              <a:t>хімічних</a:t>
            </a:r>
            <a:r>
              <a:rPr lang="ru-RU" sz="2800" dirty="0" smtClean="0">
                <a:solidFill>
                  <a:srgbClr val="FFFF00"/>
                </a:solidFill>
                <a:latin typeface="Arial Narrow" pitchFamily="34" charset="0"/>
              </a:rPr>
              <a:t> </a:t>
            </a:r>
            <a:r>
              <a:rPr lang="ru-RU" sz="2800" dirty="0" err="1" smtClean="0">
                <a:solidFill>
                  <a:srgbClr val="FFFF00"/>
                </a:solidFill>
                <a:latin typeface="Arial Narrow" pitchFamily="34" charset="0"/>
              </a:rPr>
              <a:t>речовин</a:t>
            </a:r>
            <a:r>
              <a:rPr lang="ru-RU" sz="2800" dirty="0" smtClean="0">
                <a:solidFill>
                  <a:srgbClr val="FFFF00"/>
                </a:solidFill>
                <a:latin typeface="Arial Narrow" pitchFamily="34" charset="0"/>
              </a:rPr>
              <a:t>, </a:t>
            </a:r>
            <a:r>
              <a:rPr lang="ru-RU" sz="2800" dirty="0" err="1" smtClean="0">
                <a:solidFill>
                  <a:srgbClr val="FFFF00"/>
                </a:solidFill>
                <a:latin typeface="Arial Narrow" pitchFamily="34" charset="0"/>
              </a:rPr>
              <a:t>нераціональне</a:t>
            </a:r>
            <a:r>
              <a:rPr lang="ru-RU" sz="2800" dirty="0" smtClean="0">
                <a:solidFill>
                  <a:srgbClr val="FFFF00"/>
                </a:solidFill>
                <a:latin typeface="Arial Narrow" pitchFamily="34" charset="0"/>
              </a:rPr>
              <a:t> </a:t>
            </a:r>
            <a:r>
              <a:rPr lang="ru-RU" sz="2800" dirty="0" err="1" smtClean="0">
                <a:solidFill>
                  <a:srgbClr val="FFFF00"/>
                </a:solidFill>
                <a:latin typeface="Arial Narrow" pitchFamily="34" charset="0"/>
              </a:rPr>
              <a:t>використання</a:t>
            </a:r>
            <a:r>
              <a:rPr lang="ru-RU" sz="2800" dirty="0" smtClean="0">
                <a:solidFill>
                  <a:srgbClr val="FFFF00"/>
                </a:solidFill>
                <a:latin typeface="Arial Narrow" pitchFamily="34" charset="0"/>
              </a:rPr>
              <a:t> </a:t>
            </a:r>
            <a:r>
              <a:rPr lang="ru-RU" sz="2800" dirty="0" err="1" smtClean="0">
                <a:solidFill>
                  <a:srgbClr val="FFFF00"/>
                </a:solidFill>
                <a:latin typeface="Arial Narrow" pitchFamily="34" charset="0"/>
              </a:rPr>
              <a:t>ліків</a:t>
            </a:r>
            <a:r>
              <a:rPr lang="ru-RU" sz="2800" dirty="0" smtClean="0">
                <a:solidFill>
                  <a:srgbClr val="FFFF00"/>
                </a:solidFill>
                <a:latin typeface="Arial Narrow" pitchFamily="34" charset="0"/>
              </a:rPr>
              <a:t>, </a:t>
            </a:r>
            <a:r>
              <a:rPr lang="ru-RU" sz="2800" dirty="0" err="1" smtClean="0">
                <a:solidFill>
                  <a:srgbClr val="FFFF00"/>
                </a:solidFill>
                <a:latin typeface="Arial Narrow" pitchFamily="34" charset="0"/>
              </a:rPr>
              <a:t>медичні</a:t>
            </a:r>
            <a:r>
              <a:rPr lang="ru-RU" sz="2800" dirty="0" smtClean="0">
                <a:solidFill>
                  <a:srgbClr val="FFFF00"/>
                </a:solidFill>
                <a:latin typeface="Arial Narrow" pitchFamily="34" charset="0"/>
              </a:rPr>
              <a:t> </a:t>
            </a:r>
            <a:r>
              <a:rPr lang="ru-RU" sz="2800" dirty="0" err="1" smtClean="0">
                <a:solidFill>
                  <a:srgbClr val="FFFF00"/>
                </a:solidFill>
                <a:latin typeface="Arial Narrow" pitchFamily="34" charset="0"/>
              </a:rPr>
              <a:t>помилки</a:t>
            </a:r>
            <a:r>
              <a:rPr lang="ru-RU" sz="2800" dirty="0" smtClean="0">
                <a:solidFill>
                  <a:srgbClr val="FFFF00"/>
                </a:solidFill>
                <a:latin typeface="Arial Narrow" pitchFamily="34" charset="0"/>
              </a:rPr>
              <a:t> та </a:t>
            </a:r>
            <a:r>
              <a:rPr lang="ru-RU" sz="2800" dirty="0" err="1" smtClean="0">
                <a:solidFill>
                  <a:srgbClr val="FFFF00"/>
                </a:solidFill>
                <a:latin typeface="Arial Narrow" pitchFamily="34" charset="0"/>
              </a:rPr>
              <a:t>застосування</a:t>
            </a:r>
            <a:r>
              <a:rPr lang="ru-RU" sz="2800" dirty="0" smtClean="0">
                <a:solidFill>
                  <a:srgbClr val="FFFF00"/>
                </a:solidFill>
                <a:latin typeface="Arial Narrow" pitchFamily="34" charset="0"/>
              </a:rPr>
              <a:t> </a:t>
            </a:r>
            <a:r>
              <a:rPr lang="ru-RU" sz="2800" dirty="0" err="1" smtClean="0">
                <a:solidFill>
                  <a:srgbClr val="FFFF00"/>
                </a:solidFill>
                <a:latin typeface="Arial Narrow" pitchFamily="34" charset="0"/>
              </a:rPr>
              <a:t>неякісних</a:t>
            </a:r>
            <a:r>
              <a:rPr lang="ru-RU" sz="2800" dirty="0" smtClean="0">
                <a:solidFill>
                  <a:srgbClr val="FFFF00"/>
                </a:solidFill>
                <a:latin typeface="Arial Narrow" pitchFamily="34" charset="0"/>
              </a:rPr>
              <a:t> </a:t>
            </a:r>
            <a:r>
              <a:rPr lang="ru-RU" sz="2800" dirty="0" err="1" smtClean="0">
                <a:solidFill>
                  <a:srgbClr val="FFFF00"/>
                </a:solidFill>
                <a:latin typeface="Arial Narrow" pitchFamily="34" charset="0"/>
              </a:rPr>
              <a:t>препаратів</a:t>
            </a:r>
            <a:r>
              <a:rPr lang="ru-RU" sz="2800" dirty="0" smtClean="0">
                <a:solidFill>
                  <a:srgbClr val="FFFF00"/>
                </a:solidFill>
                <a:latin typeface="Arial Narrow" pitchFamily="34" charset="0"/>
              </a:rPr>
              <a:t> </a:t>
            </a:r>
            <a:r>
              <a:rPr lang="ru-RU" sz="2800" dirty="0" err="1" smtClean="0">
                <a:solidFill>
                  <a:srgbClr val="FFFF00"/>
                </a:solidFill>
                <a:latin typeface="Arial Narrow" pitchFamily="34" charset="0"/>
              </a:rPr>
              <a:t>веде</a:t>
            </a:r>
            <a:r>
              <a:rPr lang="ru-RU" sz="2800" dirty="0" smtClean="0">
                <a:solidFill>
                  <a:srgbClr val="FFFF00"/>
                </a:solidFill>
                <a:latin typeface="Arial Narrow" pitchFamily="34" charset="0"/>
              </a:rPr>
              <a:t> до того, </a:t>
            </a:r>
            <a:r>
              <a:rPr lang="ru-RU" sz="2800" dirty="0" err="1" smtClean="0">
                <a:solidFill>
                  <a:srgbClr val="FFFF00"/>
                </a:solidFill>
                <a:latin typeface="Arial Narrow" pitchFamily="34" charset="0"/>
              </a:rPr>
              <a:t>що</a:t>
            </a:r>
            <a:r>
              <a:rPr lang="ru-RU" sz="2800" dirty="0" smtClean="0">
                <a:solidFill>
                  <a:srgbClr val="FFFF00"/>
                </a:solidFill>
                <a:latin typeface="Arial Narrow" pitchFamily="34" charset="0"/>
              </a:rPr>
              <a:t> </a:t>
            </a:r>
            <a:r>
              <a:rPr lang="ru-RU" sz="2800" dirty="0" err="1" smtClean="0">
                <a:solidFill>
                  <a:srgbClr val="FFFF00"/>
                </a:solidFill>
                <a:latin typeface="Arial Narrow" pitchFamily="34" charset="0"/>
              </a:rPr>
              <a:t>кількість</a:t>
            </a:r>
            <a:r>
              <a:rPr lang="ru-RU" sz="2800" dirty="0" smtClean="0">
                <a:solidFill>
                  <a:srgbClr val="FFFF00"/>
                </a:solidFill>
                <a:latin typeface="Arial Narrow" pitchFamily="34" charset="0"/>
              </a:rPr>
              <a:t> людей, </a:t>
            </a:r>
            <a:r>
              <a:rPr lang="ru-RU" sz="2800" dirty="0" err="1" smtClean="0">
                <a:solidFill>
                  <a:srgbClr val="FFFF00"/>
                </a:solidFill>
                <a:latin typeface="Arial Narrow" pitchFamily="34" charset="0"/>
              </a:rPr>
              <a:t>які</a:t>
            </a:r>
            <a:r>
              <a:rPr lang="ru-RU" sz="2800" dirty="0" smtClean="0">
                <a:solidFill>
                  <a:srgbClr val="FFFF00"/>
                </a:solidFill>
                <a:latin typeface="Arial Narrow" pitchFamily="34" charset="0"/>
              </a:rPr>
              <a:t> </a:t>
            </a:r>
            <a:r>
              <a:rPr lang="ru-RU" sz="2800" dirty="0" err="1" smtClean="0">
                <a:solidFill>
                  <a:srgbClr val="FFFF00"/>
                </a:solidFill>
                <a:latin typeface="Arial Narrow" pitchFamily="34" charset="0"/>
              </a:rPr>
              <a:t>страждають</a:t>
            </a:r>
            <a:r>
              <a:rPr lang="ru-RU" sz="2800" dirty="0" smtClean="0">
                <a:solidFill>
                  <a:srgbClr val="FFFF00"/>
                </a:solidFill>
                <a:latin typeface="Arial Narrow" pitchFamily="34" charset="0"/>
              </a:rPr>
              <a:t> на </a:t>
            </a:r>
            <a:r>
              <a:rPr lang="ru-RU" sz="2800" dirty="0" err="1" smtClean="0">
                <a:solidFill>
                  <a:srgbClr val="FFFF00"/>
                </a:solidFill>
                <a:latin typeface="Arial Narrow" pitchFamily="34" charset="0"/>
              </a:rPr>
              <a:t>алергію</a:t>
            </a:r>
            <a:r>
              <a:rPr lang="ru-RU" sz="2800" dirty="0" smtClean="0">
                <a:solidFill>
                  <a:srgbClr val="FFFF00"/>
                </a:solidFill>
                <a:latin typeface="Arial Narrow" pitchFamily="34" charset="0"/>
              </a:rPr>
              <a:t> </a:t>
            </a:r>
            <a:r>
              <a:rPr lang="ru-RU" sz="2800" dirty="0" err="1" smtClean="0">
                <a:solidFill>
                  <a:srgbClr val="FFFF00"/>
                </a:solidFill>
                <a:latin typeface="Arial Narrow" pitchFamily="34" charset="0"/>
              </a:rPr>
              <a:t>на</a:t>
            </a:r>
            <a:r>
              <a:rPr lang="ru-RU" sz="2800" dirty="0" smtClean="0">
                <a:solidFill>
                  <a:srgbClr val="FFFF00"/>
                </a:solidFill>
                <a:latin typeface="Arial Narrow" pitchFamily="34" charset="0"/>
              </a:rPr>
              <a:t> </a:t>
            </a:r>
            <a:r>
              <a:rPr lang="ru-RU" sz="2800" dirty="0" err="1" smtClean="0">
                <a:solidFill>
                  <a:srgbClr val="FFFF00"/>
                </a:solidFill>
                <a:latin typeface="Arial Narrow" pitchFamily="34" charset="0"/>
              </a:rPr>
              <a:t>ліки</a:t>
            </a:r>
            <a:r>
              <a:rPr lang="ru-RU" sz="2800" dirty="0" smtClean="0">
                <a:solidFill>
                  <a:srgbClr val="FFFF00"/>
                </a:solidFill>
                <a:latin typeface="Arial Narrow" pitchFamily="34" charset="0"/>
              </a:rPr>
              <a:t> буде </a:t>
            </a:r>
            <a:r>
              <a:rPr lang="ru-RU" sz="2800" dirty="0" err="1" smtClean="0">
                <a:solidFill>
                  <a:srgbClr val="FFFF00"/>
                </a:solidFill>
                <a:latin typeface="Arial Narrow" pitchFamily="34" charset="0"/>
              </a:rPr>
              <a:t>неухильно</a:t>
            </a:r>
            <a:r>
              <a:rPr lang="ru-RU" sz="2800" dirty="0" smtClean="0">
                <a:solidFill>
                  <a:srgbClr val="FFFF00"/>
                </a:solidFill>
                <a:latin typeface="Arial Narrow" pitchFamily="34" charset="0"/>
              </a:rPr>
              <a:t> </a:t>
            </a:r>
            <a:r>
              <a:rPr lang="ru-RU" sz="2800" dirty="0" err="1" smtClean="0">
                <a:solidFill>
                  <a:srgbClr val="FFFF00"/>
                </a:solidFill>
                <a:latin typeface="Arial Narrow" pitchFamily="34" charset="0"/>
              </a:rPr>
              <a:t>зростати</a:t>
            </a:r>
            <a:r>
              <a:rPr lang="ru-RU" sz="2800" dirty="0" smtClean="0">
                <a:solidFill>
                  <a:srgbClr val="FFFF00"/>
                </a:solidFill>
                <a:latin typeface="Arial Narrow" pitchFamily="34" charset="0"/>
              </a:rPr>
              <a:t>. У </a:t>
            </a:r>
            <a:r>
              <a:rPr lang="ru-RU" sz="2800" dirty="0" err="1" smtClean="0">
                <a:solidFill>
                  <a:srgbClr val="FFFF00"/>
                </a:solidFill>
                <a:latin typeface="Arial Narrow" pitchFamily="34" charset="0"/>
              </a:rPr>
              <a:t>зв'язку</a:t>
            </a:r>
            <a:r>
              <a:rPr lang="ru-RU" sz="2800" dirty="0" smtClean="0">
                <a:solidFill>
                  <a:srgbClr val="FFFF00"/>
                </a:solidFill>
                <a:latin typeface="Arial Narrow" pitchFamily="34" charset="0"/>
              </a:rPr>
              <a:t> </a:t>
            </a:r>
            <a:r>
              <a:rPr lang="ru-RU" sz="2800" dirty="0" err="1" smtClean="0">
                <a:solidFill>
                  <a:srgbClr val="FFFF00"/>
                </a:solidFill>
                <a:latin typeface="Arial Narrow" pitchFamily="34" charset="0"/>
              </a:rPr>
              <a:t>з</a:t>
            </a:r>
            <a:r>
              <a:rPr lang="ru-RU" sz="2800" dirty="0" smtClean="0">
                <a:solidFill>
                  <a:srgbClr val="FFFF00"/>
                </a:solidFill>
                <a:latin typeface="Arial Narrow" pitchFamily="34" charset="0"/>
              </a:rPr>
              <a:t> </a:t>
            </a:r>
            <a:r>
              <a:rPr lang="ru-RU" sz="2800" dirty="0" err="1" smtClean="0">
                <a:solidFill>
                  <a:srgbClr val="FFFF00"/>
                </a:solidFill>
                <a:latin typeface="Arial Narrow" pitchFamily="34" charset="0"/>
              </a:rPr>
              <a:t>цим</a:t>
            </a:r>
            <a:r>
              <a:rPr lang="ru-RU" sz="2800" dirty="0" smtClean="0">
                <a:solidFill>
                  <a:srgbClr val="FFFF00"/>
                </a:solidFill>
                <a:latin typeface="Arial Narrow" pitchFamily="34" charset="0"/>
              </a:rPr>
              <a:t> </a:t>
            </a:r>
            <a:r>
              <a:rPr lang="ru-RU" sz="2800" dirty="0" err="1" smtClean="0">
                <a:solidFill>
                  <a:srgbClr val="FFFF00"/>
                </a:solidFill>
                <a:latin typeface="Arial Narrow" pitchFamily="34" charset="0"/>
              </a:rPr>
              <a:t>питання</a:t>
            </a:r>
            <a:r>
              <a:rPr lang="ru-RU" sz="2800" dirty="0" smtClean="0">
                <a:solidFill>
                  <a:srgbClr val="FFFF00"/>
                </a:solidFill>
                <a:latin typeface="Arial Narrow" pitchFamily="34" charset="0"/>
              </a:rPr>
              <a:t> </a:t>
            </a:r>
            <a:r>
              <a:rPr lang="ru-RU" sz="2800" dirty="0" err="1" smtClean="0">
                <a:solidFill>
                  <a:srgbClr val="FFFF00"/>
                </a:solidFill>
                <a:latin typeface="Arial Narrow" pitchFamily="34" charset="0"/>
              </a:rPr>
              <a:t>виявлення</a:t>
            </a:r>
            <a:r>
              <a:rPr lang="ru-RU" sz="2800" dirty="0" smtClean="0">
                <a:solidFill>
                  <a:srgbClr val="FFFF00"/>
                </a:solidFill>
                <a:latin typeface="Arial Narrow" pitchFamily="34" charset="0"/>
              </a:rPr>
              <a:t> та </a:t>
            </a:r>
            <a:r>
              <a:rPr lang="ru-RU" sz="2800" dirty="0" err="1" smtClean="0">
                <a:solidFill>
                  <a:srgbClr val="FFFF00"/>
                </a:solidFill>
                <a:latin typeface="Arial Narrow" pitchFamily="34" charset="0"/>
              </a:rPr>
              <a:t>діагностики</a:t>
            </a:r>
            <a:r>
              <a:rPr lang="ru-RU" sz="2800" dirty="0" smtClean="0">
                <a:solidFill>
                  <a:srgbClr val="FFFF00"/>
                </a:solidFill>
                <a:latin typeface="Arial Narrow" pitchFamily="34" charset="0"/>
              </a:rPr>
              <a:t> </a:t>
            </a:r>
            <a:r>
              <a:rPr lang="ru-RU" sz="2800" dirty="0" err="1" smtClean="0">
                <a:solidFill>
                  <a:srgbClr val="FFFF00"/>
                </a:solidFill>
                <a:latin typeface="Arial Narrow" pitchFamily="34" charset="0"/>
              </a:rPr>
              <a:t>лікарської</a:t>
            </a:r>
            <a:r>
              <a:rPr lang="ru-RU" sz="2800" dirty="0" smtClean="0">
                <a:solidFill>
                  <a:srgbClr val="FFFF00"/>
                </a:solidFill>
                <a:latin typeface="Arial Narrow" pitchFamily="34" charset="0"/>
              </a:rPr>
              <a:t> </a:t>
            </a:r>
            <a:r>
              <a:rPr lang="ru-RU" sz="2800" dirty="0" err="1" smtClean="0">
                <a:solidFill>
                  <a:srgbClr val="FFFF00"/>
                </a:solidFill>
                <a:latin typeface="Arial Narrow" pitchFamily="34" charset="0"/>
              </a:rPr>
              <a:t>непереносимості</a:t>
            </a:r>
            <a:r>
              <a:rPr lang="ru-RU" sz="2800" dirty="0" smtClean="0">
                <a:solidFill>
                  <a:srgbClr val="FFFF00"/>
                </a:solidFill>
                <a:latin typeface="Arial Narrow" pitchFamily="34" charset="0"/>
              </a:rPr>
              <a:t>, особливо у людей, </a:t>
            </a:r>
            <a:r>
              <a:rPr lang="ru-RU" sz="2800" dirty="0" err="1" smtClean="0">
                <a:solidFill>
                  <a:srgbClr val="FFFF00"/>
                </a:solidFill>
                <a:latin typeface="Arial Narrow" pitchFamily="34" charset="0"/>
              </a:rPr>
              <a:t>які</a:t>
            </a:r>
            <a:r>
              <a:rPr lang="ru-RU" sz="2800" dirty="0" smtClean="0">
                <a:solidFill>
                  <a:srgbClr val="FFFF00"/>
                </a:solidFill>
                <a:latin typeface="Arial Narrow" pitchFamily="34" charset="0"/>
              </a:rPr>
              <a:t> </a:t>
            </a:r>
            <a:r>
              <a:rPr lang="ru-RU" sz="2800" dirty="0" err="1" smtClean="0">
                <a:solidFill>
                  <a:srgbClr val="FFFF00"/>
                </a:solidFill>
                <a:latin typeface="Arial Narrow" pitchFamily="34" charset="0"/>
              </a:rPr>
              <a:t>мають</a:t>
            </a:r>
            <a:r>
              <a:rPr lang="ru-RU" sz="2800" dirty="0" smtClean="0">
                <a:solidFill>
                  <a:srgbClr val="FFFF00"/>
                </a:solidFill>
                <a:latin typeface="Arial Narrow" pitchFamily="34" charset="0"/>
              </a:rPr>
              <a:t> </a:t>
            </a:r>
            <a:r>
              <a:rPr lang="ru-RU" sz="2800" dirty="0" err="1" smtClean="0">
                <a:solidFill>
                  <a:srgbClr val="FFFF00"/>
                </a:solidFill>
                <a:latin typeface="Arial Narrow" pitchFamily="34" charset="0"/>
              </a:rPr>
              <a:t>медикаментозну</a:t>
            </a:r>
            <a:r>
              <a:rPr lang="ru-RU" sz="2800" dirty="0" smtClean="0">
                <a:solidFill>
                  <a:srgbClr val="FFFF00"/>
                </a:solidFill>
                <a:latin typeface="Arial Narrow" pitchFamily="34" charset="0"/>
              </a:rPr>
              <a:t> </a:t>
            </a:r>
            <a:r>
              <a:rPr lang="ru-RU" sz="2800" dirty="0" err="1" smtClean="0">
                <a:solidFill>
                  <a:srgbClr val="FFFF00"/>
                </a:solidFill>
                <a:latin typeface="Arial Narrow" pitchFamily="34" charset="0"/>
              </a:rPr>
              <a:t>алергію</a:t>
            </a:r>
            <a:r>
              <a:rPr lang="ru-RU" sz="2800" dirty="0" smtClean="0">
                <a:solidFill>
                  <a:srgbClr val="FFFF00"/>
                </a:solidFill>
                <a:latin typeface="Arial Narrow" pitchFamily="34" charset="0"/>
              </a:rPr>
              <a:t> в </a:t>
            </a:r>
            <a:r>
              <a:rPr lang="ru-RU" sz="2800" dirty="0" err="1" smtClean="0">
                <a:solidFill>
                  <a:srgbClr val="FFFF00"/>
                </a:solidFill>
                <a:latin typeface="Arial Narrow" pitchFamily="34" charset="0"/>
              </a:rPr>
              <a:t>анамнезі</a:t>
            </a:r>
            <a:r>
              <a:rPr lang="ru-RU" sz="2800" dirty="0" smtClean="0">
                <a:solidFill>
                  <a:srgbClr val="FFFF00"/>
                </a:solidFill>
                <a:latin typeface="Arial Narrow" pitchFamily="34" charset="0"/>
              </a:rPr>
              <a:t>, </a:t>
            </a:r>
            <a:r>
              <a:rPr lang="ru-RU" sz="2800" dirty="0" err="1" smtClean="0">
                <a:solidFill>
                  <a:srgbClr val="FFFF00"/>
                </a:solidFill>
                <a:latin typeface="Arial Narrow" pitchFamily="34" charset="0"/>
              </a:rPr>
              <a:t>набувають</a:t>
            </a:r>
            <a:r>
              <a:rPr lang="ru-RU" sz="2800" dirty="0" smtClean="0">
                <a:solidFill>
                  <a:srgbClr val="FFFF00"/>
                </a:solidFill>
                <a:latin typeface="Arial Narrow" pitchFamily="34" charset="0"/>
              </a:rPr>
              <a:t> особливого </a:t>
            </a:r>
            <a:r>
              <a:rPr lang="ru-RU" sz="2800" dirty="0" err="1" smtClean="0">
                <a:solidFill>
                  <a:srgbClr val="FFFF00"/>
                </a:solidFill>
                <a:latin typeface="Arial Narrow" pitchFamily="34" charset="0"/>
              </a:rPr>
              <a:t>значення</a:t>
            </a:r>
            <a:r>
              <a:rPr lang="ru-RU" sz="2800" dirty="0" smtClean="0">
                <a:solidFill>
                  <a:srgbClr val="FFFF00"/>
                </a:solidFill>
                <a:latin typeface="Arial Narrow" pitchFamily="34" charset="0"/>
              </a:rPr>
              <a:t> та </a:t>
            </a:r>
            <a:r>
              <a:rPr lang="ru-RU" sz="2800" dirty="0" err="1" smtClean="0">
                <a:solidFill>
                  <a:srgbClr val="FFFF00"/>
                </a:solidFill>
                <a:latin typeface="Arial Narrow" pitchFamily="34" charset="0"/>
              </a:rPr>
              <a:t>вимагають</a:t>
            </a:r>
            <a:r>
              <a:rPr lang="ru-RU" sz="2800" dirty="0" smtClean="0">
                <a:solidFill>
                  <a:srgbClr val="FFFF00"/>
                </a:solidFill>
                <a:latin typeface="Arial Narrow" pitchFamily="34" charset="0"/>
              </a:rPr>
              <a:t> </a:t>
            </a:r>
            <a:r>
              <a:rPr lang="ru-RU" sz="2800" dirty="0" err="1" smtClean="0">
                <a:solidFill>
                  <a:srgbClr val="FFFF00"/>
                </a:solidFill>
                <a:latin typeface="Arial Narrow" pitchFamily="34" charset="0"/>
              </a:rPr>
              <a:t>посилення</a:t>
            </a:r>
            <a:r>
              <a:rPr lang="ru-RU" sz="2800" dirty="0" smtClean="0">
                <a:solidFill>
                  <a:srgbClr val="FFFF00"/>
                </a:solidFill>
                <a:latin typeface="Arial Narrow" pitchFamily="34" charset="0"/>
              </a:rPr>
              <a:t> </a:t>
            </a:r>
            <a:r>
              <a:rPr lang="ru-RU" sz="2800" dirty="0" err="1" smtClean="0">
                <a:solidFill>
                  <a:srgbClr val="FFFF00"/>
                </a:solidFill>
                <a:latin typeface="Arial Narrow" pitchFamily="34" charset="0"/>
              </a:rPr>
              <a:t>заходів</a:t>
            </a:r>
            <a:r>
              <a:rPr lang="ru-RU" sz="2800" dirty="0" smtClean="0">
                <a:solidFill>
                  <a:srgbClr val="FFFF00"/>
                </a:solidFill>
                <a:latin typeface="Arial Narrow" pitchFamily="34" charset="0"/>
              </a:rPr>
              <a:t> </a:t>
            </a:r>
            <a:r>
              <a:rPr lang="ru-RU" sz="2800" dirty="0" err="1" smtClean="0">
                <a:solidFill>
                  <a:srgbClr val="FFFF00"/>
                </a:solidFill>
                <a:latin typeface="Arial Narrow" pitchFamily="34" charset="0"/>
              </a:rPr>
              <a:t>щодо</a:t>
            </a:r>
            <a:r>
              <a:rPr lang="ru-RU" sz="2800" dirty="0" smtClean="0">
                <a:solidFill>
                  <a:srgbClr val="FFFF00"/>
                </a:solidFill>
                <a:latin typeface="Arial Narrow" pitchFamily="34" charset="0"/>
              </a:rPr>
              <a:t> </a:t>
            </a:r>
            <a:r>
              <a:rPr lang="ru-RU" sz="2800" dirty="0" err="1" smtClean="0">
                <a:solidFill>
                  <a:srgbClr val="FFFF00"/>
                </a:solidFill>
                <a:latin typeface="Arial Narrow" pitchFamily="34" charset="0"/>
              </a:rPr>
              <a:t>виявлення</a:t>
            </a:r>
            <a:r>
              <a:rPr lang="ru-RU" sz="2800" dirty="0" smtClean="0">
                <a:solidFill>
                  <a:srgbClr val="FFFF00"/>
                </a:solidFill>
                <a:latin typeface="Arial Narrow" pitchFamily="34" charset="0"/>
              </a:rPr>
              <a:t> </a:t>
            </a:r>
            <a:r>
              <a:rPr lang="ru-RU" sz="2800" dirty="0" err="1" smtClean="0">
                <a:solidFill>
                  <a:srgbClr val="FFFF00"/>
                </a:solidFill>
                <a:latin typeface="Arial Narrow" pitchFamily="34" charset="0"/>
              </a:rPr>
              <a:t>та</a:t>
            </a:r>
            <a:r>
              <a:rPr lang="ru-RU" sz="2800" dirty="0" smtClean="0">
                <a:solidFill>
                  <a:srgbClr val="FFFF00"/>
                </a:solidFill>
                <a:latin typeface="Arial Narrow" pitchFamily="34" charset="0"/>
              </a:rPr>
              <a:t> </a:t>
            </a:r>
            <a:r>
              <a:rPr lang="ru-RU" sz="2800" dirty="0" err="1" smtClean="0">
                <a:solidFill>
                  <a:srgbClr val="FFFF00"/>
                </a:solidFill>
                <a:latin typeface="Arial Narrow" pitchFamily="34" charset="0"/>
              </a:rPr>
              <a:t>профілактики</a:t>
            </a:r>
            <a:r>
              <a:rPr lang="ru-RU" sz="2800" dirty="0" smtClean="0">
                <a:solidFill>
                  <a:srgbClr val="FFFF00"/>
                </a:solidFill>
                <a:latin typeface="Arial Narrow" pitchFamily="34" charset="0"/>
              </a:rPr>
              <a:t> </a:t>
            </a:r>
            <a:r>
              <a:rPr lang="ru-RU" sz="2800" dirty="0" err="1" smtClean="0">
                <a:solidFill>
                  <a:srgbClr val="FFFF00"/>
                </a:solidFill>
                <a:latin typeface="Arial Narrow" pitchFamily="34" charset="0"/>
              </a:rPr>
              <a:t>лікарської</a:t>
            </a:r>
            <a:r>
              <a:rPr lang="ru-RU" sz="2800" dirty="0" smtClean="0">
                <a:solidFill>
                  <a:srgbClr val="FFFF00"/>
                </a:solidFill>
                <a:latin typeface="Arial Narrow" pitchFamily="34" charset="0"/>
              </a:rPr>
              <a:t> </a:t>
            </a:r>
            <a:r>
              <a:rPr lang="ru-RU" sz="2800" dirty="0" err="1" smtClean="0">
                <a:solidFill>
                  <a:srgbClr val="FFFF00"/>
                </a:solidFill>
                <a:latin typeface="Arial Narrow" pitchFamily="34" charset="0"/>
              </a:rPr>
              <a:t>непереносимості</a:t>
            </a:r>
            <a:r>
              <a:rPr lang="ru-RU" sz="2800" dirty="0" smtClean="0">
                <a:solidFill>
                  <a:srgbClr val="FFFF00"/>
                </a:solidFill>
                <a:latin typeface="Arial Narrow" pitchFamily="34" charset="0"/>
              </a:rPr>
              <a:t>.</a:t>
            </a:r>
            <a:br>
              <a:rPr lang="ru-RU" sz="2800" dirty="0" smtClean="0">
                <a:solidFill>
                  <a:srgbClr val="FFFF00"/>
                </a:solidFill>
                <a:latin typeface="Arial Narrow" pitchFamily="34" charset="0"/>
              </a:rPr>
            </a:br>
            <a:endParaRPr lang="ru-RU" sz="2800" dirty="0" smtClean="0">
              <a:solidFill>
                <a:srgbClr val="FFFF00"/>
              </a:solidFill>
              <a:latin typeface="Arial Narrow" pitchFamily="34" charset="0"/>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9938" name="Object 2"/>
          <p:cNvGraphicFramePr>
            <a:graphicFrameLocks noChangeAspect="1"/>
          </p:cNvGraphicFramePr>
          <p:nvPr>
            <p:ph type="chart" idx="1"/>
          </p:nvPr>
        </p:nvGraphicFramePr>
        <p:xfrm>
          <a:off x="0" y="646113"/>
          <a:ext cx="8999538" cy="6211887"/>
        </p:xfrm>
        <a:graphic>
          <a:graphicData uri="http://schemas.openxmlformats.org/presentationml/2006/ole">
            <p:oleObj spid="_x0000_s12290" name="Диаграмма" r:id="rId4" imgW="7591320" imgH="5038635" progId="MSGraph.Chart.8">
              <p:embed followColorScheme="full"/>
            </p:oleObj>
          </a:graphicData>
        </a:graphic>
      </p:graphicFrame>
      <p:sp>
        <p:nvSpPr>
          <p:cNvPr id="39939" name="Rectangle 3"/>
          <p:cNvSpPr>
            <a:spLocks noChangeArrowheads="1"/>
          </p:cNvSpPr>
          <p:nvPr/>
        </p:nvSpPr>
        <p:spPr bwMode="auto">
          <a:xfrm>
            <a:off x="5219700" y="404813"/>
            <a:ext cx="3673475" cy="3554819"/>
          </a:xfrm>
          <a:prstGeom prst="rect">
            <a:avLst/>
          </a:prstGeom>
          <a:solidFill>
            <a:schemeClr val="accent2"/>
          </a:solidFill>
          <a:ln w="9525">
            <a:solidFill>
              <a:srgbClr val="0033CC"/>
            </a:solidFill>
            <a:miter lim="800000"/>
            <a:headEnd/>
            <a:tailEnd/>
          </a:ln>
        </p:spPr>
        <p:txBody>
          <a:bodyPr>
            <a:spAutoFit/>
          </a:bodyPr>
          <a:lstStyle/>
          <a:p>
            <a:pPr>
              <a:lnSpc>
                <a:spcPct val="250000"/>
              </a:lnSpc>
            </a:pPr>
            <a:r>
              <a:rPr lang="ru-RU" dirty="0" err="1" smtClean="0">
                <a:latin typeface="Berlin Sans FB" pitchFamily="34" charset="0"/>
              </a:rPr>
              <a:t>Шановний</a:t>
            </a:r>
            <a:r>
              <a:rPr lang="ru-RU" dirty="0" smtClean="0">
                <a:latin typeface="Berlin Sans FB" pitchFamily="34" charset="0"/>
              </a:rPr>
              <a:t> </a:t>
            </a:r>
            <a:r>
              <a:rPr lang="ru-RU" dirty="0" err="1" smtClean="0">
                <a:latin typeface="Berlin Sans FB" pitchFamily="34" charset="0"/>
              </a:rPr>
              <a:t>лікар</a:t>
            </a:r>
            <a:r>
              <a:rPr lang="ru-RU" dirty="0" smtClean="0">
                <a:latin typeface="Berlin Sans FB" pitchFamily="34" charset="0"/>
              </a:rPr>
              <a:t>, як </a:t>
            </a:r>
            <a:r>
              <a:rPr lang="ru-RU" dirty="0" err="1" smtClean="0">
                <a:latin typeface="Berlin Sans FB" pitchFamily="34" charset="0"/>
              </a:rPr>
              <a:t>Ви</a:t>
            </a:r>
            <a:r>
              <a:rPr lang="ru-RU" dirty="0" smtClean="0">
                <a:latin typeface="Berlin Sans FB" pitchFamily="34" charset="0"/>
              </a:rPr>
              <a:t> </a:t>
            </a:r>
            <a:r>
              <a:rPr lang="ru-RU" dirty="0" err="1" smtClean="0">
                <a:latin typeface="Berlin Sans FB" pitchFamily="34" charset="0"/>
              </a:rPr>
              <a:t>вважаєте</a:t>
            </a:r>
            <a:r>
              <a:rPr lang="ru-RU" dirty="0" smtClean="0">
                <a:latin typeface="Berlin Sans FB" pitchFamily="34" charset="0"/>
              </a:rPr>
              <a:t>, </a:t>
            </a:r>
            <a:r>
              <a:rPr lang="ru-RU" dirty="0" err="1" smtClean="0">
                <a:latin typeface="Berlin Sans FB" pitchFamily="34" charset="0"/>
              </a:rPr>
              <a:t>чому</a:t>
            </a:r>
            <a:r>
              <a:rPr lang="ru-RU" dirty="0" smtClean="0">
                <a:latin typeface="Berlin Sans FB" pitchFamily="34" charset="0"/>
              </a:rPr>
              <a:t> </a:t>
            </a:r>
            <a:r>
              <a:rPr lang="ru-RU" dirty="0" err="1" smtClean="0">
                <a:latin typeface="Berlin Sans FB" pitchFamily="34" charset="0"/>
              </a:rPr>
              <a:t>лікарі</a:t>
            </a:r>
            <a:r>
              <a:rPr lang="ru-RU" dirty="0" smtClean="0">
                <a:latin typeface="Berlin Sans FB" pitchFamily="34" charset="0"/>
              </a:rPr>
              <a:t> </a:t>
            </a:r>
            <a:r>
              <a:rPr lang="ru-RU" dirty="0" err="1" smtClean="0">
                <a:latin typeface="Berlin Sans FB" pitchFamily="34" charset="0"/>
              </a:rPr>
              <a:t>рідко</a:t>
            </a:r>
            <a:r>
              <a:rPr lang="ru-RU" dirty="0" smtClean="0">
                <a:latin typeface="Berlin Sans FB" pitchFamily="34" charset="0"/>
              </a:rPr>
              <a:t> </a:t>
            </a:r>
            <a:r>
              <a:rPr lang="ru-RU" dirty="0" err="1" smtClean="0">
                <a:latin typeface="Berlin Sans FB" pitchFamily="34" charset="0"/>
              </a:rPr>
              <a:t>заповнюють</a:t>
            </a:r>
            <a:r>
              <a:rPr lang="ru-RU" dirty="0" smtClean="0">
                <a:latin typeface="Berlin Sans FB" pitchFamily="34" charset="0"/>
              </a:rPr>
              <a:t> форму </a:t>
            </a:r>
            <a:r>
              <a:rPr lang="ru-RU" dirty="0" smtClean="0">
                <a:latin typeface="Berlin Sans FB" pitchFamily="34" charset="0"/>
              </a:rPr>
              <a:t>“</a:t>
            </a:r>
            <a:r>
              <a:rPr lang="ru-RU" dirty="0" err="1" smtClean="0">
                <a:latin typeface="Berlin Sans FB" pitchFamily="34" charset="0"/>
              </a:rPr>
              <a:t>Інформація</a:t>
            </a:r>
            <a:r>
              <a:rPr lang="ru-RU" dirty="0" smtClean="0">
                <a:latin typeface="Berlin Sans FB" pitchFamily="34" charset="0"/>
              </a:rPr>
              <a:t> </a:t>
            </a:r>
            <a:r>
              <a:rPr lang="ru-RU" dirty="0" smtClean="0">
                <a:latin typeface="Berlin Sans FB" pitchFamily="34" charset="0"/>
              </a:rPr>
              <a:t>про </a:t>
            </a:r>
            <a:r>
              <a:rPr lang="ru-RU" dirty="0" err="1" smtClean="0">
                <a:latin typeface="Berlin Sans FB" pitchFamily="34" charset="0"/>
              </a:rPr>
              <a:t>несприятливі</a:t>
            </a:r>
            <a:r>
              <a:rPr lang="ru-RU" dirty="0" smtClean="0">
                <a:latin typeface="Berlin Sans FB" pitchFamily="34" charset="0"/>
              </a:rPr>
              <a:t> </a:t>
            </a:r>
            <a:r>
              <a:rPr lang="ru-RU" dirty="0" err="1" smtClean="0">
                <a:latin typeface="Berlin Sans FB" pitchFamily="34" charset="0"/>
              </a:rPr>
              <a:t>побічні</a:t>
            </a:r>
            <a:r>
              <a:rPr lang="ru-RU" dirty="0" smtClean="0">
                <a:latin typeface="Berlin Sans FB" pitchFamily="34" charset="0"/>
              </a:rPr>
              <a:t> </a:t>
            </a:r>
            <a:r>
              <a:rPr lang="ru-RU" dirty="0" err="1" smtClean="0">
                <a:latin typeface="Berlin Sans FB" pitchFamily="34" charset="0"/>
              </a:rPr>
              <a:t>реакції</a:t>
            </a:r>
            <a:r>
              <a:rPr lang="ru-RU" dirty="0" smtClean="0">
                <a:latin typeface="Berlin Sans FB" pitchFamily="34" charset="0"/>
              </a:rPr>
              <a:t> </a:t>
            </a:r>
            <a:r>
              <a:rPr lang="ru-RU" dirty="0" err="1" smtClean="0">
                <a:latin typeface="Berlin Sans FB" pitchFamily="34" charset="0"/>
              </a:rPr>
              <a:t>лікарських</a:t>
            </a:r>
            <a:r>
              <a:rPr lang="ru-RU" dirty="0" smtClean="0">
                <a:latin typeface="Berlin Sans FB" pitchFamily="34" charset="0"/>
              </a:rPr>
              <a:t> </a:t>
            </a:r>
            <a:r>
              <a:rPr lang="ru-RU" dirty="0" err="1" smtClean="0">
                <a:latin typeface="Berlin Sans FB" pitchFamily="34" charset="0"/>
              </a:rPr>
              <a:t>засобів</a:t>
            </a:r>
            <a:r>
              <a:rPr lang="ru-RU" dirty="0" smtClean="0">
                <a:latin typeface="Berlin Sans FB" pitchFamily="34" charset="0"/>
              </a:rPr>
              <a:t>?</a:t>
            </a:r>
          </a:p>
        </p:txBody>
      </p:sp>
      <p:sp>
        <p:nvSpPr>
          <p:cNvPr id="39940" name="Rectangle 4"/>
          <p:cNvSpPr>
            <a:spLocks noChangeArrowheads="1"/>
          </p:cNvSpPr>
          <p:nvPr/>
        </p:nvSpPr>
        <p:spPr bwMode="auto">
          <a:xfrm>
            <a:off x="250825" y="260350"/>
            <a:ext cx="8713788" cy="4968875"/>
          </a:xfrm>
          <a:prstGeom prst="rect">
            <a:avLst/>
          </a:prstGeom>
          <a:noFill/>
          <a:ln w="9525">
            <a:solidFill>
              <a:schemeClr val="tx1"/>
            </a:solidFill>
            <a:miter lim="800000"/>
            <a:headEnd/>
            <a:tailEnd/>
          </a:ln>
        </p:spPr>
        <p:txBody>
          <a:bodyPr wrap="none" anchor="ctr"/>
          <a:lstStyle/>
          <a:p>
            <a:endParaRPr lang="ru-RU"/>
          </a:p>
        </p:txBody>
      </p:sp>
      <p:sp>
        <p:nvSpPr>
          <p:cNvPr id="39941" name="Rectangle 5"/>
          <p:cNvSpPr>
            <a:spLocks noChangeArrowheads="1"/>
          </p:cNvSpPr>
          <p:nvPr/>
        </p:nvSpPr>
        <p:spPr bwMode="auto">
          <a:xfrm>
            <a:off x="5795963" y="5084763"/>
            <a:ext cx="184731" cy="369332"/>
          </a:xfrm>
          <a:prstGeom prst="rect">
            <a:avLst/>
          </a:prstGeom>
          <a:solidFill>
            <a:schemeClr val="bg1"/>
          </a:solidFill>
          <a:ln w="9525">
            <a:solidFill>
              <a:srgbClr val="0033CC"/>
            </a:solidFill>
            <a:miter lim="800000"/>
            <a:headEnd/>
            <a:tailEnd/>
          </a:ln>
        </p:spPr>
        <p:txBody>
          <a:bodyPr wrap="none">
            <a:spAutoFit/>
          </a:bodyPr>
          <a:lstStyle/>
          <a:p>
            <a:pPr algn="l"/>
            <a:endParaRPr lang="ru-RU" i="1" dirty="0">
              <a:latin typeface="Berlin Sans FB" pitchFamily="34" charset="0"/>
            </a:endParaRPr>
          </a:p>
        </p:txBody>
      </p:sp>
      <p:sp>
        <p:nvSpPr>
          <p:cNvPr id="39942" name="Rectangle 6"/>
          <p:cNvSpPr>
            <a:spLocks noChangeArrowheads="1"/>
          </p:cNvSpPr>
          <p:nvPr/>
        </p:nvSpPr>
        <p:spPr bwMode="auto">
          <a:xfrm>
            <a:off x="107950" y="115888"/>
            <a:ext cx="3024188" cy="360362"/>
          </a:xfrm>
          <a:prstGeom prst="rect">
            <a:avLst/>
          </a:prstGeom>
          <a:solidFill>
            <a:srgbClr val="000099"/>
          </a:solidFill>
          <a:ln w="9525">
            <a:solidFill>
              <a:schemeClr val="tx1"/>
            </a:solidFill>
            <a:miter lim="800000"/>
            <a:headEnd/>
            <a:tailEnd/>
          </a:ln>
        </p:spPr>
        <p:txBody>
          <a:bodyPr wrap="none" anchor="ctr"/>
          <a:lstStyle/>
          <a:p>
            <a:r>
              <a:rPr lang="uk-UA" b="1" dirty="0" smtClean="0">
                <a:solidFill>
                  <a:srgbClr val="FFFF00"/>
                </a:solidFill>
                <a:latin typeface="Berlin Sans FB" pitchFamily="34" charset="0"/>
              </a:rPr>
              <a:t>ОПИТУВАННЯ</a:t>
            </a:r>
            <a:endParaRPr lang="ru-RU" b="1" dirty="0">
              <a:solidFill>
                <a:srgbClr val="FFFF00"/>
              </a:solidFill>
              <a:latin typeface="Berlin Sans FB" pitchFamily="34" charset="0"/>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4"/>
          <p:cNvSpPr>
            <a:spLocks noChangeArrowheads="1"/>
          </p:cNvSpPr>
          <p:nvPr/>
        </p:nvSpPr>
        <p:spPr bwMode="auto">
          <a:xfrm>
            <a:off x="1600200" y="533400"/>
            <a:ext cx="6489700" cy="457200"/>
          </a:xfrm>
          <a:prstGeom prst="rect">
            <a:avLst/>
          </a:prstGeom>
          <a:noFill/>
          <a:ln w="9525">
            <a:noFill/>
            <a:miter lim="800000"/>
            <a:headEnd/>
            <a:tailEnd/>
          </a:ln>
        </p:spPr>
        <p:txBody>
          <a:bodyPr wrap="none" anchor="ctr">
            <a:spAutoFit/>
          </a:bodyPr>
          <a:lstStyle/>
          <a:p>
            <a:pPr eaLnBrk="0" hangingPunct="0"/>
            <a:r>
              <a:rPr lang="ru-RU" sz="1200" b="1" dirty="0">
                <a:latin typeface="Times New Roman" pitchFamily="18" charset="0"/>
                <a:cs typeface="Times New Roman" pitchFamily="18" charset="0"/>
              </a:rPr>
              <a:t>ИЗВЕЩЕНИЕ О НЕЖЕЛАТЕЛЬНОЙ РЕАКЦИИ (НР) ЛЕКАРСТВЕННОГО СРЕДСТВА </a:t>
            </a:r>
          </a:p>
          <a:p>
            <a:pPr eaLnBrk="0" hangingPunct="0"/>
            <a:r>
              <a:rPr lang="ru-RU" sz="1200" b="1" dirty="0">
                <a:latin typeface="Times New Roman" pitchFamily="18" charset="0"/>
                <a:cs typeface="Times New Roman" pitchFamily="18" charset="0"/>
              </a:rPr>
              <a:t>ИЛИ ОТСУТСВИИ ОЖИДАЕМОГО ТЕРАПЕВТИЧЕСКОГО ЭФФЕКТА</a:t>
            </a:r>
            <a:endParaRPr lang="ru-RU" dirty="0">
              <a:latin typeface="Arial" charset="0"/>
            </a:endParaRPr>
          </a:p>
        </p:txBody>
      </p:sp>
      <p:graphicFrame>
        <p:nvGraphicFramePr>
          <p:cNvPr id="86044" name="Group 28"/>
          <p:cNvGraphicFramePr>
            <a:graphicFrameLocks noGrp="1"/>
          </p:cNvGraphicFramePr>
          <p:nvPr/>
        </p:nvGraphicFramePr>
        <p:xfrm>
          <a:off x="304800" y="1219200"/>
          <a:ext cx="8458200" cy="3997325"/>
        </p:xfrm>
        <a:graphic>
          <a:graphicData uri="http://schemas.openxmlformats.org/drawingml/2006/table">
            <a:tbl>
              <a:tblPr/>
              <a:tblGrid>
                <a:gridCol w="4259263"/>
                <a:gridCol w="4198937"/>
              </a:tblGrid>
              <a:tr h="253405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Garamond" pitchFamily="18" charset="0"/>
                          <a:ea typeface="Times New Roman" pitchFamily="18" charset="0"/>
                          <a:cs typeface="Arial" charset="0"/>
                        </a:rPr>
                        <a:t>ВРАЧ или другое лицо, сообщающее о НР</a:t>
                      </a:r>
                      <a:endParaRPr kumimoji="0" lang="ru-RU" sz="1800" b="0" i="0" u="none" strike="noStrike" cap="none" normalizeH="0" baseline="0" smtClean="0">
                        <a:ln>
                          <a:noFill/>
                        </a:ln>
                        <a:solidFill>
                          <a:schemeClr val="tx1"/>
                        </a:solidFill>
                        <a:effectLst/>
                        <a:latin typeface="Calibri" pitchFamily="34" charset="0"/>
                        <a:ea typeface="Times New Roman" pitchFamily="18"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Garamond" pitchFamily="18" charset="0"/>
                          <a:ea typeface="Times New Roman" pitchFamily="18" charset="0"/>
                          <a:cs typeface="Arial" charset="0"/>
                        </a:rPr>
                        <a:t>ФИО:</a:t>
                      </a:r>
                      <a:endParaRPr kumimoji="0" lang="ru-RU" sz="1800" b="0" i="0" u="none" strike="noStrike" cap="none" normalizeH="0" baseline="0" smtClean="0">
                        <a:ln>
                          <a:noFill/>
                        </a:ln>
                        <a:solidFill>
                          <a:schemeClr val="tx1"/>
                        </a:solidFill>
                        <a:effectLst/>
                        <a:latin typeface="Calibri" pitchFamily="34" charset="0"/>
                        <a:ea typeface="Times New Roman" pitchFamily="18"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Garamond" pitchFamily="18" charset="0"/>
                          <a:ea typeface="Times New Roman" pitchFamily="18" charset="0"/>
                          <a:cs typeface="Arial" charset="0"/>
                        </a:rPr>
                        <a:t>Должность  и место работы:</a:t>
                      </a:r>
                      <a:endParaRPr kumimoji="0" lang="ru-RU" sz="1800" b="0" i="0" u="none" strike="noStrike" cap="none" normalizeH="0" baseline="0" smtClean="0">
                        <a:ln>
                          <a:noFill/>
                        </a:ln>
                        <a:solidFill>
                          <a:schemeClr val="tx1"/>
                        </a:solidFill>
                        <a:effectLst/>
                        <a:latin typeface="Calibri" pitchFamily="34" charset="0"/>
                        <a:ea typeface="Times New Roman" pitchFamily="18"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Garamond" pitchFamily="18" charset="0"/>
                          <a:ea typeface="Times New Roman" pitchFamily="18" charset="0"/>
                          <a:cs typeface="Arial" charset="0"/>
                        </a:rPr>
                        <a:t>Адрес учреждения:</a:t>
                      </a:r>
                      <a:endParaRPr kumimoji="0" lang="ru-RU" sz="1800" b="0" i="0" u="none" strike="noStrike" cap="none" normalizeH="0" baseline="0" smtClean="0">
                        <a:ln>
                          <a:noFill/>
                        </a:ln>
                        <a:solidFill>
                          <a:schemeClr val="tx1"/>
                        </a:solidFill>
                        <a:effectLst/>
                        <a:latin typeface="Calibri" pitchFamily="34" charset="0"/>
                        <a:ea typeface="Times New Roman" pitchFamily="18"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Garamond" pitchFamily="18" charset="0"/>
                          <a:ea typeface="Times New Roman" pitchFamily="18" charset="0"/>
                          <a:cs typeface="Arial" charset="0"/>
                        </a:rPr>
                        <a:t>Телефон: </a:t>
                      </a:r>
                      <a:endParaRPr kumimoji="0" lang="ru-RU" sz="1800" b="0" i="0" u="none" strike="noStrike" cap="none" normalizeH="0" baseline="0" smtClean="0">
                        <a:ln>
                          <a:noFill/>
                        </a:ln>
                        <a:solidFill>
                          <a:schemeClr val="tx1"/>
                        </a:solidFill>
                        <a:effectLst/>
                        <a:latin typeface="Calibri" pitchFamily="34" charset="0"/>
                        <a:ea typeface="Times New Roman" pitchFamily="18"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Garamond" pitchFamily="18" charset="0"/>
                          <a:ea typeface="Times New Roman" pitchFamily="18" charset="0"/>
                          <a:cs typeface="Arial" charset="0"/>
                        </a:rPr>
                        <a:t>Дата получения информации:</a:t>
                      </a:r>
                    </a:p>
                  </a:txBody>
                  <a:tcPr marT="45727" marB="45727"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Garamond" pitchFamily="18" charset="0"/>
                          <a:ea typeface="Times New Roman" pitchFamily="18" charset="0"/>
                          <a:cs typeface="Arial" charset="0"/>
                        </a:rPr>
                        <a:t>ИНФОРМАЦИЯ О ПАЦИЕНТЕ</a:t>
                      </a:r>
                      <a:endParaRPr kumimoji="0" lang="ru-RU" sz="1800" b="0" i="0" u="none" strike="noStrike" cap="none" normalizeH="0" baseline="0" smtClean="0">
                        <a:ln>
                          <a:noFill/>
                        </a:ln>
                        <a:solidFill>
                          <a:schemeClr val="tx1"/>
                        </a:solidFill>
                        <a:effectLst/>
                        <a:latin typeface="Calibri" pitchFamily="34" charset="0"/>
                        <a:ea typeface="Times New Roman" pitchFamily="18"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Garamond" pitchFamily="18" charset="0"/>
                          <a:ea typeface="Times New Roman" pitchFamily="18" charset="0"/>
                          <a:cs typeface="Arial" charset="0"/>
                        </a:rPr>
                        <a:t>Инициалы: </a:t>
                      </a:r>
                      <a:endParaRPr kumimoji="0" lang="ru-RU" sz="1800" b="0" i="0" u="none" strike="noStrike" cap="none" normalizeH="0" baseline="0" smtClean="0">
                        <a:ln>
                          <a:noFill/>
                        </a:ln>
                        <a:solidFill>
                          <a:schemeClr val="tx1"/>
                        </a:solidFill>
                        <a:effectLst/>
                        <a:latin typeface="Calibri" pitchFamily="34" charset="0"/>
                        <a:ea typeface="Times New Roman" pitchFamily="18"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Garamond" pitchFamily="18" charset="0"/>
                          <a:ea typeface="Times New Roman" pitchFamily="18" charset="0"/>
                          <a:cs typeface="Arial" charset="0"/>
                        </a:rPr>
                        <a:t>№ амбулаторной карты или истории болезни __________</a:t>
                      </a:r>
                      <a:endParaRPr kumimoji="0" lang="ru-RU" sz="1800" b="0" i="0" u="none" strike="noStrike" cap="none" normalizeH="0" baseline="0" smtClean="0">
                        <a:ln>
                          <a:noFill/>
                        </a:ln>
                        <a:solidFill>
                          <a:schemeClr val="tx1"/>
                        </a:solidFill>
                        <a:effectLst/>
                        <a:latin typeface="Calibri" pitchFamily="34" charset="0"/>
                        <a:ea typeface="Times New Roman" pitchFamily="18"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Garamond" pitchFamily="18" charset="0"/>
                          <a:ea typeface="Times New Roman" pitchFamily="18" charset="0"/>
                          <a:cs typeface="Arial" charset="0"/>
                        </a:rPr>
                        <a:t>Пол:   </a:t>
                      </a:r>
                      <a:r>
                        <a:rPr kumimoji="0" lang="en-US" sz="18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a:t>
                      </a:r>
                      <a:r>
                        <a:rPr kumimoji="0" lang="ru-RU" sz="1800" b="0" i="0" u="none" strike="noStrike" cap="none" normalizeH="0" baseline="0" smtClean="0">
                          <a:ln>
                            <a:noFill/>
                          </a:ln>
                          <a:solidFill>
                            <a:schemeClr val="tx1"/>
                          </a:solidFill>
                          <a:effectLst/>
                          <a:latin typeface="Garamond" pitchFamily="18" charset="0"/>
                          <a:ea typeface="Times New Roman" pitchFamily="18" charset="0"/>
                          <a:cs typeface="Arial" charset="0"/>
                        </a:rPr>
                        <a:t> М</a:t>
                      </a:r>
                      <a:r>
                        <a:rPr kumimoji="0" lang="ru-RU" sz="18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                      </a:t>
                      </a:r>
                      <a:r>
                        <a:rPr kumimoji="0" lang="en-US" sz="18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a:t>
                      </a:r>
                      <a:r>
                        <a:rPr kumimoji="0" lang="ru-RU" sz="1800" b="0" i="0" u="none" strike="noStrike" cap="none" normalizeH="0" baseline="0" smtClean="0">
                          <a:ln>
                            <a:noFill/>
                          </a:ln>
                          <a:solidFill>
                            <a:schemeClr val="tx1"/>
                          </a:solidFill>
                          <a:effectLst/>
                          <a:latin typeface="Garamond" pitchFamily="18" charset="0"/>
                          <a:ea typeface="Times New Roman" pitchFamily="18" charset="0"/>
                          <a:cs typeface="Arial" charset="0"/>
                        </a:rPr>
                        <a:t> Ж</a:t>
                      </a:r>
                      <a:r>
                        <a:rPr kumimoji="0" lang="ru-RU" sz="18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         </a:t>
                      </a:r>
                      <a:endParaRPr kumimoji="0" lang="ru-RU" sz="1800" b="0" i="0" u="none" strike="noStrike" cap="none" normalizeH="0" baseline="0" smtClean="0">
                        <a:ln>
                          <a:noFill/>
                        </a:ln>
                        <a:solidFill>
                          <a:schemeClr val="tx1"/>
                        </a:solidFill>
                        <a:effectLst/>
                        <a:latin typeface="Calibri" pitchFamily="34" charset="0"/>
                        <a:ea typeface="Times New Roman" pitchFamily="18" charset="0"/>
                        <a:cs typeface="Arial" charset="0"/>
                        <a:sym typeface="Wingdings" pitchFamily="2" charset="2"/>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Возраст: _________                                  Вес (кг): __________</a:t>
                      </a:r>
                      <a:endParaRPr kumimoji="0" lang="ru-RU" sz="1800" b="0" i="0" u="none" strike="noStrike" cap="none" normalizeH="0" baseline="0" smtClean="0">
                        <a:ln>
                          <a:noFill/>
                        </a:ln>
                        <a:solidFill>
                          <a:schemeClr val="tx1"/>
                        </a:solidFill>
                        <a:effectLst/>
                        <a:latin typeface="Calibri" pitchFamily="34" charset="0"/>
                        <a:ea typeface="Times New Roman" pitchFamily="18" charset="0"/>
                        <a:cs typeface="Arial" charset="0"/>
                        <a:sym typeface="Wingdings" pitchFamily="2" charset="2"/>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Наличие беременности    </a:t>
                      </a:r>
                      <a:r>
                        <a:rPr kumimoji="0" lang="en-US" sz="18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a:t>
                      </a:r>
                      <a:endParaRPr kumimoji="0" lang="ru-RU" sz="1800" b="0" i="0" u="none" strike="noStrike" cap="none" normalizeH="0" baseline="0" smtClean="0">
                        <a:ln>
                          <a:noFill/>
                        </a:ln>
                        <a:solidFill>
                          <a:schemeClr val="tx1"/>
                        </a:solidFill>
                        <a:effectLst/>
                        <a:latin typeface="Calibri" pitchFamily="34" charset="0"/>
                        <a:ea typeface="Times New Roman" pitchFamily="18"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Нарушение функции печени  </a:t>
                      </a:r>
                      <a:r>
                        <a:rPr kumimoji="0" lang="en-US" sz="18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a:t>
                      </a:r>
                      <a:r>
                        <a:rPr kumimoji="0" lang="ru-RU" sz="1800" b="0" i="0" u="none" strike="noStrike" cap="none" normalizeH="0" baseline="0" smtClean="0">
                          <a:ln>
                            <a:noFill/>
                          </a:ln>
                          <a:solidFill>
                            <a:schemeClr val="tx1"/>
                          </a:solidFill>
                          <a:effectLst/>
                          <a:latin typeface="Garamond" pitchFamily="18" charset="0"/>
                          <a:ea typeface="Times New Roman" pitchFamily="18" charset="0"/>
                          <a:cs typeface="Arial" charset="0"/>
                        </a:rPr>
                        <a:t> да</a:t>
                      </a:r>
                      <a:r>
                        <a:rPr kumimoji="0" lang="ru-RU" sz="18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      </a:t>
                      </a:r>
                      <a:r>
                        <a:rPr kumimoji="0" lang="en-US" sz="18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a:t>
                      </a:r>
                      <a:r>
                        <a:rPr kumimoji="0" lang="ru-RU" sz="1800" b="0" i="0" u="none" strike="noStrike" cap="none" normalizeH="0" baseline="0" smtClean="0">
                          <a:ln>
                            <a:noFill/>
                          </a:ln>
                          <a:solidFill>
                            <a:schemeClr val="tx1"/>
                          </a:solidFill>
                          <a:effectLst/>
                          <a:latin typeface="Garamond" pitchFamily="18" charset="0"/>
                          <a:ea typeface="Times New Roman" pitchFamily="18" charset="0"/>
                          <a:cs typeface="Arial" charset="0"/>
                        </a:rPr>
                        <a:t>  </a:t>
                      </a:r>
                      <a:r>
                        <a:rPr kumimoji="0" lang="ru-RU" sz="18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нет   </a:t>
                      </a:r>
                      <a:r>
                        <a:rPr kumimoji="0" lang="en-US" sz="18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a:t>
                      </a:r>
                      <a:r>
                        <a:rPr kumimoji="0" lang="ru-RU" sz="1800" b="0" i="0" u="none" strike="noStrike" cap="none" normalizeH="0" baseline="0" smtClean="0">
                          <a:ln>
                            <a:noFill/>
                          </a:ln>
                          <a:solidFill>
                            <a:schemeClr val="tx1"/>
                          </a:solidFill>
                          <a:effectLst/>
                          <a:latin typeface="Garamond" pitchFamily="18" charset="0"/>
                          <a:ea typeface="Times New Roman" pitchFamily="18" charset="0"/>
                          <a:cs typeface="Arial" charset="0"/>
                        </a:rPr>
                        <a:t>  </a:t>
                      </a:r>
                      <a:r>
                        <a:rPr kumimoji="0" lang="ru-RU" sz="18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не известно</a:t>
                      </a:r>
                      <a:endParaRPr kumimoji="0" lang="ru-RU" sz="1800" b="0" i="0" u="none" strike="noStrike" cap="none" normalizeH="0" baseline="0" smtClean="0">
                        <a:ln>
                          <a:noFill/>
                        </a:ln>
                        <a:solidFill>
                          <a:schemeClr val="tx1"/>
                        </a:solidFill>
                        <a:effectLst/>
                        <a:latin typeface="Calibri" pitchFamily="34" charset="0"/>
                        <a:ea typeface="Times New Roman" pitchFamily="18" charset="0"/>
                        <a:cs typeface="Arial" charset="0"/>
                        <a:sym typeface="Wingdings" pitchFamily="2" charset="2"/>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Нарушение функции почек     </a:t>
                      </a:r>
                      <a:r>
                        <a:rPr kumimoji="0" lang="en-US" sz="18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a:t>
                      </a:r>
                      <a:r>
                        <a:rPr kumimoji="0" lang="ru-RU" sz="1800" b="0" i="0" u="none" strike="noStrike" cap="none" normalizeH="0" baseline="0" smtClean="0">
                          <a:ln>
                            <a:noFill/>
                          </a:ln>
                          <a:solidFill>
                            <a:schemeClr val="tx1"/>
                          </a:solidFill>
                          <a:effectLst/>
                          <a:latin typeface="Garamond" pitchFamily="18" charset="0"/>
                          <a:ea typeface="Times New Roman" pitchFamily="18" charset="0"/>
                          <a:cs typeface="Arial" charset="0"/>
                        </a:rPr>
                        <a:t> да</a:t>
                      </a:r>
                      <a:r>
                        <a:rPr kumimoji="0" lang="ru-RU" sz="18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      </a:t>
                      </a:r>
                      <a:r>
                        <a:rPr kumimoji="0" lang="en-US" sz="18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a:t>
                      </a:r>
                      <a:r>
                        <a:rPr kumimoji="0" lang="ru-RU" sz="1800" b="0" i="0" u="none" strike="noStrike" cap="none" normalizeH="0" baseline="0" smtClean="0">
                          <a:ln>
                            <a:noFill/>
                          </a:ln>
                          <a:solidFill>
                            <a:schemeClr val="tx1"/>
                          </a:solidFill>
                          <a:effectLst/>
                          <a:latin typeface="Garamond" pitchFamily="18" charset="0"/>
                          <a:ea typeface="Times New Roman" pitchFamily="18" charset="0"/>
                          <a:cs typeface="Arial" charset="0"/>
                        </a:rPr>
                        <a:t>  </a:t>
                      </a:r>
                      <a:r>
                        <a:rPr kumimoji="0" lang="ru-RU" sz="18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нет   </a:t>
                      </a:r>
                      <a:r>
                        <a:rPr kumimoji="0" lang="en-US" sz="18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a:t>
                      </a:r>
                      <a:r>
                        <a:rPr kumimoji="0" lang="ru-RU" sz="1800" b="0" i="0" u="none" strike="noStrike" cap="none" normalizeH="0" baseline="0" smtClean="0">
                          <a:ln>
                            <a:noFill/>
                          </a:ln>
                          <a:solidFill>
                            <a:schemeClr val="tx1"/>
                          </a:solidFill>
                          <a:effectLst/>
                          <a:latin typeface="Garamond" pitchFamily="18" charset="0"/>
                          <a:ea typeface="Times New Roman" pitchFamily="18" charset="0"/>
                          <a:cs typeface="Arial" charset="0"/>
                        </a:rPr>
                        <a:t>  </a:t>
                      </a:r>
                      <a:r>
                        <a:rPr kumimoji="0" lang="ru-RU" sz="18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не известно</a:t>
                      </a:r>
                      <a:endParaRPr kumimoji="0" lang="ru-RU" sz="1800" b="0" i="0" u="none" strike="noStrike" cap="none" normalizeH="0" baseline="0" smtClean="0">
                        <a:ln>
                          <a:noFill/>
                        </a:ln>
                        <a:solidFill>
                          <a:schemeClr val="tx1"/>
                        </a:solidFill>
                        <a:effectLst/>
                        <a:latin typeface="Calibri" pitchFamily="34" charset="0"/>
                        <a:ea typeface="Times New Roman" pitchFamily="18" charset="0"/>
                        <a:cs typeface="Arial" charset="0"/>
                        <a:sym typeface="Wingdings" pitchFamily="2" charset="2"/>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Аллергия (указать на что): </a:t>
                      </a:r>
                      <a:endParaRPr kumimoji="0" lang="ru-RU" sz="1800" b="0" i="0" u="none" strike="noStrike" cap="none" normalizeH="0" baseline="0" smtClean="0">
                        <a:ln>
                          <a:noFill/>
                        </a:ln>
                        <a:solidFill>
                          <a:schemeClr val="tx1"/>
                        </a:solidFill>
                        <a:effectLst/>
                        <a:latin typeface="Calibri" pitchFamily="34" charset="0"/>
                        <a:ea typeface="Times New Roman" pitchFamily="18" charset="0"/>
                        <a:cs typeface="Arial" charset="0"/>
                        <a:sym typeface="Wingdings" pitchFamily="2" charset="2"/>
                      </a:endParaRPr>
                    </a:p>
                  </a:txBody>
                  <a:tcPr marT="45727" marB="45727"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r h="1463272">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Garamond" pitchFamily="18" charset="0"/>
                          <a:ea typeface="Times New Roman" pitchFamily="18" charset="0"/>
                          <a:cs typeface="Arial" charset="0"/>
                        </a:rPr>
                        <a:t>Лечение: </a:t>
                      </a:r>
                      <a:r>
                        <a:rPr kumimoji="0" lang="en-US" sz="18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a:t>
                      </a:r>
                      <a:r>
                        <a:rPr kumimoji="0" lang="ru-RU" sz="1800" b="0" i="0" u="none" strike="noStrike" cap="none" normalizeH="0" baseline="0" smtClean="0">
                          <a:ln>
                            <a:noFill/>
                          </a:ln>
                          <a:solidFill>
                            <a:schemeClr val="tx1"/>
                          </a:solidFill>
                          <a:effectLst/>
                          <a:latin typeface="Garamond" pitchFamily="18" charset="0"/>
                          <a:ea typeface="Times New Roman" pitchFamily="18" charset="0"/>
                          <a:cs typeface="Arial" charset="0"/>
                        </a:rPr>
                        <a:t> амбулаторное</a:t>
                      </a:r>
                      <a:r>
                        <a:rPr kumimoji="0" lang="ru-RU" sz="18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    </a:t>
                      </a:r>
                      <a:r>
                        <a:rPr kumimoji="0" lang="en-US" sz="18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a:t>
                      </a:r>
                      <a:r>
                        <a:rPr kumimoji="0" lang="ru-RU" sz="1800" b="0" i="0" u="none" strike="noStrike" cap="none" normalizeH="0" baseline="0" smtClean="0">
                          <a:ln>
                            <a:noFill/>
                          </a:ln>
                          <a:solidFill>
                            <a:schemeClr val="tx1"/>
                          </a:solidFill>
                          <a:effectLst/>
                          <a:latin typeface="Garamond" pitchFamily="18" charset="0"/>
                          <a:ea typeface="Times New Roman" pitchFamily="18" charset="0"/>
                          <a:cs typeface="Arial" charset="0"/>
                        </a:rPr>
                        <a:t> стационарное</a:t>
                      </a:r>
                      <a:r>
                        <a:rPr kumimoji="0" lang="ru-RU" sz="18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   </a:t>
                      </a:r>
                      <a:r>
                        <a:rPr kumimoji="0" lang="en-US" sz="18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a:t>
                      </a:r>
                      <a:r>
                        <a:rPr kumimoji="0" lang="ru-RU" sz="1800" b="0" i="0" u="none" strike="noStrike" cap="none" normalizeH="0" baseline="0" smtClean="0">
                          <a:ln>
                            <a:noFill/>
                          </a:ln>
                          <a:solidFill>
                            <a:schemeClr val="tx1"/>
                          </a:solidFill>
                          <a:effectLst/>
                          <a:latin typeface="Garamond" pitchFamily="18" charset="0"/>
                          <a:ea typeface="Times New Roman" pitchFamily="18" charset="0"/>
                          <a:cs typeface="Arial" charset="0"/>
                        </a:rPr>
                        <a:t> самолечение</a:t>
                      </a:r>
                      <a:endParaRPr kumimoji="0" lang="ru-RU" sz="1800" b="0" i="0" u="none" strike="noStrike" cap="none" normalizeH="0" baseline="0" smtClean="0">
                        <a:ln>
                          <a:noFill/>
                        </a:ln>
                        <a:solidFill>
                          <a:schemeClr val="tx1"/>
                        </a:solidFill>
                        <a:effectLst/>
                        <a:latin typeface="Calibri" pitchFamily="34" charset="0"/>
                        <a:ea typeface="Times New Roman" pitchFamily="18" charset="0"/>
                        <a:cs typeface="Arial" charset="0"/>
                        <a:sym typeface="Wingdings" pitchFamily="2" charset="2"/>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Сообщение: </a:t>
                      </a:r>
                      <a:r>
                        <a:rPr kumimoji="0" lang="en-US" sz="18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a:t>
                      </a:r>
                      <a:r>
                        <a:rPr kumimoji="0" lang="ru-RU" sz="1800" b="0" i="0" u="none" strike="noStrike" cap="none" normalizeH="0" baseline="0" smtClean="0">
                          <a:ln>
                            <a:noFill/>
                          </a:ln>
                          <a:solidFill>
                            <a:schemeClr val="tx1"/>
                          </a:solidFill>
                          <a:effectLst/>
                          <a:latin typeface="Garamond" pitchFamily="18" charset="0"/>
                          <a:ea typeface="Times New Roman" pitchFamily="18" charset="0"/>
                          <a:cs typeface="Arial" charset="0"/>
                        </a:rPr>
                        <a:t> первичное </a:t>
                      </a:r>
                      <a:endParaRPr kumimoji="0" lang="ru-RU" sz="1800" b="0" i="0" u="none" strike="noStrike" cap="none" normalizeH="0" baseline="0" smtClean="0">
                        <a:ln>
                          <a:noFill/>
                        </a:ln>
                        <a:solidFill>
                          <a:schemeClr val="tx1"/>
                        </a:solidFill>
                        <a:effectLst/>
                        <a:latin typeface="Calibri" pitchFamily="34" charset="0"/>
                        <a:ea typeface="Times New Roman" pitchFamily="18" charset="0"/>
                        <a:cs typeface="Arial" charset="0"/>
                        <a:sym typeface="Wingdings" pitchFamily="2" charset="2"/>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                    </a:t>
                      </a:r>
                      <a:r>
                        <a:rPr kumimoji="0" lang="en-US" sz="18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a:t>
                      </a:r>
                      <a:r>
                        <a:rPr kumimoji="0" lang="en-US" sz="1800" b="0" i="0" u="none" strike="noStrike" cap="none" normalizeH="0" baseline="0" smtClean="0">
                          <a:ln>
                            <a:noFill/>
                          </a:ln>
                          <a:solidFill>
                            <a:schemeClr val="tx1"/>
                          </a:solidFill>
                          <a:effectLst/>
                          <a:latin typeface="Garamond" pitchFamily="18" charset="0"/>
                          <a:ea typeface="Times New Roman" pitchFamily="18" charset="0"/>
                          <a:cs typeface="Arial" charset="0"/>
                        </a:rPr>
                        <a:t> повторное (дата первичного</a:t>
                      </a:r>
                      <a:r>
                        <a:rPr kumimoji="0" lang="en-US" sz="18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     _________  )</a:t>
                      </a:r>
                    </a:p>
                  </a:txBody>
                  <a:tcPr marT="45727" marB="45727"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ru-RU"/>
                    </a:p>
                  </a:txBody>
                  <a:tcPr/>
                </a:tc>
              </a:tr>
            </a:tbl>
          </a:graphicData>
        </a:graphic>
      </p:graphicFrame>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2312" name="Group 88"/>
          <p:cNvGraphicFramePr>
            <a:graphicFrameLocks noGrp="1"/>
          </p:cNvGraphicFramePr>
          <p:nvPr/>
        </p:nvGraphicFramePr>
        <p:xfrm>
          <a:off x="0" y="228600"/>
          <a:ext cx="9144000" cy="5589589"/>
        </p:xfrm>
        <a:graphic>
          <a:graphicData uri="http://schemas.openxmlformats.org/drawingml/2006/table">
            <a:tbl>
              <a:tblPr/>
              <a:tblGrid>
                <a:gridCol w="2133600"/>
                <a:gridCol w="182563"/>
                <a:gridCol w="808037"/>
                <a:gridCol w="304800"/>
                <a:gridCol w="1066800"/>
                <a:gridCol w="457200"/>
                <a:gridCol w="1131888"/>
                <a:gridCol w="1611312"/>
                <a:gridCol w="1447800"/>
              </a:tblGrid>
              <a:tr h="365760">
                <a:tc gridSpan="9">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Garamond" pitchFamily="18" charset="0"/>
                          <a:ea typeface="Times New Roman" pitchFamily="18" charset="0"/>
                          <a:cs typeface="Arial" charset="0"/>
                        </a:rPr>
                        <a:t>ЛЕКАРСТВЕННОЕ СРЕДСТВО (ЛС), предположительно вызвавшее НР</a:t>
                      </a:r>
                      <a:endParaRPr kumimoji="0" lang="ru-RU" sz="1800" b="0" i="0" u="none" strike="noStrike" cap="none" normalizeH="0" baseline="0" smtClean="0">
                        <a:ln>
                          <a:noFill/>
                        </a:ln>
                        <a:solidFill>
                          <a:schemeClr val="tx1"/>
                        </a:solidFill>
                        <a:effectLst/>
                        <a:latin typeface="Garamond" pitchFamily="18" charset="0"/>
                        <a:ea typeface="Times New Roman" pitchFamily="18" charset="0"/>
                        <a:cs typeface="Arial" charset="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640080">
                <a:tc gridSpan="4">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Garamond" pitchFamily="18" charset="0"/>
                          <a:ea typeface="Times New Roman" pitchFamily="18" charset="0"/>
                          <a:cs typeface="Arial" charset="0"/>
                        </a:rPr>
                        <a:t>Международное непатентованное название (МНН)</a:t>
                      </a: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hMerge="1">
                  <a:txBody>
                    <a:bodyPr/>
                    <a:lstStyle/>
                    <a:p>
                      <a:endParaRPr lang="ru-RU"/>
                    </a:p>
                  </a:txBody>
                  <a:tcPr/>
                </a:tc>
                <a:tc gridSpan="3">
                  <a:txBody>
                    <a:bodyPr/>
                    <a:lstStyle/>
                    <a:p>
                      <a:pPr marL="0" marR="0" lvl="0" indent="0" algn="ctr"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1800" b="0" i="0" u="none" strike="noStrike" cap="none" normalizeH="0" baseline="0" smtClean="0">
                        <a:ln>
                          <a:noFill/>
                        </a:ln>
                        <a:solidFill>
                          <a:schemeClr val="tx1"/>
                        </a:solidFill>
                        <a:effectLst/>
                        <a:latin typeface="Garamond"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Garamond" pitchFamily="18" charset="0"/>
                          <a:ea typeface="Times New Roman" pitchFamily="18" charset="0"/>
                          <a:cs typeface="Arial" charset="0"/>
                        </a:rPr>
                        <a:t>Торговое название (ТН)</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1800" b="0" i="0" u="none" strike="noStrike" cap="none" normalizeH="0" baseline="0" smtClean="0">
                        <a:ln>
                          <a:noFill/>
                        </a:ln>
                        <a:solidFill>
                          <a:schemeClr val="tx1"/>
                        </a:solidFill>
                        <a:effectLst/>
                        <a:latin typeface="Garamond" pitchFamily="18"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5760">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Garamond" pitchFamily="18" charset="0"/>
                          <a:ea typeface="Times New Roman" pitchFamily="18" charset="0"/>
                          <a:cs typeface="Arial" charset="0"/>
                        </a:rPr>
                        <a:t>Производитель</a:t>
                      </a: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1800" b="0" i="0" u="none" strike="noStrike" cap="none" normalizeH="0" baseline="0" smtClean="0">
                        <a:ln>
                          <a:noFill/>
                        </a:ln>
                        <a:solidFill>
                          <a:schemeClr val="tx1"/>
                        </a:solidFill>
                        <a:effectLst/>
                        <a:latin typeface="Garamond"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Garamond" pitchFamily="18" charset="0"/>
                          <a:ea typeface="Times New Roman" pitchFamily="18" charset="0"/>
                          <a:cs typeface="Arial" charset="0"/>
                        </a:rPr>
                        <a:t>Страна</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a:txBody>
                    <a:bodyPr/>
                    <a:lstStyle/>
                    <a:p>
                      <a:pPr marL="0" marR="0" lvl="0" indent="0" algn="ctr"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1800" b="0" i="0" u="none" strike="noStrike" cap="none" normalizeH="0" baseline="0" smtClean="0">
                        <a:ln>
                          <a:noFill/>
                        </a:ln>
                        <a:solidFill>
                          <a:schemeClr val="tx1"/>
                        </a:solidFill>
                        <a:effectLst/>
                        <a:latin typeface="Garamond"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Garamond" pitchFamily="18" charset="0"/>
                          <a:ea typeface="Times New Roman" pitchFamily="18" charset="0"/>
                          <a:cs typeface="Arial" charset="0"/>
                        </a:rPr>
                        <a:t>Номер серии</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1800" b="0" i="0" u="none" strike="noStrike" cap="none" normalizeH="0" baseline="0" smtClean="0">
                        <a:ln>
                          <a:noFill/>
                        </a:ln>
                        <a:solidFill>
                          <a:schemeClr val="tx1"/>
                        </a:solidFill>
                        <a:effectLst/>
                        <a:latin typeface="Garamond" pitchFamily="18"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914400">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Garamond" pitchFamily="18" charset="0"/>
                          <a:ea typeface="Times New Roman" pitchFamily="18" charset="0"/>
                          <a:cs typeface="Arial" charset="0"/>
                        </a:rPr>
                        <a:t>Показание к назначению</a:t>
                      </a: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Garamond" pitchFamily="18" charset="0"/>
                          <a:ea typeface="Times New Roman" pitchFamily="18" charset="0"/>
                          <a:cs typeface="Arial" charset="0"/>
                        </a:rPr>
                        <a:t>Путь введения</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Garamond" pitchFamily="18" charset="0"/>
                          <a:ea typeface="Times New Roman" pitchFamily="18" charset="0"/>
                          <a:cs typeface="Arial" charset="0"/>
                        </a:rPr>
                        <a:t>Разовая/Суточная доза</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Garamond" pitchFamily="18" charset="0"/>
                          <a:ea typeface="Times New Roman" pitchFamily="18" charset="0"/>
                          <a:cs typeface="Arial" charset="0"/>
                        </a:rPr>
                        <a:t>Дата начала терапии</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Garamond" pitchFamily="18" charset="0"/>
                          <a:ea typeface="Times New Roman" pitchFamily="18" charset="0"/>
                          <a:cs typeface="Arial" charset="0"/>
                        </a:rPr>
                        <a:t>Дата окончания терапии</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Garamond" pitchFamily="18" charset="0"/>
                          <a:ea typeface="Times New Roman" pitchFamily="18" charset="0"/>
                          <a:cs typeface="Arial" charset="0"/>
                        </a:rPr>
                        <a:t>Доза, вызвавшая НР</a:t>
                      </a: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2113">
                <a:tc>
                  <a:txBody>
                    <a:bodyPr/>
                    <a:lstStyle/>
                    <a:p>
                      <a:pPr marL="0" marR="0" lvl="0" indent="0" algn="l"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1800" b="0" i="0" u="none" strike="noStrike" cap="none" normalizeH="0" baseline="0" smtClean="0">
                        <a:ln>
                          <a:noFill/>
                        </a:ln>
                        <a:solidFill>
                          <a:schemeClr val="tx1"/>
                        </a:solidFill>
                        <a:effectLst/>
                        <a:latin typeface="Garamond" pitchFamily="18"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3">
                  <a:txBody>
                    <a:bodyPr/>
                    <a:lstStyle/>
                    <a:p>
                      <a:pPr marL="0" marR="0" lvl="0" indent="0" algn="l"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1800" b="0" i="0" u="none" strike="noStrike" cap="none" normalizeH="0" baseline="0" smtClean="0">
                        <a:ln>
                          <a:noFill/>
                        </a:ln>
                        <a:solidFill>
                          <a:schemeClr val="tx1"/>
                        </a:solidFill>
                        <a:effectLst/>
                        <a:latin typeface="Garamond"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gridSpan="2">
                  <a:txBody>
                    <a:bodyPr/>
                    <a:lstStyle/>
                    <a:p>
                      <a:pPr marL="0" marR="0" lvl="0" indent="0" algn="l"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1800" b="0" i="0" u="none" strike="noStrike" cap="none" normalizeH="0" baseline="0" smtClean="0">
                        <a:ln>
                          <a:noFill/>
                        </a:ln>
                        <a:solidFill>
                          <a:schemeClr val="tx1"/>
                        </a:solidFill>
                        <a:effectLst/>
                        <a:latin typeface="Garamond"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Garamond" pitchFamily="18" charset="0"/>
                          <a:ea typeface="Times New Roman" pitchFamily="18" charset="0"/>
                          <a:cs typeface="Arial" charset="0"/>
                        </a:rPr>
                        <a:t>/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Garamond" pitchFamily="18" charset="0"/>
                          <a:ea typeface="Times New Roman" pitchFamily="18" charset="0"/>
                          <a:cs typeface="Arial" charset="0"/>
                        </a:rPr>
                        <a:t>/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1800" b="0" i="0" u="none" strike="noStrike" cap="none" normalizeH="0" baseline="0" smtClean="0">
                        <a:ln>
                          <a:noFill/>
                        </a:ln>
                        <a:solidFill>
                          <a:schemeClr val="tx1"/>
                        </a:solidFill>
                        <a:effectLst/>
                        <a:latin typeface="Garamond" pitchFamily="18"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84225">
                <a:tc gridSpan="9">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500" b="1" i="0" u="none" strike="noStrike" cap="none" normalizeH="0" baseline="0" smtClean="0">
                          <a:ln>
                            <a:noFill/>
                          </a:ln>
                          <a:solidFill>
                            <a:schemeClr val="tx1"/>
                          </a:solidFill>
                          <a:effectLst/>
                          <a:latin typeface="Garamond" pitchFamily="18" charset="0"/>
                          <a:ea typeface="Times New Roman" pitchFamily="18" charset="0"/>
                          <a:cs typeface="Arial" charset="0"/>
                        </a:rPr>
                        <a:t>ДРУГИЕ ЛЕКАРСТВЕННЫЕ СРЕДСТВА, принимаемые в течение последних 3 месяцев, включая ЛС принимаемые пациентом самостоятельно (по собственному решению)</a:t>
                      </a:r>
                      <a:endParaRPr kumimoji="0" lang="ru-RU" sz="1500" b="0" i="0" u="none" strike="noStrike" cap="none" normalizeH="0" baseline="0" smtClean="0">
                        <a:ln>
                          <a:noFill/>
                        </a:ln>
                        <a:solidFill>
                          <a:schemeClr val="tx1"/>
                        </a:solidFill>
                        <a:effectLst/>
                        <a:latin typeface="Calibri" pitchFamily="34" charset="0"/>
                        <a:ea typeface="Times New Roman" pitchFamily="18" charset="0"/>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500" b="0" i="0" u="none" strike="noStrike" cap="none" normalizeH="0" baseline="0" smtClean="0">
                          <a:ln>
                            <a:noFill/>
                          </a:ln>
                          <a:solidFill>
                            <a:schemeClr val="tx1"/>
                          </a:solidFill>
                          <a:effectLst/>
                          <a:latin typeface="Garamond" pitchFamily="18" charset="0"/>
                          <a:ea typeface="Times New Roman" pitchFamily="18" charset="0"/>
                          <a:cs typeface="Arial" charset="0"/>
                        </a:rPr>
                        <a:t>Укажите </a:t>
                      </a:r>
                      <a:r>
                        <a:rPr kumimoji="0" lang="ru-RU" sz="1500" b="1" i="0" u="none" strike="noStrike" cap="none" normalizeH="0" baseline="0" smtClean="0">
                          <a:ln>
                            <a:noFill/>
                          </a:ln>
                          <a:solidFill>
                            <a:schemeClr val="tx1"/>
                          </a:solidFill>
                          <a:effectLst/>
                          <a:latin typeface="Calibri" pitchFamily="34" charset="0"/>
                          <a:ea typeface="Times New Roman" pitchFamily="18" charset="0"/>
                          <a:cs typeface="Arial" charset="0"/>
                        </a:rPr>
                        <a:t>«</a:t>
                      </a:r>
                      <a:r>
                        <a:rPr kumimoji="0" lang="ru-RU" sz="1500" b="1" i="0" u="none" strike="noStrike" cap="none" normalizeH="0" baseline="0" smtClean="0">
                          <a:ln>
                            <a:noFill/>
                          </a:ln>
                          <a:solidFill>
                            <a:schemeClr val="tx1"/>
                          </a:solidFill>
                          <a:effectLst/>
                          <a:latin typeface="Garamond" pitchFamily="18" charset="0"/>
                          <a:ea typeface="Times New Roman" pitchFamily="18" charset="0"/>
                          <a:cs typeface="Arial" charset="0"/>
                        </a:rPr>
                        <a:t>НЕТ</a:t>
                      </a:r>
                      <a:r>
                        <a:rPr kumimoji="0" lang="ru-RU" sz="1500" b="1" i="0" u="none" strike="noStrike" cap="none" normalizeH="0" baseline="0" smtClean="0">
                          <a:ln>
                            <a:noFill/>
                          </a:ln>
                          <a:solidFill>
                            <a:schemeClr val="tx1"/>
                          </a:solidFill>
                          <a:effectLst/>
                          <a:latin typeface="Calibri" pitchFamily="34" charset="0"/>
                          <a:ea typeface="Times New Roman" pitchFamily="18" charset="0"/>
                          <a:cs typeface="Arial" charset="0"/>
                        </a:rPr>
                        <a:t>»</a:t>
                      </a:r>
                      <a:r>
                        <a:rPr kumimoji="0" lang="ru-RU" sz="1500" b="0" i="0" u="none" strike="noStrike" cap="none" normalizeH="0" baseline="0" smtClean="0">
                          <a:ln>
                            <a:noFill/>
                          </a:ln>
                          <a:solidFill>
                            <a:schemeClr val="tx1"/>
                          </a:solidFill>
                          <a:effectLst/>
                          <a:latin typeface="Garamond" pitchFamily="18" charset="0"/>
                          <a:ea typeface="Times New Roman" pitchFamily="18" charset="0"/>
                          <a:cs typeface="Arial" charset="0"/>
                        </a:rPr>
                        <a:t>, если других лекарств пациент не принимал</a:t>
                      </a: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982663">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Garamond" pitchFamily="18" charset="0"/>
                          <a:ea typeface="Times New Roman" pitchFamily="18" charset="0"/>
                          <a:cs typeface="Arial" charset="0"/>
                        </a:rPr>
                        <a:t>МНН</a:t>
                      </a: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Garamond" pitchFamily="18" charset="0"/>
                          <a:ea typeface="Times New Roman" pitchFamily="18" charset="0"/>
                          <a:cs typeface="Arial" charset="0"/>
                        </a:rPr>
                        <a:t>ТН</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Garamond" pitchFamily="18" charset="0"/>
                          <a:ea typeface="Times New Roman" pitchFamily="18" charset="0"/>
                          <a:cs typeface="Arial" charset="0"/>
                        </a:rPr>
                        <a:t>Путь введения</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Garamond" pitchFamily="18" charset="0"/>
                          <a:ea typeface="Times New Roman" pitchFamily="18" charset="0"/>
                          <a:cs typeface="Arial" charset="0"/>
                        </a:rPr>
                        <a:t>Дата начала терапии</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Garamond" pitchFamily="18" charset="0"/>
                          <a:ea typeface="Times New Roman" pitchFamily="18" charset="0"/>
                          <a:cs typeface="Arial" charset="0"/>
                        </a:rPr>
                        <a:t>Дата прекращения терапии</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Garamond" pitchFamily="18" charset="0"/>
                          <a:ea typeface="Times New Roman" pitchFamily="18" charset="0"/>
                          <a:cs typeface="Arial" charset="0"/>
                        </a:rPr>
                        <a:t>Показание</a:t>
                      </a: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8600">
                <a:tc gridSpan="2">
                  <a:txBody>
                    <a:bodyPr/>
                    <a:lstStyle/>
                    <a:p>
                      <a:pPr marL="0" marR="0" lvl="0" indent="0" algn="l"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800" b="0" i="0" u="none" strike="noStrike" cap="none" normalizeH="0" baseline="0" smtClean="0">
                        <a:ln>
                          <a:noFill/>
                        </a:ln>
                        <a:solidFill>
                          <a:schemeClr val="tx1"/>
                        </a:solidFill>
                        <a:effectLst/>
                        <a:latin typeface="Garamond" pitchFamily="18"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a:txBody>
                    <a:bodyPr/>
                    <a:lstStyle/>
                    <a:p>
                      <a:pPr marL="0" marR="0" lvl="0" indent="0" algn="l"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800" b="0" i="0" u="none" strike="noStrike" cap="none" normalizeH="0" baseline="0" smtClean="0">
                        <a:ln>
                          <a:noFill/>
                        </a:ln>
                        <a:solidFill>
                          <a:schemeClr val="tx1"/>
                        </a:solidFill>
                        <a:effectLst/>
                        <a:latin typeface="Garamond"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l"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800" b="0" i="0" u="none" strike="noStrike" cap="none" normalizeH="0" baseline="0" smtClean="0">
                        <a:ln>
                          <a:noFill/>
                        </a:ln>
                        <a:solidFill>
                          <a:schemeClr val="tx1"/>
                        </a:solidFill>
                        <a:effectLst/>
                        <a:latin typeface="Garamond"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Garamond" pitchFamily="18" charset="0"/>
                          <a:ea typeface="Times New Roman" pitchFamily="18" charset="0"/>
                          <a:cs typeface="Arial" charset="0"/>
                        </a:rPr>
                        <a:t>/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Garamond" pitchFamily="18" charset="0"/>
                          <a:ea typeface="Times New Roman" pitchFamily="18" charset="0"/>
                          <a:cs typeface="Arial" charset="0"/>
                        </a:rPr>
                        <a:t>/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800" b="0" i="0" u="none" strike="noStrike" cap="none" normalizeH="0" baseline="0" smtClean="0">
                        <a:ln>
                          <a:noFill/>
                        </a:ln>
                        <a:solidFill>
                          <a:schemeClr val="tx1"/>
                        </a:solidFill>
                        <a:effectLst/>
                        <a:latin typeface="Garamond" pitchFamily="18"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30188">
                <a:tc gridSpan="2">
                  <a:txBody>
                    <a:bodyPr/>
                    <a:lstStyle/>
                    <a:p>
                      <a:pPr marL="0" marR="0" lvl="0" indent="0" algn="l"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800" b="0" i="0" u="none" strike="noStrike" cap="none" normalizeH="0" baseline="0" smtClean="0">
                        <a:ln>
                          <a:noFill/>
                        </a:ln>
                        <a:solidFill>
                          <a:schemeClr val="tx1"/>
                        </a:solidFill>
                        <a:effectLst/>
                        <a:latin typeface="Garamond" pitchFamily="18"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a:txBody>
                    <a:bodyPr/>
                    <a:lstStyle/>
                    <a:p>
                      <a:pPr marL="0" marR="0" lvl="0" indent="0" algn="l"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800" b="0" i="0" u="none" strike="noStrike" cap="none" normalizeH="0" baseline="0" smtClean="0">
                        <a:ln>
                          <a:noFill/>
                        </a:ln>
                        <a:solidFill>
                          <a:schemeClr val="tx1"/>
                        </a:solidFill>
                        <a:effectLst/>
                        <a:latin typeface="Garamond"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l"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800" b="0" i="0" u="none" strike="noStrike" cap="none" normalizeH="0" baseline="0" smtClean="0">
                        <a:ln>
                          <a:noFill/>
                        </a:ln>
                        <a:solidFill>
                          <a:schemeClr val="tx1"/>
                        </a:solidFill>
                        <a:effectLst/>
                        <a:latin typeface="Garamond"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Garamond" pitchFamily="18" charset="0"/>
                          <a:ea typeface="Times New Roman" pitchFamily="18" charset="0"/>
                          <a:cs typeface="Arial" charset="0"/>
                        </a:rPr>
                        <a:t>/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Garamond" pitchFamily="18" charset="0"/>
                          <a:ea typeface="Times New Roman" pitchFamily="18" charset="0"/>
                          <a:cs typeface="Arial" charset="0"/>
                        </a:rPr>
                        <a:t>/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800" b="0" i="0" u="none" strike="noStrike" cap="none" normalizeH="0" baseline="0" smtClean="0">
                        <a:ln>
                          <a:noFill/>
                        </a:ln>
                        <a:solidFill>
                          <a:schemeClr val="tx1"/>
                        </a:solidFill>
                        <a:effectLst/>
                        <a:latin typeface="Garamond" pitchFamily="18"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8600">
                <a:tc gridSpan="2">
                  <a:txBody>
                    <a:bodyPr/>
                    <a:lstStyle/>
                    <a:p>
                      <a:pPr marL="0" marR="0" lvl="0" indent="0" algn="l"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800" b="0" i="0" u="none" strike="noStrike" cap="none" normalizeH="0" baseline="0" smtClean="0">
                        <a:ln>
                          <a:noFill/>
                        </a:ln>
                        <a:solidFill>
                          <a:schemeClr val="tx1"/>
                        </a:solidFill>
                        <a:effectLst/>
                        <a:latin typeface="Garamond" pitchFamily="18"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a:txBody>
                    <a:bodyPr/>
                    <a:lstStyle/>
                    <a:p>
                      <a:pPr marL="0" marR="0" lvl="0" indent="0" algn="l"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800" b="0" i="0" u="none" strike="noStrike" cap="none" normalizeH="0" baseline="0" smtClean="0">
                        <a:ln>
                          <a:noFill/>
                        </a:ln>
                        <a:solidFill>
                          <a:schemeClr val="tx1"/>
                        </a:solidFill>
                        <a:effectLst/>
                        <a:latin typeface="Garamond"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l"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800" b="0" i="0" u="none" strike="noStrike" cap="none" normalizeH="0" baseline="0" smtClean="0">
                        <a:ln>
                          <a:noFill/>
                        </a:ln>
                        <a:solidFill>
                          <a:schemeClr val="tx1"/>
                        </a:solidFill>
                        <a:effectLst/>
                        <a:latin typeface="Garamond"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Garamond" pitchFamily="18" charset="0"/>
                          <a:ea typeface="Times New Roman" pitchFamily="18" charset="0"/>
                          <a:cs typeface="Arial" charset="0"/>
                        </a:rPr>
                        <a:t>/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Garamond" pitchFamily="18" charset="0"/>
                          <a:ea typeface="Times New Roman" pitchFamily="18" charset="0"/>
                          <a:cs typeface="Arial" charset="0"/>
                        </a:rPr>
                        <a:t>/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800" b="0" i="0" u="none" strike="noStrike" cap="none" normalizeH="0" baseline="0" smtClean="0">
                        <a:ln>
                          <a:noFill/>
                        </a:ln>
                        <a:solidFill>
                          <a:schemeClr val="tx1"/>
                        </a:solidFill>
                        <a:effectLst/>
                        <a:latin typeface="Garamond" pitchFamily="18"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8600">
                <a:tc gridSpan="2">
                  <a:txBody>
                    <a:bodyPr/>
                    <a:lstStyle/>
                    <a:p>
                      <a:pPr marL="0" marR="0" lvl="0" indent="0" algn="l"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800" b="0" i="0" u="none" strike="noStrike" cap="none" normalizeH="0" baseline="0" smtClean="0">
                        <a:ln>
                          <a:noFill/>
                        </a:ln>
                        <a:solidFill>
                          <a:schemeClr val="tx1"/>
                        </a:solidFill>
                        <a:effectLst/>
                        <a:latin typeface="Garamond" pitchFamily="18"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a:txBody>
                    <a:bodyPr/>
                    <a:lstStyle/>
                    <a:p>
                      <a:pPr marL="0" marR="0" lvl="0" indent="0" algn="l"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800" b="0" i="0" u="none" strike="noStrike" cap="none" normalizeH="0" baseline="0" smtClean="0">
                        <a:ln>
                          <a:noFill/>
                        </a:ln>
                        <a:solidFill>
                          <a:schemeClr val="tx1"/>
                        </a:solidFill>
                        <a:effectLst/>
                        <a:latin typeface="Garamond"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l"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800" b="0" i="0" u="none" strike="noStrike" cap="none" normalizeH="0" baseline="0" smtClean="0">
                        <a:ln>
                          <a:noFill/>
                        </a:ln>
                        <a:solidFill>
                          <a:schemeClr val="tx1"/>
                        </a:solidFill>
                        <a:effectLst/>
                        <a:latin typeface="Garamond"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Garamond" pitchFamily="18" charset="0"/>
                          <a:ea typeface="Times New Roman" pitchFamily="18" charset="0"/>
                          <a:cs typeface="Arial" charset="0"/>
                        </a:rPr>
                        <a:t>/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Garamond" pitchFamily="18" charset="0"/>
                          <a:ea typeface="Times New Roman" pitchFamily="18" charset="0"/>
                          <a:cs typeface="Arial" charset="0"/>
                        </a:rPr>
                        <a:t>/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800" b="0" i="0" u="none" strike="noStrike" cap="none" normalizeH="0" baseline="0" smtClean="0">
                        <a:ln>
                          <a:noFill/>
                        </a:ln>
                        <a:solidFill>
                          <a:schemeClr val="tx1"/>
                        </a:solidFill>
                        <a:effectLst/>
                        <a:latin typeface="Garamond" pitchFamily="18"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8600">
                <a:tc gridSpan="2">
                  <a:txBody>
                    <a:bodyPr/>
                    <a:lstStyle/>
                    <a:p>
                      <a:pPr marL="0" marR="0" lvl="0" indent="0" algn="l"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800" b="0" i="0" u="none" strike="noStrike" cap="none" normalizeH="0" baseline="0" smtClean="0">
                        <a:ln>
                          <a:noFill/>
                        </a:ln>
                        <a:solidFill>
                          <a:schemeClr val="tx1"/>
                        </a:solidFill>
                        <a:effectLst/>
                        <a:latin typeface="Garamond" pitchFamily="18"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a:txBody>
                    <a:bodyPr/>
                    <a:lstStyle/>
                    <a:p>
                      <a:pPr marL="0" marR="0" lvl="0" indent="0" algn="l"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800" b="0" i="0" u="none" strike="noStrike" cap="none" normalizeH="0" baseline="0" smtClean="0">
                        <a:ln>
                          <a:noFill/>
                        </a:ln>
                        <a:solidFill>
                          <a:schemeClr val="tx1"/>
                        </a:solidFill>
                        <a:effectLst/>
                        <a:latin typeface="Garamond"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l"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800" b="0" i="0" u="none" strike="noStrike" cap="none" normalizeH="0" baseline="0" smtClean="0">
                        <a:ln>
                          <a:noFill/>
                        </a:ln>
                        <a:solidFill>
                          <a:schemeClr val="tx1"/>
                        </a:solidFill>
                        <a:effectLst/>
                        <a:latin typeface="Garamond"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Garamond" pitchFamily="18" charset="0"/>
                          <a:ea typeface="Times New Roman" pitchFamily="18" charset="0"/>
                          <a:cs typeface="Arial" charset="0"/>
                        </a:rPr>
                        <a:t>/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Garamond" pitchFamily="18" charset="0"/>
                          <a:ea typeface="Times New Roman" pitchFamily="18" charset="0"/>
                          <a:cs typeface="Arial" charset="0"/>
                        </a:rPr>
                        <a:t>/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800" b="0" i="0" u="none" strike="noStrike" cap="none" normalizeH="0" baseline="0" smtClean="0">
                        <a:ln>
                          <a:noFill/>
                        </a:ln>
                        <a:solidFill>
                          <a:schemeClr val="tx1"/>
                        </a:solidFill>
                        <a:effectLst/>
                        <a:latin typeface="Garamond" pitchFamily="18"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3275" name="Group 27"/>
          <p:cNvGraphicFramePr>
            <a:graphicFrameLocks noGrp="1"/>
          </p:cNvGraphicFramePr>
          <p:nvPr/>
        </p:nvGraphicFramePr>
        <p:xfrm>
          <a:off x="0" y="152400"/>
          <a:ext cx="8839200" cy="6680200"/>
        </p:xfrm>
        <a:graphic>
          <a:graphicData uri="http://schemas.openxmlformats.org/drawingml/2006/table">
            <a:tbl>
              <a:tblPr/>
              <a:tblGrid>
                <a:gridCol w="3733800"/>
                <a:gridCol w="228600"/>
                <a:gridCol w="1143000"/>
                <a:gridCol w="3733800"/>
              </a:tblGrid>
              <a:tr h="609600">
                <a:tc gridSpan="2">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700" b="1" i="0" u="none" strike="noStrike" cap="none" normalizeH="0" baseline="0" smtClean="0">
                          <a:ln>
                            <a:noFill/>
                          </a:ln>
                          <a:solidFill>
                            <a:schemeClr val="tx1"/>
                          </a:solidFill>
                          <a:effectLst/>
                          <a:latin typeface="Garamond" pitchFamily="18" charset="0"/>
                          <a:ea typeface="Times New Roman" pitchFamily="18" charset="0"/>
                          <a:cs typeface="Arial" charset="0"/>
                        </a:rPr>
                        <a:t>Описание НР:</a:t>
                      </a:r>
                      <a:endParaRPr kumimoji="0" lang="ru-RU" sz="1700" b="0" i="0" u="none" strike="noStrike" cap="none" normalizeH="0" baseline="0" smtClean="0">
                        <a:ln>
                          <a:noFill/>
                        </a:ln>
                        <a:solidFill>
                          <a:schemeClr val="tx1"/>
                        </a:solidFill>
                        <a:effectLst/>
                        <a:latin typeface="Calibri" pitchFamily="34" charset="0"/>
                        <a:ea typeface="Times New Roman" pitchFamily="18" charset="0"/>
                        <a:cs typeface="Arial"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gridSpan="2">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700" b="0" i="0" u="none" strike="noStrike" cap="none" normalizeH="0" baseline="0" smtClean="0">
                          <a:ln>
                            <a:noFill/>
                          </a:ln>
                          <a:solidFill>
                            <a:schemeClr val="tx1"/>
                          </a:solidFill>
                          <a:effectLst/>
                          <a:latin typeface="Garamond" pitchFamily="18" charset="0"/>
                          <a:ea typeface="Times New Roman" pitchFamily="18" charset="0"/>
                          <a:cs typeface="Arial" charset="0"/>
                        </a:rPr>
                        <a:t>Дата начала НР:</a:t>
                      </a:r>
                      <a:endParaRPr kumimoji="0" lang="ru-RU" sz="1700" b="0" i="0" u="none" strike="noStrike" cap="none" normalizeH="0" baseline="0" smtClean="0">
                        <a:ln>
                          <a:noFill/>
                        </a:ln>
                        <a:solidFill>
                          <a:schemeClr val="tx1"/>
                        </a:solidFill>
                        <a:effectLst/>
                        <a:latin typeface="Calibri" pitchFamily="34" charset="0"/>
                        <a:ea typeface="Times New Roman" pitchFamily="18"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700" b="0" i="0" u="none" strike="noStrike" cap="none" normalizeH="0" baseline="0" smtClean="0">
                          <a:ln>
                            <a:noFill/>
                          </a:ln>
                          <a:solidFill>
                            <a:schemeClr val="tx1"/>
                          </a:solidFill>
                          <a:effectLst/>
                          <a:latin typeface="Garamond" pitchFamily="18" charset="0"/>
                          <a:ea typeface="Times New Roman" pitchFamily="18" charset="0"/>
                          <a:cs typeface="Arial" charset="0"/>
                        </a:rPr>
                        <a:t>Дата разрешения:</a:t>
                      </a:r>
                      <a:endParaRPr kumimoji="0" lang="ru-RU" sz="1700" b="0" i="0" u="none" strike="noStrike" cap="none" normalizeH="0" baseline="0" smtClean="0">
                        <a:ln>
                          <a:noFill/>
                        </a:ln>
                        <a:solidFill>
                          <a:schemeClr val="tx1"/>
                        </a:solidFill>
                        <a:effectLst/>
                        <a:latin typeface="Calibri" pitchFamily="34"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r>
              <a:tr h="400050">
                <a:tc gridSpan="4">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700" b="1" i="0" u="none" strike="noStrike" cap="none" normalizeH="0" baseline="0" smtClean="0">
                          <a:ln>
                            <a:noFill/>
                          </a:ln>
                          <a:solidFill>
                            <a:schemeClr val="tx1"/>
                          </a:solidFill>
                          <a:effectLst/>
                          <a:latin typeface="Garamond" pitchFamily="18" charset="0"/>
                          <a:ea typeface="Times New Roman" pitchFamily="18" charset="0"/>
                          <a:cs typeface="Arial" charset="0"/>
                        </a:rPr>
                        <a:t>Сопровождалось ли отмена ЛС исчезновением НР?</a:t>
                      </a:r>
                      <a:r>
                        <a:rPr kumimoji="0" lang="ru-RU" sz="1700" b="0" i="0" u="none" strike="noStrike" cap="none" normalizeH="0" baseline="0" smtClean="0">
                          <a:ln>
                            <a:noFill/>
                          </a:ln>
                          <a:solidFill>
                            <a:schemeClr val="tx1"/>
                          </a:solidFill>
                          <a:effectLst/>
                          <a:latin typeface="Garamond" pitchFamily="18" charset="0"/>
                          <a:ea typeface="Times New Roman" pitchFamily="18" charset="0"/>
                          <a:cs typeface="Arial" charset="0"/>
                        </a:rPr>
                        <a:t>     </a:t>
                      </a:r>
                      <a:r>
                        <a:rPr kumimoji="0" lang="en-US" sz="17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a:t>
                      </a:r>
                      <a:r>
                        <a:rPr kumimoji="0" lang="ru-RU" sz="1700" b="0" i="0" u="none" strike="noStrike" cap="none" normalizeH="0" baseline="0" smtClean="0">
                          <a:ln>
                            <a:noFill/>
                          </a:ln>
                          <a:solidFill>
                            <a:schemeClr val="tx1"/>
                          </a:solidFill>
                          <a:effectLst/>
                          <a:latin typeface="Garamond" pitchFamily="18" charset="0"/>
                          <a:ea typeface="Times New Roman" pitchFamily="18" charset="0"/>
                          <a:cs typeface="Arial" charset="0"/>
                        </a:rPr>
                        <a:t> да</a:t>
                      </a:r>
                      <a:r>
                        <a:rPr kumimoji="0" lang="ru-RU" sz="17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    </a:t>
                      </a:r>
                      <a:r>
                        <a:rPr kumimoji="0" lang="en-US" sz="17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a:t>
                      </a:r>
                      <a:r>
                        <a:rPr kumimoji="0" lang="ru-RU" sz="1700" b="0" i="0" u="none" strike="noStrike" cap="none" normalizeH="0" baseline="0" smtClean="0">
                          <a:ln>
                            <a:noFill/>
                          </a:ln>
                          <a:solidFill>
                            <a:schemeClr val="tx1"/>
                          </a:solidFill>
                          <a:effectLst/>
                          <a:latin typeface="Garamond" pitchFamily="18" charset="0"/>
                          <a:ea typeface="Times New Roman" pitchFamily="18" charset="0"/>
                          <a:cs typeface="Arial" charset="0"/>
                        </a:rPr>
                        <a:t>  </a:t>
                      </a:r>
                      <a:r>
                        <a:rPr kumimoji="0" lang="ru-RU" sz="17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нет   </a:t>
                      </a:r>
                      <a:r>
                        <a:rPr kumimoji="0" lang="en-US" sz="17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a:t>
                      </a:r>
                      <a:r>
                        <a:rPr kumimoji="0" lang="ru-RU" sz="1700" b="0" i="0" u="none" strike="noStrike" cap="none" normalizeH="0" baseline="0" smtClean="0">
                          <a:ln>
                            <a:noFill/>
                          </a:ln>
                          <a:solidFill>
                            <a:schemeClr val="tx1"/>
                          </a:solidFill>
                          <a:effectLst/>
                          <a:latin typeface="Garamond" pitchFamily="18" charset="0"/>
                          <a:ea typeface="Times New Roman" pitchFamily="18" charset="0"/>
                          <a:cs typeface="Arial" charset="0"/>
                        </a:rPr>
                        <a:t>  </a:t>
                      </a:r>
                      <a:r>
                        <a:rPr kumimoji="0" lang="ru-RU" sz="17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ЛС не отменялось </a:t>
                      </a:r>
                      <a:r>
                        <a:rPr kumimoji="0" lang="en-US" sz="17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a:t>
                      </a:r>
                      <a:r>
                        <a:rPr kumimoji="0" lang="ru-RU" sz="1700" b="0" i="0" u="none" strike="noStrike" cap="none" normalizeH="0" baseline="0" smtClean="0">
                          <a:ln>
                            <a:noFill/>
                          </a:ln>
                          <a:solidFill>
                            <a:schemeClr val="tx1"/>
                          </a:solidFill>
                          <a:effectLst/>
                          <a:latin typeface="Garamond" pitchFamily="18" charset="0"/>
                          <a:ea typeface="Times New Roman" pitchFamily="18" charset="0"/>
                          <a:cs typeface="Arial" charset="0"/>
                        </a:rPr>
                        <a:t>  </a:t>
                      </a:r>
                      <a:r>
                        <a:rPr kumimoji="0" lang="ru-RU" sz="17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не применимо</a:t>
                      </a: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hMerge="1">
                  <a:txBody>
                    <a:bodyPr/>
                    <a:lstStyle/>
                    <a:p>
                      <a:endParaRPr lang="ru-RU"/>
                    </a:p>
                  </a:txBody>
                  <a:tcPr/>
                </a:tc>
              </a:tr>
              <a:tr h="403225">
                <a:tc gridSpan="4">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700" b="1" i="0" u="none" strike="noStrike" cap="none" normalizeH="0" baseline="0" smtClean="0">
                          <a:ln>
                            <a:noFill/>
                          </a:ln>
                          <a:solidFill>
                            <a:schemeClr val="tx1"/>
                          </a:solidFill>
                          <a:effectLst/>
                          <a:latin typeface="Garamond" pitchFamily="18" charset="0"/>
                          <a:ea typeface="Times New Roman" pitchFamily="18" charset="0"/>
                          <a:cs typeface="Arial" charset="0"/>
                        </a:rPr>
                        <a:t>Отмечено ли повторение НР после повторного назначения ЛС?</a:t>
                      </a:r>
                      <a:r>
                        <a:rPr kumimoji="0" lang="ru-RU" sz="1700" b="0" i="0" u="none" strike="noStrike" cap="none" normalizeH="0" baseline="0" smtClean="0">
                          <a:ln>
                            <a:noFill/>
                          </a:ln>
                          <a:solidFill>
                            <a:schemeClr val="tx1"/>
                          </a:solidFill>
                          <a:effectLst/>
                          <a:latin typeface="Garamond" pitchFamily="18" charset="0"/>
                          <a:ea typeface="Times New Roman" pitchFamily="18" charset="0"/>
                          <a:cs typeface="Arial" charset="0"/>
                        </a:rPr>
                        <a:t> </a:t>
                      </a:r>
                      <a:r>
                        <a:rPr kumimoji="0" lang="en-US" sz="17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a:t>
                      </a:r>
                      <a:r>
                        <a:rPr kumimoji="0" lang="ru-RU" sz="1700" b="0" i="0" u="none" strike="noStrike" cap="none" normalizeH="0" baseline="0" smtClean="0">
                          <a:ln>
                            <a:noFill/>
                          </a:ln>
                          <a:solidFill>
                            <a:schemeClr val="tx1"/>
                          </a:solidFill>
                          <a:effectLst/>
                          <a:latin typeface="Garamond" pitchFamily="18" charset="0"/>
                          <a:ea typeface="Times New Roman" pitchFamily="18" charset="0"/>
                          <a:cs typeface="Arial" charset="0"/>
                        </a:rPr>
                        <a:t> да </a:t>
                      </a:r>
                      <a:r>
                        <a:rPr kumimoji="0" lang="en-US" sz="17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a:t>
                      </a:r>
                      <a:r>
                        <a:rPr kumimoji="0" lang="ru-RU" sz="1700" b="0" i="0" u="none" strike="noStrike" cap="none" normalizeH="0" baseline="0" smtClean="0">
                          <a:ln>
                            <a:noFill/>
                          </a:ln>
                          <a:solidFill>
                            <a:schemeClr val="tx1"/>
                          </a:solidFill>
                          <a:effectLst/>
                          <a:latin typeface="Garamond" pitchFamily="18" charset="0"/>
                          <a:ea typeface="Times New Roman" pitchFamily="18" charset="0"/>
                          <a:cs typeface="Arial" charset="0"/>
                        </a:rPr>
                        <a:t>  </a:t>
                      </a:r>
                      <a:r>
                        <a:rPr kumimoji="0" lang="ru-RU" sz="17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нет </a:t>
                      </a:r>
                      <a:r>
                        <a:rPr kumimoji="0" lang="en-US" sz="17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a:t>
                      </a:r>
                      <a:r>
                        <a:rPr kumimoji="0" lang="ru-RU" sz="1700" b="0" i="0" u="none" strike="noStrike" cap="none" normalizeH="0" baseline="0" smtClean="0">
                          <a:ln>
                            <a:noFill/>
                          </a:ln>
                          <a:solidFill>
                            <a:schemeClr val="tx1"/>
                          </a:solidFill>
                          <a:effectLst/>
                          <a:latin typeface="Garamond" pitchFamily="18" charset="0"/>
                          <a:ea typeface="Times New Roman" pitchFamily="18" charset="0"/>
                          <a:cs typeface="Arial" charset="0"/>
                        </a:rPr>
                        <a:t>  </a:t>
                      </a:r>
                      <a:r>
                        <a:rPr kumimoji="0" lang="ru-RU" sz="17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ЛС повторно не назначалось </a:t>
                      </a:r>
                      <a:r>
                        <a:rPr kumimoji="0" lang="en-US" sz="17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a:t>
                      </a:r>
                      <a:r>
                        <a:rPr kumimoji="0" lang="ru-RU" sz="1700" b="0" i="0" u="none" strike="noStrike" cap="none" normalizeH="0" baseline="0" smtClean="0">
                          <a:ln>
                            <a:noFill/>
                          </a:ln>
                          <a:solidFill>
                            <a:schemeClr val="tx1"/>
                          </a:solidFill>
                          <a:effectLst/>
                          <a:latin typeface="Garamond" pitchFamily="18" charset="0"/>
                          <a:ea typeface="Times New Roman" pitchFamily="18" charset="0"/>
                          <a:cs typeface="Arial" charset="0"/>
                        </a:rPr>
                        <a:t>  </a:t>
                      </a:r>
                      <a:r>
                        <a:rPr kumimoji="0" lang="ru-RU" sz="17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не применимо</a:t>
                      </a: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hMerge="1">
                  <a:txBody>
                    <a:bodyPr/>
                    <a:lstStyle/>
                    <a:p>
                      <a:endParaRPr lang="ru-RU"/>
                    </a:p>
                  </a:txBody>
                  <a:tcPr/>
                </a:tc>
              </a:tr>
              <a:tr h="127952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700" b="1" i="0" u="none" strike="noStrike" cap="none" normalizeH="0" baseline="0" smtClean="0">
                          <a:ln>
                            <a:noFill/>
                          </a:ln>
                          <a:solidFill>
                            <a:schemeClr val="tx1"/>
                          </a:solidFill>
                          <a:effectLst/>
                          <a:latin typeface="Garamond" pitchFamily="18" charset="0"/>
                          <a:ea typeface="Times New Roman" pitchFamily="18" charset="0"/>
                          <a:cs typeface="Arial" charset="0"/>
                        </a:rPr>
                        <a:t>Предпринятые меры:</a:t>
                      </a:r>
                      <a:endParaRPr kumimoji="0" lang="ru-RU" sz="1700" b="0" i="0" u="none" strike="noStrike" cap="none" normalizeH="0" baseline="0" smtClean="0">
                        <a:ln>
                          <a:noFill/>
                        </a:ln>
                        <a:solidFill>
                          <a:schemeClr val="tx1"/>
                        </a:solidFill>
                        <a:effectLst/>
                        <a:latin typeface="Calibri" pitchFamily="34" charset="0"/>
                        <a:ea typeface="Times New Roman" pitchFamily="18"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7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a:t>
                      </a:r>
                      <a:r>
                        <a:rPr kumimoji="0" lang="ru-RU" sz="1700" b="0" i="0" u="none" strike="noStrike" cap="none" normalizeH="0" baseline="0" smtClean="0">
                          <a:ln>
                            <a:noFill/>
                          </a:ln>
                          <a:solidFill>
                            <a:schemeClr val="tx1"/>
                          </a:solidFill>
                          <a:effectLst/>
                          <a:latin typeface="Garamond" pitchFamily="18" charset="0"/>
                          <a:ea typeface="Times New Roman" pitchFamily="18" charset="0"/>
                          <a:cs typeface="Arial" charset="0"/>
                        </a:rPr>
                        <a:t>  </a:t>
                      </a:r>
                      <a:r>
                        <a:rPr kumimoji="0" lang="ru-RU" sz="17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Без лечения                                                                           </a:t>
                      </a:r>
                      <a:endParaRPr kumimoji="0" lang="ru-RU" sz="1700" b="0" i="0" u="none" strike="noStrike" cap="none" normalizeH="0" baseline="0" smtClean="0">
                        <a:ln>
                          <a:noFill/>
                        </a:ln>
                        <a:solidFill>
                          <a:schemeClr val="tx1"/>
                        </a:solidFill>
                        <a:effectLst/>
                        <a:latin typeface="Calibri" pitchFamily="34" charset="0"/>
                        <a:ea typeface="Times New Roman" pitchFamily="18" charset="0"/>
                        <a:cs typeface="Arial" charset="0"/>
                        <a:sym typeface="Wingdings" pitchFamily="2" charset="2"/>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7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a:t>
                      </a:r>
                      <a:r>
                        <a:rPr kumimoji="0" lang="ru-RU" sz="1700" b="0" i="0" u="none" strike="noStrike" cap="none" normalizeH="0" baseline="0" smtClean="0">
                          <a:ln>
                            <a:noFill/>
                          </a:ln>
                          <a:solidFill>
                            <a:schemeClr val="tx1"/>
                          </a:solidFill>
                          <a:effectLst/>
                          <a:latin typeface="Garamond" pitchFamily="18" charset="0"/>
                          <a:ea typeface="Times New Roman" pitchFamily="18" charset="0"/>
                          <a:cs typeface="Arial" charset="0"/>
                        </a:rPr>
                        <a:t>  </a:t>
                      </a:r>
                      <a:r>
                        <a:rPr kumimoji="0" lang="ru-RU" sz="17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Отмена подозреваемого ЛС</a:t>
                      </a:r>
                      <a:endParaRPr kumimoji="0" lang="ru-RU" sz="1700" b="0" i="0" u="none" strike="noStrike" cap="none" normalizeH="0" baseline="0" smtClean="0">
                        <a:ln>
                          <a:noFill/>
                        </a:ln>
                        <a:solidFill>
                          <a:schemeClr val="tx1"/>
                        </a:solidFill>
                        <a:effectLst/>
                        <a:latin typeface="Calibri" pitchFamily="34" charset="0"/>
                        <a:ea typeface="Times New Roman" pitchFamily="18" charset="0"/>
                        <a:cs typeface="Arial" charset="0"/>
                        <a:sym typeface="Wingdings" pitchFamily="2" charset="2"/>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7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a:t>
                      </a:r>
                      <a:r>
                        <a:rPr kumimoji="0" lang="en-US" sz="1700" b="0" i="0" u="none" strike="noStrike" cap="none" normalizeH="0" baseline="0" smtClean="0">
                          <a:ln>
                            <a:noFill/>
                          </a:ln>
                          <a:solidFill>
                            <a:schemeClr val="tx1"/>
                          </a:solidFill>
                          <a:effectLst/>
                          <a:latin typeface="Garamond" pitchFamily="18" charset="0"/>
                          <a:ea typeface="Times New Roman" pitchFamily="18" charset="0"/>
                          <a:cs typeface="Arial" charset="0"/>
                        </a:rPr>
                        <a:t>  </a:t>
                      </a:r>
                      <a:r>
                        <a:rPr kumimoji="0" lang="en-US" sz="17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Снижение дозы подозреваемого ЛС                                   </a:t>
                      </a:r>
                    </a:p>
                  </a:txBody>
                  <a:tcPr horzOverflow="overflow">
                    <a:lnL w="254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3">
                  <a:txBody>
                    <a:bodyPr/>
                    <a:lstStyle/>
                    <a:p>
                      <a:pPr marL="0" marR="0" lvl="0" indent="0" algn="l" defTabSz="914400" rtl="0" eaLnBrk="0" fontAlgn="base" latinLnBrk="0" hangingPunct="0">
                        <a:lnSpc>
                          <a:spcPct val="100000"/>
                        </a:lnSpc>
                        <a:spcBef>
                          <a:spcPct val="0"/>
                        </a:spcBef>
                        <a:spcAft>
                          <a:spcPct val="0"/>
                        </a:spcAft>
                        <a:buClrTx/>
                        <a:buSzTx/>
                        <a:buFont typeface="Wingdings" pitchFamily="2" charset="2"/>
                        <a:buChar char=""/>
                        <a:tabLst>
                          <a:tab pos="160338" algn="l"/>
                        </a:tabLst>
                      </a:pPr>
                      <a:r>
                        <a:rPr kumimoji="0" lang="ru-RU" sz="1700" b="0" i="0" u="none" strike="noStrike" cap="none" normalizeH="0" baseline="0" smtClean="0">
                          <a:ln>
                            <a:noFill/>
                          </a:ln>
                          <a:solidFill>
                            <a:schemeClr val="tx1"/>
                          </a:solidFill>
                          <a:effectLst/>
                          <a:latin typeface="Garamond" pitchFamily="18" charset="0"/>
                          <a:cs typeface="Arial" charset="0"/>
                        </a:rPr>
                        <a:t> </a:t>
                      </a:r>
                      <a:r>
                        <a:rPr kumimoji="0" lang="en-US" sz="1700" b="0" i="0" u="none" strike="noStrike" cap="none" normalizeH="0" baseline="0" smtClean="0">
                          <a:ln>
                            <a:noFill/>
                          </a:ln>
                          <a:solidFill>
                            <a:schemeClr val="tx1"/>
                          </a:solidFill>
                          <a:effectLst/>
                          <a:latin typeface="Garamond" pitchFamily="18" charset="0"/>
                          <a:ea typeface="Times New Roman" pitchFamily="18" charset="0"/>
                          <a:cs typeface="Arial" charset="0"/>
                        </a:rPr>
                        <a:t>Отмена сопутствующего лечения</a:t>
                      </a:r>
                      <a:endParaRPr kumimoji="0" lang="ru-RU" sz="1700" b="0" i="0" u="none" strike="noStrike" cap="none" normalizeH="0" baseline="0" smtClean="0">
                        <a:ln>
                          <a:noFill/>
                        </a:ln>
                        <a:solidFill>
                          <a:schemeClr val="tx1"/>
                        </a:solidFill>
                        <a:effectLst/>
                        <a:latin typeface="Calibri" pitchFamily="34" charset="0"/>
                      </a:endParaRPr>
                    </a:p>
                    <a:p>
                      <a:pPr marL="0" marR="0" lvl="0" indent="0" algn="l" defTabSz="914400" rtl="0" eaLnBrk="0" fontAlgn="base" latinLnBrk="0" hangingPunct="0">
                        <a:lnSpc>
                          <a:spcPct val="100000"/>
                        </a:lnSpc>
                        <a:spcBef>
                          <a:spcPct val="0"/>
                        </a:spcBef>
                        <a:spcAft>
                          <a:spcPct val="0"/>
                        </a:spcAft>
                        <a:buClrTx/>
                        <a:buSzTx/>
                        <a:buFont typeface="Wingdings" pitchFamily="2" charset="2"/>
                        <a:buChar char=""/>
                        <a:tabLst>
                          <a:tab pos="160338" algn="l"/>
                        </a:tabLst>
                      </a:pPr>
                      <a:r>
                        <a:rPr kumimoji="0" lang="ru-RU" sz="1700" b="0" i="0" u="none" strike="noStrike" cap="none" normalizeH="0" baseline="0" smtClean="0">
                          <a:ln>
                            <a:noFill/>
                          </a:ln>
                          <a:solidFill>
                            <a:schemeClr val="tx1"/>
                          </a:solidFill>
                          <a:effectLst/>
                          <a:latin typeface="Garamond" pitchFamily="18" charset="0"/>
                          <a:cs typeface="Arial" charset="0"/>
                        </a:rPr>
                        <a:t> </a:t>
                      </a:r>
                      <a:r>
                        <a:rPr kumimoji="0" lang="en-US" sz="1700" b="0" i="0" u="none" strike="noStrike" cap="none" normalizeH="0" baseline="0" smtClean="0">
                          <a:ln>
                            <a:noFill/>
                          </a:ln>
                          <a:solidFill>
                            <a:schemeClr val="tx1"/>
                          </a:solidFill>
                          <a:effectLst/>
                          <a:latin typeface="Garamond" pitchFamily="18" charset="0"/>
                          <a:cs typeface="Times New Roman" pitchFamily="18" charset="0"/>
                        </a:rPr>
                        <a:t>Лекарственная терапия                                                        </a:t>
                      </a:r>
                      <a:endParaRPr kumimoji="0" lang="ru-RU" sz="1700" b="0" i="0" u="none" strike="noStrike" cap="none" normalizeH="0" baseline="0" smtClean="0">
                        <a:ln>
                          <a:noFill/>
                        </a:ln>
                        <a:solidFill>
                          <a:schemeClr val="tx1"/>
                        </a:solidFill>
                        <a:effectLst/>
                        <a:latin typeface="Calibri"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160338" algn="l"/>
                        </a:tabLst>
                      </a:pPr>
                      <a:r>
                        <a:rPr kumimoji="0" lang="en-US" sz="1700" b="0" i="0" u="none" strike="noStrike" cap="none" normalizeH="0" baseline="0" smtClean="0">
                          <a:ln>
                            <a:noFill/>
                          </a:ln>
                          <a:solidFill>
                            <a:schemeClr val="tx1"/>
                          </a:solidFill>
                          <a:effectLst/>
                          <a:latin typeface="Garamond" pitchFamily="18" charset="0"/>
                          <a:cs typeface="Times New Roman" pitchFamily="18" charset="0"/>
                          <a:sym typeface="Wingdings" pitchFamily="2" charset="2"/>
                        </a:rPr>
                        <a:t></a:t>
                      </a:r>
                      <a:r>
                        <a:rPr kumimoji="0" lang="ru-RU" sz="1700" b="0" i="0" u="none" strike="noStrike" cap="none" normalizeH="0" baseline="0" smtClean="0">
                          <a:ln>
                            <a:noFill/>
                          </a:ln>
                          <a:solidFill>
                            <a:schemeClr val="tx1"/>
                          </a:solidFill>
                          <a:effectLst/>
                          <a:latin typeface="Garamond" pitchFamily="18" charset="0"/>
                          <a:cs typeface="Arial" charset="0"/>
                          <a:sym typeface="Wingdings" pitchFamily="2" charset="2"/>
                        </a:rPr>
                        <a:t> </a:t>
                      </a:r>
                      <a:r>
                        <a:rPr kumimoji="0" lang="ru-RU" sz="1700" b="0" i="0" u="none" strike="noStrike" cap="none" normalizeH="0" baseline="0" smtClean="0">
                          <a:ln>
                            <a:noFill/>
                          </a:ln>
                          <a:solidFill>
                            <a:schemeClr val="tx1"/>
                          </a:solidFill>
                          <a:effectLst/>
                          <a:latin typeface="Garamond" pitchFamily="18" charset="0"/>
                          <a:cs typeface="Times New Roman" pitchFamily="18" charset="0"/>
                          <a:sym typeface="Wingdings" pitchFamily="2" charset="2"/>
                        </a:rPr>
                        <a:t>Немедикаментозная терапия (в т.ч. хирургическое вмешательство) </a:t>
                      </a:r>
                      <a:endParaRPr kumimoji="0" lang="ru-RU" sz="1700" b="0" i="0" u="none" strike="noStrike" cap="none" normalizeH="0" baseline="0" smtClean="0">
                        <a:ln>
                          <a:noFill/>
                        </a:ln>
                        <a:solidFill>
                          <a:schemeClr val="tx1"/>
                        </a:solidFill>
                        <a:effectLst/>
                        <a:latin typeface="Calibri" pitchFamily="34" charset="0"/>
                        <a:sym typeface="Wingdings" pitchFamily="2" charset="2"/>
                      </a:endParaRPr>
                    </a:p>
                    <a:p>
                      <a:pPr marL="0" marR="0" lvl="0" indent="0" algn="l" defTabSz="914400" rtl="0" eaLnBrk="0" fontAlgn="base" latinLnBrk="0" hangingPunct="0">
                        <a:lnSpc>
                          <a:spcPct val="100000"/>
                        </a:lnSpc>
                        <a:spcBef>
                          <a:spcPct val="0"/>
                        </a:spcBef>
                        <a:spcAft>
                          <a:spcPct val="0"/>
                        </a:spcAft>
                        <a:buClrTx/>
                        <a:buSzTx/>
                        <a:buFontTx/>
                        <a:buNone/>
                        <a:tabLst>
                          <a:tab pos="160338" algn="l"/>
                        </a:tabLst>
                      </a:pPr>
                      <a:r>
                        <a:rPr kumimoji="0" lang="en-US" sz="1700" b="0" i="0" u="none" strike="noStrike" cap="none" normalizeH="0" baseline="0" smtClean="0">
                          <a:ln>
                            <a:noFill/>
                          </a:ln>
                          <a:solidFill>
                            <a:schemeClr val="tx1"/>
                          </a:solidFill>
                          <a:effectLst/>
                          <a:latin typeface="Garamond" pitchFamily="18" charset="0"/>
                          <a:cs typeface="Times New Roman" pitchFamily="18" charset="0"/>
                          <a:sym typeface="Wingdings" pitchFamily="2" charset="2"/>
                        </a:rPr>
                        <a:t></a:t>
                      </a:r>
                      <a:r>
                        <a:rPr kumimoji="0" lang="en-US" sz="1700" b="0" i="0" u="none" strike="noStrike" cap="none" normalizeH="0" baseline="0" smtClean="0">
                          <a:ln>
                            <a:noFill/>
                          </a:ln>
                          <a:solidFill>
                            <a:schemeClr val="tx1"/>
                          </a:solidFill>
                          <a:effectLst/>
                          <a:latin typeface="Garamond" pitchFamily="18" charset="0"/>
                          <a:cs typeface="Times New Roman" pitchFamily="18" charset="0"/>
                        </a:rPr>
                        <a:t> </a:t>
                      </a:r>
                      <a:r>
                        <a:rPr kumimoji="0" lang="ru-RU" sz="1700" b="0" i="0" u="none" strike="noStrike" cap="none" normalizeH="0" baseline="0" smtClean="0">
                          <a:ln>
                            <a:noFill/>
                          </a:ln>
                          <a:solidFill>
                            <a:schemeClr val="tx1"/>
                          </a:solidFill>
                          <a:effectLst/>
                          <a:latin typeface="Garamond" pitchFamily="18" charset="0"/>
                          <a:cs typeface="Arial" charset="0"/>
                        </a:rPr>
                        <a:t>Д</a:t>
                      </a:r>
                      <a:r>
                        <a:rPr kumimoji="0" lang="en-US" sz="1700" b="0" i="0" u="none" strike="noStrike" cap="none" normalizeH="0" baseline="0" smtClean="0">
                          <a:ln>
                            <a:noFill/>
                          </a:ln>
                          <a:solidFill>
                            <a:schemeClr val="tx1"/>
                          </a:solidFill>
                          <a:effectLst/>
                          <a:latin typeface="Garamond" pitchFamily="18" charset="0"/>
                          <a:cs typeface="Times New Roman" pitchFamily="18" charset="0"/>
                          <a:sym typeface="Wingdings" pitchFamily="2" charset="2"/>
                        </a:rPr>
                        <a:t>ругое,  указать                                                                                                   </a:t>
                      </a:r>
                    </a:p>
                  </a:txBody>
                  <a:tcPr horzOverflow="overflow">
                    <a:lnL w="9525"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r>
              <a:tr h="431800">
                <a:tc gridSpan="4">
                  <a:txBody>
                    <a:bodyPr/>
                    <a:lstStyle/>
                    <a:p>
                      <a:pPr marL="0" marR="0" lvl="0" indent="0" algn="l" defTabSz="914400" rtl="0" eaLnBrk="0" fontAlgn="base" latinLnBrk="0" hangingPunct="0">
                        <a:lnSpc>
                          <a:spcPct val="100000"/>
                        </a:lnSpc>
                        <a:spcBef>
                          <a:spcPct val="0"/>
                        </a:spcBef>
                        <a:spcAft>
                          <a:spcPct val="0"/>
                        </a:spcAft>
                        <a:buClrTx/>
                        <a:buSzTx/>
                        <a:buFontTx/>
                        <a:buNone/>
                        <a:tabLst>
                          <a:tab pos="2735263" algn="l"/>
                        </a:tabLst>
                      </a:pPr>
                      <a:r>
                        <a:rPr kumimoji="0" lang="ru-RU" sz="1700" b="1" i="0" u="none" strike="noStrike" cap="none" normalizeH="0" baseline="0" smtClean="0">
                          <a:ln>
                            <a:noFill/>
                          </a:ln>
                          <a:solidFill>
                            <a:schemeClr val="tx1"/>
                          </a:solidFill>
                          <a:effectLst/>
                          <a:latin typeface="Garamond" pitchFamily="18" charset="0"/>
                          <a:ea typeface="Times New Roman" pitchFamily="18" charset="0"/>
                          <a:cs typeface="Arial" charset="0"/>
                        </a:rPr>
                        <a:t>Лекарственная терапия  НР (если понадобилась)</a:t>
                      </a:r>
                      <a:r>
                        <a:rPr kumimoji="0" lang="ru-RU" sz="1700" b="0" i="0" u="none" strike="noStrike" cap="none" normalizeH="0" baseline="0" smtClean="0">
                          <a:ln>
                            <a:noFill/>
                          </a:ln>
                          <a:solidFill>
                            <a:schemeClr val="tx1"/>
                          </a:solidFill>
                          <a:effectLst/>
                          <a:latin typeface="Garamond" pitchFamily="18" charset="0"/>
                          <a:ea typeface="Times New Roman" pitchFamily="18" charset="0"/>
                          <a:cs typeface="Arial" charset="0"/>
                        </a:rPr>
                        <a:t>    </a:t>
                      </a:r>
                      <a:endParaRPr kumimoji="0" lang="ru-RU" sz="1700" b="0" i="0" u="none" strike="noStrike" cap="none" normalizeH="0" baseline="0" smtClean="0">
                        <a:ln>
                          <a:noFill/>
                        </a:ln>
                        <a:solidFill>
                          <a:schemeClr val="tx1"/>
                        </a:solidFill>
                        <a:effectLst/>
                        <a:latin typeface="Calibri" pitchFamily="34" charset="0"/>
                        <a:ea typeface="Times New Roman" pitchFamily="18" charset="0"/>
                        <a:cs typeface="Arial" charset="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hMerge="1">
                  <a:txBody>
                    <a:bodyPr/>
                    <a:lstStyle/>
                    <a:p>
                      <a:endParaRPr lang="ru-RU"/>
                    </a:p>
                  </a:txBody>
                  <a:tcPr/>
                </a:tc>
              </a:tr>
              <a:tr h="1363663">
                <a:tc gridSpan="3">
                  <a:txBody>
                    <a:bodyPr/>
                    <a:lstStyle/>
                    <a:p>
                      <a:pPr marL="0" marR="0" lvl="0" indent="0" algn="l" defTabSz="914400" rtl="0" eaLnBrk="0" fontAlgn="base" latinLnBrk="0" hangingPunct="0">
                        <a:lnSpc>
                          <a:spcPct val="100000"/>
                        </a:lnSpc>
                        <a:spcBef>
                          <a:spcPct val="0"/>
                        </a:spcBef>
                        <a:spcAft>
                          <a:spcPct val="0"/>
                        </a:spcAft>
                        <a:buClrTx/>
                        <a:buSzTx/>
                        <a:buFontTx/>
                        <a:buNone/>
                        <a:tabLst>
                          <a:tab pos="160338" algn="l"/>
                        </a:tabLst>
                      </a:pPr>
                      <a:r>
                        <a:rPr kumimoji="0" lang="ru-RU" sz="1700" b="1" i="0" u="none" strike="noStrike" cap="none" normalizeH="0" baseline="0" smtClean="0">
                          <a:ln>
                            <a:noFill/>
                          </a:ln>
                          <a:solidFill>
                            <a:schemeClr val="tx1"/>
                          </a:solidFill>
                          <a:effectLst/>
                          <a:latin typeface="Garamond" pitchFamily="18" charset="0"/>
                          <a:ea typeface="Times New Roman" pitchFamily="18" charset="0"/>
                          <a:cs typeface="Arial" charset="0"/>
                        </a:rPr>
                        <a:t>Исход:</a:t>
                      </a:r>
                      <a:endParaRPr kumimoji="0" lang="ru-RU" sz="1700" b="0" i="0" u="none" strike="noStrike" cap="none" normalizeH="0" baseline="0" smtClean="0">
                        <a:ln>
                          <a:noFill/>
                        </a:ln>
                        <a:solidFill>
                          <a:schemeClr val="tx1"/>
                        </a:solidFill>
                        <a:effectLst/>
                        <a:latin typeface="Calibri" pitchFamily="34" charset="0"/>
                        <a:ea typeface="Times New Roman" pitchFamily="18"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tab pos="160338" algn="l"/>
                        </a:tabLst>
                      </a:pPr>
                      <a:r>
                        <a:rPr kumimoji="0" lang="en-US" sz="17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a:t>
                      </a:r>
                      <a:r>
                        <a:rPr kumimoji="0" lang="ru-RU" sz="1700" b="0" i="0" u="none" strike="noStrike" cap="none" normalizeH="0" baseline="0" smtClean="0">
                          <a:ln>
                            <a:noFill/>
                          </a:ln>
                          <a:solidFill>
                            <a:schemeClr val="tx1"/>
                          </a:solidFill>
                          <a:effectLst/>
                          <a:latin typeface="Garamond" pitchFamily="18" charset="0"/>
                          <a:ea typeface="Times New Roman" pitchFamily="18" charset="0"/>
                          <a:cs typeface="Arial" charset="0"/>
                        </a:rPr>
                        <a:t> выздоровление без последствий</a:t>
                      </a:r>
                      <a:r>
                        <a:rPr kumimoji="0" lang="ru-RU" sz="17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                                          </a:t>
                      </a:r>
                      <a:endParaRPr kumimoji="0" lang="ru-RU" sz="1700" b="0" i="0" u="none" strike="noStrike" cap="none" normalizeH="0" baseline="0" smtClean="0">
                        <a:ln>
                          <a:noFill/>
                        </a:ln>
                        <a:solidFill>
                          <a:schemeClr val="tx1"/>
                        </a:solidFill>
                        <a:effectLst/>
                        <a:latin typeface="Calibri" pitchFamily="34" charset="0"/>
                        <a:ea typeface="Times New Roman" pitchFamily="18" charset="0"/>
                        <a:cs typeface="Arial" charset="0"/>
                        <a:sym typeface="Wingdings" pitchFamily="2" charset="2"/>
                      </a:endParaRPr>
                    </a:p>
                    <a:p>
                      <a:pPr marL="0" marR="0" lvl="0" indent="0" algn="l" defTabSz="914400" rtl="0" eaLnBrk="0" fontAlgn="base" latinLnBrk="0" hangingPunct="0">
                        <a:lnSpc>
                          <a:spcPct val="100000"/>
                        </a:lnSpc>
                        <a:spcBef>
                          <a:spcPct val="0"/>
                        </a:spcBef>
                        <a:spcAft>
                          <a:spcPct val="0"/>
                        </a:spcAft>
                        <a:buClrTx/>
                        <a:buSzTx/>
                        <a:buFontTx/>
                        <a:buNone/>
                        <a:tabLst>
                          <a:tab pos="160338" algn="l"/>
                        </a:tabLst>
                      </a:pPr>
                      <a:r>
                        <a:rPr kumimoji="0" lang="en-US" sz="17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a:t>
                      </a:r>
                      <a:r>
                        <a:rPr kumimoji="0" lang="en-US" sz="1700" b="0" i="0" u="none" strike="noStrike" cap="none" normalizeH="0" baseline="0" smtClean="0">
                          <a:ln>
                            <a:noFill/>
                          </a:ln>
                          <a:solidFill>
                            <a:schemeClr val="tx1"/>
                          </a:solidFill>
                          <a:effectLst/>
                          <a:latin typeface="Garamond" pitchFamily="18" charset="0"/>
                          <a:ea typeface="Times New Roman" pitchFamily="18" charset="0"/>
                          <a:cs typeface="Arial" charset="0"/>
                        </a:rPr>
                        <a:t> </a:t>
                      </a:r>
                      <a:r>
                        <a:rPr kumimoji="0" lang="ru-RU" sz="17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улучшение состояния</a:t>
                      </a:r>
                      <a:endParaRPr kumimoji="0" lang="ru-RU" sz="1700" b="0" i="0" u="none" strike="noStrike" cap="none" normalizeH="0" baseline="0" smtClean="0">
                        <a:ln>
                          <a:noFill/>
                        </a:ln>
                        <a:solidFill>
                          <a:schemeClr val="tx1"/>
                        </a:solidFill>
                        <a:effectLst/>
                        <a:latin typeface="Calibri" pitchFamily="34" charset="0"/>
                        <a:ea typeface="Times New Roman" pitchFamily="18" charset="0"/>
                        <a:cs typeface="Arial" charset="0"/>
                        <a:sym typeface="Wingdings" pitchFamily="2" charset="2"/>
                      </a:endParaRPr>
                    </a:p>
                    <a:p>
                      <a:pPr marL="0" marR="0" lvl="0" indent="0" algn="l" defTabSz="914400" rtl="0" eaLnBrk="0" fontAlgn="base" latinLnBrk="0" hangingPunct="0">
                        <a:lnSpc>
                          <a:spcPct val="100000"/>
                        </a:lnSpc>
                        <a:spcBef>
                          <a:spcPct val="0"/>
                        </a:spcBef>
                        <a:spcAft>
                          <a:spcPct val="0"/>
                        </a:spcAft>
                        <a:buClrTx/>
                        <a:buSzTx/>
                        <a:buFontTx/>
                        <a:buNone/>
                        <a:tabLst>
                          <a:tab pos="160338" algn="l"/>
                        </a:tabLst>
                      </a:pPr>
                      <a:r>
                        <a:rPr kumimoji="0" lang="en-US" sz="17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a:t>
                      </a:r>
                      <a:r>
                        <a:rPr kumimoji="0" lang="en-US" sz="1700" b="0" i="0" u="none" strike="noStrike" cap="none" normalizeH="0" baseline="0" smtClean="0">
                          <a:ln>
                            <a:noFill/>
                          </a:ln>
                          <a:solidFill>
                            <a:schemeClr val="tx1"/>
                          </a:solidFill>
                          <a:effectLst/>
                          <a:latin typeface="Garamond" pitchFamily="18" charset="0"/>
                          <a:ea typeface="Times New Roman" pitchFamily="18" charset="0"/>
                          <a:cs typeface="Arial" charset="0"/>
                        </a:rPr>
                        <a:t> </a:t>
                      </a:r>
                      <a:r>
                        <a:rPr kumimoji="0" lang="ru-RU" sz="17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состояние без изменений</a:t>
                      </a:r>
                      <a:endParaRPr kumimoji="0" lang="ru-RU" sz="1700" b="0" i="0" u="none" strike="noStrike" cap="none" normalizeH="0" baseline="0" smtClean="0">
                        <a:ln>
                          <a:noFill/>
                        </a:ln>
                        <a:solidFill>
                          <a:schemeClr val="tx1"/>
                        </a:solidFill>
                        <a:effectLst/>
                        <a:latin typeface="Calibri" pitchFamily="34" charset="0"/>
                        <a:ea typeface="Times New Roman" pitchFamily="18" charset="0"/>
                        <a:cs typeface="Arial" charset="0"/>
                        <a:sym typeface="Wingdings" pitchFamily="2" charset="2"/>
                      </a:endParaRPr>
                    </a:p>
                    <a:p>
                      <a:pPr marL="0" marR="0" lvl="0" indent="0" algn="l" defTabSz="914400" rtl="0" eaLnBrk="0" fontAlgn="base" latinLnBrk="0" hangingPunct="0">
                        <a:lnSpc>
                          <a:spcPct val="100000"/>
                        </a:lnSpc>
                        <a:spcBef>
                          <a:spcPct val="0"/>
                        </a:spcBef>
                        <a:spcAft>
                          <a:spcPct val="0"/>
                        </a:spcAft>
                        <a:buClrTx/>
                        <a:buSzTx/>
                        <a:buFontTx/>
                        <a:buNone/>
                        <a:tabLst>
                          <a:tab pos="160338" algn="l"/>
                        </a:tabLst>
                      </a:pPr>
                      <a:r>
                        <a:rPr kumimoji="0" lang="en-US" sz="17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a:t>
                      </a:r>
                      <a:r>
                        <a:rPr kumimoji="0" lang="en-US" sz="1700" b="0" i="0" u="none" strike="noStrike" cap="none" normalizeH="0" baseline="0" smtClean="0">
                          <a:ln>
                            <a:noFill/>
                          </a:ln>
                          <a:solidFill>
                            <a:schemeClr val="tx1"/>
                          </a:solidFill>
                          <a:effectLst/>
                          <a:latin typeface="Garamond" pitchFamily="18" charset="0"/>
                          <a:ea typeface="Times New Roman" pitchFamily="18" charset="0"/>
                          <a:cs typeface="Arial" charset="0"/>
                        </a:rPr>
                        <a:t> </a:t>
                      </a:r>
                      <a:r>
                        <a:rPr kumimoji="0" lang="ru-RU" sz="17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выздоровление с последствиями (указать)____</a:t>
                      </a:r>
                    </a:p>
                  </a:txBody>
                  <a:tcPr anchor="ctr" horzOverflow="overflow">
                    <a:lnL w="254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7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a:t>
                      </a:r>
                      <a:r>
                        <a:rPr kumimoji="0" lang="ru-RU" sz="1700" b="0" i="0" u="none" strike="noStrike" cap="none" normalizeH="0" baseline="0" smtClean="0">
                          <a:ln>
                            <a:noFill/>
                          </a:ln>
                          <a:solidFill>
                            <a:schemeClr val="tx1"/>
                          </a:solidFill>
                          <a:effectLst/>
                          <a:latin typeface="Garamond" pitchFamily="18" charset="0"/>
                          <a:ea typeface="Times New Roman" pitchFamily="18" charset="0"/>
                          <a:cs typeface="Arial" charset="0"/>
                        </a:rPr>
                        <a:t> смерть</a:t>
                      </a:r>
                      <a:r>
                        <a:rPr kumimoji="0" lang="ru-RU" sz="17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                                                                                    </a:t>
                      </a:r>
                      <a:endParaRPr kumimoji="0" lang="ru-RU" sz="1700" b="0" i="0" u="none" strike="noStrike" cap="none" normalizeH="0" baseline="0" smtClean="0">
                        <a:ln>
                          <a:noFill/>
                        </a:ln>
                        <a:solidFill>
                          <a:schemeClr val="tx1"/>
                        </a:solidFill>
                        <a:effectLst/>
                        <a:latin typeface="Calibri" pitchFamily="34" charset="0"/>
                        <a:ea typeface="Times New Roman" pitchFamily="18" charset="0"/>
                        <a:cs typeface="Arial" charset="0"/>
                        <a:sym typeface="Wingdings" pitchFamily="2" charset="2"/>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7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a:t>
                      </a:r>
                      <a:r>
                        <a:rPr kumimoji="0" lang="ru-RU" sz="1700" b="0" i="0" u="none" strike="noStrike" cap="none" normalizeH="0" baseline="0" smtClean="0">
                          <a:ln>
                            <a:noFill/>
                          </a:ln>
                          <a:solidFill>
                            <a:schemeClr val="tx1"/>
                          </a:solidFill>
                          <a:effectLst/>
                          <a:latin typeface="Garamond" pitchFamily="18" charset="0"/>
                          <a:ea typeface="Times New Roman" pitchFamily="18" charset="0"/>
                          <a:cs typeface="Arial" charset="0"/>
                        </a:rPr>
                        <a:t> не известно</a:t>
                      </a:r>
                      <a:endParaRPr kumimoji="0" lang="ru-RU" sz="1700" b="0" i="0" u="none" strike="noStrike" cap="none" normalizeH="0" baseline="0" smtClean="0">
                        <a:ln>
                          <a:noFill/>
                        </a:ln>
                        <a:solidFill>
                          <a:schemeClr val="tx1"/>
                        </a:solidFill>
                        <a:effectLst/>
                        <a:latin typeface="Calibri" pitchFamily="34" charset="0"/>
                        <a:ea typeface="Times New Roman" pitchFamily="18" charset="0"/>
                        <a:cs typeface="Arial" charset="0"/>
                        <a:sym typeface="Wingdings" pitchFamily="2" charset="2"/>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7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a:t>
                      </a:r>
                      <a:r>
                        <a:rPr kumimoji="0" lang="en-US" sz="1700" b="0" i="0" u="none" strike="noStrike" cap="none" normalizeH="0" baseline="0" smtClean="0">
                          <a:ln>
                            <a:noFill/>
                          </a:ln>
                          <a:solidFill>
                            <a:schemeClr val="tx1"/>
                          </a:solidFill>
                          <a:effectLst/>
                          <a:latin typeface="Garamond" pitchFamily="18" charset="0"/>
                          <a:ea typeface="Times New Roman" pitchFamily="18" charset="0"/>
                          <a:cs typeface="Arial" charset="0"/>
                        </a:rPr>
                        <a:t> </a:t>
                      </a:r>
                      <a:r>
                        <a:rPr kumimoji="0" lang="ru-RU" sz="17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не применимо</a:t>
                      </a:r>
                    </a:p>
                  </a:txBody>
                  <a:tcPr anchor="ctr" horzOverflow="overflow">
                    <a:lnL w="9525"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366838">
                <a:tc gridSpan="3">
                  <a:txBody>
                    <a:bodyPr/>
                    <a:lstStyle/>
                    <a:p>
                      <a:pPr marL="0" marR="0" lvl="0" indent="0" algn="l" defTabSz="914400" rtl="0" eaLnBrk="0" fontAlgn="base" latinLnBrk="0" hangingPunct="0">
                        <a:lnSpc>
                          <a:spcPct val="100000"/>
                        </a:lnSpc>
                        <a:spcBef>
                          <a:spcPct val="0"/>
                        </a:spcBef>
                        <a:spcAft>
                          <a:spcPct val="0"/>
                        </a:spcAft>
                        <a:buClrTx/>
                        <a:buSzTx/>
                        <a:buFontTx/>
                        <a:buNone/>
                        <a:tabLst>
                          <a:tab pos="160338" algn="l"/>
                        </a:tabLst>
                      </a:pPr>
                      <a:r>
                        <a:rPr kumimoji="0" lang="ru-RU" sz="1700" b="1" i="0" u="none" strike="noStrike" cap="none" normalizeH="0" baseline="0" smtClean="0">
                          <a:ln>
                            <a:noFill/>
                          </a:ln>
                          <a:solidFill>
                            <a:schemeClr val="tx1"/>
                          </a:solidFill>
                          <a:effectLst/>
                          <a:latin typeface="Garamond" pitchFamily="18" charset="0"/>
                          <a:ea typeface="Times New Roman" pitchFamily="18" charset="0"/>
                          <a:cs typeface="Arial" charset="0"/>
                        </a:rPr>
                        <a:t>Критерий серьезности (отметьте если это подходит):</a:t>
                      </a:r>
                      <a:endParaRPr kumimoji="0" lang="ru-RU" sz="1700" b="0" i="0" u="none" strike="noStrike" cap="none" normalizeH="0" baseline="0" smtClean="0">
                        <a:ln>
                          <a:noFill/>
                        </a:ln>
                        <a:solidFill>
                          <a:schemeClr val="tx1"/>
                        </a:solidFill>
                        <a:effectLst/>
                        <a:latin typeface="Calibri" pitchFamily="34" charset="0"/>
                        <a:ea typeface="Times New Roman" pitchFamily="18"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tab pos="160338" algn="l"/>
                        </a:tabLst>
                      </a:pPr>
                      <a:r>
                        <a:rPr kumimoji="0" lang="en-US" sz="17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a:t>
                      </a:r>
                      <a:r>
                        <a:rPr kumimoji="0" lang="en-US" sz="1700" b="0" i="0" u="none" strike="noStrike" cap="none" normalizeH="0" baseline="0" smtClean="0">
                          <a:ln>
                            <a:noFill/>
                          </a:ln>
                          <a:solidFill>
                            <a:schemeClr val="tx1"/>
                          </a:solidFill>
                          <a:effectLst/>
                          <a:latin typeface="Garamond" pitchFamily="18" charset="0"/>
                          <a:ea typeface="Times New Roman" pitchFamily="18" charset="0"/>
                          <a:cs typeface="Arial" charset="0"/>
                        </a:rPr>
                        <a:t> </a:t>
                      </a:r>
                      <a:r>
                        <a:rPr kumimoji="0" lang="ru-RU" sz="17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смерть                                         </a:t>
                      </a:r>
                      <a:endParaRPr kumimoji="0" lang="ru-RU" sz="1700" b="0" i="0" u="none" strike="noStrike" cap="none" normalizeH="0" baseline="0" smtClean="0">
                        <a:ln>
                          <a:noFill/>
                        </a:ln>
                        <a:solidFill>
                          <a:schemeClr val="tx1"/>
                        </a:solidFill>
                        <a:effectLst/>
                        <a:latin typeface="Calibri" pitchFamily="34" charset="0"/>
                        <a:ea typeface="Times New Roman" pitchFamily="18" charset="0"/>
                        <a:cs typeface="Arial" charset="0"/>
                        <a:sym typeface="Wingdings" pitchFamily="2" charset="2"/>
                      </a:endParaRPr>
                    </a:p>
                    <a:p>
                      <a:pPr marL="0" marR="0" lvl="0" indent="0" algn="l" defTabSz="914400" rtl="0" eaLnBrk="0" fontAlgn="base" latinLnBrk="0" hangingPunct="0">
                        <a:lnSpc>
                          <a:spcPct val="100000"/>
                        </a:lnSpc>
                        <a:spcBef>
                          <a:spcPct val="0"/>
                        </a:spcBef>
                        <a:spcAft>
                          <a:spcPct val="0"/>
                        </a:spcAft>
                        <a:buClrTx/>
                        <a:buSzTx/>
                        <a:buFontTx/>
                        <a:buNone/>
                        <a:tabLst>
                          <a:tab pos="160338" algn="l"/>
                        </a:tabLst>
                      </a:pPr>
                      <a:r>
                        <a:rPr kumimoji="0" lang="en-US" sz="17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a:t>
                      </a:r>
                      <a:r>
                        <a:rPr kumimoji="0" lang="en-US" sz="1700" b="0" i="0" u="none" strike="noStrike" cap="none" normalizeH="0" baseline="0" smtClean="0">
                          <a:ln>
                            <a:noFill/>
                          </a:ln>
                          <a:solidFill>
                            <a:schemeClr val="tx1"/>
                          </a:solidFill>
                          <a:effectLst/>
                          <a:latin typeface="Garamond" pitchFamily="18" charset="0"/>
                          <a:ea typeface="Times New Roman" pitchFamily="18" charset="0"/>
                          <a:cs typeface="Arial" charset="0"/>
                        </a:rPr>
                        <a:t> </a:t>
                      </a:r>
                      <a:r>
                        <a:rPr kumimoji="0" lang="ru-RU" sz="17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угроза жизни</a:t>
                      </a:r>
                      <a:endParaRPr kumimoji="0" lang="ru-RU" sz="1700" b="0" i="0" u="none" strike="noStrike" cap="none" normalizeH="0" baseline="0" smtClean="0">
                        <a:ln>
                          <a:noFill/>
                        </a:ln>
                        <a:solidFill>
                          <a:schemeClr val="tx1"/>
                        </a:solidFill>
                        <a:effectLst/>
                        <a:latin typeface="Calibri" pitchFamily="34" charset="0"/>
                        <a:ea typeface="Times New Roman" pitchFamily="18" charset="0"/>
                        <a:cs typeface="Arial" charset="0"/>
                        <a:sym typeface="Wingdings" pitchFamily="2" charset="2"/>
                      </a:endParaRPr>
                    </a:p>
                    <a:p>
                      <a:pPr marL="0" marR="0" lvl="0" indent="0" algn="l" defTabSz="914400" rtl="0" eaLnBrk="0" fontAlgn="base" latinLnBrk="0" hangingPunct="0">
                        <a:lnSpc>
                          <a:spcPct val="100000"/>
                        </a:lnSpc>
                        <a:spcBef>
                          <a:spcPct val="0"/>
                        </a:spcBef>
                        <a:spcAft>
                          <a:spcPct val="0"/>
                        </a:spcAft>
                        <a:buClrTx/>
                        <a:buSzTx/>
                        <a:buFontTx/>
                        <a:buNone/>
                        <a:tabLst>
                          <a:tab pos="160338" algn="l"/>
                        </a:tabLst>
                      </a:pPr>
                      <a:r>
                        <a:rPr kumimoji="0" lang="en-US" sz="17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a:t>
                      </a:r>
                      <a:r>
                        <a:rPr kumimoji="0" lang="en-US" sz="1700" b="0" i="0" u="none" strike="noStrike" cap="none" normalizeH="0" baseline="0" smtClean="0">
                          <a:ln>
                            <a:noFill/>
                          </a:ln>
                          <a:solidFill>
                            <a:schemeClr val="tx1"/>
                          </a:solidFill>
                          <a:effectLst/>
                          <a:latin typeface="Garamond" pitchFamily="18" charset="0"/>
                          <a:ea typeface="Times New Roman" pitchFamily="18" charset="0"/>
                          <a:cs typeface="Arial" charset="0"/>
                        </a:rPr>
                        <a:t> </a:t>
                      </a:r>
                      <a:r>
                        <a:rPr kumimoji="0" lang="ru-RU" sz="17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госпитализация или ее продление</a:t>
                      </a:r>
                      <a:endParaRPr kumimoji="0" lang="ru-RU" sz="1700" b="0" i="0" u="none" strike="noStrike" cap="none" normalizeH="0" baseline="0" smtClean="0">
                        <a:ln>
                          <a:noFill/>
                        </a:ln>
                        <a:solidFill>
                          <a:schemeClr val="tx1"/>
                        </a:solidFill>
                        <a:effectLst/>
                        <a:latin typeface="Calibri" pitchFamily="34" charset="0"/>
                        <a:ea typeface="Times New Roman" pitchFamily="18" charset="0"/>
                        <a:cs typeface="Arial" charset="0"/>
                        <a:sym typeface="Wingdings" pitchFamily="2" charset="2"/>
                      </a:endParaRPr>
                    </a:p>
                    <a:p>
                      <a:pPr marL="0" marR="0" lvl="0" indent="0" algn="l" defTabSz="914400" rtl="0" eaLnBrk="0" fontAlgn="base" latinLnBrk="0" hangingPunct="0">
                        <a:lnSpc>
                          <a:spcPct val="100000"/>
                        </a:lnSpc>
                        <a:spcBef>
                          <a:spcPct val="0"/>
                        </a:spcBef>
                        <a:spcAft>
                          <a:spcPct val="0"/>
                        </a:spcAft>
                        <a:buClrTx/>
                        <a:buSzTx/>
                        <a:buFontTx/>
                        <a:buNone/>
                        <a:tabLst>
                          <a:tab pos="160338" algn="l"/>
                        </a:tabLst>
                      </a:pPr>
                      <a:r>
                        <a:rPr kumimoji="0" lang="en-US" sz="17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a:t>
                      </a:r>
                      <a:r>
                        <a:rPr kumimoji="0" lang="en-US" sz="1700" b="0" i="0" u="none" strike="noStrike" cap="none" normalizeH="0" baseline="0" smtClean="0">
                          <a:ln>
                            <a:noFill/>
                          </a:ln>
                          <a:solidFill>
                            <a:schemeClr val="tx1"/>
                          </a:solidFill>
                          <a:effectLst/>
                          <a:latin typeface="Garamond" pitchFamily="18" charset="0"/>
                          <a:ea typeface="Times New Roman" pitchFamily="18" charset="0"/>
                          <a:cs typeface="Arial" charset="0"/>
                        </a:rPr>
                        <a:t> </a:t>
                      </a:r>
                      <a:r>
                        <a:rPr kumimoji="0" lang="ru-RU" sz="17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клинически значимое событие (указать)_______</a:t>
                      </a:r>
                    </a:p>
                  </a:txBody>
                  <a:tcPr anchor="ctr" horzOverflow="overflow">
                    <a:lnL w="254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tab pos="160338" algn="l"/>
                        </a:tabLst>
                      </a:pPr>
                      <a:r>
                        <a:rPr kumimoji="0" lang="en-US" sz="17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a:t>
                      </a:r>
                      <a:r>
                        <a:rPr kumimoji="0" lang="en-US" sz="1700" b="0" i="0" u="none" strike="noStrike" cap="none" normalizeH="0" baseline="0" smtClean="0">
                          <a:ln>
                            <a:noFill/>
                          </a:ln>
                          <a:solidFill>
                            <a:schemeClr val="tx1"/>
                          </a:solidFill>
                          <a:effectLst/>
                          <a:latin typeface="Garamond" pitchFamily="18" charset="0"/>
                          <a:ea typeface="Times New Roman" pitchFamily="18" charset="0"/>
                          <a:cs typeface="Arial" charset="0"/>
                        </a:rPr>
                        <a:t> </a:t>
                      </a:r>
                      <a:r>
                        <a:rPr kumimoji="0" lang="ru-RU" sz="17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врожденные аномалии                                                                                    </a:t>
                      </a:r>
                      <a:endParaRPr kumimoji="0" lang="ru-RU" sz="1700" b="0" i="0" u="none" strike="noStrike" cap="none" normalizeH="0" baseline="0" smtClean="0">
                        <a:ln>
                          <a:noFill/>
                        </a:ln>
                        <a:solidFill>
                          <a:schemeClr val="tx1"/>
                        </a:solidFill>
                        <a:effectLst/>
                        <a:latin typeface="Calibri" pitchFamily="34" charset="0"/>
                        <a:ea typeface="Times New Roman" pitchFamily="18" charset="0"/>
                        <a:cs typeface="Arial" charset="0"/>
                        <a:sym typeface="Wingdings" pitchFamily="2" charset="2"/>
                      </a:endParaRPr>
                    </a:p>
                    <a:p>
                      <a:pPr marL="0" marR="0" lvl="0" indent="0" algn="l" defTabSz="914400" rtl="0" eaLnBrk="0" fontAlgn="base" latinLnBrk="0" hangingPunct="0">
                        <a:lnSpc>
                          <a:spcPct val="100000"/>
                        </a:lnSpc>
                        <a:spcBef>
                          <a:spcPct val="0"/>
                        </a:spcBef>
                        <a:spcAft>
                          <a:spcPct val="0"/>
                        </a:spcAft>
                        <a:buClrTx/>
                        <a:buSzTx/>
                        <a:buFontTx/>
                        <a:buNone/>
                        <a:tabLst>
                          <a:tab pos="160338" algn="l"/>
                        </a:tabLst>
                      </a:pPr>
                      <a:r>
                        <a:rPr kumimoji="0" lang="en-US" sz="17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a:t>
                      </a:r>
                      <a:r>
                        <a:rPr kumimoji="0" lang="en-US" sz="1700" b="0" i="0" u="none" strike="noStrike" cap="none" normalizeH="0" baseline="0" smtClean="0">
                          <a:ln>
                            <a:noFill/>
                          </a:ln>
                          <a:solidFill>
                            <a:schemeClr val="tx1"/>
                          </a:solidFill>
                          <a:effectLst/>
                          <a:latin typeface="Garamond" pitchFamily="18" charset="0"/>
                          <a:ea typeface="Times New Roman" pitchFamily="18" charset="0"/>
                          <a:cs typeface="Arial" charset="0"/>
                        </a:rPr>
                        <a:t> </a:t>
                      </a:r>
                      <a:r>
                        <a:rPr kumimoji="0" lang="ru-RU" sz="17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инвалидность / нетрудоспособность</a:t>
                      </a:r>
                      <a:endParaRPr kumimoji="0" lang="ru-RU" sz="1700" b="0" i="0" u="none" strike="noStrike" cap="none" normalizeH="0" baseline="0" smtClean="0">
                        <a:ln>
                          <a:noFill/>
                        </a:ln>
                        <a:solidFill>
                          <a:schemeClr val="tx1"/>
                        </a:solidFill>
                        <a:effectLst/>
                        <a:latin typeface="Calibri" pitchFamily="34" charset="0"/>
                        <a:ea typeface="Times New Roman" pitchFamily="18" charset="0"/>
                        <a:cs typeface="Arial" charset="0"/>
                        <a:sym typeface="Wingdings" pitchFamily="2" charset="2"/>
                      </a:endParaRPr>
                    </a:p>
                    <a:p>
                      <a:pPr marL="0" marR="0" lvl="0" indent="0" algn="l" defTabSz="914400" rtl="0" eaLnBrk="0" fontAlgn="base" latinLnBrk="0" hangingPunct="0">
                        <a:lnSpc>
                          <a:spcPct val="100000"/>
                        </a:lnSpc>
                        <a:spcBef>
                          <a:spcPct val="0"/>
                        </a:spcBef>
                        <a:spcAft>
                          <a:spcPct val="0"/>
                        </a:spcAft>
                        <a:buClrTx/>
                        <a:buSzTx/>
                        <a:buFontTx/>
                        <a:buNone/>
                        <a:tabLst>
                          <a:tab pos="160338" algn="l"/>
                        </a:tabLst>
                      </a:pPr>
                      <a:r>
                        <a:rPr kumimoji="0" lang="en-US" sz="17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a:t>
                      </a:r>
                      <a:r>
                        <a:rPr kumimoji="0" lang="en-US" sz="1700" b="0" i="0" u="none" strike="noStrike" cap="none" normalizeH="0" baseline="0" smtClean="0">
                          <a:ln>
                            <a:noFill/>
                          </a:ln>
                          <a:solidFill>
                            <a:schemeClr val="tx1"/>
                          </a:solidFill>
                          <a:effectLst/>
                          <a:latin typeface="Garamond" pitchFamily="18" charset="0"/>
                          <a:ea typeface="Times New Roman" pitchFamily="18" charset="0"/>
                          <a:cs typeface="Arial" charset="0"/>
                        </a:rPr>
                        <a:t> </a:t>
                      </a:r>
                      <a:r>
                        <a:rPr kumimoji="0" lang="ru-RU" sz="17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не применимо</a:t>
                      </a:r>
                    </a:p>
                  </a:txBody>
                  <a:tcPr anchor="ctr" horzOverflow="overflow">
                    <a:lnL w="9525"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Литейная">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Литейная">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Литейная">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2.xml><?xml version="1.0" encoding="utf-8"?>
<a:theme xmlns:a="http://schemas.openxmlformats.org/drawingml/2006/main" name="1_Литейная">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Литейная">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Литейная">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359</TotalTime>
  <Words>5502</Words>
  <PresentationFormat>Экран (4:3)</PresentationFormat>
  <Paragraphs>371</Paragraphs>
  <Slides>60</Slides>
  <Notes>3</Notes>
  <HiddenSlides>0</HiddenSlides>
  <MMClips>0</MMClips>
  <ScaleCrop>false</ScaleCrop>
  <HeadingPairs>
    <vt:vector size="6" baseType="variant">
      <vt:variant>
        <vt:lpstr>Тема</vt:lpstr>
      </vt:variant>
      <vt:variant>
        <vt:i4>2</vt:i4>
      </vt:variant>
      <vt:variant>
        <vt:lpstr>Внедренные серверы OLE</vt:lpstr>
      </vt:variant>
      <vt:variant>
        <vt:i4>2</vt:i4>
      </vt:variant>
      <vt:variant>
        <vt:lpstr>Заголовки слайдов</vt:lpstr>
      </vt:variant>
      <vt:variant>
        <vt:i4>60</vt:i4>
      </vt:variant>
    </vt:vector>
  </HeadingPairs>
  <TitlesOfParts>
    <vt:vector size="64" baseType="lpstr">
      <vt:lpstr>Литейная</vt:lpstr>
      <vt:lpstr>1_Литейная</vt:lpstr>
      <vt:lpstr>Диаграмма</vt:lpstr>
      <vt:lpstr>Диаграмма Microsoft Graph</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lpstr>Слайд 37</vt:lpstr>
      <vt:lpstr>Слайд 38</vt:lpstr>
      <vt:lpstr>Слайд 39</vt:lpstr>
      <vt:lpstr>Слайд 40</vt:lpstr>
      <vt:lpstr>Слайд 41</vt:lpstr>
      <vt:lpstr>ЧАСТОТА НЕПЕРЕНОСИМОСТІ ЛІКАРСЬКИХ ЗАСОБІВ </vt:lpstr>
      <vt:lpstr>Непереносимість антибактеріальних препаратів різних хімічних груп за данними теста алергічної альтерації лейкоцитів </vt:lpstr>
      <vt:lpstr>Частота виявленої непереносимості бета-лактамних антибіотиків за результатами  теста алергічної альтерації лейкоцитів</vt:lpstr>
      <vt:lpstr>Частота виявленої непереносимості антибактеріальних препаратів різних хімічних груп</vt:lpstr>
      <vt:lpstr>Слайд 46</vt:lpstr>
      <vt:lpstr>Найбільш часті побічні реакції, пов’язані із застосуванням антибактеріальних засобів</vt:lpstr>
      <vt:lpstr>ПроблемИ фальсифІкацІЇ ТА ЯКОСТІ антимІкробнИх ЛЗ</vt:lpstr>
      <vt:lpstr>НАСЛІДКИ фальсифІкацІЇ ТА неадекватноЇ ЯКОСТІ антимІкробнИх ЗАСОБІв</vt:lpstr>
      <vt:lpstr>Слайд 50</vt:lpstr>
      <vt:lpstr>Слайд 51</vt:lpstr>
      <vt:lpstr>Загальні диференціально-діагностичні ознаки алергічних і псевдоалергічних реакцій</vt:lpstr>
      <vt:lpstr>Слайд 53</vt:lpstr>
      <vt:lpstr>Слайд 54</vt:lpstr>
      <vt:lpstr>Слайд 55</vt:lpstr>
      <vt:lpstr>Впровадження в широку медичну практику великої кількості фармакологічних препаратів з високою біологічною активністю, сенсибілізація населення до біологічних і хімічних речовин, нераціональне використання ліків, медичні помилки та застосування неякісних препаратів веде до того, що кількість людей, які страждають на алергію на ліки буде неухильно зростати. У зв'язку з цим питання виявлення та діагностики лікарської непереносимості, особливо у людей, які мають медикаментозну алергію в анамнезі, набувають особливого значення та вимагають посилення заходів щодо виявлення та профілактики лікарської непереносимості. </vt:lpstr>
      <vt:lpstr>Слайд 57</vt:lpstr>
      <vt:lpstr>Слайд 58</vt:lpstr>
      <vt:lpstr>Слайд 59</vt:lpstr>
      <vt:lpstr>Слайд 60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Анна</dc:creator>
  <cp:lastModifiedBy>Sergey</cp:lastModifiedBy>
  <cp:revision>34</cp:revision>
  <dcterms:created xsi:type="dcterms:W3CDTF">2013-05-17T16:42:53Z</dcterms:created>
  <dcterms:modified xsi:type="dcterms:W3CDTF">2022-07-21T09:36:16Z</dcterms:modified>
</cp:coreProperties>
</file>