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356" r:id="rId3"/>
    <p:sldId id="357" r:id="rId4"/>
    <p:sldId id="358" r:id="rId5"/>
    <p:sldId id="359" r:id="rId6"/>
    <p:sldId id="360" r:id="rId7"/>
    <p:sldId id="361" r:id="rId8"/>
    <p:sldId id="435" r:id="rId9"/>
    <p:sldId id="430" r:id="rId10"/>
    <p:sldId id="432" r:id="rId11"/>
    <p:sldId id="363" r:id="rId12"/>
    <p:sldId id="257" r:id="rId13"/>
    <p:sldId id="436" r:id="rId14"/>
    <p:sldId id="437" r:id="rId15"/>
    <p:sldId id="438" r:id="rId16"/>
    <p:sldId id="439" r:id="rId17"/>
    <p:sldId id="440" r:id="rId18"/>
    <p:sldId id="441" r:id="rId19"/>
    <p:sldId id="442" r:id="rId20"/>
    <p:sldId id="443" r:id="rId21"/>
    <p:sldId id="486" r:id="rId22"/>
    <p:sldId id="485" r:id="rId23"/>
    <p:sldId id="445" r:id="rId24"/>
    <p:sldId id="446" r:id="rId25"/>
    <p:sldId id="447" r:id="rId26"/>
    <p:sldId id="448" r:id="rId27"/>
    <p:sldId id="449" r:id="rId28"/>
    <p:sldId id="450" r:id="rId29"/>
    <p:sldId id="453" r:id="rId30"/>
    <p:sldId id="454" r:id="rId31"/>
    <p:sldId id="455" r:id="rId32"/>
    <p:sldId id="456" r:id="rId33"/>
    <p:sldId id="458" r:id="rId34"/>
    <p:sldId id="459" r:id="rId35"/>
    <p:sldId id="460" r:id="rId36"/>
    <p:sldId id="461" r:id="rId37"/>
    <p:sldId id="379" r:id="rId38"/>
    <p:sldId id="464" r:id="rId39"/>
    <p:sldId id="462" r:id="rId40"/>
    <p:sldId id="493" r:id="rId41"/>
    <p:sldId id="494" r:id="rId42"/>
    <p:sldId id="495" r:id="rId43"/>
    <p:sldId id="380" r:id="rId44"/>
    <p:sldId id="382" r:id="rId45"/>
    <p:sldId id="465" r:id="rId46"/>
    <p:sldId id="466" r:id="rId47"/>
    <p:sldId id="467" r:id="rId48"/>
    <p:sldId id="470" r:id="rId49"/>
    <p:sldId id="471" r:id="rId50"/>
    <p:sldId id="491" r:id="rId51"/>
    <p:sldId id="468" r:id="rId52"/>
    <p:sldId id="469" r:id="rId53"/>
    <p:sldId id="473" r:id="rId54"/>
    <p:sldId id="496" r:id="rId55"/>
    <p:sldId id="497" r:id="rId56"/>
    <p:sldId id="498" r:id="rId57"/>
    <p:sldId id="499" r:id="rId58"/>
    <p:sldId id="500" r:id="rId59"/>
    <p:sldId id="388" r:id="rId60"/>
    <p:sldId id="389" r:id="rId61"/>
    <p:sldId id="390" r:id="rId62"/>
    <p:sldId id="391" r:id="rId63"/>
    <p:sldId id="392" r:id="rId64"/>
    <p:sldId id="474" r:id="rId65"/>
    <p:sldId id="483" r:id="rId66"/>
    <p:sldId id="484" r:id="rId67"/>
    <p:sldId id="487" r:id="rId68"/>
    <p:sldId id="475" r:id="rId69"/>
    <p:sldId id="488" r:id="rId70"/>
    <p:sldId id="490" r:id="rId71"/>
    <p:sldId id="489" r:id="rId72"/>
    <p:sldId id="393" r:id="rId73"/>
    <p:sldId id="394" r:id="rId74"/>
    <p:sldId id="395" r:id="rId75"/>
    <p:sldId id="396" r:id="rId76"/>
    <p:sldId id="397" r:id="rId77"/>
    <p:sldId id="398" r:id="rId78"/>
    <p:sldId id="399" r:id="rId79"/>
    <p:sldId id="400" r:id="rId80"/>
    <p:sldId id="401" r:id="rId81"/>
    <p:sldId id="402" r:id="rId82"/>
    <p:sldId id="476" r:id="rId83"/>
    <p:sldId id="492" r:id="rId84"/>
    <p:sldId id="480" r:id="rId85"/>
    <p:sldId id="482" r:id="rId86"/>
    <p:sldId id="481" r:id="rId87"/>
    <p:sldId id="408" r:id="rId88"/>
    <p:sldId id="477" r:id="rId89"/>
    <p:sldId id="410" r:id="rId90"/>
    <p:sldId id="411" r:id="rId91"/>
    <p:sldId id="412" r:id="rId92"/>
    <p:sldId id="413" r:id="rId93"/>
    <p:sldId id="414" r:id="rId94"/>
    <p:sldId id="415" r:id="rId95"/>
    <p:sldId id="416" r:id="rId96"/>
    <p:sldId id="417" r:id="rId97"/>
    <p:sldId id="418" r:id="rId98"/>
    <p:sldId id="419" r:id="rId99"/>
  </p:sldIdLst>
  <p:sldSz cx="9144000" cy="6858000" type="screen4x3"/>
  <p:notesSz cx="6858000" cy="9144000"/>
  <p:custDataLst>
    <p:tags r:id="rId100"/>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p:restoredTop sz="91055" autoAdjust="0"/>
  </p:normalViewPr>
  <p:slideViewPr>
    <p:cSldViewPr>
      <p:cViewPr varScale="1">
        <p:scale>
          <a:sx n="79" d="100"/>
          <a:sy n="79" d="100"/>
        </p:scale>
        <p:origin x="-1218" y="-90"/>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p:nvPr/>
        </p:nvGrpSpPr>
        <p:grpSpPr>
          <a:xfrm>
            <a:off x="0" y="0"/>
            <a:ext cx="9144000" cy="6856413"/>
            <a:chOff x="0" y="0"/>
            <a:chExt cx="5760" cy="4319"/>
          </a:xfrm>
        </p:grpSpPr>
        <p:sp>
          <p:nvSpPr>
            <p:cNvPr id="5"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6"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7"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8"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9"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1"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2"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3"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4"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5"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6"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7"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8"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19"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20"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21"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2"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23"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4"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25"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26"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27"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8"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29"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30"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1"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32"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3"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4"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5"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6"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7"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8"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9"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40"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41" name="Group 39"/>
            <p:cNvGrpSpPr/>
            <p:nvPr userDrawn="1"/>
          </p:nvGrpSpPr>
          <p:grpSpPr>
            <a:xfrm>
              <a:off x="0" y="1632"/>
              <a:ext cx="5758" cy="1858"/>
              <a:chOff x="0" y="1632"/>
              <a:chExt cx="5758" cy="1858"/>
            </a:xfrm>
          </p:grpSpPr>
          <p:sp>
            <p:nvSpPr>
              <p:cNvPr id="42"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43"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1786"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ru-RU" altLang="ru-RU" noProof="0"/>
              <a:t>Образец заголовка</a:t>
            </a:r>
          </a:p>
        </p:txBody>
      </p:sp>
      <p:sp>
        <p:nvSpPr>
          <p:cNvPr id="3178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ru-RU" altLang="ru-RU" noProof="0"/>
              <a:t>Образец подзаголовка</a:t>
            </a:r>
          </a:p>
        </p:txBody>
      </p:sp>
      <p:sp>
        <p:nvSpPr>
          <p:cNvPr id="44" name="Rectangle 44"/>
          <p:cNvSpPr>
            <a:spLocks noGrp="1" noChangeArrowheads="1"/>
          </p:cNvSpPr>
          <p:nvPr>
            <p:ph type="dt" sz="quarter" idx="10"/>
          </p:nvPr>
        </p:nvSpPr>
        <p:spPr/>
        <p:txBody>
          <a:bodyPr/>
          <a:lstStyle>
            <a:lvl1pPr>
              <a:defRPr/>
            </a:lvl1pPr>
          </a:lstStyle>
          <a:p>
            <a:pPr>
              <a:defRPr/>
            </a:pPr>
            <a:endParaRPr lang="ru-RU" altLang="ru-RU"/>
          </a:p>
        </p:txBody>
      </p:sp>
      <p:sp>
        <p:nvSpPr>
          <p:cNvPr id="45" name="Rectangle 45"/>
          <p:cNvSpPr>
            <a:spLocks noGrp="1" noChangeArrowheads="1"/>
          </p:cNvSpPr>
          <p:nvPr>
            <p:ph type="ftr" sz="quarter" idx="11"/>
          </p:nvPr>
        </p:nvSpPr>
        <p:spPr/>
        <p:txBody>
          <a:bodyPr/>
          <a:lstStyle>
            <a:lvl1pPr>
              <a:defRPr/>
            </a:lvl1pPr>
          </a:lstStyle>
          <a:p>
            <a:pPr>
              <a:defRPr/>
            </a:pPr>
            <a:endParaRPr lang="ru-RU" altLang="ru-RU"/>
          </a:p>
        </p:txBody>
      </p:sp>
      <p:sp>
        <p:nvSpPr>
          <p:cNvPr id="46" name="Rectangle 46"/>
          <p:cNvSpPr>
            <a:spLocks noGrp="1" noChangeArrowheads="1"/>
          </p:cNvSpPr>
          <p:nvPr>
            <p:ph type="sldNum" sz="quarter" idx="12"/>
          </p:nvPr>
        </p:nvSpPr>
        <p:spPr/>
        <p:txBody>
          <a:bodyPr/>
          <a:lstStyle>
            <a:lvl1pPr>
              <a:defRPr/>
            </a:lvl1pPr>
          </a:lstStyle>
          <a:p>
            <a:pPr>
              <a:defRPr/>
            </a:pPr>
            <a:fld id="{92A33B14-40C9-4CE9-B58F-739CC3791383}" type="slidenum">
              <a:rPr lang="ru-RU" altLang="ru-RU"/>
              <a:pPr>
                <a:defRPr/>
              </a:pPr>
              <a:t>‹#›</a:t>
            </a:fld>
            <a:endParaRPr lang="ru-RU" altLang="ru-RU"/>
          </a:p>
        </p:txBody>
      </p:sp>
    </p:spTree>
    <p:extLst>
      <p:ext uri="{BB962C8B-B14F-4D97-AF65-F5344CB8AC3E}">
        <p14:creationId xmlns:p14="http://schemas.microsoft.com/office/powerpoint/2010/main" xmlns="" val="218473929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0F627A7E-9215-40CD-A04E-139088ADCF6A}" type="slidenum">
              <a:rPr lang="ru-RU" altLang="ru-RU"/>
              <a:pPr>
                <a:defRPr/>
              </a:pPr>
              <a:t>‹#›</a:t>
            </a:fld>
            <a:endParaRPr lang="ru-RU" altLang="ru-RU"/>
          </a:p>
        </p:txBody>
      </p:sp>
    </p:spTree>
    <p:extLst>
      <p:ext uri="{BB962C8B-B14F-4D97-AF65-F5344CB8AC3E}">
        <p14:creationId xmlns:p14="http://schemas.microsoft.com/office/powerpoint/2010/main" xmlns="" val="429394487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B697DD46-9BF9-4E09-8E52-9EBEC45D7575}" type="slidenum">
              <a:rPr lang="ru-RU" altLang="ru-RU"/>
              <a:pPr>
                <a:defRPr/>
              </a:pPr>
              <a:t>‹#›</a:t>
            </a:fld>
            <a:endParaRPr lang="ru-RU" altLang="ru-RU"/>
          </a:p>
        </p:txBody>
      </p:sp>
    </p:spTree>
    <p:extLst>
      <p:ext uri="{BB962C8B-B14F-4D97-AF65-F5344CB8AC3E}">
        <p14:creationId xmlns:p14="http://schemas.microsoft.com/office/powerpoint/2010/main" xmlns="" val="18388867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753FDBDB-78E8-4335-9FE7-62249A359086}" type="slidenum">
              <a:rPr lang="ru-RU" altLang="ru-RU"/>
              <a:pPr>
                <a:defRPr/>
              </a:pPr>
              <a:t>‹#›</a:t>
            </a:fld>
            <a:endParaRPr lang="ru-RU" altLang="ru-RU"/>
          </a:p>
        </p:txBody>
      </p:sp>
    </p:spTree>
    <p:extLst>
      <p:ext uri="{BB962C8B-B14F-4D97-AF65-F5344CB8AC3E}">
        <p14:creationId xmlns:p14="http://schemas.microsoft.com/office/powerpoint/2010/main" xmlns="" val="339348104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4"/>
          <p:cNvSpPr>
            <a:spLocks noGrp="1" noChangeArrowheads="1"/>
          </p:cNvSpPr>
          <p:nvPr>
            <p:ph type="dt" sz="half" idx="10"/>
          </p:nvPr>
        </p:nvSpPr>
        <p:spPr/>
        <p:txBody>
          <a:bodyPr/>
          <a:lstStyle>
            <a:lvl1pPr>
              <a:defRPr/>
            </a:lvl1pPr>
          </a:lstStyle>
          <a:p>
            <a:pPr>
              <a:defRPr/>
            </a:pPr>
            <a:endParaRPr lang="ru-RU" altLang="ru-RU"/>
          </a:p>
        </p:txBody>
      </p:sp>
      <p:sp>
        <p:nvSpPr>
          <p:cNvPr id="8" name="Rectangle 45"/>
          <p:cNvSpPr>
            <a:spLocks noGrp="1" noChangeArrowheads="1"/>
          </p:cNvSpPr>
          <p:nvPr>
            <p:ph type="ftr" sz="quarter" idx="11"/>
          </p:nvPr>
        </p:nvSpPr>
        <p:spPr/>
        <p:txBody>
          <a:bodyPr/>
          <a:lstStyle>
            <a:lvl1pPr>
              <a:defRPr/>
            </a:lvl1pPr>
          </a:lstStyle>
          <a:p>
            <a:pPr>
              <a:defRPr/>
            </a:pPr>
            <a:endParaRPr lang="ru-RU" altLang="ru-RU"/>
          </a:p>
        </p:txBody>
      </p:sp>
      <p:sp>
        <p:nvSpPr>
          <p:cNvPr id="9" name="Rectangle 46"/>
          <p:cNvSpPr>
            <a:spLocks noGrp="1" noChangeArrowheads="1"/>
          </p:cNvSpPr>
          <p:nvPr>
            <p:ph type="sldNum" sz="quarter" idx="12"/>
          </p:nvPr>
        </p:nvSpPr>
        <p:spPr/>
        <p:txBody>
          <a:bodyPr/>
          <a:lstStyle>
            <a:lvl1pPr>
              <a:defRPr/>
            </a:lvl1pPr>
          </a:lstStyle>
          <a:p>
            <a:pPr>
              <a:defRPr/>
            </a:pPr>
            <a:fld id="{0AB13F6B-DC24-4CD4-9334-5A82FBAE6AEC}" type="slidenum">
              <a:rPr lang="ru-RU" altLang="ru-RU"/>
              <a:pPr>
                <a:defRPr/>
              </a:pPr>
              <a:t>‹#›</a:t>
            </a:fld>
            <a:endParaRPr lang="ru-RU" altLang="ru-RU"/>
          </a:p>
        </p:txBody>
      </p:sp>
    </p:spTree>
    <p:extLst>
      <p:ext uri="{BB962C8B-B14F-4D97-AF65-F5344CB8AC3E}">
        <p14:creationId xmlns:p14="http://schemas.microsoft.com/office/powerpoint/2010/main" xmlns="" val="316433082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4"/>
          <p:cNvSpPr>
            <a:spLocks noGrp="1" noChangeArrowheads="1"/>
          </p:cNvSpPr>
          <p:nvPr>
            <p:ph type="dt" sz="half" idx="10"/>
          </p:nvPr>
        </p:nvSpPr>
        <p:spPr/>
        <p:txBody>
          <a:bodyPr/>
          <a:lstStyle>
            <a:lvl1pPr>
              <a:defRPr/>
            </a:lvl1pPr>
          </a:lstStyle>
          <a:p>
            <a:pPr>
              <a:defRPr/>
            </a:pPr>
            <a:endParaRPr lang="ru-RU" altLang="ru-RU"/>
          </a:p>
        </p:txBody>
      </p:sp>
      <p:sp>
        <p:nvSpPr>
          <p:cNvPr id="4" name="Rectangle 45"/>
          <p:cNvSpPr>
            <a:spLocks noGrp="1" noChangeArrowheads="1"/>
          </p:cNvSpPr>
          <p:nvPr>
            <p:ph type="ftr" sz="quarter" idx="11"/>
          </p:nvPr>
        </p:nvSpPr>
        <p:spPr/>
        <p:txBody>
          <a:bodyPr/>
          <a:lstStyle>
            <a:lvl1pPr>
              <a:defRPr/>
            </a:lvl1pPr>
          </a:lstStyle>
          <a:p>
            <a:pPr>
              <a:defRPr/>
            </a:pPr>
            <a:endParaRPr lang="ru-RU" altLang="ru-RU"/>
          </a:p>
        </p:txBody>
      </p:sp>
      <p:sp>
        <p:nvSpPr>
          <p:cNvPr id="5" name="Rectangle 46"/>
          <p:cNvSpPr>
            <a:spLocks noGrp="1" noChangeArrowheads="1"/>
          </p:cNvSpPr>
          <p:nvPr>
            <p:ph type="sldNum" sz="quarter" idx="12"/>
          </p:nvPr>
        </p:nvSpPr>
        <p:spPr/>
        <p:txBody>
          <a:bodyPr/>
          <a:lstStyle>
            <a:lvl1pPr>
              <a:defRPr/>
            </a:lvl1pPr>
          </a:lstStyle>
          <a:p>
            <a:pPr>
              <a:defRPr/>
            </a:pPr>
            <a:fld id="{D3288EE9-657B-4120-91E9-7CA54D49D6E9}" type="slidenum">
              <a:rPr lang="ru-RU" altLang="ru-RU"/>
              <a:pPr>
                <a:defRPr/>
              </a:pPr>
              <a:t>‹#›</a:t>
            </a:fld>
            <a:endParaRPr lang="ru-RU" altLang="ru-RU"/>
          </a:p>
        </p:txBody>
      </p:sp>
    </p:spTree>
    <p:extLst>
      <p:ext uri="{BB962C8B-B14F-4D97-AF65-F5344CB8AC3E}">
        <p14:creationId xmlns:p14="http://schemas.microsoft.com/office/powerpoint/2010/main" xmlns="" val="32279781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p:txBody>
          <a:bodyPr/>
          <a:lstStyle>
            <a:lvl1pPr>
              <a:defRPr/>
            </a:lvl1pPr>
          </a:lstStyle>
          <a:p>
            <a:pPr>
              <a:defRPr/>
            </a:pPr>
            <a:endParaRPr lang="ru-RU" altLang="ru-RU"/>
          </a:p>
        </p:txBody>
      </p:sp>
      <p:sp>
        <p:nvSpPr>
          <p:cNvPr id="3" name="Rectangle 45"/>
          <p:cNvSpPr>
            <a:spLocks noGrp="1" noChangeArrowheads="1"/>
          </p:cNvSpPr>
          <p:nvPr>
            <p:ph type="ftr" sz="quarter" idx="11"/>
          </p:nvPr>
        </p:nvSpPr>
        <p:spPr/>
        <p:txBody>
          <a:bodyPr/>
          <a:lstStyle>
            <a:lvl1pPr>
              <a:defRPr/>
            </a:lvl1pPr>
          </a:lstStyle>
          <a:p>
            <a:pPr>
              <a:defRPr/>
            </a:pPr>
            <a:endParaRPr lang="ru-RU" altLang="ru-RU"/>
          </a:p>
        </p:txBody>
      </p:sp>
      <p:sp>
        <p:nvSpPr>
          <p:cNvPr id="4" name="Rectangle 46"/>
          <p:cNvSpPr>
            <a:spLocks noGrp="1" noChangeArrowheads="1"/>
          </p:cNvSpPr>
          <p:nvPr>
            <p:ph type="sldNum" sz="quarter" idx="12"/>
          </p:nvPr>
        </p:nvSpPr>
        <p:spPr/>
        <p:txBody>
          <a:bodyPr/>
          <a:lstStyle>
            <a:lvl1pPr>
              <a:defRPr/>
            </a:lvl1pPr>
          </a:lstStyle>
          <a:p>
            <a:pPr>
              <a:defRPr/>
            </a:pPr>
            <a:fld id="{4A902CD4-2D77-4E71-A972-A752B997D87A}" type="slidenum">
              <a:rPr lang="ru-RU" altLang="ru-RU"/>
              <a:pPr>
                <a:defRPr/>
              </a:pPr>
              <a:t>‹#›</a:t>
            </a:fld>
            <a:endParaRPr lang="ru-RU" altLang="ru-RU"/>
          </a:p>
        </p:txBody>
      </p:sp>
    </p:spTree>
    <p:extLst>
      <p:ext uri="{BB962C8B-B14F-4D97-AF65-F5344CB8AC3E}">
        <p14:creationId xmlns:p14="http://schemas.microsoft.com/office/powerpoint/2010/main" xmlns="" val="333853431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C3FDA883-5399-41E1-92C4-2D6F69772F89}" type="slidenum">
              <a:rPr lang="ru-RU" altLang="ru-RU"/>
              <a:pPr>
                <a:defRPr/>
              </a:pPr>
              <a:t>‹#›</a:t>
            </a:fld>
            <a:endParaRPr lang="ru-RU" altLang="ru-RU"/>
          </a:p>
        </p:txBody>
      </p:sp>
    </p:spTree>
    <p:extLst>
      <p:ext uri="{BB962C8B-B14F-4D97-AF65-F5344CB8AC3E}">
        <p14:creationId xmlns:p14="http://schemas.microsoft.com/office/powerpoint/2010/main" xmlns="" val="407480191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5E53BB00-B9E8-4680-9857-25000186C76B}" type="slidenum">
              <a:rPr lang="ru-RU" altLang="ru-RU"/>
              <a:pPr>
                <a:defRPr/>
              </a:pPr>
              <a:t>‹#›</a:t>
            </a:fld>
            <a:endParaRPr lang="ru-RU" altLang="ru-RU"/>
          </a:p>
        </p:txBody>
      </p:sp>
    </p:spTree>
    <p:extLst>
      <p:ext uri="{BB962C8B-B14F-4D97-AF65-F5344CB8AC3E}">
        <p14:creationId xmlns:p14="http://schemas.microsoft.com/office/powerpoint/2010/main" xmlns="" val="307494536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86A70816-5B62-47D1-90C7-D8DD8110BE87}" type="slidenum">
              <a:rPr lang="ru-RU" altLang="ru-RU"/>
              <a:pPr>
                <a:defRPr/>
              </a:pPr>
              <a:t>‹#›</a:t>
            </a:fld>
            <a:endParaRPr lang="ru-RU" altLang="ru-RU"/>
          </a:p>
        </p:txBody>
      </p:sp>
    </p:spTree>
    <p:extLst>
      <p:ext uri="{BB962C8B-B14F-4D97-AF65-F5344CB8AC3E}">
        <p14:creationId xmlns:p14="http://schemas.microsoft.com/office/powerpoint/2010/main" xmlns="" val="42766216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98BC26CC-C34F-4353-9535-A18BED861F45}" type="slidenum">
              <a:rPr lang="ru-RU" altLang="ru-RU"/>
              <a:pPr>
                <a:defRPr/>
              </a:pPr>
              <a:t>‹#›</a:t>
            </a:fld>
            <a:endParaRPr lang="ru-RU" altLang="ru-RU"/>
          </a:p>
        </p:txBody>
      </p:sp>
    </p:spTree>
    <p:extLst>
      <p:ext uri="{BB962C8B-B14F-4D97-AF65-F5344CB8AC3E}">
        <p14:creationId xmlns:p14="http://schemas.microsoft.com/office/powerpoint/2010/main" xmlns="" val="254195955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30725"/>
          </a:xfrm>
        </p:spPr>
        <p:txBody>
          <a:bodyPr/>
          <a:lstStyle/>
          <a:p>
            <a:pPr lvl="0"/>
            <a:endParaRPr lang="ru-RU" noProof="0"/>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AEC11282-9822-4F72-AE55-047A859B5A18}" type="slidenum">
              <a:rPr lang="ru-RU" altLang="ru-RU"/>
              <a:pPr>
                <a:defRPr/>
              </a:pPr>
              <a:t>‹#›</a:t>
            </a:fld>
            <a:endParaRPr lang="ru-RU" altLang="ru-RU"/>
          </a:p>
        </p:txBody>
      </p:sp>
    </p:spTree>
    <p:extLst>
      <p:ext uri="{BB962C8B-B14F-4D97-AF65-F5344CB8AC3E}">
        <p14:creationId xmlns:p14="http://schemas.microsoft.com/office/powerpoint/2010/main" xmlns="" val="41279526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p:nvPr/>
        </p:nvGrpSpPr>
        <p:grpSpPr>
          <a:xfrm>
            <a:off x="0" y="0"/>
            <a:ext cx="9144000" cy="6856413"/>
            <a:chOff x="0" y="0"/>
            <a:chExt cx="5760" cy="4319"/>
          </a:xfrm>
        </p:grpSpPr>
        <p:sp>
          <p:nvSpPr>
            <p:cNvPr id="30723"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30724"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25"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1035"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27"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37"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38"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0"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040"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2"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042"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4"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044"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36"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30737"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30738"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1048"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0"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1050"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2"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30743"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30744"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1054"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6"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30747"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1057"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49"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1059"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30751"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52"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0753"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0754"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0755"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0756"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0757"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30758"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1068" name="Group 39"/>
            <p:cNvGrpSpPr/>
            <p:nvPr userDrawn="1"/>
          </p:nvGrpSpPr>
          <p:grpSpPr>
            <a:xfrm>
              <a:off x="0" y="1632"/>
              <a:ext cx="5758" cy="1858"/>
              <a:chOff x="0" y="1632"/>
              <a:chExt cx="5758" cy="1858"/>
            </a:xfrm>
          </p:grpSpPr>
          <p:sp>
            <p:nvSpPr>
              <p:cNvPr id="30760"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30761"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0762" name="Rectangle 42"/>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30763" name="Rectangle 43"/>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30764" name="Rectangle 44"/>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5" name="Rectangle 4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6" name="Rectangle 46"/>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007505FF-6C25-4254-8D10-51765CBA2447}"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986"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Lst>
  <p:transition/>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683568" y="1124744"/>
            <a:ext cx="7956376" cy="4103688"/>
          </a:xfrm>
        </p:spPr>
        <p:txBody>
          <a:bodyPr/>
          <a:lstStyle/>
          <a:p>
            <a:pPr eaLnBrk="1" hangingPunct="1">
              <a:defRPr/>
            </a:pPr>
            <a:r>
              <a:rPr lang="uk-UA" altLang="ru-RU" sz="5400" b="1" dirty="0">
                <a:solidFill>
                  <a:srgbClr val="FFFF00"/>
                </a:solidFill>
                <a:latin typeface="Times New Roman" panose="02020603050405020304" pitchFamily="18" charset="0"/>
                <a:cs typeface="Times New Roman" panose="02020603050405020304" pitchFamily="18" charset="0"/>
              </a:rPr>
              <a:t>ОСНОВНІ ПРИНЦИПИ ТА СУЧАСНІ МЕТОДИ</a:t>
            </a:r>
            <a:r>
              <a:rPr lang="uk-UA" altLang="ru-RU" sz="5400" dirty="0">
                <a:solidFill>
                  <a:srgbClr val="FFFF00"/>
                </a:solidFill>
                <a:latin typeface="Times New Roman" panose="02020603050405020304" pitchFamily="18" charset="0"/>
                <a:cs typeface="Times New Roman" panose="02020603050405020304" pitchFamily="18" charset="0"/>
              </a:rPr>
              <a:t> </a:t>
            </a:r>
            <a:r>
              <a:rPr lang="uk-UA" altLang="ru-RU" sz="5400" b="1" dirty="0">
                <a:solidFill>
                  <a:srgbClr val="FFFF00"/>
                </a:solidFill>
                <a:latin typeface="Times New Roman" panose="02020603050405020304" pitchFamily="18" charset="0"/>
                <a:cs typeface="Times New Roman" panose="02020603050405020304" pitchFamily="18" charset="0"/>
              </a:rPr>
              <a:t>ЛІКУВАННЯ </a:t>
            </a:r>
            <a:r>
              <a:rPr lang="en-US" altLang="ru-RU" sz="5400" b="1" dirty="0">
                <a:solidFill>
                  <a:srgbClr val="FFFF00"/>
                </a:solidFill>
                <a:latin typeface="Times New Roman" panose="02020603050405020304" pitchFamily="18" charset="0"/>
                <a:cs typeface="Times New Roman" panose="02020603050405020304" pitchFamily="18" charset="0"/>
              </a:rPr>
              <a:t/>
            </a:r>
            <a:br>
              <a:rPr lang="en-US" altLang="ru-RU" sz="5400" b="1" dirty="0">
                <a:solidFill>
                  <a:srgbClr val="FFFF00"/>
                </a:solidFill>
                <a:latin typeface="Times New Roman" panose="02020603050405020304" pitchFamily="18" charset="0"/>
                <a:cs typeface="Times New Roman" panose="02020603050405020304" pitchFamily="18" charset="0"/>
              </a:rPr>
            </a:br>
            <a:r>
              <a:rPr lang="uk-UA" altLang="ru-RU" sz="5400" b="1" dirty="0">
                <a:solidFill>
                  <a:srgbClr val="FFFF00"/>
                </a:solidFill>
                <a:latin typeface="Times New Roman" panose="02020603050405020304" pitchFamily="18" charset="0"/>
                <a:cs typeface="Times New Roman" panose="02020603050405020304" pitchFamily="18" charset="0"/>
              </a:rPr>
              <a:t>ХВОРИХ </a:t>
            </a:r>
            <a:br>
              <a:rPr lang="uk-UA" altLang="ru-RU" sz="5400" b="1" dirty="0">
                <a:solidFill>
                  <a:srgbClr val="FFFF00"/>
                </a:solidFill>
                <a:latin typeface="Times New Roman" panose="02020603050405020304" pitchFamily="18" charset="0"/>
                <a:cs typeface="Times New Roman" panose="02020603050405020304" pitchFamily="18" charset="0"/>
              </a:rPr>
            </a:br>
            <a:r>
              <a:rPr lang="uk-UA" altLang="ru-RU" sz="5400" b="1" dirty="0">
                <a:solidFill>
                  <a:srgbClr val="FFFF00"/>
                </a:solidFill>
                <a:latin typeface="Times New Roman" panose="02020603050405020304" pitchFamily="18" charset="0"/>
                <a:cs typeface="Times New Roman" panose="02020603050405020304" pitchFamily="18" charset="0"/>
              </a:rPr>
              <a:t>НА</a:t>
            </a:r>
            <a:r>
              <a:rPr lang="ru-RU" altLang="ru-RU" sz="5400" b="1" dirty="0">
                <a:solidFill>
                  <a:srgbClr val="FFFF00"/>
                </a:solidFill>
                <a:latin typeface="Times New Roman" panose="02020603050405020304" pitchFamily="18" charset="0"/>
                <a:cs typeface="Times New Roman" panose="02020603050405020304" pitchFamily="18" charset="0"/>
              </a:rPr>
              <a:t> ТУБЕРКУЛЬОЗ</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Rectangle 4"/>
          <p:cNvSpPr>
            <a:spLocks noGrp="1" noChangeArrowheads="1"/>
          </p:cNvSpPr>
          <p:nvPr>
            <p:ph type="title"/>
          </p:nvPr>
        </p:nvSpPr>
        <p:spPr>
          <a:xfrm>
            <a:off x="0" y="0"/>
            <a:ext cx="9144000" cy="6858000"/>
          </a:xfrm>
        </p:spPr>
        <p:txBody>
          <a:bodyPr/>
          <a:lstStyle/>
          <a:p>
            <a:pPr eaLnBrk="1" hangingPunct="1">
              <a:defRPr/>
            </a:pPr>
            <a:r>
              <a:rPr lang="uk-UA" altLang="ru-RU" sz="3200" b="1">
                <a:solidFill>
                  <a:srgbClr val="FF0066"/>
                </a:solidFill>
                <a:latin typeface="Times New Roman" panose="02020603050405020304" pitchFamily="18" charset="0"/>
              </a:rPr>
              <a:t>ОСНОВНІ ПРИНЦИПИ ЛІКУВАННЯ</a:t>
            </a:r>
            <a:r>
              <a:rPr lang="uk-UA" altLang="ru-RU" sz="3200" b="1">
                <a:solidFill>
                  <a:srgbClr val="FF0066"/>
                </a:solidFill>
              </a:rPr>
              <a:t> </a:t>
            </a:r>
            <a:r>
              <a:rPr lang="uk-UA" altLang="ru-RU" sz="3200" b="1">
                <a:solidFill>
                  <a:srgbClr val="FF0066"/>
                </a:solidFill>
                <a:latin typeface="Times New Roman" panose="02020603050405020304" pitchFamily="18" charset="0"/>
              </a:rPr>
              <a:t>ХВОРИХ НА ТУБЕРКУЛЬОЗ</a:t>
            </a:r>
            <a:r>
              <a:rPr lang="en-US" altLang="ru-RU" sz="3200">
                <a:solidFill>
                  <a:srgbClr val="FF0066"/>
                </a:solidFill>
                <a:latin typeface="Times New Roman" panose="02020603050405020304" pitchFamily="18" charset="0"/>
              </a:rPr>
              <a:t/>
            </a:r>
            <a:br>
              <a:rPr lang="en-US" altLang="ru-RU" sz="3200">
                <a:solidFill>
                  <a:srgbClr val="FF0066"/>
                </a:solidFill>
                <a:latin typeface="Times New Roman" panose="02020603050405020304" pitchFamily="18" charset="0"/>
              </a:rPr>
            </a:br>
            <a:r>
              <a:rPr lang="uk-UA" altLang="ru-RU" sz="3200">
                <a:latin typeface="Times New Roman" panose="02020603050405020304" pitchFamily="18" charset="0"/>
              </a:rPr>
              <a:t>          </a:t>
            </a:r>
            <a:br>
              <a:rPr lang="uk-UA" altLang="ru-RU" sz="3200">
                <a:latin typeface="Times New Roman" panose="02020603050405020304" pitchFamily="18" charset="0"/>
              </a:rPr>
            </a:br>
            <a:r>
              <a:rPr lang="uk-UA" altLang="ru-RU" sz="3200">
                <a:solidFill>
                  <a:schemeClr val="tx1"/>
                </a:solidFill>
                <a:latin typeface="Times New Roman" panose="02020603050405020304" pitchFamily="18" charset="0"/>
              </a:rPr>
              <a:t>1</a:t>
            </a:r>
            <a:r>
              <a:rPr lang="uk-UA" altLang="ru-RU" sz="3200" b="1" i="1">
                <a:solidFill>
                  <a:schemeClr val="tx1"/>
                </a:solidFill>
                <a:latin typeface="Times New Roman" panose="02020603050405020304" pitchFamily="18" charset="0"/>
              </a:rPr>
              <a:t>. </a:t>
            </a:r>
            <a:r>
              <a:rPr lang="uk-UA" altLang="ru-RU" sz="3200" b="1" i="1">
                <a:solidFill>
                  <a:srgbClr val="FFFF00"/>
                </a:solidFill>
                <a:latin typeface="Times New Roman" panose="02020603050405020304" pitchFamily="18" charset="0"/>
              </a:rPr>
              <a:t>Раннє </a:t>
            </a:r>
            <a:r>
              <a:rPr lang="uk-UA" altLang="ru-RU" sz="3200" b="1">
                <a:solidFill>
                  <a:schemeClr val="tx1"/>
                </a:solidFill>
                <a:latin typeface="Times New Roman" panose="02020603050405020304" pitchFamily="18" charset="0"/>
              </a:rPr>
              <a:t>або, як менш,</a:t>
            </a:r>
            <a:r>
              <a:rPr lang="uk-UA" altLang="ru-RU" sz="3200" b="1">
                <a:solidFill>
                  <a:srgbClr val="FFFF00"/>
                </a:solidFill>
                <a:latin typeface="Times New Roman" panose="02020603050405020304" pitchFamily="18" charset="0"/>
              </a:rPr>
              <a:t> </a:t>
            </a:r>
            <a:r>
              <a:rPr lang="uk-UA" altLang="ru-RU" sz="3200" b="1" i="1">
                <a:solidFill>
                  <a:srgbClr val="FFFF00"/>
                </a:solidFill>
                <a:latin typeface="Times New Roman" panose="02020603050405020304" pitchFamily="18" charset="0"/>
              </a:rPr>
              <a:t>своєчасне</a:t>
            </a:r>
            <a:r>
              <a:rPr lang="uk-UA" altLang="ru-RU" sz="3200" b="1" i="1">
                <a:latin typeface="Times New Roman" panose="02020603050405020304" pitchFamily="18" charset="0"/>
              </a:rPr>
              <a:t> </a:t>
            </a:r>
            <a:r>
              <a:rPr lang="uk-UA" altLang="ru-RU" sz="3200" b="1">
                <a:latin typeface="Times New Roman" panose="02020603050405020304" pitchFamily="18" charset="0"/>
              </a:rPr>
              <a:t>лікування –  лікування повинно розпочинатися безпосередньо після виявлення хворого на туберкульоз.</a:t>
            </a:r>
            <a:br>
              <a:rPr lang="uk-UA" altLang="ru-RU" sz="3200" b="1">
                <a:latin typeface="Times New Roman" panose="02020603050405020304" pitchFamily="18" charset="0"/>
              </a:rPr>
            </a:br>
            <a:r>
              <a:rPr lang="en-US" altLang="ru-RU" sz="3200" b="1">
                <a:latin typeface="Times New Roman" panose="02020603050405020304" pitchFamily="18" charset="0"/>
              </a:rPr>
              <a:t/>
            </a:r>
            <a:br>
              <a:rPr lang="en-US" altLang="ru-RU" sz="3200" b="1">
                <a:latin typeface="Times New Roman" panose="02020603050405020304" pitchFamily="18" charset="0"/>
              </a:rPr>
            </a:br>
            <a:r>
              <a:rPr lang="uk-UA" altLang="ru-RU" sz="3200" b="1">
                <a:latin typeface="Times New Roman" panose="02020603050405020304" pitchFamily="18" charset="0"/>
              </a:rPr>
              <a:t>2. </a:t>
            </a:r>
            <a:r>
              <a:rPr lang="uk-UA" altLang="ru-RU" sz="3200" b="1" i="1">
                <a:solidFill>
                  <a:srgbClr val="FFFF00"/>
                </a:solidFill>
                <a:latin typeface="Times New Roman" panose="02020603050405020304" pitchFamily="18" charset="0"/>
              </a:rPr>
              <a:t>Тривале</a:t>
            </a:r>
            <a:r>
              <a:rPr lang="uk-UA" altLang="ru-RU" sz="3200" b="1">
                <a:latin typeface="Times New Roman" panose="02020603050405020304" pitchFamily="18" charset="0"/>
              </a:rPr>
              <a:t> лікування – проведення лікування до припинення бактеріови</a:t>
            </a:r>
            <a:r>
              <a:rPr lang="ru-RU" altLang="ru-RU" sz="3200" b="1">
                <a:latin typeface="Times New Roman" panose="02020603050405020304" pitchFamily="18" charset="0"/>
              </a:rPr>
              <a:t>д</a:t>
            </a:r>
            <a:r>
              <a:rPr lang="uk-UA" altLang="ru-RU" sz="3200" b="1" err="1">
                <a:latin typeface="Times New Roman" panose="02020603050405020304" pitchFamily="18" charset="0"/>
              </a:rPr>
              <a:t>ілення, загоєння порожнин, розсмоктування інфільтратів і ущільнення вогнищ. </a:t>
            </a:r>
            <a:endParaRPr lang="ru-RU" altLang="ru-RU" sz="3200" b="1">
              <a:latin typeface="Times New Roman"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3200" b="1">
                <a:latin typeface="Times New Roman" panose="02020603050405020304" pitchFamily="18" charset="0"/>
              </a:rPr>
              <a:t>3. </a:t>
            </a:r>
            <a:r>
              <a:rPr lang="uk-UA" altLang="ru-RU" sz="3200" b="1" i="1">
                <a:solidFill>
                  <a:srgbClr val="FFFF00"/>
                </a:solidFill>
                <a:latin typeface="Times New Roman" panose="02020603050405020304" pitchFamily="18" charset="0"/>
              </a:rPr>
              <a:t>Безперервне</a:t>
            </a:r>
            <a:r>
              <a:rPr lang="uk-UA" altLang="ru-RU" sz="3200" b="1">
                <a:solidFill>
                  <a:srgbClr val="FFFF00"/>
                </a:solidFill>
                <a:latin typeface="Times New Roman" panose="02020603050405020304" pitchFamily="18" charset="0"/>
              </a:rPr>
              <a:t> </a:t>
            </a:r>
            <a:r>
              <a:rPr lang="uk-UA" altLang="ru-RU" sz="3200" b="1">
                <a:solidFill>
                  <a:schemeClr val="tx1"/>
                </a:solidFill>
                <a:latin typeface="Times New Roman" panose="02020603050405020304" pitchFamily="18" charset="0"/>
              </a:rPr>
              <a:t>лікування</a:t>
            </a:r>
            <a:r>
              <a:rPr lang="uk-UA" altLang="ru-RU" sz="3200" b="1">
                <a:latin typeface="Times New Roman" panose="02020603050405020304" pitchFamily="18" charset="0"/>
              </a:rPr>
              <a:t> – регулярний прийом препаратів відповідно до призначеної схеми хіміотерапії. Безперервне лікування зменшує частоту розвитку стійкості МБТ до препаратів. </a:t>
            </a:r>
            <a:br>
              <a:rPr lang="uk-UA" altLang="ru-RU" sz="3200" b="1">
                <a:latin typeface="Times New Roman" panose="02020603050405020304" pitchFamily="18" charset="0"/>
              </a:rPr>
            </a:br>
            <a:r>
              <a:rPr lang="uk-UA" altLang="ru-RU" sz="3200" b="1">
                <a:latin typeface="Times New Roman" panose="02020603050405020304" pitchFamily="18" charset="0"/>
              </a:rPr>
              <a:t>4. </a:t>
            </a:r>
            <a:r>
              <a:rPr lang="uk-UA" altLang="ru-RU" sz="3200" b="1" i="1">
                <a:solidFill>
                  <a:srgbClr val="FFFF00"/>
                </a:solidFill>
                <a:latin typeface="Times New Roman" panose="02020603050405020304" pitchFamily="18" charset="0"/>
              </a:rPr>
              <a:t>Послідовність і спадкоємність</a:t>
            </a:r>
            <a:r>
              <a:rPr lang="uk-UA" altLang="ru-RU" sz="3200" b="1">
                <a:latin typeface="Times New Roman" panose="02020603050405020304" pitchFamily="18" charset="0"/>
              </a:rPr>
              <a:t> в лікуванні на різних етапах – застосуванням конкретної початково призначеної схеми терапії на всіх етапах – стаціонарному, санаторному, амбулаторному.</a:t>
            </a:r>
            <a:br>
              <a:rPr lang="uk-UA" altLang="ru-RU" sz="3200" b="1">
                <a:latin typeface="Times New Roman" panose="02020603050405020304" pitchFamily="18" charset="0"/>
              </a:rPr>
            </a:br>
            <a:r>
              <a:rPr lang="uk-UA" altLang="ru-RU" sz="3200" b="1">
                <a:latin typeface="Times New Roman" panose="02020603050405020304" pitchFamily="18" charset="0"/>
              </a:rPr>
              <a:t>5. </a:t>
            </a:r>
            <a:r>
              <a:rPr lang="uk-UA" altLang="ru-RU" sz="3200" b="1" i="1">
                <a:solidFill>
                  <a:srgbClr val="FFFF00"/>
                </a:solidFill>
                <a:latin typeface="Times New Roman" panose="02020603050405020304" pitchFamily="18" charset="0"/>
              </a:rPr>
              <a:t>Комплексне</a:t>
            </a:r>
            <a:r>
              <a:rPr lang="uk-UA" altLang="ru-RU" sz="3200" b="1">
                <a:latin typeface="Times New Roman" panose="02020603050405020304" pitchFamily="18" charset="0"/>
              </a:rPr>
              <a:t> лікування – передбачає застосування різних засобів і методів: етіотропної, патогенетичної і симптоматичної терапії, хірургічних і колапсотерапевтичних методів, фізіотерапії, гігієно-дієтичного режиму. </a:t>
            </a:r>
            <a:endParaRPr lang="ru-RU" altLang="ru-RU" sz="320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xfrm>
            <a:off x="0" y="0"/>
            <a:ext cx="9144000" cy="6858000"/>
          </a:xfrm>
        </p:spPr>
        <p:txBody>
          <a:bodyPr/>
          <a:lstStyle/>
          <a:p>
            <a:pPr eaLnBrk="1" hangingPunct="1">
              <a:defRPr/>
            </a:pPr>
            <a:r>
              <a:rPr lang="uk-UA" altLang="ru-RU" sz="3200" b="1">
                <a:latin typeface="Times New Roman" panose="02020603050405020304" pitchFamily="18" charset="0"/>
              </a:rPr>
              <a:t>6. </a:t>
            </a:r>
            <a:r>
              <a:rPr lang="uk-UA" altLang="ru-RU" sz="3200" b="1" i="1">
                <a:solidFill>
                  <a:srgbClr val="FFFF00"/>
                </a:solidFill>
                <a:latin typeface="Times New Roman" panose="02020603050405020304" pitchFamily="18" charset="0"/>
              </a:rPr>
              <a:t>Комбіноване</a:t>
            </a:r>
            <a:r>
              <a:rPr lang="uk-UA" altLang="ru-RU" sz="3200" b="1">
                <a:latin typeface="Times New Roman" panose="02020603050405020304" pitchFamily="18" charset="0"/>
              </a:rPr>
              <a:t> лікування – застосування </a:t>
            </a:r>
            <a:br>
              <a:rPr lang="uk-UA" altLang="ru-RU" sz="3200" b="1">
                <a:latin typeface="Times New Roman" panose="02020603050405020304" pitchFamily="18" charset="0"/>
              </a:rPr>
            </a:br>
            <a:r>
              <a:rPr lang="uk-UA" altLang="ru-RU" sz="3200" b="1">
                <a:latin typeface="Times New Roman" panose="02020603050405020304" pitchFamily="18" charset="0"/>
              </a:rPr>
              <a:t>не менше 4-х препаратів </a:t>
            </a:r>
            <a:br>
              <a:rPr lang="uk-UA" altLang="ru-RU" sz="3200" b="1">
                <a:latin typeface="Times New Roman" panose="02020603050405020304" pitchFamily="18" charset="0"/>
              </a:rPr>
            </a:br>
            <a:r>
              <a:rPr lang="uk-UA" altLang="ru-RU" sz="3200" b="1">
                <a:latin typeface="Times New Roman" panose="02020603050405020304" pitchFamily="18" charset="0"/>
              </a:rPr>
              <a:t>на початку лікування всіх хворих. </a:t>
            </a:r>
            <a:br>
              <a:rPr lang="uk-UA" altLang="ru-RU" sz="3200" b="1">
                <a:latin typeface="Times New Roman" panose="02020603050405020304" pitchFamily="18" charset="0"/>
              </a:rPr>
            </a:br>
            <a:r>
              <a:rPr lang="uk-UA" altLang="ru-RU" sz="3200" b="1">
                <a:latin typeface="Times New Roman" panose="02020603050405020304" pitchFamily="18" charset="0"/>
              </a:rPr>
              <a:t>Комбінована терапія запобігає розвитку стійкості МБТ до протитуберкульозних препаратів, посилює антимікобактеріальну дію, </a:t>
            </a:r>
            <a:br>
              <a:rPr lang="uk-UA" altLang="ru-RU" sz="3200" b="1">
                <a:latin typeface="Times New Roman" panose="02020603050405020304" pitchFamily="18" charset="0"/>
              </a:rPr>
            </a:br>
            <a:r>
              <a:rPr lang="uk-UA" altLang="ru-RU" sz="3200" b="1">
                <a:latin typeface="Times New Roman" panose="02020603050405020304" pitchFamily="18" charset="0"/>
              </a:rPr>
              <a:t>т.я. різні препарати діють на різні структури мікобактеріальної клітини, сприяє більш тривалому зберіганню високої концентрації препаратів у крові та тканинах. </a:t>
            </a:r>
            <a:br>
              <a:rPr lang="uk-UA" altLang="ru-RU" sz="3200" b="1">
                <a:latin typeface="Times New Roman" panose="02020603050405020304" pitchFamily="18" charset="0"/>
              </a:rPr>
            </a:br>
            <a:endParaRPr lang="ru-RU" altLang="ru-RU" sz="3200" b="1">
              <a:latin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4"/>
          <p:cNvSpPr>
            <a:spLocks noGrp="1" noChangeArrowheads="1"/>
          </p:cNvSpPr>
          <p:nvPr>
            <p:ph type="title"/>
          </p:nvPr>
        </p:nvSpPr>
        <p:spPr>
          <a:xfrm>
            <a:off x="0" y="0"/>
            <a:ext cx="9144000" cy="6858000"/>
          </a:xfrm>
        </p:spPr>
        <p:txBody>
          <a:bodyPr/>
          <a:lstStyle/>
          <a:p>
            <a:pPr eaLnBrk="1" hangingPunct="1">
              <a:defRPr/>
            </a:pPr>
            <a:r>
              <a:rPr lang="uk-UA" altLang="ru-RU" sz="3200" b="1">
                <a:latin typeface="Times New Roman" panose="02020603050405020304" pitchFamily="18" charset="0"/>
              </a:rPr>
              <a:t>7. </a:t>
            </a:r>
            <a:r>
              <a:rPr lang="uk-UA" altLang="ru-RU" sz="3200" b="1" i="1">
                <a:solidFill>
                  <a:srgbClr val="FFFF00"/>
                </a:solidFill>
                <a:latin typeface="Times New Roman" panose="02020603050405020304" pitchFamily="18" charset="0"/>
              </a:rPr>
              <a:t>Індивідуальний підхід</a:t>
            </a:r>
            <a:r>
              <a:rPr lang="uk-UA" altLang="ru-RU" sz="3200" b="1" i="1">
                <a:latin typeface="Times New Roman" panose="02020603050405020304" pitchFamily="18" charset="0"/>
              </a:rPr>
              <a:t> </a:t>
            </a:r>
            <a:r>
              <a:rPr lang="uk-UA" altLang="ru-RU" sz="3200" b="1" i="1">
                <a:solidFill>
                  <a:schemeClr val="tx1"/>
                </a:solidFill>
                <a:latin typeface="Times New Roman" panose="02020603050405020304" pitchFamily="18" charset="0"/>
              </a:rPr>
              <a:t>до лікування</a:t>
            </a:r>
            <a:r>
              <a:rPr lang="uk-UA" altLang="ru-RU" sz="3200" b="1">
                <a:latin typeface="Times New Roman" panose="02020603050405020304" pitchFamily="18" charset="0"/>
              </a:rPr>
              <a:t> – лікування базується на врахуванні чутливості МБТ до протитуберкульозних препаратів, переносимості препаратів хворим, </a:t>
            </a:r>
            <a:br>
              <a:rPr lang="uk-UA" altLang="ru-RU" sz="3200" b="1">
                <a:latin typeface="Times New Roman" panose="02020603050405020304" pitchFamily="18" charset="0"/>
              </a:rPr>
            </a:br>
            <a:r>
              <a:rPr lang="uk-UA" altLang="ru-RU" sz="3200" b="1">
                <a:latin typeface="Times New Roman" panose="02020603050405020304" pitchFamily="18" charset="0"/>
              </a:rPr>
              <a:t>наявності супутніх захворювань. Індивідуальний підхід передбачає внесення </a:t>
            </a:r>
            <a:br>
              <a:rPr lang="uk-UA" altLang="ru-RU" sz="3200" b="1">
                <a:latin typeface="Times New Roman" panose="02020603050405020304" pitchFamily="18" charset="0"/>
              </a:rPr>
            </a:br>
            <a:r>
              <a:rPr lang="uk-UA" altLang="ru-RU" sz="3200" b="1">
                <a:latin typeface="Times New Roman" panose="02020603050405020304" pitchFamily="18" charset="0"/>
              </a:rPr>
              <a:t>змін до складеного на початку лікування режиму хіміотерапії при розвитку стійкості МБТ до того чи іншого антимікобактеріального препарату або при розвитку токсичних чи алергічних ускладнень хіміотерапії.</a:t>
            </a:r>
            <a:endParaRPr lang="ru-RU" altLang="ru-RU" sz="3200" b="1">
              <a:latin typeface="Times New Roman" panose="020206030504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Rectangle 4"/>
          <p:cNvSpPr>
            <a:spLocks noGrp="1" noChangeArrowheads="1"/>
          </p:cNvSpPr>
          <p:nvPr>
            <p:ph type="title"/>
          </p:nvPr>
        </p:nvSpPr>
        <p:spPr>
          <a:xfrm>
            <a:off x="0" y="0"/>
            <a:ext cx="9144000" cy="6858000"/>
          </a:xfrm>
        </p:spPr>
        <p:txBody>
          <a:bodyPr/>
          <a:lstStyle/>
          <a:p>
            <a:pPr eaLnBrk="1" hangingPunct="1">
              <a:defRPr/>
            </a:pPr>
            <a:r>
              <a:rPr lang="uk-UA" altLang="ru-RU" sz="3200" b="1">
                <a:latin typeface="Times New Roman" panose="02020603050405020304" pitchFamily="18" charset="0"/>
              </a:rPr>
              <a:t>8. </a:t>
            </a:r>
            <a:r>
              <a:rPr lang="uk-UA" altLang="ru-RU" sz="3200" b="1" i="1" err="1">
                <a:solidFill>
                  <a:srgbClr val="FFFF00"/>
                </a:solidFill>
                <a:latin typeface="Times New Roman" panose="02020603050405020304" pitchFamily="18" charset="0"/>
              </a:rPr>
              <a:t>Двофазність</a:t>
            </a:r>
            <a:r>
              <a:rPr lang="uk-UA" altLang="ru-RU" sz="3200" b="1" i="1">
                <a:latin typeface="Times New Roman" panose="02020603050405020304" pitchFamily="18" charset="0"/>
              </a:rPr>
              <a:t> лікування</a:t>
            </a:r>
            <a:r>
              <a:rPr lang="uk-UA" altLang="ru-RU" sz="3200" b="1">
                <a:latin typeface="Times New Roman" panose="02020603050405020304" pitchFamily="18" charset="0"/>
              </a:rPr>
              <a:t> забезпечує значне зменшення популяції МБТ в інтенсивну фазу лікування та клінічне вилікування хворого на підтримуючому етапі. </a:t>
            </a:r>
            <a:br>
              <a:rPr lang="uk-UA" altLang="ru-RU" sz="3200" b="1">
                <a:latin typeface="Times New Roman" panose="02020603050405020304" pitchFamily="18" charset="0"/>
              </a:rPr>
            </a:br>
            <a:r>
              <a:rPr lang="uk-UA" altLang="ru-RU" sz="3200" b="1">
                <a:latin typeface="Times New Roman" panose="02020603050405020304" pitchFamily="18" charset="0"/>
              </a:rPr>
              <a:t/>
            </a:r>
            <a:br>
              <a:rPr lang="uk-UA" altLang="ru-RU" sz="3200" b="1">
                <a:latin typeface="Times New Roman" panose="02020603050405020304" pitchFamily="18" charset="0"/>
              </a:rPr>
            </a:br>
            <a:r>
              <a:rPr lang="uk-UA" altLang="ru-RU" sz="3200" b="1">
                <a:latin typeface="Times New Roman" panose="02020603050405020304" pitchFamily="18" charset="0"/>
              </a:rPr>
              <a:t>9. </a:t>
            </a:r>
            <a:r>
              <a:rPr lang="uk-UA" altLang="ru-RU" sz="3200" b="1" i="1">
                <a:solidFill>
                  <a:srgbClr val="FFFF00"/>
                </a:solidFill>
                <a:latin typeface="Times New Roman" panose="02020603050405020304" pitchFamily="18" charset="0"/>
              </a:rPr>
              <a:t>Контрольованість</a:t>
            </a:r>
            <a:r>
              <a:rPr lang="uk-UA" altLang="ru-RU" sz="3200" b="1" i="1">
                <a:latin typeface="Times New Roman" panose="02020603050405020304" pitchFamily="18" charset="0"/>
              </a:rPr>
              <a:t> хіміотерапії</a:t>
            </a:r>
            <a:r>
              <a:rPr lang="uk-UA" altLang="ru-RU" sz="3200" b="1">
                <a:latin typeface="Times New Roman" panose="02020603050405020304" pitchFamily="18" charset="0"/>
              </a:rPr>
              <a:t> – прийом препаратів в присутності медичних працівників, соціальних робітників, волонтерів. Мета контрольованої хіміотерапії – забезпечення регулярного прийому препаратів.</a:t>
            </a:r>
            <a:br>
              <a:rPr lang="uk-UA" altLang="ru-RU" sz="3200" b="1">
                <a:latin typeface="Times New Roman" panose="02020603050405020304" pitchFamily="18" charset="0"/>
              </a:rPr>
            </a:br>
            <a:r>
              <a:rPr lang="uk-UA" altLang="ru-RU" sz="3200" b="1">
                <a:latin typeface="Times New Roman" panose="02020603050405020304" pitchFamily="18" charset="0"/>
              </a:rPr>
              <a:t/>
            </a:r>
            <a:br>
              <a:rPr lang="uk-UA" altLang="ru-RU" sz="3200" b="1">
                <a:latin typeface="Times New Roman" panose="02020603050405020304" pitchFamily="18" charset="0"/>
              </a:rPr>
            </a:br>
            <a:r>
              <a:rPr lang="uk-UA" altLang="ru-RU" sz="3200" b="1">
                <a:latin typeface="Times New Roman" panose="02020603050405020304" pitchFamily="18" charset="0"/>
              </a:rPr>
              <a:t>10. Лікування хворих на туберкульоз обов</a:t>
            </a:r>
            <a:r>
              <a:rPr lang="ru-RU" altLang="ru-RU" sz="3200" b="1">
                <a:latin typeface="Times New Roman" panose="02020603050405020304" pitchFamily="18" charset="0"/>
              </a:rPr>
              <a:t>’</a:t>
            </a:r>
            <a:r>
              <a:rPr lang="uk-UA" altLang="ru-RU" sz="3200" b="1" err="1">
                <a:latin typeface="Times New Roman" panose="02020603050405020304" pitchFamily="18" charset="0"/>
              </a:rPr>
              <a:t>зково повинно бути </a:t>
            </a:r>
            <a:r>
              <a:rPr lang="uk-UA" altLang="ru-RU" sz="3200" b="1" i="1">
                <a:solidFill>
                  <a:srgbClr val="FFFF00"/>
                </a:solidFill>
                <a:latin typeface="Times New Roman" panose="02020603050405020304" pitchFamily="18" charset="0"/>
              </a:rPr>
              <a:t>безкоштовним</a:t>
            </a:r>
            <a:r>
              <a:rPr lang="uk-UA" altLang="ru-RU" sz="3200" b="1">
                <a:solidFill>
                  <a:srgbClr val="FFFF00"/>
                </a:solidFill>
                <a:latin typeface="Times New Roman" panose="02020603050405020304" pitchFamily="18" charset="0"/>
              </a:rPr>
              <a:t>, </a:t>
            </a:r>
            <a:r>
              <a:rPr lang="uk-UA" altLang="ru-RU" sz="3200" b="1" i="1">
                <a:solidFill>
                  <a:srgbClr val="FFFF00"/>
                </a:solidFill>
                <a:latin typeface="Times New Roman" panose="02020603050405020304" pitchFamily="18" charset="0"/>
              </a:rPr>
              <a:t>доступним </a:t>
            </a:r>
            <a:r>
              <a:rPr lang="uk-UA" altLang="ru-RU" sz="3200" b="1">
                <a:solidFill>
                  <a:schemeClr val="tx1"/>
                </a:solidFill>
                <a:latin typeface="Times New Roman" panose="02020603050405020304" pitchFamily="18" charset="0"/>
              </a:rPr>
              <a:t>і</a:t>
            </a:r>
            <a:r>
              <a:rPr lang="uk-UA" altLang="ru-RU" sz="3200" b="1" i="1">
                <a:solidFill>
                  <a:schemeClr val="tx1"/>
                </a:solidFill>
                <a:latin typeface="Times New Roman" panose="02020603050405020304" pitchFamily="18" charset="0"/>
              </a:rPr>
              <a:t> </a:t>
            </a:r>
            <a:r>
              <a:rPr lang="uk-UA" altLang="ru-RU" sz="3200" b="1" i="1">
                <a:solidFill>
                  <a:srgbClr val="FFFF00"/>
                </a:solidFill>
                <a:latin typeface="Times New Roman" panose="02020603050405020304" pitchFamily="18" charset="0"/>
              </a:rPr>
              <a:t>безпечним</a:t>
            </a:r>
            <a:r>
              <a:rPr lang="uk-UA" altLang="ru-RU" sz="3200" b="1">
                <a:latin typeface="Times New Roman" panose="02020603050405020304" pitchFamily="18" charset="0"/>
              </a:rPr>
              <a:t>.</a:t>
            </a:r>
            <a:r>
              <a:rPr lang="uk-UA" altLang="ru-RU" sz="3200"/>
              <a:t> </a:t>
            </a:r>
            <a:endParaRPr lang="ru-RU" altLang="ru-RU" sz="32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4" name="Rectangle 4"/>
          <p:cNvSpPr>
            <a:spLocks noGrp="1" noChangeArrowheads="1"/>
          </p:cNvSpPr>
          <p:nvPr>
            <p:ph type="title"/>
          </p:nvPr>
        </p:nvSpPr>
        <p:spPr>
          <a:xfrm>
            <a:off x="0" y="0"/>
            <a:ext cx="9144000" cy="6858000"/>
          </a:xfrm>
        </p:spPr>
        <p:txBody>
          <a:bodyPr/>
          <a:lstStyle/>
          <a:p>
            <a:pPr eaLnBrk="1" hangingPunct="1">
              <a:lnSpc>
                <a:spcPct val="90000"/>
              </a:lnSpc>
              <a:defRPr/>
            </a:pPr>
            <a:r>
              <a:rPr lang="uk-UA" altLang="ru-RU" sz="3200" b="1">
                <a:latin typeface="Times New Roman" panose="02020603050405020304" pitchFamily="18" charset="0"/>
              </a:rPr>
              <a:t>Основою в лікуванні хворих на туберкульоз </a:t>
            </a:r>
            <a:br>
              <a:rPr lang="uk-UA" altLang="ru-RU" sz="3200" b="1">
                <a:latin typeface="Times New Roman" panose="02020603050405020304" pitchFamily="18" charset="0"/>
              </a:rPr>
            </a:br>
            <a:r>
              <a:rPr lang="uk-UA" altLang="ru-RU" sz="3200" b="1">
                <a:latin typeface="Times New Roman" panose="02020603050405020304" pitchFamily="18" charset="0"/>
              </a:rPr>
              <a:t>є застосування препаратів </a:t>
            </a:r>
            <a:br>
              <a:rPr lang="uk-UA" altLang="ru-RU" sz="3200" b="1">
                <a:latin typeface="Times New Roman" panose="02020603050405020304" pitchFamily="18" charset="0"/>
              </a:rPr>
            </a:br>
            <a:r>
              <a:rPr lang="uk-UA" altLang="ru-RU" sz="3200" b="1">
                <a:latin typeface="Times New Roman" panose="02020603050405020304" pitchFamily="18" charset="0"/>
              </a:rPr>
              <a:t>з антимікобактеріальною дією - </a:t>
            </a:r>
            <a:r>
              <a:rPr lang="uk-UA" altLang="ru-RU" sz="3200" b="1">
                <a:solidFill>
                  <a:srgbClr val="FF00FF"/>
                </a:solidFill>
                <a:latin typeface="Times New Roman" panose="02020603050405020304" pitchFamily="18" charset="0"/>
              </a:rPr>
              <a:t>ПРОТИТУБЕРКУЛЬОЗНИХ ПРЕПАРАТІВ</a:t>
            </a:r>
            <a:r>
              <a:rPr lang="uk-UA" altLang="ru-RU" sz="3200" b="1">
                <a:latin typeface="Times New Roman" panose="02020603050405020304" pitchFamily="18" charset="0"/>
              </a:rPr>
              <a:t>.</a:t>
            </a:r>
            <a:br>
              <a:rPr lang="uk-UA" altLang="ru-RU" sz="3200" b="1">
                <a:latin typeface="Times New Roman" panose="02020603050405020304" pitchFamily="18" charset="0"/>
              </a:rPr>
            </a:br>
            <a:r>
              <a:rPr lang="uk-UA" altLang="ru-RU" sz="3200" b="1">
                <a:latin typeface="Times New Roman" panose="02020603050405020304" pitchFamily="18" charset="0"/>
              </a:rPr>
              <a:t/>
            </a:r>
            <a:br>
              <a:rPr lang="uk-UA" altLang="ru-RU" sz="3200" b="1">
                <a:latin typeface="Times New Roman" panose="02020603050405020304" pitchFamily="18" charset="0"/>
              </a:rPr>
            </a:br>
            <a:r>
              <a:rPr lang="uk-UA" altLang="ru-RU" sz="3200" b="1">
                <a:latin typeface="Times New Roman" panose="02020603050405020304" pitchFamily="18" charset="0"/>
              </a:rPr>
              <a:t>На даний час в Україні застосовується близько двох десятків протитуберкульозних препаратів.</a:t>
            </a:r>
            <a:r>
              <a:rPr lang="en-US" altLang="ru-RU" sz="3200" b="1">
                <a:latin typeface="Times New Roman" panose="02020603050405020304" pitchFamily="18" charset="0"/>
              </a:rPr>
              <a:t/>
            </a:r>
            <a:br>
              <a:rPr lang="en-US" altLang="ru-RU" sz="3200" b="1">
                <a:latin typeface="Times New Roman" panose="02020603050405020304" pitchFamily="18" charset="0"/>
              </a:rPr>
            </a:br>
            <a:r>
              <a:rPr lang="en-US" altLang="ru-RU" sz="3200" b="1">
                <a:latin typeface="Times New Roman" panose="02020603050405020304" pitchFamily="18" charset="0"/>
              </a:rPr>
              <a:t/>
            </a:r>
            <a:br>
              <a:rPr lang="en-US" altLang="ru-RU" sz="3200" b="1">
                <a:latin typeface="Times New Roman" panose="02020603050405020304" pitchFamily="18" charset="0"/>
              </a:rPr>
            </a:br>
            <a:r>
              <a:rPr lang="ru-RU" altLang="ru-RU" sz="3200" b="1" err="1">
                <a:latin typeface="Times New Roman" panose="02020603050405020304" pitchFamily="18" charset="0"/>
              </a:rPr>
              <a:t>Найбільш поширена класифікація протитуберкульозних препаратів </a:t>
            </a:r>
            <a:br>
              <a:rPr lang="ru-RU" altLang="ru-RU" sz="3200" b="1" err="1">
                <a:latin typeface="Times New Roman" panose="02020603050405020304" pitchFamily="18" charset="0"/>
              </a:rPr>
            </a:br>
            <a:r>
              <a:rPr lang="ru-RU" altLang="ru-RU" sz="3200" b="1" err="1">
                <a:latin typeface="Times New Roman" panose="02020603050405020304" pitchFamily="18" charset="0"/>
              </a:rPr>
              <a:t>Міжнародного союзу по боротьбі </a:t>
            </a:r>
            <a:br>
              <a:rPr lang="ru-RU" altLang="ru-RU" sz="3200" b="1" err="1">
                <a:latin typeface="Times New Roman" panose="02020603050405020304" pitchFamily="18" charset="0"/>
              </a:rPr>
            </a:br>
            <a:r>
              <a:rPr lang="ru-RU" altLang="ru-RU" sz="3200" b="1" err="1">
                <a:latin typeface="Times New Roman" panose="02020603050405020304" pitchFamily="18" charset="0"/>
              </a:rPr>
              <a:t>з туберкульозом і хворобами легень. </a:t>
            </a:r>
            <a:br>
              <a:rPr lang="ru-RU" altLang="ru-RU" sz="3200" b="1" err="1">
                <a:latin typeface="Times New Roman" panose="02020603050405020304" pitchFamily="18" charset="0"/>
              </a:rPr>
            </a:br>
            <a:r>
              <a:rPr lang="ru-RU" altLang="ru-RU" sz="3200" b="1" err="1">
                <a:latin typeface="Times New Roman" panose="02020603050405020304" pitchFamily="18" charset="0"/>
              </a:rPr>
              <a:t>Відповідно до цієї класифікації виділяють </a:t>
            </a:r>
            <a:br>
              <a:rPr lang="ru-RU" altLang="ru-RU" sz="3200" b="1" err="1">
                <a:latin typeface="Times New Roman" panose="02020603050405020304" pitchFamily="18" charset="0"/>
              </a:rPr>
            </a:br>
            <a:r>
              <a:rPr lang="ru-RU" altLang="ru-RU" sz="3200" b="1" err="1">
                <a:latin typeface="Times New Roman" panose="02020603050405020304" pitchFamily="18" charset="0"/>
              </a:rPr>
              <a:t>5 груп препаратів. </a:t>
            </a:r>
            <a:endParaRPr lang="ru-RU" altLang="ru-RU" sz="3200" b="1">
              <a:latin typeface="Times New Roman" panose="02020603050405020304"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2" y="-11863"/>
            <a:ext cx="4139954" cy="2288736"/>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ru-RU" sz="28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Група 1</a:t>
            </a:r>
          </a:p>
          <a:p>
            <a:pPr marL="273050" indent="-273050" algn="ctr">
              <a:lnSpc>
                <a:spcPct val="90000"/>
              </a:lnSpc>
              <a:defRPr/>
            </a:pPr>
            <a:r>
              <a:rPr lang="ru-RU" sz="20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p>
          <a:p>
            <a:pPr algn="ctr">
              <a:lnSpc>
                <a:spcPct val="90000"/>
              </a:lnSpc>
              <a:defRPr/>
            </a:pPr>
            <a:r>
              <a:rPr lang="ru-RU" sz="2300" b="1" err="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оральні протитуберкульозні препарати І ряду</a:t>
            </a:r>
          </a:p>
        </p:txBody>
      </p:sp>
      <p:sp>
        <p:nvSpPr>
          <p:cNvPr id="4" name="Прямоугольник 3"/>
          <p:cNvSpPr/>
          <p:nvPr/>
        </p:nvSpPr>
        <p:spPr>
          <a:xfrm>
            <a:off x="0" y="2276475"/>
            <a:ext cx="4140200"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Ізоніазид (</a:t>
            </a:r>
            <a:r>
              <a:rPr lang="en-US" sz="2400" b="1">
                <a:solidFill>
                  <a:srgbClr val="FFFF00"/>
                </a:solidFill>
                <a:latin typeface="Times New Roman" panose="02020603050405020304" pitchFamily="18" charset="0"/>
                <a:cs typeface="Times New Roman" panose="02020603050405020304" pitchFamily="18" charset="0"/>
              </a:rPr>
              <a:t>H), </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Рифампіцин</a:t>
            </a:r>
            <a:r>
              <a:rPr lang="en-US" sz="2400" b="1">
                <a:solidFill>
                  <a:srgbClr val="FFFF00"/>
                </a:solidFill>
                <a:latin typeface="Times New Roman" panose="02020603050405020304" pitchFamily="18" charset="0"/>
                <a:cs typeface="Times New Roman" panose="02020603050405020304" pitchFamily="18" charset="0"/>
              </a:rPr>
              <a:t> </a:t>
            </a:r>
            <a:r>
              <a:rPr lang="ru-RU" sz="2400" b="1">
                <a:solidFill>
                  <a:srgbClr val="FFFF00"/>
                </a:solidFill>
                <a:latin typeface="Times New Roman" panose="02020603050405020304" pitchFamily="18" charset="0"/>
                <a:cs typeface="Times New Roman" panose="02020603050405020304" pitchFamily="18" charset="0"/>
              </a:rPr>
              <a:t>(</a:t>
            </a:r>
            <a:r>
              <a:rPr lang="en-US" sz="2400" b="1">
                <a:solidFill>
                  <a:srgbClr val="FFFF00"/>
                </a:solidFill>
                <a:latin typeface="Times New Roman" panose="02020603050405020304" pitchFamily="18" charset="0"/>
                <a:cs typeface="Times New Roman" panose="02020603050405020304" pitchFamily="18" charset="0"/>
              </a:rPr>
              <a:t>R), </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Етамбутол (</a:t>
            </a:r>
            <a:r>
              <a:rPr lang="en-US" sz="2400" b="1">
                <a:solidFill>
                  <a:srgbClr val="FFFF00"/>
                </a:solidFill>
                <a:latin typeface="Times New Roman" panose="02020603050405020304" pitchFamily="18" charset="0"/>
                <a:cs typeface="Times New Roman" panose="02020603050405020304" pitchFamily="18" charset="0"/>
              </a:rPr>
              <a:t>E), </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Піразинамід (</a:t>
            </a:r>
            <a:r>
              <a:rPr lang="en-US" sz="2400" b="1">
                <a:solidFill>
                  <a:srgbClr val="FFFF00"/>
                </a:solidFill>
                <a:latin typeface="Times New Roman" panose="02020603050405020304" pitchFamily="18" charset="0"/>
                <a:cs typeface="Times New Roman" panose="02020603050405020304" pitchFamily="18" charset="0"/>
              </a:rPr>
              <a:t>Z) –</a:t>
            </a:r>
          </a:p>
          <a:p>
            <a:pPr algn="ctr" eaLnBrk="1" hangingPunct="1">
              <a:defRPr/>
            </a:pPr>
            <a:r>
              <a:rPr lang="ru-RU" sz="2400" b="1">
                <a:latin typeface="Times New Roman" panose="02020603050405020304" pitchFamily="18" charset="0"/>
                <a:cs typeface="Times New Roman" panose="02020603050405020304" pitchFamily="18" charset="0"/>
              </a:rPr>
              <a:t>активні  щодо  МБТ,  </a:t>
            </a:r>
          </a:p>
          <a:p>
            <a:pPr algn="ctr" eaLnBrk="1" hangingPunct="1">
              <a:defRPr/>
            </a:pPr>
            <a:r>
              <a:rPr lang="ru-RU" sz="2400" b="1">
                <a:latin typeface="Times New Roman" panose="02020603050405020304" pitchFamily="18" charset="0"/>
                <a:cs typeface="Times New Roman" panose="02020603050405020304" pitchFamily="18" charset="0"/>
              </a:rPr>
              <a:t>які локалізуються позаклітинно і внутрішньоклітинно, </a:t>
            </a:r>
          </a:p>
          <a:p>
            <a:pPr algn="ctr" eaLnBrk="1" hangingPunct="1">
              <a:defRPr/>
            </a:pPr>
            <a:r>
              <a:rPr lang="ru-RU" sz="2400" b="1">
                <a:latin typeface="Times New Roman" panose="02020603050405020304" pitchFamily="18" charset="0"/>
                <a:cs typeface="Times New Roman" panose="02020603050405020304" pitchFamily="18" charset="0"/>
              </a:rPr>
              <a:t> добре  перенос</a:t>
            </a:r>
            <a:r>
              <a:rPr lang="uk-UA" sz="2400" b="1" err="1">
                <a:latin typeface="Times New Roman" panose="02020603050405020304" pitchFamily="18" charset="0"/>
                <a:cs typeface="Times New Roman" panose="02020603050405020304" pitchFamily="18" charset="0"/>
              </a:rPr>
              <a:t>яться,</a:t>
            </a:r>
            <a:r>
              <a:rPr lang="ru-RU" sz="2400" b="1">
                <a:latin typeface="Times New Roman" panose="02020603050405020304" pitchFamily="18" charset="0"/>
                <a:cs typeface="Times New Roman" panose="02020603050405020304" pitchFamily="18" charset="0"/>
              </a:rPr>
              <a:t>  застосовуються для лікування чутливого до хіміотерапії туберкульозу </a:t>
            </a:r>
            <a:r>
              <a:rPr lang="en-US" sz="2400" b="1">
                <a:latin typeface="Times New Roman" panose="02020603050405020304" pitchFamily="18" charset="0"/>
                <a:cs typeface="Times New Roman" panose="02020603050405020304" pitchFamily="18" charset="0"/>
              </a:rPr>
              <a:t> </a:t>
            </a:r>
            <a:endParaRPr lang="ru-RU"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499992" y="16560"/>
            <a:ext cx="4644009" cy="22603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ru-RU" sz="2800" b="1" kern="0">
                <a:ln w="18415" cmpd="sng">
                  <a:solidFill>
                    <a:srgbClr val="FFFFFF"/>
                  </a:solidFill>
                  <a:prstDash val="solid"/>
                </a:ln>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Группа </a:t>
            </a:r>
            <a:r>
              <a:rPr lang="ru-RU"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2</a:t>
            </a:r>
            <a:r>
              <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ru-RU" sz="23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ін’єкційні  протитуберкульозні  препарати </a:t>
            </a:r>
          </a:p>
        </p:txBody>
      </p:sp>
      <p:sp>
        <p:nvSpPr>
          <p:cNvPr id="6" name="Прямоугольник 5"/>
          <p:cNvSpPr/>
          <p:nvPr/>
        </p:nvSpPr>
        <p:spPr>
          <a:xfrm>
            <a:off x="4500563" y="2276475"/>
            <a:ext cx="4643437"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246" name="Прямоугольник 6"/>
          <p:cNvSpPr>
            <a:spLocks noChangeArrowheads="1"/>
          </p:cNvSpPr>
          <p:nvPr/>
        </p:nvSpPr>
        <p:spPr bwMode="auto">
          <a:xfrm>
            <a:off x="4500563" y="2276475"/>
            <a:ext cx="4643437" cy="341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ru-RU" altLang="ru-RU" sz="2400" b="1">
                <a:solidFill>
                  <a:srgbClr val="FFFF00"/>
                </a:solidFill>
                <a:latin typeface="Times New Roman" panose="02020603050405020304" pitchFamily="18" charset="0"/>
                <a:cs typeface="Times New Roman" panose="02020603050405020304" pitchFamily="18" charset="0"/>
              </a:rPr>
              <a:t>Стрептоміцин (</a:t>
            </a:r>
            <a:r>
              <a:rPr lang="en-US" altLang="ru-RU" sz="2400" b="1">
                <a:solidFill>
                  <a:srgbClr val="FFFF00"/>
                </a:solidFill>
                <a:latin typeface="Times New Roman" panose="02020603050405020304" pitchFamily="18" charset="0"/>
                <a:cs typeface="Times New Roman" panose="02020603050405020304" pitchFamily="18" charset="0"/>
              </a:rPr>
              <a:t>S)</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uk-UA" altLang="ru-RU" sz="2400" b="1">
                <a:solidFill>
                  <a:srgbClr val="FFFF00"/>
                </a:solidFill>
                <a:latin typeface="Times New Roman" panose="02020603050405020304" pitchFamily="18" charset="0"/>
                <a:cs typeface="Times New Roman" panose="02020603050405020304" pitchFamily="18" charset="0"/>
              </a:rPr>
              <a:t>Канаміцин (</a:t>
            </a:r>
            <a:r>
              <a:rPr lang="en-US" altLang="ru-RU" sz="2400" b="1">
                <a:solidFill>
                  <a:srgbClr val="FFFF00"/>
                </a:solidFill>
                <a:latin typeface="Times New Roman" panose="02020603050405020304" pitchFamily="18" charset="0"/>
                <a:cs typeface="Times New Roman" panose="02020603050405020304" pitchFamily="18" charset="0"/>
              </a:rPr>
              <a:t>Km)</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uk-UA" altLang="ru-RU" sz="2400" b="1">
                <a:solidFill>
                  <a:srgbClr val="FFFF00"/>
                </a:solidFill>
                <a:latin typeface="Times New Roman" panose="02020603050405020304" pitchFamily="18" charset="0"/>
                <a:cs typeface="Times New Roman" panose="02020603050405020304" pitchFamily="18" charset="0"/>
              </a:rPr>
              <a:t>Амікацин (</a:t>
            </a:r>
            <a:r>
              <a:rPr lang="en-US" altLang="ru-RU" sz="2400" b="1">
                <a:solidFill>
                  <a:srgbClr val="FFFF00"/>
                </a:solidFill>
                <a:latin typeface="Times New Roman" panose="02020603050405020304" pitchFamily="18" charset="0"/>
                <a:cs typeface="Times New Roman" panose="02020603050405020304" pitchFamily="18" charset="0"/>
              </a:rPr>
              <a:t>Am)</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uk-UA" altLang="ru-RU" sz="2400" b="1">
                <a:solidFill>
                  <a:srgbClr val="FFFF00"/>
                </a:solidFill>
                <a:latin typeface="Times New Roman" panose="02020603050405020304" pitchFamily="18" charset="0"/>
                <a:cs typeface="Times New Roman" panose="02020603050405020304" pitchFamily="18" charset="0"/>
              </a:rPr>
              <a:t>Капреоміцин (</a:t>
            </a:r>
            <a:r>
              <a:rPr lang="en-US" altLang="ru-RU" sz="2400" b="1">
                <a:solidFill>
                  <a:srgbClr val="FFFF00"/>
                </a:solidFill>
                <a:latin typeface="Times New Roman" panose="02020603050405020304" pitchFamily="18" charset="0"/>
                <a:cs typeface="Times New Roman" panose="02020603050405020304" pitchFamily="18" charset="0"/>
              </a:rPr>
              <a:t>Cm)</a:t>
            </a:r>
            <a:r>
              <a:rPr lang="uk-UA" altLang="ru-RU" sz="2400" b="1">
                <a:solidFill>
                  <a:srgbClr val="FFFF00"/>
                </a:solidFill>
                <a:latin typeface="Times New Roman" panose="02020603050405020304" pitchFamily="18" charset="0"/>
                <a:cs typeface="Times New Roman" panose="02020603050405020304" pitchFamily="18" charset="0"/>
              </a:rPr>
              <a:t> –</a:t>
            </a:r>
          </a:p>
          <a:p>
            <a:pPr algn="ctr" eaLnBrk="1" hangingPunct="1">
              <a:spcBef>
                <a:spcPct val="0"/>
              </a:spcBef>
              <a:buClrTx/>
              <a:buSzTx/>
              <a:buFontTx/>
              <a:buNone/>
            </a:pPr>
            <a:r>
              <a:rPr lang="ru-RU" altLang="ru-RU" sz="2400" b="1">
                <a:latin typeface="Times New Roman" panose="02020603050405020304" pitchFamily="18" charset="0"/>
                <a:cs typeface="Times New Roman" panose="02020603050405020304" pitchFamily="18" charset="0"/>
              </a:rPr>
              <a:t>активні щодо МБТ, </a:t>
            </a:r>
          </a:p>
          <a:p>
            <a:pPr algn="ctr" eaLnBrk="1" hangingPunct="1">
              <a:spcBef>
                <a:spcPct val="0"/>
              </a:spcBef>
              <a:buClrTx/>
              <a:buSzTx/>
              <a:buFontTx/>
              <a:buNone/>
            </a:pPr>
            <a:r>
              <a:rPr lang="ru-RU" altLang="ru-RU" sz="2400" b="1">
                <a:latin typeface="Times New Roman" panose="02020603050405020304" pitchFamily="18" charset="0"/>
                <a:cs typeface="Times New Roman" panose="02020603050405020304" pitchFamily="18" charset="0"/>
              </a:rPr>
              <a:t>які швидко розмножуються і локалізуються позаклітинно, </a:t>
            </a:r>
          </a:p>
          <a:p>
            <a:pPr algn="ctr" eaLnBrk="1" hangingPunct="1">
              <a:spcBef>
                <a:spcPct val="0"/>
              </a:spcBef>
              <a:buClrTx/>
              <a:buSzTx/>
              <a:buFontTx/>
              <a:buNone/>
            </a:pPr>
            <a:r>
              <a:rPr lang="ru-RU" altLang="ru-RU" sz="2400" b="1">
                <a:latin typeface="Times New Roman" panose="02020603050405020304" pitchFamily="18" charset="0"/>
                <a:cs typeface="Times New Roman" panose="02020603050405020304" pitchFamily="18" charset="0"/>
              </a:rPr>
              <a:t>мають бактеріостатичну дію</a:t>
            </a:r>
          </a:p>
          <a:p>
            <a:pPr algn="ctr" eaLnBrk="1" hangingPunct="1">
              <a:spcBef>
                <a:spcPct val="0"/>
              </a:spcBef>
              <a:buClrTx/>
              <a:buSzTx/>
              <a:buFontTx/>
              <a:buNone/>
            </a:pPr>
            <a:endParaRPr lang="ru-RU" altLang="ru-RU"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844675"/>
            <a:ext cx="3924300" cy="50133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Офлоксацин (</a:t>
            </a:r>
            <a:r>
              <a:rPr lang="en-US" sz="2400" b="1" err="1">
                <a:solidFill>
                  <a:srgbClr val="FFFF00"/>
                </a:solidFill>
                <a:latin typeface="Times New Roman" panose="02020603050405020304" pitchFamily="18" charset="0"/>
                <a:cs typeface="Times New Roman" panose="02020603050405020304" pitchFamily="18" charset="0"/>
              </a:rPr>
              <a:t>Ofx),</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Левофлоксацин (</a:t>
            </a:r>
            <a:r>
              <a:rPr lang="en-US" sz="2400" b="1" err="1">
                <a:solidFill>
                  <a:srgbClr val="FFFF00"/>
                </a:solidFill>
                <a:latin typeface="Times New Roman" panose="02020603050405020304" pitchFamily="18" charset="0"/>
                <a:cs typeface="Times New Roman" panose="02020603050405020304" pitchFamily="18" charset="0"/>
              </a:rPr>
              <a:t>Lfx),</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Моксифлоксацин (</a:t>
            </a:r>
            <a:r>
              <a:rPr lang="en-US" sz="2400" b="1" err="1">
                <a:solidFill>
                  <a:srgbClr val="FFFF00"/>
                </a:solidFill>
                <a:latin typeface="Times New Roman" panose="02020603050405020304" pitchFamily="18" charset="0"/>
                <a:cs typeface="Times New Roman" panose="02020603050405020304" pitchFamily="18" charset="0"/>
              </a:rPr>
              <a:t>Mfx),</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Гатифлоксацин (</a:t>
            </a:r>
            <a:r>
              <a:rPr lang="en-US" sz="2400" b="1" err="1">
                <a:solidFill>
                  <a:srgbClr val="FFFF00"/>
                </a:solidFill>
                <a:latin typeface="Times New Roman" panose="02020603050405020304" pitchFamily="18" charset="0"/>
                <a:cs typeface="Times New Roman" panose="02020603050405020304" pitchFamily="18" charset="0"/>
              </a:rPr>
              <a:t>Gfx)</a:t>
            </a:r>
            <a:r>
              <a:rPr lang="ru-RU" sz="2400" b="1">
                <a:solidFill>
                  <a:srgbClr val="FFFF00"/>
                </a:solidFill>
                <a:latin typeface="Times New Roman" panose="02020603050405020304" pitchFamily="18" charset="0"/>
                <a:cs typeface="Times New Roman" panose="02020603050405020304" pitchFamily="18" charset="0"/>
              </a:rPr>
              <a:t> </a:t>
            </a:r>
          </a:p>
          <a:p>
            <a:pPr algn="ctr" eaLnBrk="1" hangingPunct="1">
              <a:defRPr/>
            </a:pPr>
            <a:r>
              <a:rPr lang="ru-RU" sz="2400" b="1" err="1">
                <a:latin typeface="Times New Roman" panose="02020603050405020304" pitchFamily="18" charset="0"/>
                <a:cs typeface="Times New Roman" panose="02020603050405020304" pitchFamily="18" charset="0"/>
              </a:rPr>
              <a:t>мають сильну бактеріостатичну і незначно виражену бактерицидну дію,</a:t>
            </a:r>
          </a:p>
          <a:p>
            <a:pPr algn="ctr" eaLnBrk="1" hangingPunct="1">
              <a:defRPr/>
            </a:pPr>
            <a:r>
              <a:rPr lang="ru-RU" sz="2400" b="1" err="1">
                <a:latin typeface="Times New Roman" panose="02020603050405020304" pitchFamily="18" charset="0"/>
                <a:cs typeface="Times New Roman" panose="02020603050405020304" pitchFamily="18" charset="0"/>
              </a:rPr>
              <a:t>перехресна стійкість між різними фторхінолонами розвивається значно рідше, ніж у аміноглікозидів</a:t>
            </a:r>
            <a:endParaRPr lang="en-US"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138756" y="11886"/>
            <a:ext cx="5004048" cy="23376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ru-RU"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Група 4</a:t>
            </a:r>
          </a:p>
          <a:p>
            <a:pPr algn="ctr" fontAlgn="auto">
              <a:spcBef>
                <a:spcPct val="0"/>
              </a:spcBef>
              <a:spcAft>
                <a:spcPct val="0"/>
              </a:spcAft>
              <a:defRPr/>
            </a:pPr>
            <a:r>
              <a:rPr lang="ru-RU"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пероральні  протитуберкульозні  препарати II  ряду  з</a:t>
            </a:r>
          </a:p>
          <a:p>
            <a:pPr algn="ctr" fontAlgn="auto">
              <a:spcBef>
                <a:spcPct val="0"/>
              </a:spcBef>
              <a:spcAft>
                <a:spcPct val="0"/>
              </a:spcAft>
              <a:defRPr/>
            </a:pPr>
            <a:r>
              <a:rPr lang="ru-RU"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бактеріостатичною  дією</a:t>
            </a:r>
          </a:p>
        </p:txBody>
      </p:sp>
      <p:sp>
        <p:nvSpPr>
          <p:cNvPr id="11" name="Выноска со стрелкой вниз 10"/>
          <p:cNvSpPr/>
          <p:nvPr/>
        </p:nvSpPr>
        <p:spPr>
          <a:xfrm>
            <a:off x="0" y="32595"/>
            <a:ext cx="3923928" cy="1812229"/>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ru-RU"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Группа 3</a:t>
            </a:r>
            <a:r>
              <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uk-UA"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ru-RU" sz="24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фторхінолони</a:t>
            </a:r>
          </a:p>
        </p:txBody>
      </p:sp>
      <p:sp>
        <p:nvSpPr>
          <p:cNvPr id="12" name="Прямоугольник 11"/>
          <p:cNvSpPr/>
          <p:nvPr/>
        </p:nvSpPr>
        <p:spPr>
          <a:xfrm>
            <a:off x="4140200" y="2349500"/>
            <a:ext cx="5003800" cy="45085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Етіонамід (</a:t>
            </a:r>
            <a:r>
              <a:rPr lang="en-US" sz="2400" b="1">
                <a:solidFill>
                  <a:srgbClr val="FFFF00"/>
                </a:solidFill>
                <a:latin typeface="Times New Roman" panose="02020603050405020304" pitchFamily="18" charset="0"/>
                <a:cs typeface="Times New Roman" panose="02020603050405020304" pitchFamily="18" charset="0"/>
              </a:rPr>
              <a:t>Et),</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Протіонамід (</a:t>
            </a:r>
            <a:r>
              <a:rPr lang="en-US" sz="2400" b="1">
                <a:solidFill>
                  <a:srgbClr val="FFFF00"/>
                </a:solidFill>
                <a:latin typeface="Times New Roman" panose="02020603050405020304" pitchFamily="18" charset="0"/>
                <a:cs typeface="Times New Roman" panose="02020603050405020304" pitchFamily="18" charset="0"/>
              </a:rPr>
              <a:t>Pt),</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Циклосерин (</a:t>
            </a:r>
            <a:r>
              <a:rPr lang="en-US" sz="2400" b="1">
                <a:solidFill>
                  <a:srgbClr val="FFFF00"/>
                </a:solidFill>
                <a:latin typeface="Times New Roman" panose="02020603050405020304" pitchFamily="18" charset="0"/>
                <a:cs typeface="Times New Roman" panose="02020603050405020304" pitchFamily="18" charset="0"/>
              </a:rPr>
              <a:t>Cs),</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Теризидон (</a:t>
            </a:r>
            <a:r>
              <a:rPr lang="en-US" sz="2400" b="1" err="1">
                <a:solidFill>
                  <a:srgbClr val="FFFF00"/>
                </a:solidFill>
                <a:latin typeface="Times New Roman" panose="02020603050405020304" pitchFamily="18" charset="0"/>
                <a:cs typeface="Times New Roman" panose="02020603050405020304" pitchFamily="18" charset="0"/>
              </a:rPr>
              <a:t>Trz),</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Пара-аміносаліцилова кислота </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a:t>
            </a:r>
            <a:r>
              <a:rPr lang="en-US" sz="2400" b="1">
                <a:solidFill>
                  <a:srgbClr val="FFFF00"/>
                </a:solidFill>
                <a:latin typeface="Times New Roman" panose="02020603050405020304" pitchFamily="18" charset="0"/>
                <a:cs typeface="Times New Roman" panose="02020603050405020304" pitchFamily="18" charset="0"/>
              </a:rPr>
              <a:t>PAS)</a:t>
            </a:r>
            <a:endParaRPr lang="ru-RU"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err="1">
                <a:latin typeface="Times New Roman" panose="02020603050405020304" pitchFamily="18" charset="0"/>
                <a:cs typeface="Times New Roman" panose="02020603050405020304" pitchFamily="18" charset="0"/>
              </a:rPr>
              <a:t>мають бактеріостатичну дію, менш ефективні, ніж препарати груп 1 и 3</a:t>
            </a: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en-US"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ыноска со стрелкой вниз 4"/>
          <p:cNvSpPr/>
          <p:nvPr/>
        </p:nvSpPr>
        <p:spPr>
          <a:xfrm>
            <a:off x="0" y="-387"/>
            <a:ext cx="9144000" cy="1269147"/>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ru-RU" sz="28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Група 5</a:t>
            </a:r>
          </a:p>
          <a:p>
            <a:pPr algn="ctr">
              <a:lnSpc>
                <a:spcPct val="90000"/>
              </a:lnSpc>
              <a:defRPr/>
            </a:pPr>
            <a:r>
              <a:rPr lang="ru-RU" sz="23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протитуберкульозні  препарати з невизначеною ефективністю</a:t>
            </a:r>
          </a:p>
        </p:txBody>
      </p:sp>
      <p:sp>
        <p:nvSpPr>
          <p:cNvPr id="6" name="Прямоугольник 5"/>
          <p:cNvSpPr/>
          <p:nvPr/>
        </p:nvSpPr>
        <p:spPr>
          <a:xfrm>
            <a:off x="0" y="1268413"/>
            <a:ext cx="9144000" cy="251777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Клофазимін (</a:t>
            </a:r>
            <a:r>
              <a:rPr lang="en-US" sz="2400" b="1" err="1">
                <a:solidFill>
                  <a:srgbClr val="FFFF00"/>
                </a:solidFill>
                <a:latin typeface="Times New Roman" panose="02020603050405020304" pitchFamily="18" charset="0"/>
                <a:cs typeface="Times New Roman" panose="02020603050405020304" pitchFamily="18" charset="0"/>
              </a:rPr>
              <a:t>Cfz)</a:t>
            </a:r>
            <a:r>
              <a:rPr lang="uk-UA"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Амоксицилін клавуланова  кислота (</a:t>
            </a:r>
            <a:r>
              <a:rPr lang="en-US" sz="2400" b="1" err="1">
                <a:solidFill>
                  <a:srgbClr val="FFFF00"/>
                </a:solidFill>
                <a:latin typeface="Times New Roman" panose="02020603050405020304" pitchFamily="18" charset="0"/>
                <a:cs typeface="Times New Roman" panose="02020603050405020304" pitchFamily="18" charset="0"/>
              </a:rPr>
              <a:t>Amx/Clv)</a:t>
            </a:r>
            <a:r>
              <a:rPr lang="uk-UA"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ru-RU" sz="2400" b="1">
                <a:solidFill>
                  <a:srgbClr val="FFFF00"/>
                </a:solidFill>
                <a:latin typeface="Times New Roman" panose="02020603050405020304" pitchFamily="18" charset="0"/>
                <a:cs typeface="Times New Roman" panose="02020603050405020304" pitchFamily="18" charset="0"/>
              </a:rPr>
              <a:t>Кларитроміцин (</a:t>
            </a:r>
            <a:r>
              <a:rPr lang="en-US" sz="2400" b="1" err="1">
                <a:solidFill>
                  <a:srgbClr val="FFFF00"/>
                </a:solidFill>
                <a:latin typeface="Times New Roman" panose="02020603050405020304" pitchFamily="18" charset="0"/>
                <a:cs typeface="Times New Roman" panose="02020603050405020304" pitchFamily="18" charset="0"/>
              </a:rPr>
              <a:t>Clr)</a:t>
            </a:r>
            <a:r>
              <a:rPr lang="uk-UA"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ru-RU" sz="2400" b="1" err="1">
                <a:solidFill>
                  <a:srgbClr val="FFFF00"/>
                </a:solidFill>
                <a:latin typeface="Times New Roman" panose="02020603050405020304" pitchFamily="18" charset="0"/>
                <a:cs typeface="Times New Roman" panose="02020603050405020304" pitchFamily="18" charset="0"/>
              </a:rPr>
              <a:t>Лінезолід (</a:t>
            </a:r>
            <a:r>
              <a:rPr lang="en-US" sz="2400" b="1" err="1">
                <a:solidFill>
                  <a:srgbClr val="FFFF00"/>
                </a:solidFill>
                <a:latin typeface="Times New Roman" panose="02020603050405020304" pitchFamily="18" charset="0"/>
                <a:cs typeface="Times New Roman" panose="02020603050405020304" pitchFamily="18" charset="0"/>
              </a:rPr>
              <a:t>Lzd)</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ru-RU" sz="2400" b="1" err="1">
                <a:latin typeface="Times New Roman" panose="02020603050405020304" pitchFamily="18" charset="0"/>
                <a:cs typeface="Times New Roman" panose="02020603050405020304" pitchFamily="18" charset="0"/>
              </a:rPr>
              <a:t>підсилюють ефективність інших ПТП,</a:t>
            </a:r>
          </a:p>
          <a:p>
            <a:pPr algn="ctr" eaLnBrk="1" hangingPunct="1">
              <a:defRPr/>
            </a:pPr>
            <a:r>
              <a:rPr lang="ru-RU" sz="2400" b="1">
                <a:latin typeface="Times New Roman" panose="02020603050405020304" pitchFamily="18" charset="0"/>
                <a:cs typeface="Times New Roman" panose="02020603050405020304" pitchFamily="18" charset="0"/>
              </a:rPr>
              <a:t>встановлена добра дія in vitro </a:t>
            </a:r>
          </a:p>
          <a:p>
            <a:pPr algn="ctr" eaLnBrk="1" hangingPunct="1">
              <a:defRPr/>
            </a:pPr>
            <a:r>
              <a:rPr lang="ru-RU" sz="2400" b="1">
                <a:latin typeface="Times New Roman" panose="02020603050405020304" pitchFamily="18" charset="0"/>
                <a:cs typeface="Times New Roman" panose="02020603050405020304" pitchFamily="18" charset="0"/>
              </a:rPr>
              <a:t>(але мало доказів виразного ефекту in vivo)</a:t>
            </a:r>
          </a:p>
        </p:txBody>
      </p:sp>
      <p:sp>
        <p:nvSpPr>
          <p:cNvPr id="12292" name="Прямоугольник 1"/>
          <p:cNvSpPr>
            <a:spLocks noChangeArrowheads="1"/>
          </p:cNvSpPr>
          <p:nvPr/>
        </p:nvSpPr>
        <p:spPr bwMode="auto">
          <a:xfrm>
            <a:off x="7938" y="4000500"/>
            <a:ext cx="9144000" cy="281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90000"/>
              </a:lnSpc>
              <a:spcBef>
                <a:spcPct val="0"/>
              </a:spcBef>
              <a:buClrTx/>
              <a:buSzTx/>
              <a:buFontTx/>
              <a:buNone/>
            </a:pPr>
            <a:r>
              <a:rPr lang="ru-RU" altLang="ru-RU" sz="2800" b="1">
                <a:solidFill>
                  <a:srgbClr val="FF0000"/>
                </a:solidFill>
                <a:latin typeface="Times New Roman" panose="02020603050405020304" pitchFamily="18" charset="0"/>
                <a:cs typeface="Times New Roman" panose="02020603050405020304" pitchFamily="18" charset="0"/>
              </a:rPr>
              <a:t>В залежності від етапності застосування в схемах лікування протитуберкульозні препарати поділяються на 2 групи:</a:t>
            </a:r>
            <a:r>
              <a:rPr lang="ru-RU" altLang="ru-RU" sz="2800" b="1">
                <a:latin typeface="Times New Roman" panose="02020603050405020304" pitchFamily="18" charset="0"/>
                <a:cs typeface="Times New Roman" panose="02020603050405020304" pitchFamily="18" charset="0"/>
              </a:rPr>
              <a:t> </a:t>
            </a:r>
          </a:p>
          <a:p>
            <a:pPr algn="ctr">
              <a:lnSpc>
                <a:spcPct val="9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І ряду (основні) – ізониазід, рифампіцин, етамбутол, піразинамід; </a:t>
            </a:r>
          </a:p>
          <a:p>
            <a:pPr algn="ctr">
              <a:lnSpc>
                <a:spcPct val="9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ІІ ряду (резервні) – етіонамід, канаміцин, амікацин, капреоміцин, ПАСК, фторхінолони та всі інші.</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035" name="Rectangle 131"/>
          <p:cNvSpPr>
            <a:spLocks noGrp="1" noChangeArrowheads="1"/>
          </p:cNvSpPr>
          <p:nvPr>
            <p:ph type="title"/>
          </p:nvPr>
        </p:nvSpPr>
        <p:spPr>
          <a:xfrm>
            <a:off x="0" y="-100013"/>
            <a:ext cx="9144000" cy="6958013"/>
          </a:xfrm>
        </p:spPr>
        <p:txBody>
          <a:bodyPr/>
          <a:lstStyle/>
          <a:p>
            <a:pPr eaLnBrk="1" hangingPunct="1">
              <a:defRPr/>
            </a:pPr>
            <a:r>
              <a:rPr lang="uk-UA" altLang="ru-RU" sz="3200" b="1">
                <a:latin typeface="Times New Roman" panose="02020603050405020304" pitchFamily="18" charset="0"/>
              </a:rPr>
              <a:t>Призначаючи протитуберкульозні препарати, обов'язково враховують їх антимікобактеріальну активність і здатність дифундувати в різні органи і тканини людини. </a:t>
            </a:r>
            <a:br>
              <a:rPr lang="uk-UA" altLang="ru-RU" sz="3200" b="1">
                <a:latin typeface="Times New Roman" panose="02020603050405020304" pitchFamily="18" charset="0"/>
              </a:rPr>
            </a:br>
            <a:r>
              <a:rPr lang="uk-UA" altLang="ru-RU" sz="3200" b="1">
                <a:solidFill>
                  <a:srgbClr val="FFFF00"/>
                </a:solidFill>
                <a:latin typeface="Times New Roman" panose="02020603050405020304" pitchFamily="18" charset="0"/>
              </a:rPr>
              <a:t>Ізоніазид, рифампіцин, рифабутін </a:t>
            </a:r>
            <a:r>
              <a:rPr lang="uk-UA" altLang="ru-RU" sz="3200" b="1">
                <a:latin typeface="Times New Roman" panose="02020603050405020304" pitchFamily="18" charset="0"/>
              </a:rPr>
              <a:t>діють на МБТ </a:t>
            </a:r>
            <a:r>
              <a:rPr lang="uk-UA" altLang="ru-RU" sz="3600" b="1">
                <a:solidFill>
                  <a:srgbClr val="FF0066"/>
                </a:solidFill>
                <a:latin typeface="Times New Roman" panose="02020603050405020304" pitchFamily="18" charset="0"/>
              </a:rPr>
              <a:t>бактерицидно</a:t>
            </a:r>
            <a:r>
              <a:rPr lang="uk-UA" altLang="ru-RU" sz="3200" b="1">
                <a:latin typeface="Times New Roman" panose="02020603050405020304" pitchFamily="18" charset="0"/>
              </a:rPr>
              <a:t>, </a:t>
            </a:r>
            <a:br>
              <a:rPr lang="uk-UA" altLang="ru-RU" sz="3200" b="1">
                <a:latin typeface="Times New Roman" panose="02020603050405020304" pitchFamily="18" charset="0"/>
              </a:rPr>
            </a:br>
            <a:r>
              <a:rPr lang="uk-UA" altLang="ru-RU" sz="3200" b="1">
                <a:solidFill>
                  <a:srgbClr val="FFFF00"/>
                </a:solidFill>
                <a:latin typeface="Times New Roman" panose="02020603050405020304" pitchFamily="18" charset="0"/>
              </a:rPr>
              <a:t>інші препарати</a:t>
            </a:r>
            <a:r>
              <a:rPr lang="uk-UA" altLang="ru-RU" sz="3200" b="1">
                <a:latin typeface="Times New Roman" panose="02020603050405020304" pitchFamily="18" charset="0"/>
              </a:rPr>
              <a:t> – </a:t>
            </a:r>
            <a:r>
              <a:rPr lang="uk-UA" altLang="ru-RU" sz="3600" b="1" err="1">
                <a:solidFill>
                  <a:srgbClr val="FF0066"/>
                </a:solidFill>
                <a:latin typeface="Times New Roman" panose="02020603050405020304" pitchFamily="18" charset="0"/>
              </a:rPr>
              <a:t>бактеріостатично</a:t>
            </a:r>
            <a:r>
              <a:rPr lang="uk-UA" altLang="ru-RU" sz="3200" b="1">
                <a:latin typeface="Times New Roman" panose="02020603050405020304" pitchFamily="18" charset="0"/>
              </a:rPr>
              <a:t>. </a:t>
            </a:r>
            <a:br>
              <a:rPr lang="uk-UA" altLang="ru-RU" sz="3200" b="1">
                <a:latin typeface="Times New Roman" panose="02020603050405020304" pitchFamily="18" charset="0"/>
              </a:rPr>
            </a:br>
            <a:r>
              <a:rPr lang="uk-UA" altLang="ru-RU" sz="3200" b="1">
                <a:solidFill>
                  <a:srgbClr val="FFFF00"/>
                </a:solidFill>
                <a:latin typeface="Times New Roman" panose="02020603050405020304" pitchFamily="18" charset="0"/>
              </a:rPr>
              <a:t>Рифампіцин, рифабутин, ізоніазид, піразинамід, протіонамід, етамбутол</a:t>
            </a:r>
            <a:r>
              <a:rPr lang="uk-UA" altLang="ru-RU" sz="3200" b="1">
                <a:latin typeface="Times New Roman" panose="02020603050405020304" pitchFamily="18" charset="0"/>
              </a:rPr>
              <a:t> добре просякають у тканину легень, туберкульозні вогнища, каверни, туберкульоми, казеозні лімфовузли; </a:t>
            </a:r>
            <a:r>
              <a:rPr lang="uk-UA" altLang="ru-RU" sz="3200" b="1">
                <a:solidFill>
                  <a:srgbClr val="FFFF00"/>
                </a:solidFill>
                <a:latin typeface="Times New Roman" panose="02020603050405020304" pitchFamily="18" charset="0"/>
              </a:rPr>
              <a:t>стрептоміцин, канаміцин, флориміцин, ПАСК, тіоацетазон</a:t>
            </a:r>
            <a:r>
              <a:rPr lang="uk-UA" altLang="ru-RU" sz="3200" b="1">
                <a:latin typeface="Times New Roman" panose="02020603050405020304" pitchFamily="18" charset="0"/>
              </a:rPr>
              <a:t> – слабко.</a:t>
            </a:r>
            <a:endParaRPr lang="ru-RU" altLang="ru-RU" sz="3200" b="1">
              <a:latin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ctrTitle"/>
          </p:nvPr>
        </p:nvSpPr>
        <p:spPr>
          <a:xfrm>
            <a:off x="1692275" y="0"/>
            <a:ext cx="7451725" cy="1700213"/>
          </a:xfrm>
        </p:spPr>
        <p:txBody>
          <a:bodyPr/>
          <a:lstStyle/>
          <a:p>
            <a:pPr eaLnBrk="1" hangingPunct="1">
              <a:defRPr/>
            </a:pPr>
            <a:r>
              <a:rPr lang="uk-UA" altLang="ru-RU" sz="3200" b="1">
                <a:solidFill>
                  <a:srgbClr val="00B0F0"/>
                </a:solidFill>
                <a:latin typeface="Times New Roman" panose="02020603050405020304" pitchFamily="18" charset="0"/>
              </a:rPr>
              <a:t>Популяція МБТ в організмі хворого існує у декільких станах </a:t>
            </a:r>
            <a:br>
              <a:rPr lang="uk-UA" altLang="ru-RU" sz="3200" b="1">
                <a:solidFill>
                  <a:srgbClr val="00B0F0"/>
                </a:solidFill>
                <a:latin typeface="Times New Roman" panose="02020603050405020304" pitchFamily="18" charset="0"/>
              </a:rPr>
            </a:br>
            <a:r>
              <a:rPr lang="uk-UA" altLang="ru-RU" sz="3200" b="1">
                <a:solidFill>
                  <a:srgbClr val="00B0F0"/>
                </a:solidFill>
                <a:latin typeface="Times New Roman" panose="02020603050405020304" pitchFamily="18" charset="0"/>
              </a:rPr>
              <a:t>(</a:t>
            </a:r>
            <a:r>
              <a:rPr lang="en-US" altLang="ru-RU" sz="3200" b="1" err="1">
                <a:solidFill>
                  <a:srgbClr val="00B0F0"/>
                </a:solidFill>
                <a:latin typeface="Times New Roman" panose="02020603050405020304" pitchFamily="18" charset="0"/>
              </a:rPr>
              <a:t>Mitchison D</a:t>
            </a:r>
            <a:r>
              <a:rPr lang="uk-UA" altLang="ru-RU" sz="3200" b="1">
                <a:solidFill>
                  <a:srgbClr val="00B0F0"/>
                </a:solidFill>
                <a:latin typeface="Times New Roman" panose="02020603050405020304" pitchFamily="18" charset="0"/>
              </a:rPr>
              <a:t>.</a:t>
            </a:r>
            <a:r>
              <a:rPr lang="en-US" altLang="ru-RU" sz="3200" b="1">
                <a:solidFill>
                  <a:srgbClr val="00B0F0"/>
                </a:solidFill>
                <a:latin typeface="Times New Roman" panose="02020603050405020304" pitchFamily="18" charset="0"/>
              </a:rPr>
              <a:t>A</a:t>
            </a:r>
            <a:r>
              <a:rPr lang="uk-UA" altLang="ru-RU" sz="3200" b="1">
                <a:solidFill>
                  <a:srgbClr val="00B0F0"/>
                </a:solidFill>
                <a:latin typeface="Times New Roman" panose="02020603050405020304" pitchFamily="18" charset="0"/>
              </a:rPr>
              <a:t>. ,</a:t>
            </a:r>
            <a:r>
              <a:rPr lang="ru-RU" altLang="ru-RU" sz="3200" b="1">
                <a:solidFill>
                  <a:srgbClr val="00B0F0"/>
                </a:solidFill>
                <a:latin typeface="Times New Roman" panose="02020603050405020304" pitchFamily="18" charset="0"/>
              </a:rPr>
              <a:t>1985</a:t>
            </a:r>
            <a:r>
              <a:rPr lang="uk-UA" altLang="ru-RU" sz="3200" b="1">
                <a:solidFill>
                  <a:srgbClr val="00B0F0"/>
                </a:solidFill>
                <a:latin typeface="Times New Roman" panose="02020603050405020304" pitchFamily="18" charset="0"/>
              </a:rPr>
              <a:t>):</a:t>
            </a:r>
            <a:endParaRPr lang="ru-RU" altLang="ru-RU" sz="3200">
              <a:solidFill>
                <a:srgbClr val="00B0F0"/>
              </a:solidFill>
            </a:endParaRPr>
          </a:p>
        </p:txBody>
      </p:sp>
      <p:sp>
        <p:nvSpPr>
          <p:cNvPr id="35846" name="Rectangle 6"/>
          <p:cNvSpPr>
            <a:spLocks noGrp="1" noChangeArrowheads="1"/>
          </p:cNvSpPr>
          <p:nvPr>
            <p:ph type="subTitle" idx="1"/>
          </p:nvPr>
        </p:nvSpPr>
        <p:spPr>
          <a:xfrm>
            <a:off x="0" y="1700213"/>
            <a:ext cx="9144000" cy="5157787"/>
          </a:xfrm>
        </p:spPr>
        <p:txBody>
          <a:bodyPr/>
          <a:lstStyle/>
          <a:p>
            <a:pPr marL="609600" indent="-609600" algn="l" eaLnBrk="1" hangingPunct="1">
              <a:lnSpc>
                <a:spcPct val="90000"/>
              </a:lnSpc>
              <a:spcBef>
                <a:spcPct val="0"/>
              </a:spcBef>
              <a:defRPr/>
            </a:pPr>
            <a:r>
              <a:rPr lang="uk-UA" altLang="ru-RU" sz="2800" b="1">
                <a:latin typeface="Times New Roman" panose="02020603050405020304" pitchFamily="18" charset="0"/>
              </a:rPr>
              <a:t>1) позаклітинно розташовані активні мікобактерії, на які діють всі протитуберкульозні препарати;</a:t>
            </a:r>
          </a:p>
          <a:p>
            <a:pPr marL="609600" indent="-609600" algn="l" eaLnBrk="1" hangingPunct="1">
              <a:lnSpc>
                <a:spcPct val="90000"/>
              </a:lnSpc>
              <a:spcBef>
                <a:spcPct val="0"/>
              </a:spcBef>
              <a:defRPr/>
            </a:pPr>
            <a:r>
              <a:rPr lang="uk-UA" altLang="ru-RU" sz="2800" b="1">
                <a:latin typeface="Times New Roman" panose="02020603050405020304" pitchFamily="18" charset="0"/>
              </a:rPr>
              <a:t>2) внутрішньоклітинно розташовані мікобактерії, які поділяються на: </a:t>
            </a:r>
          </a:p>
          <a:p>
            <a:pPr marL="609600" indent="-609600" algn="l" eaLnBrk="1" hangingPunct="1">
              <a:lnSpc>
                <a:spcPct val="90000"/>
              </a:lnSpc>
              <a:spcBef>
                <a:spcPct val="0"/>
              </a:spcBef>
              <a:defRPr/>
            </a:pPr>
            <a:r>
              <a:rPr lang="uk-UA" altLang="ru-RU" sz="2800" b="1">
                <a:latin typeface="Times New Roman" panose="02020603050405020304" pitchFamily="18" charset="0"/>
              </a:rPr>
              <a:t>  -  МБТ, що активно розможуються (на них діють </a:t>
            </a:r>
          </a:p>
          <a:p>
            <a:pPr marL="609600" indent="-609600" algn="l" eaLnBrk="1" hangingPunct="1">
              <a:lnSpc>
                <a:spcPct val="90000"/>
              </a:lnSpc>
              <a:spcBef>
                <a:spcPct val="0"/>
              </a:spcBef>
              <a:defRPr/>
            </a:pPr>
            <a:r>
              <a:rPr lang="uk-UA" altLang="ru-RU" sz="2800" b="1">
                <a:latin typeface="Times New Roman" panose="02020603050405020304" pitchFamily="18" charset="0"/>
              </a:rPr>
              <a:t>      ізоніазід, рифампіцин, етамбутол, етіонамід, </a:t>
            </a:r>
          </a:p>
          <a:p>
            <a:pPr marL="609600" indent="-609600" algn="l" eaLnBrk="1" hangingPunct="1">
              <a:lnSpc>
                <a:spcPct val="90000"/>
              </a:lnSpc>
              <a:spcBef>
                <a:spcPct val="0"/>
              </a:spcBef>
              <a:defRPr/>
            </a:pPr>
            <a:r>
              <a:rPr lang="uk-UA" altLang="ru-RU" sz="2800" b="1">
                <a:latin typeface="Times New Roman" panose="02020603050405020304" pitchFamily="18" charset="0"/>
              </a:rPr>
              <a:t>      протіонамід, фторхінолони);</a:t>
            </a:r>
          </a:p>
          <a:p>
            <a:pPr marL="609600" indent="-609600" algn="l" eaLnBrk="1" hangingPunct="1">
              <a:lnSpc>
                <a:spcPct val="90000"/>
              </a:lnSpc>
              <a:spcBef>
                <a:spcPct val="0"/>
              </a:spcBef>
              <a:defRPr/>
            </a:pPr>
            <a:r>
              <a:rPr lang="uk-UA" altLang="ru-RU" sz="2800" b="1">
                <a:latin typeface="Times New Roman" panose="02020603050405020304" pitchFamily="18" charset="0"/>
              </a:rPr>
              <a:t>   - МБТ, що персистують </a:t>
            </a:r>
            <a:r>
              <a:rPr lang="ru-RU" altLang="ru-RU" sz="2800" b="1">
                <a:latin typeface="Times New Roman" panose="02020603050405020304" pitchFamily="18" charset="0"/>
              </a:rPr>
              <a:t>і періодично посилюють свій</a:t>
            </a:r>
          </a:p>
          <a:p>
            <a:pPr marL="609600" indent="-609600" algn="l" eaLnBrk="1" hangingPunct="1">
              <a:lnSpc>
                <a:spcPct val="90000"/>
              </a:lnSpc>
              <a:spcBef>
                <a:spcPct val="0"/>
              </a:spcBef>
              <a:defRPr/>
            </a:pPr>
            <a:r>
              <a:rPr lang="ru-RU" altLang="ru-RU" sz="2800" b="1">
                <a:latin typeface="Times New Roman" panose="02020603050405020304" pitchFamily="18" charset="0"/>
              </a:rPr>
              <a:t>     метаболізм (їх ріст пригнічють </a:t>
            </a:r>
            <a:r>
              <a:rPr lang="ru-RU" altLang="ru-RU" sz="2800" b="1" err="1">
                <a:latin typeface="Times New Roman" panose="02020603050405020304" pitchFamily="18" charset="0"/>
              </a:rPr>
              <a:t>ізоніазід, </a:t>
            </a:r>
            <a:r>
              <a:rPr lang="ru-RU" altLang="ru-RU" sz="2800" b="1">
                <a:latin typeface="Times New Roman" panose="02020603050405020304" pitchFamily="18" charset="0"/>
              </a:rPr>
              <a:t>етамбутол, </a:t>
            </a:r>
          </a:p>
          <a:p>
            <a:pPr marL="609600" indent="-609600" algn="l" eaLnBrk="1" hangingPunct="1">
              <a:lnSpc>
                <a:spcPct val="90000"/>
              </a:lnSpc>
              <a:spcBef>
                <a:spcPct val="0"/>
              </a:spcBef>
              <a:defRPr/>
            </a:pPr>
            <a:r>
              <a:rPr lang="ru-RU" altLang="ru-RU" sz="2800" b="1">
                <a:latin typeface="Times New Roman" panose="02020603050405020304" pitchFamily="18" charset="0"/>
              </a:rPr>
              <a:t>     рифампіцин, етіонамід, протіонамід, фторхінолони); </a:t>
            </a:r>
          </a:p>
          <a:p>
            <a:pPr marL="609600" indent="-609600" algn="l" eaLnBrk="1" hangingPunct="1">
              <a:lnSpc>
                <a:spcPct val="90000"/>
              </a:lnSpc>
              <a:spcBef>
                <a:spcPct val="0"/>
              </a:spcBef>
              <a:defRPr/>
            </a:pPr>
            <a:r>
              <a:rPr lang="ru-RU" altLang="ru-RU" sz="2800" b="1">
                <a:latin typeface="Times New Roman" panose="02020603050405020304" pitchFamily="18" charset="0"/>
              </a:rPr>
              <a:t>   </a:t>
            </a:r>
            <a:r>
              <a:rPr lang="uk-UA" altLang="ru-RU" sz="2800" b="1">
                <a:latin typeface="Times New Roman" panose="02020603050405020304" pitchFamily="18" charset="0"/>
              </a:rPr>
              <a:t>- МБТ, що персистують </a:t>
            </a:r>
            <a:r>
              <a:rPr lang="ru-RU" altLang="ru-RU" sz="2800" b="1">
                <a:latin typeface="Times New Roman" panose="02020603050405020304" pitchFamily="18" charset="0"/>
              </a:rPr>
              <a:t>(на них діють піразинамід </a:t>
            </a:r>
          </a:p>
          <a:p>
            <a:pPr marL="609600" indent="-609600" algn="l" eaLnBrk="1" hangingPunct="1">
              <a:lnSpc>
                <a:spcPct val="90000"/>
              </a:lnSpc>
              <a:spcBef>
                <a:spcPct val="0"/>
              </a:spcBef>
              <a:defRPr/>
            </a:pPr>
            <a:r>
              <a:rPr lang="ru-RU" altLang="ru-RU" sz="2800" b="1">
                <a:latin typeface="Times New Roman" panose="02020603050405020304" pitchFamily="18" charset="0"/>
              </a:rPr>
              <a:t>     етіонамід, протіонамід, фторхінолони);</a:t>
            </a:r>
          </a:p>
          <a:p>
            <a:pPr marL="609600" indent="-609600" algn="l" eaLnBrk="1" hangingPunct="1">
              <a:lnSpc>
                <a:spcPct val="90000"/>
              </a:lnSpc>
              <a:spcBef>
                <a:spcPct val="0"/>
              </a:spcBef>
              <a:defRPr/>
            </a:pPr>
            <a:r>
              <a:rPr lang="uk-UA" altLang="ru-RU" sz="2800" b="1">
                <a:latin typeface="Times New Roman" panose="02020603050405020304" pitchFamily="18" charset="0"/>
              </a:rPr>
              <a:t>   - неактивні МБТ (препарати на них не діють).</a:t>
            </a:r>
            <a:r>
              <a:rPr lang="uk-UA" altLang="ru-RU" sz="2800">
                <a:latin typeface="Times New Roman" panose="02020603050405020304" pitchFamily="18" charset="0"/>
              </a:rPr>
              <a:t> </a:t>
            </a:r>
            <a:endParaRPr lang="ru-RU" altLang="ru-RU" sz="2800">
              <a:latin typeface="Times New Roman" panose="02020603050405020304" pitchFamily="18" charset="0"/>
            </a:endParaRPr>
          </a:p>
        </p:txBody>
      </p:sp>
      <p:pic>
        <p:nvPicPr>
          <p:cNvPr id="14340" name="Picture 7" descr="images"/>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1644650" cy="170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0" y="0"/>
            <a:ext cx="9144000" cy="1125538"/>
          </a:xfrm>
        </p:spPr>
        <p:txBody>
          <a:bodyPr/>
          <a:lstStyle/>
          <a:p>
            <a:pPr>
              <a:defRPr/>
            </a:pPr>
            <a:r>
              <a:rPr lang="ru-RU" sz="3600" b="1" err="1">
                <a:solidFill>
                  <a:srgbClr val="FF0066"/>
                </a:solidFill>
                <a:latin typeface="Times New Roman" panose="02020603050405020304" pitchFamily="18" charset="0"/>
                <a:cs typeface="Times New Roman" panose="02020603050405020304" pitchFamily="18" charset="0"/>
              </a:rPr>
              <a:t>Фармакологічна характеристика антимікобактеріальних препаратів</a:t>
            </a:r>
            <a:endParaRPr lang="ru-RU" sz="3600" b="1">
              <a:solidFill>
                <a:srgbClr val="FF0066"/>
              </a:solidFill>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sz="quarter" idx="1"/>
          </p:nvPr>
        </p:nvSpPr>
        <p:spPr>
          <a:xfrm>
            <a:off x="3276600" y="1125538"/>
            <a:ext cx="5867400" cy="2319337"/>
          </a:xfrm>
        </p:spPr>
        <p:txBody>
          <a:bodyPr/>
          <a:lstStyle/>
          <a:p>
            <a:pPr>
              <a:spcBef>
                <a:spcPct val="0"/>
              </a:spcBef>
              <a:defRPr/>
            </a:pPr>
            <a:r>
              <a:rPr lang="ru-RU" sz="3200" b="1" i="1">
                <a:solidFill>
                  <a:srgbClr val="FFFF00"/>
                </a:solidFill>
                <a:latin typeface="Times New Roman" panose="02020603050405020304" pitchFamily="18" charset="0"/>
                <a:cs typeface="Times New Roman" panose="02020603050405020304" pitchFamily="18" charset="0"/>
              </a:rPr>
              <a:t>Ізоніазид (Н)</a:t>
            </a:r>
            <a:r>
              <a:rPr lang="ru-RU" sz="2800" b="1">
                <a:latin typeface="Times New Roman" panose="02020603050405020304" pitchFamily="18" charset="0"/>
                <a:cs typeface="Times New Roman" panose="02020603050405020304" pitchFamily="18" charset="0"/>
              </a:rPr>
              <a:t> – гідразид </a:t>
            </a:r>
            <a:r>
              <a:rPr lang="ru-RU" sz="2800" b="1" err="1">
                <a:latin typeface="Times New Roman" panose="02020603050405020304" pitchFamily="18" charset="0"/>
                <a:cs typeface="Times New Roman" panose="02020603050405020304" pitchFamily="18" charset="0"/>
              </a:rPr>
              <a:t>нікотинової кислоти </a:t>
            </a:r>
            <a:r>
              <a:rPr lang="ru-RU" sz="2800" b="1">
                <a:latin typeface="Times New Roman" panose="02020603050405020304" pitchFamily="18" charset="0"/>
                <a:cs typeface="Times New Roman" panose="02020603050405020304" pitchFamily="18" charset="0"/>
              </a:rPr>
              <a:t>(ГІНК). </a:t>
            </a:r>
          </a:p>
          <a:p>
            <a:pPr>
              <a:spcBef>
                <a:spcPct val="0"/>
              </a:spcBef>
              <a:defRPr/>
            </a:pPr>
            <a:r>
              <a:rPr lang="ru-RU" sz="2800" b="1">
                <a:latin typeface="Times New Roman" panose="02020603050405020304" pitchFamily="18" charset="0"/>
                <a:cs typeface="Times New Roman" panose="02020603050405020304" pitchFamily="18" charset="0"/>
              </a:rPr>
              <a:t>До </a:t>
            </a:r>
            <a:r>
              <a:rPr lang="ru-RU" sz="2800" b="1" err="1">
                <a:latin typeface="Times New Roman" panose="02020603050405020304" pitchFamily="18" charset="0"/>
                <a:cs typeface="Times New Roman" panose="02020603050405020304" pitchFamily="18" charset="0"/>
              </a:rPr>
              <a:t>препаратів групи ГІНК також належать </a:t>
            </a:r>
            <a:r>
              <a:rPr lang="ru-RU" sz="2800" b="1" err="1">
                <a:solidFill>
                  <a:srgbClr val="FFFF00"/>
                </a:solidFill>
                <a:latin typeface="Times New Roman" panose="02020603050405020304" pitchFamily="18" charset="0"/>
                <a:cs typeface="Times New Roman" panose="02020603050405020304" pitchFamily="18" charset="0"/>
              </a:rPr>
              <a:t>флуренізид, метазид, фтивазид, салюзид</a:t>
            </a:r>
            <a:r>
              <a:rPr lang="ru-RU" sz="2800" b="1">
                <a:latin typeface="Times New Roman" panose="02020603050405020304" pitchFamily="18" charset="0"/>
                <a:cs typeface="Times New Roman" panose="02020603050405020304" pitchFamily="18" charset="0"/>
              </a:rPr>
              <a:t>. </a:t>
            </a:r>
          </a:p>
        </p:txBody>
      </p:sp>
      <p:sp>
        <p:nvSpPr>
          <p:cNvPr id="15365" name="Прямоугольник 5"/>
          <p:cNvSpPr>
            <a:spLocks noChangeArrowheads="1"/>
          </p:cNvSpPr>
          <p:nvPr/>
        </p:nvSpPr>
        <p:spPr bwMode="auto">
          <a:xfrm>
            <a:off x="9525" y="3448050"/>
            <a:ext cx="9134475" cy="334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5000"/>
              </a:lnSpc>
              <a:spcBef>
                <a:spcPct val="0"/>
              </a:spcBef>
              <a:buClrTx/>
              <a:buSzTx/>
              <a:buFontTx/>
              <a:buNone/>
            </a:pPr>
            <a:r>
              <a:rPr lang="ru-RU" altLang="ru-RU" sz="2800" b="1" dirty="0" err="1">
                <a:latin typeface="Times New Roman" panose="02020603050405020304" pitchFamily="18" charset="0"/>
                <a:cs typeface="Times New Roman" panose="02020603050405020304" pitchFamily="18" charset="0"/>
              </a:rPr>
              <a:t>Ізоніазид</a:t>
            </a:r>
            <a:r>
              <a:rPr lang="ru-RU" altLang="ru-RU" sz="2800" b="1" dirty="0">
                <a:latin typeface="Times New Roman" panose="02020603050405020304" pitchFamily="18" charset="0"/>
                <a:cs typeface="Times New Roman" panose="02020603050405020304" pitchFamily="18" charset="0"/>
              </a:rPr>
              <a:t> – </a:t>
            </a:r>
            <a:r>
              <a:rPr lang="ru-RU" altLang="ru-RU" sz="2800" b="1" dirty="0" err="1">
                <a:latin typeface="Times New Roman" panose="02020603050405020304" pitchFamily="18" charset="0"/>
                <a:cs typeface="Times New Roman" panose="02020603050405020304" pitchFamily="18" charset="0"/>
              </a:rPr>
              <a:t>найактивніший</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бактеріцидний</a:t>
            </a:r>
            <a:r>
              <a:rPr lang="ru-RU" altLang="ru-RU" sz="2800" b="1" dirty="0">
                <a:latin typeface="Times New Roman" panose="02020603050405020304" pitchFamily="18" charset="0"/>
                <a:cs typeface="Times New Roman" panose="02020603050405020304" pitchFamily="18" charset="0"/>
              </a:rPr>
              <a:t> препарат, </a:t>
            </a:r>
            <a:r>
              <a:rPr lang="ru-RU" altLang="ru-RU" sz="2800" b="1" dirty="0" err="1">
                <a:latin typeface="Times New Roman" panose="02020603050405020304" pitchFamily="18" charset="0"/>
                <a:cs typeface="Times New Roman" panose="02020603050405020304" pitchFamily="18" charset="0"/>
              </a:rPr>
              <a:t>діє</a:t>
            </a:r>
            <a:r>
              <a:rPr lang="ru-RU" altLang="ru-RU" sz="2800" b="1" dirty="0">
                <a:latin typeface="Times New Roman" panose="02020603050405020304" pitchFamily="18" charset="0"/>
                <a:cs typeface="Times New Roman" panose="02020603050405020304" pitchFamily="18" charset="0"/>
              </a:rPr>
              <a:t> на МБТ, </a:t>
            </a:r>
            <a:r>
              <a:rPr lang="ru-RU" altLang="ru-RU" sz="2800" b="1" dirty="0" err="1">
                <a:latin typeface="Times New Roman" panose="02020603050405020304" pitchFamily="18" charset="0"/>
                <a:cs typeface="Times New Roman" panose="02020603050405020304" pitchFamily="18" charset="0"/>
              </a:rPr>
              <a:t>що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розмножуються</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швидко</a:t>
            </a:r>
            <a:r>
              <a:rPr lang="ru-RU" altLang="ru-RU" sz="2800" b="1" dirty="0">
                <a:latin typeface="Times New Roman" panose="02020603050405020304" pitchFamily="18" charset="0"/>
                <a:cs typeface="Times New Roman" panose="02020603050405020304" pitchFamily="18" charset="0"/>
              </a:rPr>
              <a:t> і </a:t>
            </a:r>
            <a:r>
              <a:rPr lang="ru-RU" altLang="ru-RU" sz="2800" b="1" dirty="0" err="1">
                <a:latin typeface="Times New Roman" panose="02020603050405020304" pitchFamily="18" charset="0"/>
                <a:cs typeface="Times New Roman" panose="02020603050405020304" pitchFamily="18" charset="0"/>
              </a:rPr>
              <a:t>повільно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локалізуються</a:t>
            </a:r>
            <a:r>
              <a:rPr lang="ru-RU" altLang="ru-RU" sz="2800" b="1" dirty="0">
                <a:latin typeface="Times New Roman" panose="02020603050405020304" pitchFamily="18" charset="0"/>
                <a:cs typeface="Times New Roman" panose="02020603050405020304" pitchFamily="18" charset="0"/>
              </a:rPr>
              <a:t> поза- і </a:t>
            </a:r>
            <a:r>
              <a:rPr lang="ru-RU" altLang="ru-RU" sz="2800" b="1" dirty="0" err="1">
                <a:latin typeface="Times New Roman" panose="02020603050405020304" pitchFamily="18" charset="0"/>
                <a:cs typeface="Times New Roman" panose="02020603050405020304" pitchFamily="18" charset="0"/>
              </a:rPr>
              <a:t>внутрішньоклітинно</a:t>
            </a:r>
            <a:r>
              <a:rPr lang="ru-RU" altLang="ru-RU" sz="2800" b="1" dirty="0">
                <a:latin typeface="Times New Roman" panose="02020603050405020304" pitchFamily="18" charset="0"/>
                <a:cs typeface="Times New Roman" panose="02020603050405020304" pitchFamily="18" charset="0"/>
              </a:rPr>
              <a:t>. </a:t>
            </a:r>
          </a:p>
          <a:p>
            <a:pPr algn="ctr">
              <a:spcBef>
                <a:spcPct val="0"/>
              </a:spcBef>
              <a:buClrTx/>
              <a:buSzTx/>
              <a:buFontTx/>
              <a:buNone/>
            </a:pPr>
            <a:r>
              <a:rPr lang="ru-RU" altLang="ru-RU" sz="2800" b="1" dirty="0">
                <a:latin typeface="Times New Roman" panose="02020603050405020304" pitchFamily="18" charset="0"/>
                <a:cs typeface="Times New Roman" panose="02020603050405020304" pitchFamily="18" charset="0"/>
              </a:rPr>
              <a:t>В МБТ </a:t>
            </a:r>
            <a:r>
              <a:rPr lang="ru-RU" altLang="ru-RU" sz="2800" b="1" dirty="0" err="1">
                <a:latin typeface="Times New Roman" panose="02020603050405020304" pitchFamily="18" charset="0"/>
                <a:cs typeface="Times New Roman" panose="02020603050405020304" pitchFamily="18" charset="0"/>
              </a:rPr>
              <a:t>його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концентрація</a:t>
            </a:r>
            <a:r>
              <a:rPr lang="ru-RU" altLang="ru-RU" sz="2800" b="1" dirty="0">
                <a:latin typeface="Times New Roman" panose="02020603050405020304" pitchFamily="18" charset="0"/>
                <a:cs typeface="Times New Roman" panose="02020603050405020304" pitchFamily="18" charset="0"/>
              </a:rPr>
              <a:t> у 50 </a:t>
            </a:r>
            <a:r>
              <a:rPr lang="ru-RU" altLang="ru-RU" sz="2800" b="1" dirty="0" err="1">
                <a:latin typeface="Times New Roman" panose="02020603050405020304" pitchFamily="18" charset="0"/>
                <a:cs typeface="Times New Roman" panose="02020603050405020304" pitchFamily="18" charset="0"/>
              </a:rPr>
              <a:t>разів</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вища</a:t>
            </a:r>
            <a:r>
              <a:rPr lang="ru-RU" altLang="ru-RU" sz="2800" b="1" dirty="0">
                <a:latin typeface="Times New Roman" panose="02020603050405020304" pitchFamily="18" charset="0"/>
                <a:cs typeface="Times New Roman" panose="02020603050405020304" pitchFamily="18" charset="0"/>
              </a:rPr>
              <a:t>, </a:t>
            </a:r>
          </a:p>
          <a:p>
            <a:pPr algn="ctr">
              <a:spcBef>
                <a:spcPct val="0"/>
              </a:spcBef>
              <a:buClrTx/>
              <a:buSzTx/>
              <a:buFontTx/>
              <a:buNone/>
            </a:pPr>
            <a:r>
              <a:rPr lang="ru-RU" altLang="ru-RU" sz="2800" b="1" dirty="0" err="1">
                <a:latin typeface="Times New Roman" panose="02020603050405020304" pitchFamily="18" charset="0"/>
                <a:cs typeface="Times New Roman" panose="02020603050405020304" pitchFamily="18" charset="0"/>
              </a:rPr>
              <a:t>ніж</a:t>
            </a:r>
            <a:r>
              <a:rPr lang="ru-RU" altLang="ru-RU" sz="2800" b="1" dirty="0">
                <a:latin typeface="Times New Roman" panose="02020603050405020304" pitchFamily="18" charset="0"/>
                <a:cs typeface="Times New Roman" panose="02020603050405020304" pitchFamily="18" charset="0"/>
              </a:rPr>
              <a:t>  в </a:t>
            </a:r>
            <a:r>
              <a:rPr lang="ru-RU" altLang="ru-RU" sz="2800" b="1" dirty="0" err="1">
                <a:latin typeface="Times New Roman" panose="02020603050405020304" pitchFamily="18" charset="0"/>
                <a:cs typeface="Times New Roman" panose="02020603050405020304" pitchFamily="18" charset="0"/>
              </a:rPr>
              <a:t>оточуючому</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середовищі</a:t>
            </a:r>
            <a:r>
              <a:rPr lang="ru-RU" altLang="ru-RU" sz="2800" b="1" dirty="0">
                <a:latin typeface="Times New Roman" panose="02020603050405020304" pitchFamily="18" charset="0"/>
                <a:cs typeface="Times New Roman" panose="02020603050405020304" pitchFamily="18" charset="0"/>
              </a:rPr>
              <a:t>. </a:t>
            </a:r>
            <a:br>
              <a:rPr lang="ru-RU" altLang="ru-RU" sz="2800" b="1" dirty="0">
                <a:latin typeface="Times New Roman" panose="02020603050405020304" pitchFamily="18" charset="0"/>
                <a:cs typeface="Times New Roman" panose="02020603050405020304" pitchFamily="18" charset="0"/>
              </a:rPr>
            </a:br>
            <a:r>
              <a:rPr lang="ru-RU" altLang="ru-RU" sz="2800" b="1" dirty="0">
                <a:latin typeface="Times New Roman" panose="02020603050405020304" pitchFamily="18" charset="0"/>
                <a:cs typeface="Times New Roman" panose="02020603050405020304" pitchFamily="18" charset="0"/>
              </a:rPr>
              <a:t>Препарат </a:t>
            </a:r>
            <a:r>
              <a:rPr lang="ru-RU" altLang="ru-RU" sz="2800" b="1" dirty="0" err="1">
                <a:latin typeface="Times New Roman" panose="02020603050405020304" pitchFamily="18" charset="0"/>
                <a:cs typeface="Times New Roman" panose="02020603050405020304" pitchFamily="18" charset="0"/>
              </a:rPr>
              <a:t>знижує</a:t>
            </a:r>
            <a:r>
              <a:rPr lang="ru-RU" altLang="ru-RU" sz="2800" b="1" dirty="0">
                <a:latin typeface="Times New Roman" panose="02020603050405020304" pitchFamily="18" charset="0"/>
                <a:cs typeface="Times New Roman" panose="02020603050405020304" pitchFamily="18" charset="0"/>
              </a:rPr>
              <a:t> синтез </a:t>
            </a:r>
            <a:r>
              <a:rPr lang="ru-RU" altLang="ru-RU" sz="2800" b="1" dirty="0" err="1">
                <a:latin typeface="Times New Roman" panose="02020603050405020304" pitchFamily="18" charset="0"/>
                <a:cs typeface="Times New Roman" panose="02020603050405020304" pitchFamily="18" charset="0"/>
              </a:rPr>
              <a:t>ендогенної</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каталази</a:t>
            </a:r>
            <a:r>
              <a:rPr lang="ru-RU" altLang="ru-RU" sz="2800" b="1" dirty="0">
                <a:latin typeface="Times New Roman" panose="02020603050405020304" pitchFamily="18" charset="0"/>
                <a:cs typeface="Times New Roman" panose="02020603050405020304" pitchFamily="18" charset="0"/>
              </a:rPr>
              <a:t> МБТ, </a:t>
            </a:r>
            <a:br>
              <a:rPr lang="ru-RU" altLang="ru-RU" sz="2800" b="1" dirty="0">
                <a:latin typeface="Times New Roman" panose="02020603050405020304" pitchFamily="18" charset="0"/>
                <a:cs typeface="Times New Roman" panose="02020603050405020304" pitchFamily="18" charset="0"/>
              </a:rPr>
            </a:br>
            <a:r>
              <a:rPr lang="ru-RU" altLang="ru-RU" sz="2800" b="1" dirty="0" err="1">
                <a:latin typeface="Times New Roman" panose="02020603050405020304" pitchFamily="18" charset="0"/>
                <a:cs typeface="Times New Roman" panose="02020603050405020304" pitchFamily="18" charset="0"/>
              </a:rPr>
              <a:t>що</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призводить</a:t>
            </a:r>
            <a:r>
              <a:rPr lang="ru-RU" altLang="ru-RU" sz="2800" b="1" dirty="0">
                <a:latin typeface="Times New Roman" panose="02020603050405020304" pitchFamily="18" charset="0"/>
                <a:cs typeface="Times New Roman" panose="02020603050405020304" pitchFamily="18" charset="0"/>
              </a:rPr>
              <a:t> до </a:t>
            </a:r>
            <a:r>
              <a:rPr lang="ru-RU" altLang="ru-RU" sz="2800" b="1" dirty="0" err="1">
                <a:latin typeface="Times New Roman" panose="02020603050405020304" pitchFamily="18" charset="0"/>
                <a:cs typeface="Times New Roman" panose="02020603050405020304" pitchFamily="18" charset="0"/>
              </a:rPr>
              <a:t>припинення</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їх</a:t>
            </a:r>
            <a:r>
              <a:rPr lang="ru-RU" altLang="ru-RU" sz="2800" b="1" dirty="0">
                <a:latin typeface="Times New Roman" panose="02020603050405020304" pitchFamily="18" charset="0"/>
                <a:cs typeface="Times New Roman" panose="02020603050405020304" pitchFamily="18" charset="0"/>
              </a:rPr>
              <a:t> росту та </a:t>
            </a:r>
            <a:r>
              <a:rPr lang="ru-RU" altLang="ru-RU" sz="2800" b="1" dirty="0" err="1">
                <a:latin typeface="Times New Roman" panose="02020603050405020304" pitchFamily="18" charset="0"/>
                <a:cs typeface="Times New Roman" panose="02020603050405020304" pitchFamily="18" charset="0"/>
              </a:rPr>
              <a:t>розмноження</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втраті</a:t>
            </a:r>
            <a:r>
              <a:rPr lang="ru-RU" altLang="ru-RU" sz="2800" b="1" dirty="0">
                <a:latin typeface="Times New Roman" panose="02020603050405020304" pitchFamily="18" charset="0"/>
                <a:cs typeface="Times New Roman" panose="02020603050405020304" pitchFamily="18" charset="0"/>
              </a:rPr>
              <a:t> </a:t>
            </a:r>
            <a:r>
              <a:rPr lang="ru-RU" altLang="ru-RU" sz="2800" b="1" dirty="0" err="1">
                <a:latin typeface="Times New Roman" panose="02020603050405020304" pitchFamily="18" charset="0"/>
                <a:cs typeface="Times New Roman" panose="02020603050405020304" pitchFamily="18" charset="0"/>
              </a:rPr>
              <a:t>вірулентності</a:t>
            </a:r>
            <a:r>
              <a:rPr lang="ru-RU" altLang="ru-RU" sz="2800" b="1" dirty="0">
                <a:latin typeface="Times New Roman" panose="02020603050405020304" pitchFamily="18" charset="0"/>
                <a:cs typeface="Times New Roman" panose="02020603050405020304" pitchFamily="18" charset="0"/>
              </a:rPr>
              <a:t>. </a:t>
            </a:r>
          </a:p>
        </p:txBody>
      </p:sp>
      <p:pic>
        <p:nvPicPr>
          <p:cNvPr id="1026" name="Picture 2" descr="Ізоніазид: інструкція + ціна від 19 грн в аптеках | Tabletki.ua">
            <a:extLst>
              <a:ext uri="{FF2B5EF4-FFF2-40B4-BE49-F238E27FC236}">
                <a16:creationId xmlns:a16="http://schemas.microsoft.com/office/drawing/2014/main" xmlns="" id="{D1741AFD-C967-2F3E-986F-A8EDB07B2C45}"/>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24485" b="24485"/>
          <a:stretch/>
        </p:blipFill>
        <p:spPr bwMode="auto">
          <a:xfrm>
            <a:off x="107504" y="1272298"/>
            <a:ext cx="3312368" cy="169027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1917700" y="0"/>
            <a:ext cx="7226300" cy="2446338"/>
          </a:xfrm>
        </p:spPr>
        <p:txBody>
          <a:bodyPr/>
          <a:lstStyle/>
          <a:p>
            <a:pPr>
              <a:lnSpc>
                <a:spcPct val="90000"/>
              </a:lnSpc>
              <a:defRPr/>
            </a:pPr>
            <a:r>
              <a:rPr lang="ru-RU" sz="2800" b="1">
                <a:latin typeface="Times New Roman" panose="02020603050405020304" pitchFamily="18" charset="0"/>
                <a:cs typeface="Times New Roman" panose="02020603050405020304" pitchFamily="18" charset="0"/>
              </a:rPr>
              <a:t>Ізоніазид </a:t>
            </a:r>
            <a:r>
              <a:rPr lang="ru-RU" sz="2800" b="1" err="1">
                <a:latin typeface="Times New Roman" panose="02020603050405020304" pitchFamily="18" charset="0"/>
                <a:cs typeface="Times New Roman" panose="02020603050405020304" pitchFamily="18" charset="0"/>
              </a:rPr>
              <a:t>гарно всмоктується, </a:t>
            </a:r>
            <a:r>
              <a:rPr lang="ru-RU" sz="2800" b="1">
                <a:latin typeface="Times New Roman" panose="02020603050405020304" pitchFamily="18" charset="0"/>
                <a:cs typeface="Times New Roman" panose="02020603050405020304" pitchFamily="18" charset="0"/>
              </a:rPr>
              <a:t>добре проникає в тканини та у казеозні вогнища.</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Форми випуску. </a:t>
            </a:r>
            <a:r>
              <a:rPr lang="ru-RU" sz="2800" b="1">
                <a:latin typeface="Times New Roman" panose="02020603050405020304" pitchFamily="18" charset="0"/>
                <a:cs typeface="Times New Roman" panose="02020603050405020304" pitchFamily="18" charset="0"/>
              </a:rPr>
              <a:t>Таблетки по 0,1, 0,2 і 0,3г,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10 % розчин для внутрішньовенного і внутрішньом'язового введення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ампулах по 5мл. </a:t>
            </a:r>
          </a:p>
        </p:txBody>
      </p:sp>
      <p:sp>
        <p:nvSpPr>
          <p:cNvPr id="4" name="Подзаголовок 3"/>
          <p:cNvSpPr>
            <a:spLocks noGrp="1"/>
          </p:cNvSpPr>
          <p:nvPr>
            <p:ph type="subTitle" sz="quarter" idx="1"/>
          </p:nvPr>
        </p:nvSpPr>
        <p:spPr>
          <a:xfrm>
            <a:off x="0" y="2349500"/>
            <a:ext cx="9144000" cy="4508500"/>
          </a:xfrm>
        </p:spPr>
        <p:txBody>
          <a:bodyPr/>
          <a:lstStyle/>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Частіше приймають щодня, а також в інтермітуючому режимі – через </a:t>
            </a:r>
            <a:r>
              <a:rPr lang="ru-RU" sz="2800" b="1">
                <a:latin typeface="Times New Roman" panose="02020603050405020304" pitchFamily="18" charset="0"/>
                <a:cs typeface="Times New Roman" panose="02020603050405020304" pitchFamily="18" charset="0"/>
              </a:rPr>
              <a:t>день. </a:t>
            </a:r>
          </a:p>
          <a:p>
            <a:pPr>
              <a:spcBef>
                <a:spcPct val="0"/>
              </a:spcBef>
              <a:defRPr/>
            </a:pPr>
            <a:r>
              <a:rPr lang="ru-RU" sz="2800" b="1">
                <a:latin typeface="Times New Roman" panose="02020603050405020304" pitchFamily="18" charset="0"/>
                <a:cs typeface="Times New Roman" panose="02020603050405020304" pitchFamily="18" charset="0"/>
              </a:rPr>
              <a:t>Добова доза 5-15 мг/кг (0,3 мг для </a:t>
            </a:r>
            <a:r>
              <a:rPr lang="ru-RU" sz="2800" b="1" err="1">
                <a:latin typeface="Times New Roman" panose="02020603050405020304" pitchFamily="18" charset="0"/>
                <a:cs typeface="Times New Roman" panose="02020603050405020304" pitchFamily="18" charset="0"/>
              </a:rPr>
              <a:t>дорослих</a:t>
            </a:r>
            <a:r>
              <a:rPr lang="ru-RU" sz="2800" b="1">
                <a:latin typeface="Times New Roman" panose="02020603050405020304" pitchFamily="18" charset="0"/>
                <a:cs typeface="Times New Roman" panose="02020603050405020304" pitchFamily="18" charset="0"/>
              </a:rPr>
              <a:t>). </a:t>
            </a:r>
          </a:p>
          <a:p>
            <a:pPr>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 </a:t>
            </a:r>
            <a:r>
              <a:rPr lang="ru-RU" sz="2800" b="1">
                <a:latin typeface="Times New Roman" panose="02020603050405020304" pitchFamily="18" charset="0"/>
                <a:cs typeface="Times New Roman" panose="02020603050405020304" pitchFamily="18" charset="0"/>
              </a:rPr>
              <a:t>Парестезії, </a:t>
            </a:r>
            <a:r>
              <a:rPr lang="ru-RU" sz="2800" b="1" err="1">
                <a:latin typeface="Times New Roman" panose="02020603050405020304" pitchFamily="18" charset="0"/>
                <a:cs typeface="Times New Roman" panose="02020603050405020304" pitchFamily="18" charset="0"/>
              </a:rPr>
              <a:t>периферичні неврити</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психози, запаморочення, ейфорія, серцебиття</a:t>
            </a:r>
            <a:r>
              <a:rPr lang="ru-RU" sz="2800" b="1">
                <a:latin typeface="Times New Roman" panose="02020603050405020304" pitchFamily="18" charset="0"/>
                <a:cs typeface="Times New Roman" panose="02020603050405020304" pitchFamily="18" charset="0"/>
              </a:rPr>
              <a:t>, порушення функції </a:t>
            </a:r>
            <a:r>
              <a:rPr lang="ru-RU" sz="2800" b="1" err="1">
                <a:latin typeface="Times New Roman" panose="02020603050405020304" pitchFamily="18" charset="0"/>
                <a:cs typeface="Times New Roman" panose="02020603050405020304" pitchFamily="18" charset="0"/>
              </a:rPr>
              <a:t>печінки, гепатит, порушення мікроциркуляції крові, токсико-алергічні реакції.   </a:t>
            </a:r>
          </a:p>
          <a:p>
            <a:pPr>
              <a:spcBef>
                <a:spcPct val="0"/>
              </a:spcBef>
              <a:defRPr/>
            </a:pPr>
            <a:r>
              <a:rPr lang="ru-RU" sz="2800" b="1">
                <a:latin typeface="Times New Roman" panose="02020603050405020304" pitchFamily="18" charset="0"/>
                <a:cs typeface="Times New Roman" panose="02020603050405020304" pitchFamily="18" charset="0"/>
              </a:rPr>
              <a:t>При </a:t>
            </a:r>
            <a:r>
              <a:rPr lang="ru-RU" sz="2800" b="1" err="1">
                <a:latin typeface="Times New Roman" panose="02020603050405020304" pitchFamily="18" charset="0"/>
                <a:cs typeface="Times New Roman" panose="02020603050405020304" pitchFamily="18" charset="0"/>
              </a:rPr>
              <a:t>виникненні побічних реакцій призначають </a:t>
            </a:r>
            <a:r>
              <a:rPr lang="ru-RU" sz="2800" b="1">
                <a:latin typeface="Times New Roman" panose="02020603050405020304" pitchFamily="18" charset="0"/>
                <a:cs typeface="Times New Roman" panose="02020603050405020304" pitchFamily="18" charset="0"/>
              </a:rPr>
              <a:t>курс вітаміну В</a:t>
            </a:r>
            <a:r>
              <a:rPr lang="ru-RU" sz="2800" b="1" baseline="-25000">
                <a:latin typeface="Times New Roman" panose="02020603050405020304" pitchFamily="18" charset="0"/>
                <a:cs typeface="Times New Roman" panose="02020603050405020304" pitchFamily="18" charset="0"/>
              </a:rPr>
              <a:t>6</a:t>
            </a:r>
            <a:r>
              <a:rPr lang="ru-RU" sz="2800" b="1">
                <a:latin typeface="Times New Roman" panose="02020603050405020304" pitchFamily="18" charset="0"/>
                <a:cs typeface="Times New Roman" panose="02020603050405020304" pitchFamily="18" charset="0"/>
              </a:rPr>
              <a:t>, гепатопротектори. </a:t>
            </a:r>
          </a:p>
        </p:txBody>
      </p:sp>
      <p:pic>
        <p:nvPicPr>
          <p:cNvPr id="16388" name="Рисунок 4"/>
          <p:cNvPicPr>
            <a:picLocks noChangeAspect="1"/>
          </p:cNvPicPr>
          <p:nvPr/>
        </p:nvPicPr>
        <p:blipFill>
          <a:blip r:embed="rId2">
            <a:extLst>
              <a:ext uri="{28A0092B-C50C-407E-A947-70E740481C1C}">
                <a14:useLocalDpi xmlns:a14="http://schemas.microsoft.com/office/drawing/2010/main" xmlns="" val="0"/>
              </a:ext>
            </a:extLst>
          </a:blip>
          <a:srcRect b="20966"/>
          <a:stretch>
            <a:fillRect/>
          </a:stretch>
        </p:blipFill>
        <p:spPr bwMode="auto">
          <a:xfrm>
            <a:off x="9525" y="30163"/>
            <a:ext cx="1908175" cy="182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275856" y="163736"/>
            <a:ext cx="5868144" cy="2376264"/>
          </a:xfrm>
        </p:spPr>
        <p:txBody>
          <a:bodyPr/>
          <a:lstStyle/>
          <a:p>
            <a:pPr>
              <a:defRPr/>
            </a:pPr>
            <a:r>
              <a:rPr lang="ru-RU" sz="2600" b="1" i="1" dirty="0" err="1">
                <a:solidFill>
                  <a:srgbClr val="FFFF00"/>
                </a:solidFill>
                <a:latin typeface="Times New Roman" panose="02020603050405020304" pitchFamily="18" charset="0"/>
                <a:cs typeface="Times New Roman" panose="02020603050405020304" pitchFamily="18" charset="0"/>
              </a:rPr>
              <a:t>Рифампіцин</a:t>
            </a:r>
            <a:r>
              <a:rPr lang="ru-RU" sz="2600" b="1" i="1" dirty="0">
                <a:solidFill>
                  <a:srgbClr val="FFFF00"/>
                </a:solidFill>
                <a:latin typeface="Times New Roman" panose="02020603050405020304" pitchFamily="18" charset="0"/>
                <a:cs typeface="Times New Roman" panose="02020603050405020304" pitchFamily="18" charset="0"/>
              </a:rPr>
              <a:t> (</a:t>
            </a:r>
            <a:r>
              <a:rPr lang="en-US" sz="2600" b="1" i="1" dirty="0">
                <a:solidFill>
                  <a:srgbClr val="FFFF00"/>
                </a:solidFill>
                <a:latin typeface="Times New Roman" panose="02020603050405020304" pitchFamily="18" charset="0"/>
                <a:cs typeface="Times New Roman" panose="02020603050405020304" pitchFamily="18" charset="0"/>
              </a:rPr>
              <a:t>R)</a:t>
            </a:r>
            <a:r>
              <a:rPr lang="en-US" sz="2600" b="1" dirty="0">
                <a:latin typeface="Times New Roman" panose="02020603050405020304" pitchFamily="18" charset="0"/>
                <a:cs typeface="Times New Roman" panose="02020603050405020304" pitchFamily="18" charset="0"/>
              </a:rPr>
              <a:t> – </a:t>
            </a:r>
            <a:r>
              <a:rPr lang="ru-RU" sz="2600" b="1" dirty="0" err="1">
                <a:latin typeface="Times New Roman" panose="02020603050405020304" pitchFamily="18" charset="0"/>
                <a:cs typeface="Times New Roman" panose="02020603050405020304" pitchFamily="18" charset="0"/>
              </a:rPr>
              <a:t>напівсинтетичний</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антибіотик</a:t>
            </a:r>
            <a:r>
              <a:rPr lang="ru-RU" sz="2600" b="1" dirty="0">
                <a:latin typeface="Times New Roman" panose="02020603050405020304" pitchFamily="18" charset="0"/>
                <a:cs typeface="Times New Roman" panose="02020603050405020304" pitchFamily="18" charset="0"/>
              </a:rPr>
              <a:t> широкого спектру </a:t>
            </a:r>
            <a:r>
              <a:rPr lang="ru-RU" sz="2600" b="1" dirty="0" err="1">
                <a:latin typeface="Times New Roman" panose="02020603050405020304" pitchFamily="18" charset="0"/>
                <a:cs typeface="Times New Roman" panose="02020603050405020304" pitchFamily="18" charset="0"/>
              </a:rPr>
              <a:t>дії</a:t>
            </a:r>
            <a:r>
              <a:rPr lang="ru-RU" sz="2600" b="1" dirty="0">
                <a:latin typeface="Times New Roman" panose="02020603050405020304" pitchFamily="18" charset="0"/>
                <a:cs typeface="Times New Roman" panose="02020603050405020304" pitchFamily="18" charset="0"/>
              </a:rPr>
              <a:t>.</a:t>
            </a:r>
            <a:br>
              <a:rPr lang="ru-RU" sz="2600" b="1" dirty="0">
                <a:latin typeface="Times New Roman" panose="02020603050405020304" pitchFamily="18" charset="0"/>
                <a:cs typeface="Times New Roman" panose="02020603050405020304" pitchFamily="18" charset="0"/>
              </a:rPr>
            </a:br>
            <a:r>
              <a:rPr lang="ru-RU" sz="2600" b="1" dirty="0" err="1">
                <a:latin typeface="Times New Roman" panose="02020603050405020304" pitchFamily="18" charset="0"/>
                <a:cs typeface="Times New Roman" panose="02020603050405020304" pitchFamily="18" charset="0"/>
              </a:rPr>
              <a:t>Пригнічує</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активність</a:t>
            </a:r>
            <a:r>
              <a:rPr lang="ru-RU" sz="2600" b="1" dirty="0">
                <a:latin typeface="Times New Roman" panose="02020603050405020304" pitchFamily="18" charset="0"/>
                <a:cs typeface="Times New Roman" panose="02020603050405020304" pitchFamily="18" charset="0"/>
              </a:rPr>
              <a:t> ДНК-</a:t>
            </a:r>
            <a:r>
              <a:rPr lang="ru-RU" sz="2600" b="1" dirty="0" err="1">
                <a:latin typeface="Times New Roman" panose="02020603050405020304" pitchFamily="18" charset="0"/>
                <a:cs typeface="Times New Roman" panose="02020603050405020304" pitchFamily="18" charset="0"/>
              </a:rPr>
              <a:t>залежної</a:t>
            </a:r>
            <a:r>
              <a:rPr lang="ru-RU" sz="2600" b="1" dirty="0">
                <a:latin typeface="Times New Roman" panose="02020603050405020304" pitchFamily="18" charset="0"/>
                <a:cs typeface="Times New Roman" panose="02020603050405020304" pitchFamily="18" charset="0"/>
              </a:rPr>
              <a:t> РНК-</a:t>
            </a:r>
            <a:r>
              <a:rPr lang="ru-RU" sz="2600" b="1" dirty="0" err="1">
                <a:latin typeface="Times New Roman" panose="02020603050405020304" pitchFamily="18" charset="0"/>
                <a:cs typeface="Times New Roman" panose="02020603050405020304" pitchFamily="18" charset="0"/>
              </a:rPr>
              <a:t>полімерази</a:t>
            </a:r>
            <a:r>
              <a:rPr lang="ru-RU" sz="2600" b="1" dirty="0">
                <a:latin typeface="Times New Roman" panose="02020603050405020304" pitchFamily="18" charset="0"/>
                <a:cs typeface="Times New Roman" panose="02020603050405020304" pitchFamily="18" charset="0"/>
              </a:rPr>
              <a:t> у </a:t>
            </a:r>
            <a:r>
              <a:rPr lang="ru-RU" sz="2600" b="1" dirty="0" err="1">
                <a:latin typeface="Times New Roman" panose="02020603050405020304" pitchFamily="18" charset="0"/>
                <a:cs typeface="Times New Roman" panose="02020603050405020304" pitchFamily="18" charset="0"/>
              </a:rPr>
              <a:t>чутливих</a:t>
            </a:r>
            <a:r>
              <a:rPr lang="ru-RU" sz="2600" b="1" dirty="0">
                <a:latin typeface="Times New Roman" panose="02020603050405020304" pitchFamily="18" charset="0"/>
                <a:cs typeface="Times New Roman" panose="02020603050405020304" pitchFamily="18" charset="0"/>
              </a:rPr>
              <a:t> до </a:t>
            </a:r>
            <a:r>
              <a:rPr lang="ru-RU" sz="2600" b="1" dirty="0" err="1">
                <a:latin typeface="Times New Roman" panose="02020603050405020304" pitchFamily="18" charset="0"/>
                <a:cs typeface="Times New Roman" panose="02020603050405020304" pitchFamily="18" charset="0"/>
              </a:rPr>
              <a:t>нього</a:t>
            </a:r>
            <a:r>
              <a:rPr lang="ru-RU" sz="2600" b="1" dirty="0">
                <a:latin typeface="Times New Roman" panose="02020603050405020304" pitchFamily="18" charset="0"/>
                <a:cs typeface="Times New Roman" panose="02020603050405020304" pitchFamily="18" charset="0"/>
              </a:rPr>
              <a:t>  МБТ. </a:t>
            </a:r>
            <a:r>
              <a:rPr lang="ru-RU" sz="2600" b="1" dirty="0" err="1">
                <a:latin typeface="Times New Roman" panose="02020603050405020304" pitchFamily="18" charset="0"/>
                <a:cs typeface="Times New Roman" panose="02020603050405020304" pitchFamily="18" charset="0"/>
              </a:rPr>
              <a:t>Діють</a:t>
            </a:r>
            <a:r>
              <a:rPr lang="ru-RU" sz="2600" b="1" dirty="0">
                <a:latin typeface="Times New Roman" panose="02020603050405020304" pitchFamily="18" charset="0"/>
                <a:cs typeface="Times New Roman" panose="02020603050405020304" pitchFamily="18" charset="0"/>
              </a:rPr>
              <a:t> на </a:t>
            </a:r>
            <a:r>
              <a:rPr lang="ru-RU" sz="2600" b="1" dirty="0" err="1">
                <a:latin typeface="Times New Roman" panose="02020603050405020304" pitchFamily="18" charset="0"/>
                <a:cs typeface="Times New Roman" panose="02020603050405020304" pitchFamily="18" charset="0"/>
              </a:rPr>
              <a:t>мікроорганізми</a:t>
            </a:r>
            <a:r>
              <a:rPr lang="ru-RU" sz="26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type="subTitle" sz="quarter" idx="1"/>
          </p:nvPr>
        </p:nvSpPr>
        <p:spPr>
          <a:xfrm>
            <a:off x="-23813" y="2757264"/>
            <a:ext cx="9167813" cy="4318000"/>
          </a:xfrm>
        </p:spPr>
        <p:txBody>
          <a:bodyPr/>
          <a:lstStyle/>
          <a:p>
            <a:pPr>
              <a:lnSpc>
                <a:spcPct val="95000"/>
              </a:lnSpc>
              <a:spcBef>
                <a:spcPct val="0"/>
              </a:spcBef>
              <a:defRPr/>
            </a:pPr>
            <a:r>
              <a:rPr lang="ru-RU" sz="2800" b="1" dirty="0" err="1">
                <a:latin typeface="Times New Roman" panose="02020603050405020304" pitchFamily="18" charset="0"/>
                <a:cs typeface="Times New Roman" panose="02020603050405020304" pitchFamily="18" charset="0"/>
              </a:rPr>
              <a:t>що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розміщені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позаклітинно</a:t>
            </a:r>
            <a:r>
              <a:rPr lang="ru-RU" sz="2800" b="1" dirty="0">
                <a:latin typeface="Times New Roman" panose="02020603050405020304" pitchFamily="18" charset="0"/>
                <a:cs typeface="Times New Roman" panose="02020603050405020304" pitchFamily="18" charset="0"/>
              </a:rPr>
              <a:t> і </a:t>
            </a:r>
            <a:r>
              <a:rPr lang="ru-RU" sz="2800" b="1" dirty="0" err="1">
                <a:latin typeface="Times New Roman" panose="02020603050405020304" pitchFamily="18" charset="0"/>
                <a:cs typeface="Times New Roman" panose="02020603050405020304" pitchFamily="18" charset="0"/>
              </a:rPr>
              <a:t>внутрішньоклітинно</a:t>
            </a:r>
            <a:r>
              <a:rPr lang="ru-RU" sz="2800" b="1" dirty="0">
                <a:latin typeface="Times New Roman" panose="02020603050405020304" pitchFamily="18" charset="0"/>
                <a:cs typeface="Times New Roman" panose="02020603050405020304" pitchFamily="18" charset="0"/>
              </a:rPr>
              <a:t>. </a:t>
            </a:r>
          </a:p>
          <a:p>
            <a:pPr>
              <a:lnSpc>
                <a:spcPct val="95000"/>
              </a:lnSpc>
              <a:spcBef>
                <a:spcPct val="0"/>
              </a:spcBef>
              <a:defRPr/>
            </a:pPr>
            <a:r>
              <a:rPr lang="ru-RU" sz="2800" b="1" dirty="0">
                <a:latin typeface="Times New Roman" panose="02020603050405020304" pitchFamily="18" charset="0"/>
                <a:cs typeface="Times New Roman" panose="02020603050405020304" pitchFamily="18" charset="0"/>
              </a:rPr>
              <a:t>У </a:t>
            </a:r>
            <a:r>
              <a:rPr lang="ru-RU" sz="2800" b="1" dirty="0" err="1">
                <a:latin typeface="Times New Roman" panose="02020603050405020304" pitchFamily="18" charset="0"/>
                <a:cs typeface="Times New Roman" panose="02020603050405020304" pitchFamily="18" charset="0"/>
              </a:rPr>
              <a:t>вогнищах</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ураження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утворює</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концентрацію</a:t>
            </a:r>
            <a:r>
              <a:rPr lang="ru-RU" sz="2800" b="1" dirty="0">
                <a:latin typeface="Times New Roman" panose="02020603050405020304" pitchFamily="18" charset="0"/>
                <a:cs typeface="Times New Roman" panose="02020603050405020304" pitchFamily="18" charset="0"/>
              </a:rPr>
              <a:t>, </a:t>
            </a:r>
          </a:p>
          <a:p>
            <a:pPr>
              <a:lnSpc>
                <a:spcPct val="95000"/>
              </a:lnSpc>
              <a:spcBef>
                <a:spcPct val="0"/>
              </a:spcBef>
              <a:defRPr/>
            </a:pPr>
            <a:r>
              <a:rPr lang="ru-RU" sz="2800" b="1" dirty="0" err="1">
                <a:latin typeface="Times New Roman" panose="02020603050405020304" pitchFamily="18" charset="0"/>
                <a:cs typeface="Times New Roman" panose="02020603050405020304" pitchFamily="18" charset="0"/>
              </a:rPr>
              <a:t>що</a:t>
            </a:r>
            <a:r>
              <a:rPr lang="ru-RU" sz="2800" b="1" dirty="0">
                <a:latin typeface="Times New Roman" panose="02020603050405020304" pitchFamily="18" charset="0"/>
                <a:cs typeface="Times New Roman" panose="02020603050405020304" pitchFamily="18" charset="0"/>
              </a:rPr>
              <a:t> у 100 </a:t>
            </a:r>
            <a:r>
              <a:rPr lang="ru-RU" sz="2800" b="1" dirty="0" err="1">
                <a:latin typeface="Times New Roman" panose="02020603050405020304" pitchFamily="18" charset="0"/>
                <a:cs typeface="Times New Roman" panose="02020603050405020304" pitchFamily="18" charset="0"/>
              </a:rPr>
              <a:t>разів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перевищує</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мінімальну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інгібуючу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концентрація</a:t>
            </a:r>
            <a:r>
              <a:rPr lang="ru-RU" sz="2800" b="1" dirty="0">
                <a:latin typeface="Times New Roman" panose="02020603050405020304" pitchFamily="18" charset="0"/>
                <a:cs typeface="Times New Roman" panose="02020603050405020304" pitchFamily="18" charset="0"/>
              </a:rPr>
              <a:t> для МБТ.</a:t>
            </a:r>
            <a:br>
              <a:rPr lang="ru-RU" sz="2800" b="1" dirty="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Швидко</a:t>
            </a:r>
            <a:r>
              <a:rPr lang="ru-RU" sz="2800" b="1" dirty="0">
                <a:latin typeface="Times New Roman" panose="02020603050405020304" pitchFamily="18" charset="0"/>
                <a:cs typeface="Times New Roman" panose="02020603050405020304" pitchFamily="18" charset="0"/>
              </a:rPr>
              <a:t> і </a:t>
            </a:r>
            <a:r>
              <a:rPr lang="ru-RU" sz="2800" b="1" dirty="0" err="1">
                <a:latin typeface="Times New Roman" panose="02020603050405020304" pitchFamily="18" charset="0"/>
                <a:cs typeface="Times New Roman" panose="02020603050405020304" pitchFamily="18" charset="0"/>
              </a:rPr>
              <a:t>повністю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всмоктується</a:t>
            </a:r>
            <a:r>
              <a:rPr lang="ru-RU" sz="2800" b="1" dirty="0">
                <a:latin typeface="Times New Roman" panose="02020603050405020304" pitchFamily="18" charset="0"/>
                <a:cs typeface="Times New Roman" panose="02020603050405020304" pitchFamily="18" charset="0"/>
              </a:rPr>
              <a:t> у кров, </a:t>
            </a:r>
            <a:r>
              <a:rPr lang="ru-RU" sz="2800" b="1" dirty="0" err="1">
                <a:latin typeface="Times New Roman" panose="02020603050405020304" pitchFamily="18" charset="0"/>
                <a:cs typeface="Times New Roman" panose="02020603050405020304" pitchFamily="18" charset="0"/>
              </a:rPr>
              <a:t>потім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потрапляє</a:t>
            </a:r>
            <a:r>
              <a:rPr lang="ru-RU" sz="2800" b="1" dirty="0">
                <a:latin typeface="Times New Roman" panose="02020603050405020304" pitchFamily="18" charset="0"/>
                <a:cs typeface="Times New Roman" panose="02020603050405020304" pitchFamily="18" charset="0"/>
              </a:rPr>
              <a:t> до </a:t>
            </a:r>
            <a:r>
              <a:rPr lang="ru-RU" sz="2800" b="1" dirty="0" err="1">
                <a:latin typeface="Times New Roman" panose="02020603050405020304" pitchFamily="18" charset="0"/>
                <a:cs typeface="Times New Roman" panose="02020603050405020304" pitchFamily="18" charset="0"/>
              </a:rPr>
              <a:t>печінки</a:t>
            </a:r>
            <a:r>
              <a:rPr lang="ru-RU" sz="2800" b="1" dirty="0">
                <a:latin typeface="Times New Roman" panose="02020603050405020304" pitchFamily="18" charset="0"/>
                <a:cs typeface="Times New Roman" panose="02020603050405020304" pitchFamily="18" charset="0"/>
              </a:rPr>
              <a:t> і разом з </a:t>
            </a:r>
            <a:r>
              <a:rPr lang="ru-RU" sz="2800" b="1" dirty="0" err="1">
                <a:latin typeface="Times New Roman" panose="02020603050405020304" pitchFamily="18" charset="0"/>
                <a:cs typeface="Times New Roman" panose="02020603050405020304" pitchFamily="18" charset="0"/>
              </a:rPr>
              <a:t>жовчю</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виділяється</a:t>
            </a:r>
            <a:r>
              <a:rPr lang="ru-RU" sz="2800" b="1" dirty="0">
                <a:latin typeface="Times New Roman" panose="02020603050405020304" pitchFamily="18" charset="0"/>
                <a:cs typeface="Times New Roman" panose="02020603050405020304" pitchFamily="18" charset="0"/>
              </a:rPr>
              <a:t> до кишок і </a:t>
            </a:r>
            <a:r>
              <a:rPr lang="ru-RU" sz="2800" b="1" dirty="0" err="1">
                <a:latin typeface="Times New Roman" panose="02020603050405020304" pitchFamily="18" charset="0"/>
                <a:cs typeface="Times New Roman" panose="02020603050405020304" pitchFamily="18" charset="0"/>
              </a:rPr>
              <a:t>всмоктується</a:t>
            </a:r>
            <a:r>
              <a:rPr lang="ru-RU" sz="2800" b="1" dirty="0">
                <a:latin typeface="Times New Roman" panose="02020603050405020304" pitchFamily="18" charset="0"/>
                <a:cs typeface="Times New Roman" panose="02020603050405020304" pitchFamily="18" charset="0"/>
              </a:rPr>
              <a:t> повторно у кров. </a:t>
            </a:r>
          </a:p>
          <a:p>
            <a:pPr>
              <a:lnSpc>
                <a:spcPct val="95000"/>
              </a:lnSpc>
              <a:spcBef>
                <a:spcPct val="0"/>
              </a:spcBef>
              <a:defRPr/>
            </a:pPr>
            <a:r>
              <a:rPr lang="ru-RU" sz="2800" b="1" dirty="0">
                <a:latin typeface="Times New Roman" panose="02020603050405020304" pitchFamily="18" charset="0"/>
                <a:cs typeface="Times New Roman" panose="02020603050405020304" pitchFamily="18" charset="0"/>
              </a:rPr>
              <a:t>В </a:t>
            </a:r>
            <a:r>
              <a:rPr lang="ru-RU" sz="2800" b="1" dirty="0" err="1">
                <a:latin typeface="Times New Roman" panose="02020603050405020304" pitchFamily="18" charset="0"/>
                <a:cs typeface="Times New Roman" panose="02020603050405020304" pitchFamily="18" charset="0"/>
              </a:rPr>
              <a:t>печінці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відбувається</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біотрансформація</a:t>
            </a:r>
            <a:r>
              <a:rPr lang="ru-RU" sz="2800" b="1" dirty="0">
                <a:latin typeface="Times New Roman" panose="02020603050405020304" pitchFamily="18" charset="0"/>
                <a:cs typeface="Times New Roman" panose="02020603050405020304" pitchFamily="18" charset="0"/>
              </a:rPr>
              <a:t> з </a:t>
            </a:r>
            <a:r>
              <a:rPr lang="ru-RU" sz="2800" b="1" dirty="0" err="1">
                <a:latin typeface="Times New Roman" panose="02020603050405020304" pitchFamily="18" charset="0"/>
                <a:cs typeface="Times New Roman" panose="02020603050405020304" pitchFamily="18" charset="0"/>
              </a:rPr>
              <a:t>утворенням</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метаболітів</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які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зберігають</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антимікобактеріальну</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активність</a:t>
            </a:r>
            <a:r>
              <a:rPr lang="ru-RU"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 </a:t>
            </a:r>
          </a:p>
        </p:txBody>
      </p:sp>
      <p:pic>
        <p:nvPicPr>
          <p:cNvPr id="2050" name="Picture 2" descr="Рифампицин: инструкция + цена от 32 грн в аптеках | Tabletki.ua">
            <a:extLst>
              <a:ext uri="{FF2B5EF4-FFF2-40B4-BE49-F238E27FC236}">
                <a16:creationId xmlns:a16="http://schemas.microsoft.com/office/drawing/2014/main" xmlns="" id="{EC9BCFBA-26BC-DA41-C260-DB8C87B07876}"/>
              </a:ext>
            </a:extLst>
          </p:cNvPr>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5001" b="14562"/>
          <a:stretch/>
        </p:blipFill>
        <p:spPr bwMode="auto">
          <a:xfrm>
            <a:off x="8966" y="90022"/>
            <a:ext cx="3373602" cy="237626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529013" y="0"/>
            <a:ext cx="5614987" cy="1871663"/>
          </a:xfrm>
        </p:spPr>
        <p:txBody>
          <a:bodyPr/>
          <a:lstStyle/>
          <a:p>
            <a:pPr>
              <a:defRPr/>
            </a:pPr>
            <a:r>
              <a:rPr lang="ru-RU" sz="2800" b="1">
                <a:latin typeface="Times New Roman" panose="02020603050405020304" pitchFamily="18" charset="0"/>
                <a:cs typeface="Times New Roman" panose="02020603050405020304" pitchFamily="18" charset="0"/>
              </a:rPr>
              <a:t>Рифампіцин здатний накопичуватися у легеневій тканині і тривало зберігати концентрацію в кавернах. </a:t>
            </a:r>
          </a:p>
        </p:txBody>
      </p:sp>
      <p:sp>
        <p:nvSpPr>
          <p:cNvPr id="4" name="Подзаголовок 3"/>
          <p:cNvSpPr>
            <a:spLocks noGrp="1"/>
          </p:cNvSpPr>
          <p:nvPr>
            <p:ph type="subTitle" sz="quarter" idx="1"/>
          </p:nvPr>
        </p:nvSpPr>
        <p:spPr>
          <a:xfrm>
            <a:off x="0" y="1871663"/>
            <a:ext cx="9144000" cy="4986337"/>
          </a:xfrm>
        </p:spPr>
        <p:txBody>
          <a:bodyPr/>
          <a:lstStyle/>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Форми випуску. </a:t>
            </a:r>
            <a:r>
              <a:rPr lang="ru-RU" sz="2800" b="1" err="1">
                <a:latin typeface="Times New Roman" panose="02020603050405020304" pitchFamily="18" charset="0"/>
                <a:cs typeface="Times New Roman" panose="02020603050405020304" pitchFamily="18" charset="0"/>
              </a:rPr>
              <a:t>Капсули по 150 і 300 мг, </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a:latin typeface="Times New Roman" panose="02020603050405020304" pitchFamily="18" charset="0"/>
                <a:cs typeface="Times New Roman" panose="02020603050405020304" pitchFamily="18" charset="0"/>
              </a:rPr>
              <a:t>таблетки в облатці по 450 і 600 мг.</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Застосування. </a:t>
            </a:r>
            <a:r>
              <a:rPr lang="ru-RU" sz="2800" b="1">
                <a:latin typeface="Times New Roman" panose="02020603050405020304" pitchFamily="18" charset="0"/>
                <a:cs typeface="Times New Roman" panose="02020603050405020304" pitchFamily="18" charset="0"/>
              </a:rPr>
              <a:t>450-600 мг/добу одноразово ранком за </a:t>
            </a:r>
          </a:p>
          <a:p>
            <a:pPr>
              <a:lnSpc>
                <a:spcPct val="90000"/>
              </a:lnSpc>
              <a:spcBef>
                <a:spcPct val="0"/>
              </a:spcBef>
              <a:defRPr/>
            </a:pPr>
            <a:r>
              <a:rPr lang="ru-RU" sz="2800" b="1">
                <a:latin typeface="Times New Roman" panose="02020603050405020304" pitchFamily="18" charset="0"/>
                <a:cs typeface="Times New Roman" panose="02020603050405020304" pitchFamily="18" charset="0"/>
              </a:rPr>
              <a:t>30-60 </a:t>
            </a:r>
            <a:r>
              <a:rPr lang="ru-RU" sz="2800" b="1" err="1">
                <a:latin typeface="Times New Roman" panose="02020603050405020304" pitchFamily="18" charset="0"/>
                <a:cs typeface="Times New Roman" panose="02020603050405020304" pitchFamily="18" charset="0"/>
              </a:rPr>
              <a:t>хвилин до сніданку щодня або 3 рази на тиждень;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прийом жирної їжі знижує концентрацію рифампіцину в крові. </a:t>
            </a:r>
            <a:r>
              <a:rPr lang="ru-RU" sz="2800" b="1">
                <a:latin typeface="Times New Roman" panose="02020603050405020304" pitchFamily="18" charset="0"/>
                <a:cs typeface="Times New Roman" panose="02020603050405020304" pitchFamily="18" charset="0"/>
              </a:rPr>
              <a:t>Добова доза 10 мг/кг (0,6 мг/добу для </a:t>
            </a:r>
            <a:r>
              <a:rPr lang="ru-RU" sz="2800" b="1" err="1">
                <a:latin typeface="Times New Roman" panose="02020603050405020304" pitchFamily="18" charset="0"/>
                <a:cs typeface="Times New Roman" panose="02020603050405020304" pitchFamily="18" charset="0"/>
              </a:rPr>
              <a:t>дорослих) </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a:latin typeface="Times New Roman" panose="02020603050405020304" pitchFamily="18" charset="0"/>
                <a:cs typeface="Times New Roman" panose="02020603050405020304" pitchFamily="18" charset="0"/>
              </a:rPr>
              <a:t>Тривалість </a:t>
            </a:r>
            <a:r>
              <a:rPr lang="ru-RU" sz="2800" b="1" err="1">
                <a:latin typeface="Times New Roman" panose="02020603050405020304" pitchFamily="18" charset="0"/>
                <a:cs typeface="Times New Roman" panose="02020603050405020304" pitchFamily="18" charset="0"/>
              </a:rPr>
              <a:t>прийому не обмежена.</a:t>
            </a:r>
          </a:p>
          <a:p>
            <a:pPr>
              <a:lnSpc>
                <a:spcPct val="90000"/>
              </a:lnSpc>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a:t>
            </a:r>
            <a:r>
              <a:rPr lang="ru-RU" sz="2800" b="1">
                <a:solidFill>
                  <a:srgbClr val="FFFF00"/>
                </a:solidFill>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Токсичні гепатити, тромбоцитопенія, анафілактоїдні й алергічні реакції, лейкопенія, </a:t>
            </a:r>
            <a:r>
              <a:rPr lang="ru-RU" sz="2800" b="1">
                <a:latin typeface="Times New Roman" panose="02020603050405020304" pitchFamily="18" charset="0"/>
                <a:cs typeface="Times New Roman" panose="02020603050405020304" pitchFamily="18" charset="0"/>
              </a:rPr>
              <a:t>тромбоз глибоких вен, міалгії, артралгії, </a:t>
            </a:r>
            <a:r>
              <a:rPr lang="ru-RU" sz="2800" b="1" err="1">
                <a:latin typeface="Times New Roman" panose="02020603050405020304" pitchFamily="18" charset="0"/>
                <a:cs typeface="Times New Roman" panose="02020603050405020304" pitchFamily="18" charset="0"/>
              </a:rPr>
              <a:t>диспепсичні явища. Є потенційно нефротоксичним антибіотиком</a:t>
            </a:r>
            <a:r>
              <a:rPr lang="ru-RU" sz="2800" b="1">
                <a:latin typeface="Times New Roman" panose="02020603050405020304" pitchFamily="18" charset="0"/>
                <a:cs typeface="Times New Roman" panose="02020603050405020304" pitchFamily="18" charset="0"/>
              </a:rPr>
              <a:t>.</a:t>
            </a:r>
          </a:p>
        </p:txBody>
      </p:sp>
      <p:pic>
        <p:nvPicPr>
          <p:cNvPr id="18436" name="Picture 2" descr="http://sportwiki.to/images/c/ce/Gm982.jpg"/>
          <p:cNvPicPr>
            <a:picLocks noChangeAspect="1" noChangeArrowheads="1"/>
          </p:cNvPicPr>
          <p:nvPr/>
        </p:nvPicPr>
        <p:blipFill>
          <a:blip r:embed="rId2">
            <a:extLst>
              <a:ext uri="{28A0092B-C50C-407E-A947-70E740481C1C}">
                <a14:useLocalDpi xmlns:a14="http://schemas.microsoft.com/office/drawing/2010/main" xmlns="" val="0"/>
              </a:ext>
            </a:extLst>
          </a:blip>
          <a:srcRect l="2872" t="16695" r="2870" b="16901"/>
          <a:stretch>
            <a:fillRect/>
          </a:stretch>
        </p:blipFill>
        <p:spPr bwMode="auto">
          <a:xfrm>
            <a:off x="0" y="0"/>
            <a:ext cx="3529013" cy="187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ru-RU" sz="3100" b="1" dirty="0" err="1">
                <a:solidFill>
                  <a:srgbClr val="FFFF00"/>
                </a:solidFill>
                <a:latin typeface="Times New Roman" panose="02020603050405020304" pitchFamily="18" charset="0"/>
                <a:cs typeface="Times New Roman" panose="02020603050405020304" pitchFamily="18" charset="0"/>
              </a:rPr>
              <a:t>Етамбутол</a:t>
            </a:r>
            <a:r>
              <a:rPr lang="ru-RU" sz="3100" b="1" dirty="0">
                <a:solidFill>
                  <a:srgbClr val="FFFF00"/>
                </a:solidFill>
                <a:latin typeface="Times New Roman" panose="02020603050405020304" pitchFamily="18" charset="0"/>
                <a:cs typeface="Times New Roman" panose="02020603050405020304" pitchFamily="18" charset="0"/>
              </a:rPr>
              <a:t> (Е) –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синтетичний</a:t>
            </a:r>
            <a:r>
              <a:rPr lang="ru-RU" sz="2000" b="1" dirty="0">
                <a:latin typeface="Times New Roman" panose="02020603050405020304" pitchFamily="18" charset="0"/>
                <a:cs typeface="Times New Roman" panose="02020603050405020304" pitchFamily="18" charset="0"/>
              </a:rPr>
              <a:t> препарат, </a:t>
            </a:r>
            <a:r>
              <a:rPr lang="ru-RU" sz="2000" b="1" dirty="0" err="1">
                <a:latin typeface="Times New Roman" panose="02020603050405020304" pitchFamily="18" charset="0"/>
                <a:cs typeface="Times New Roman" panose="02020603050405020304" pitchFamily="18" charset="0"/>
              </a:rPr>
              <a:t>активний</a:t>
            </a:r>
            <a:r>
              <a:rPr lang="ru-RU"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у </a:t>
            </a:r>
            <a:r>
              <a:rPr lang="ru-RU" sz="2000" b="1" dirty="0" err="1">
                <a:latin typeface="Times New Roman" panose="02020603050405020304" pitchFamily="18" charset="0"/>
                <a:cs typeface="Times New Roman" panose="02020603050405020304" pitchFamily="18" charset="0"/>
              </a:rPr>
              <a:t>відношенні</a:t>
            </a:r>
            <a:r>
              <a:rPr lang="ru-RU" sz="2000" b="1" dirty="0">
                <a:latin typeface="Times New Roman" panose="02020603050405020304" pitchFamily="18" charset="0"/>
                <a:cs typeface="Times New Roman" panose="02020603050405020304" pitchFamily="18" charset="0"/>
              </a:rPr>
              <a:t> до МБТ, </a:t>
            </a:r>
            <a:r>
              <a:rPr lang="ru-RU" sz="2000" b="1" dirty="0" err="1">
                <a:latin typeface="Times New Roman" panose="02020603050405020304" pitchFamily="18" charset="0"/>
                <a:cs typeface="Times New Roman" panose="02020603050405020304" pitchFamily="18" charset="0"/>
              </a:rPr>
              <a:t>що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розміщені</a:t>
            </a:r>
            <a:r>
              <a:rPr lang="ru-RU" sz="2000" b="1" dirty="0">
                <a:latin typeface="Times New Roman" panose="02020603050405020304" pitchFamily="18" charset="0"/>
                <a:cs typeface="Times New Roman" panose="02020603050405020304" pitchFamily="18" charset="0"/>
              </a:rPr>
              <a:t> поза- і </a:t>
            </a:r>
            <a:r>
              <a:rPr lang="ru-RU" sz="2000" b="1" dirty="0" err="1">
                <a:latin typeface="Times New Roman" panose="02020603050405020304" pitchFamily="18" charset="0"/>
                <a:cs typeface="Times New Roman" panose="02020603050405020304" pitchFamily="18" charset="0"/>
              </a:rPr>
              <a:t>внутрішньоклітинно</a:t>
            </a:r>
            <a:r>
              <a:rPr lang="ru-RU"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і </a:t>
            </a:r>
            <a:r>
              <a:rPr lang="ru-RU" sz="2000" b="1" dirty="0" err="1">
                <a:latin typeface="Times New Roman" panose="02020603050405020304" pitchFamily="18" charset="0"/>
                <a:cs typeface="Times New Roman" panose="02020603050405020304" pitchFamily="18" charset="0"/>
              </a:rPr>
              <a:t>розмножуються</a:t>
            </a:r>
            <a:r>
              <a:rPr lang="ru-RU"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251520" y="1645920"/>
            <a:ext cx="4038600" cy="4934267"/>
          </a:xfrm>
        </p:spPr>
        <p:txBody>
          <a:bodyPr wrap="square" anchor="t">
            <a:normAutofit/>
          </a:bodyPr>
          <a:lstStyle/>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Гальмує</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розвиток</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резистентності</a:t>
            </a:r>
            <a:r>
              <a:rPr lang="ru-RU" sz="1800" b="1" dirty="0">
                <a:latin typeface="Times New Roman" panose="02020603050405020304" pitchFamily="18" charset="0"/>
                <a:cs typeface="Times New Roman" panose="02020603050405020304" pitchFamily="18" charset="0"/>
              </a:rPr>
              <a:t> до </a:t>
            </a:r>
            <a:r>
              <a:rPr lang="ru-RU" sz="1800" b="1" dirty="0" err="1">
                <a:latin typeface="Times New Roman" panose="02020603050405020304" pitchFamily="18" charset="0"/>
                <a:cs typeface="Times New Roman" panose="02020603050405020304" pitchFamily="18" charset="0"/>
              </a:rPr>
              <a:t>інших</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препаратів</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Пригнічує</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розмноження</a:t>
            </a:r>
            <a:r>
              <a:rPr lang="ru-RU" sz="1800" b="1" dirty="0">
                <a:latin typeface="Times New Roman" panose="02020603050405020304" pitchFamily="18" charset="0"/>
                <a:cs typeface="Times New Roman" panose="02020603050405020304" pitchFamily="18" charset="0"/>
              </a:rPr>
              <a:t> МБТ, </a:t>
            </a:r>
            <a:r>
              <a:rPr lang="ru-RU" sz="1800" b="1" dirty="0" err="1">
                <a:latin typeface="Times New Roman" panose="02020603050405020304" pitchFamily="18" charset="0"/>
                <a:cs typeface="Times New Roman" panose="02020603050405020304" pitchFamily="18" charset="0"/>
              </a:rPr>
              <a:t>порушуючи</a:t>
            </a:r>
            <a:r>
              <a:rPr lang="ru-RU" sz="1800" b="1" dirty="0">
                <a:latin typeface="Times New Roman" panose="02020603050405020304" pitchFamily="18" charset="0"/>
                <a:cs typeface="Times New Roman" panose="02020603050405020304" pitchFamily="18" charset="0"/>
              </a:rPr>
              <a:t> синтез РНК, </a:t>
            </a:r>
            <a:r>
              <a:rPr lang="ru-RU" sz="1800" b="1" dirty="0" err="1">
                <a:latin typeface="Times New Roman" panose="02020603050405020304" pitchFamily="18" charset="0"/>
                <a:cs typeface="Times New Roman" panose="02020603050405020304" pitchFamily="18" charset="0"/>
              </a:rPr>
              <a:t>структури</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рібосом</a:t>
            </a:r>
            <a:r>
              <a:rPr lang="ru-RU" sz="1800" b="1" dirty="0">
                <a:latin typeface="Times New Roman" panose="02020603050405020304" pitchFamily="18" charset="0"/>
                <a:cs typeface="Times New Roman" panose="02020603050405020304" pitchFamily="18" charset="0"/>
              </a:rPr>
              <a:t> і </a:t>
            </a:r>
            <a:r>
              <a:rPr lang="ru-RU" sz="1800" b="1" dirty="0" err="1">
                <a:latin typeface="Times New Roman" panose="02020603050405020304" pitchFamily="18" charset="0"/>
                <a:cs typeface="Times New Roman" panose="02020603050405020304" pitchFamily="18" charset="0"/>
              </a:rPr>
              <a:t>біосинтез</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білку</a:t>
            </a:r>
            <a:r>
              <a:rPr lang="ru-RU" sz="18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Етамбутол</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швидко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поглинається</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мікобактерією</a:t>
            </a:r>
            <a:r>
              <a:rPr lang="ru-RU" sz="18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його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внутрішньоклітинна</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концентрація</a:t>
            </a:r>
            <a:r>
              <a:rPr lang="ru-RU" sz="1800" b="1" dirty="0">
                <a:latin typeface="Times New Roman" panose="02020603050405020304" pitchFamily="18" charset="0"/>
                <a:cs typeface="Times New Roman" panose="02020603050405020304" pitchFamily="18" charset="0"/>
              </a:rPr>
              <a:t> в 2 рази </a:t>
            </a:r>
            <a:r>
              <a:rPr lang="ru-RU" sz="1800" b="1" dirty="0" err="1">
                <a:latin typeface="Times New Roman" panose="02020603050405020304" pitchFamily="18" charset="0"/>
                <a:cs typeface="Times New Roman" panose="02020603050405020304" pitchFamily="18" charset="0"/>
              </a:rPr>
              <a:t>перевищує</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концентрацію</a:t>
            </a:r>
            <a:r>
              <a:rPr lang="ru-RU" sz="1800" b="1" dirty="0">
                <a:latin typeface="Times New Roman" panose="02020603050405020304" pitchFamily="18" charset="0"/>
                <a:cs typeface="Times New Roman" panose="02020603050405020304" pitchFamily="18" charset="0"/>
              </a:rPr>
              <a:t> в </a:t>
            </a:r>
            <a:r>
              <a:rPr lang="ru-RU" sz="1800" b="1" dirty="0" err="1">
                <a:latin typeface="Times New Roman" panose="02020603050405020304" pitchFamily="18" charset="0"/>
                <a:cs typeface="Times New Roman" panose="02020603050405020304" pitchFamily="18" charset="0"/>
              </a:rPr>
              <a:t>середовищі</a:t>
            </a:r>
            <a:r>
              <a:rPr lang="ru-RU" sz="18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800" b="1" dirty="0" err="1">
                <a:latin typeface="Times New Roman" panose="02020603050405020304" pitchFamily="18" charset="0"/>
                <a:cs typeface="Times New Roman" panose="02020603050405020304" pitchFamily="18" charset="0"/>
              </a:rPr>
              <a:t>Швидко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всмоктується</a:t>
            </a:r>
            <a:r>
              <a:rPr lang="ru-RU" sz="1800" b="1" dirty="0">
                <a:latin typeface="Times New Roman" panose="02020603050405020304" pitchFamily="18" charset="0"/>
                <a:cs typeface="Times New Roman" panose="02020603050405020304" pitchFamily="18" charset="0"/>
              </a:rPr>
              <a:t> з </a:t>
            </a:r>
            <a:r>
              <a:rPr lang="ru-RU" sz="1800" b="1" dirty="0" err="1">
                <a:latin typeface="Times New Roman" panose="02020603050405020304" pitchFamily="18" charset="0"/>
                <a:cs typeface="Times New Roman" panose="02020603050405020304" pitchFamily="18" charset="0"/>
              </a:rPr>
              <a:t>шлунково-кишкового</a:t>
            </a:r>
            <a:r>
              <a:rPr lang="ru-RU" sz="1800" b="1" dirty="0">
                <a:latin typeface="Times New Roman" panose="02020603050405020304" pitchFamily="18" charset="0"/>
                <a:cs typeface="Times New Roman" panose="02020603050405020304" pitchFamily="18" charset="0"/>
              </a:rPr>
              <a:t> тракту, </a:t>
            </a:r>
            <a:r>
              <a:rPr lang="ru-RU" sz="1800" b="1" dirty="0" err="1">
                <a:latin typeface="Times New Roman" panose="02020603050405020304" pitchFamily="18" charset="0"/>
                <a:cs typeface="Times New Roman" panose="02020603050405020304" pitchFamily="18" charset="0"/>
              </a:rPr>
              <a:t>довго</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циркулює</a:t>
            </a:r>
            <a:r>
              <a:rPr lang="ru-RU" sz="1800" b="1" dirty="0">
                <a:latin typeface="Times New Roman" panose="02020603050405020304" pitchFamily="18" charset="0"/>
                <a:cs typeface="Times New Roman" panose="02020603050405020304" pitchFamily="18" charset="0"/>
              </a:rPr>
              <a:t> в </a:t>
            </a:r>
            <a:r>
              <a:rPr lang="ru-RU" sz="1800" b="1" dirty="0" err="1">
                <a:latin typeface="Times New Roman" panose="02020603050405020304" pitchFamily="18" charset="0"/>
                <a:cs typeface="Times New Roman" panose="02020603050405020304" pitchFamily="18" charset="0"/>
              </a:rPr>
              <a:t>крові</a:t>
            </a:r>
            <a:r>
              <a:rPr lang="ru-RU" sz="1800" b="1" dirty="0">
                <a:latin typeface="Times New Roman" panose="02020603050405020304" pitchFamily="18" charset="0"/>
                <a:cs typeface="Times New Roman" panose="02020603050405020304" pitchFamily="18" charset="0"/>
              </a:rPr>
              <a:t> за </a:t>
            </a:r>
            <a:r>
              <a:rPr lang="ru-RU" sz="1800" b="1" dirty="0" err="1">
                <a:latin typeface="Times New Roman" panose="02020603050405020304" pitchFamily="18" charset="0"/>
                <a:cs typeface="Times New Roman" panose="02020603050405020304" pitchFamily="18" charset="0"/>
              </a:rPr>
              <a:t>рахунок</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депонування</a:t>
            </a:r>
            <a:r>
              <a:rPr lang="ru-RU" sz="1800" b="1" dirty="0">
                <a:latin typeface="Times New Roman" panose="02020603050405020304" pitchFamily="18" charset="0"/>
                <a:cs typeface="Times New Roman" panose="02020603050405020304" pitchFamily="18" charset="0"/>
              </a:rPr>
              <a:t> в </a:t>
            </a:r>
            <a:r>
              <a:rPr lang="ru-RU" sz="1800" b="1" dirty="0" err="1">
                <a:latin typeface="Times New Roman" panose="02020603050405020304" pitchFamily="18" charset="0"/>
                <a:cs typeface="Times New Roman" panose="02020603050405020304" pitchFamily="18" charset="0"/>
              </a:rPr>
              <a:t>еритроцитах</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Виводиться</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нирками</a:t>
            </a:r>
            <a:r>
              <a:rPr lang="ru-RU" sz="1800" b="1" dirty="0">
                <a:latin typeface="Times New Roman" panose="02020603050405020304" pitchFamily="18" charset="0"/>
                <a:cs typeface="Times New Roman" panose="02020603050405020304" pitchFamily="18" charset="0"/>
              </a:rPr>
              <a:t> у </a:t>
            </a:r>
            <a:r>
              <a:rPr lang="ru-RU" sz="1800" b="1" dirty="0" err="1">
                <a:latin typeface="Times New Roman" panose="02020603050405020304" pitchFamily="18" charset="0"/>
                <a:cs typeface="Times New Roman" panose="02020603050405020304" pitchFamily="18" charset="0"/>
              </a:rPr>
              <a:t>незміненому</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вигляді</a:t>
            </a:r>
            <a:r>
              <a:rPr lang="ru-RU" sz="1800" b="1" dirty="0">
                <a:latin typeface="Times New Roman" panose="02020603050405020304" pitchFamily="18" charset="0"/>
                <a:cs typeface="Times New Roman" panose="02020603050405020304" pitchFamily="18" charset="0"/>
              </a:rPr>
              <a:t> і у </a:t>
            </a:r>
            <a:r>
              <a:rPr lang="ru-RU" sz="1800" b="1" dirty="0" err="1">
                <a:latin typeface="Times New Roman" panose="02020603050405020304" pitchFamily="18" charset="0"/>
                <a:cs typeface="Times New Roman" panose="02020603050405020304" pitchFamily="18" charset="0"/>
              </a:rPr>
              <a:t>вигляді</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метаболітів</a:t>
            </a:r>
            <a:r>
              <a:rPr lang="ru-RU" sz="1800" b="1" dirty="0">
                <a:latin typeface="Times New Roman" panose="02020603050405020304" pitchFamily="18" charset="0"/>
                <a:cs typeface="Times New Roman" panose="02020603050405020304" pitchFamily="18" charset="0"/>
              </a:rPr>
              <a:t>. </a:t>
            </a:r>
            <a:r>
              <a:rPr lang="ru-RU" sz="1500" b="1" dirty="0"/>
              <a:t/>
            </a:r>
            <a:br>
              <a:rPr lang="ru-RU" sz="1500" b="1" dirty="0"/>
            </a:br>
            <a:r>
              <a:rPr lang="ru-RU" sz="1500" b="1" dirty="0"/>
              <a:t/>
            </a:r>
            <a:br>
              <a:rPr lang="ru-RU" sz="1500" b="1" dirty="0"/>
            </a:br>
            <a:endParaRPr lang="ru-RU" sz="1500" b="1" dirty="0"/>
          </a:p>
        </p:txBody>
      </p:sp>
      <p:pic>
        <p:nvPicPr>
          <p:cNvPr id="3074" name="Picture 2" descr="Этамбутол: инструкция + цена в аптеках | Tabletki.ua">
            <a:extLst>
              <a:ext uri="{FF2B5EF4-FFF2-40B4-BE49-F238E27FC236}">
                <a16:creationId xmlns:a16="http://schemas.microsoft.com/office/drawing/2014/main" xmlns="" id="{A0586548-074E-0695-2E01-D5607B258AA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l="23856" r="18946" b="-1"/>
          <a:stretch>
            <a:fillRect/>
          </a:stretch>
        </p:blipFill>
        <p:spPr bwMode="auto">
          <a:xfrm>
            <a:off x="4852379" y="1616386"/>
            <a:ext cx="4038600" cy="4530725"/>
          </a:xfrm>
          <a:prstGeom prst="rect">
            <a:avLst/>
          </a:prstGeom>
          <a:solidFill>
            <a:srgbClr val="FFFFFF"/>
          </a:solid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25813" y="7938"/>
            <a:ext cx="5818187" cy="1081087"/>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Форма випуску.</a:t>
            </a:r>
            <a:r>
              <a:rPr lang="ru-RU" sz="2800" b="1">
                <a:latin typeface="Times New Roman" panose="02020603050405020304" pitchFamily="18" charset="0"/>
                <a:cs typeface="Times New Roman" panose="02020603050405020304" pitchFamily="18" charset="0"/>
              </a:rPr>
              <a:t> Таблетки по 100, 200, 400, 600 і 800 мг.</a:t>
            </a:r>
          </a:p>
        </p:txBody>
      </p:sp>
      <p:sp>
        <p:nvSpPr>
          <p:cNvPr id="4" name="Подзаголовок 3"/>
          <p:cNvSpPr>
            <a:spLocks noGrp="1"/>
          </p:cNvSpPr>
          <p:nvPr>
            <p:ph type="subTitle" sz="quarter" idx="1"/>
          </p:nvPr>
        </p:nvSpPr>
        <p:spPr>
          <a:xfrm>
            <a:off x="12700" y="1089025"/>
            <a:ext cx="9131300" cy="5768975"/>
          </a:xfrm>
        </p:spPr>
        <p:txBody>
          <a:bodyPr/>
          <a:lstStyle/>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Застосування. </a:t>
            </a:r>
            <a:r>
              <a:rPr lang="ru-RU" sz="2800" b="1">
                <a:latin typeface="Times New Roman" panose="02020603050405020304" pitchFamily="18" charset="0"/>
                <a:cs typeface="Times New Roman" panose="02020603050405020304" pitchFamily="18" charset="0"/>
              </a:rPr>
              <a:t>Перед призначенням обов’язково перевіряють гостроту зору, поля зору і кольоросприйняття.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Призначають з розрахунку 15-25 мг/кг, дорослим – </a:t>
            </a:r>
          </a:p>
          <a:p>
            <a:pPr>
              <a:spcBef>
                <a:spcPct val="0"/>
              </a:spcBef>
              <a:defRPr/>
            </a:pPr>
            <a:r>
              <a:rPr lang="ru-RU" sz="2800" b="1">
                <a:latin typeface="Times New Roman" panose="02020603050405020304" pitchFamily="18" charset="0"/>
                <a:cs typeface="Times New Roman" panose="02020603050405020304" pitchFamily="18" charset="0"/>
              </a:rPr>
              <a:t>1,2 г 1 раз на добу, вранці після сніданку.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Прийом їжі істотно не змінює всмоктування препарату.</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t>
            </a: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err="1">
                <a:latin typeface="Times New Roman" panose="02020603050405020304" pitchFamily="18" charset="0"/>
                <a:cs typeface="Times New Roman" panose="02020603050405020304" pitchFamily="18" charset="0"/>
              </a:rPr>
              <a:t>Може викликати обмеження полів зору, утворення скотом, колірну сліпоту на червоний і зелений кольори, ретробульбарний неврит із втратою зору. Можливі неврологічні розлади – головний біль, парестезії, збільшення кількості епілептичних припадків, периферичні неврити. </a:t>
            </a:r>
          </a:p>
        </p:txBody>
      </p:sp>
      <p:pic>
        <p:nvPicPr>
          <p:cNvPr id="20484" name="Рисунок 7"/>
          <p:cNvPicPr>
            <a:picLocks noChangeAspect="1"/>
          </p:cNvPicPr>
          <p:nvPr/>
        </p:nvPicPr>
        <p:blipFill>
          <a:blip r:embed="rId2">
            <a:extLst>
              <a:ext uri="{28A0092B-C50C-407E-A947-70E740481C1C}">
                <a14:useLocalDpi xmlns:a14="http://schemas.microsoft.com/office/drawing/2010/main" xmlns="" val="0"/>
              </a:ext>
            </a:extLst>
          </a:blip>
          <a:srcRect l="9506" t="19234" r="17622" b="25699"/>
          <a:stretch>
            <a:fillRect/>
          </a:stretch>
        </p:blipFill>
        <p:spPr bwMode="auto">
          <a:xfrm>
            <a:off x="12700" y="7938"/>
            <a:ext cx="3313113" cy="1081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ru-RU" sz="2700" b="1" dirty="0" err="1">
                <a:solidFill>
                  <a:srgbClr val="FFFF00"/>
                </a:solidFill>
                <a:latin typeface="Times New Roman" panose="02020603050405020304" pitchFamily="18" charset="0"/>
                <a:cs typeface="Times New Roman" panose="02020603050405020304" pitchFamily="18" charset="0"/>
              </a:rPr>
              <a:t>Піразинамід</a:t>
            </a:r>
            <a:r>
              <a:rPr lang="ru-RU" sz="2700" b="1" dirty="0">
                <a:solidFill>
                  <a:srgbClr val="FFFF00"/>
                </a:solidFill>
                <a:latin typeface="Times New Roman" panose="02020603050405020304" pitchFamily="18" charset="0"/>
                <a:cs typeface="Times New Roman" panose="02020603050405020304" pitchFamily="18" charset="0"/>
              </a:rPr>
              <a:t> (</a:t>
            </a:r>
            <a:r>
              <a:rPr lang="en-US" sz="2700" b="1" dirty="0">
                <a:solidFill>
                  <a:srgbClr val="FFFF00"/>
                </a:solidFill>
                <a:latin typeface="Times New Roman" panose="02020603050405020304" pitchFamily="18" charset="0"/>
                <a:cs typeface="Times New Roman" panose="02020603050405020304" pitchFamily="18" charset="0"/>
              </a:rPr>
              <a:t>Z) –</a:t>
            </a:r>
            <a:r>
              <a:rPr lang="ru-RU" sz="2700" b="1" dirty="0">
                <a:solidFill>
                  <a:srgbClr val="FFFF00"/>
                </a:solidFill>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синтетичний</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антимікобактеріальний</a:t>
            </a:r>
            <a:r>
              <a:rPr lang="ru-RU" sz="2000" b="1" dirty="0">
                <a:latin typeface="Times New Roman" panose="02020603050405020304" pitchFamily="18" charset="0"/>
                <a:cs typeface="Times New Roman" panose="02020603050405020304" pitchFamily="18" charset="0"/>
              </a:rPr>
              <a:t> препарат, </a:t>
            </a:r>
            <a:r>
              <a:rPr lang="ru-RU" sz="2000" b="1" dirty="0" err="1">
                <a:latin typeface="Times New Roman" panose="02020603050405020304" pitchFamily="18" charset="0"/>
                <a:cs typeface="Times New Roman" panose="02020603050405020304" pitchFamily="18" charset="0"/>
              </a:rPr>
              <a:t>ефективний</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щодо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внутрішньо</a:t>
            </a:r>
            <a:r>
              <a:rPr lang="ru-RU" sz="2000" b="1" dirty="0">
                <a:latin typeface="Times New Roman" panose="02020603050405020304" pitchFamily="18" charset="0"/>
                <a:cs typeface="Times New Roman" panose="02020603050405020304" pitchFamily="18" charset="0"/>
              </a:rPr>
              <a:t>- і </a:t>
            </a:r>
            <a:r>
              <a:rPr lang="ru-RU" sz="2000" b="1" dirty="0" err="1">
                <a:latin typeface="Times New Roman" panose="02020603050405020304" pitchFamily="18" charset="0"/>
                <a:cs typeface="Times New Roman" panose="02020603050405020304" pitchFamily="18" charset="0"/>
              </a:rPr>
              <a:t>позаклітинних</a:t>
            </a:r>
            <a:r>
              <a:rPr lang="ru-RU" sz="2000" b="1" dirty="0">
                <a:latin typeface="Times New Roman" panose="02020603050405020304" pitchFamily="18" charset="0"/>
                <a:cs typeface="Times New Roman" panose="02020603050405020304" pitchFamily="18" charset="0"/>
              </a:rPr>
              <a:t> МБТ. </a:t>
            </a:r>
            <a:r>
              <a:rPr lang="ru-RU" sz="2000" b="1" dirty="0" err="1">
                <a:latin typeface="Times New Roman" panose="02020603050405020304" pitchFamily="18" charset="0"/>
                <a:cs typeface="Times New Roman" panose="02020603050405020304" pitchFamily="18" charset="0"/>
              </a:rPr>
              <a:t>Активний</a:t>
            </a:r>
            <a:r>
              <a:rPr lang="ru-RU" sz="2000" b="1" dirty="0">
                <a:latin typeface="Times New Roman" panose="02020603050405020304" pitchFamily="18" charset="0"/>
                <a:cs typeface="Times New Roman" panose="02020603050405020304" pitchFamily="18" charset="0"/>
              </a:rPr>
              <a:t> в кислому </a:t>
            </a:r>
            <a:r>
              <a:rPr lang="ru-RU" sz="2000" b="1" dirty="0" err="1">
                <a:latin typeface="Times New Roman" panose="02020603050405020304" pitchFamily="18" charset="0"/>
                <a:cs typeface="Times New Roman" panose="02020603050405020304" pitchFamily="18" charset="0"/>
              </a:rPr>
              <a:t>середовищі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казеозних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мас</a:t>
            </a:r>
            <a:r>
              <a:rPr lang="ru-RU" sz="2000" b="1" dirty="0">
                <a:latin typeface="Times New Roman" panose="02020603050405020304" pitchFamily="18" charset="0"/>
                <a:cs typeface="Times New Roman" panose="02020603050405020304" pitchFamily="18" charset="0"/>
              </a:rPr>
              <a:t> та </a:t>
            </a:r>
            <a:r>
              <a:rPr lang="ru-RU" sz="2000" b="1" dirty="0" err="1">
                <a:latin typeface="Times New Roman" panose="02020603050405020304" pitchFamily="18" charset="0"/>
                <a:cs typeface="Times New Roman" panose="02020603050405020304" pitchFamily="18" charset="0"/>
              </a:rPr>
              <a:t>вогнищах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гострого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запалення</a:t>
            </a:r>
            <a:r>
              <a:rPr lang="ru-RU"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457200" y="1628800"/>
            <a:ext cx="4038600" cy="4927573"/>
          </a:xfrm>
        </p:spPr>
        <p:txBody>
          <a:bodyPr wrap="square" anchor="t">
            <a:normAutofit/>
          </a:bodyPr>
          <a:lstStyle/>
          <a:p>
            <a:pPr algn="just">
              <a:lnSpc>
                <a:spcPct val="90000"/>
              </a:lnSpc>
              <a:spcBef>
                <a:spcPct val="0"/>
              </a:spcBef>
              <a:spcAft>
                <a:spcPts val="600"/>
              </a:spcAft>
              <a:defRPr/>
            </a:pPr>
            <a:r>
              <a:rPr lang="ru-RU" sz="2000" b="1" dirty="0" err="1">
                <a:latin typeface="Times New Roman" panose="02020603050405020304" pitchFamily="18" charset="0"/>
                <a:cs typeface="Times New Roman" panose="02020603050405020304" pitchFamily="18" charset="0"/>
              </a:rPr>
              <a:t>Пригнічує</a:t>
            </a:r>
            <a:r>
              <a:rPr lang="ru-RU" sz="2000" b="1" dirty="0">
                <a:latin typeface="Times New Roman" panose="02020603050405020304" pitchFamily="18" charset="0"/>
                <a:cs typeface="Times New Roman" panose="02020603050405020304" pitchFamily="18" charset="0"/>
              </a:rPr>
              <a:t> синтез </a:t>
            </a:r>
            <a:r>
              <a:rPr lang="ru-RU" sz="2000" b="1" dirty="0" err="1">
                <a:latin typeface="Times New Roman" panose="02020603050405020304" pitchFamily="18" charset="0"/>
                <a:cs typeface="Times New Roman" panose="02020603050405020304" pitchFamily="18" charset="0"/>
              </a:rPr>
              <a:t>жирних</a:t>
            </a:r>
            <a:r>
              <a:rPr lang="ru-RU" sz="2000" b="1" dirty="0">
                <a:latin typeface="Times New Roman" panose="02020603050405020304" pitchFamily="18" charset="0"/>
                <a:cs typeface="Times New Roman" panose="02020603050405020304" pitchFamily="18" charset="0"/>
              </a:rPr>
              <a:t> кислот з коротким </a:t>
            </a:r>
            <a:r>
              <a:rPr lang="ru-RU" sz="2000" b="1" dirty="0" err="1">
                <a:latin typeface="Times New Roman" panose="02020603050405020304" pitchFamily="18" charset="0"/>
                <a:cs typeface="Times New Roman" panose="02020603050405020304" pitchFamily="18" charset="0"/>
              </a:rPr>
              <a:t>ланцюгом</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які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є</a:t>
            </a:r>
            <a:r>
              <a:rPr lang="ru-RU" sz="2000" b="1" dirty="0">
                <a:latin typeface="Times New Roman" panose="02020603050405020304" pitchFamily="18" charset="0"/>
                <a:cs typeface="Times New Roman" panose="02020603050405020304" pitchFamily="18" charset="0"/>
              </a:rPr>
              <a:t> попередниками </a:t>
            </a:r>
            <a:r>
              <a:rPr lang="ru-RU" sz="2000" b="1" dirty="0" err="1">
                <a:latin typeface="Times New Roman" panose="02020603050405020304" pitchFamily="18" charset="0"/>
                <a:cs typeface="Times New Roman" panose="02020603050405020304" pitchFamily="18" charset="0"/>
              </a:rPr>
              <a:t>ліпідів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клітинної</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стінки</a:t>
            </a:r>
            <a:r>
              <a:rPr lang="ru-RU" sz="2000" b="1" dirty="0">
                <a:latin typeface="Times New Roman" panose="02020603050405020304" pitchFamily="18" charset="0"/>
                <a:cs typeface="Times New Roman" panose="02020603050405020304" pitchFamily="18" charset="0"/>
              </a:rPr>
              <a:t> МБТ.</a:t>
            </a:r>
          </a:p>
          <a:p>
            <a:pPr algn="just">
              <a:lnSpc>
                <a:spcPct val="90000"/>
              </a:lnSpc>
              <a:spcBef>
                <a:spcPct val="0"/>
              </a:spcBef>
              <a:spcAft>
                <a:spcPts val="600"/>
              </a:spcAft>
              <a:defRPr/>
            </a:pPr>
            <a:r>
              <a:rPr lang="ru-RU" sz="2000" b="1" dirty="0">
                <a:latin typeface="Times New Roman" panose="02020603050405020304" pitchFamily="18" charset="0"/>
                <a:cs typeface="Times New Roman" panose="02020603050405020304" pitchFamily="18" charset="0"/>
              </a:rPr>
              <a:t>Особливо </a:t>
            </a:r>
            <a:r>
              <a:rPr lang="ru-RU" sz="2000" b="1" dirty="0" err="1">
                <a:latin typeface="Times New Roman" panose="02020603050405020304" pitchFamily="18" charset="0"/>
                <a:cs typeface="Times New Roman" panose="02020603050405020304" pitchFamily="18" charset="0"/>
              </a:rPr>
              <a:t>ефективний</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перші</a:t>
            </a:r>
            <a:r>
              <a:rPr lang="ru-RU" sz="2000" b="1" dirty="0">
                <a:latin typeface="Times New Roman" panose="02020603050405020304" pitchFamily="18" charset="0"/>
                <a:cs typeface="Times New Roman" panose="02020603050405020304" pitchFamily="18" charset="0"/>
              </a:rPr>
              <a:t> 2 </a:t>
            </a:r>
            <a:r>
              <a:rPr lang="ru-RU" sz="2000" b="1" dirty="0" err="1">
                <a:latin typeface="Times New Roman" panose="02020603050405020304" pitchFamily="18" charset="0"/>
                <a:cs typeface="Times New Roman" panose="02020603050405020304" pitchFamily="18" charset="0"/>
              </a:rPr>
              <a:t>місяця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лікування</a:t>
            </a:r>
            <a:r>
              <a:rPr lang="ru-RU" sz="2000" b="1" dirty="0">
                <a:latin typeface="Times New Roman" panose="02020603050405020304" pitchFamily="18" charset="0"/>
                <a:cs typeface="Times New Roman" panose="02020603050405020304" pitchFamily="18" charset="0"/>
              </a:rPr>
              <a:t>.</a:t>
            </a:r>
            <a:br>
              <a:rPr lang="ru-RU" sz="2000" b="1" dirty="0">
                <a:latin typeface="Times New Roman" panose="02020603050405020304" pitchFamily="18" charset="0"/>
                <a:cs typeface="Times New Roman" panose="02020603050405020304" pitchFamily="18" charset="0"/>
              </a:rPr>
            </a:br>
            <a:r>
              <a:rPr lang="ru-RU" sz="2000" b="1" dirty="0" err="1">
                <a:latin typeface="Times New Roman" panose="02020603050405020304" pitchFamily="18" charset="0"/>
                <a:cs typeface="Times New Roman" panose="02020603050405020304" pitchFamily="18" charset="0"/>
              </a:rPr>
              <a:t>Швидко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всмоктується</a:t>
            </a:r>
            <a:r>
              <a:rPr lang="ru-RU" sz="2000" b="1" dirty="0">
                <a:latin typeface="Times New Roman" panose="02020603050405020304" pitchFamily="18" charset="0"/>
                <a:cs typeface="Times New Roman" panose="02020603050405020304" pitchFamily="18" charset="0"/>
              </a:rPr>
              <a:t> з </a:t>
            </a:r>
            <a:r>
              <a:rPr lang="ru-RU" sz="2000" b="1" dirty="0" err="1">
                <a:latin typeface="Times New Roman" panose="02020603050405020304" pitchFamily="18" charset="0"/>
                <a:cs typeface="Times New Roman" panose="02020603050405020304" pitchFamily="18" charset="0"/>
              </a:rPr>
              <a:t>шлунково-кишкового</a:t>
            </a:r>
            <a:r>
              <a:rPr lang="ru-RU" sz="2000" b="1" dirty="0">
                <a:latin typeface="Times New Roman" panose="02020603050405020304" pitchFamily="18" charset="0"/>
                <a:cs typeface="Times New Roman" panose="02020603050405020304" pitchFamily="18" charset="0"/>
              </a:rPr>
              <a:t> тракту </a:t>
            </a:r>
          </a:p>
          <a:p>
            <a:pPr algn="just">
              <a:lnSpc>
                <a:spcPct val="90000"/>
              </a:lnSpc>
              <a:spcBef>
                <a:spcPct val="0"/>
              </a:spcBef>
              <a:spcAft>
                <a:spcPts val="600"/>
              </a:spcAft>
              <a:defRPr/>
            </a:pPr>
            <a:r>
              <a:rPr lang="ru-RU" sz="2000" b="1" dirty="0">
                <a:latin typeface="Times New Roman" panose="02020603050405020304" pitchFamily="18" charset="0"/>
                <a:cs typeface="Times New Roman" panose="02020603050405020304" pitchFamily="18" charset="0"/>
              </a:rPr>
              <a:t>і </a:t>
            </a:r>
            <a:r>
              <a:rPr lang="ru-RU" sz="2000" b="1" dirty="0" err="1">
                <a:latin typeface="Times New Roman" panose="02020603050405020304" pitchFamily="18" charset="0"/>
                <a:cs typeface="Times New Roman" panose="02020603050405020304" pitchFamily="18" charset="0"/>
              </a:rPr>
              <a:t>проникає</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усі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тканини</a:t>
            </a:r>
            <a:r>
              <a:rPr lang="ru-RU" sz="2000" b="1" dirty="0">
                <a:latin typeface="Times New Roman" panose="02020603050405020304" pitchFamily="18" charset="0"/>
                <a:cs typeface="Times New Roman" panose="02020603050405020304" pitchFamily="18" charset="0"/>
              </a:rPr>
              <a:t> і </a:t>
            </a:r>
            <a:r>
              <a:rPr lang="ru-RU" sz="2000" b="1" dirty="0" err="1">
                <a:latin typeface="Times New Roman" panose="02020603050405020304" pitchFamily="18" charset="0"/>
                <a:cs typeface="Times New Roman" panose="02020603050405020304" pitchFamily="18" charset="0"/>
              </a:rPr>
              <a:t>рідини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організму</a:t>
            </a:r>
            <a:r>
              <a:rPr lang="ru-RU" sz="20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2000" b="1" dirty="0" err="1">
                <a:latin typeface="Times New Roman" panose="02020603050405020304" pitchFamily="18" charset="0"/>
                <a:cs typeface="Times New Roman" panose="02020603050405020304" pitchFamily="18" charset="0"/>
              </a:rPr>
              <a:t>Метаболізм</a:t>
            </a:r>
            <a:r>
              <a:rPr lang="ru-RU" sz="2000" b="1" dirty="0">
                <a:latin typeface="Times New Roman" panose="02020603050405020304" pitchFamily="18" charset="0"/>
                <a:cs typeface="Times New Roman" panose="02020603050405020304" pitchFamily="18" charset="0"/>
              </a:rPr>
              <a:t> препарату </a:t>
            </a:r>
            <a:r>
              <a:rPr lang="ru-RU" sz="2000" b="1" dirty="0" err="1">
                <a:latin typeface="Times New Roman" panose="02020603050405020304" pitchFamily="18" charset="0"/>
                <a:cs typeface="Times New Roman" panose="02020603050405020304" pitchFamily="18" charset="0"/>
              </a:rPr>
              <a:t>відбувається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переважно</a:t>
            </a:r>
            <a:r>
              <a:rPr lang="ru-RU" sz="2000" b="1" dirty="0">
                <a:latin typeface="Times New Roman" panose="02020603050405020304" pitchFamily="18" charset="0"/>
                <a:cs typeface="Times New Roman" panose="02020603050405020304" pitchFamily="18" charset="0"/>
              </a:rPr>
              <a:t> в </a:t>
            </a:r>
            <a:r>
              <a:rPr lang="ru-RU" sz="2000" b="1" dirty="0" err="1">
                <a:latin typeface="Times New Roman" panose="02020603050405020304" pitchFamily="18" charset="0"/>
                <a:cs typeface="Times New Roman" panose="02020603050405020304" pitchFamily="18" charset="0"/>
              </a:rPr>
              <a:t>печінці</a:t>
            </a:r>
            <a:r>
              <a:rPr lang="ru-RU" sz="20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2000" b="1" dirty="0" err="1">
                <a:latin typeface="Times New Roman" panose="02020603050405020304" pitchFamily="18" charset="0"/>
                <a:cs typeface="Times New Roman" panose="02020603050405020304" pitchFamily="18" charset="0"/>
              </a:rPr>
              <a:t>Біля</a:t>
            </a:r>
            <a:r>
              <a:rPr lang="ru-RU" sz="2000" b="1" dirty="0">
                <a:latin typeface="Times New Roman" panose="02020603050405020304" pitchFamily="18" charset="0"/>
                <a:cs typeface="Times New Roman" panose="02020603050405020304" pitchFamily="18" charset="0"/>
              </a:rPr>
              <a:t> 70 % </a:t>
            </a:r>
            <a:r>
              <a:rPr lang="ru-RU" sz="2000" b="1" dirty="0" err="1">
                <a:latin typeface="Times New Roman" panose="02020603050405020304" pitchFamily="18" charset="0"/>
                <a:cs typeface="Times New Roman" panose="02020603050405020304" pitchFamily="18" charset="0"/>
              </a:rPr>
              <a:t>продуктів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метаболізму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виводяться</a:t>
            </a:r>
            <a:r>
              <a:rPr lang="ru-RU" sz="2000" b="1" dirty="0">
                <a:latin typeface="Times New Roman" panose="02020603050405020304" pitchFamily="18" charset="0"/>
                <a:cs typeface="Times New Roman" panose="02020603050405020304" pitchFamily="18" charset="0"/>
              </a:rPr>
              <a:t> з сечею.</a:t>
            </a:r>
          </a:p>
        </p:txBody>
      </p:sp>
      <p:pic>
        <p:nvPicPr>
          <p:cNvPr id="4098" name="Picture 2" descr="Піразинамід таблетки по 500 мг, 50 шт.">
            <a:extLst>
              <a:ext uri="{FF2B5EF4-FFF2-40B4-BE49-F238E27FC236}">
                <a16:creationId xmlns:a16="http://schemas.microsoft.com/office/drawing/2014/main" xmlns="" id="{5684DE44-166A-21DF-4ECF-5486294F39E8}"/>
              </a:ext>
            </a:extLst>
          </p:cNvPr>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2377" t="21721" r="12737" b="24598"/>
          <a:stretch/>
        </p:blipFill>
        <p:spPr bwMode="auto">
          <a:xfrm>
            <a:off x="4683943" y="2708920"/>
            <a:ext cx="4320479" cy="2160241"/>
          </a:xfrm>
          <a:prstGeom prst="rect">
            <a:avLst/>
          </a:prstGeom>
          <a:solidFill>
            <a:srgbClr val="FFFFFF"/>
          </a:solid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48038" y="0"/>
            <a:ext cx="5795962" cy="1844675"/>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Таблетки по 400, 500 і 750 мг.</a:t>
            </a:r>
          </a:p>
        </p:txBody>
      </p:sp>
      <p:sp>
        <p:nvSpPr>
          <p:cNvPr id="4" name="Подзаголовок 3"/>
          <p:cNvSpPr>
            <a:spLocks noGrp="1"/>
          </p:cNvSpPr>
          <p:nvPr>
            <p:ph type="subTitle" sz="quarter" idx="1"/>
          </p:nvPr>
        </p:nvSpPr>
        <p:spPr>
          <a:xfrm>
            <a:off x="0" y="1844675"/>
            <a:ext cx="9144000" cy="5013325"/>
          </a:xfrm>
        </p:spPr>
        <p:txBody>
          <a:bodyPr/>
          <a:lstStyle/>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Добова доза для дорослих складає </a:t>
            </a:r>
          </a:p>
          <a:p>
            <a:pPr>
              <a:spcBef>
                <a:spcPct val="0"/>
              </a:spcBef>
              <a:defRPr/>
            </a:pPr>
            <a:r>
              <a:rPr lang="ru-RU" sz="2800" b="1">
                <a:latin typeface="Times New Roman" panose="02020603050405020304" pitchFamily="18" charset="0"/>
                <a:cs typeface="Times New Roman" panose="02020603050405020304" pitchFamily="18" charset="0"/>
              </a:rPr>
              <a:t>1,5-2,0 г, щодня зранку, після їжі. </a:t>
            </a:r>
            <a:br>
              <a:rPr lang="ru-RU" sz="2800" b="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Можливий прийом 2 рази на добу.</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 </a:t>
            </a:r>
            <a:r>
              <a:rPr lang="ru-RU" sz="2800" b="1">
                <a:latin typeface="Times New Roman" panose="02020603050405020304" pitchFamily="18" charset="0"/>
                <a:cs typeface="Times New Roman" panose="02020603050405020304" pitchFamily="18" charset="0"/>
              </a:rPr>
              <a:t>Викликає гіперурікемію (накопичення сечової кислоти в крові), що супроводжується артралгією і міалгією. </a:t>
            </a:r>
          </a:p>
          <a:p>
            <a:pPr>
              <a:spcBef>
                <a:spcPct val="0"/>
              </a:spcBef>
              <a:defRPr/>
            </a:pPr>
            <a:r>
              <a:rPr lang="ru-RU" sz="2800" b="1" err="1">
                <a:latin typeface="Times New Roman" panose="02020603050405020304" pitchFamily="18" charset="0"/>
                <a:cs typeface="Times New Roman" panose="02020603050405020304" pitchFamily="18" charset="0"/>
              </a:rPr>
              <a:t>Можливі гепатотоксичні </a:t>
            </a:r>
            <a:r>
              <a:rPr lang="ru-RU" sz="2800" b="1">
                <a:latin typeface="Times New Roman" panose="02020603050405020304" pitchFamily="18" charset="0"/>
                <a:cs typeface="Times New Roman" panose="02020603050405020304" pitchFamily="18" charset="0"/>
              </a:rPr>
              <a:t>й токсико-алергічні </a:t>
            </a:r>
            <a:r>
              <a:rPr lang="ru-RU" sz="2800" b="1" err="1">
                <a:latin typeface="Times New Roman" panose="02020603050405020304" pitchFamily="18" charset="0"/>
                <a:cs typeface="Times New Roman" panose="02020603050405020304" pitchFamily="18" charset="0"/>
              </a:rPr>
              <a:t>реакції.</a:t>
            </a:r>
          </a:p>
        </p:txBody>
      </p:sp>
      <p:pic>
        <p:nvPicPr>
          <p:cNvPr id="22532" name="Picture 4" descr="http://sportwiki.to/images/f/f4/Gm985.jpg"/>
          <p:cNvPicPr>
            <a:picLocks noChangeAspect="1" noChangeArrowheads="1"/>
          </p:cNvPicPr>
          <p:nvPr/>
        </p:nvPicPr>
        <p:blipFill>
          <a:blip r:embed="rId2">
            <a:extLst>
              <a:ext uri="{28A0092B-C50C-407E-A947-70E740481C1C}">
                <a14:useLocalDpi xmlns:a14="http://schemas.microsoft.com/office/drawing/2010/main" xmlns="" val="0"/>
              </a:ext>
            </a:extLst>
          </a:blip>
          <a:srcRect l="20119" t="18742" r="21014" b="29478"/>
          <a:stretch>
            <a:fillRect/>
          </a:stretch>
        </p:blipFill>
        <p:spPr bwMode="auto">
          <a:xfrm>
            <a:off x="127000" y="115888"/>
            <a:ext cx="3094038"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457200" y="0"/>
            <a:ext cx="8229600" cy="620713"/>
          </a:xfrm>
        </p:spPr>
        <p:txBody>
          <a:bodyPr/>
          <a:lstStyle/>
          <a:p>
            <a:pPr>
              <a:defRPr/>
            </a:pPr>
            <a:r>
              <a:rPr lang="ru-RU" sz="3200" b="1">
                <a:solidFill>
                  <a:srgbClr val="FF0066"/>
                </a:solidFill>
                <a:latin typeface="Times New Roman" panose="02020603050405020304" pitchFamily="18" charset="0"/>
                <a:cs typeface="Times New Roman" panose="02020603050405020304" pitchFamily="18" charset="0"/>
              </a:rPr>
              <a:t>Механізми дії препаратів І ряду</a:t>
            </a:r>
          </a:p>
        </p:txBody>
      </p:sp>
      <p:sp>
        <p:nvSpPr>
          <p:cNvPr id="4" name="Подзаголовок 3"/>
          <p:cNvSpPr>
            <a:spLocks noGrp="1"/>
          </p:cNvSpPr>
          <p:nvPr>
            <p:ph type="subTitle" sz="quarter" idx="1"/>
          </p:nvPr>
        </p:nvSpPr>
        <p:spPr>
          <a:xfrm>
            <a:off x="0" y="5589588"/>
            <a:ext cx="9144000" cy="1268412"/>
          </a:xfrm>
        </p:spPr>
        <p:txBody>
          <a:bodyPr/>
          <a:lstStyle/>
          <a:p>
            <a:pPr>
              <a:lnSpc>
                <a:spcPct val="90000"/>
              </a:lnSpc>
              <a:spcBef>
                <a:spcPct val="0"/>
              </a:spcBef>
              <a:defRPr/>
            </a:pPr>
            <a:r>
              <a:rPr lang="uk-UA" sz="2800" b="1">
                <a:latin typeface="Times New Roman" panose="02020603050405020304" pitchFamily="18" charset="0"/>
                <a:cs typeface="Times New Roman" panose="02020603050405020304" pitchFamily="18" charset="0"/>
              </a:rPr>
              <a:t>Препарати І ряду мають різні механізми дії, </a:t>
            </a:r>
          </a:p>
          <a:p>
            <a:pPr>
              <a:lnSpc>
                <a:spcPct val="90000"/>
              </a:lnSpc>
              <a:spcBef>
                <a:spcPct val="0"/>
              </a:spcBef>
              <a:defRPr/>
            </a:pPr>
            <a:r>
              <a:rPr lang="uk-UA" sz="2800" b="1">
                <a:latin typeface="Times New Roman" panose="02020603050405020304" pitchFamily="18" charset="0"/>
                <a:cs typeface="Times New Roman" panose="02020603050405020304" pitchFamily="18" charset="0"/>
              </a:rPr>
              <a:t>що при їх одночасному застосуванні </a:t>
            </a:r>
          </a:p>
          <a:p>
            <a:pPr>
              <a:lnSpc>
                <a:spcPct val="90000"/>
              </a:lnSpc>
              <a:spcBef>
                <a:spcPct val="0"/>
              </a:spcBef>
              <a:defRPr/>
            </a:pPr>
            <a:r>
              <a:rPr lang="uk-UA" sz="2800" b="1">
                <a:latin typeface="Times New Roman" panose="02020603050405020304" pitchFamily="18" charset="0"/>
                <a:cs typeface="Times New Roman" panose="02020603050405020304" pitchFamily="18" charset="0"/>
              </a:rPr>
              <a:t>підвищує ефективність терапії.</a:t>
            </a:r>
            <a:r>
              <a:rPr lang="uk-UA" sz="2800"/>
              <a:t> </a:t>
            </a:r>
            <a:endParaRPr lang="ru-RU" sz="2800"/>
          </a:p>
        </p:txBody>
      </p:sp>
      <p:pic>
        <p:nvPicPr>
          <p:cNvPr id="23556"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370013" y="531813"/>
            <a:ext cx="6403975" cy="5087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0" y="0"/>
            <a:ext cx="9144000" cy="476250"/>
          </a:xfrm>
        </p:spPr>
        <p:txBody>
          <a:bodyPr/>
          <a:lstStyle/>
          <a:p>
            <a:pPr>
              <a:defRPr/>
            </a:pPr>
            <a:r>
              <a:rPr lang="ru-RU" sz="3200" b="1">
                <a:solidFill>
                  <a:srgbClr val="FF0066"/>
                </a:solidFill>
                <a:latin typeface="Times New Roman" panose="02020603050405020304" pitchFamily="18" charset="0"/>
                <a:cs typeface="Times New Roman" panose="02020603050405020304" pitchFamily="18" charset="0"/>
              </a:rPr>
              <a:t>Механізми дії препаратів ІІ ряду</a:t>
            </a:r>
          </a:p>
        </p:txBody>
      </p:sp>
      <p:sp>
        <p:nvSpPr>
          <p:cNvPr id="5" name="Подзаголовок 4"/>
          <p:cNvSpPr>
            <a:spLocks noGrp="1"/>
          </p:cNvSpPr>
          <p:nvPr>
            <p:ph type="subTitle" sz="quarter" idx="1"/>
          </p:nvPr>
        </p:nvSpPr>
        <p:spPr>
          <a:xfrm>
            <a:off x="0" y="5643563"/>
            <a:ext cx="9144000" cy="1214437"/>
          </a:xfrm>
        </p:spPr>
        <p:txBody>
          <a:bodyPr/>
          <a:lstStyle/>
          <a:p>
            <a:pPr>
              <a:lnSpc>
                <a:spcPct val="90000"/>
              </a:lnSpc>
              <a:spcBef>
                <a:spcPct val="0"/>
              </a:spcBef>
              <a:defRPr/>
            </a:pPr>
            <a:r>
              <a:rPr lang="uk-UA" sz="2800" b="1">
                <a:latin typeface="Times New Roman" panose="02020603050405020304" pitchFamily="18" charset="0"/>
                <a:cs typeface="Times New Roman" panose="02020603050405020304" pitchFamily="18" charset="0"/>
              </a:rPr>
              <a:t>При розвитку резистентності до препаратів І ряду застосовують резервні препарати, </a:t>
            </a:r>
          </a:p>
          <a:p>
            <a:pPr>
              <a:lnSpc>
                <a:spcPct val="90000"/>
              </a:lnSpc>
              <a:spcBef>
                <a:spcPct val="0"/>
              </a:spcBef>
              <a:defRPr/>
            </a:pPr>
            <a:r>
              <a:rPr lang="uk-UA" sz="2800" b="1">
                <a:latin typeface="Times New Roman" panose="02020603050405020304" pitchFamily="18" charset="0"/>
                <a:cs typeface="Times New Roman" panose="02020603050405020304" pitchFamily="18" charset="0"/>
              </a:rPr>
              <a:t>що мають дещо інші механізми дії.</a:t>
            </a:r>
            <a:endParaRPr lang="ru-RU" sz="2800" b="1">
              <a:latin typeface="Times New Roman" panose="02020603050405020304" pitchFamily="18" charset="0"/>
              <a:cs typeface="Times New Roman" panose="02020603050405020304" pitchFamily="18" charset="0"/>
            </a:endParaRPr>
          </a:p>
        </p:txBody>
      </p:sp>
      <p:pic>
        <p:nvPicPr>
          <p:cNvPr id="24580"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295400" y="476250"/>
            <a:ext cx="6553200" cy="5214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sz="quarter"/>
          </p:nvPr>
        </p:nvSpPr>
        <p:spPr>
          <a:xfrm>
            <a:off x="1128713" y="0"/>
            <a:ext cx="8015287" cy="2349500"/>
          </a:xfrm>
        </p:spPr>
        <p:txBody>
          <a:bodyPr/>
          <a:lstStyle/>
          <a:p>
            <a:pPr>
              <a:defRPr/>
            </a:pPr>
            <a:r>
              <a:rPr lang="ru-RU" sz="3200" b="1" err="1">
                <a:solidFill>
                  <a:srgbClr val="FFFF00"/>
                </a:solidFill>
                <a:latin typeface="Times New Roman" panose="02020603050405020304" pitchFamily="18" charset="0"/>
                <a:cs typeface="Times New Roman" panose="02020603050405020304" pitchFamily="18" charset="0"/>
              </a:rPr>
              <a:t>Стрептоміцину сульфат (</a:t>
            </a:r>
            <a:r>
              <a:rPr lang="en-US" sz="3200" b="1">
                <a:solidFill>
                  <a:srgbClr val="FFFF00"/>
                </a:solidFill>
                <a:latin typeface="Times New Roman" panose="02020603050405020304" pitchFamily="18" charset="0"/>
                <a:cs typeface="Times New Roman" panose="02020603050405020304" pitchFamily="18" charset="0"/>
              </a:rPr>
              <a:t>S)</a:t>
            </a:r>
            <a:r>
              <a:rPr lang="en-US" sz="2800" b="1">
                <a:latin typeface="Times New Roman" panose="02020603050405020304" pitchFamily="18" charset="0"/>
                <a:cs typeface="Times New Roman" panose="02020603050405020304" pitchFamily="18" charset="0"/>
              </a:rPr>
              <a:t> –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антибіотик широкого спектру </a:t>
            </a:r>
            <a:r>
              <a:rPr lang="ru-RU" sz="2800" b="1" err="1">
                <a:latin typeface="Times New Roman" panose="02020603050405020304" pitchFamily="18" charset="0"/>
                <a:cs typeface="Times New Roman" panose="02020603050405020304" pitchFamily="18" charset="0"/>
              </a:rPr>
              <a:t>дії, </a:t>
            </a:r>
            <a:r>
              <a:rPr lang="uk-UA" sz="2800" b="1" err="1">
                <a:latin typeface="Times New Roman" panose="02020603050405020304" pitchFamily="18" charset="0"/>
                <a:cs typeface="Times New Roman" panose="02020603050405020304" pitchFamily="18" charset="0"/>
              </a:rPr>
              <a:t>аміноглікозид,</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що </a:t>
            </a:r>
            <a:r>
              <a:rPr lang="ru-RU" sz="2800" b="1" err="1">
                <a:latin typeface="Times New Roman" panose="02020603050405020304" pitchFamily="18" charset="0"/>
                <a:cs typeface="Times New Roman" panose="02020603050405020304" pitchFamily="18" charset="0"/>
              </a:rPr>
              <a:t>втручається </a:t>
            </a:r>
            <a:r>
              <a:rPr lang="ru-RU" sz="2800" b="1">
                <a:latin typeface="Times New Roman" panose="02020603050405020304" pitchFamily="18" charset="0"/>
                <a:cs typeface="Times New Roman" panose="02020603050405020304" pitchFamily="18" charset="0"/>
              </a:rPr>
              <a:t>у </a:t>
            </a:r>
            <a:r>
              <a:rPr lang="ru-RU" sz="2800" b="1" err="1">
                <a:latin typeface="Times New Roman" panose="02020603050405020304" pitchFamily="18" charset="0"/>
                <a:cs typeface="Times New Roman" panose="02020603050405020304" pitchFamily="18" charset="0"/>
              </a:rPr>
              <a:t>процеси синтезу білка бактеріальною клітиною.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Найбільш  </a:t>
            </a:r>
            <a:r>
              <a:rPr lang="ru-RU" sz="2800" b="1" err="1">
                <a:latin typeface="Times New Roman" panose="02020603050405020304" pitchFamily="18" charset="0"/>
                <a:cs typeface="Times New Roman" panose="02020603050405020304" pitchFamily="18" charset="0"/>
              </a:rPr>
              <a:t>ефективен </a:t>
            </a:r>
            <a:r>
              <a:rPr lang="ru-RU" sz="2800" b="1">
                <a:latin typeface="Times New Roman" panose="02020603050405020304" pitchFamily="18" charset="0"/>
                <a:cs typeface="Times New Roman" panose="02020603050405020304" pitchFamily="18" charset="0"/>
              </a:rPr>
              <a:t>при вираженій ексудації. </a:t>
            </a:r>
          </a:p>
        </p:txBody>
      </p:sp>
      <p:sp>
        <p:nvSpPr>
          <p:cNvPr id="9" name="Подзаголовок 8"/>
          <p:cNvSpPr>
            <a:spLocks noGrp="1"/>
          </p:cNvSpPr>
          <p:nvPr>
            <p:ph type="subTitle" sz="quarter" idx="1"/>
          </p:nvPr>
        </p:nvSpPr>
        <p:spPr>
          <a:xfrm>
            <a:off x="0" y="2349500"/>
            <a:ext cx="9144000" cy="4508500"/>
          </a:xfrm>
        </p:spPr>
        <p:txBody>
          <a:bodyPr/>
          <a:lstStyle/>
          <a:p>
            <a:pPr>
              <a:lnSpc>
                <a:spcPct val="85000"/>
              </a:lnSpc>
              <a:spcBef>
                <a:spcPct val="0"/>
              </a:spcBef>
              <a:defRPr/>
            </a:pPr>
            <a:r>
              <a:rPr lang="ru-RU" sz="2800" b="1">
                <a:latin typeface="Times New Roman" panose="02020603050405020304" pitchFamily="18" charset="0"/>
                <a:cs typeface="Times New Roman" panose="02020603050405020304" pitchFamily="18" charset="0"/>
              </a:rPr>
              <a:t>Не показаний при інкапсульованих  процесах, стимулює розвиток сполучної тканини в легенях. Неспроможний проникати через клітинну </a:t>
            </a:r>
            <a:r>
              <a:rPr lang="ru-RU" sz="2800" b="1" err="1">
                <a:latin typeface="Times New Roman" panose="02020603050405020304" pitchFamily="18" charset="0"/>
                <a:cs typeface="Times New Roman" panose="02020603050405020304" pitchFamily="18" charset="0"/>
              </a:rPr>
              <a:t>стінку, через мозкові оболонки і плевру за умови, що в  тканині немає запальних змін. </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ru-RU" sz="2800" b="1">
                <a:latin typeface="Times New Roman" panose="02020603050405020304" pitchFamily="18" charset="0"/>
                <a:cs typeface="Times New Roman" panose="02020603050405020304" pitchFamily="18" charset="0"/>
              </a:rPr>
              <a:t>Активний </a:t>
            </a:r>
            <a:r>
              <a:rPr lang="ru-RU" sz="2800" b="1" err="1">
                <a:latin typeface="Times New Roman" panose="02020603050405020304" pitchFamily="18" charset="0"/>
                <a:cs typeface="Times New Roman" panose="02020603050405020304" pitchFamily="18" charset="0"/>
              </a:rPr>
              <a:t>щодо </a:t>
            </a:r>
            <a:r>
              <a:rPr lang="ru-RU" sz="2800" b="1">
                <a:latin typeface="Times New Roman" panose="02020603050405020304" pitchFamily="18" charset="0"/>
                <a:cs typeface="Times New Roman" panose="02020603050405020304" pitchFamily="18" charset="0"/>
              </a:rPr>
              <a:t>МБТ, які швидко розмножуються і локалізуються позаклітинно, в туберкульозних кавернах досягає бактерицидної концентрації. </a:t>
            </a:r>
          </a:p>
          <a:p>
            <a:pPr>
              <a:lnSpc>
                <a:spcPct val="85000"/>
              </a:lnSpc>
              <a:spcBef>
                <a:spcPct val="0"/>
              </a:spcBef>
              <a:defRPr/>
            </a:pPr>
            <a:r>
              <a:rPr lang="ru-RU" sz="2800" b="1">
                <a:latin typeface="Times New Roman" panose="02020603050405020304" pitchFamily="18" charset="0"/>
                <a:cs typeface="Times New Roman" panose="02020603050405020304" pitchFamily="18" charset="0"/>
              </a:rPr>
              <a:t>Не </a:t>
            </a:r>
            <a:r>
              <a:rPr lang="ru-RU" sz="2800" b="1" err="1">
                <a:latin typeface="Times New Roman" panose="02020603050405020304" pitchFamily="18" charset="0"/>
                <a:cs typeface="Times New Roman" panose="02020603050405020304" pitchFamily="18" charset="0"/>
              </a:rPr>
              <a:t>всмоктується з шлунково-кишкового тракту, вводять внутрішньом’язово. </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ru-RU" sz="2800" b="1">
                <a:latin typeface="Times New Roman" panose="02020603050405020304" pitchFamily="18" charset="0"/>
                <a:cs typeface="Times New Roman" panose="02020603050405020304" pitchFamily="18" charset="0"/>
              </a:rPr>
              <a:t>До 50 % стрептоміцину зв’язується з білками. Комплекс препарат-білок неактивний. </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pic>
        <p:nvPicPr>
          <p:cNvPr id="25604" name="Picture 6"/>
          <p:cNvPicPr>
            <a:picLocks noChangeAspect="1" noChangeArrowheads="1"/>
          </p:cNvPicPr>
          <p:nvPr/>
        </p:nvPicPr>
        <p:blipFill>
          <a:blip r:embed="rId2">
            <a:extLst>
              <a:ext uri="{28A0092B-C50C-407E-A947-70E740481C1C}">
                <a14:useLocalDpi xmlns:a14="http://schemas.microsoft.com/office/drawing/2010/main" xmlns="" val="0"/>
              </a:ext>
            </a:extLst>
          </a:blip>
          <a:srcRect l="19643" t="14667" r="26340" b="5911"/>
          <a:stretch>
            <a:fillRect/>
          </a:stretch>
        </p:blipFill>
        <p:spPr bwMode="auto">
          <a:xfrm>
            <a:off x="0" y="0"/>
            <a:ext cx="1128713" cy="234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830513" y="0"/>
            <a:ext cx="6313487" cy="2133600"/>
          </a:xfrm>
        </p:spPr>
        <p:txBody>
          <a:bodyPr/>
          <a:lstStyle/>
          <a:p>
            <a:pPr>
              <a:defRPr/>
            </a:pPr>
            <a:r>
              <a:rPr lang="ru-RU" sz="2800" b="1" err="1">
                <a:latin typeface="Times New Roman" panose="02020603050405020304" pitchFamily="18" charset="0"/>
                <a:cs typeface="Times New Roman" panose="02020603050405020304" pitchFamily="18" charset="0"/>
              </a:rPr>
              <a:t>Мікробіологічно значущі концентрації препарату створюються практично скрізь, за винятком мозку. Істотна кількість стрептоміцину потрапляє в плевральну рідину </a:t>
            </a:r>
            <a:r>
              <a:rPr lang="ru-RU" sz="2800" b="1">
                <a:latin typeface="Times New Roman" panose="02020603050405020304" pitchFamily="18" charset="0"/>
                <a:cs typeface="Times New Roman" panose="02020603050405020304" pitchFamily="18" charset="0"/>
              </a:rPr>
              <a:t>і </a:t>
            </a:r>
          </a:p>
        </p:txBody>
      </p:sp>
      <p:sp>
        <p:nvSpPr>
          <p:cNvPr id="4" name="Подзаголовок 3"/>
          <p:cNvSpPr>
            <a:spLocks noGrp="1"/>
          </p:cNvSpPr>
          <p:nvPr>
            <p:ph type="subTitle" sz="quarter" idx="1"/>
          </p:nvPr>
        </p:nvSpPr>
        <p:spPr>
          <a:xfrm>
            <a:off x="22225" y="2205038"/>
            <a:ext cx="9121775" cy="4652962"/>
          </a:xfrm>
        </p:spPr>
        <p:txBody>
          <a:bodyPr/>
          <a:lstStyle/>
          <a:p>
            <a:pPr>
              <a:defRPr/>
            </a:pPr>
            <a:r>
              <a:rPr lang="ru-RU" sz="2800" b="1" err="1">
                <a:latin typeface="Times New Roman" panose="02020603050405020304" pitchFamily="18" charset="0"/>
                <a:cs typeface="Times New Roman" panose="02020603050405020304" pitchFamily="18" charset="0"/>
              </a:rPr>
              <a:t>порожнини </a:t>
            </a:r>
            <a:r>
              <a:rPr lang="ru-RU" sz="2800" b="1">
                <a:latin typeface="Times New Roman" panose="02020603050405020304" pitchFamily="18" charset="0"/>
                <a:cs typeface="Times New Roman" panose="02020603050405020304" pitchFamily="18" charset="0"/>
              </a:rPr>
              <a:t>в легенях. Проникнення в казеозні вогнища та ділянки з вираженим фіброзом незначне. </a:t>
            </a:r>
          </a:p>
          <a:p>
            <a:pPr>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Суха речовина для ін’єкцій у флаконах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по 0,5 і 1 г для внутрішньом’язового введення.</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1 г внутрішньом’язово (у розчині хлориду натрію чи новокаїні) 1 раз на добу. </a:t>
            </a:r>
          </a:p>
          <a:p>
            <a:pPr>
              <a:defRPr/>
            </a:pPr>
            <a:r>
              <a:rPr lang="ru-RU" sz="2800" b="1">
                <a:latin typeface="Times New Roman" panose="02020603050405020304" pitchFamily="18" charset="0"/>
                <a:cs typeface="Times New Roman" panose="02020603050405020304" pitchFamily="18" charset="0"/>
              </a:rPr>
              <a:t>Перед призначенням обов'язкові аудіометрія і оцінка клубочкової фільтрації нирок.</a:t>
            </a:r>
          </a:p>
          <a:p>
            <a:pPr>
              <a:defRPr/>
            </a:pPr>
            <a:r>
              <a:rPr lang="ru-RU" sz="2800" b="1">
                <a:latin typeface="Times New Roman" panose="02020603050405020304" pitchFamily="18" charset="0"/>
                <a:cs typeface="Times New Roman" panose="02020603050405020304" pitchFamily="18" charset="0"/>
              </a:rPr>
              <a:t>Вводиться </a:t>
            </a:r>
            <a:r>
              <a:rPr lang="ru-RU" sz="2800" b="1" err="1">
                <a:latin typeface="Times New Roman" panose="02020603050405020304" pitchFamily="18" charset="0"/>
                <a:cs typeface="Times New Roman" panose="02020603050405020304" pitchFamily="18" charset="0"/>
              </a:rPr>
              <a:t>також в інгаляціях і ендотрахеально.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Допустима тривалість застосування – до 2 місяців. </a:t>
            </a:r>
          </a:p>
        </p:txBody>
      </p:sp>
      <p:pic>
        <p:nvPicPr>
          <p:cNvPr id="26628" name="Рисунок 7"/>
          <p:cNvPicPr>
            <a:picLocks noChangeAspect="1"/>
          </p:cNvPicPr>
          <p:nvPr/>
        </p:nvPicPr>
        <p:blipFill>
          <a:blip r:embed="rId2">
            <a:extLst>
              <a:ext uri="{28A0092B-C50C-407E-A947-70E740481C1C}">
                <a14:useLocalDpi xmlns:a14="http://schemas.microsoft.com/office/drawing/2010/main" xmlns="" val="0"/>
              </a:ext>
            </a:extLst>
          </a:blip>
          <a:srcRect l="9027" t="3448" r="6387" b="3448"/>
          <a:stretch>
            <a:fillRect/>
          </a:stretch>
        </p:blipFill>
        <p:spPr bwMode="auto">
          <a:xfrm>
            <a:off x="22225" y="0"/>
            <a:ext cx="2808288"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77813"/>
            <a:ext cx="9144000" cy="6319837"/>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err="1">
                <a:latin typeface="Times New Roman" panose="02020603050405020304" pitchFamily="18" charset="0"/>
                <a:cs typeface="Times New Roman" panose="02020603050405020304" pitchFamily="18" charset="0"/>
              </a:rPr>
              <a:t>Може вражати </a:t>
            </a:r>
            <a:r>
              <a:rPr lang="en-US" sz="2800" b="1">
                <a:latin typeface="Times New Roman" panose="02020603050405020304" pitchFamily="18" charset="0"/>
                <a:cs typeface="Times New Roman" panose="02020603050405020304" pitchFamily="18" charset="0"/>
              </a:rPr>
              <a:t>V</a:t>
            </a:r>
            <a:r>
              <a:rPr lang="ru-RU" sz="2800" b="1">
                <a:latin typeface="Times New Roman" panose="02020603050405020304" pitchFamily="18" charset="0"/>
                <a:cs typeface="Times New Roman" panose="02020603050405020304" pitchFamily="18" charset="0"/>
              </a:rPr>
              <a:t>ІІІ пару ЧМН (отовестібулотоксичний – зниження гостроти слуху, хитка хода, нестійкість у позі Ромберга),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часто викликає алергічні реакції,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 тривалому застосуванн</a:t>
            </a:r>
            <a:r>
              <a:rPr lang="uk-UA" sz="2800" b="1">
                <a:latin typeface="Times New Roman" panose="02020603050405020304" pitchFamily="18" charset="0"/>
                <a:cs typeface="Times New Roman" panose="02020603050405020304" pitchFamily="18" charset="0"/>
              </a:rPr>
              <a:t>і – знижує імунітет</a:t>
            </a:r>
            <a:r>
              <a:rPr lang="ru-RU"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Має гепатотоксичну і нефротоксичну дію,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викликає спазм коронарних артерій, підвищення артеріального тиску.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 тривалому застосуванні може викликати сітчастий фіброз легень, пригнічення імунітету.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Не показаний при лікуванні туберкульозу у вагітних жінок. </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ru-RU" sz="2800" b="1" dirty="0">
                <a:solidFill>
                  <a:srgbClr val="FFFF00"/>
                </a:solidFill>
                <a:latin typeface="Times New Roman" panose="02020603050405020304" pitchFamily="18" charset="0"/>
                <a:cs typeface="Times New Roman" panose="02020603050405020304" pitchFamily="18" charset="0"/>
              </a:rPr>
              <a:t> </a:t>
            </a:r>
            <a:r>
              <a:rPr lang="ru-RU" sz="2800" b="1" dirty="0" err="1">
                <a:solidFill>
                  <a:srgbClr val="FFFF00"/>
                </a:solidFill>
                <a:latin typeface="Times New Roman" panose="02020603050405020304" pitchFamily="18" charset="0"/>
                <a:cs typeface="Times New Roman" panose="02020603050405020304" pitchFamily="18" charset="0"/>
              </a:rPr>
              <a:t>Канаміцину</a:t>
            </a:r>
            <a:r>
              <a:rPr lang="ru-RU" sz="2800" b="1" dirty="0">
                <a:solidFill>
                  <a:srgbClr val="FFFF00"/>
                </a:solidFill>
                <a:latin typeface="Times New Roman" panose="02020603050405020304" pitchFamily="18" charset="0"/>
                <a:cs typeface="Times New Roman" panose="02020603050405020304" pitchFamily="18" charset="0"/>
              </a:rPr>
              <a:t> сульфат (</a:t>
            </a:r>
            <a:r>
              <a:rPr lang="en-US" sz="2800" b="1" dirty="0">
                <a:solidFill>
                  <a:srgbClr val="FFFF00"/>
                </a:solidFill>
                <a:latin typeface="Times New Roman" panose="02020603050405020304" pitchFamily="18" charset="0"/>
                <a:cs typeface="Times New Roman" panose="02020603050405020304" pitchFamily="18" charset="0"/>
              </a:rPr>
              <a:t>K) </a:t>
            </a:r>
            <a:r>
              <a:rPr lang="en-US"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антибіотик-аміноглікозид</a:t>
            </a:r>
            <a:r>
              <a:rPr lang="ru-RU" sz="2800" b="1" dirty="0">
                <a:latin typeface="Times New Roman" panose="02020603050405020304" pitchFamily="18" charset="0"/>
                <a:cs typeface="Times New Roman" panose="02020603050405020304" pitchFamily="18" charset="0"/>
              </a:rPr>
              <a:t> широкого спектру </a:t>
            </a:r>
            <a:r>
              <a:rPr lang="ru-RU" sz="2800" b="1" dirty="0" err="1">
                <a:latin typeface="Times New Roman" panose="02020603050405020304" pitchFamily="18" charset="0"/>
                <a:cs typeface="Times New Roman" panose="02020603050405020304" pitchFamily="18" charset="0"/>
              </a:rPr>
              <a:t>дії</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Викликає</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порушення</a:t>
            </a:r>
            <a:r>
              <a:rPr lang="ru-RU" sz="2800" b="1" dirty="0">
                <a:latin typeface="Times New Roman" panose="02020603050405020304" pitchFamily="18" charset="0"/>
                <a:cs typeface="Times New Roman" panose="02020603050405020304" pitchFamily="18" charset="0"/>
              </a:rPr>
              <a:t> синтезу </a:t>
            </a:r>
            <a:r>
              <a:rPr lang="ru-RU" sz="2800" b="1" dirty="0" err="1">
                <a:latin typeface="Times New Roman" panose="02020603050405020304" pitchFamily="18" charset="0"/>
                <a:cs typeface="Times New Roman" panose="02020603050405020304" pitchFamily="18" charset="0"/>
              </a:rPr>
              <a:t>білка</a:t>
            </a:r>
            <a:r>
              <a:rPr lang="ru-RU" sz="2800" b="1" dirty="0">
                <a:latin typeface="Times New Roman" panose="02020603050405020304" pitchFamily="18" charset="0"/>
                <a:cs typeface="Times New Roman" panose="02020603050405020304" pitchFamily="18" charset="0"/>
              </a:rPr>
              <a:t> МБТ. </a:t>
            </a:r>
          </a:p>
        </p:txBody>
      </p:sp>
      <p:sp>
        <p:nvSpPr>
          <p:cNvPr id="4" name="Подзаголовок 3"/>
          <p:cNvSpPr>
            <a:spLocks noGrp="1"/>
          </p:cNvSpPr>
          <p:nvPr>
            <p:ph sz="half" idx="1"/>
          </p:nvPr>
        </p:nvSpPr>
        <p:spPr>
          <a:xfrm>
            <a:off x="425232" y="1916832"/>
            <a:ext cx="4578816" cy="4530725"/>
          </a:xfrm>
        </p:spPr>
        <p:txBody>
          <a:bodyPr wrap="square" anchor="t">
            <a:normAutofit/>
          </a:bodyPr>
          <a:lstStyle/>
          <a:p>
            <a:pPr algn="just">
              <a:lnSpc>
                <a:spcPct val="90000"/>
              </a:lnSpc>
              <a:spcBef>
                <a:spcPct val="0"/>
              </a:spcBef>
              <a:spcAft>
                <a:spcPts val="600"/>
              </a:spcAft>
              <a:defRPr/>
            </a:pPr>
            <a:r>
              <a:rPr lang="ru-RU" sz="1600" b="1" dirty="0">
                <a:latin typeface="Times New Roman" panose="02020603050405020304" pitchFamily="18" charset="0"/>
                <a:cs typeface="Times New Roman" panose="02020603050405020304" pitchFamily="18" charset="0"/>
              </a:rPr>
              <a:t>У кислому </a:t>
            </a:r>
            <a:r>
              <a:rPr lang="ru-RU" sz="1600" b="1" dirty="0" err="1">
                <a:latin typeface="Times New Roman" panose="02020603050405020304" pitchFamily="18" charset="0"/>
                <a:cs typeface="Times New Roman" panose="02020603050405020304" pitchFamily="18" charset="0"/>
              </a:rPr>
              <a:t>середовищі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його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активність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незначна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Ефективний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стосовно</a:t>
            </a:r>
            <a:r>
              <a:rPr lang="ru-RU" sz="1600" b="1" dirty="0">
                <a:latin typeface="Times New Roman" panose="02020603050405020304" pitchFamily="18" charset="0"/>
                <a:cs typeface="Times New Roman" panose="02020603050405020304" pitchFamily="18" charset="0"/>
              </a:rPr>
              <a:t> МБТ, </a:t>
            </a:r>
            <a:r>
              <a:rPr lang="ru-RU" sz="1600" b="1" dirty="0" err="1">
                <a:latin typeface="Times New Roman" panose="02020603050405020304" pitchFamily="18" charset="0"/>
                <a:cs typeface="Times New Roman" panose="02020603050405020304" pitchFamily="18" charset="0"/>
              </a:rPr>
              <a:t>розміщених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позаклітинно</a:t>
            </a:r>
            <a:r>
              <a:rPr lang="ru-RU" sz="16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600" b="1" dirty="0">
                <a:latin typeface="Times New Roman" panose="02020603050405020304" pitchFamily="18" charset="0"/>
                <a:cs typeface="Times New Roman" panose="02020603050405020304" pitchFamily="18" charset="0"/>
              </a:rPr>
              <a:t>і </a:t>
            </a:r>
            <a:r>
              <a:rPr lang="ru-RU" sz="1600" b="1" dirty="0" err="1">
                <a:latin typeface="Times New Roman" panose="02020603050405020304" pitchFamily="18" charset="0"/>
                <a:cs typeface="Times New Roman" panose="02020603050405020304" pitchFamily="18" charset="0"/>
              </a:rPr>
              <a:t>що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швидко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розмножуються</a:t>
            </a:r>
            <a:r>
              <a:rPr lang="ru-RU"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ru-RU" sz="1600" b="1" dirty="0" err="1">
                <a:latin typeface="Times New Roman" panose="02020603050405020304" pitchFamily="18" charset="0"/>
                <a:cs typeface="Times New Roman" panose="02020603050405020304" pitchFamily="18" charset="0"/>
              </a:rPr>
              <a:t>Проникає</a:t>
            </a:r>
            <a:r>
              <a:rPr lang="ru-RU" sz="1600" b="1" dirty="0">
                <a:latin typeface="Times New Roman" panose="02020603050405020304" pitchFamily="18" charset="0"/>
                <a:cs typeface="Times New Roman" panose="02020603050405020304" pitchFamily="18" charset="0"/>
              </a:rPr>
              <a:t> в </a:t>
            </a:r>
            <a:r>
              <a:rPr lang="ru-RU" sz="1600" b="1" dirty="0" err="1">
                <a:latin typeface="Times New Roman" panose="02020603050405020304" pitchFamily="18" charset="0"/>
                <a:cs typeface="Times New Roman" panose="02020603050405020304" pitchFamily="18" charset="0"/>
              </a:rPr>
              <a:t>легені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плевральну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рідину</a:t>
            </a:r>
            <a:r>
              <a:rPr lang="ru-RU" sz="16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ru-RU" sz="1600" b="1" i="1" dirty="0">
                <a:latin typeface="Times New Roman" panose="02020603050405020304" pitchFamily="18" charset="0"/>
                <a:cs typeface="Times New Roman" panose="02020603050405020304" pitchFamily="18" charset="0"/>
              </a:rPr>
              <a:t>Форма </a:t>
            </a:r>
            <a:r>
              <a:rPr lang="ru-RU" sz="1600" b="1" i="1" dirty="0" err="1">
                <a:latin typeface="Times New Roman" panose="02020603050405020304" pitchFamily="18" charset="0"/>
                <a:cs typeface="Times New Roman" panose="02020603050405020304" pitchFamily="18" charset="0"/>
              </a:rPr>
              <a:t>випуску</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Флакони</a:t>
            </a:r>
            <a:r>
              <a:rPr lang="ru-RU" sz="1600" b="1" dirty="0">
                <a:latin typeface="Times New Roman" panose="02020603050405020304" pitchFamily="18" charset="0"/>
                <a:cs typeface="Times New Roman" panose="02020603050405020304" pitchFamily="18" charset="0"/>
              </a:rPr>
              <a:t> з сухою </a:t>
            </a:r>
            <a:r>
              <a:rPr lang="ru-RU" sz="1600" b="1" dirty="0" err="1">
                <a:latin typeface="Times New Roman" panose="02020603050405020304" pitchFamily="18" charset="0"/>
                <a:cs typeface="Times New Roman" panose="02020603050405020304" pitchFamily="18" charset="0"/>
              </a:rPr>
              <a:t>речовиною</a:t>
            </a:r>
            <a:r>
              <a:rPr lang="ru-RU" sz="1600" b="1" dirty="0">
                <a:latin typeface="Times New Roman" panose="02020603050405020304" pitchFamily="18" charset="0"/>
                <a:cs typeface="Times New Roman" panose="02020603050405020304" pitchFamily="18" charset="0"/>
              </a:rPr>
              <a:t> для </a:t>
            </a:r>
            <a:r>
              <a:rPr lang="ru-RU" sz="1600" b="1" dirty="0" err="1">
                <a:latin typeface="Times New Roman" panose="02020603050405020304" pitchFamily="18" charset="0"/>
                <a:cs typeface="Times New Roman" panose="02020603050405020304" pitchFamily="18" charset="0"/>
              </a:rPr>
              <a:t>ін’єкцій</a:t>
            </a:r>
            <a:r>
              <a:rPr lang="ru-RU" sz="1600" b="1" dirty="0">
                <a:latin typeface="Times New Roman" panose="02020603050405020304" pitchFamily="18" charset="0"/>
                <a:cs typeface="Times New Roman" panose="02020603050405020304" pitchFamily="18" charset="0"/>
              </a:rPr>
              <a:t> по 0,5 і 1 г, таблетки по 0,125 і 0,25 г </a:t>
            </a:r>
          </a:p>
          <a:p>
            <a:pPr algn="just">
              <a:lnSpc>
                <a:spcPct val="90000"/>
              </a:lnSpc>
              <a:spcBef>
                <a:spcPct val="0"/>
              </a:spcBef>
              <a:spcAft>
                <a:spcPts val="600"/>
              </a:spcAft>
              <a:defRPr/>
            </a:pPr>
            <a:r>
              <a:rPr lang="ru-RU" sz="1600" b="1" dirty="0">
                <a:latin typeface="Times New Roman" panose="02020603050405020304" pitchFamily="18" charset="0"/>
                <a:cs typeface="Times New Roman" panose="02020603050405020304" pitchFamily="18" charset="0"/>
              </a:rPr>
              <a:t>і </a:t>
            </a:r>
            <a:r>
              <a:rPr lang="ru-RU" sz="1600" b="1" dirty="0" err="1">
                <a:latin typeface="Times New Roman" panose="02020603050405020304" pitchFamily="18" charset="0"/>
                <a:cs typeface="Times New Roman" panose="02020603050405020304" pitchFamily="18" charset="0"/>
              </a:rPr>
              <a:t>капсули</a:t>
            </a:r>
            <a:r>
              <a:rPr lang="ru-RU" sz="1600" b="1" dirty="0">
                <a:latin typeface="Times New Roman" panose="02020603050405020304" pitchFamily="18" charset="0"/>
                <a:cs typeface="Times New Roman" panose="02020603050405020304" pitchFamily="18" charset="0"/>
              </a:rPr>
              <a:t> по 0,5 г.</a:t>
            </a:r>
            <a:br>
              <a:rPr lang="ru-RU" sz="1600" b="1" dirty="0">
                <a:latin typeface="Times New Roman" panose="02020603050405020304" pitchFamily="18" charset="0"/>
                <a:cs typeface="Times New Roman" panose="02020603050405020304" pitchFamily="18" charset="0"/>
              </a:rPr>
            </a:br>
            <a:r>
              <a:rPr lang="ru-RU" sz="1600" b="1" i="1" dirty="0" err="1">
                <a:latin typeface="Times New Roman" panose="02020603050405020304" pitchFamily="18" charset="0"/>
                <a:cs typeface="Times New Roman" panose="02020603050405020304" pitchFamily="18" charset="0"/>
              </a:rPr>
              <a:t>Застосування</a:t>
            </a:r>
            <a:r>
              <a:rPr lang="ru-RU" sz="1600" b="1" i="1"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Канаміцину</a:t>
            </a:r>
            <a:r>
              <a:rPr lang="ru-RU" sz="1600" b="1" dirty="0">
                <a:latin typeface="Times New Roman" panose="02020603050405020304" pitchFamily="18" charset="0"/>
                <a:cs typeface="Times New Roman" panose="02020603050405020304" pitchFamily="18" charset="0"/>
              </a:rPr>
              <a:t> сульфат для </a:t>
            </a:r>
            <a:r>
              <a:rPr lang="ru-RU" sz="1600" b="1" dirty="0" err="1">
                <a:latin typeface="Times New Roman" panose="02020603050405020304" pitchFamily="18" charset="0"/>
                <a:cs typeface="Times New Roman" panose="02020603050405020304" pitchFamily="18" charset="0"/>
              </a:rPr>
              <a:t>внутрішньом’язового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введення</a:t>
            </a:r>
            <a:r>
              <a:rPr lang="ru-RU" sz="1600" b="1" dirty="0">
                <a:latin typeface="Times New Roman" panose="02020603050405020304" pitchFamily="18" charset="0"/>
                <a:cs typeface="Times New Roman" panose="02020603050405020304" pitchFamily="18" charset="0"/>
              </a:rPr>
              <a:t> по 1 г 1 раз/добу </a:t>
            </a:r>
            <a:r>
              <a:rPr lang="ru-RU" sz="1600" b="1" dirty="0" err="1">
                <a:latin typeface="Times New Roman" panose="02020603050405020304" pitchFamily="18" charset="0"/>
                <a:cs typeface="Times New Roman" panose="02020603050405020304" pitchFamily="18" charset="0"/>
              </a:rPr>
              <a:t>щодня</a:t>
            </a:r>
            <a:r>
              <a:rPr lang="ru-RU" sz="1600" b="1" dirty="0">
                <a:latin typeface="Times New Roman" panose="02020603050405020304" pitchFamily="18" charset="0"/>
                <a:cs typeface="Times New Roman" panose="02020603050405020304" pitchFamily="18" charset="0"/>
              </a:rPr>
              <a:t>. </a:t>
            </a:r>
            <a:br>
              <a:rPr lang="ru-RU" sz="1600" b="1" dirty="0">
                <a:latin typeface="Times New Roman" panose="02020603050405020304" pitchFamily="18" charset="0"/>
                <a:cs typeface="Times New Roman" panose="02020603050405020304" pitchFamily="18" charset="0"/>
              </a:rPr>
            </a:br>
            <a:r>
              <a:rPr lang="ru-RU" sz="1600" b="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Побічні</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реакції</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Ототоксична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нефротоксична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викликає</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алергію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мікрогематурію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альбумінурію</a:t>
            </a:r>
            <a:r>
              <a:rPr lang="ru-RU" sz="1600" b="1" dirty="0">
                <a:latin typeface="Times New Roman" panose="02020603050405020304" pitchFamily="18" charset="0"/>
                <a:cs typeface="Times New Roman" panose="02020603050405020304" pitchFamily="18" charset="0"/>
              </a:rPr>
              <a:t>. </a:t>
            </a:r>
            <a:br>
              <a:rPr lang="ru-RU" sz="1600" b="1" dirty="0">
                <a:latin typeface="Times New Roman" panose="02020603050405020304" pitchFamily="18" charset="0"/>
                <a:cs typeface="Times New Roman" panose="02020603050405020304" pitchFamily="18" charset="0"/>
              </a:rPr>
            </a:br>
            <a:r>
              <a:rPr lang="ru-RU" sz="1600" b="1" dirty="0">
                <a:latin typeface="Times New Roman" panose="02020603050405020304" pitchFamily="18" charset="0"/>
                <a:cs typeface="Times New Roman" panose="02020603050405020304" pitchFamily="18" charset="0"/>
              </a:rPr>
              <a:t>Препарат </a:t>
            </a:r>
            <a:r>
              <a:rPr lang="ru-RU" sz="1600" b="1" dirty="0" err="1">
                <a:latin typeface="Times New Roman" panose="02020603050405020304" pitchFamily="18" charset="0"/>
                <a:cs typeface="Times New Roman" panose="02020603050405020304" pitchFamily="18" charset="0"/>
              </a:rPr>
              <a:t>протипоказан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вагітним</a:t>
            </a:r>
            <a:r>
              <a:rPr lang="ru-RU" sz="1600" b="1" dirty="0">
                <a:latin typeface="Times New Roman" panose="02020603050405020304" pitchFamily="18" charset="0"/>
                <a:cs typeface="Times New Roman" panose="02020603050405020304" pitchFamily="18" charset="0"/>
              </a:rPr>
              <a:t>. </a:t>
            </a:r>
          </a:p>
        </p:txBody>
      </p:sp>
      <p:pic>
        <p:nvPicPr>
          <p:cNvPr id="2" name="Рисунок 1">
            <a:extLst>
              <a:ext uri="{FF2B5EF4-FFF2-40B4-BE49-F238E27FC236}">
                <a16:creationId xmlns:a16="http://schemas.microsoft.com/office/drawing/2014/main" xmlns="" id="{1DA04E82-FE87-9ABA-99EC-0F0A40D6D702}"/>
              </a:ext>
            </a:extLst>
          </p:cNvPr>
          <p:cNvPicPr>
            <a:picLocks noChangeAspect="1"/>
          </p:cNvPicPr>
          <p:nvPr/>
        </p:nvPicPr>
        <p:blipFill>
          <a:blip r:embed="rId2"/>
          <a:stretch>
            <a:fillRect/>
          </a:stretch>
        </p:blipFill>
        <p:spPr>
          <a:xfrm>
            <a:off x="5761355" y="1600200"/>
            <a:ext cx="1812290" cy="4530725"/>
          </a:xfrm>
          <a:prstGeom prst="rect">
            <a:avLst/>
          </a:prstGeom>
          <a:noFill/>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7813"/>
            <a:ext cx="8229600" cy="1143000"/>
          </a:xfrm>
        </p:spPr>
        <p:txBody>
          <a:bodyPr wrap="square" anchor="ctr">
            <a:normAutofit/>
          </a:bodyPr>
          <a:lstStyle/>
          <a:p>
            <a:pPr>
              <a:lnSpc>
                <a:spcPct val="90000"/>
              </a:lnSpc>
              <a:defRPr/>
            </a:pPr>
            <a:r>
              <a:rPr lang="uk-UA" sz="2400" b="1" dirty="0" err="1">
                <a:solidFill>
                  <a:srgbClr val="FFFF00"/>
                </a:solidFill>
              </a:rPr>
              <a:t>Амікацин</a:t>
            </a:r>
            <a:r>
              <a:rPr lang="uk-UA" sz="2400" b="1" dirty="0">
                <a:solidFill>
                  <a:srgbClr val="FFFF00"/>
                </a:solidFill>
              </a:rPr>
              <a:t> (</a:t>
            </a:r>
            <a:r>
              <a:rPr lang="en-US" sz="2400" b="1" dirty="0">
                <a:solidFill>
                  <a:srgbClr val="FFFF00"/>
                </a:solidFill>
              </a:rPr>
              <a:t>Am) </a:t>
            </a:r>
            <a:r>
              <a:rPr lang="en-US" sz="2400" b="1" dirty="0"/>
              <a:t>– </a:t>
            </a:r>
            <a:r>
              <a:rPr lang="uk-UA" sz="2400" b="1" dirty="0" err="1"/>
              <a:t>аміноглікозид</a:t>
            </a:r>
            <a:r>
              <a:rPr lang="uk-UA" sz="2400" b="1" dirty="0"/>
              <a:t>.</a:t>
            </a:r>
            <a:r>
              <a:rPr lang="ru-RU" sz="2400" b="1" dirty="0"/>
              <a:t> Активно </a:t>
            </a:r>
            <a:r>
              <a:rPr lang="ru-RU" sz="2400" b="1" dirty="0" err="1"/>
              <a:t>проникає</a:t>
            </a:r>
            <a:r>
              <a:rPr lang="ru-RU" sz="2400" b="1" dirty="0"/>
              <a:t> через </a:t>
            </a:r>
            <a:r>
              <a:rPr lang="ru-RU" sz="2400" b="1" dirty="0" err="1"/>
              <a:t>клітинну</a:t>
            </a:r>
            <a:r>
              <a:rPr lang="ru-RU" sz="2400" b="1" dirty="0"/>
              <a:t> мембрану і </a:t>
            </a:r>
            <a:r>
              <a:rPr lang="ru-RU" sz="2400" b="1" dirty="0" err="1"/>
              <a:t>необоротно</a:t>
            </a:r>
            <a:r>
              <a:rPr lang="ru-RU" sz="2400" b="1" dirty="0"/>
              <a:t> </a:t>
            </a:r>
            <a:r>
              <a:rPr lang="ru-RU" sz="2400" b="1" dirty="0" err="1"/>
              <a:t>зв'язується</a:t>
            </a:r>
            <a:r>
              <a:rPr lang="ru-RU" sz="2400" b="1" dirty="0"/>
              <a:t> з </a:t>
            </a:r>
            <a:r>
              <a:rPr lang="ru-RU" sz="2400" b="1" dirty="0" err="1"/>
              <a:t>білками</a:t>
            </a:r>
            <a:r>
              <a:rPr lang="ru-RU" sz="2400" b="1" dirty="0"/>
              <a:t>-рецепторами на </a:t>
            </a:r>
            <a:r>
              <a:rPr lang="ru-RU" sz="2400" b="1" dirty="0" err="1"/>
              <a:t>субодиниці</a:t>
            </a:r>
            <a:r>
              <a:rPr lang="ru-RU" sz="2400" b="1" dirty="0"/>
              <a:t> рибосом.</a:t>
            </a:r>
          </a:p>
        </p:txBody>
      </p:sp>
      <p:sp>
        <p:nvSpPr>
          <p:cNvPr id="5" name="Подзаголовок 4"/>
          <p:cNvSpPr>
            <a:spLocks noGrp="1"/>
          </p:cNvSpPr>
          <p:nvPr>
            <p:ph sz="half" idx="1"/>
          </p:nvPr>
        </p:nvSpPr>
        <p:spPr>
          <a:xfrm>
            <a:off x="457200" y="1600200"/>
            <a:ext cx="4402832" cy="4979987"/>
          </a:xfrm>
        </p:spPr>
        <p:txBody>
          <a:bodyPr wrap="square" anchor="t">
            <a:normAutofit/>
          </a:bodyPr>
          <a:lstStyle/>
          <a:p>
            <a:pPr algn="just">
              <a:lnSpc>
                <a:spcPct val="90000"/>
              </a:lnSpc>
              <a:spcBef>
                <a:spcPct val="0"/>
              </a:spcBef>
              <a:spcAft>
                <a:spcPts val="600"/>
              </a:spcAft>
              <a:defRPr/>
            </a:pPr>
            <a:r>
              <a:rPr lang="ru-RU" sz="1600" b="1" dirty="0" err="1">
                <a:latin typeface="Times New Roman" panose="02020603050405020304" pitchFamily="18" charset="0"/>
                <a:cs typeface="Times New Roman" panose="02020603050405020304" pitchFamily="18" charset="0"/>
              </a:rPr>
              <a:t>Активний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відносно</a:t>
            </a:r>
            <a:r>
              <a:rPr lang="ru-RU" sz="1600"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M</a:t>
            </a:r>
            <a:r>
              <a:rPr lang="uk-UA" sz="1600"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tuberculosis </a:t>
            </a:r>
            <a:r>
              <a:rPr lang="ru-RU" sz="1600" b="1" dirty="0">
                <a:latin typeface="Times New Roman" panose="02020603050405020304" pitchFamily="18" charset="0"/>
                <a:cs typeface="Times New Roman" panose="02020603050405020304" pitchFamily="18" charset="0"/>
              </a:rPr>
              <a:t>і </a:t>
            </a:r>
            <a:r>
              <a:rPr lang="ru-RU" sz="1600" b="1" dirty="0" err="1">
                <a:latin typeface="Times New Roman" panose="02020603050405020304" pitchFamily="18" charset="0"/>
                <a:cs typeface="Times New Roman" panose="02020603050405020304" pitchFamily="18" charset="0"/>
              </a:rPr>
              <a:t>деяких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атипових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мікобактерій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виявляє</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бактеріостатичну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дію</a:t>
            </a:r>
            <a:r>
              <a:rPr lang="ru-RU" sz="1600" b="1" dirty="0">
                <a:latin typeface="Times New Roman" panose="02020603050405020304" pitchFamily="18" charset="0"/>
                <a:cs typeface="Times New Roman" panose="02020603050405020304" pitchFamily="18" charset="0"/>
              </a:rPr>
              <a:t> на </a:t>
            </a:r>
          </a:p>
          <a:p>
            <a:pPr algn="just">
              <a:lnSpc>
                <a:spcPct val="90000"/>
              </a:lnSpc>
              <a:spcBef>
                <a:spcPct val="0"/>
              </a:spcBef>
              <a:spcAft>
                <a:spcPts val="600"/>
              </a:spcAft>
              <a:defRPr/>
            </a:pPr>
            <a:r>
              <a:rPr lang="en-US" sz="1600" b="1" dirty="0">
                <a:latin typeface="Times New Roman" panose="02020603050405020304" pitchFamily="18" charset="0"/>
                <a:cs typeface="Times New Roman" panose="02020603050405020304" pitchFamily="18" charset="0"/>
              </a:rPr>
              <a:t>M</a:t>
            </a:r>
            <a:r>
              <a:rPr lang="uk-UA" sz="1600" b="1" dirty="0">
                <a:latin typeface="Times New Roman" panose="02020603050405020304" pitchFamily="18" charset="0"/>
                <a:cs typeface="Times New Roman" panose="02020603050405020304" pitchFamily="18" charset="0"/>
              </a:rPr>
              <a:t>.</a:t>
            </a:r>
            <a:r>
              <a:rPr lang="en-US" sz="1600" b="1" dirty="0">
                <a:latin typeface="Times New Roman" panose="02020603050405020304" pitchFamily="18" charset="0"/>
                <a:cs typeface="Times New Roman" panose="02020603050405020304" pitchFamily="18" charset="0"/>
              </a:rPr>
              <a:t> tuberculosis, </a:t>
            </a:r>
            <a:r>
              <a:rPr lang="ru-RU" sz="1600" b="1" dirty="0" err="1">
                <a:latin typeface="Times New Roman" panose="02020603050405020304" pitchFamily="18" charset="0"/>
                <a:cs typeface="Times New Roman" panose="02020603050405020304" pitchFamily="18" charset="0"/>
              </a:rPr>
              <a:t>стійкіх</a:t>
            </a:r>
            <a:r>
              <a:rPr lang="ru-RU" sz="1600" b="1" dirty="0">
                <a:latin typeface="Times New Roman" panose="02020603050405020304" pitchFamily="18" charset="0"/>
                <a:cs typeface="Times New Roman" panose="02020603050405020304" pitchFamily="18" charset="0"/>
              </a:rPr>
              <a:t> до </a:t>
            </a:r>
            <a:r>
              <a:rPr lang="ru-RU" sz="1600" b="1" dirty="0" err="1">
                <a:latin typeface="Times New Roman" panose="02020603050405020304" pitchFamily="18" charset="0"/>
                <a:cs typeface="Times New Roman" panose="02020603050405020304" pitchFamily="18" charset="0"/>
              </a:rPr>
              <a:t>стрептоміцину</a:t>
            </a:r>
            <a:r>
              <a:rPr lang="ru-RU" sz="1600" b="1" dirty="0">
                <a:latin typeface="Times New Roman" panose="02020603050405020304" pitchFamily="18" charset="0"/>
                <a:cs typeface="Times New Roman" panose="02020603050405020304" pitchFamily="18" charset="0"/>
              </a:rPr>
              <a:t> та </a:t>
            </a:r>
            <a:r>
              <a:rPr lang="ru-RU" sz="1600" b="1" dirty="0" err="1">
                <a:latin typeface="Times New Roman" panose="02020603050405020304" pitchFamily="18" charset="0"/>
                <a:cs typeface="Times New Roman" panose="02020603050405020304" pitchFamily="18" charset="0"/>
              </a:rPr>
              <a:t>інших</a:t>
            </a:r>
            <a:r>
              <a:rPr lang="ru-RU" sz="1600" b="1" dirty="0">
                <a:latin typeface="Times New Roman" panose="02020603050405020304" pitchFamily="18" charset="0"/>
                <a:cs typeface="Times New Roman" panose="02020603050405020304" pitchFamily="18" charset="0"/>
              </a:rPr>
              <a:t> ПТП.</a:t>
            </a:r>
          </a:p>
          <a:p>
            <a:pPr algn="just">
              <a:lnSpc>
                <a:spcPct val="90000"/>
              </a:lnSpc>
              <a:spcBef>
                <a:spcPct val="0"/>
              </a:spcBef>
              <a:spcAft>
                <a:spcPts val="600"/>
              </a:spcAft>
              <a:defRPr/>
            </a:pPr>
            <a:r>
              <a:rPr lang="ru-RU" sz="1600" b="1" i="1" dirty="0">
                <a:latin typeface="Times New Roman" panose="02020603050405020304" pitchFamily="18" charset="0"/>
                <a:cs typeface="Times New Roman" panose="02020603050405020304" pitchFamily="18" charset="0"/>
              </a:rPr>
              <a:t>Форма </a:t>
            </a:r>
            <a:r>
              <a:rPr lang="ru-RU" sz="1600" b="1" i="1" dirty="0" err="1">
                <a:latin typeface="Times New Roman" panose="02020603050405020304" pitchFamily="18" charset="0"/>
                <a:cs typeface="Times New Roman" panose="02020603050405020304" pitchFamily="18" charset="0"/>
              </a:rPr>
              <a:t>випуску</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Розчин</a:t>
            </a:r>
            <a:r>
              <a:rPr lang="ru-RU" sz="1600" b="1" dirty="0">
                <a:latin typeface="Times New Roman" panose="02020603050405020304" pitchFamily="18" charset="0"/>
                <a:cs typeface="Times New Roman" panose="02020603050405020304" pitchFamily="18" charset="0"/>
              </a:rPr>
              <a:t> в ампулах по 2 мл, </a:t>
            </a:r>
            <a:r>
              <a:rPr lang="ru-RU" sz="1600" b="1" dirty="0" err="1">
                <a:latin typeface="Times New Roman" panose="02020603050405020304" pitchFamily="18" charset="0"/>
                <a:cs typeface="Times New Roman" panose="02020603050405020304" pitchFamily="18" charset="0"/>
              </a:rPr>
              <a:t>що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містять</a:t>
            </a:r>
            <a:r>
              <a:rPr lang="ru-RU" sz="1600" b="1" dirty="0">
                <a:latin typeface="Times New Roman" panose="02020603050405020304" pitchFamily="18" charset="0"/>
                <a:cs typeface="Times New Roman" panose="02020603050405020304" pitchFamily="18" charset="0"/>
              </a:rPr>
              <a:t> по 100 мг </a:t>
            </a:r>
            <a:r>
              <a:rPr lang="ru-RU" sz="1600" b="1" dirty="0" err="1">
                <a:latin typeface="Times New Roman" panose="02020603050405020304" pitchFamily="18" charset="0"/>
                <a:cs typeface="Times New Roman" panose="02020603050405020304" pitchFamily="18" charset="0"/>
              </a:rPr>
              <a:t>або</a:t>
            </a:r>
            <a:r>
              <a:rPr lang="ru-RU" sz="1600" b="1" dirty="0">
                <a:latin typeface="Times New Roman" panose="02020603050405020304" pitchFamily="18" charset="0"/>
                <a:cs typeface="Times New Roman" panose="02020603050405020304" pitchFamily="18" charset="0"/>
              </a:rPr>
              <a:t> 500 мг </a:t>
            </a:r>
            <a:r>
              <a:rPr lang="ru-RU" sz="1600" b="1" dirty="0" err="1">
                <a:latin typeface="Times New Roman" panose="02020603050405020304" pitchFamily="18" charset="0"/>
                <a:cs typeface="Times New Roman" panose="02020603050405020304" pitchFamily="18" charset="0"/>
              </a:rPr>
              <a:t>амікацину</a:t>
            </a:r>
            <a:r>
              <a:rPr lang="ru-RU" sz="1600" b="1" dirty="0">
                <a:latin typeface="Times New Roman" panose="02020603050405020304" pitchFamily="18" charset="0"/>
                <a:cs typeface="Times New Roman" panose="02020603050405020304" pitchFamily="18" charset="0"/>
              </a:rPr>
              <a:t> сульфату. </a:t>
            </a:r>
          </a:p>
          <a:p>
            <a:pPr algn="just">
              <a:lnSpc>
                <a:spcPct val="90000"/>
              </a:lnSpc>
              <a:spcBef>
                <a:spcPct val="0"/>
              </a:spcBef>
              <a:spcAft>
                <a:spcPts val="600"/>
              </a:spcAft>
              <a:defRPr/>
            </a:pPr>
            <a:r>
              <a:rPr lang="ru-RU" sz="1600" b="1" i="1" dirty="0" err="1">
                <a:latin typeface="Times New Roman" panose="02020603050405020304" pitchFamily="18" charset="0"/>
                <a:cs typeface="Times New Roman" panose="02020603050405020304" pitchFamily="18" charset="0"/>
              </a:rPr>
              <a:t>Застосування</a:t>
            </a:r>
            <a:r>
              <a:rPr lang="ru-RU" sz="1600" b="1" i="1" dirty="0">
                <a:latin typeface="Times New Roman" panose="02020603050405020304" pitchFamily="18" charset="0"/>
                <a:cs typeface="Times New Roman" panose="02020603050405020304" pitchFamily="18" charset="0"/>
              </a:rPr>
              <a:t>.</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Добова</a:t>
            </a:r>
            <a:r>
              <a:rPr lang="ru-RU" sz="1600" b="1" dirty="0">
                <a:latin typeface="Times New Roman" panose="02020603050405020304" pitchFamily="18" charset="0"/>
                <a:cs typeface="Times New Roman" panose="02020603050405020304" pitchFamily="18" charset="0"/>
              </a:rPr>
              <a:t> доза 1,0 г </a:t>
            </a:r>
            <a:r>
              <a:rPr lang="ru-RU" sz="1600" b="1" dirty="0" err="1">
                <a:latin typeface="Times New Roman" panose="02020603050405020304" pitchFamily="18" charset="0"/>
                <a:cs typeface="Times New Roman" panose="02020603050405020304" pitchFamily="18" charset="0"/>
              </a:rPr>
              <a:t>внутрішньом'язово</a:t>
            </a:r>
            <a:r>
              <a:rPr lang="ru-RU" sz="1600" b="1" dirty="0">
                <a:latin typeface="Times New Roman" panose="02020603050405020304" pitchFamily="18" charset="0"/>
                <a:cs typeface="Times New Roman" panose="02020603050405020304" pitchFamily="18" charset="0"/>
              </a:rPr>
              <a:t> / </a:t>
            </a:r>
            <a:r>
              <a:rPr lang="ru-RU" sz="1600" b="1" dirty="0" err="1">
                <a:latin typeface="Times New Roman" panose="02020603050405020304" pitchFamily="18" charset="0"/>
                <a:cs typeface="Times New Roman" panose="02020603050405020304" pitchFamily="18" charset="0"/>
              </a:rPr>
              <a:t>внутрішньовенно</a:t>
            </a:r>
            <a:r>
              <a:rPr lang="ru-RU" sz="1600" b="1" dirty="0">
                <a:latin typeface="Times New Roman" panose="02020603050405020304" pitchFamily="18" charset="0"/>
                <a:cs typeface="Times New Roman" panose="02020603050405020304" pitchFamily="18" charset="0"/>
              </a:rPr>
              <a:t> (15-20 мг/кг).</a:t>
            </a:r>
          </a:p>
          <a:p>
            <a:pPr algn="just">
              <a:lnSpc>
                <a:spcPct val="90000"/>
              </a:lnSpc>
              <a:spcBef>
                <a:spcPct val="0"/>
              </a:spcBef>
              <a:spcAft>
                <a:spcPts val="600"/>
              </a:spcAft>
              <a:defRPr/>
            </a:pPr>
            <a:r>
              <a:rPr lang="ru-RU" sz="1600" b="1" i="1" dirty="0" err="1">
                <a:latin typeface="Times New Roman" panose="02020603050405020304" pitchFamily="18" charset="0"/>
                <a:cs typeface="Times New Roman" panose="02020603050405020304" pitchFamily="18" charset="0"/>
              </a:rPr>
              <a:t>Побічні</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реакції</a:t>
            </a:r>
            <a:r>
              <a:rPr lang="ru-RU" sz="1600" b="1" i="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Парестезії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судоми</a:t>
            </a:r>
            <a:r>
              <a:rPr lang="ru-RU" sz="1600" b="1" dirty="0">
                <a:latin typeface="Times New Roman" panose="02020603050405020304" pitchFamily="18" charset="0"/>
                <a:cs typeface="Times New Roman" panose="02020603050405020304" pitchFamily="18" charset="0"/>
              </a:rPr>
              <a:t>, тремор, </a:t>
            </a:r>
            <a:r>
              <a:rPr lang="ru-RU" sz="1600" b="1" dirty="0" err="1">
                <a:latin typeface="Times New Roman" panose="02020603050405020304" pitchFamily="18" charset="0"/>
                <a:cs typeface="Times New Roman" panose="02020603050405020304" pitchFamily="18" charset="0"/>
              </a:rPr>
              <a:t>порушення</a:t>
            </a:r>
            <a:r>
              <a:rPr lang="ru-RU" sz="1600" b="1" dirty="0">
                <a:latin typeface="Times New Roman" panose="02020603050405020304" pitchFamily="18" charset="0"/>
                <a:cs typeface="Times New Roman" panose="02020603050405020304" pitchFamily="18" charset="0"/>
              </a:rPr>
              <a:t> нейро-</a:t>
            </a:r>
            <a:r>
              <a:rPr lang="ru-RU" sz="1600" b="1" dirty="0" err="1">
                <a:latin typeface="Times New Roman" panose="02020603050405020304" pitchFamily="18" charset="0"/>
                <a:cs typeface="Times New Roman" panose="02020603050405020304" pitchFamily="18" charset="0"/>
              </a:rPr>
              <a:t>м'язової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передачі</a:t>
            </a:r>
            <a:r>
              <a:rPr lang="ru-RU" sz="1600" b="1" dirty="0">
                <a:latin typeface="Times New Roman" panose="02020603050405020304" pitchFamily="18" charset="0"/>
                <a:cs typeface="Times New Roman" panose="02020603050405020304" pitchFamily="18" charset="0"/>
              </a:rPr>
              <a:t>, психоз, </a:t>
            </a:r>
            <a:r>
              <a:rPr lang="ru-RU" sz="1600" b="1" dirty="0" err="1">
                <a:latin typeface="Times New Roman" panose="02020603050405020304" pitchFamily="18" charset="0"/>
                <a:cs typeface="Times New Roman" panose="02020603050405020304" pitchFamily="18" charset="0"/>
              </a:rPr>
              <a:t>отовестібулотоксичність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артеріальна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гіпотензія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лейкопенія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тромбоцитопенія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нудота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діарея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дисбактеріоз</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підвищення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активності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печінкових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трансаміназ</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гіпербілірубінемія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ниркова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недостатність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алергічні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реакції</a:t>
            </a:r>
            <a:r>
              <a:rPr lang="ru-RU" sz="1600" b="1" dirty="0">
                <a:latin typeface="Times New Roman" panose="02020603050405020304" pitchFamily="18" charset="0"/>
                <a:cs typeface="Times New Roman" panose="02020603050405020304" pitchFamily="18" charset="0"/>
              </a:rPr>
              <a:t>.</a:t>
            </a:r>
          </a:p>
        </p:txBody>
      </p:sp>
      <p:pic>
        <p:nvPicPr>
          <p:cNvPr id="2" name="Рисунок 1" descr="Изображение выглядит как текст, книга, Публикация, Бумажное изделие&#10;&#10;Автоматически созданное описание">
            <a:extLst>
              <a:ext uri="{FF2B5EF4-FFF2-40B4-BE49-F238E27FC236}">
                <a16:creationId xmlns:a16="http://schemas.microsoft.com/office/drawing/2014/main" xmlns="" id="{99CA61EF-4D38-3FF1-5558-35BB2647F07F}"/>
              </a:ext>
            </a:extLst>
          </p:cNvPr>
          <p:cNvPicPr>
            <a:picLocks noChangeAspect="1"/>
          </p:cNvPicPr>
          <p:nvPr/>
        </p:nvPicPr>
        <p:blipFill>
          <a:blip r:embed="rId2"/>
          <a:stretch>
            <a:fillRect/>
          </a:stretch>
        </p:blipFill>
        <p:spPr>
          <a:xfrm>
            <a:off x="5508104" y="1844824"/>
            <a:ext cx="2922316" cy="4530725"/>
          </a:xfrm>
          <a:prstGeom prst="rect">
            <a:avLst/>
          </a:prstGeo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169897" y="18174"/>
            <a:ext cx="8964488" cy="1700213"/>
          </a:xfrm>
        </p:spPr>
        <p:txBody>
          <a:bodyPr/>
          <a:lstStyle/>
          <a:p>
            <a:pPr>
              <a:defRPr/>
            </a:pPr>
            <a:r>
              <a:rPr lang="uk-UA" sz="3200" b="1" dirty="0" err="1">
                <a:solidFill>
                  <a:srgbClr val="FFFF00"/>
                </a:solidFill>
                <a:latin typeface="Times New Roman" panose="02020603050405020304" pitchFamily="18" charset="0"/>
                <a:cs typeface="Times New Roman" panose="02020603050405020304" pitchFamily="18" charset="0"/>
              </a:rPr>
              <a:t>Капреоміцин</a:t>
            </a:r>
            <a:r>
              <a:rPr lang="uk-UA" sz="3200" b="1" dirty="0">
                <a:solidFill>
                  <a:srgbClr val="FFFF00"/>
                </a:solidFill>
                <a:latin typeface="Times New Roman" panose="02020603050405020304" pitchFamily="18" charset="0"/>
                <a:cs typeface="Times New Roman" panose="02020603050405020304" pitchFamily="18" charset="0"/>
              </a:rPr>
              <a:t> (</a:t>
            </a:r>
            <a:r>
              <a:rPr lang="en-US" sz="3200" b="1" dirty="0">
                <a:solidFill>
                  <a:srgbClr val="FFFF00"/>
                </a:solidFill>
                <a:latin typeface="Times New Roman" panose="02020603050405020304" pitchFamily="18" charset="0"/>
                <a:cs typeface="Times New Roman" panose="02020603050405020304" pitchFamily="18" charset="0"/>
              </a:rPr>
              <a:t>Cm) –</a:t>
            </a:r>
            <a:br>
              <a:rPr lang="en-US" sz="3200" b="1" dirty="0">
                <a:solidFill>
                  <a:srgbClr val="FFFF00"/>
                </a:solidFill>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в</a:t>
            </a:r>
            <a:r>
              <a:rPr lang="ru-RU" sz="2800" b="1" dirty="0" err="1">
                <a:latin typeface="Times New Roman" panose="02020603050405020304" pitchFamily="18" charset="0"/>
                <a:cs typeface="Times New Roman" panose="02020603050405020304" pitchFamily="18" charset="0"/>
              </a:rPr>
              <a:t>ибірково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активний</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щодо</a:t>
            </a:r>
            <a:r>
              <a:rPr lang="ru-RU" sz="28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M</a:t>
            </a:r>
            <a:r>
              <a:rPr lang="uk-UA"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tuberculosis, </a:t>
            </a:r>
            <a:r>
              <a:rPr lang="ru-RU" sz="2800" b="1" dirty="0" err="1">
                <a:latin typeface="Times New Roman" panose="02020603050405020304" pitchFamily="18" charset="0"/>
                <a:cs typeface="Times New Roman" panose="02020603050405020304" pitchFamily="18" charset="0"/>
              </a:rPr>
              <a:t>що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локалізуються</a:t>
            </a:r>
            <a:r>
              <a:rPr lang="ru-RU" sz="2800" b="1" dirty="0">
                <a:latin typeface="Times New Roman" panose="02020603050405020304" pitchFamily="18" charset="0"/>
                <a:cs typeface="Times New Roman" panose="02020603050405020304" pitchFamily="18" charset="0"/>
              </a:rPr>
              <a:t> поза-і </a:t>
            </a:r>
            <a:r>
              <a:rPr lang="ru-RU" sz="2800" b="1" dirty="0" err="1">
                <a:latin typeface="Times New Roman" panose="02020603050405020304" pitchFamily="18" charset="0"/>
                <a:cs typeface="Times New Roman" panose="02020603050405020304" pitchFamily="18" charset="0"/>
              </a:rPr>
              <a:t>всередині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клітини</a:t>
            </a:r>
            <a:r>
              <a:rPr lang="ru-RU" sz="2800" b="1" dirty="0">
                <a:latin typeface="Times New Roman" panose="02020603050405020304" pitchFamily="18" charset="0"/>
                <a:cs typeface="Times New Roman" panose="02020603050405020304" pitchFamily="18" charset="0"/>
              </a:rPr>
              <a:t>. </a:t>
            </a:r>
          </a:p>
        </p:txBody>
      </p:sp>
      <p:sp>
        <p:nvSpPr>
          <p:cNvPr id="5" name="Подзаголовок 4"/>
          <p:cNvSpPr>
            <a:spLocks noGrp="1"/>
          </p:cNvSpPr>
          <p:nvPr>
            <p:ph type="subTitle" sz="quarter" idx="1"/>
          </p:nvPr>
        </p:nvSpPr>
        <p:spPr>
          <a:xfrm>
            <a:off x="-180528" y="1700212"/>
            <a:ext cx="8100392" cy="5689600"/>
          </a:xfrm>
        </p:spPr>
        <p:txBody>
          <a:bodyPr/>
          <a:lstStyle/>
          <a:p>
            <a:pPr marL="342900" indent="-342900" algn="l">
              <a:spcBef>
                <a:spcPct val="0"/>
              </a:spcBef>
              <a:buFont typeface="Wingdings" pitchFamily="2" charset="2"/>
              <a:buChar char="Ø"/>
              <a:defRPr/>
            </a:pPr>
            <a:r>
              <a:rPr lang="ru-RU" sz="2400" b="1" dirty="0" err="1">
                <a:latin typeface="Times New Roman" panose="02020603050405020304" pitchFamily="18" charset="0"/>
                <a:cs typeface="Times New Roman" panose="02020603050405020304" pitchFamily="18" charset="0"/>
              </a:rPr>
              <a:t>Пригнічує</a:t>
            </a:r>
            <a:r>
              <a:rPr lang="ru-RU" sz="2400" b="1" dirty="0">
                <a:latin typeface="Times New Roman" panose="02020603050405020304" pitchFamily="18" charset="0"/>
                <a:cs typeface="Times New Roman" panose="02020603050405020304" pitchFamily="18" charset="0"/>
              </a:rPr>
              <a:t> синтез </a:t>
            </a:r>
            <a:r>
              <a:rPr lang="ru-RU" sz="2400" b="1" dirty="0" err="1">
                <a:latin typeface="Times New Roman" panose="02020603050405020304" pitchFamily="18" charset="0"/>
                <a:cs typeface="Times New Roman" panose="02020603050405020304" pitchFamily="18" charset="0"/>
              </a:rPr>
              <a:t>білка</a:t>
            </a:r>
            <a:r>
              <a:rPr lang="ru-RU" sz="2400" b="1" dirty="0">
                <a:latin typeface="Times New Roman" panose="02020603050405020304" pitchFamily="18" charset="0"/>
                <a:cs typeface="Times New Roman" panose="02020603050405020304" pitchFamily="18" charset="0"/>
              </a:rPr>
              <a:t> в </a:t>
            </a:r>
            <a:r>
              <a:rPr lang="ru-RU" sz="2400" b="1" dirty="0" err="1">
                <a:latin typeface="Times New Roman" panose="02020603050405020304" pitchFamily="18" charset="0"/>
                <a:cs typeface="Times New Roman" panose="02020603050405020304" pitchFamily="18" charset="0"/>
              </a:rPr>
              <a:t>бактеріальній</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клітині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має</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бактеріостатичну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дію</a:t>
            </a:r>
            <a:r>
              <a:rPr lang="ru-RU" sz="2400" b="1" dirty="0">
                <a:latin typeface="Times New Roman" panose="02020603050405020304" pitchFamily="18" charset="0"/>
                <a:cs typeface="Times New Roman" panose="02020603050405020304" pitchFamily="18" charset="0"/>
              </a:rPr>
              <a:t>. При </a:t>
            </a:r>
            <a:r>
              <a:rPr lang="ru-RU" sz="2400" b="1" dirty="0" err="1">
                <a:latin typeface="Times New Roman" panose="02020603050405020304" pitchFamily="18" charset="0"/>
                <a:cs typeface="Times New Roman" panose="02020603050405020304" pitchFamily="18" charset="0"/>
              </a:rPr>
              <a:t>монотерапії</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швидко</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викликає</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появу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резистентних</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штамів</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відзначається</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перехресна</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стійкість</a:t>
            </a:r>
            <a:r>
              <a:rPr lang="ru-RU" sz="2400" b="1" dirty="0">
                <a:latin typeface="Times New Roman" panose="02020603050405020304" pitchFamily="18" charset="0"/>
                <a:cs typeface="Times New Roman" panose="02020603050405020304" pitchFamily="18" charset="0"/>
              </a:rPr>
              <a:t> до </a:t>
            </a:r>
            <a:r>
              <a:rPr lang="ru-RU" sz="2400" b="1" dirty="0" err="1">
                <a:latin typeface="Times New Roman" panose="02020603050405020304" pitchFamily="18" charset="0"/>
                <a:cs typeface="Times New Roman" panose="02020603050405020304" pitchFamily="18" charset="0"/>
              </a:rPr>
              <a:t>канаміцину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виомицину</a:t>
            </a:r>
            <a:r>
              <a:rPr lang="ru-RU" sz="2400" b="1" dirty="0">
                <a:latin typeface="Times New Roman" panose="02020603050405020304" pitchFamily="18" charset="0"/>
                <a:cs typeface="Times New Roman" panose="02020603050405020304" pitchFamily="18" charset="0"/>
              </a:rPr>
              <a:t>, в </a:t>
            </a:r>
            <a:r>
              <a:rPr lang="ru-RU" sz="2400" b="1" dirty="0" err="1">
                <a:latin typeface="Times New Roman" panose="02020603050405020304" pitchFamily="18" charset="0"/>
                <a:cs typeface="Times New Roman" panose="02020603050405020304" pitchFamily="18" charset="0"/>
              </a:rPr>
              <a:t>деяких</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випадках</a:t>
            </a:r>
            <a:r>
              <a:rPr lang="ru-RU" sz="2400" b="1" dirty="0">
                <a:latin typeface="Times New Roman" panose="02020603050405020304" pitchFamily="18" charset="0"/>
                <a:cs typeface="Times New Roman" panose="02020603050405020304" pitchFamily="18" charset="0"/>
              </a:rPr>
              <a:t> до </a:t>
            </a:r>
            <a:r>
              <a:rPr lang="ru-RU" sz="2400" b="1" dirty="0" err="1">
                <a:latin typeface="Times New Roman" panose="02020603050405020304" pitchFamily="18" charset="0"/>
                <a:cs typeface="Times New Roman" panose="02020603050405020304" pitchFamily="18" charset="0"/>
              </a:rPr>
              <a:t>амікацину</a:t>
            </a:r>
            <a:r>
              <a:rPr lang="ru-RU" sz="2400" b="1" dirty="0">
                <a:latin typeface="Times New Roman" panose="02020603050405020304" pitchFamily="18" charset="0"/>
                <a:cs typeface="Times New Roman" panose="02020603050405020304" pitchFamily="18" charset="0"/>
              </a:rPr>
              <a:t> і </a:t>
            </a:r>
            <a:r>
              <a:rPr lang="ru-RU" sz="2400" b="1" dirty="0" err="1">
                <a:latin typeface="Times New Roman" panose="02020603050405020304" pitchFamily="18" charset="0"/>
                <a:cs typeface="Times New Roman" panose="02020603050405020304" pitchFamily="18" charset="0"/>
              </a:rPr>
              <a:t>неомицину</a:t>
            </a:r>
            <a:r>
              <a:rPr lang="ru-RU" sz="2400" b="1" dirty="0">
                <a:latin typeface="Times New Roman" panose="02020603050405020304" pitchFamily="18" charset="0"/>
                <a:cs typeface="Times New Roman" panose="02020603050405020304" pitchFamily="18" charset="0"/>
              </a:rPr>
              <a:t>.</a:t>
            </a:r>
            <a:br>
              <a:rPr lang="ru-RU" sz="2400" b="1" dirty="0">
                <a:latin typeface="Times New Roman" panose="02020603050405020304" pitchFamily="18" charset="0"/>
                <a:cs typeface="Times New Roman" panose="02020603050405020304" pitchFamily="18" charset="0"/>
              </a:rPr>
            </a:br>
            <a:r>
              <a:rPr lang="ru-RU" sz="2400" b="1" i="1" dirty="0">
                <a:solidFill>
                  <a:srgbClr val="FFFF00"/>
                </a:solidFill>
                <a:latin typeface="Times New Roman" panose="02020603050405020304" pitchFamily="18" charset="0"/>
                <a:cs typeface="Times New Roman" panose="02020603050405020304" pitchFamily="18" charset="0"/>
              </a:rPr>
              <a:t>Форма </a:t>
            </a:r>
            <a:r>
              <a:rPr lang="ru-RU" sz="2400" b="1" i="1" dirty="0" err="1">
                <a:solidFill>
                  <a:srgbClr val="FFFF00"/>
                </a:solidFill>
                <a:latin typeface="Times New Roman" panose="02020603050405020304" pitchFamily="18" charset="0"/>
                <a:cs typeface="Times New Roman" panose="02020603050405020304" pitchFamily="18" charset="0"/>
              </a:rPr>
              <a:t>випуску</a:t>
            </a:r>
            <a:r>
              <a:rPr lang="ru-RU" sz="2400" b="1" i="1" dirty="0">
                <a:solidFill>
                  <a:srgbClr val="FFFF00"/>
                </a:solidFill>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Суха </a:t>
            </a:r>
            <a:r>
              <a:rPr lang="ru-RU" sz="2400" b="1" dirty="0" err="1">
                <a:latin typeface="Times New Roman" panose="02020603050405020304" pitchFamily="18" charset="0"/>
                <a:cs typeface="Times New Roman" panose="02020603050405020304" pitchFamily="18" charset="0"/>
              </a:rPr>
              <a:t>речовина</a:t>
            </a:r>
            <a:r>
              <a:rPr lang="ru-RU" sz="2400" b="1" dirty="0">
                <a:latin typeface="Times New Roman" panose="02020603050405020304" pitchFamily="18" charset="0"/>
                <a:cs typeface="Times New Roman" panose="02020603050405020304" pitchFamily="18" charset="0"/>
              </a:rPr>
              <a:t> для </a:t>
            </a:r>
            <a:r>
              <a:rPr lang="ru-RU" sz="2400" b="1" dirty="0" err="1">
                <a:latin typeface="Times New Roman" panose="02020603050405020304" pitchFamily="18" charset="0"/>
                <a:cs typeface="Times New Roman" panose="02020603050405020304" pitchFamily="18" charset="0"/>
              </a:rPr>
              <a:t>внутрішньом'язових</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ін'єкцій</a:t>
            </a:r>
            <a:r>
              <a:rPr lang="ru-RU" sz="2400" b="1" dirty="0">
                <a:latin typeface="Times New Roman" panose="02020603050405020304" pitchFamily="18" charset="0"/>
                <a:cs typeface="Times New Roman" panose="02020603050405020304" pitchFamily="18" charset="0"/>
              </a:rPr>
              <a:t> у флаконах по 1 г </a:t>
            </a:r>
            <a:r>
              <a:rPr lang="ru-RU" sz="2400" b="1" dirty="0" err="1">
                <a:latin typeface="Times New Roman" panose="02020603050405020304" pitchFamily="18" charset="0"/>
                <a:cs typeface="Times New Roman" panose="02020603050405020304" pitchFamily="18" charset="0"/>
              </a:rPr>
              <a:t>капреоміцину</a:t>
            </a:r>
            <a:r>
              <a:rPr lang="ru-RU" sz="2400" b="1" dirty="0">
                <a:latin typeface="Times New Roman" panose="02020603050405020304" pitchFamily="18" charset="0"/>
                <a:cs typeface="Times New Roman" panose="02020603050405020304" pitchFamily="18" charset="0"/>
              </a:rPr>
              <a:t> сульфата.</a:t>
            </a:r>
          </a:p>
          <a:p>
            <a:pPr marL="342900" indent="-342900" algn="l">
              <a:spcBef>
                <a:spcPct val="0"/>
              </a:spcBef>
              <a:buFont typeface="Wingdings" pitchFamily="2" charset="2"/>
              <a:buChar char="Ø"/>
              <a:defRPr/>
            </a:pPr>
            <a:r>
              <a:rPr lang="ru-RU" sz="2400" b="1" i="1" dirty="0" err="1">
                <a:solidFill>
                  <a:srgbClr val="FFFF00"/>
                </a:solidFill>
                <a:latin typeface="Times New Roman" panose="02020603050405020304" pitchFamily="18" charset="0"/>
                <a:cs typeface="Times New Roman" panose="02020603050405020304" pitchFamily="18" charset="0"/>
              </a:rPr>
              <a:t>Застосування</a:t>
            </a:r>
            <a:r>
              <a:rPr lang="ru-RU" sz="2400" b="1" i="1" dirty="0">
                <a:solidFill>
                  <a:srgbClr val="FFFF00"/>
                </a:solidFill>
                <a:latin typeface="Times New Roman" panose="02020603050405020304" pitchFamily="18" charset="0"/>
                <a:cs typeface="Times New Roman" panose="02020603050405020304" pitchFamily="18" charset="0"/>
              </a:rPr>
              <a:t>.</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Призначають</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тільки</a:t>
            </a:r>
            <a:r>
              <a:rPr lang="ru-RU" sz="2400" b="1" dirty="0">
                <a:latin typeface="Times New Roman" panose="02020603050405020304" pitchFamily="18" charset="0"/>
                <a:cs typeface="Times New Roman" panose="02020603050405020304" pitchFamily="18" charset="0"/>
              </a:rPr>
              <a:t> парентерально по 1 г препарату </a:t>
            </a:r>
            <a:r>
              <a:rPr lang="ru-RU" sz="2400" b="1" dirty="0" err="1">
                <a:latin typeface="Times New Roman" panose="02020603050405020304" pitchFamily="18" charset="0"/>
                <a:cs typeface="Times New Roman" panose="02020603050405020304" pitchFamily="18" charset="0"/>
              </a:rPr>
              <a:t>щоденно</a:t>
            </a:r>
            <a:r>
              <a:rPr lang="ru-RU" sz="2400" b="1" dirty="0">
                <a:latin typeface="Times New Roman" panose="02020603050405020304" pitchFamily="18" charset="0"/>
                <a:cs typeface="Times New Roman" panose="02020603050405020304" pitchFamily="18" charset="0"/>
              </a:rPr>
              <a:t> (максимальна </a:t>
            </a:r>
            <a:r>
              <a:rPr lang="ru-RU" sz="2400" b="1" dirty="0" err="1">
                <a:latin typeface="Times New Roman" panose="02020603050405020304" pitchFamily="18" charset="0"/>
                <a:cs typeface="Times New Roman" panose="02020603050405020304" pitchFamily="18" charset="0"/>
              </a:rPr>
              <a:t>добова</a:t>
            </a:r>
            <a:r>
              <a:rPr lang="ru-RU" sz="2400" b="1" dirty="0">
                <a:latin typeface="Times New Roman" panose="02020603050405020304" pitchFamily="18" charset="0"/>
                <a:cs typeface="Times New Roman" panose="02020603050405020304" pitchFamily="18" charset="0"/>
              </a:rPr>
              <a:t> доза - не </a:t>
            </a:r>
            <a:r>
              <a:rPr lang="ru-RU" sz="2400" b="1" dirty="0" err="1">
                <a:latin typeface="Times New Roman" panose="02020603050405020304" pitchFamily="18" charset="0"/>
                <a:cs typeface="Times New Roman" panose="02020603050405020304" pitchFamily="18" charset="0"/>
              </a:rPr>
              <a:t>більше</a:t>
            </a:r>
            <a:r>
              <a:rPr lang="ru-RU" sz="2400" b="1" dirty="0">
                <a:latin typeface="Times New Roman" panose="02020603050405020304" pitchFamily="18" charset="0"/>
                <a:cs typeface="Times New Roman" panose="02020603050405020304" pitchFamily="18" charset="0"/>
              </a:rPr>
              <a:t> 20 мг/кг) </a:t>
            </a:r>
            <a:r>
              <a:rPr lang="ru-RU" sz="2400" b="1" dirty="0" err="1">
                <a:latin typeface="Times New Roman" panose="02020603050405020304" pitchFamily="18" charset="0"/>
                <a:cs typeface="Times New Roman" panose="02020603050405020304" pitchFamily="18" charset="0"/>
              </a:rPr>
              <a:t>протягом</a:t>
            </a:r>
            <a:r>
              <a:rPr lang="ru-RU" sz="2400" b="1" dirty="0">
                <a:latin typeface="Times New Roman" panose="02020603050405020304" pitchFamily="18" charset="0"/>
                <a:cs typeface="Times New Roman" panose="02020603050405020304" pitchFamily="18" charset="0"/>
              </a:rPr>
              <a:t> 60-120 </a:t>
            </a:r>
            <a:r>
              <a:rPr lang="ru-RU" sz="2400" b="1" dirty="0" err="1">
                <a:latin typeface="Times New Roman" panose="02020603050405020304" pitchFamily="18" charset="0"/>
                <a:cs typeface="Times New Roman" panose="02020603050405020304" pitchFamily="18" charset="0"/>
              </a:rPr>
              <a:t>днів</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потім</a:t>
            </a:r>
            <a:r>
              <a:rPr lang="ru-RU" sz="2400" b="1" dirty="0">
                <a:latin typeface="Times New Roman" panose="02020603050405020304" pitchFamily="18" charset="0"/>
                <a:cs typeface="Times New Roman" panose="02020603050405020304" pitchFamily="18" charset="0"/>
              </a:rPr>
              <a:t> по 1 г </a:t>
            </a:r>
            <a:r>
              <a:rPr lang="ru-RU" sz="2400" b="1" dirty="0" err="1">
                <a:latin typeface="Times New Roman" panose="02020603050405020304" pitchFamily="18" charset="0"/>
                <a:cs typeface="Times New Roman" panose="02020603050405020304" pitchFamily="18" charset="0"/>
              </a:rPr>
              <a:t>внутрішньом'язово</a:t>
            </a:r>
            <a:r>
              <a:rPr lang="ru-RU" sz="2400" b="1" dirty="0">
                <a:latin typeface="Times New Roman" panose="02020603050405020304" pitchFamily="18" charset="0"/>
                <a:cs typeface="Times New Roman" panose="02020603050405020304" pitchFamily="18" charset="0"/>
              </a:rPr>
              <a:t> 2 </a:t>
            </a:r>
            <a:r>
              <a:rPr lang="ru-RU" sz="2400" b="1" dirty="0" err="1">
                <a:latin typeface="Times New Roman" panose="02020603050405020304" pitchFamily="18" charset="0"/>
                <a:cs typeface="Times New Roman" panose="02020603050405020304" pitchFamily="18" charset="0"/>
              </a:rPr>
              <a:t>або</a:t>
            </a:r>
            <a:r>
              <a:rPr lang="ru-RU" sz="2400" b="1" dirty="0">
                <a:latin typeface="Times New Roman" panose="02020603050405020304" pitchFamily="18" charset="0"/>
                <a:cs typeface="Times New Roman" panose="02020603050405020304" pitchFamily="18" charset="0"/>
              </a:rPr>
              <a:t> 3 рази на </a:t>
            </a:r>
            <a:r>
              <a:rPr lang="ru-RU" sz="2400" b="1" dirty="0" err="1">
                <a:latin typeface="Times New Roman" panose="02020603050405020304" pitchFamily="18" charset="0"/>
                <a:cs typeface="Times New Roman" panose="02020603050405020304" pitchFamily="18" charset="0"/>
              </a:rPr>
              <a:t>тиждень</a:t>
            </a:r>
            <a:r>
              <a:rPr lang="ru-RU" sz="2400" b="1" dirty="0">
                <a:latin typeface="Times New Roman" panose="02020603050405020304" pitchFamily="18" charset="0"/>
                <a:cs typeface="Times New Roman" panose="02020603050405020304" pitchFamily="18" charset="0"/>
              </a:rPr>
              <a:t>. </a:t>
            </a:r>
          </a:p>
          <a:p>
            <a:pPr marL="342900" indent="-342900" algn="l">
              <a:spcBef>
                <a:spcPct val="0"/>
              </a:spcBef>
              <a:buFont typeface="Wingdings" pitchFamily="2" charset="2"/>
              <a:buChar char="Ø"/>
              <a:defRPr/>
            </a:pPr>
            <a:r>
              <a:rPr lang="ru-RU" sz="2400" b="1" dirty="0" err="1">
                <a:latin typeface="Times New Roman" panose="02020603050405020304" pitchFamily="18" charset="0"/>
                <a:cs typeface="Times New Roman" panose="02020603050405020304" pitchFamily="18" charset="0"/>
              </a:rPr>
              <a:t>Лікування</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туберкульозу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проводять</a:t>
            </a:r>
            <a:r>
              <a:rPr lang="ru-RU" sz="2400" b="1" dirty="0">
                <a:latin typeface="Times New Roman" panose="02020603050405020304" pitchFamily="18" charset="0"/>
                <a:cs typeface="Times New Roman" panose="02020603050405020304" pitchFamily="18" charset="0"/>
              </a:rPr>
              <a:t> 12-24 </a:t>
            </a:r>
            <a:r>
              <a:rPr lang="ru-RU" sz="2400" b="1" dirty="0" err="1">
                <a:latin typeface="Times New Roman" panose="02020603050405020304" pitchFamily="18" charset="0"/>
                <a:cs typeface="Times New Roman" panose="02020603050405020304" pitchFamily="18" charset="0"/>
              </a:rPr>
              <a:t>міс</a:t>
            </a:r>
            <a:r>
              <a:rPr lang="ru-RU" sz="2700" b="1" dirty="0">
                <a:latin typeface="Times New Roman" panose="02020603050405020304" pitchFamily="18" charset="0"/>
                <a:cs typeface="Times New Roman" panose="02020603050405020304" pitchFamily="18" charset="0"/>
              </a:rPr>
              <a:t>. </a:t>
            </a:r>
          </a:p>
        </p:txBody>
      </p:sp>
      <p:pic>
        <p:nvPicPr>
          <p:cNvPr id="2" name="Рисунок 1">
            <a:extLst>
              <a:ext uri="{FF2B5EF4-FFF2-40B4-BE49-F238E27FC236}">
                <a16:creationId xmlns:a16="http://schemas.microsoft.com/office/drawing/2014/main" xmlns="" id="{1DB71E55-4E22-DA6E-0B01-F7771C5AA895}"/>
              </a:ext>
            </a:extLst>
          </p:cNvPr>
          <p:cNvPicPr>
            <a:picLocks noChangeAspect="1"/>
          </p:cNvPicPr>
          <p:nvPr/>
        </p:nvPicPr>
        <p:blipFill>
          <a:blip r:embed="rId2"/>
          <a:stretch>
            <a:fillRect/>
          </a:stretch>
        </p:blipFill>
        <p:spPr>
          <a:xfrm>
            <a:off x="7668344" y="2204864"/>
            <a:ext cx="1171054" cy="3070061"/>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50"/>
            <a:ext cx="9144000" cy="7272338"/>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
            </a:r>
            <a:br>
              <a:rPr lang="ru-RU" sz="2800" b="1" i="1">
                <a:solidFill>
                  <a:srgbClr val="FFFF00"/>
                </a:solidFill>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
            </a:r>
            <a:br>
              <a:rPr lang="ru-RU" sz="2800" b="1" i="1">
                <a:solidFill>
                  <a:srgbClr val="FFFF00"/>
                </a:solidFill>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
            </a:r>
            <a:br>
              <a:rPr lang="ru-RU" sz="2800" b="1" i="1">
                <a:solidFill>
                  <a:srgbClr val="FFFF00"/>
                </a:solidFill>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a:latin typeface="Times New Roman" panose="02020603050405020304" pitchFamily="18" charset="0"/>
                <a:cs typeface="Times New Roman" panose="02020603050405020304" pitchFamily="18" charset="0"/>
              </a:rPr>
              <a:t>Нефротоксичність, ниркова недостатність, незвична втома або слабкість, нервово-м'язов</a:t>
            </a:r>
            <a:r>
              <a:rPr lang="uk-UA" sz="2800" b="1">
                <a:latin typeface="Times New Roman" panose="02020603050405020304" pitchFamily="18" charset="0"/>
                <a:cs typeface="Times New Roman" panose="02020603050405020304" pitchFamily="18" charset="0"/>
              </a:rPr>
              <a:t>і</a:t>
            </a:r>
            <a:r>
              <a:rPr lang="ru-RU" sz="2800" b="1">
                <a:latin typeface="Times New Roman" panose="02020603050405020304" pitchFamily="18" charset="0"/>
                <a:cs typeface="Times New Roman" panose="02020603050405020304" pitchFamily="18" charset="0"/>
              </a:rPr>
              <a:t> блокади, утруднення дихання внаслідок зниження тонусу дихальних м'язів, отовестібулотоксічность, нудота, анорексія, спрага, гепатотоксичність, алергічні реакції, аритмія, лейкоцитоз, лейкопенія, еозинофілія, тромбоцитопенія.</a:t>
            </a:r>
            <a:r>
              <a:rPr lang="ru-RU" sz="1800" b="1">
                <a:latin typeface="Times New Roman" panose="02020603050405020304" pitchFamily="18" charset="0"/>
                <a:cs typeface="Times New Roman" panose="02020603050405020304" pitchFamily="18" charset="0"/>
              </a:rPr>
              <a:t/>
            </a:r>
            <a:br>
              <a:rPr lang="ru-RU" sz="1800" b="1">
                <a:latin typeface="Times New Roman" panose="02020603050405020304" pitchFamily="18" charset="0"/>
                <a:cs typeface="Times New Roman" panose="02020603050405020304" pitchFamily="18" charset="0"/>
              </a:rPr>
            </a:br>
            <a:endParaRPr lang="ru-RU" sz="1800" b="1">
              <a:latin typeface="Times New Roman" panose="02020603050405020304" pitchFamily="18" charset="0"/>
              <a:cs typeface="Times New Roman" panose="02020603050405020304" pitchFamily="18" charset="0"/>
            </a:endParaRPr>
          </a:p>
        </p:txBody>
      </p:sp>
      <p:pic>
        <p:nvPicPr>
          <p:cNvPr id="31747"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3949700" cy="220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851275" y="0"/>
            <a:ext cx="5292725" cy="203993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Офлоксацин (О</a:t>
            </a:r>
            <a:r>
              <a:rPr lang="en-US" sz="3200" b="1">
                <a:solidFill>
                  <a:srgbClr val="FFFF00"/>
                </a:solidFill>
                <a:latin typeface="Times New Roman" panose="02020603050405020304" pitchFamily="18" charset="0"/>
                <a:cs typeface="Times New Roman" panose="02020603050405020304" pitchFamily="18" charset="0"/>
              </a:rPr>
              <a:t>f)</a:t>
            </a:r>
            <a:r>
              <a:rPr lang="en-US" sz="2800" b="1">
                <a:latin typeface="Times New Roman" panose="02020603050405020304" pitchFamily="18" charset="0"/>
                <a:cs typeface="Times New Roman" panose="02020603050405020304" pitchFamily="18" charset="0"/>
              </a:rPr>
              <a:t> –  </a:t>
            </a:r>
            <a:r>
              <a:rPr lang="ru-RU" sz="2800" b="1" err="1">
                <a:latin typeface="Times New Roman" panose="02020603050405020304" pitchFamily="18" charset="0"/>
                <a:cs typeface="Times New Roman" panose="02020603050405020304" pitchFamily="18" charset="0"/>
              </a:rPr>
              <a:t>синтетичний антибіотик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групи </a:t>
            </a:r>
            <a:r>
              <a:rPr lang="ru-RU" sz="2800" b="1" err="1">
                <a:latin typeface="Times New Roman" panose="02020603050405020304" pitchFamily="18" charset="0"/>
                <a:cs typeface="Times New Roman" panose="02020603050405020304" pitchFamily="18" charset="0"/>
              </a:rPr>
              <a:t>фторхінолонів.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Має бактерицидну </a:t>
            </a:r>
            <a:r>
              <a:rPr lang="ru-RU" sz="2800" b="1" err="1">
                <a:latin typeface="Times New Roman" panose="02020603050405020304" pitchFamily="18" charset="0"/>
                <a:cs typeface="Times New Roman" panose="02020603050405020304" pitchFamily="18" charset="0"/>
              </a:rPr>
              <a:t>дію </a:t>
            </a:r>
            <a:r>
              <a:rPr lang="ru-RU" sz="2800" b="1">
                <a:latin typeface="Times New Roman" panose="02020603050405020304" pitchFamily="18" charset="0"/>
                <a:cs typeface="Times New Roman" panose="02020603050405020304" pitchFamily="18" charset="0"/>
              </a:rPr>
              <a:t>за</a:t>
            </a:r>
          </a:p>
        </p:txBody>
      </p:sp>
      <p:sp>
        <p:nvSpPr>
          <p:cNvPr id="4" name="Подзаголовок 3"/>
          <p:cNvSpPr>
            <a:spLocks noGrp="1"/>
          </p:cNvSpPr>
          <p:nvPr>
            <p:ph type="subTitle" sz="quarter" idx="1"/>
          </p:nvPr>
        </p:nvSpPr>
        <p:spPr>
          <a:xfrm>
            <a:off x="0" y="2039938"/>
            <a:ext cx="9144000" cy="4818062"/>
          </a:xfrm>
        </p:spPr>
        <p:txBody>
          <a:bodyPr/>
          <a:lstStyle/>
          <a:p>
            <a:pPr>
              <a:lnSpc>
                <a:spcPct val="95000"/>
              </a:lnSpc>
              <a:spcBef>
                <a:spcPct val="0"/>
              </a:spcBef>
              <a:defRPr/>
            </a:pPr>
            <a:r>
              <a:rPr lang="ru-RU" sz="2700" b="1">
                <a:latin typeface="Times New Roman" panose="02020603050405020304" pitchFamily="18" charset="0"/>
                <a:cs typeface="Times New Roman" panose="02020603050405020304" pitchFamily="18" charset="0"/>
              </a:rPr>
              <a:t>рахунок пригнічення ДНК-гірази, зміні просторового положення ДНК в бактеріальній клітині. </a:t>
            </a:r>
          </a:p>
          <a:p>
            <a:pPr>
              <a:lnSpc>
                <a:spcPct val="95000"/>
              </a:lnSpc>
              <a:spcBef>
                <a:spcPct val="0"/>
              </a:spcBef>
              <a:defRPr/>
            </a:pPr>
            <a:r>
              <a:rPr lang="ru-RU" sz="2700" b="1" err="1">
                <a:latin typeface="Times New Roman" panose="02020603050405020304" pitchFamily="18" charset="0"/>
                <a:cs typeface="Times New Roman" panose="02020603050405020304" pitchFamily="18" charset="0"/>
              </a:rPr>
              <a:t>Антибактеріальна активність менша в кислому середовищі.</a:t>
            </a:r>
            <a:br>
              <a:rPr lang="ru-RU" sz="2700" b="1" err="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Форма випуску. </a:t>
            </a:r>
            <a:r>
              <a:rPr lang="ru-RU" sz="2700" b="1">
                <a:latin typeface="Times New Roman" panose="02020603050405020304" pitchFamily="18" charset="0"/>
                <a:cs typeface="Times New Roman" panose="02020603050405020304" pitchFamily="18" charset="0"/>
              </a:rPr>
              <a:t>Таблетки по 100 і 200 мг. Розчин для інфузій по 100 мл у флаконах (0,2 г активного препарату).</a:t>
            </a:r>
            <a:br>
              <a:rPr lang="ru-RU" sz="2700" b="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Застосування.</a:t>
            </a:r>
            <a:r>
              <a:rPr lang="ru-RU" sz="2700" b="1">
                <a:latin typeface="Times New Roman" panose="02020603050405020304" pitchFamily="18" charset="0"/>
                <a:cs typeface="Times New Roman" panose="02020603050405020304" pitchFamily="18" charset="0"/>
              </a:rPr>
              <a:t> Не менше 600 мг на добу на 2 прийоми. </a:t>
            </a:r>
            <a:br>
              <a:rPr lang="ru-RU" sz="2700" b="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 Побічні реакції. </a:t>
            </a:r>
            <a:r>
              <a:rPr lang="ru-RU" sz="2700" b="1" err="1">
                <a:latin typeface="Times New Roman" panose="02020603050405020304" pitchFamily="18" charset="0"/>
                <a:cs typeface="Times New Roman" panose="02020603050405020304" pitchFamily="18" charset="0"/>
              </a:rPr>
              <a:t>Диспептичні  явища, порушення з боку ЦНС, алергічні реакції, ураження нирок, тахікардія, ураження суглобів, фотодерматити. При лікуванні необхідний контроль функції печінки, нирок і гемопоезу.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600325" y="0"/>
            <a:ext cx="6543675" cy="1776413"/>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Левофлоксацин (</a:t>
            </a:r>
            <a:r>
              <a:rPr lang="en-US" sz="3200" b="1" err="1">
                <a:solidFill>
                  <a:srgbClr val="FFFF00"/>
                </a:solidFill>
                <a:latin typeface="Times New Roman" panose="02020603050405020304" pitchFamily="18" charset="0"/>
                <a:cs typeface="Times New Roman" panose="02020603050405020304" pitchFamily="18" charset="0"/>
              </a:rPr>
              <a:t>Lfx</a:t>
            </a:r>
            <a:r>
              <a:rPr lang="en-US" sz="3200" b="1">
                <a:solidFill>
                  <a:srgbClr val="FFFF00"/>
                </a:solidFill>
                <a:latin typeface="Times New Roman" panose="02020603050405020304" pitchFamily="18" charset="0"/>
                <a:cs typeface="Times New Roman" panose="02020603050405020304" pitchFamily="18" charset="0"/>
              </a:rPr>
              <a:t>)</a:t>
            </a:r>
            <a:r>
              <a:rPr lang="ru-RU" sz="3200" b="1">
                <a:solidFill>
                  <a:srgbClr val="FFFF00"/>
                </a:solidFill>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антибіотик </a:t>
            </a:r>
            <a:r>
              <a:rPr lang="ru-RU" sz="2800" b="1" err="1">
                <a:latin typeface="Times New Roman" panose="02020603050405020304" pitchFamily="18" charset="0"/>
                <a:cs typeface="Times New Roman" panose="02020603050405020304" pitchFamily="18" charset="0"/>
              </a:rPr>
              <a:t>групи фторхінолонів.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Блокує ДНК-гіразу і топоізомеразу І</a:t>
            </a:r>
            <a:r>
              <a:rPr lang="en-US" sz="2800" b="1">
                <a:latin typeface="Times New Roman" panose="02020603050405020304" pitchFamily="18" charset="0"/>
                <a:cs typeface="Times New Roman" panose="02020603050405020304" pitchFamily="18" charset="0"/>
              </a:rPr>
              <a:t>V,</a:t>
            </a:r>
            <a:r>
              <a:rPr lang="ru-RU" sz="2800" b="1">
                <a:latin typeface="Times New Roman" panose="02020603050405020304" pitchFamily="18" charset="0"/>
                <a:cs typeface="Times New Roman" panose="02020603050405020304" pitchFamily="18" charset="0"/>
              </a:rPr>
              <a:t> порушує суперспіралізацію і зшивку </a:t>
            </a:r>
            <a:r>
              <a:rPr lang="en-US" sz="2800" b="1">
                <a:latin typeface="Times New Roman" panose="02020603050405020304" pitchFamily="18" charset="0"/>
                <a:cs typeface="Times New Roman" panose="02020603050405020304" pitchFamily="18" charset="0"/>
              </a:rPr>
              <a:t> </a:t>
            </a:r>
            <a:endParaRPr lang="ru-RU" sz="2800" b="1">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sz="quarter" idx="1"/>
          </p:nvPr>
        </p:nvSpPr>
        <p:spPr>
          <a:xfrm>
            <a:off x="0" y="1814513"/>
            <a:ext cx="9144000" cy="5043487"/>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розривів ДНК, інгібує синтез ДНК. Зупиняє поділ бактеріальних клітин, викликає глибокі морфологічні зміни в цитоплазмі, клітинній стінці і мембранах. </a:t>
            </a:r>
          </a:p>
          <a:p>
            <a:pPr>
              <a:spcBef>
                <a:spcPct val="0"/>
              </a:spcBef>
              <a:defRPr/>
            </a:pPr>
            <a:r>
              <a:rPr lang="ru-RU" sz="2800" b="1">
                <a:latin typeface="Times New Roman" panose="02020603050405020304" pitchFamily="18" charset="0"/>
                <a:cs typeface="Times New Roman" panose="02020603050405020304" pitchFamily="18" charset="0"/>
              </a:rPr>
              <a:t>Має широкий спектр дії.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Широко розподіляється в органах і тканинах організму, добре проникає в легені (концентрація в легенях в 2-3 рази вище, ніж у плазмі), слизову оболонку бронхів і мокротиння, органи сечостатевої системи, спинно-мозкову рідину.</a:t>
            </a: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таблетки по 250 мг і 500 мг.</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568700" y="0"/>
            <a:ext cx="5575300" cy="1974850"/>
          </a:xfrm>
        </p:spPr>
        <p:txBody>
          <a:bodyPr/>
          <a:lstStyle/>
          <a:p>
            <a:pPr>
              <a:defRPr/>
            </a:pP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Дозу препарату визначають індивідуально, залежно від тяжкості захворювання. </a:t>
            </a:r>
          </a:p>
        </p:txBody>
      </p:sp>
      <p:sp>
        <p:nvSpPr>
          <p:cNvPr id="6" name="Подзаголовок 5"/>
          <p:cNvSpPr>
            <a:spLocks noGrp="1"/>
          </p:cNvSpPr>
          <p:nvPr>
            <p:ph type="subTitle" sz="quarter" idx="1"/>
          </p:nvPr>
        </p:nvSpPr>
        <p:spPr>
          <a:xfrm>
            <a:off x="0" y="1974850"/>
            <a:ext cx="9144000" cy="4883150"/>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Приймають </a:t>
            </a:r>
            <a:r>
              <a:rPr lang="en-US" sz="2800" b="1">
                <a:latin typeface="Times New Roman" panose="02020603050405020304" pitchFamily="18" charset="0"/>
                <a:cs typeface="Times New Roman" panose="02020603050405020304" pitchFamily="18" charset="0"/>
              </a:rPr>
              <a:t>per os</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незалежно від прийому їжі, не розжовуючи, запиваючи достатньою кількістю рідини; по 250-500 мг, 1-2 рази на добу. </a:t>
            </a: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a:latin typeface="Times New Roman" panose="02020603050405020304" pitchFamily="18" charset="0"/>
                <a:cs typeface="Times New Roman" panose="02020603050405020304" pitchFamily="18" charset="0"/>
              </a:rPr>
              <a:t>Алергічні </a:t>
            </a:r>
            <a:r>
              <a:rPr lang="ru-RU" sz="2800" b="1" err="1">
                <a:latin typeface="Times New Roman" panose="02020603050405020304" pitchFamily="18" charset="0"/>
                <a:cs typeface="Times New Roman" panose="02020603050405020304" pitchFamily="18" charset="0"/>
              </a:rPr>
              <a:t>реакції</a:t>
            </a:r>
            <a:r>
              <a:rPr lang="ru-RU" sz="2800" b="1">
                <a:latin typeface="Times New Roman" panose="02020603050405020304" pitchFamily="18" charset="0"/>
                <a:cs typeface="Times New Roman" panose="02020603050405020304" pitchFamily="18" charset="0"/>
              </a:rPr>
              <a:t>, алергійний пневмоніт, </a:t>
            </a:r>
            <a:r>
              <a:rPr lang="ru-RU" sz="2800" b="1" err="1">
                <a:latin typeface="Times New Roman" panose="02020603050405020304" pitchFamily="18" charset="0"/>
                <a:cs typeface="Times New Roman" panose="02020603050405020304" pitchFamily="18" charset="0"/>
              </a:rPr>
              <a:t>васкуліт, нудота</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втрата апетиту, біль </a:t>
            </a:r>
            <a:r>
              <a:rPr lang="ru-RU" sz="2800" b="1">
                <a:latin typeface="Times New Roman" panose="02020603050405020304" pitchFamily="18" charset="0"/>
                <a:cs typeface="Times New Roman" panose="02020603050405020304" pitchFamily="18" charset="0"/>
              </a:rPr>
              <a:t>у</a:t>
            </a:r>
            <a:r>
              <a:rPr lang="en-US"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животі</a:t>
            </a:r>
            <a:r>
              <a:rPr lang="ru-RU" sz="2800" b="1">
                <a:latin typeface="Times New Roman" panose="02020603050405020304" pitchFamily="18" charset="0"/>
                <a:cs typeface="Times New Roman" panose="02020603050405020304" pitchFamily="18" charset="0"/>
              </a:rPr>
              <a:t>, порушення травлення, </a:t>
            </a:r>
            <a:r>
              <a:rPr lang="ru-RU" sz="2800" b="1" err="1">
                <a:latin typeface="Times New Roman" panose="02020603050405020304" pitchFamily="18" charset="0"/>
                <a:cs typeface="Times New Roman" panose="02020603050405020304" pitchFamily="18" charset="0"/>
              </a:rPr>
              <a:t>діарея, головний біль, запаморочення, порушення свідомості, підвищена збудливість, депресія, безсоння, ототоксичність, підвищення рівня креатиніну </a:t>
            </a:r>
            <a:r>
              <a:rPr lang="ru-RU" sz="2800" b="1">
                <a:latin typeface="Times New Roman" panose="02020603050405020304" pitchFamily="18" charset="0"/>
                <a:cs typeface="Times New Roman" panose="02020603050405020304" pitchFamily="18" charset="0"/>
              </a:rPr>
              <a:t>в сироватці </a:t>
            </a:r>
            <a:r>
              <a:rPr lang="ru-RU" sz="2800" b="1" err="1">
                <a:latin typeface="Times New Roman" panose="02020603050405020304" pitchFamily="18" charset="0"/>
                <a:cs typeface="Times New Roman" panose="02020603050405020304" pitchFamily="18" charset="0"/>
              </a:rPr>
              <a:t>крові, еозинофілія</a:t>
            </a:r>
            <a:r>
              <a:rPr lang="ru-RU" sz="2800" b="1">
                <a:latin typeface="Times New Roman" panose="02020603050405020304" pitchFamily="18" charset="0"/>
                <a:cs typeface="Times New Roman" panose="02020603050405020304" pitchFamily="18" charset="0"/>
              </a:rPr>
              <a:t>, лейкопенія, нейтропенія, </a:t>
            </a:r>
            <a:r>
              <a:rPr lang="ru-RU" sz="2800" b="1" err="1">
                <a:latin typeface="Times New Roman" panose="02020603050405020304" pitchFamily="18" charset="0"/>
                <a:cs typeface="Times New Roman" panose="02020603050405020304" pitchFamily="18" charset="0"/>
              </a:rPr>
              <a:t>тромбоцитопенія</a:t>
            </a:r>
            <a:r>
              <a:rPr lang="ru-RU"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агранулоцитоз</a:t>
            </a:r>
            <a:r>
              <a:rPr lang="ru-RU" sz="2800" b="1">
                <a:latin typeface="Times New Roman" panose="02020603050405020304" pitchFamily="18" charset="0"/>
                <a:cs typeface="Times New Roman" panose="02020603050405020304" pitchFamily="18" charset="0"/>
              </a:rPr>
              <a:t>, гемолітична анемія.</a:t>
            </a:r>
          </a:p>
          <a:p>
            <a:pPr>
              <a:defRPr/>
            </a:pPr>
            <a:endParaRPr lang="ru-RU" sz="1800" b="1">
              <a:latin typeface="Times New Roman" panose="02020603050405020304" pitchFamily="18" charset="0"/>
              <a:cs typeface="Times New Roman" panose="02020603050405020304" pitchFamily="18" charset="0"/>
            </a:endParaRPr>
          </a:p>
        </p:txBody>
      </p:sp>
      <p:pic>
        <p:nvPicPr>
          <p:cNvPr id="34820" name="Рисунок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07950" y="128588"/>
            <a:ext cx="3460750" cy="184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671888" y="0"/>
            <a:ext cx="5472112" cy="151288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Моксифлоксацин (Mfx) </a:t>
            </a:r>
            <a:r>
              <a:rPr lang="ru-RU" sz="2800" b="1">
                <a:latin typeface="Times New Roman" panose="02020603050405020304" pitchFamily="18" charset="0"/>
                <a:cs typeface="Times New Roman" panose="02020603050405020304" pitchFamily="18" charset="0"/>
              </a:rPr>
              <a:t>– фторхінолон IV покоління.</a:t>
            </a:r>
          </a:p>
        </p:txBody>
      </p:sp>
      <p:sp>
        <p:nvSpPr>
          <p:cNvPr id="5" name="Подзаголовок 4"/>
          <p:cNvSpPr>
            <a:spLocks noGrp="1"/>
          </p:cNvSpPr>
          <p:nvPr>
            <p:ph type="subTitle" sz="quarter" idx="1"/>
          </p:nvPr>
        </p:nvSpPr>
        <p:spPr>
          <a:xfrm>
            <a:off x="0" y="1512888"/>
            <a:ext cx="9144000" cy="5345112"/>
          </a:xfrm>
        </p:spPr>
        <p:txBody>
          <a:bodyPr/>
          <a:lstStyle/>
          <a:p>
            <a:pPr>
              <a:defRPr/>
            </a:pPr>
            <a:r>
              <a:rPr lang="ru-RU" sz="2800" b="1">
                <a:latin typeface="Times New Roman" panose="02020603050405020304" pitchFamily="18" charset="0"/>
                <a:cs typeface="Times New Roman" panose="02020603050405020304" pitchFamily="18" charset="0"/>
              </a:rPr>
              <a:t>Інгібує ДНК-гіразу і топоізомеразу </a:t>
            </a:r>
            <a:r>
              <a:rPr lang="en-US" sz="2800" b="1">
                <a:latin typeface="Times New Roman" panose="02020603050405020304" pitchFamily="18" charset="0"/>
                <a:cs typeface="Times New Roman" panose="02020603050405020304" pitchFamily="18" charset="0"/>
              </a:rPr>
              <a:t>IV – </a:t>
            </a:r>
            <a:r>
              <a:rPr lang="ru-RU" sz="2800" b="1" err="1">
                <a:latin typeface="Times New Roman" panose="02020603050405020304" pitchFamily="18" charset="0"/>
                <a:cs typeface="Times New Roman" panose="02020603050405020304" pitchFamily="18" charset="0"/>
              </a:rPr>
              <a:t>ферменти, необхідні для реплікації, транскрипції та рекомбінації бактеріальної ДНК. Порушує синтез ДНК мікробної клітини, має бактерицидну дію. </a:t>
            </a:r>
            <a:br>
              <a:rPr lang="ru-RU" sz="2800" b="1" err="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a:latin typeface="Times New Roman" panose="02020603050405020304" pitchFamily="18" charset="0"/>
                <a:cs typeface="Times New Roman" panose="02020603050405020304" pitchFamily="18" charset="0"/>
              </a:rPr>
              <a:t>Таблетки по 400 мг, розчин для інфузій 1 мл якого містить 1,6 мг моксифлоксацину гідрохлориду.</a:t>
            </a:r>
            <a:br>
              <a:rPr lang="ru-RU" sz="2800" b="1">
                <a:latin typeface="Times New Roman" panose="02020603050405020304" pitchFamily="18" charset="0"/>
                <a:cs typeface="Times New Roman" panose="02020603050405020304" pitchFamily="18" charset="0"/>
              </a:rPr>
            </a:br>
            <a:r>
              <a:rPr lang="ru-RU" sz="2800" b="1" i="1">
                <a:solidFill>
                  <a:srgbClr val="FFFF00"/>
                </a:solidFill>
                <a:latin typeface="Times New Roman" panose="02020603050405020304" pitchFamily="18" charset="0"/>
                <a:cs typeface="Times New Roman" panose="02020603050405020304" pitchFamily="18" charset="0"/>
              </a:rPr>
              <a:t>Застосування.</a:t>
            </a:r>
            <a:r>
              <a:rPr lang="ru-RU" sz="2800" b="1">
                <a:latin typeface="Times New Roman" panose="02020603050405020304" pitchFamily="18" charset="0"/>
                <a:cs typeface="Times New Roman" panose="02020603050405020304" pitchFamily="18" charset="0"/>
              </a:rPr>
              <a:t> </a:t>
            </a:r>
            <a:r>
              <a:rPr lang="en-US" sz="2800" b="1">
                <a:latin typeface="Times New Roman" panose="02020603050405020304" pitchFamily="18" charset="0"/>
                <a:cs typeface="Times New Roman" panose="02020603050405020304" pitchFamily="18" charset="0"/>
              </a:rPr>
              <a:t>Per os, </a:t>
            </a:r>
            <a:r>
              <a:rPr lang="ru-RU" sz="2800" b="1" err="1">
                <a:latin typeface="Times New Roman" panose="02020603050405020304" pitchFamily="18" charset="0"/>
                <a:cs typeface="Times New Roman" panose="02020603050405020304" pitchFamily="18" charset="0"/>
              </a:rPr>
              <a:t>внутрішньовенно (інфузія протягом 60 хв), 400 мг 1 раз на добу. Тривалість терапії залежить від показань до застосування. </a:t>
            </a:r>
            <a:endParaRPr lang="ru-RU" sz="2800" b="1">
              <a:latin typeface="Times New Roman" panose="02020603050405020304" pitchFamily="18" charset="0"/>
              <a:cs typeface="Times New Roman" panose="02020603050405020304" pitchFamily="18" charset="0"/>
            </a:endParaRPr>
          </a:p>
          <a:p>
            <a:pPr>
              <a:defRPr/>
            </a:pPr>
            <a:r>
              <a:rPr lang="ru-RU" sz="2800" b="1" i="1">
                <a:solidFill>
                  <a:srgbClr val="FFFF00"/>
                </a:solidFill>
                <a:latin typeface="Times New Roman" panose="02020603050405020304" pitchFamily="18" charset="0"/>
                <a:cs typeface="Times New Roman" panose="02020603050405020304" pitchFamily="18" charset="0"/>
              </a:rPr>
              <a:t>Побічні </a:t>
            </a:r>
            <a:r>
              <a:rPr lang="ru-RU" sz="2800" b="1" i="1" err="1">
                <a:solidFill>
                  <a:srgbClr val="FFFF00"/>
                </a:solidFill>
                <a:latin typeface="Times New Roman" panose="02020603050405020304" pitchFamily="18" charset="0"/>
                <a:cs typeface="Times New Roman" panose="02020603050405020304" pitchFamily="18" charset="0"/>
              </a:rPr>
              <a:t>реакції. </a:t>
            </a:r>
            <a:r>
              <a:rPr lang="ru-RU" sz="2800" b="1" err="1">
                <a:latin typeface="Times New Roman" panose="02020603050405020304" pitchFamily="18" charset="0"/>
                <a:cs typeface="Times New Roman" panose="02020603050405020304" pitchFamily="18" charset="0"/>
              </a:rPr>
              <a:t>Такі ж як у Левофлоксацину.</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070100" y="20638"/>
            <a:ext cx="7073900" cy="2689225"/>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Гатифлоксацин (</a:t>
            </a:r>
            <a:r>
              <a:rPr lang="en-US" sz="3200" b="1" err="1">
                <a:solidFill>
                  <a:srgbClr val="FFFF00"/>
                </a:solidFill>
                <a:latin typeface="Times New Roman" panose="02020603050405020304" pitchFamily="18" charset="0"/>
                <a:cs typeface="Times New Roman" panose="02020603050405020304" pitchFamily="18" charset="0"/>
              </a:rPr>
              <a:t>Gfx</a:t>
            </a:r>
            <a:r>
              <a:rPr lang="en-US" sz="3200" b="1">
                <a:solidFill>
                  <a:srgbClr val="FFFF00"/>
                </a:solidFill>
                <a:latin typeface="Times New Roman" panose="02020603050405020304" pitchFamily="18" charset="0"/>
                <a:cs typeface="Times New Roman" panose="02020603050405020304" pitchFamily="18" charset="0"/>
              </a:rPr>
              <a:t>)</a:t>
            </a:r>
            <a:r>
              <a:rPr lang="ru-RU" sz="3200" b="1">
                <a:solidFill>
                  <a:srgbClr val="FFFF00"/>
                </a:solidFill>
                <a:latin typeface="Times New Roman" panose="02020603050405020304" pitchFamily="18" charset="0"/>
                <a:cs typeface="Times New Roman" panose="02020603050405020304" pitchFamily="18" charset="0"/>
              </a:rPr>
              <a:t> </a:t>
            </a:r>
            <a:r>
              <a:rPr lang="ru-RU" sz="2800" b="1">
                <a:latin typeface="Times New Roman" panose="02020603050405020304" pitchFamily="18" charset="0"/>
                <a:cs typeface="Times New Roman" panose="02020603050405020304" pitchFamily="18" charset="0"/>
              </a:rPr>
              <a:t>- протимікобактеріальна </a:t>
            </a:r>
            <a:r>
              <a:rPr lang="ru-RU" sz="2800" b="1" err="1">
                <a:latin typeface="Times New Roman" panose="02020603050405020304" pitchFamily="18" charset="0"/>
                <a:cs typeface="Times New Roman" panose="02020603050405020304" pitchFamily="18" charset="0"/>
              </a:rPr>
              <a:t>дія забезпечується завдяки пригніченню ДНК-гірази </a:t>
            </a:r>
            <a:r>
              <a:rPr lang="ru-RU" sz="2800" b="1">
                <a:latin typeface="Times New Roman" panose="02020603050405020304" pitchFamily="18" charset="0"/>
                <a:cs typeface="Times New Roman" panose="02020603050405020304" pitchFamily="18" charset="0"/>
              </a:rPr>
              <a:t>та топоізомерази </a:t>
            </a:r>
            <a:r>
              <a:rPr lang="en-US" sz="2800" b="1">
                <a:latin typeface="Times New Roman" panose="02020603050405020304" pitchFamily="18" charset="0"/>
                <a:cs typeface="Times New Roman" panose="02020603050405020304" pitchFamily="18" charset="0"/>
              </a:rPr>
              <a:t>IV. </a:t>
            </a:r>
            <a:r>
              <a:rPr lang="ru-RU" sz="2800" b="1">
                <a:latin typeface="Times New Roman" panose="02020603050405020304" pitchFamily="18" charset="0"/>
                <a:cs typeface="Times New Roman" panose="02020603050405020304" pitchFamily="18" charset="0"/>
              </a:rPr>
              <a:t>ДНК-гіраза є важливим ферментом, який бере участь у редуплікації ДНК збудників. </a:t>
            </a:r>
          </a:p>
        </p:txBody>
      </p:sp>
      <p:sp>
        <p:nvSpPr>
          <p:cNvPr id="5" name="Подзаголовок 4"/>
          <p:cNvSpPr>
            <a:spLocks noGrp="1"/>
          </p:cNvSpPr>
          <p:nvPr>
            <p:ph type="subTitle" sz="quarter" idx="1"/>
          </p:nvPr>
        </p:nvSpPr>
        <p:spPr>
          <a:xfrm>
            <a:off x="0" y="2709863"/>
            <a:ext cx="9144000" cy="4319587"/>
          </a:xfrm>
        </p:spPr>
        <p:txBody>
          <a:bodyPr/>
          <a:lstStyle/>
          <a:p>
            <a:pPr>
              <a:lnSpc>
                <a:spcPct val="90000"/>
              </a:lnSpc>
              <a:spcBef>
                <a:spcPct val="0"/>
              </a:spcBef>
              <a:defRPr/>
            </a:pPr>
            <a:r>
              <a:rPr lang="ru-RU" sz="2800" b="1">
                <a:latin typeface="Times New Roman" panose="02020603050405020304" pitchFamily="18" charset="0"/>
                <a:cs typeface="Times New Roman" panose="02020603050405020304" pitchFamily="18" charset="0"/>
              </a:rPr>
              <a:t>Топоізомераза </a:t>
            </a:r>
            <a:r>
              <a:rPr lang="en-US" sz="2800" b="1">
                <a:latin typeface="Times New Roman" panose="02020603050405020304" pitchFamily="18" charset="0"/>
                <a:cs typeface="Times New Roman" panose="02020603050405020304" pitchFamily="18" charset="0"/>
              </a:rPr>
              <a:t>IV </a:t>
            </a:r>
            <a:r>
              <a:rPr lang="ru-RU" sz="2800" b="1">
                <a:latin typeface="Times New Roman" panose="02020603050405020304" pitchFamily="18" charset="0"/>
                <a:cs typeface="Times New Roman" panose="02020603050405020304" pitchFamily="18" charset="0"/>
              </a:rPr>
              <a:t>є ферментом, який відіграє провідну роль у поділі хромосом ДНК </a:t>
            </a:r>
            <a:r>
              <a:rPr lang="ru-RU" sz="2800" b="1" err="1">
                <a:latin typeface="Times New Roman" panose="02020603050405020304" pitchFamily="18" charset="0"/>
                <a:cs typeface="Times New Roman" panose="02020603050405020304" pitchFamily="18" charset="0"/>
              </a:rPr>
              <a:t>бактеріальної клітини</a:t>
            </a:r>
            <a:r>
              <a:rPr lang="ru-RU" sz="2800" b="1">
                <a:latin typeface="Times New Roman" panose="02020603050405020304" pitchFamily="18" charset="0"/>
                <a:cs typeface="Times New Roman" panose="02020603050405020304" pitchFamily="18" charset="0"/>
              </a:rPr>
              <a:t>.</a:t>
            </a:r>
          </a:p>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Форма </a:t>
            </a:r>
            <a:r>
              <a:rPr lang="ru-RU" sz="2800" b="1" i="1" err="1">
                <a:solidFill>
                  <a:srgbClr val="FFFF00"/>
                </a:solidFill>
                <a:latin typeface="Times New Roman" panose="02020603050405020304" pitchFamily="18" charset="0"/>
                <a:cs typeface="Times New Roman" panose="02020603050405020304" pitchFamily="18" charset="0"/>
              </a:rPr>
              <a:t>випуску. </a:t>
            </a:r>
            <a:r>
              <a:rPr lang="ru-RU" sz="2800" b="1" err="1">
                <a:latin typeface="Times New Roman" panose="02020603050405020304" pitchFamily="18" charset="0"/>
                <a:cs typeface="Times New Roman" panose="02020603050405020304" pitchFamily="18" charset="0"/>
              </a:rPr>
              <a:t>Розчин для інфузій</a:t>
            </a:r>
            <a:r>
              <a:rPr lang="ru-RU" sz="2800" b="1">
                <a:latin typeface="Times New Roman" panose="02020603050405020304" pitchFamily="18" charset="0"/>
                <a:cs typeface="Times New Roman" panose="02020603050405020304" pitchFamily="18" charset="0"/>
              </a:rPr>
              <a:t>, 1 мл </a:t>
            </a:r>
            <a:r>
              <a:rPr lang="ru-RU" sz="2800" b="1" err="1">
                <a:latin typeface="Times New Roman" panose="02020603050405020304" pitchFamily="18" charset="0"/>
                <a:cs typeface="Times New Roman" panose="02020603050405020304" pitchFamily="18" charset="0"/>
              </a:rPr>
              <a:t>якого містить 2 мг гатифлоксацину.</a:t>
            </a:r>
          </a:p>
          <a:p>
            <a:pPr>
              <a:lnSpc>
                <a:spcPct val="90000"/>
              </a:lnSpc>
              <a:spcBef>
                <a:spcPct val="0"/>
              </a:spcBef>
              <a:defRPr/>
            </a:pPr>
            <a:r>
              <a:rPr lang="uk-UA" sz="2800" b="1" i="1">
                <a:solidFill>
                  <a:srgbClr val="FFFF00"/>
                </a:solidFill>
                <a:latin typeface="Times New Roman" panose="02020603050405020304" pitchFamily="18" charset="0"/>
                <a:cs typeface="Times New Roman" panose="02020603050405020304" pitchFamily="18" charset="0"/>
              </a:rPr>
              <a:t>Застосування. </a:t>
            </a:r>
            <a:r>
              <a:rPr lang="uk-UA" sz="2800" b="1">
                <a:latin typeface="Times New Roman" panose="02020603050405020304" pitchFamily="18" charset="0"/>
                <a:cs typeface="Times New Roman" panose="02020603050405020304" pitchFamily="18" charset="0"/>
              </a:rPr>
              <a:t>Добова доза 400 мг.</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Побічні реакції. </a:t>
            </a:r>
            <a:r>
              <a:rPr lang="ru-RU" sz="2800" b="1">
                <a:latin typeface="Times New Roman" panose="02020603050405020304" pitchFamily="18" charset="0"/>
                <a:cs typeface="Times New Roman" panose="02020603050405020304" pitchFamily="18" charset="0"/>
              </a:rPr>
              <a:t>Алергічні </a:t>
            </a:r>
            <a:r>
              <a:rPr lang="ru-RU" sz="2800" b="1" err="1">
                <a:latin typeface="Times New Roman" panose="02020603050405020304" pitchFamily="18" charset="0"/>
                <a:cs typeface="Times New Roman" panose="02020603050405020304" pitchFamily="18" charset="0"/>
              </a:rPr>
              <a:t>реакції, астенія, озноб, гіпертензія, серцебиття, анорексія, гіперглікемія, артралгія, збудження, нервозність, парестезія, аномалії зору, викривлення смаку, дзвін у вухах, дизурія.</a:t>
            </a:r>
          </a:p>
          <a:p>
            <a:pPr>
              <a:defRPr/>
            </a:pP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059113" y="-9525"/>
            <a:ext cx="6084887" cy="172243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Етіонамід (Е</a:t>
            </a:r>
            <a:r>
              <a:rPr lang="en-US" sz="3200" b="1">
                <a:solidFill>
                  <a:srgbClr val="FFFF00"/>
                </a:solidFill>
                <a:latin typeface="Times New Roman" panose="02020603050405020304" pitchFamily="18" charset="0"/>
                <a:cs typeface="Times New Roman" panose="02020603050405020304" pitchFamily="18" charset="0"/>
              </a:rPr>
              <a:t>t), </a:t>
            </a:r>
            <a:r>
              <a:rPr lang="ru-RU" sz="3200" b="1" err="1">
                <a:solidFill>
                  <a:srgbClr val="FFFF00"/>
                </a:solidFill>
                <a:latin typeface="Times New Roman" panose="02020603050405020304" pitchFamily="18" charset="0"/>
                <a:cs typeface="Times New Roman" panose="02020603050405020304" pitchFamily="18" charset="0"/>
              </a:rPr>
              <a:t>Протіонамід (Р</a:t>
            </a:r>
            <a:r>
              <a:rPr lang="en-US" sz="3200" b="1">
                <a:solidFill>
                  <a:srgbClr val="FFFF00"/>
                </a:solidFill>
                <a:latin typeface="Times New Roman" panose="02020603050405020304" pitchFamily="18" charset="0"/>
                <a:cs typeface="Times New Roman" panose="02020603050405020304" pitchFamily="18" charset="0"/>
              </a:rPr>
              <a:t>t) </a:t>
            </a:r>
            <a:r>
              <a:rPr lang="en-US" sz="2800" b="1">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антимікобактеріальні синтетичні       препарати-гомологи. Ефективні в кислому середовищі, гальмують </a:t>
            </a:r>
          </a:p>
        </p:txBody>
      </p:sp>
      <p:sp>
        <p:nvSpPr>
          <p:cNvPr id="4" name="Подзаголовок 3"/>
          <p:cNvSpPr>
            <a:spLocks noGrp="1"/>
          </p:cNvSpPr>
          <p:nvPr>
            <p:ph type="subTitle" sz="quarter" idx="1"/>
          </p:nvPr>
        </p:nvSpPr>
        <p:spPr>
          <a:xfrm>
            <a:off x="0" y="1712913"/>
            <a:ext cx="9144000" cy="5145087"/>
          </a:xfrm>
        </p:spPr>
        <p:txBody>
          <a:bodyPr/>
          <a:lstStyle/>
          <a:p>
            <a:pPr>
              <a:lnSpc>
                <a:spcPct val="90000"/>
              </a:lnSpc>
              <a:spcBef>
                <a:spcPct val="0"/>
              </a:spcBef>
              <a:defRPr/>
            </a:pPr>
            <a:r>
              <a:rPr lang="ru-RU" sz="2700" b="1">
                <a:latin typeface="Times New Roman" panose="02020603050405020304" pitchFamily="18" charset="0"/>
                <a:cs typeface="Times New Roman" panose="02020603050405020304" pitchFamily="18" charset="0"/>
              </a:rPr>
              <a:t>розвиток резистентності до інших препаратів. Достатньо активні щодо МБТ, що </a:t>
            </a:r>
            <a:r>
              <a:rPr lang="ru-RU" sz="2700" b="1" err="1">
                <a:latin typeface="Times New Roman" panose="02020603050405020304" pitchFamily="18" charset="0"/>
                <a:cs typeface="Times New Roman" panose="02020603050405020304" pitchFamily="18" charset="0"/>
              </a:rPr>
              <a:t>повільно і швидко </a:t>
            </a:r>
            <a:r>
              <a:rPr lang="ru-RU" sz="2700" b="1">
                <a:latin typeface="Times New Roman" panose="02020603050405020304" pitchFamily="18" charset="0"/>
                <a:cs typeface="Times New Roman" panose="02020603050405020304" pitchFamily="18" charset="0"/>
              </a:rPr>
              <a:t>розмножуються, знаходяться поза- і всередині клітини.</a:t>
            </a:r>
            <a:br>
              <a:rPr lang="ru-RU" sz="2700" b="1">
                <a:latin typeface="Times New Roman" panose="02020603050405020304" pitchFamily="18" charset="0"/>
                <a:cs typeface="Times New Roman" panose="02020603050405020304" pitchFamily="18" charset="0"/>
              </a:rPr>
            </a:br>
            <a:r>
              <a:rPr lang="ru-RU" sz="2700" b="1">
                <a:latin typeface="Times New Roman" panose="02020603050405020304" pitchFamily="18" charset="0"/>
                <a:cs typeface="Times New Roman" panose="02020603050405020304" pitchFamily="18" charset="0"/>
              </a:rPr>
              <a:t>Спроможні проникати в порожнини й інкапсульовані вогнища.</a:t>
            </a:r>
            <a:br>
              <a:rPr lang="ru-RU" sz="2700" b="1">
                <a:latin typeface="Times New Roman" panose="02020603050405020304" pitchFamily="18" charset="0"/>
                <a:cs typeface="Times New Roman" panose="02020603050405020304" pitchFamily="18" charset="0"/>
              </a:rPr>
            </a:br>
            <a:r>
              <a:rPr lang="ru-RU" sz="2700" b="1" i="1">
                <a:solidFill>
                  <a:srgbClr val="FFFF00"/>
                </a:solidFill>
                <a:latin typeface="Times New Roman" panose="02020603050405020304" pitchFamily="18" charset="0"/>
                <a:cs typeface="Times New Roman" panose="02020603050405020304" pitchFamily="18" charset="0"/>
              </a:rPr>
              <a:t>Форма випуску. </a:t>
            </a:r>
            <a:r>
              <a:rPr lang="ru-RU" sz="2700" b="1">
                <a:latin typeface="Times New Roman" panose="02020603050405020304" pitchFamily="18" charset="0"/>
                <a:cs typeface="Times New Roman" panose="02020603050405020304" pitchFamily="18" charset="0"/>
              </a:rPr>
              <a:t>Драже і </a:t>
            </a:r>
            <a:r>
              <a:rPr lang="ru-RU" sz="2700" b="1" err="1">
                <a:latin typeface="Times New Roman" panose="02020603050405020304" pitchFamily="18" charset="0"/>
                <a:cs typeface="Times New Roman" panose="02020603050405020304" pitchFamily="18" charset="0"/>
              </a:rPr>
              <a:t>таблеткі </a:t>
            </a:r>
            <a:r>
              <a:rPr lang="ru-RU" sz="2700" b="1">
                <a:latin typeface="Times New Roman" panose="02020603050405020304" pitchFamily="18" charset="0"/>
                <a:cs typeface="Times New Roman" panose="02020603050405020304" pitchFamily="18" charset="0"/>
              </a:rPr>
              <a:t>по 0,25 г. </a:t>
            </a:r>
          </a:p>
          <a:p>
            <a:pPr>
              <a:lnSpc>
                <a:spcPct val="90000"/>
              </a:lnSpc>
              <a:spcBef>
                <a:spcPct val="0"/>
              </a:spcBef>
              <a:defRPr/>
            </a:pPr>
            <a:r>
              <a:rPr lang="ru-RU" sz="2700" b="1" i="1">
                <a:solidFill>
                  <a:srgbClr val="FFFF00"/>
                </a:solidFill>
                <a:latin typeface="Times New Roman" panose="02020603050405020304" pitchFamily="18" charset="0"/>
                <a:cs typeface="Times New Roman" panose="02020603050405020304" pitchFamily="18" charset="0"/>
              </a:rPr>
              <a:t>Застосування.</a:t>
            </a:r>
            <a:r>
              <a:rPr lang="ru-RU" sz="2700" b="1">
                <a:latin typeface="Times New Roman" panose="02020603050405020304" pitchFamily="18" charset="0"/>
                <a:cs typeface="Times New Roman" panose="02020603050405020304" pitchFamily="18" charset="0"/>
              </a:rPr>
              <a:t> Перед призначенням потрібен контроль функції печінки і стану шлунково-кишкового тракту. </a:t>
            </a:r>
            <a:br>
              <a:rPr lang="ru-RU" sz="2700" b="1">
                <a:latin typeface="Times New Roman" panose="02020603050405020304" pitchFamily="18" charset="0"/>
                <a:cs typeface="Times New Roman" panose="02020603050405020304" pitchFamily="18" charset="0"/>
              </a:rPr>
            </a:br>
            <a:r>
              <a:rPr lang="ru-RU" sz="2700" b="1">
                <a:latin typeface="Times New Roman" panose="02020603050405020304" pitchFamily="18" charset="0"/>
                <a:cs typeface="Times New Roman" panose="02020603050405020304" pitchFamily="18" charset="0"/>
              </a:rPr>
              <a:t>Призначають по 0,25 г 3 рази на добу після їжі. </a:t>
            </a:r>
            <a:br>
              <a:rPr lang="ru-RU" sz="2700" b="1">
                <a:latin typeface="Times New Roman" panose="02020603050405020304" pitchFamily="18" charset="0"/>
                <a:cs typeface="Times New Roman" panose="02020603050405020304" pitchFamily="18" charset="0"/>
              </a:rPr>
            </a:br>
            <a:r>
              <a:rPr lang="ru-RU" sz="2700" b="1">
                <a:latin typeface="Times New Roman" panose="02020603050405020304" pitchFamily="18" charset="0"/>
                <a:cs typeface="Times New Roman" panose="02020603050405020304" pitchFamily="18" charset="0"/>
              </a:rPr>
              <a:t> </a:t>
            </a:r>
            <a:r>
              <a:rPr lang="ru-RU" sz="2700" b="1" i="1">
                <a:solidFill>
                  <a:srgbClr val="FFFF00"/>
                </a:solidFill>
                <a:latin typeface="Times New Roman" panose="02020603050405020304" pitchFamily="18" charset="0"/>
                <a:cs typeface="Times New Roman" panose="02020603050405020304" pitchFamily="18" charset="0"/>
              </a:rPr>
              <a:t>Побічні реакції. </a:t>
            </a:r>
            <a:r>
              <a:rPr lang="ru-RU" sz="2700" b="1" err="1">
                <a:latin typeface="Times New Roman" panose="02020603050405020304" pitchFamily="18" charset="0"/>
                <a:cs typeface="Times New Roman" panose="02020603050405020304" pitchFamily="18" charset="0"/>
              </a:rPr>
              <a:t>Диспептичні явища, загострення  гастриту, виразкової хвороби шлунка і 12-палої кишки, гепатити</a:t>
            </a:r>
            <a:r>
              <a:rPr lang="ru-RU" sz="2700" b="1">
                <a:latin typeface="Times New Roman" panose="02020603050405020304" pitchFamily="18" charset="0"/>
                <a:cs typeface="Times New Roman" panose="02020603050405020304" pitchFamily="18" charset="0"/>
              </a:rPr>
              <a:t>, нефрити, алергічні реакції, рідше –периферичні неврити, гіповітаміноз РР. </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484438" y="0"/>
            <a:ext cx="6659562" cy="195738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Натрію парааміносаліцилат </a:t>
            </a:r>
            <a:br>
              <a:rPr lang="ru-RU" sz="3200" b="1">
                <a:solidFill>
                  <a:srgbClr val="FFFF00"/>
                </a:solidFill>
                <a:latin typeface="Times New Roman" panose="02020603050405020304" pitchFamily="18" charset="0"/>
                <a:cs typeface="Times New Roman" panose="02020603050405020304" pitchFamily="18" charset="0"/>
              </a:rPr>
            </a:br>
            <a:r>
              <a:rPr lang="ru-RU" sz="3200" b="1">
                <a:solidFill>
                  <a:srgbClr val="FFFF00"/>
                </a:solidFill>
                <a:latin typeface="Times New Roman" panose="02020603050405020304" pitchFamily="18" charset="0"/>
                <a:cs typeface="Times New Roman" panose="02020603050405020304" pitchFamily="18" charset="0"/>
              </a:rPr>
              <a:t>(ПАСК - Ра</a:t>
            </a:r>
            <a:r>
              <a:rPr lang="en-US" sz="3200" b="1">
                <a:solidFill>
                  <a:srgbClr val="FFFF00"/>
                </a:solidFill>
                <a:latin typeface="Times New Roman" panose="02020603050405020304" pitchFamily="18" charset="0"/>
                <a:cs typeface="Times New Roman" panose="02020603050405020304" pitchFamily="18" charset="0"/>
              </a:rPr>
              <a:t>s)</a:t>
            </a:r>
            <a:r>
              <a:rPr lang="en-US" sz="2800" b="1">
                <a:latin typeface="Times New Roman" panose="02020603050405020304" pitchFamily="18" charset="0"/>
                <a:cs typeface="Times New Roman" panose="02020603050405020304" pitchFamily="18" charset="0"/>
              </a:rPr>
              <a:t> – </a:t>
            </a:r>
            <a:r>
              <a:rPr lang="ru-RU" sz="2800" b="1" err="1">
                <a:latin typeface="Times New Roman" panose="02020603050405020304" pitchFamily="18" charset="0"/>
                <a:cs typeface="Times New Roman" panose="02020603050405020304" pitchFamily="18" charset="0"/>
              </a:rPr>
              <a:t>натрієва сіль парааміносаліцилової  кислоти.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Діє </a:t>
            </a:r>
            <a:r>
              <a:rPr lang="ru-RU" sz="2800" b="1" err="1">
                <a:latin typeface="Times New Roman" panose="02020603050405020304" pitchFamily="18" charset="0"/>
                <a:cs typeface="Times New Roman" panose="02020603050405020304" pitchFamily="18" charset="0"/>
              </a:rPr>
              <a:t>переважно на МБТ, </a:t>
            </a:r>
            <a:r>
              <a:rPr lang="ru-RU" sz="2800" b="1">
                <a:latin typeface="Times New Roman" panose="02020603050405020304" pitchFamily="18" charset="0"/>
                <a:cs typeface="Times New Roman" panose="02020603050405020304" pitchFamily="18" charset="0"/>
              </a:rPr>
              <a:t>що розташовані</a:t>
            </a:r>
          </a:p>
        </p:txBody>
      </p:sp>
      <p:sp>
        <p:nvSpPr>
          <p:cNvPr id="4" name="Подзаголовок 3"/>
          <p:cNvSpPr>
            <a:spLocks noGrp="1"/>
          </p:cNvSpPr>
          <p:nvPr>
            <p:ph type="subTitle" sz="quarter" idx="1"/>
          </p:nvPr>
        </p:nvSpPr>
        <p:spPr>
          <a:xfrm>
            <a:off x="0" y="1957388"/>
            <a:ext cx="9144000" cy="5000625"/>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позаклітинно, на внутрішньклітино розташовані МБТ впливає слабко. </a:t>
            </a:r>
            <a:r>
              <a:rPr lang="ru-RU" sz="2800" b="1" err="1">
                <a:latin typeface="Times New Roman" panose="02020603050405020304" pitchFamily="18" charset="0"/>
                <a:cs typeface="Times New Roman" panose="02020603050405020304" pitchFamily="18" charset="0"/>
              </a:rPr>
              <a:t>Механізм дії пов’язують з пригніченням синтезу фолієвої кислоти і утворення</a:t>
            </a: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err="1">
                <a:latin typeface="Times New Roman" panose="02020603050405020304" pitchFamily="18" charset="0"/>
                <a:cs typeface="Times New Roman" panose="02020603050405020304" pitchFamily="18" charset="0"/>
              </a:rPr>
              <a:t>мікобактину – компонента мікобактеріальної стінки.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Гальмує розвиток стійкості проти ізоніазиду і стрептоміцину.</a:t>
            </a:r>
            <a:br>
              <a:rPr lang="ru-RU" sz="2800" b="1" err="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a:t>
            </a:r>
            <a:r>
              <a:rPr lang="ru-RU" sz="2800" b="1" err="1">
                <a:latin typeface="Times New Roman" panose="02020603050405020304" pitchFamily="18" charset="0"/>
                <a:cs typeface="Times New Roman" panose="02020603050405020304" pitchFamily="18" charset="0"/>
              </a:rPr>
              <a:t>даний час препарат застосовують при непереносимості або стійкості до інших препаратів.  </a:t>
            </a:r>
            <a:endParaRPr lang="ru-RU" sz="2800" b="1">
              <a:latin typeface="Times New Roman" panose="02020603050405020304" pitchFamily="18" charset="0"/>
              <a:cs typeface="Times New Roman" panose="02020603050405020304" pitchFamily="18" charset="0"/>
            </a:endParaRPr>
          </a:p>
          <a:p>
            <a:pPr>
              <a:spcBef>
                <a:spcPct val="0"/>
              </a:spcBef>
              <a:defRPr/>
            </a:pPr>
            <a:r>
              <a:rPr lang="ru-RU" sz="2800" b="1" i="1">
                <a:solidFill>
                  <a:srgbClr val="FFFF00"/>
                </a:solidFill>
                <a:latin typeface="Times New Roman" panose="02020603050405020304" pitchFamily="18" charset="0"/>
                <a:cs typeface="Times New Roman" panose="02020603050405020304" pitchFamily="18" charset="0"/>
              </a:rPr>
              <a:t>Форма випуску. </a:t>
            </a:r>
            <a:r>
              <a:rPr lang="ru-RU" sz="2800" b="1" err="1">
                <a:latin typeface="Times New Roman" panose="02020603050405020304" pitchFamily="18" charset="0"/>
                <a:cs typeface="Times New Roman" panose="02020603050405020304" pitchFamily="18" charset="0"/>
              </a:rPr>
              <a:t>Випускають у порошках, гранулах, таблетках (0,5 г), 3 % водний розчин ПАСК- Na для внутрішньовенних ін’єкцій.</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6" name="Rectangle 4"/>
          <p:cNvSpPr>
            <a:spLocks noGrp="1" noChangeArrowheads="1"/>
          </p:cNvSpPr>
          <p:nvPr>
            <p:ph type="title"/>
          </p:nvPr>
        </p:nvSpPr>
        <p:spPr>
          <a:xfrm>
            <a:off x="0" y="1724025"/>
            <a:ext cx="9144000" cy="5133975"/>
          </a:xfrm>
        </p:spPr>
        <p:txBody>
          <a:bodyPr/>
          <a:lstStyle/>
          <a:p>
            <a:pPr eaLnBrk="1" hangingPunct="1">
              <a:defRPr/>
            </a:pPr>
            <a:r>
              <a:rPr lang="uk-UA" altLang="ru-RU" sz="2800" b="1" i="1">
                <a:solidFill>
                  <a:srgbClr val="FFFF00"/>
                </a:solidFill>
                <a:latin typeface="Times New Roman" panose="02020603050405020304" pitchFamily="18" charset="0"/>
              </a:rPr>
              <a:t>Застосування:</a:t>
            </a:r>
            <a:r>
              <a:rPr lang="uk-UA" altLang="ru-RU" sz="2800" b="1">
                <a:latin typeface="Times New Roman" panose="02020603050405020304" pitchFamily="18" charset="0"/>
              </a:rPr>
              <a:t> призначають з розрахунку 2 г на 10 кг маси тіла на 3 прийоми. </a:t>
            </a:r>
            <a:br>
              <a:rPr lang="uk-UA" altLang="ru-RU" sz="2800" b="1">
                <a:latin typeface="Times New Roman" panose="02020603050405020304" pitchFamily="18" charset="0"/>
              </a:rPr>
            </a:br>
            <a:r>
              <a:rPr lang="uk-UA" altLang="ru-RU" sz="2800" b="1">
                <a:latin typeface="Times New Roman" panose="02020603050405020304" pitchFamily="18" charset="0"/>
              </a:rPr>
              <a:t>Обов</a:t>
            </a:r>
            <a:r>
              <a:rPr lang="ru-RU" altLang="ru-RU" sz="2800" b="1">
                <a:latin typeface="Times New Roman" panose="02020603050405020304" pitchFamily="18" charset="0"/>
              </a:rPr>
              <a:t>’</a:t>
            </a:r>
            <a:r>
              <a:rPr lang="uk-UA" altLang="ru-RU" sz="2800" b="1" err="1">
                <a:latin typeface="Times New Roman" panose="02020603050405020304" pitchFamily="18" charset="0"/>
              </a:rPr>
              <a:t>язково приймають з молоком, лужною мінеральною водою.</a:t>
            </a:r>
            <a:br>
              <a:rPr lang="uk-UA" altLang="ru-RU" sz="2800" b="1" err="1">
                <a:latin typeface="Times New Roman" panose="02020603050405020304" pitchFamily="18" charset="0"/>
              </a:rPr>
            </a:br>
            <a:r>
              <a:rPr lang="uk-UA" altLang="ru-RU" sz="2800" b="1" err="1">
                <a:latin typeface="Times New Roman" panose="02020603050405020304" pitchFamily="18" charset="0"/>
              </a:rPr>
              <a:t> </a:t>
            </a:r>
            <a:r>
              <a:rPr lang="ru-RU" altLang="ru-RU" sz="2800" b="1" i="1">
                <a:solidFill>
                  <a:srgbClr val="FFFF00"/>
                </a:solidFill>
                <a:latin typeface="Times New Roman" panose="02020603050405020304" pitchFamily="18" charset="0"/>
              </a:rPr>
              <a:t>Побічні</a:t>
            </a:r>
            <a:r>
              <a:rPr lang="uk-UA" altLang="ru-RU" sz="2800" b="1" i="1">
                <a:solidFill>
                  <a:srgbClr val="FFFF00"/>
                </a:solidFill>
                <a:latin typeface="Times New Roman" panose="02020603050405020304" pitchFamily="18" charset="0"/>
              </a:rPr>
              <a:t> </a:t>
            </a:r>
            <a:r>
              <a:rPr lang="ru-RU" altLang="ru-RU" sz="2800" b="1" i="1" err="1">
                <a:solidFill>
                  <a:srgbClr val="FFFF00"/>
                </a:solidFill>
                <a:latin typeface="Times New Roman" panose="02020603050405020304" pitchFamily="18" charset="0"/>
              </a:rPr>
              <a:t>реакції.</a:t>
            </a:r>
            <a:r>
              <a:rPr lang="uk-UA" altLang="ru-RU" sz="2800" b="1">
                <a:latin typeface="Times New Roman" panose="02020603050405020304" pitchFamily="18" charset="0"/>
              </a:rPr>
              <a:t> Подразнює шлунково-кишковий тракт, викликає втрату апетиту, нудоту, диспепсію, біль в животі, сприяє загостренню гастриту, виразкової хвороби шлунка і дванадцятипалої кишки, може викликати алергічні реакції, агранулоцитоз, зниження концентрації калію і рН в плазмі.</a:t>
            </a:r>
            <a:endParaRPr lang="ru-RU" altLang="ru-RU" sz="2800" b="1">
              <a:latin typeface="Times New Roman" panose="02020603050405020304" pitchFamily="18" charset="0"/>
            </a:endParaRPr>
          </a:p>
        </p:txBody>
      </p:sp>
      <p:pic>
        <p:nvPicPr>
          <p:cNvPr id="39939" name="Рисунок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79388" y="115888"/>
            <a:ext cx="2647950" cy="172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627313" y="0"/>
            <a:ext cx="6516687" cy="2517775"/>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Клофазимін (</a:t>
            </a:r>
            <a:r>
              <a:rPr lang="en-US" sz="3200" b="1" err="1">
                <a:solidFill>
                  <a:srgbClr val="FFFF00"/>
                </a:solidFill>
                <a:latin typeface="Times New Roman" panose="02020603050405020304" pitchFamily="18" charset="0"/>
                <a:cs typeface="Times New Roman" panose="02020603050405020304" pitchFamily="18" charset="0"/>
              </a:rPr>
              <a:t>Cfz</a:t>
            </a:r>
            <a:r>
              <a:rPr lang="en-US" sz="3200" b="1">
                <a:solidFill>
                  <a:srgbClr val="FFFF00"/>
                </a:solidFill>
                <a:latin typeface="Times New Roman" panose="02020603050405020304" pitchFamily="18" charset="0"/>
                <a:cs typeface="Times New Roman" panose="02020603050405020304" pitchFamily="18" charset="0"/>
              </a:rPr>
              <a:t>)</a:t>
            </a:r>
            <a:r>
              <a:rPr lang="uk-UA" sz="3200" b="1">
                <a:latin typeface="Times New Roman" panose="02020603050405020304" pitchFamily="18" charset="0"/>
                <a:cs typeface="Times New Roman" panose="02020603050405020304" pitchFamily="18" charset="0"/>
              </a:rPr>
              <a:t> - </a:t>
            </a:r>
            <a:br>
              <a:rPr lang="uk-UA" sz="32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має антимікобактеріальна активність; інгібує реакції енергоутворення в мікобактерії; </a:t>
            </a:r>
            <a:r>
              <a:rPr lang="ru-RU" sz="2800" b="1">
                <a:latin typeface="Times New Roman" panose="02020603050405020304" pitchFamily="18" charset="0"/>
                <a:cs typeface="Times New Roman" panose="02020603050405020304" pitchFamily="18" charset="0"/>
              </a:rPr>
              <a:t>препарат зв'язується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 </a:t>
            </a:r>
            <a:r>
              <a:rPr lang="ru-RU" sz="2800" b="1" err="1">
                <a:latin typeface="Times New Roman" panose="02020603050405020304" pitchFamily="18" charset="0"/>
                <a:cs typeface="Times New Roman" panose="02020603050405020304" pitchFamily="18" charset="0"/>
              </a:rPr>
              <a:t>нуклеїновими кислотами, </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але невідомо, чи впливає це </a:t>
            </a:r>
          </a:p>
        </p:txBody>
      </p:sp>
      <p:sp>
        <p:nvSpPr>
          <p:cNvPr id="4" name="Подзаголовок 3"/>
          <p:cNvSpPr>
            <a:spLocks noGrp="1"/>
          </p:cNvSpPr>
          <p:nvPr>
            <p:ph type="subTitle" sz="quarter" idx="1"/>
          </p:nvPr>
        </p:nvSpPr>
        <p:spPr>
          <a:xfrm>
            <a:off x="0" y="2517775"/>
            <a:ext cx="9144000" cy="4340225"/>
          </a:xfrm>
        </p:spPr>
        <p:txBody>
          <a:bodyPr/>
          <a:lstStyle/>
          <a:p>
            <a:pPr>
              <a:lnSpc>
                <a:spcPct val="90000"/>
              </a:lnSpc>
              <a:spcBef>
                <a:spcPct val="0"/>
              </a:spcBef>
              <a:defRPr/>
            </a:pPr>
            <a:r>
              <a:rPr lang="ru-RU" sz="2700" b="1">
                <a:latin typeface="Times New Roman" panose="02020603050405020304" pitchFamily="18" charset="0"/>
                <a:cs typeface="Times New Roman" panose="02020603050405020304" pitchFamily="18" charset="0"/>
              </a:rPr>
              <a:t>на його антимікобактеріальну активність.</a:t>
            </a:r>
          </a:p>
          <a:p>
            <a:pPr>
              <a:lnSpc>
                <a:spcPct val="90000"/>
              </a:lnSpc>
              <a:spcBef>
                <a:spcPct val="0"/>
              </a:spcBef>
              <a:defRPr/>
            </a:pPr>
            <a:r>
              <a:rPr lang="ru-RU" sz="2700" b="1" err="1">
                <a:latin typeface="Times New Roman" panose="02020603050405020304" pitchFamily="18" charset="0"/>
                <a:cs typeface="Times New Roman" panose="02020603050405020304" pitchFamily="18" charset="0"/>
              </a:rPr>
              <a:t>Має протизапальні властивості при інфекційних захворювання, </a:t>
            </a:r>
            <a:r>
              <a:rPr lang="ru-RU" sz="2700" b="1">
                <a:latin typeface="Times New Roman" panose="02020603050405020304" pitchFamily="18" charset="0"/>
                <a:cs typeface="Times New Roman" panose="02020603050405020304" pitchFamily="18" charset="0"/>
              </a:rPr>
              <a:t>для яких характерне утворення </a:t>
            </a:r>
            <a:r>
              <a:rPr lang="ru-RU" sz="2700" b="1" err="1">
                <a:latin typeface="Times New Roman" panose="02020603050405020304" pitchFamily="18" charset="0"/>
                <a:cs typeface="Times New Roman" panose="02020603050405020304" pitchFamily="18" charset="0"/>
              </a:rPr>
              <a:t>гранульом. Застосовують для лікування інфекцій, </a:t>
            </a:r>
          </a:p>
          <a:p>
            <a:pPr>
              <a:lnSpc>
                <a:spcPct val="90000"/>
              </a:lnSpc>
              <a:spcBef>
                <a:spcPct val="0"/>
              </a:spcBef>
              <a:defRPr/>
            </a:pPr>
            <a:r>
              <a:rPr lang="ru-RU" sz="2700" b="1">
                <a:latin typeface="Times New Roman" panose="02020603050405020304" pitchFamily="18" charset="0"/>
                <a:cs typeface="Times New Roman" panose="02020603050405020304" pitchFamily="18" charset="0"/>
              </a:rPr>
              <a:t>що викликані </a:t>
            </a:r>
            <a:r>
              <a:rPr lang="en-US" sz="2700" b="1">
                <a:latin typeface="Times New Roman" panose="02020603050405020304" pitchFamily="18" charset="0"/>
                <a:cs typeface="Times New Roman" panose="02020603050405020304" pitchFamily="18" charset="0"/>
              </a:rPr>
              <a:t>M.</a:t>
            </a:r>
            <a:r>
              <a:rPr lang="uk-UA" sz="2700" b="1">
                <a:latin typeface="Times New Roman" panose="02020603050405020304" pitchFamily="18" charset="0"/>
                <a:cs typeface="Times New Roman" panose="02020603050405020304" pitchFamily="18" charset="0"/>
              </a:rPr>
              <a:t> </a:t>
            </a:r>
            <a:r>
              <a:rPr lang="ru-RU" sz="2700" b="1">
                <a:latin typeface="Times New Roman" panose="02020603050405020304" pitchFamily="18" charset="0"/>
                <a:cs typeface="Times New Roman" panose="02020603050405020304" pitchFamily="18" charset="0"/>
              </a:rPr>
              <a:t>а</a:t>
            </a:r>
            <a:r>
              <a:rPr lang="en-US" sz="2700" b="1" err="1">
                <a:latin typeface="Times New Roman" panose="02020603050405020304" pitchFamily="18" charset="0"/>
                <a:cs typeface="Times New Roman" panose="02020603050405020304" pitchFamily="18" charset="0"/>
              </a:rPr>
              <a:t>vium-intracellulare, </a:t>
            </a:r>
            <a:r>
              <a:rPr lang="en-US" sz="2700" b="1">
                <a:latin typeface="Times New Roman" panose="02020603050405020304" pitchFamily="18" charset="0"/>
                <a:cs typeface="Times New Roman" panose="02020603050405020304" pitchFamily="18" charset="0"/>
              </a:rPr>
              <a:t>M.</a:t>
            </a:r>
            <a:r>
              <a:rPr lang="uk-UA" sz="2700" b="1">
                <a:latin typeface="Times New Roman" panose="02020603050405020304" pitchFamily="18" charset="0"/>
                <a:cs typeface="Times New Roman" panose="02020603050405020304" pitchFamily="18" charset="0"/>
              </a:rPr>
              <a:t> </a:t>
            </a:r>
            <a:r>
              <a:rPr lang="en-US" sz="2700" b="1" err="1">
                <a:latin typeface="Times New Roman" panose="02020603050405020304" pitchFamily="18" charset="0"/>
                <a:cs typeface="Times New Roman" panose="02020603050405020304" pitchFamily="18" charset="0"/>
              </a:rPr>
              <a:t>leprae</a:t>
            </a:r>
            <a:r>
              <a:rPr lang="uk-UA" sz="2700" b="1">
                <a:latin typeface="Times New Roman" panose="02020603050405020304" pitchFamily="18" charset="0"/>
                <a:cs typeface="Times New Roman" panose="02020603050405020304" pitchFamily="18" charset="0"/>
              </a:rPr>
              <a:t>.</a:t>
            </a:r>
            <a:r>
              <a:rPr lang="ru-RU" sz="2700" b="1">
                <a:latin typeface="Times New Roman" panose="02020603050405020304" pitchFamily="18" charset="0"/>
                <a:cs typeface="Times New Roman" panose="02020603050405020304" pitchFamily="18" charset="0"/>
              </a:rPr>
              <a:t> </a:t>
            </a:r>
          </a:p>
          <a:p>
            <a:pPr>
              <a:lnSpc>
                <a:spcPct val="90000"/>
              </a:lnSpc>
              <a:spcBef>
                <a:spcPct val="0"/>
              </a:spcBef>
              <a:defRPr/>
            </a:pPr>
            <a:r>
              <a:rPr lang="ru-RU" sz="2700" b="1">
                <a:latin typeface="Times New Roman" panose="02020603050405020304" pitchFamily="18" charset="0"/>
                <a:cs typeface="Times New Roman" panose="02020603050405020304" pitchFamily="18" charset="0"/>
              </a:rPr>
              <a:t>Має </a:t>
            </a:r>
            <a:r>
              <a:rPr lang="ru-RU" sz="2700" b="1" err="1">
                <a:latin typeface="Times New Roman" panose="02020603050405020304" pitchFamily="18" charset="0"/>
                <a:cs typeface="Times New Roman" panose="02020603050405020304" pitchFamily="18" charset="0"/>
              </a:rPr>
              <a:t>бактеріостатичну активність щодо </a:t>
            </a:r>
            <a:r>
              <a:rPr lang="en-US" sz="2700" b="1">
                <a:latin typeface="Times New Roman" panose="02020603050405020304" pitchFamily="18" charset="0"/>
                <a:cs typeface="Times New Roman" panose="02020603050405020304" pitchFamily="18" charset="0"/>
              </a:rPr>
              <a:t>M.</a:t>
            </a:r>
            <a:r>
              <a:rPr lang="uk-UA" sz="2700" b="1">
                <a:latin typeface="Times New Roman" panose="02020603050405020304" pitchFamily="18" charset="0"/>
                <a:cs typeface="Times New Roman" panose="02020603050405020304" pitchFamily="18" charset="0"/>
              </a:rPr>
              <a:t> </a:t>
            </a:r>
            <a:r>
              <a:rPr lang="en-US" sz="2700" b="1">
                <a:latin typeface="Times New Roman" panose="02020603050405020304" pitchFamily="18" charset="0"/>
                <a:cs typeface="Times New Roman" panose="02020603050405020304" pitchFamily="18" charset="0"/>
              </a:rPr>
              <a:t>tuberculosis</a:t>
            </a:r>
            <a:r>
              <a:rPr lang="uk-UA" sz="2700" b="1">
                <a:latin typeface="Times New Roman" panose="02020603050405020304" pitchFamily="18" charset="0"/>
                <a:cs typeface="Times New Roman" panose="02020603050405020304" pitchFamily="18" charset="0"/>
              </a:rPr>
              <a:t> </a:t>
            </a:r>
          </a:p>
          <a:p>
            <a:pPr>
              <a:lnSpc>
                <a:spcPct val="90000"/>
              </a:lnSpc>
              <a:spcBef>
                <a:spcPct val="0"/>
              </a:spcBef>
              <a:defRPr/>
            </a:pPr>
            <a:r>
              <a:rPr lang="en-US" sz="2700" b="1">
                <a:latin typeface="Times New Roman" panose="02020603050405020304" pitchFamily="18" charset="0"/>
                <a:cs typeface="Times New Roman" panose="02020603050405020304" pitchFamily="18" charset="0"/>
              </a:rPr>
              <a:t>in vitro, </a:t>
            </a:r>
            <a:r>
              <a:rPr lang="uk-UA" sz="2700" b="1">
                <a:latin typeface="Times New Roman" panose="02020603050405020304" pitchFamily="18" charset="0"/>
                <a:cs typeface="Times New Roman" panose="02020603050405020304" pitchFamily="18" charset="0"/>
              </a:rPr>
              <a:t>його </a:t>
            </a:r>
            <a:r>
              <a:rPr lang="ru-RU" sz="2700" b="1" err="1">
                <a:latin typeface="Times New Roman" panose="02020603050405020304" pitchFamily="18" charset="0"/>
                <a:cs typeface="Times New Roman" panose="02020603050405020304" pitchFamily="18" charset="0"/>
              </a:rPr>
              <a:t>включають </a:t>
            </a:r>
            <a:r>
              <a:rPr lang="ru-RU" sz="2700" b="1">
                <a:latin typeface="Times New Roman" panose="02020603050405020304" pitchFamily="18" charset="0"/>
                <a:cs typeface="Times New Roman" panose="02020603050405020304" pitchFamily="18" charset="0"/>
              </a:rPr>
              <a:t>в схеми лікування туберкульозу з </a:t>
            </a:r>
            <a:r>
              <a:rPr lang="ru-RU" sz="2700" b="1" err="1">
                <a:latin typeface="Times New Roman" panose="02020603050405020304" pitchFamily="18" charset="0"/>
                <a:cs typeface="Times New Roman" panose="02020603050405020304" pitchFamily="18" charset="0"/>
              </a:rPr>
              <a:t>розширеною резистентністю, діє </a:t>
            </a:r>
            <a:r>
              <a:rPr lang="ru-RU" sz="2700" b="1">
                <a:latin typeface="Times New Roman" panose="02020603050405020304" pitchFamily="18" charset="0"/>
                <a:cs typeface="Times New Roman" panose="02020603050405020304" pitchFamily="18" charset="0"/>
              </a:rPr>
              <a:t>на по-за клітинно </a:t>
            </a:r>
            <a:r>
              <a:rPr lang="ru-RU" sz="2700" b="1" err="1">
                <a:latin typeface="Times New Roman" panose="02020603050405020304" pitchFamily="18" charset="0"/>
                <a:cs typeface="Times New Roman" panose="02020603050405020304" pitchFamily="18" charset="0"/>
              </a:rPr>
              <a:t>розташовані </a:t>
            </a:r>
            <a:r>
              <a:rPr lang="ru-RU" sz="2700" b="1">
                <a:latin typeface="Times New Roman" panose="02020603050405020304" pitchFamily="18" charset="0"/>
                <a:cs typeface="Times New Roman" panose="02020603050405020304" pitchFamily="18" charset="0"/>
              </a:rPr>
              <a:t>МБТ.</a:t>
            </a:r>
          </a:p>
          <a:p>
            <a:pPr>
              <a:lnSpc>
                <a:spcPct val="90000"/>
              </a:lnSpc>
              <a:spcBef>
                <a:spcPct val="0"/>
              </a:spcBef>
              <a:defRPr/>
            </a:pPr>
            <a:r>
              <a:rPr lang="ru-RU" sz="2700" b="1" i="1">
                <a:solidFill>
                  <a:srgbClr val="FFFF00"/>
                </a:solidFill>
                <a:latin typeface="Times New Roman" panose="02020603050405020304" pitchFamily="18" charset="0"/>
                <a:cs typeface="Times New Roman" panose="02020603050405020304" pitchFamily="18" charset="0"/>
              </a:rPr>
              <a:t>Застосування:</a:t>
            </a:r>
            <a:r>
              <a:rPr lang="ru-RU" sz="2700" b="1">
                <a:latin typeface="Times New Roman" panose="02020603050405020304" pitchFamily="18" charset="0"/>
                <a:cs typeface="Times New Roman" panose="02020603050405020304" pitchFamily="18" charset="0"/>
              </a:rPr>
              <a:t> перорально </a:t>
            </a:r>
            <a:r>
              <a:rPr lang="ru-RU" sz="2700" b="1" err="1">
                <a:latin typeface="Times New Roman" panose="02020603050405020304" pitchFamily="18" charset="0"/>
                <a:cs typeface="Times New Roman" panose="02020603050405020304" pitchFamily="18" charset="0"/>
              </a:rPr>
              <a:t>обов'язково разом з іншими протитуберкульозними препаратами </a:t>
            </a:r>
            <a:r>
              <a:rPr lang="ru-RU" sz="2700" b="1">
                <a:latin typeface="Times New Roman" panose="02020603050405020304" pitchFamily="18" charset="0"/>
                <a:cs typeface="Times New Roman" panose="02020603050405020304" pitchFamily="18" charset="0"/>
              </a:rPr>
              <a:t>у доз</a:t>
            </a:r>
            <a:r>
              <a:rPr lang="uk-UA" sz="2700" b="1">
                <a:latin typeface="Times New Roman" panose="02020603050405020304" pitchFamily="18" charset="0"/>
                <a:cs typeface="Times New Roman" panose="02020603050405020304" pitchFamily="18" charset="0"/>
              </a:rPr>
              <a:t>і</a:t>
            </a:r>
            <a:r>
              <a:rPr lang="ru-RU" sz="2700" b="1">
                <a:latin typeface="Times New Roman" panose="02020603050405020304" pitchFamily="18" charset="0"/>
                <a:cs typeface="Times New Roman" panose="02020603050405020304" pitchFamily="18" charset="0"/>
              </a:rPr>
              <a:t> - 100 мг/добу.</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555875" y="0"/>
            <a:ext cx="6588125" cy="2262188"/>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Кларитроміцин (</a:t>
            </a:r>
            <a:r>
              <a:rPr lang="en-US" sz="3200" b="1" err="1">
                <a:solidFill>
                  <a:srgbClr val="FFFF00"/>
                </a:solidFill>
                <a:latin typeface="Times New Roman" panose="02020603050405020304" pitchFamily="18" charset="0"/>
                <a:cs typeface="Times New Roman" panose="02020603050405020304" pitchFamily="18" charset="0"/>
              </a:rPr>
              <a:t>Clr</a:t>
            </a:r>
            <a:r>
              <a:rPr lang="en-US" sz="3200" b="1">
                <a:solidFill>
                  <a:srgbClr val="FFFF00"/>
                </a:solidFill>
                <a:latin typeface="Times New Roman" panose="02020603050405020304" pitchFamily="18" charset="0"/>
                <a:cs typeface="Times New Roman" panose="02020603050405020304" pitchFamily="18" charset="0"/>
              </a:rPr>
              <a:t>)</a:t>
            </a:r>
            <a:r>
              <a:rPr lang="uk-UA" sz="3200" b="1">
                <a:solidFill>
                  <a:srgbClr val="FFFF00"/>
                </a:solidFill>
                <a:latin typeface="Times New Roman" panose="02020603050405020304" pitchFamily="18" charset="0"/>
                <a:cs typeface="Times New Roman" panose="02020603050405020304" pitchFamily="18" charset="0"/>
              </a:rPr>
              <a:t> </a:t>
            </a:r>
            <a:r>
              <a:rPr lang="uk-UA" sz="2800" b="1">
                <a:latin typeface="Times New Roman" panose="02020603050405020304" pitchFamily="18" charset="0"/>
                <a:cs typeface="Times New Roman" panose="02020603050405020304" pitchFamily="18" charset="0"/>
              </a:rPr>
              <a:t>- а</a:t>
            </a:r>
            <a:r>
              <a:rPr lang="ru-RU" sz="2800" b="1" err="1">
                <a:latin typeface="Times New Roman" panose="02020603050405020304" pitchFamily="18" charset="0"/>
                <a:cs typeface="Times New Roman" panose="02020603050405020304" pitchFamily="18" charset="0"/>
              </a:rPr>
              <a:t>нтибактеріальний засіб групи макролідів, синтетичне похідне еритроміцину. </a:t>
            </a:r>
          </a:p>
        </p:txBody>
      </p:sp>
      <p:sp>
        <p:nvSpPr>
          <p:cNvPr id="5" name="Подзаголовок 4"/>
          <p:cNvSpPr>
            <a:spLocks noGrp="1"/>
          </p:cNvSpPr>
          <p:nvPr>
            <p:ph type="subTitle" sz="quarter" idx="1"/>
          </p:nvPr>
        </p:nvSpPr>
        <p:spPr>
          <a:xfrm>
            <a:off x="0" y="2262188"/>
            <a:ext cx="9144000" cy="4595812"/>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Має виражену ефективність </a:t>
            </a:r>
            <a:r>
              <a:rPr lang="en-US" sz="2800" b="1">
                <a:latin typeface="Times New Roman" panose="02020603050405020304" pitchFamily="18" charset="0"/>
                <a:cs typeface="Times New Roman" panose="02020603050405020304" pitchFamily="18" charset="0"/>
              </a:rPr>
              <a:t>in vitro </a:t>
            </a:r>
            <a:r>
              <a:rPr lang="ru-RU" sz="2800" b="1" err="1">
                <a:latin typeface="Times New Roman" panose="02020603050405020304" pitchFamily="18" charset="0"/>
                <a:cs typeface="Times New Roman" panose="02020603050405020304" pitchFamily="18" charset="0"/>
              </a:rPr>
              <a:t>відносно </a:t>
            </a:r>
            <a:r>
              <a:rPr lang="en-US" sz="2800" b="1">
                <a:latin typeface="Times New Roman" panose="02020603050405020304" pitchFamily="18" charset="0"/>
                <a:cs typeface="Times New Roman" panose="02020603050405020304" pitchFamily="18" charset="0"/>
              </a:rPr>
              <a:t>M. </a:t>
            </a:r>
            <a:r>
              <a:rPr lang="ru-RU" sz="2800" b="1">
                <a:latin typeface="Times New Roman" panose="02020603050405020304" pitchFamily="18" charset="0"/>
                <a:cs typeface="Times New Roman" panose="02020603050405020304" pitchFamily="18" charset="0"/>
              </a:rPr>
              <a:t>а</a:t>
            </a:r>
            <a:r>
              <a:rPr lang="en-US" sz="2800" b="1" err="1">
                <a:latin typeface="Times New Roman" panose="02020603050405020304" pitchFamily="18" charset="0"/>
                <a:cs typeface="Times New Roman" panose="02020603050405020304" pitchFamily="18" charset="0"/>
              </a:rPr>
              <a:t>vium. </a:t>
            </a:r>
            <a:r>
              <a:rPr lang="ru-RU" sz="2800" b="1">
                <a:latin typeface="Times New Roman" panose="02020603050405020304" pitchFamily="18" charset="0"/>
                <a:cs typeface="Times New Roman" panose="02020603050405020304" pitchFamily="18" charset="0"/>
              </a:rPr>
              <a:t>Застосовується у ВІЛ-інфікованих  при ураженні </a:t>
            </a:r>
          </a:p>
          <a:p>
            <a:pPr>
              <a:spcBef>
                <a:spcPct val="0"/>
              </a:spcBef>
              <a:defRPr/>
            </a:pPr>
            <a:r>
              <a:rPr lang="en-US" sz="2800" b="1">
                <a:latin typeface="Times New Roman" panose="02020603050405020304" pitchFamily="18" charset="0"/>
                <a:cs typeface="Times New Roman" panose="02020603050405020304" pitchFamily="18" charset="0"/>
              </a:rPr>
              <a:t>M. avium (</a:t>
            </a:r>
            <a:r>
              <a:rPr lang="uk-UA" sz="2800" b="1">
                <a:latin typeface="Times New Roman" panose="02020603050405020304" pitchFamily="18" charset="0"/>
                <a:cs typeface="Times New Roman" panose="02020603050405020304" pitchFamily="18" charset="0"/>
              </a:rPr>
              <a:t>при</a:t>
            </a:r>
            <a:r>
              <a:rPr lang="ru-RU" sz="2800" b="1">
                <a:latin typeface="Times New Roman" panose="02020603050405020304" pitchFamily="18" charset="0"/>
                <a:cs typeface="Times New Roman" panose="02020603050405020304" pitchFamily="18" charset="0"/>
              </a:rPr>
              <a:t> рівні </a:t>
            </a:r>
            <a:r>
              <a:rPr lang="en-US" sz="2800" b="1">
                <a:latin typeface="Times New Roman" panose="02020603050405020304" pitchFamily="18" charset="0"/>
                <a:cs typeface="Times New Roman" panose="02020603050405020304" pitchFamily="18" charset="0"/>
              </a:rPr>
              <a:t>CD</a:t>
            </a:r>
            <a:r>
              <a:rPr lang="en-US" sz="2800" b="1" baseline="-25000">
                <a:latin typeface="Times New Roman" panose="02020603050405020304" pitchFamily="18" charset="0"/>
                <a:cs typeface="Times New Roman" panose="02020603050405020304" pitchFamily="18" charset="0"/>
              </a:rPr>
              <a:t>4</a:t>
            </a:r>
            <a:r>
              <a:rPr lang="uk-UA" sz="2800" b="1">
                <a:latin typeface="Times New Roman" panose="02020603050405020304" pitchFamily="18" charset="0"/>
                <a:cs typeface="Times New Roman" panose="02020603050405020304" pitchFamily="18" charset="0"/>
              </a:rPr>
              <a:t>+</a:t>
            </a:r>
            <a:r>
              <a:rPr lang="ru-RU" sz="2800" b="1" err="1">
                <a:latin typeface="Times New Roman" panose="02020603050405020304" pitchFamily="18" charset="0"/>
                <a:cs typeface="Times New Roman" panose="02020603050405020304" pitchFamily="18" charset="0"/>
              </a:rPr>
              <a:t>лімфоцитів </a:t>
            </a:r>
            <a:r>
              <a:rPr lang="ru-RU" sz="2800" b="1">
                <a:latin typeface="Times New Roman" panose="02020603050405020304" pitchFamily="18" charset="0"/>
                <a:cs typeface="Times New Roman" panose="02020603050405020304" pitchFamily="18" charset="0"/>
              </a:rPr>
              <a:t>≤100/ мм</a:t>
            </a:r>
            <a:r>
              <a:rPr lang="ru-RU" sz="2800" b="1" baseline="30000">
                <a:latin typeface="Times New Roman" panose="02020603050405020304" pitchFamily="18" charset="0"/>
                <a:cs typeface="Times New Roman" panose="02020603050405020304" pitchFamily="18" charset="0"/>
              </a:rPr>
              <a:t>3</a:t>
            </a:r>
            <a:r>
              <a:rPr lang="ru-RU" sz="2800" b="1">
                <a:latin typeface="Times New Roman" panose="02020603050405020304" pitchFamily="18" charset="0"/>
                <a:cs typeface="Times New Roman" panose="02020603050405020304" pitchFamily="18" charset="0"/>
              </a:rPr>
              <a:t>).</a:t>
            </a:r>
          </a:p>
          <a:p>
            <a:pPr>
              <a:spcBef>
                <a:spcPct val="0"/>
              </a:spcBef>
              <a:defRPr/>
            </a:pPr>
            <a:r>
              <a:rPr lang="ru-RU" sz="2800" b="1">
                <a:latin typeface="Times New Roman" panose="02020603050405020304" pitchFamily="18" charset="0"/>
                <a:cs typeface="Times New Roman" panose="02020603050405020304" pitchFamily="18" charset="0"/>
              </a:rPr>
              <a:t> При інфекціях, спричинених мікобактеріями, рекомендується застосовувати Кларитроміцин </a:t>
            </a:r>
          </a:p>
          <a:p>
            <a:pPr>
              <a:spcBef>
                <a:spcPct val="0"/>
              </a:spcBef>
              <a:defRPr/>
            </a:pPr>
            <a:r>
              <a:rPr lang="ru-RU" sz="2800" b="1">
                <a:latin typeface="Times New Roman" panose="02020603050405020304" pitchFamily="18" charset="0"/>
                <a:cs typeface="Times New Roman" panose="02020603050405020304" pitchFamily="18" charset="0"/>
              </a:rPr>
              <a:t>по 500 мг 2 р/добу в </a:t>
            </a:r>
            <a:r>
              <a:rPr lang="ru-RU" sz="2800" b="1" err="1">
                <a:latin typeface="Times New Roman" panose="02020603050405020304" pitchFamily="18" charset="0"/>
                <a:cs typeface="Times New Roman" panose="02020603050405020304" pitchFamily="18" charset="0"/>
              </a:rPr>
              <a:t>комплексі з іншими антимікобактеріальними засобами.</a:t>
            </a:r>
          </a:p>
        </p:txBody>
      </p:sp>
      <p:pic>
        <p:nvPicPr>
          <p:cNvPr id="41988" name="Рисунок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14288"/>
            <a:ext cx="2555875" cy="22764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95000"/>
              </a:lnSpc>
              <a:defRPr/>
            </a:pPr>
            <a:r>
              <a:rPr lang="ru-RU" sz="2800" b="1">
                <a:latin typeface="Times New Roman" panose="02020603050405020304" pitchFamily="18" charset="0"/>
                <a:cs typeface="Times New Roman" panose="02020603050405020304" pitchFamily="18" charset="0"/>
              </a:rPr>
              <a:t>П</a:t>
            </a:r>
            <a:r>
              <a:rPr lang="uk-UA" sz="2800" b="1" err="1">
                <a:latin typeface="Times New Roman" panose="02020603050405020304" pitchFamily="18" charset="0"/>
                <a:cs typeface="Times New Roman" panose="02020603050405020304" pitchFamily="18" charset="0"/>
              </a:rPr>
              <a:t>ісля визнання ВООЗ у 1993 році туберкульозу </a:t>
            </a:r>
            <a:br>
              <a:rPr lang="uk-UA" sz="2800" b="1" err="1">
                <a:latin typeface="Times New Roman" panose="02020603050405020304" pitchFamily="18" charset="0"/>
                <a:cs typeface="Times New Roman" panose="02020603050405020304" pitchFamily="18" charset="0"/>
              </a:rPr>
            </a:br>
            <a:r>
              <a:rPr lang="uk-UA" sz="2800" b="1" err="1">
                <a:latin typeface="Times New Roman" panose="02020603050405020304" pitchFamily="18" charset="0"/>
                <a:cs typeface="Times New Roman" panose="02020603050405020304" pitchFamily="18" charset="0"/>
              </a:rPr>
              <a:t>як глобальної небезпеки, було розпочато розробку нових методів лікування цієї хвороби.</a:t>
            </a:r>
            <a:br>
              <a:rPr lang="uk-UA" sz="2800" b="1" err="1">
                <a:latin typeface="Times New Roman" panose="02020603050405020304" pitchFamily="18" charset="0"/>
                <a:cs typeface="Times New Roman" panose="02020603050405020304" pitchFamily="18" charset="0"/>
              </a:rPr>
            </a:br>
            <a:r>
              <a:rPr lang="uk-UA" sz="2800" b="1" err="1">
                <a:latin typeface="Times New Roman" panose="02020603050405020304" pitchFamily="18" charset="0"/>
                <a:cs typeface="Times New Roman" panose="02020603050405020304" pitchFamily="18" charset="0"/>
              </a:rPr>
              <a:t>У 2000 році створено </a:t>
            </a:r>
            <a:r>
              <a:rPr lang="en-US" sz="2800" b="1">
                <a:latin typeface="Times New Roman" panose="02020603050405020304" pitchFamily="18" charset="0"/>
                <a:cs typeface="Times New Roman" panose="02020603050405020304" pitchFamily="18" charset="0"/>
              </a:rPr>
              <a:t/>
            </a:r>
            <a:br>
              <a:rPr lang="en-US" sz="2800" b="1">
                <a:latin typeface="Times New Roman" panose="02020603050405020304" pitchFamily="18" charset="0"/>
                <a:cs typeface="Times New Roman" panose="02020603050405020304" pitchFamily="18" charset="0"/>
              </a:rPr>
            </a:br>
            <a:r>
              <a:rPr lang="uk-UA" sz="2800" b="1">
                <a:solidFill>
                  <a:srgbClr val="FFFF00"/>
                </a:solidFill>
                <a:latin typeface="Times New Roman" panose="02020603050405020304" pitchFamily="18" charset="0"/>
                <a:cs typeface="Times New Roman" panose="02020603050405020304" pitchFamily="18" charset="0"/>
              </a:rPr>
              <a:t>Глобальний альянс з розробки протитуберкульозних препаратів </a:t>
            </a:r>
            <a:r>
              <a:rPr lang="uk-UA" sz="2800" b="1">
                <a:latin typeface="Times New Roman" panose="02020603050405020304" pitchFamily="18" charset="0"/>
                <a:cs typeface="Times New Roman" panose="02020603050405020304" pitchFamily="18" charset="0"/>
              </a:rPr>
              <a:t>(</a:t>
            </a:r>
            <a:r>
              <a:rPr lang="en-US" sz="2800" b="1">
                <a:latin typeface="Times New Roman" panose="02020603050405020304" pitchFamily="18" charset="0"/>
                <a:cs typeface="Times New Roman" panose="02020603050405020304" pitchFamily="18" charset="0"/>
              </a:rPr>
              <a:t>Global Alliance for Drug Development)</a:t>
            </a:r>
            <a:r>
              <a:rPr lang="uk-UA" sz="2800" b="1">
                <a:latin typeface="Times New Roman" panose="02020603050405020304" pitchFamily="18" charset="0"/>
                <a:cs typeface="Times New Roman" panose="02020603050405020304" pitchFamily="18" charset="0"/>
              </a:rPr>
              <a:t>.</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Місією ТБ-Альянсу є забезпечення доступу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до ефективного лікування туберкульозу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в країнах зі значною його поширеністю.</a:t>
            </a:r>
            <a:br>
              <a:rPr lang="uk-UA"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На сьогодення завершено клінічні випробування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3-х нових протитуберкульозних препаратів – </a:t>
            </a:r>
            <a:r>
              <a:rPr lang="ru-RU" sz="3600" b="1">
                <a:solidFill>
                  <a:srgbClr val="FF0000"/>
                </a:solidFill>
                <a:latin typeface="Times New Roman" panose="02020603050405020304" pitchFamily="18" charset="0"/>
                <a:cs typeface="Times New Roman" panose="02020603050405020304" pitchFamily="18" charset="0"/>
              </a:rPr>
              <a:t>бедаквіліну, деламаніду </a:t>
            </a:r>
            <a:r>
              <a:rPr lang="ru-RU" sz="2800" b="1">
                <a:solidFill>
                  <a:schemeClr val="tx1"/>
                </a:solidFill>
                <a:latin typeface="Times New Roman" panose="02020603050405020304" pitchFamily="18" charset="0"/>
                <a:cs typeface="Times New Roman" panose="02020603050405020304" pitchFamily="18" charset="0"/>
              </a:rPr>
              <a:t>і</a:t>
            </a:r>
            <a:r>
              <a:rPr lang="ru-RU" sz="3200" b="1">
                <a:solidFill>
                  <a:srgbClr val="FF0000"/>
                </a:solidFill>
                <a:latin typeface="Times New Roman" panose="02020603050405020304" pitchFamily="18" charset="0"/>
                <a:cs typeface="Times New Roman" panose="02020603050405020304" pitchFamily="18" charset="0"/>
              </a:rPr>
              <a:t> </a:t>
            </a:r>
            <a:r>
              <a:rPr lang="ru-RU" sz="3600" b="1">
                <a:solidFill>
                  <a:srgbClr val="FF0000"/>
                </a:solidFill>
                <a:latin typeface="Times New Roman" panose="02020603050405020304" pitchFamily="18" charset="0"/>
                <a:cs typeface="Times New Roman" panose="02020603050405020304" pitchFamily="18" charset="0"/>
              </a:rPr>
              <a:t>претоманіду</a:t>
            </a:r>
            <a:r>
              <a:rPr lang="ru-RU"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Бедаквілін – перший за останні 40 років новий протитуберкульозний препарат.</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Ці препарати мають високу активність щодо МБТ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та відмінний, від відомих препаратів, механізм дії.</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42875" y="357188"/>
          <a:ext cx="8858251" cy="5303837"/>
        </p:xfrm>
        <a:graphic>
          <a:graphicData uri="http://schemas.openxmlformats.org/drawingml/2006/table">
            <a:tbl>
              <a:tblPr/>
              <a:tblGrid>
                <a:gridCol w="2557586">
                  <a:extLst>
                    <a:ext uri="{9D8B030D-6E8A-4147-A177-3AD203B41FA5}">
                      <a16:colId xmlns:a16="http://schemas.microsoft.com/office/drawing/2014/main" xmlns="" val="20000"/>
                    </a:ext>
                  </a:extLst>
                </a:gridCol>
                <a:gridCol w="2800227">
                  <a:extLst>
                    <a:ext uri="{9D8B030D-6E8A-4147-A177-3AD203B41FA5}">
                      <a16:colId xmlns:a16="http://schemas.microsoft.com/office/drawing/2014/main" xmlns="" val="20001"/>
                    </a:ext>
                  </a:extLst>
                </a:gridCol>
                <a:gridCol w="3500438">
                  <a:extLst>
                    <a:ext uri="{9D8B030D-6E8A-4147-A177-3AD203B41FA5}">
                      <a16:colId xmlns:a16="http://schemas.microsoft.com/office/drawing/2014/main" xmlns="" val="20002"/>
                    </a:ext>
                  </a:extLst>
                </a:gridCol>
              </a:tblGrid>
              <a:tr h="426746">
                <a:tc gridSpan="3">
                  <a:txBody>
                    <a:bodyPr/>
                    <a:lstStyle/>
                    <a:p>
                      <a:pPr algn="ctr"/>
                      <a:r>
                        <a:rPr lang="uk-UA" sz="2200" b="1">
                          <a:solidFill>
                            <a:srgbClr val="FF33CC"/>
                          </a:solidFill>
                          <a:latin typeface="Times New Roman" panose="02020603050405020304" pitchFamily="18" charset="0"/>
                          <a:cs typeface="Times New Roman" panose="02020603050405020304" pitchFamily="18" charset="0"/>
                        </a:rPr>
                        <a:t>НОВІ ПРОТИТУБЕРКУЛЬОЗНІ ПРЕПАРАТИ</a:t>
                      </a:r>
                      <a:endParaRPr lang="ru-RU" sz="2200" b="1">
                        <a:solidFill>
                          <a:srgbClr val="FF33CC"/>
                        </a:solidFill>
                        <a:latin typeface="Times New Roman" panose="02020603050405020304" pitchFamily="18" charset="0"/>
                        <a:cs typeface="Times New Roman" panose="02020603050405020304" pitchFamily="18" charset="0"/>
                      </a:endParaRPr>
                    </a:p>
                  </a:txBody>
                  <a:tcPr marL="91439" marR="91439" marT="45723" marB="45723">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640118">
                <a:tc>
                  <a:txBody>
                    <a:bodyPr/>
                    <a:lstStyle/>
                    <a:p>
                      <a:pPr algn="ctr"/>
                      <a:r>
                        <a:rPr lang="uk-UA" sz="1800" b="1">
                          <a:latin typeface="Times New Roman" panose="02020603050405020304" pitchFamily="18" charset="0"/>
                          <a:cs typeface="Times New Roman" panose="02020603050405020304" pitchFamily="18" charset="0"/>
                        </a:rPr>
                        <a:t>Потенційний</a:t>
                      </a:r>
                      <a:r>
                        <a:rPr lang="uk-UA" sz="1800" b="1" baseline="0">
                          <a:latin typeface="Times New Roman" panose="02020603050405020304" pitchFamily="18" charset="0"/>
                          <a:cs typeface="Times New Roman" panose="02020603050405020304" pitchFamily="18" charset="0"/>
                        </a:rPr>
                        <a:t> новий препарат</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1800" b="1">
                          <a:latin typeface="Times New Roman" panose="02020603050405020304" pitchFamily="18" charset="0"/>
                          <a:cs typeface="Times New Roman" panose="02020603050405020304" pitchFamily="18" charset="0"/>
                        </a:rPr>
                        <a:t>Механізм дії</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1800" b="1">
                          <a:latin typeface="Times New Roman" panose="02020603050405020304" pitchFamily="18" charset="0"/>
                          <a:cs typeface="Times New Roman" panose="02020603050405020304" pitchFamily="18" charset="0"/>
                        </a:rPr>
                        <a:t>Дія на популяцію МБТ</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1310718">
                <a:tc>
                  <a:txBody>
                    <a:bodyPr/>
                    <a:lstStyle/>
                    <a:p>
                      <a:pPr algn="ctr"/>
                      <a:r>
                        <a:rPr lang="ru-RU" sz="2400" b="1">
                          <a:solidFill>
                            <a:srgbClr val="FFFF00"/>
                          </a:solidFill>
                          <a:latin typeface="Times New Roman" panose="02020603050405020304" pitchFamily="18" charset="0"/>
                          <a:cs typeface="Times New Roman" panose="02020603050405020304" pitchFamily="18" charset="0"/>
                        </a:rPr>
                        <a:t>Бедаквілін </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Порушує синтез білку шляхом інгібування протонної помпи </a:t>
                      </a:r>
                    </a:p>
                    <a:p>
                      <a:pPr algn="ctr"/>
                      <a:r>
                        <a:rPr lang="uk-UA" sz="2000" b="1" err="1">
                          <a:latin typeface="Times New Roman" panose="02020603050405020304" pitchFamily="18" charset="0"/>
                          <a:cs typeface="Times New Roman" panose="02020603050405020304" pitchFamily="18" charset="0"/>
                        </a:rPr>
                        <a:t>АТФ-синтетази</a:t>
                      </a:r>
                      <a:r>
                        <a:rPr lang="uk-UA" sz="2000" b="1" baseline="0">
                          <a:latin typeface="Times New Roman" panose="02020603050405020304" pitchFamily="18" charset="0"/>
                          <a:cs typeface="Times New Roman" panose="02020603050405020304" pitchFamily="18" charset="0"/>
                        </a:rPr>
                        <a:t> МБТ</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Бактерицидна. </a:t>
                      </a:r>
                    </a:p>
                    <a:p>
                      <a:pPr algn="ctr"/>
                      <a:r>
                        <a:rPr lang="uk-UA" sz="2000" b="1">
                          <a:latin typeface="Times New Roman" panose="02020603050405020304" pitchFamily="18" charset="0"/>
                          <a:cs typeface="Times New Roman" panose="02020603050405020304" pitchFamily="18" charset="0"/>
                        </a:rPr>
                        <a:t>Висока активність щодо МБТ на різних стадіях життєвого циклу.</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1310718">
                <a:tc>
                  <a:txBody>
                    <a:bodyPr/>
                    <a:lstStyle/>
                    <a:p>
                      <a:pPr algn="ctr"/>
                      <a:r>
                        <a:rPr lang="ru-RU" sz="2400" b="1">
                          <a:solidFill>
                            <a:srgbClr val="FFFF00"/>
                          </a:solidFill>
                          <a:latin typeface="Times New Roman" panose="02020603050405020304" pitchFamily="18" charset="0"/>
                          <a:cs typeface="Times New Roman" panose="02020603050405020304" pitchFamily="18" charset="0"/>
                        </a:rPr>
                        <a:t>Деламанід </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Порушує синтез</a:t>
                      </a:r>
                      <a:r>
                        <a:rPr lang="uk-UA" sz="2000" b="1" baseline="0">
                          <a:latin typeface="Times New Roman" panose="02020603050405020304" pitchFamily="18" charset="0"/>
                          <a:cs typeface="Times New Roman" panose="02020603050405020304" pitchFamily="18" charset="0"/>
                        </a:rPr>
                        <a:t> міколевих кислот</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Бактерицидна. </a:t>
                      </a:r>
                    </a:p>
                    <a:p>
                      <a:pPr algn="ctr"/>
                      <a:r>
                        <a:rPr lang="uk-UA" sz="2000" b="1">
                          <a:latin typeface="Times New Roman" panose="02020603050405020304" pitchFamily="18" charset="0"/>
                          <a:cs typeface="Times New Roman" panose="02020603050405020304" pitchFamily="18" charset="0"/>
                        </a:rPr>
                        <a:t>Висока активність відносно внутрішньоклітинних МБТ </a:t>
                      </a:r>
                    </a:p>
                    <a:p>
                      <a:pPr algn="ctr"/>
                      <a:r>
                        <a:rPr lang="uk-UA" sz="2000" b="1">
                          <a:latin typeface="Times New Roman" panose="02020603050405020304" pitchFamily="18" charset="0"/>
                          <a:cs typeface="Times New Roman" panose="02020603050405020304" pitchFamily="18" charset="0"/>
                        </a:rPr>
                        <a:t>в макрофагах. </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1615537">
                <a:tc>
                  <a:txBody>
                    <a:bodyPr/>
                    <a:lstStyle/>
                    <a:p>
                      <a:pPr algn="ctr"/>
                      <a:r>
                        <a:rPr lang="ru-RU" sz="2400" b="1">
                          <a:solidFill>
                            <a:srgbClr val="FFFF00"/>
                          </a:solidFill>
                          <a:latin typeface="Times New Roman" panose="02020603050405020304" pitchFamily="18" charset="0"/>
                          <a:cs typeface="Times New Roman" panose="02020603050405020304" pitchFamily="18" charset="0"/>
                        </a:rPr>
                        <a:t>Претоманід </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uk-UA" sz="2000" b="1">
                          <a:latin typeface="Times New Roman" panose="02020603050405020304" pitchFamily="18" charset="0"/>
                          <a:cs typeface="Times New Roman" panose="02020603050405020304" pitchFamily="18" charset="0"/>
                        </a:rPr>
                        <a:t>Порушує синтез</a:t>
                      </a:r>
                      <a:r>
                        <a:rPr lang="uk-UA" sz="2000" b="1" baseline="0">
                          <a:latin typeface="Times New Roman" panose="02020603050405020304" pitchFamily="18" charset="0"/>
                          <a:cs typeface="Times New Roman" panose="02020603050405020304" pitchFamily="18" charset="0"/>
                        </a:rPr>
                        <a:t> міколевих кислот </a:t>
                      </a:r>
                    </a:p>
                    <a:p>
                      <a:pPr marL="0" marR="0" indent="0" algn="ctr" defTabSz="914400" rtl="0" eaLnBrk="1" fontAlgn="auto" latinLnBrk="0" hangingPunct="1">
                        <a:lnSpc>
                          <a:spcPct val="100000"/>
                        </a:lnSpc>
                        <a:spcBef>
                          <a:spcPct val="0"/>
                        </a:spcBef>
                        <a:spcAft>
                          <a:spcPct val="0"/>
                        </a:spcAft>
                        <a:buClrTx/>
                        <a:buSzTx/>
                        <a:buFontTx/>
                        <a:buNone/>
                        <a:defRPr/>
                      </a:pPr>
                      <a:r>
                        <a:rPr lang="uk-UA" sz="2000" b="1" baseline="0">
                          <a:latin typeface="Times New Roman" panose="02020603050405020304" pitchFamily="18" charset="0"/>
                          <a:cs typeface="Times New Roman" panose="02020603050405020304" pitchFamily="18" charset="0"/>
                        </a:rPr>
                        <a:t>і білку МБТ</a:t>
                      </a:r>
                      <a:endParaRPr lang="ru-RU" sz="2000" b="1">
                        <a:latin typeface="Times New Roman" panose="02020603050405020304" pitchFamily="18" charset="0"/>
                        <a:cs typeface="Times New Roman" panose="02020603050405020304" pitchFamily="18" charset="0"/>
                      </a:endParaRPr>
                    </a:p>
                    <a:p>
                      <a:endParaRPr lang="ru-RU" sz="18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uk-UA" sz="2000" b="1">
                          <a:latin typeface="Times New Roman" panose="02020603050405020304" pitchFamily="18" charset="0"/>
                          <a:cs typeface="Times New Roman" panose="02020603050405020304" pitchFamily="18" charset="0"/>
                        </a:rPr>
                        <a:t>Бактерицидна, стерилізуюча</a:t>
                      </a:r>
                    </a:p>
                    <a:p>
                      <a:pPr algn="ctr"/>
                      <a:r>
                        <a:rPr lang="uk-UA" sz="2000" b="1">
                          <a:latin typeface="Times New Roman" panose="02020603050405020304" pitchFamily="18" charset="0"/>
                          <a:cs typeface="Times New Roman" panose="02020603050405020304" pitchFamily="18" charset="0"/>
                        </a:rPr>
                        <a:t>Активний щодо всіх субпопуляцій МБТ, включаючи персистуючі, </a:t>
                      </a:r>
                    </a:p>
                    <a:p>
                      <a:pPr algn="ctr"/>
                      <a:r>
                        <a:rPr lang="uk-UA" sz="2000" b="1">
                          <a:latin typeface="Times New Roman" panose="02020603050405020304" pitchFamily="18" charset="0"/>
                          <a:cs typeface="Times New Roman" panose="02020603050405020304" pitchFamily="18" charset="0"/>
                        </a:rPr>
                        <a:t>що не розмножуються.</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cxnSp>
        <p:nvCxnSpPr>
          <p:cNvPr id="6" name="Прямая соединительная линия 5"/>
          <p:cNvCxnSpPr/>
          <p:nvPr/>
        </p:nvCxnSpPr>
        <p:spPr>
          <a:xfrm>
            <a:off x="142875" y="357188"/>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42875" y="78581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42875" y="142875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42875" y="2714625"/>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142875" y="400050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42875" y="564356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a:off x="-2501899" y="3000375"/>
            <a:ext cx="5287962"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a:off x="6358731" y="2999582"/>
            <a:ext cx="5286375"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5400000">
            <a:off x="284163" y="3214688"/>
            <a:ext cx="4859337"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rot="5400000">
            <a:off x="3107532" y="3178969"/>
            <a:ext cx="4787900"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071" name="Прямоугольник 28"/>
          <p:cNvSpPr>
            <a:spLocks noChangeArrowheads="1"/>
          </p:cNvSpPr>
          <p:nvPr/>
        </p:nvSpPr>
        <p:spPr bwMode="auto">
          <a:xfrm>
            <a:off x="0" y="5857875"/>
            <a:ext cx="91440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ru-RU" altLang="ru-RU" sz="2400" b="1">
                <a:latin typeface="Times New Roman" panose="02020603050405020304" pitchFamily="18" charset="0"/>
                <a:cs typeface="Times New Roman" panose="02020603050405020304" pitchFamily="18" charset="0"/>
              </a:rPr>
              <a:t>В Україні нові протитуберкульозні препарати </a:t>
            </a:r>
          </a:p>
          <a:p>
            <a:pPr algn="ctr">
              <a:spcBef>
                <a:spcPct val="0"/>
              </a:spcBef>
              <a:buClrTx/>
              <a:buSzTx/>
              <a:buFontTx/>
              <a:buNone/>
            </a:pPr>
            <a:r>
              <a:rPr lang="ru-RU" altLang="ru-RU" sz="2400" b="1">
                <a:latin typeface="Times New Roman" panose="02020603050405020304" pitchFamily="18" charset="0"/>
                <a:cs typeface="Times New Roman" panose="02020603050405020304" pitchFamily="18" charset="0"/>
              </a:rPr>
              <a:t>ще не зареєстровані.</a:t>
            </a:r>
            <a:endParaRPr lang="ru-RU" altLang="ru-RU" sz="240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268413"/>
          </a:xfrm>
        </p:spPr>
        <p:txBody>
          <a:bodyPr/>
          <a:lstStyle/>
          <a:p>
            <a:pPr>
              <a:defRPr/>
            </a:pPr>
            <a:r>
              <a:rPr lang="uk-UA" sz="2800" b="1">
                <a:solidFill>
                  <a:srgbClr val="FF0000"/>
                </a:solidFill>
                <a:latin typeface="Times New Roman" panose="02020603050405020304" pitchFamily="18" charset="0"/>
                <a:cs typeface="Times New Roman" panose="02020603050405020304" pitchFamily="18" charset="0"/>
              </a:rPr>
              <a:t>Механізми дії нових протитуберкульозних препаратів і препаратів*, що проходять розробку та клінічні іспити. </a:t>
            </a:r>
            <a:endParaRPr lang="ru-RU" sz="2800" b="1">
              <a:solidFill>
                <a:srgbClr val="FF0000"/>
              </a:solidFill>
              <a:latin typeface="Times New Roman" panose="02020603050405020304" pitchFamily="18" charset="0"/>
              <a:cs typeface="Times New Roman" panose="02020603050405020304" pitchFamily="18" charset="0"/>
            </a:endParaRPr>
          </a:p>
        </p:txBody>
      </p:sp>
      <p:pic>
        <p:nvPicPr>
          <p:cNvPr id="45059"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1411288" y="1268413"/>
            <a:ext cx="6321425" cy="526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4"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3200" b="1">
                <a:solidFill>
                  <a:srgbClr val="FF0066"/>
                </a:solidFill>
                <a:latin typeface="Times New Roman" panose="02020603050405020304" pitchFamily="18" charset="0"/>
              </a:rPr>
              <a:t>ОСНОВНІ ЕТАПИ ПРОТИТУБЕРКУЛЬОЗНОЇ ТЕРАПІЇ</a:t>
            </a:r>
            <a:r>
              <a:rPr lang="en-US" altLang="ru-RU" sz="3200" b="1">
                <a:solidFill>
                  <a:srgbClr val="FF0066"/>
                </a:solidFill>
                <a:latin typeface="Times New Roman" panose="02020603050405020304" pitchFamily="18" charset="0"/>
              </a:rPr>
              <a:t/>
            </a:r>
            <a:br>
              <a:rPr lang="en-US" altLang="ru-RU" sz="3200" b="1">
                <a:solidFill>
                  <a:srgbClr val="FF0066"/>
                </a:solidFill>
                <a:latin typeface="Times New Roman" panose="02020603050405020304" pitchFamily="18" charset="0"/>
              </a:rPr>
            </a:br>
            <a:r>
              <a:rPr lang="ru-RU" altLang="ru-RU" sz="3200" b="1">
                <a:solidFill>
                  <a:srgbClr val="FFFF00"/>
                </a:solidFill>
                <a:latin typeface="Times New Roman" panose="02020603050405020304" pitchFamily="18" charset="0"/>
              </a:rPr>
              <a:t>Стандартизована терапія хворим на туберкульоз складається з двох фаз:</a:t>
            </a:r>
            <a:r>
              <a:rPr lang="ru-RU" altLang="ru-RU" sz="3200" b="1">
                <a:solidFill>
                  <a:srgbClr val="FF0066"/>
                </a:solidFill>
                <a:latin typeface="Times New Roman" panose="02020603050405020304" pitchFamily="18" charset="0"/>
              </a:rPr>
              <a:t> </a:t>
            </a:r>
            <a:br>
              <a:rPr lang="ru-RU" altLang="ru-RU" sz="3200" b="1">
                <a:solidFill>
                  <a:srgbClr val="FF0066"/>
                </a:solidFill>
                <a:latin typeface="Times New Roman" panose="02020603050405020304" pitchFamily="18" charset="0"/>
              </a:rPr>
            </a:br>
            <a:r>
              <a:rPr lang="ru-RU" altLang="ru-RU" sz="3200" b="1">
                <a:solidFill>
                  <a:srgbClr val="FFFF00"/>
                </a:solidFill>
                <a:latin typeface="Times New Roman" panose="02020603050405020304" pitchFamily="18" charset="0"/>
              </a:rPr>
              <a:t>інтенсивної (ІФ) та підтримуючої (ПФ). </a:t>
            </a:r>
            <a:br>
              <a:rPr lang="ru-RU" altLang="ru-RU" sz="3200" b="1">
                <a:solidFill>
                  <a:srgbClr val="FFFF00"/>
                </a:solidFill>
                <a:latin typeface="Times New Roman" panose="02020603050405020304" pitchFamily="18" charset="0"/>
              </a:rPr>
            </a:br>
            <a:r>
              <a:rPr lang="uk-UA" altLang="ru-RU" sz="2800" b="1">
                <a:solidFill>
                  <a:srgbClr val="FF33CC"/>
                </a:solidFill>
                <a:latin typeface="Times New Roman" panose="02020603050405020304" pitchFamily="18" charset="0"/>
              </a:rPr>
              <a:t>Інтенсивна фаза </a:t>
            </a:r>
            <a:r>
              <a:rPr lang="uk-UA" altLang="ru-RU" sz="2800" b="1">
                <a:latin typeface="Times New Roman" panose="02020603050405020304" pitchFamily="18" charset="0"/>
              </a:rPr>
              <a:t>спрямована на зупинення розмноження МБТ і значне зменшити їх популяцію </a:t>
            </a:r>
            <a:br>
              <a:rPr lang="uk-UA" altLang="ru-RU" sz="2800" b="1">
                <a:latin typeface="Times New Roman" panose="02020603050405020304" pitchFamily="18" charset="0"/>
              </a:rPr>
            </a:br>
            <a:r>
              <a:rPr lang="uk-UA" altLang="ru-RU" sz="2800" b="1">
                <a:latin typeface="Times New Roman" panose="02020603050405020304" pitchFamily="18" charset="0"/>
              </a:rPr>
              <a:t>в організмі хворого. </a:t>
            </a:r>
            <a:br>
              <a:rPr lang="uk-UA" altLang="ru-RU" sz="2800" b="1">
                <a:latin typeface="Times New Roman" panose="02020603050405020304" pitchFamily="18" charset="0"/>
              </a:rPr>
            </a:br>
            <a:r>
              <a:rPr lang="uk-UA" altLang="ru-RU" sz="2800" b="1">
                <a:latin typeface="Times New Roman" panose="02020603050405020304" pitchFamily="18" charset="0"/>
              </a:rPr>
              <a:t>Така терапія усуває гострі прояви хвороби, припиняє бактеріовиділення, призводить до розсмоктування інфільтратів і ущільнення вогнищ, а в більшої частини хворих – до загоєння каверн у легенях.</a:t>
            </a:r>
            <a:r>
              <a:rPr lang="uk-UA" altLang="ru-RU" sz="2800">
                <a:latin typeface="Times New Roman" panose="02020603050405020304" pitchFamily="18" charset="0"/>
              </a:rPr>
              <a:t> </a:t>
            </a:r>
            <a:br>
              <a:rPr lang="uk-UA" altLang="ru-RU" sz="2800">
                <a:latin typeface="Times New Roman" panose="02020603050405020304" pitchFamily="18" charset="0"/>
              </a:rPr>
            </a:br>
            <a:r>
              <a:rPr lang="uk-UA" altLang="ru-RU" sz="2800" b="1">
                <a:solidFill>
                  <a:srgbClr val="FF00FF"/>
                </a:solidFill>
                <a:latin typeface="Times New Roman" panose="02020603050405020304" pitchFamily="18" charset="0"/>
              </a:rPr>
              <a:t>Підтримуюча фаза</a:t>
            </a:r>
            <a:r>
              <a:rPr lang="uk-UA" altLang="ru-RU" sz="2800" b="1">
                <a:latin typeface="Times New Roman" panose="02020603050405020304" pitchFamily="18" charset="0"/>
              </a:rPr>
              <a:t> проводиться для закріплення досягнутих результатів, забезпечення стійкого клінічного ефекту і попередження загострення процесу.</a:t>
            </a:r>
            <a:endParaRPr lang="ru-RU" altLang="ru-RU" sz="2800" b="1">
              <a:latin typeface="Times New Roman" panose="02020603050405020304" pitchFamily="18"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0" name="Rectangle 4"/>
          <p:cNvSpPr>
            <a:spLocks noGrp="1" noChangeArrowheads="1"/>
          </p:cNvSpPr>
          <p:nvPr>
            <p:ph type="title"/>
          </p:nvPr>
        </p:nvSpPr>
        <p:spPr>
          <a:xfrm>
            <a:off x="0" y="0"/>
            <a:ext cx="9144000" cy="6858000"/>
          </a:xfrm>
        </p:spPr>
        <p:txBody>
          <a:bodyPr/>
          <a:lstStyle/>
          <a:p>
            <a:pPr eaLnBrk="1" hangingPunct="1">
              <a:lnSpc>
                <a:spcPct val="85000"/>
              </a:lnSpc>
              <a:defRPr/>
            </a:pPr>
            <a:r>
              <a:rPr lang="uk-UA" altLang="ru-RU" sz="3200" b="1">
                <a:solidFill>
                  <a:srgbClr val="FF0066"/>
                </a:solidFill>
                <a:latin typeface="Times New Roman" panose="02020603050405020304" pitchFamily="18" charset="0"/>
              </a:rPr>
              <a:t>Відповідно до рекомендацій ВООЗ контингент хворих на туберкульоз розділений на 4 категорії.</a:t>
            </a:r>
            <a:br>
              <a:rPr lang="uk-UA" altLang="ru-RU" sz="3200" b="1">
                <a:solidFill>
                  <a:srgbClr val="FF0066"/>
                </a:solidFill>
                <a:latin typeface="Times New Roman" panose="02020603050405020304" pitchFamily="18" charset="0"/>
              </a:rPr>
            </a:br>
            <a:r>
              <a:rPr lang="uk-UA" altLang="ru-RU" sz="2800" b="1">
                <a:solidFill>
                  <a:srgbClr val="FFFF00"/>
                </a:solidFill>
                <a:latin typeface="Times New Roman" panose="02020603050405020304" pitchFamily="18" charset="0"/>
              </a:rPr>
              <a:t>До1-ї  категорії  </a:t>
            </a:r>
            <a:r>
              <a:rPr lang="uk-UA" altLang="ru-RU" sz="2800" b="1">
                <a:solidFill>
                  <a:schemeClr val="tx1"/>
                </a:solidFill>
                <a:latin typeface="Times New Roman" panose="02020603050405020304" pitchFamily="18" charset="0"/>
              </a:rPr>
              <a:t>належать хворі на вперше діагностований туберкульоз (ТБ) різних локалізацій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з бактеріовиділенням (ВДТБ МБТ+),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а також хворі з іншими (тяжкими) формами захворювання різних локалізацій без бактеріовиділення (ВДТБ МБТ–): міліарним, </a:t>
            </a:r>
            <a:r>
              <a:rPr lang="uk-UA" altLang="ru-RU" sz="2800" b="1" err="1">
                <a:solidFill>
                  <a:schemeClr val="tx1"/>
                </a:solidFill>
                <a:latin typeface="Times New Roman" panose="02020603050405020304" pitchFamily="18" charset="0"/>
              </a:rPr>
              <a:t>дисемінованим, деструктивним легеневим ТБ </a:t>
            </a:r>
            <a:br>
              <a:rPr lang="uk-UA" altLang="ru-RU" sz="2800" b="1" err="1">
                <a:solidFill>
                  <a:schemeClr val="tx1"/>
                </a:solidFill>
                <a:latin typeface="Times New Roman" panose="02020603050405020304" pitchFamily="18" charset="0"/>
              </a:rPr>
            </a:br>
            <a:r>
              <a:rPr lang="uk-UA" altLang="ru-RU" sz="2800" b="1" err="1">
                <a:solidFill>
                  <a:schemeClr val="tx1"/>
                </a:solidFill>
                <a:latin typeface="Times New Roman" panose="02020603050405020304" pitchFamily="18" charset="0"/>
              </a:rPr>
              <a:t>(при поодиноких порожнинах понад 3 см або при </a:t>
            </a:r>
            <a:r>
              <a:rPr lang="uk-UA" altLang="ru-RU" sz="2800" b="1">
                <a:solidFill>
                  <a:schemeClr val="tx1"/>
                </a:solidFill>
                <a:latin typeface="Times New Roman" panose="02020603050405020304" pitchFamily="18" charset="0"/>
              </a:rPr>
              <a:t>наявності  більш</a:t>
            </a:r>
            <a:r>
              <a:rPr lang="en-US" altLang="ru-RU" sz="2800" b="1">
                <a:solidFill>
                  <a:schemeClr val="tx1"/>
                </a:solidFill>
                <a:latin typeface="Times New Roman" panose="02020603050405020304" pitchFamily="18" charset="0"/>
              </a:rPr>
              <a:t> </a:t>
            </a:r>
            <a:r>
              <a:rPr lang="uk-UA" altLang="ru-RU" sz="2800" b="1">
                <a:solidFill>
                  <a:schemeClr val="tx1"/>
                </a:solidFill>
                <a:latin typeface="Times New Roman" panose="02020603050405020304" pitchFamily="18" charset="0"/>
              </a:rPr>
              <a:t>ніж 3-х порожнин  меншого  розміру);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менінгітом, </a:t>
            </a:r>
            <a:r>
              <a:rPr lang="uk-UA" altLang="ru-RU" sz="2800" b="1" err="1">
                <a:solidFill>
                  <a:schemeClr val="tx1"/>
                </a:solidFill>
                <a:latin typeface="Times New Roman" panose="02020603050405020304" pitchFamily="18" charset="0"/>
              </a:rPr>
              <a:t>казеозною пневмонією, туберкульозним  </a:t>
            </a:r>
            <a:r>
              <a:rPr lang="uk-UA" altLang="ru-RU" sz="2800" b="1">
                <a:solidFill>
                  <a:schemeClr val="tx1"/>
                </a:solidFill>
                <a:latin typeface="Times New Roman" panose="02020603050405020304" pitchFamily="18" charset="0"/>
              </a:rPr>
              <a:t>перикардитом, перитонітом, ТБ кишківника,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ТБ хребта з неврологічними ускладненнями, </a:t>
            </a:r>
            <a:r>
              <a:rPr lang="uk-UA" altLang="ru-RU" sz="2800" b="1" err="1">
                <a:solidFill>
                  <a:schemeClr val="tx1"/>
                </a:solidFill>
                <a:latin typeface="Times New Roman" panose="02020603050405020304" pitchFamily="18" charset="0"/>
              </a:rPr>
              <a:t>урогенітальним </a:t>
            </a:r>
            <a:r>
              <a:rPr lang="uk-UA" altLang="ru-RU" sz="2800" b="1">
                <a:solidFill>
                  <a:schemeClr val="tx1"/>
                </a:solidFill>
                <a:latin typeface="Times New Roman" panose="02020603050405020304" pitchFamily="18" charset="0"/>
              </a:rPr>
              <a:t>ТБ;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ТБ внутрішньогрудних лімфовузлів з ураженням більше ніж 2-х груп з однієї сторони або 2-х стороннім  процесом, первинним туберкульозним комплексом</a:t>
            </a:r>
            <a:r>
              <a:rPr lang="uk-UA" altLang="ru-RU" sz="2800" b="1">
                <a:solidFill>
                  <a:srgbClr val="FFFF00"/>
                </a:solidFill>
                <a:latin typeface="Times New Roman" panose="02020603050405020304" pitchFamily="18" charset="0"/>
              </a:rPr>
              <a:t>.</a:t>
            </a:r>
            <a:endParaRPr lang="ru-RU" altLang="ru-RU" sz="2800" b="1">
              <a:latin typeface="Times New Roman" panose="02020603050405020304" pitchFamily="18"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До 2-ї категорії </a:t>
            </a:r>
            <a:r>
              <a:rPr lang="ru-RU" sz="2800" b="1" err="1">
                <a:latin typeface="Times New Roman" panose="02020603050405020304" pitchFamily="18" charset="0"/>
                <a:cs typeface="Times New Roman" panose="02020603050405020304" pitchFamily="18" charset="0"/>
              </a:rPr>
              <a:t>відносяться будь-які випадки раніше лікованого легеневого і позалегеневого  ТБ,</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що реєструють для повторного лікування: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рецидив  ТБ різної  локалізації (РТБ+/-);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пацієнти, які лікуються після невдалого</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попереднього лікування (НЛТБ з МБТ+);</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пацієнти, які відновили лікування після того, як вони вважалися такими, що вибули з під нагляду – прервали лікування (ЛПП з МБТ+),</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пацієнти з іншими випадками, які раніше лікувалися від ТБ (ІТБ з МБТ+/–), </a:t>
            </a:r>
            <a:r>
              <a:rPr lang="ru-RU" sz="2800" b="1">
                <a:latin typeface="Times New Roman" panose="02020603050405020304" pitchFamily="18" charset="0"/>
                <a:cs typeface="Times New Roman" panose="02020603050405020304" pitchFamily="18" charset="0"/>
              </a:rPr>
              <a:t>але результат останнього курсу лікування невідомий чи не </a:t>
            </a:r>
            <a:r>
              <a:rPr lang="ru-RU" sz="2800" b="1" err="1">
                <a:latin typeface="Times New Roman" panose="02020603050405020304" pitchFamily="18" charset="0"/>
                <a:cs typeface="Times New Roman" panose="02020603050405020304" pitchFamily="18" charset="0"/>
              </a:rPr>
              <a:t>задокументований.</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До 3-ї категорії </a:t>
            </a:r>
            <a:r>
              <a:rPr lang="ru-RU" sz="2800" b="1">
                <a:solidFill>
                  <a:schemeClr val="tx1"/>
                </a:solidFill>
                <a:latin typeface="Times New Roman" panose="02020603050405020304" pitchFamily="18" charset="0"/>
                <a:cs typeface="Times New Roman" panose="02020603050405020304" pitchFamily="18" charset="0"/>
              </a:rPr>
              <a:t>належать хворі з новими випадками (ВДТБ) легеневого </a:t>
            </a:r>
            <a:r>
              <a:rPr lang="uk-UA" sz="2800" b="1">
                <a:solidFill>
                  <a:schemeClr val="tx1"/>
                </a:solidFill>
                <a:latin typeface="Times New Roman" panose="02020603050405020304" pitchFamily="18" charset="0"/>
                <a:cs typeface="Times New Roman" panose="02020603050405020304" pitchFamily="18" charset="0"/>
              </a:rPr>
              <a:t>і позалегеневого туберкульозу </a:t>
            </a:r>
            <a:br>
              <a:rPr lang="uk-UA"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без бактеріовиділення (ВДТБ МБТ–),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яких не віднесено до 1 категорії,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а також діти з туберкульозом невстановленої локалізації,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діти з туберкульозом внутрішньогрудних лімфатичних вузлів або первинним туберкульозним комплексом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у фазі кальцинації </a:t>
            </a:r>
            <a:br>
              <a:rPr lang="ru-RU" sz="2800" b="1">
                <a:solidFill>
                  <a:schemeClr val="tx1"/>
                </a:solidFill>
                <a:latin typeface="Times New Roman" panose="02020603050405020304" pitchFamily="18" charset="0"/>
                <a:cs typeface="Times New Roman" panose="02020603050405020304" pitchFamily="18" charset="0"/>
              </a:rPr>
            </a:br>
            <a:r>
              <a:rPr lang="ru-RU" sz="2800" b="1">
                <a:solidFill>
                  <a:schemeClr val="tx1"/>
                </a:solidFill>
                <a:latin typeface="Times New Roman" panose="02020603050405020304" pitchFamily="18" charset="0"/>
                <a:cs typeface="Times New Roman" panose="02020603050405020304" pitchFamily="18" charset="0"/>
              </a:rPr>
              <a:t>у разі збереженої активності процесу.</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До 4-ї категорії </a:t>
            </a:r>
            <a:r>
              <a:rPr lang="ru-RU" sz="2800" b="1">
                <a:latin typeface="Times New Roman" panose="02020603050405020304" pitchFamily="18" charset="0"/>
                <a:cs typeface="Times New Roman" panose="02020603050405020304" pitchFamily="18" charset="0"/>
              </a:rPr>
              <a:t>належать хворі на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мультирезистентний ТБ (МР ТБ),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ТБ із розширеною резистентністю (РР ТБ),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резистентний до рифампіцину туберкульоз (Риф ТБ),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з підтвердженими випадками хіміорезистентного ТБ (ХР ТБ), які згідно з профілем резистентності потребують лікування тривалістю понад 12 міс.</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3200" b="1">
                <a:latin typeface="Times New Roman" panose="02020603050405020304" pitchFamily="18" charset="0"/>
                <a:cs typeface="Times New Roman" panose="02020603050405020304" pitchFamily="18" charset="0"/>
              </a:rPr>
              <a:t>Контрольоване лікування всім хворим на туберкульоз  проводиться за інформованою згодою пацієнта </a:t>
            </a:r>
            <a:br>
              <a:rPr lang="ru-RU" sz="3200" b="1">
                <a:latin typeface="Times New Roman" panose="02020603050405020304" pitchFamily="18" charset="0"/>
                <a:cs typeface="Times New Roman" panose="02020603050405020304" pitchFamily="18" charset="0"/>
              </a:rPr>
            </a:br>
            <a:r>
              <a:rPr lang="ru-RU" sz="3200" b="1">
                <a:latin typeface="Times New Roman" panose="02020603050405020304" pitchFamily="18" charset="0"/>
                <a:cs typeface="Times New Roman" panose="02020603050405020304" pitchFamily="18" charset="0"/>
              </a:rPr>
              <a:t>з дотриманням вимог інфекційного контролю </a:t>
            </a:r>
            <a:br>
              <a:rPr lang="ru-RU" sz="3200" b="1">
                <a:latin typeface="Times New Roman" panose="02020603050405020304" pitchFamily="18" charset="0"/>
                <a:cs typeface="Times New Roman" panose="02020603050405020304" pitchFamily="18" charset="0"/>
              </a:rPr>
            </a:br>
            <a:r>
              <a:rPr lang="ru-RU" sz="3200" b="1">
                <a:latin typeface="Times New Roman" panose="02020603050405020304" pitchFamily="18" charset="0"/>
                <a:cs typeface="Times New Roman" panose="02020603050405020304" pitchFamily="18" charset="0"/>
              </a:rPr>
              <a:t>з метою попередження подальшого поширення  захворювання на туберкульоз </a:t>
            </a:r>
            <a:br>
              <a:rPr lang="ru-RU" sz="3200" b="1">
                <a:latin typeface="Times New Roman" panose="02020603050405020304" pitchFamily="18" charset="0"/>
                <a:cs typeface="Times New Roman" panose="02020603050405020304" pitchFamily="18" charset="0"/>
              </a:rPr>
            </a:br>
            <a:r>
              <a:rPr lang="ru-RU" sz="3200" b="1">
                <a:latin typeface="Times New Roman" panose="02020603050405020304" pitchFamily="18" charset="0"/>
                <a:cs typeface="Times New Roman" panose="02020603050405020304" pitchFamily="18" charset="0"/>
              </a:rPr>
              <a:t>та попередження розвитку мультирезистентного туберкульозу.</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5000"/>
              </a:lnSpc>
              <a:defRPr/>
            </a:pPr>
            <a:r>
              <a:rPr lang="ru-RU" sz="2800" b="1">
                <a:latin typeface="Times New Roman" panose="02020603050405020304" pitchFamily="18" charset="0"/>
                <a:cs typeface="Times New Roman" panose="02020603050405020304" pitchFamily="18" charset="0"/>
              </a:rPr>
              <a:t> У стаціонарних умовах інтенсивну фазу лікування пацієнтам 1, 2 категорії проводять суворо за показаннями. </a:t>
            </a:r>
            <a:br>
              <a:rPr lang="ru-RU" sz="2800" b="1">
                <a:latin typeface="Times New Roman" panose="02020603050405020304" pitchFamily="18" charset="0"/>
                <a:cs typeface="Times New Roman" panose="02020603050405020304" pitchFamily="18" charset="0"/>
              </a:rPr>
            </a:br>
            <a:r>
              <a:rPr lang="ru-RU" sz="3200" b="1" err="1">
                <a:solidFill>
                  <a:srgbClr val="FFFF00"/>
                </a:solidFill>
                <a:latin typeface="Times New Roman" panose="02020603050405020304" pitchFamily="18" charset="0"/>
                <a:cs typeface="Times New Roman" panose="02020603050405020304" pitchFamily="18" charset="0"/>
              </a:rPr>
              <a:t>Показаннями до госпіталізації </a:t>
            </a:r>
            <a:r>
              <a:rPr lang="ru-RU" sz="3200" b="1">
                <a:solidFill>
                  <a:srgbClr val="FFFF00"/>
                </a:solidFill>
                <a:latin typeface="Times New Roman" panose="02020603050405020304" pitchFamily="18" charset="0"/>
                <a:cs typeface="Times New Roman" panose="02020603050405020304" pitchFamily="18" charset="0"/>
              </a:rPr>
              <a:t>є:</a:t>
            </a:r>
            <a:br>
              <a:rPr lang="ru-RU" sz="32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легеневий туберкульоз з позитивним результатом дослідження мазка мокротиння методом бактеріоскопії;</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важкий клінічний стан хворого (гектична лихоманка, дихальна і серцева недостатність, кахексія);</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ускладнення туберкульозу до їх припинення (легенева кровотеча, кровохаркання, спонтанний пневмоторакс, емпієма плеври);</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адаптація режиму хіміотерапії у хворих з супутніми захворюваннями;</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діагностика та лікування виражених побічних реакцій;</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хірургічне лікування при неефективності антибактеріальній </a:t>
            </a:r>
            <a:r>
              <a:rPr lang="ru-RU" sz="2800" b="1" err="1">
                <a:latin typeface="Times New Roman" panose="02020603050405020304" pitchFamily="18" charset="0"/>
                <a:cs typeface="Times New Roman" panose="02020603050405020304" pitchFamily="18" charset="0"/>
              </a:rPr>
              <a:t>терапії.</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0" y="17463"/>
            <a:ext cx="9137650" cy="6840537"/>
          </a:xfrm>
        </p:spPr>
        <p:txBody>
          <a:bodyPr/>
          <a:lstStyle/>
          <a:p>
            <a:pPr>
              <a:defRPr/>
            </a:pPr>
            <a:r>
              <a:rPr lang="ru-RU" sz="2800" b="1">
                <a:latin typeface="Times New Roman" panose="02020603050405020304" pitchFamily="18" charset="0"/>
                <a:cs typeface="Times New Roman" panose="02020603050405020304" pitchFamily="18" charset="0"/>
              </a:rPr>
              <a:t>Пацієнтам 3 категорії проведення інтенсивної фази лікування в стаціонарних умовах можливе лише за наявності медичних показань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(тяжкі супутні захворювання, непереносимість ПТП).</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інших випадках лікування хворих 1, 2, 3 категорії проводять в амбулаторних умовах, тому що такі  хворі не становлять  епідеміологічної загрози для оточуючих їх осіб..</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Лікування пацієнтів 4 категорії здійснюється в умовах спеціалізованих стаціонарних відділень.</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Лікування хворих в  підтримуючу фазу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проводиться в амбулаторних </a:t>
            </a:r>
            <a:r>
              <a:rPr lang="uk-UA" sz="2800" b="1">
                <a:latin typeface="Times New Roman" panose="02020603050405020304" pitchFamily="18" charset="0"/>
                <a:cs typeface="Times New Roman" panose="02020603050405020304" pitchFamily="18" charset="0"/>
              </a:rPr>
              <a:t>і</a:t>
            </a:r>
            <a:r>
              <a:rPr lang="ru-RU" sz="2800" b="1">
                <a:latin typeface="Times New Roman" panose="02020603050405020304" pitchFamily="18" charset="0"/>
                <a:cs typeface="Times New Roman" panose="02020603050405020304" pitchFamily="18" charset="0"/>
              </a:rPr>
              <a:t>/або санаторних умовах.</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latin typeface="Times New Roman" panose="02020603050405020304" pitchFamily="18" charset="0"/>
                <a:cs typeface="Times New Roman" panose="02020603050405020304" pitchFamily="18" charset="0"/>
              </a:rPr>
              <a:t>Лікування хворих 1, 2, 3 категорій в інтенсивну фазу проводится за схемою:</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ізоніазид + рифампіцин + піразинамід + етамбутол –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2–3 місяці (не менше 60 доз та не більше 90).</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Препарати приймаються за один прийом усередину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 розрахунку відповідно до маси тіла.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У підтримуючу фазу лікування проводиться: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ізоніазид + рифампіцин– 4 місяці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щоденно або через день.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Прийом  </a:t>
            </a:r>
            <a:r>
              <a:rPr lang="ru-RU" sz="2800" b="1" err="1">
                <a:latin typeface="Times New Roman" panose="02020603050405020304" pitchFamily="18" charset="0"/>
                <a:cs typeface="Times New Roman" panose="02020603050405020304" pitchFamily="18" charset="0"/>
              </a:rPr>
              <a:t>протитуберкульозних препаратів</a:t>
            </a: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здійснюється під безпосереднім наглядом медичних працівників.</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5000"/>
              </a:lnSpc>
              <a:defRPr/>
            </a:pPr>
            <a:r>
              <a:rPr lang="ru-RU" sz="2800" b="1">
                <a:latin typeface="Times New Roman" panose="02020603050405020304" pitchFamily="18" charset="0"/>
                <a:cs typeface="Times New Roman" panose="02020603050405020304" pitchFamily="18" charset="0"/>
              </a:rPr>
              <a:t>Лікування хворих 4 категорії в інтенсивну фазу здійснюється:</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5–6 протитуберкульозними препаратами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згідно з даними медикаментозної чутливості протягом 8 місяців, з обов’язковим застосуванням ін’єкційних  препаратів ІІ ряду та фторхінолонів.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У випадку відсутності препаратів ІІ ряду розглядається можливість застосування паліативної терапії.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Підтримуюча фаза проводиться з урахуванням даних медикаментозної чутливості протягом 12 місяців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із застосуванням не менше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4-х протитуберкульозних препаратів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 них не менше 3-х препаратів ІІ ряду).</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3200" b="1">
                <a:solidFill>
                  <a:srgbClr val="57D3FF"/>
                </a:solidFill>
                <a:latin typeface="Times New Roman" panose="02020603050405020304" pitchFamily="18" charset="0"/>
                <a:cs typeface="Times New Roman" panose="02020603050405020304" pitchFamily="18" charset="0"/>
              </a:rPr>
              <a:t>Критеріями ефективності лікування </a:t>
            </a:r>
            <a:br>
              <a:rPr lang="ru-RU" sz="3200" b="1">
                <a:solidFill>
                  <a:srgbClr val="57D3FF"/>
                </a:solidFill>
                <a:latin typeface="Times New Roman" panose="02020603050405020304" pitchFamily="18" charset="0"/>
                <a:cs typeface="Times New Roman" panose="02020603050405020304" pitchFamily="18" charset="0"/>
              </a:rPr>
            </a:br>
            <a:r>
              <a:rPr lang="ru-RU" sz="3200" b="1">
                <a:solidFill>
                  <a:srgbClr val="57D3FF"/>
                </a:solidFill>
                <a:latin typeface="Times New Roman" panose="02020603050405020304" pitchFamily="18" charset="0"/>
                <a:cs typeface="Times New Roman" panose="02020603050405020304" pitchFamily="18" charset="0"/>
              </a:rPr>
              <a:t>хворих на туберкульоз є:</a:t>
            </a:r>
            <a:br>
              <a:rPr lang="ru-RU" sz="3200" b="1">
                <a:solidFill>
                  <a:srgbClr val="57D3FF"/>
                </a:solidFill>
                <a:latin typeface="Times New Roman" panose="02020603050405020304" pitchFamily="18" charset="0"/>
                <a:cs typeface="Times New Roman" panose="02020603050405020304" pitchFamily="18" charset="0"/>
              </a:rPr>
            </a:br>
            <a:r>
              <a:rPr lang="ru-RU" sz="3200" b="1">
                <a:solidFill>
                  <a:schemeClr val="tx1"/>
                </a:solidFill>
                <a:latin typeface="Times New Roman" panose="02020603050405020304" pitchFamily="18" charset="0"/>
                <a:cs typeface="Times New Roman" panose="02020603050405020304" pitchFamily="18" charset="0"/>
              </a:rPr>
              <a:t>- </a:t>
            </a:r>
            <a:r>
              <a:rPr lang="ru-RU" sz="2800" b="1" err="1">
                <a:latin typeface="Times New Roman" panose="02020603050405020304" pitchFamily="18" charset="0"/>
                <a:cs typeface="Times New Roman" panose="02020603050405020304" pitchFamily="18" charset="0"/>
              </a:rPr>
              <a:t>зникнення клінічних та лабораторних ознак туберкульозного запалення;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стійке припинення бактеріовиділення,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що підтверджено мікроскопічними та культуральними дослідженнями;</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регресія патологічних туберкульозних змін в органах (вогнищевих, інфільтративних, деструктивних тощо), оцінених комплексом променевих і спеціальних інструментальних (апаратних) методів дослідження, специфічних для конкретного ураженого органу (системи);</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відновлення функціональних можливостей та працездатності.</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err="1">
                <a:latin typeface="Times New Roman" panose="02020603050405020304" pitchFamily="18" charset="0"/>
                <a:cs typeface="Times New Roman" panose="02020603050405020304" pitchFamily="18" charset="0"/>
              </a:rPr>
              <a:t>Оцінка результатів лікування хворих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1,2,3 клінічної категорії хворих</a:t>
            </a:r>
            <a:r>
              <a:rPr lang="en-US" sz="2800" b="1">
                <a:latin typeface="Times New Roman" panose="02020603050405020304" pitchFamily="18" charset="0"/>
                <a:cs typeface="Times New Roman" panose="02020603050405020304" pitchFamily="18" charset="0"/>
              </a:rPr>
              <a:t> </a:t>
            </a: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en-US" sz="2400" b="1">
                <a:latin typeface="Times New Roman" panose="02020603050405020304" pitchFamily="18" charset="0"/>
                <a:cs typeface="Times New Roman" panose="02020603050405020304" pitchFamily="18" charset="0"/>
              </a:rPr>
              <a:t>(</a:t>
            </a:r>
            <a:r>
              <a:rPr lang="uk-UA" sz="2400" b="1">
                <a:latin typeface="Times New Roman" panose="02020603050405020304" pitchFamily="18" charset="0"/>
                <a:cs typeface="Times New Roman" panose="02020603050405020304" pitchFamily="18" charset="0"/>
              </a:rPr>
              <a:t>з чутливими до протитуберкульозних препаратів МБТ) </a:t>
            </a:r>
            <a:r>
              <a:rPr lang="uk-UA" sz="2800" b="1">
                <a:latin typeface="Times New Roman" panose="02020603050405020304" pitchFamily="18" charset="0"/>
                <a:cs typeface="Times New Roman" panose="02020603050405020304" pitchFamily="18" charset="0"/>
              </a:rPr>
              <a:t>проводиться по завершенню інтенсивної </a:t>
            </a:r>
            <a:r>
              <a:rPr lang="uk-UA" sz="2400" b="1">
                <a:latin typeface="Times New Roman" panose="02020603050405020304" pitchFamily="18" charset="0"/>
                <a:cs typeface="Times New Roman" panose="02020603050405020304" pitchFamily="18" charset="0"/>
              </a:rPr>
              <a:t>(попередньо) </a:t>
            </a:r>
            <a:br>
              <a:rPr lang="uk-UA" sz="24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і підтримуючої </a:t>
            </a:r>
            <a:r>
              <a:rPr lang="uk-UA" sz="2400" b="1">
                <a:latin typeface="Times New Roman" panose="02020603050405020304" pitchFamily="18" charset="0"/>
                <a:cs typeface="Times New Roman" panose="02020603050405020304" pitchFamily="18" charset="0"/>
              </a:rPr>
              <a:t>(остаточно) </a:t>
            </a:r>
            <a:r>
              <a:rPr lang="uk-UA" sz="2800" b="1">
                <a:latin typeface="Times New Roman" panose="02020603050405020304" pitchFamily="18" charset="0"/>
                <a:cs typeface="Times New Roman" panose="02020603050405020304" pitchFamily="18" charset="0"/>
              </a:rPr>
              <a:t>фази лікування.</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a:r>
            <a:br>
              <a:rPr lang="uk-UA" sz="2800" b="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Розрізняють такі критерії ефективності лікування хворих  I, II, III категорій:</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вилікування;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завершене 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неефективне (невдача) 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перерване лікування;</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вибув;</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 летальний наслідок. </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Вилікування</a:t>
            </a:r>
            <a:r>
              <a:rPr lang="ru-RU" sz="2800" b="1">
                <a:latin typeface="Times New Roman" panose="02020603050405020304" pitchFamily="18" charset="0"/>
                <a:cs typeface="Times New Roman" panose="02020603050405020304" pitchFamily="18" charset="0"/>
              </a:rPr>
              <a:t> - пацієнт з легеневим туберкульозом, підтвердженим в результаті бактеріологічного аналізу на початку лікування, для якого культуральні дослідження та аналіз мокротиння виявились негативними в останній місяць лікування та принаймні один раз до нього.</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Завершене лікування </a:t>
            </a:r>
            <a:r>
              <a:rPr lang="ru-RU" sz="2800" b="1">
                <a:latin typeface="Times New Roman" panose="02020603050405020304" pitchFamily="18" charset="0"/>
                <a:cs typeface="Times New Roman" panose="02020603050405020304" pitchFamily="18" charset="0"/>
              </a:rPr>
              <a:t>- пацієнт з туберкульозом,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який пройшов курс лікування  без  очевидних ознак невдалого лікування, однак і без даних щодо негативних культуральних досліджень та аналізу мокротиння в останній місяць лікування та принаймні один раз до нього.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Причина може полягати як і в тому, що необхідні аналізи не проводились, так і в тому, що їх результати недоступні.</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0000"/>
              </a:lnSpc>
              <a:defRPr/>
            </a:pPr>
            <a:r>
              <a:rPr lang="ru-RU" sz="2800" b="1">
                <a:solidFill>
                  <a:srgbClr val="FFFF00"/>
                </a:solidFill>
                <a:latin typeface="Times New Roman" panose="02020603050405020304" pitchFamily="18" charset="0"/>
                <a:cs typeface="Times New Roman" panose="02020603050405020304" pitchFamily="18" charset="0"/>
              </a:rPr>
              <a:t>Неефективне (невдача) лікування</a:t>
            </a:r>
            <a:r>
              <a:rPr lang="ru-RU" sz="2800" b="1">
                <a:latin typeface="Times New Roman" panose="02020603050405020304" pitchFamily="18" charset="0"/>
                <a:cs typeface="Times New Roman" panose="02020603050405020304" pitchFamily="18" charset="0"/>
              </a:rPr>
              <a:t>:</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по мазку і/або посіву, коли хворий залишається з позитивним результатом  мікроскопії  і/або  культурального дослідження після прийняття 90 доз;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по  клініко-рентгенологічній  картині, у хворих,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в яких спостерігається негативна клініко-рентгенологічна картина патологічного процесу і при цьому результати мікроскопії і/або культурального чи іншого дослідження патологічного матеріалу з метою виявлення збудника ТБ є негативними;</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у хворих, у яких результат бактеріоскопічного дослідження на початку лікування був негативним, однак на 2-му місяці лікування став позитивним;</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 хворі, в яких встановлено МРТБ за результатами тимчасової медикаментозної чутливості  (ТМЧ) 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будь-який час протягом курсу хіміотерапії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за 1, 2, 3 кат., незалежно від наявності позитивних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або негативних результатів мікроскопії на момент отримання ТМЧ.</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Перерване лікування </a:t>
            </a:r>
            <a:r>
              <a:rPr lang="ru-RU" sz="2800" b="1">
                <a:latin typeface="Times New Roman" panose="02020603050405020304" pitchFamily="18" charset="0"/>
                <a:cs typeface="Times New Roman" panose="02020603050405020304" pitchFamily="18" charset="0"/>
              </a:rPr>
              <a:t>– пацієнт з ТБ, який не розпочав лікування, або лікування якого було перервано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на 2 чи більше місяців після прийому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більше 30 доз препаратів.</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err="1">
                <a:solidFill>
                  <a:srgbClr val="FFFF00"/>
                </a:solidFill>
                <a:latin typeface="Times New Roman" panose="02020603050405020304" pitchFamily="18" charset="0"/>
                <a:cs typeface="Times New Roman" panose="02020603050405020304" pitchFamily="18" charset="0"/>
              </a:rPr>
              <a:t>Вибув</a:t>
            </a:r>
            <a:r>
              <a:rPr lang="ru-RU" sz="2800" b="1">
                <a:latin typeface="Times New Roman" panose="02020603050405020304" pitchFamily="18" charset="0"/>
                <a:cs typeface="Times New Roman" panose="02020603050405020304" pitchFamily="18" charset="0"/>
              </a:rPr>
              <a:t> – хворий, який переведений у другий регіон та результати його лікування невідомі.</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a:r>
            <a:br>
              <a:rPr lang="ru-RU" sz="2800" b="1">
                <a:latin typeface="Times New Roman" panose="02020603050405020304" pitchFamily="18" charset="0"/>
                <a:cs typeface="Times New Roman" panose="02020603050405020304" pitchFamily="18" charset="0"/>
              </a:rPr>
            </a:br>
            <a:r>
              <a:rPr lang="ru-RU" sz="2800" b="1" err="1">
                <a:solidFill>
                  <a:srgbClr val="FFFF00"/>
                </a:solidFill>
                <a:latin typeface="Times New Roman" panose="02020603050405020304" pitchFamily="18" charset="0"/>
                <a:cs typeface="Times New Roman" panose="02020603050405020304" pitchFamily="18" charset="0"/>
              </a:rPr>
              <a:t>Летальний наслідок </a:t>
            </a:r>
            <a:r>
              <a:rPr lang="ru-RU" sz="2800" b="1">
                <a:latin typeface="Times New Roman" panose="02020603050405020304" pitchFamily="18" charset="0"/>
                <a:cs typeface="Times New Roman" panose="02020603050405020304" pitchFamily="18" charset="0"/>
              </a:rPr>
              <a:t>– хворий, який помер під час лікування, незалежно від причини смерті. </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Окремо відзначають:</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від туберкульозу, хворі у яких основна причина смерті туберкульоз;</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від інших причин.</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38" y="6148388"/>
            <a:ext cx="9144000" cy="709612"/>
          </a:xfrm>
        </p:spPr>
        <p:txBody>
          <a:bodyPr/>
          <a:lstStyle/>
          <a:p>
            <a:pPr>
              <a:lnSpc>
                <a:spcPct val="85000"/>
              </a:lnSpc>
              <a:defRPr/>
            </a:pPr>
            <a:r>
              <a:rPr lang="uk-UA" sz="2400" b="1">
                <a:latin typeface="Times New Roman" panose="02020603050405020304" pitchFamily="18" charset="0"/>
                <a:cs typeface="Times New Roman" panose="02020603050405020304" pitchFamily="18" charset="0"/>
              </a:rPr>
              <a:t>Ефективність лікування хворих на вперше діагностований туберкульоз легень з бактеріовиділенням, виявлених у 2013 р. </a:t>
            </a:r>
            <a:endParaRPr lang="ru-RU" sz="2400" b="1">
              <a:latin typeface="Times New Roman" panose="02020603050405020304" pitchFamily="18" charset="0"/>
              <a:cs typeface="Times New Roman" panose="02020603050405020304" pitchFamily="18" charset="0"/>
            </a:endParaRPr>
          </a:p>
        </p:txBody>
      </p:sp>
      <p:sp>
        <p:nvSpPr>
          <p:cNvPr id="61443" name="Прямоугольник 3"/>
          <p:cNvSpPr>
            <a:spLocks noChangeArrowheads="1"/>
          </p:cNvSpPr>
          <p:nvPr/>
        </p:nvSpPr>
        <p:spPr bwMode="auto">
          <a:xfrm>
            <a:off x="0" y="139700"/>
            <a:ext cx="1878013" cy="4722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r">
              <a:lnSpc>
                <a:spcPct val="85000"/>
              </a:lnSpc>
              <a:spcBef>
                <a:spcPct val="0"/>
              </a:spcBef>
              <a:buClrTx/>
              <a:buSzTx/>
              <a:buFontTx/>
              <a:buNone/>
            </a:pPr>
            <a:r>
              <a:rPr lang="ru-RU" altLang="ru-RU" sz="1800" b="1">
                <a:solidFill>
                  <a:srgbClr val="FFFF00"/>
                </a:solidFill>
                <a:latin typeface="Times New Roman" panose="02020603050405020304" pitchFamily="18" charset="0"/>
                <a:cs typeface="Times New Roman" panose="02020603050405020304" pitchFamily="18" charset="0"/>
              </a:rPr>
              <a:t>Україна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Тернопільська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Закарпатська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Рівненська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Львівська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Вінницька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Чернігівська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Волинська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Житомирська</a:t>
            </a:r>
          </a:p>
          <a:p>
            <a:pPr algn="r">
              <a:lnSpc>
                <a:spcPct val="85000"/>
              </a:lnSpc>
              <a:spcBef>
                <a:spcPct val="0"/>
              </a:spcBef>
              <a:buClrTx/>
              <a:buSzTx/>
              <a:buFontTx/>
              <a:buNone/>
            </a:pPr>
            <a:r>
              <a:rPr lang="uk-UA" altLang="ru-RU" sz="1400" b="1">
                <a:solidFill>
                  <a:srgbClr val="FFFF00"/>
                </a:solidFill>
                <a:latin typeface="Times New Roman" panose="02020603050405020304" pitchFamily="18" charset="0"/>
                <a:cs typeface="Times New Roman" panose="02020603050405020304" pitchFamily="18" charset="0"/>
              </a:rPr>
              <a:t>Запороізька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Сумська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Чернівецька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Полтавська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Івано-Франківська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Херсонська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Хмельницька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Харківська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Одеська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Миколаївська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Кіровоградська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Донецька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Київська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Дніпропетровська</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м. Київ</a:t>
            </a:r>
          </a:p>
          <a:p>
            <a:pPr algn="r">
              <a:lnSpc>
                <a:spcPct val="85000"/>
              </a:lnSpc>
              <a:spcBef>
                <a:spcPct val="0"/>
              </a:spcBef>
              <a:buClrTx/>
              <a:buSzTx/>
              <a:buFontTx/>
              <a:buNone/>
            </a:pPr>
            <a:r>
              <a:rPr lang="uk-UA" altLang="ru-RU" sz="1400" b="1">
                <a:latin typeface="Times New Roman" panose="02020603050405020304" pitchFamily="18" charset="0"/>
                <a:cs typeface="Times New Roman" panose="02020603050405020304" pitchFamily="18" charset="0"/>
              </a:rPr>
              <a:t>Луганська</a:t>
            </a:r>
            <a:endParaRPr lang="ru-RU" altLang="ru-RU" sz="1800"/>
          </a:p>
        </p:txBody>
      </p:sp>
      <p:sp>
        <p:nvSpPr>
          <p:cNvPr id="61444" name="Прямоугольник 4"/>
          <p:cNvSpPr>
            <a:spLocks noChangeArrowheads="1"/>
          </p:cNvSpPr>
          <p:nvPr/>
        </p:nvSpPr>
        <p:spPr bwMode="auto">
          <a:xfrm>
            <a:off x="8640763" y="23813"/>
            <a:ext cx="3603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800" b="1">
                <a:latin typeface="Times New Roman" panose="02020603050405020304" pitchFamily="18" charset="0"/>
                <a:cs typeface="Times New Roman" panose="02020603050405020304" pitchFamily="18" charset="0"/>
              </a:rPr>
              <a:t>%</a:t>
            </a:r>
          </a:p>
        </p:txBody>
      </p:sp>
      <p:pic>
        <p:nvPicPr>
          <p:cNvPr id="61445" name="Рисунок 10"/>
          <p:cNvPicPr>
            <a:picLocks noChangeAspect="1"/>
          </p:cNvPicPr>
          <p:nvPr/>
        </p:nvPicPr>
        <p:blipFill>
          <a:blip r:embed="rId5">
            <a:extLst>
              <a:ext uri="{28A0092B-C50C-407E-A947-70E740481C1C}">
                <a14:useLocalDpi xmlns:a14="http://schemas.microsoft.com/office/drawing/2010/main" xmlns="" val="0"/>
              </a:ext>
            </a:extLst>
          </a:blip>
          <a:srcRect l="26212" t="14989" r="18777" b="22282"/>
          <a:stretch>
            <a:fillRect/>
          </a:stretch>
        </p:blipFill>
        <p:spPr bwMode="auto">
          <a:xfrm>
            <a:off x="1878013" y="155575"/>
            <a:ext cx="6762750" cy="4706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 name="Прямая соединительная линия 9"/>
          <p:cNvCxnSpPr/>
          <p:nvPr/>
        </p:nvCxnSpPr>
        <p:spPr>
          <a:xfrm flipH="1">
            <a:off x="2025650" y="244475"/>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1447" name="Прямоугольник 16"/>
          <p:cNvSpPr>
            <a:spLocks noChangeArrowheads="1"/>
          </p:cNvSpPr>
          <p:nvPr/>
        </p:nvSpPr>
        <p:spPr bwMode="auto">
          <a:xfrm>
            <a:off x="1878013" y="4810125"/>
            <a:ext cx="72374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400" b="1">
                <a:latin typeface="Times New Roman" panose="02020603050405020304" pitchFamily="18" charset="0"/>
                <a:cs typeface="Times New Roman" panose="02020603050405020304" pitchFamily="18" charset="0"/>
              </a:rPr>
              <a:t>0,0                     20,0                       40,0                      60,0                        80,0                       100,0</a:t>
            </a:r>
          </a:p>
        </p:txBody>
      </p:sp>
      <p:sp>
        <p:nvSpPr>
          <p:cNvPr id="19" name="Прямоугольник 18"/>
          <p:cNvSpPr/>
          <p:nvPr/>
        </p:nvSpPr>
        <p:spPr>
          <a:xfrm>
            <a:off x="404813" y="5283200"/>
            <a:ext cx="358775" cy="203200"/>
          </a:xfrm>
          <a:prstGeom prst="rect">
            <a:avLst/>
          </a:prstGeom>
          <a:solidFill>
            <a:srgbClr val="21C5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49" name="Прямоугольник 19"/>
          <p:cNvSpPr>
            <a:spLocks noChangeArrowheads="1"/>
          </p:cNvSpPr>
          <p:nvPr/>
        </p:nvSpPr>
        <p:spPr bwMode="auto">
          <a:xfrm>
            <a:off x="830263" y="5210175"/>
            <a:ext cx="126523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Вилікувано</a:t>
            </a:r>
          </a:p>
        </p:txBody>
      </p:sp>
      <p:sp>
        <p:nvSpPr>
          <p:cNvPr id="21" name="Прямоугольник 20"/>
          <p:cNvSpPr/>
          <p:nvPr/>
        </p:nvSpPr>
        <p:spPr>
          <a:xfrm>
            <a:off x="3275013" y="5294313"/>
            <a:ext cx="344487" cy="196850"/>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1" name="Прямоугольник 21"/>
          <p:cNvSpPr>
            <a:spLocks noChangeArrowheads="1"/>
          </p:cNvSpPr>
          <p:nvPr/>
        </p:nvSpPr>
        <p:spPr bwMode="auto">
          <a:xfrm>
            <a:off x="3629025" y="5216525"/>
            <a:ext cx="22113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Лікування завершено</a:t>
            </a:r>
          </a:p>
        </p:txBody>
      </p:sp>
      <p:sp>
        <p:nvSpPr>
          <p:cNvPr id="23" name="Прямоугольник 22"/>
          <p:cNvSpPr/>
          <p:nvPr/>
        </p:nvSpPr>
        <p:spPr>
          <a:xfrm>
            <a:off x="6337300" y="5295900"/>
            <a:ext cx="333375" cy="193675"/>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3" name="Прямоугольник 23"/>
          <p:cNvSpPr>
            <a:spLocks noChangeArrowheads="1"/>
          </p:cNvSpPr>
          <p:nvPr/>
        </p:nvSpPr>
        <p:spPr bwMode="auto">
          <a:xfrm>
            <a:off x="6697663" y="5240338"/>
            <a:ext cx="17018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Померло хворих</a:t>
            </a:r>
          </a:p>
        </p:txBody>
      </p:sp>
      <p:sp>
        <p:nvSpPr>
          <p:cNvPr id="25" name="Прямоугольник 24"/>
          <p:cNvSpPr/>
          <p:nvPr/>
        </p:nvSpPr>
        <p:spPr>
          <a:xfrm>
            <a:off x="404813" y="5568950"/>
            <a:ext cx="368300" cy="207963"/>
          </a:xfrm>
          <a:prstGeom prst="rect">
            <a:avLst/>
          </a:prstGeom>
          <a:solidFill>
            <a:srgbClr val="FF0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5" name="Прямоугольник 25"/>
          <p:cNvSpPr>
            <a:spLocks noChangeArrowheads="1"/>
          </p:cNvSpPr>
          <p:nvPr/>
        </p:nvSpPr>
        <p:spPr bwMode="auto">
          <a:xfrm>
            <a:off x="804863" y="5522913"/>
            <a:ext cx="2322512"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Невдале лікування М+</a:t>
            </a:r>
          </a:p>
        </p:txBody>
      </p:sp>
      <p:sp>
        <p:nvSpPr>
          <p:cNvPr id="27" name="Прямоугольник 26"/>
          <p:cNvSpPr/>
          <p:nvPr/>
        </p:nvSpPr>
        <p:spPr>
          <a:xfrm>
            <a:off x="3271838" y="5586413"/>
            <a:ext cx="363537" cy="201612"/>
          </a:xfrm>
          <a:prstGeom prst="rect">
            <a:avLst/>
          </a:prstGeom>
          <a:solidFill>
            <a:srgbClr val="0000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7" name="Прямоугольник 27"/>
          <p:cNvSpPr>
            <a:spLocks noChangeArrowheads="1"/>
          </p:cNvSpPr>
          <p:nvPr/>
        </p:nvSpPr>
        <p:spPr bwMode="auto">
          <a:xfrm>
            <a:off x="3671888" y="5507038"/>
            <a:ext cx="2424112"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Невдале лікування Кл</a:t>
            </a:r>
            <a:r>
              <a:rPr lang="en-US" altLang="ru-RU" sz="1600" b="1">
                <a:latin typeface="Times New Roman" panose="02020603050405020304" pitchFamily="18" charset="0"/>
                <a:cs typeface="Times New Roman" panose="02020603050405020304" pitchFamily="18" charset="0"/>
              </a:rPr>
              <a:t>R</a:t>
            </a:r>
            <a:endParaRPr lang="ru-RU" altLang="ru-RU" sz="1600" b="1">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6340475" y="5562600"/>
            <a:ext cx="357188" cy="193675"/>
          </a:xfrm>
          <a:prstGeom prst="rect">
            <a:avLst/>
          </a:prstGeom>
          <a:solidFill>
            <a:srgbClr val="FF66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9" name="Прямоугольник 30"/>
          <p:cNvSpPr>
            <a:spLocks noChangeArrowheads="1"/>
          </p:cNvSpPr>
          <p:nvPr/>
        </p:nvSpPr>
        <p:spPr bwMode="auto">
          <a:xfrm>
            <a:off x="6716713" y="5507038"/>
            <a:ext cx="2233612"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Перерване лікування </a:t>
            </a:r>
          </a:p>
        </p:txBody>
      </p:sp>
      <p:sp>
        <p:nvSpPr>
          <p:cNvPr id="32" name="Прямоугольник 31"/>
          <p:cNvSpPr/>
          <p:nvPr/>
        </p:nvSpPr>
        <p:spPr>
          <a:xfrm>
            <a:off x="1455738" y="5892800"/>
            <a:ext cx="334962" cy="196850"/>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1" name="Прямоугольник 32"/>
          <p:cNvSpPr>
            <a:spLocks noChangeArrowheads="1"/>
          </p:cNvSpPr>
          <p:nvPr/>
        </p:nvSpPr>
        <p:spPr bwMode="auto">
          <a:xfrm>
            <a:off x="1804988" y="5822950"/>
            <a:ext cx="23209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Вибув або переведений</a:t>
            </a:r>
          </a:p>
        </p:txBody>
      </p:sp>
      <p:sp>
        <p:nvSpPr>
          <p:cNvPr id="34" name="Прямоугольник 33"/>
          <p:cNvSpPr/>
          <p:nvPr/>
        </p:nvSpPr>
        <p:spPr>
          <a:xfrm>
            <a:off x="4397375" y="5886450"/>
            <a:ext cx="363538" cy="198438"/>
          </a:xfrm>
          <a:prstGeom prst="rect">
            <a:avLst/>
          </a:prstGeom>
          <a:solidFill>
            <a:srgbClr val="FF99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3" name="Прямоугольник 34"/>
          <p:cNvSpPr>
            <a:spLocks noChangeArrowheads="1"/>
          </p:cNvSpPr>
          <p:nvPr/>
        </p:nvSpPr>
        <p:spPr bwMode="auto">
          <a:xfrm>
            <a:off x="4768850" y="5822950"/>
            <a:ext cx="28559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1600" b="1">
                <a:latin typeface="Times New Roman" panose="02020603050405020304" pitchFamily="18" charset="0"/>
                <a:cs typeface="Times New Roman" panose="02020603050405020304" pitchFamily="18" charset="0"/>
              </a:rPr>
              <a:t>Діагноз туберкульозу знятий</a:t>
            </a:r>
          </a:p>
        </p:txBody>
      </p:sp>
      <p:cxnSp>
        <p:nvCxnSpPr>
          <p:cNvPr id="36" name="Прямая соединительная линия 35"/>
          <p:cNvCxnSpPr/>
          <p:nvPr/>
        </p:nvCxnSpPr>
        <p:spPr>
          <a:xfrm flipH="1">
            <a:off x="3297238" y="23177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flipH="1">
            <a:off x="4610100" y="223838"/>
            <a:ext cx="0" cy="46307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H="1">
            <a:off x="5916613" y="209550"/>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flipH="1">
            <a:off x="7251700" y="223838"/>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8558213" y="23812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8" name="Rectangle 4"/>
          <p:cNvSpPr>
            <a:spLocks noGrp="1" noChangeArrowheads="1"/>
          </p:cNvSpPr>
          <p:nvPr>
            <p:ph type="title"/>
          </p:nvPr>
        </p:nvSpPr>
        <p:spPr>
          <a:xfrm>
            <a:off x="0" y="0"/>
            <a:ext cx="9144000" cy="6858000"/>
          </a:xfrm>
        </p:spPr>
        <p:txBody>
          <a:bodyPr/>
          <a:lstStyle/>
          <a:p>
            <a:pPr eaLnBrk="1" hangingPunct="1">
              <a:defRPr/>
            </a:pPr>
            <a:r>
              <a:rPr lang="uk-UA" altLang="ru-RU" sz="2800" b="1">
                <a:latin typeface="Times New Roman" panose="02020603050405020304" pitchFamily="18" charset="0"/>
              </a:rPr>
              <a:t/>
            </a:r>
            <a:br>
              <a:rPr lang="uk-UA" altLang="ru-RU" sz="2800" b="1">
                <a:latin typeface="Times New Roman" panose="02020603050405020304" pitchFamily="18" charset="0"/>
              </a:rPr>
            </a:br>
            <a:r>
              <a:rPr lang="uk-UA" altLang="ru-RU" sz="3600" b="1">
                <a:latin typeface="Times New Roman" panose="02020603050405020304" pitchFamily="18" charset="0"/>
              </a:rPr>
              <a:t>У випадку неефективного терапевтичного лікування хворих на туберкульоз </a:t>
            </a:r>
            <a:br>
              <a:rPr lang="uk-UA" altLang="ru-RU" sz="3600" b="1">
                <a:latin typeface="Times New Roman" panose="02020603050405020304" pitchFamily="18" charset="0"/>
              </a:rPr>
            </a:br>
            <a:r>
              <a:rPr lang="uk-UA" altLang="ru-RU" sz="3600" b="1">
                <a:latin typeface="Times New Roman" panose="02020603050405020304" pitchFamily="18" charset="0"/>
              </a:rPr>
              <a:t>всіх категорій </a:t>
            </a:r>
            <a:br>
              <a:rPr lang="uk-UA" altLang="ru-RU" sz="3600" b="1">
                <a:latin typeface="Times New Roman" panose="02020603050405020304" pitchFamily="18" charset="0"/>
              </a:rPr>
            </a:br>
            <a:r>
              <a:rPr lang="uk-UA" altLang="ru-RU" sz="3600" b="1">
                <a:latin typeface="Times New Roman" panose="02020603050405020304" pitchFamily="18" charset="0"/>
              </a:rPr>
              <a:t>можливе хірургічне втручання.</a:t>
            </a:r>
            <a:br>
              <a:rPr lang="uk-UA" altLang="ru-RU" sz="3600" b="1">
                <a:latin typeface="Times New Roman" panose="02020603050405020304" pitchFamily="18" charset="0"/>
              </a:rPr>
            </a:br>
            <a:endParaRPr lang="ru-RU" altLang="ru-RU" sz="3600" b="1">
              <a:latin typeface="Times New Roman" panose="02020603050405020304" pitchFamily="18"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6"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3200" b="1">
                <a:solidFill>
                  <a:srgbClr val="FF3399"/>
                </a:solidFill>
                <a:latin typeface="Times New Roman" panose="02020603050405020304" pitchFamily="18" charset="0"/>
              </a:rPr>
              <a:t>НЕСПЕЦИФІЧНЕ ЛІКУВАННЯ </a:t>
            </a:r>
            <a:br>
              <a:rPr lang="uk-UA" altLang="ru-RU" sz="3200" b="1">
                <a:solidFill>
                  <a:srgbClr val="FF3399"/>
                </a:solidFill>
                <a:latin typeface="Times New Roman" panose="02020603050405020304" pitchFamily="18" charset="0"/>
              </a:rPr>
            </a:br>
            <a:r>
              <a:rPr lang="uk-UA" altLang="ru-RU" sz="3200" b="1">
                <a:solidFill>
                  <a:srgbClr val="FF3399"/>
                </a:solidFill>
                <a:latin typeface="Times New Roman" panose="02020603050405020304" pitchFamily="18" charset="0"/>
              </a:rPr>
              <a:t>ХВОРИХ НА ТУБЕРКУЛЬОЗ </a:t>
            </a:r>
            <a:br>
              <a:rPr lang="uk-UA" altLang="ru-RU" sz="3200" b="1">
                <a:solidFill>
                  <a:srgbClr val="FF3399"/>
                </a:solidFill>
                <a:latin typeface="Times New Roman" panose="02020603050405020304" pitchFamily="18" charset="0"/>
              </a:rPr>
            </a:br>
            <a:r>
              <a:rPr lang="uk-UA" altLang="ru-RU" sz="2800" b="1">
                <a:latin typeface="Times New Roman" panose="02020603050405020304" pitchFamily="18" charset="0"/>
              </a:rPr>
              <a:t>полягає в проведенні </a:t>
            </a:r>
            <a:br>
              <a:rPr lang="uk-UA" altLang="ru-RU" sz="2800" b="1">
                <a:latin typeface="Times New Roman" panose="02020603050405020304" pitchFamily="18" charset="0"/>
              </a:rPr>
            </a:br>
            <a:r>
              <a:rPr lang="uk-UA" altLang="ru-RU" sz="3200" b="1" i="1">
                <a:solidFill>
                  <a:srgbClr val="FFFF00"/>
                </a:solidFill>
                <a:latin typeface="Times New Roman" panose="02020603050405020304" pitchFamily="18" charset="0"/>
              </a:rPr>
              <a:t>гігієно-дієтичного режиму, патогенетичної </a:t>
            </a:r>
            <a:br>
              <a:rPr lang="uk-UA" altLang="ru-RU" sz="3200" b="1" i="1">
                <a:solidFill>
                  <a:srgbClr val="FFFF00"/>
                </a:solidFill>
                <a:latin typeface="Times New Roman" panose="02020603050405020304" pitchFamily="18" charset="0"/>
              </a:rPr>
            </a:br>
            <a:r>
              <a:rPr lang="uk-UA" altLang="ru-RU" sz="3200" b="1" i="1">
                <a:solidFill>
                  <a:srgbClr val="FFFF00"/>
                </a:solidFill>
                <a:latin typeface="Times New Roman" panose="02020603050405020304" pitchFamily="18" charset="0"/>
              </a:rPr>
              <a:t>та симптоматичної терапії.</a:t>
            </a:r>
            <a:r>
              <a:rPr lang="uk-UA" altLang="ru-RU" sz="3200" b="1">
                <a:solidFill>
                  <a:srgbClr val="FFFF00"/>
                </a:solidFill>
                <a:latin typeface="Times New Roman" panose="02020603050405020304" pitchFamily="18" charset="0"/>
              </a:rPr>
              <a:t/>
            </a:r>
            <a:br>
              <a:rPr lang="uk-UA" altLang="ru-RU" sz="3200" b="1">
                <a:solidFill>
                  <a:srgbClr val="FFFF00"/>
                </a:solidFill>
                <a:latin typeface="Times New Roman" panose="02020603050405020304" pitchFamily="18" charset="0"/>
              </a:rPr>
            </a:br>
            <a:r>
              <a:rPr lang="uk-UA" altLang="ru-RU" sz="2800" b="1">
                <a:latin typeface="Times New Roman" panose="02020603050405020304" pitchFamily="18" charset="0"/>
              </a:rPr>
              <a:t>Використання патогенетичних засобів підвищує ефективність антимікобактеріальної терапії. Патогенетична терапія спрямована на механізми, що визначають розвиток захворювання, їх призначення мобілізує захисні реакції організму, сприяє зменшенню ступеня запальної реакції і прискоренню її розсмоктування, загоєнню каверни, стимуляції процесів регенерації, зменшенню можливості розвитку фіброзних змін, нормалізації порушень функцій організму.</a:t>
            </a:r>
            <a:endParaRPr lang="ru-RU" altLang="ru-RU" sz="2800" b="1">
              <a:latin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4" name="Rectangle 4"/>
          <p:cNvSpPr>
            <a:spLocks noGrp="1" noChangeArrowheads="1"/>
          </p:cNvSpPr>
          <p:nvPr>
            <p:ph type="title"/>
          </p:nvPr>
        </p:nvSpPr>
        <p:spPr>
          <a:xfrm>
            <a:off x="0" y="0"/>
            <a:ext cx="9144000" cy="6858000"/>
          </a:xfrm>
        </p:spPr>
        <p:txBody>
          <a:bodyPr/>
          <a:lstStyle/>
          <a:p>
            <a:pPr eaLnBrk="1" hangingPunct="1">
              <a:lnSpc>
                <a:spcPct val="95000"/>
              </a:lnSpc>
              <a:defRPr/>
            </a:pPr>
            <a:r>
              <a:rPr lang="uk-UA" altLang="ru-RU" sz="2400" b="1">
                <a:latin typeface="Times New Roman" panose="02020603050405020304" pitchFamily="18" charset="0"/>
              </a:rPr>
              <a:t>До </a:t>
            </a:r>
            <a:r>
              <a:rPr lang="uk-UA" altLang="ru-RU" sz="2400" b="1">
                <a:solidFill>
                  <a:srgbClr val="FFFF00"/>
                </a:solidFill>
                <a:latin typeface="Times New Roman" panose="02020603050405020304" pitchFamily="18" charset="0"/>
              </a:rPr>
              <a:t>ГІГІЄНО-ДІЄТИЧНОГО РЕЖИМУ</a:t>
            </a:r>
            <a:r>
              <a:rPr lang="uk-UA" altLang="ru-RU" sz="2400" b="1" i="1">
                <a:latin typeface="Times New Roman" panose="02020603050405020304" pitchFamily="18" charset="0"/>
              </a:rPr>
              <a:t> </a:t>
            </a:r>
            <a:r>
              <a:rPr lang="uk-UA" altLang="ru-RU" sz="2400" b="1">
                <a:latin typeface="Times New Roman" panose="02020603050405020304" pitchFamily="18" charset="0"/>
              </a:rPr>
              <a:t>належать: </a:t>
            </a:r>
            <a:br>
              <a:rPr lang="uk-UA" altLang="ru-RU" sz="2400" b="1">
                <a:latin typeface="Times New Roman" panose="02020603050405020304" pitchFamily="18" charset="0"/>
              </a:rPr>
            </a:br>
            <a:r>
              <a:rPr lang="uk-UA" altLang="ru-RU" sz="2400" b="1">
                <a:latin typeface="Times New Roman" panose="02020603050405020304" pitchFamily="18" charset="0"/>
              </a:rPr>
              <a:t>раціональне харчування, аеротерапія, геліотерапія, гідротерапія, помірна праця.</a:t>
            </a:r>
            <a:br>
              <a:rPr lang="uk-UA" altLang="ru-RU" sz="2400" b="1">
                <a:latin typeface="Times New Roman" panose="02020603050405020304" pitchFamily="18" charset="0"/>
              </a:rPr>
            </a:br>
            <a:r>
              <a:rPr lang="uk-UA" altLang="ru-RU" sz="2400" b="1">
                <a:latin typeface="Times New Roman" panose="02020603050405020304" pitchFamily="18" charset="0"/>
              </a:rPr>
              <a:t>Потреба у правильному харчуванні зумовлена значно порушеними процесами обміну у хворих на туберкульоз, причинами яких є туберкульозна інтоксикація і гіпоксія.</a:t>
            </a:r>
            <a:br>
              <a:rPr lang="uk-UA" altLang="ru-RU" sz="2400" b="1">
                <a:latin typeface="Times New Roman" panose="02020603050405020304" pitchFamily="18" charset="0"/>
              </a:rPr>
            </a:br>
            <a:r>
              <a:rPr lang="uk-UA" altLang="ru-RU" sz="2400" b="1">
                <a:latin typeface="Times New Roman" panose="02020603050405020304" pitchFamily="18" charset="0"/>
              </a:rPr>
              <a:t>У хворих на туберкульоз застосовується дієта № 11. </a:t>
            </a:r>
            <a:br>
              <a:rPr lang="uk-UA" altLang="ru-RU" sz="2400" b="1">
                <a:latin typeface="Times New Roman" panose="02020603050405020304" pitchFamily="18" charset="0"/>
              </a:rPr>
            </a:br>
            <a:r>
              <a:rPr lang="uk-UA" altLang="ru-RU" sz="2400" b="1">
                <a:latin typeface="Times New Roman" panose="02020603050405020304" pitchFamily="18" charset="0"/>
              </a:rPr>
              <a:t>У дієті повинно бути не менше 100-110 г легкозасвоюваного (молоко, м</a:t>
            </a:r>
            <a:r>
              <a:rPr lang="ru-RU" altLang="ru-RU" sz="2400" b="1">
                <a:latin typeface="Times New Roman" panose="02020603050405020304" pitchFamily="18" charset="0"/>
              </a:rPr>
              <a:t>’</a:t>
            </a:r>
            <a:r>
              <a:rPr lang="uk-UA" altLang="ru-RU" sz="2400" b="1">
                <a:latin typeface="Times New Roman" panose="02020603050405020304" pitchFamily="18" charset="0"/>
              </a:rPr>
              <a:t>ясо, риба тощо) білка, а в період видужання </a:t>
            </a:r>
            <a:br>
              <a:rPr lang="uk-UA" altLang="ru-RU" sz="2400" b="1">
                <a:latin typeface="Times New Roman" panose="02020603050405020304" pitchFamily="18" charset="0"/>
              </a:rPr>
            </a:br>
            <a:r>
              <a:rPr lang="uk-UA" altLang="ru-RU" sz="2400" b="1">
                <a:latin typeface="Times New Roman" panose="02020603050405020304" pitchFamily="18" charset="0"/>
              </a:rPr>
              <a:t>- 120-140 г (60 % - тваринного походження).</a:t>
            </a:r>
            <a:br>
              <a:rPr lang="uk-UA" altLang="ru-RU" sz="2400" b="1">
                <a:latin typeface="Times New Roman" panose="02020603050405020304" pitchFamily="18" charset="0"/>
              </a:rPr>
            </a:br>
            <a:r>
              <a:rPr lang="uk-UA" altLang="ru-RU" sz="2400" b="1">
                <a:latin typeface="Times New Roman" panose="02020603050405020304" pitchFamily="18" charset="0"/>
              </a:rPr>
              <a:t> Вуглеводи дають у фізіологічних кількостях (400-500 г). </a:t>
            </a:r>
            <a:br>
              <a:rPr lang="uk-UA" altLang="ru-RU" sz="2400" b="1">
                <a:latin typeface="Times New Roman" panose="02020603050405020304" pitchFamily="18" charset="0"/>
              </a:rPr>
            </a:br>
            <a:r>
              <a:rPr lang="uk-UA" altLang="ru-RU" sz="2400" b="1">
                <a:latin typeface="Times New Roman" panose="02020603050405020304" pitchFamily="18" charset="0"/>
              </a:rPr>
              <a:t>Їжа повинна бути багатою на вітаміни, особливо на аскорбінову кислоту, тіамін і піридоксин. </a:t>
            </a:r>
            <a:br>
              <a:rPr lang="uk-UA" altLang="ru-RU" sz="2400" b="1">
                <a:latin typeface="Times New Roman" panose="02020603050405020304" pitchFamily="18" charset="0"/>
              </a:rPr>
            </a:br>
            <a:r>
              <a:rPr lang="uk-UA" altLang="ru-RU" sz="2400" b="1">
                <a:latin typeface="Times New Roman" panose="02020603050405020304" pitchFamily="18" charset="0"/>
              </a:rPr>
              <a:t>Сонячне проміння використовується здебільшого для лікування хворих з позалегеневими формами туберкульозу, </a:t>
            </a:r>
            <a:br>
              <a:rPr lang="uk-UA" altLang="ru-RU" sz="2400" b="1">
                <a:latin typeface="Times New Roman" panose="02020603050405020304" pitchFamily="18" charset="0"/>
              </a:rPr>
            </a:br>
            <a:r>
              <a:rPr lang="uk-UA" altLang="ru-RU" sz="2400" b="1">
                <a:latin typeface="Times New Roman" panose="02020603050405020304" pitchFamily="18" charset="0"/>
              </a:rPr>
              <a:t>а щодо туберкульозу легень, то використовувати інсоляцію слід помірно, оскільки гіперінсоляція сприяє загостренню туберкульозного процесу. Повітря, багате на кисень, зменшує гіпоксію і нормалізує процеси обміну.</a:t>
            </a:r>
            <a:endParaRPr lang="ru-RU" altLang="ru-RU" sz="2400" b="1">
              <a:latin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2" name="Rectangle 4"/>
          <p:cNvSpPr>
            <a:spLocks noGrp="1" noChangeArrowheads="1"/>
          </p:cNvSpPr>
          <p:nvPr>
            <p:ph type="title"/>
          </p:nvPr>
        </p:nvSpPr>
        <p:spPr>
          <a:xfrm>
            <a:off x="0" y="0"/>
            <a:ext cx="9144000" cy="6858000"/>
          </a:xfrm>
        </p:spPr>
        <p:txBody>
          <a:bodyPr/>
          <a:lstStyle/>
          <a:p>
            <a:pPr eaLnBrk="1" hangingPunct="1">
              <a:defRPr/>
            </a:pPr>
            <a:r>
              <a:rPr lang="uk-UA" altLang="ru-RU" sz="2800" b="1">
                <a:latin typeface="Times New Roman" panose="02020603050405020304" pitchFamily="18" charset="0"/>
              </a:rPr>
              <a:t>До </a:t>
            </a:r>
            <a:r>
              <a:rPr lang="uk-UA" altLang="ru-RU" sz="3200" b="1">
                <a:solidFill>
                  <a:srgbClr val="FFFF00"/>
                </a:solidFill>
                <a:latin typeface="Times New Roman" panose="02020603050405020304" pitchFamily="18" charset="0"/>
              </a:rPr>
              <a:t>ПАТОГЕНЕТИЧНИХ ЗАСОБІВ</a:t>
            </a:r>
            <a:r>
              <a:rPr lang="uk-UA" altLang="ru-RU" sz="3200" b="1">
                <a:latin typeface="Times New Roman" panose="02020603050405020304" pitchFamily="18" charset="0"/>
              </a:rPr>
              <a:t> </a:t>
            </a:r>
            <a:r>
              <a:rPr lang="uk-UA" altLang="ru-RU" sz="2800" b="1">
                <a:latin typeface="Times New Roman" panose="02020603050405020304" pitchFamily="18" charset="0"/>
              </a:rPr>
              <a:t>належать ті, що впливають на механізми патогенезу туберкульозного запалення. </a:t>
            </a:r>
            <a:br>
              <a:rPr lang="uk-UA" altLang="ru-RU" sz="2800" b="1">
                <a:latin typeface="Times New Roman" panose="02020603050405020304" pitchFamily="18" charset="0"/>
              </a:rPr>
            </a:br>
            <a:r>
              <a:rPr lang="uk-UA" altLang="ru-RU" sz="2800" b="1">
                <a:solidFill>
                  <a:srgbClr val="FF0066"/>
                </a:solidFill>
                <a:latin typeface="Times New Roman" panose="02020603050405020304" pitchFamily="18" charset="0"/>
              </a:rPr>
              <a:t>Застосування патогенетичної терапії без проведення ефективної антимікобактеріальної терапії забороняється.</a:t>
            </a:r>
            <a:br>
              <a:rPr lang="uk-UA" altLang="ru-RU" sz="2800" b="1">
                <a:solidFill>
                  <a:srgbClr val="FF0066"/>
                </a:solidFill>
                <a:latin typeface="Times New Roman" panose="02020603050405020304" pitchFamily="18" charset="0"/>
              </a:rPr>
            </a:br>
            <a:r>
              <a:rPr lang="uk-UA" altLang="ru-RU" sz="2800" b="1">
                <a:latin typeface="Times New Roman" panose="02020603050405020304" pitchFamily="18" charset="0"/>
              </a:rPr>
              <a:t>На </a:t>
            </a:r>
            <a:r>
              <a:rPr lang="uk-UA" altLang="ru-RU" sz="2800" b="1">
                <a:solidFill>
                  <a:srgbClr val="FFFF00"/>
                </a:solidFill>
                <a:latin typeface="Times New Roman" panose="02020603050405020304" pitchFamily="18" charset="0"/>
              </a:rPr>
              <a:t>початкових етапах розвитку туберкульозу</a:t>
            </a:r>
            <a:r>
              <a:rPr lang="uk-UA" altLang="ru-RU" sz="2800" b="1">
                <a:latin typeface="Times New Roman" panose="02020603050405020304" pitchFamily="18" charset="0"/>
              </a:rPr>
              <a:t>, </a:t>
            </a:r>
            <a:br>
              <a:rPr lang="uk-UA" altLang="ru-RU" sz="2800" b="1">
                <a:latin typeface="Times New Roman" panose="02020603050405020304" pitchFamily="18" charset="0"/>
              </a:rPr>
            </a:br>
            <a:r>
              <a:rPr lang="uk-UA" altLang="ru-RU" sz="2800" b="1">
                <a:latin typeface="Times New Roman" panose="02020603050405020304" pitchFamily="18" charset="0"/>
              </a:rPr>
              <a:t>коли переважають процеси ексудації та альтерації в лікуванні застосовуються патогенетичні засоби, </a:t>
            </a:r>
            <a:br>
              <a:rPr lang="uk-UA" altLang="ru-RU" sz="2800" b="1">
                <a:latin typeface="Times New Roman" panose="02020603050405020304" pitchFamily="18" charset="0"/>
              </a:rPr>
            </a:br>
            <a:r>
              <a:rPr lang="uk-UA" altLang="ru-RU" sz="2800" b="1">
                <a:latin typeface="Times New Roman" panose="02020603050405020304" pitchFamily="18" charset="0"/>
              </a:rPr>
              <a:t>що пригнічують різні ланки розвитку запалення.</a:t>
            </a:r>
            <a:br>
              <a:rPr lang="uk-UA" altLang="ru-RU" sz="2800" b="1">
                <a:latin typeface="Times New Roman" panose="02020603050405020304" pitchFamily="18" charset="0"/>
              </a:rPr>
            </a:br>
            <a:r>
              <a:rPr lang="uk-UA" altLang="ru-RU" sz="2800" b="1">
                <a:latin typeface="Times New Roman" panose="02020603050405020304" pitchFamily="18" charset="0"/>
              </a:rPr>
              <a:t>При продуктивному характері туберкульозного запалення, на </a:t>
            </a:r>
            <a:r>
              <a:rPr lang="uk-UA" altLang="ru-RU" sz="2800" b="1">
                <a:solidFill>
                  <a:srgbClr val="FFFF00"/>
                </a:solidFill>
                <a:latin typeface="Times New Roman" panose="02020603050405020304" pitchFamily="18" charset="0"/>
              </a:rPr>
              <a:t>етапах зворотнього розвитку туберкульозного запалення</a:t>
            </a:r>
            <a:r>
              <a:rPr lang="uk-UA" altLang="ru-RU" sz="2800" b="1">
                <a:latin typeface="Times New Roman" panose="02020603050405020304" pitchFamily="18" charset="0"/>
              </a:rPr>
              <a:t> (після 1-2 місяців лікування) застосовують патогенетичні препарати, </a:t>
            </a:r>
            <a:br>
              <a:rPr lang="uk-UA" altLang="ru-RU" sz="2800" b="1">
                <a:latin typeface="Times New Roman" panose="02020603050405020304" pitchFamily="18" charset="0"/>
              </a:rPr>
            </a:br>
            <a:r>
              <a:rPr lang="uk-UA" altLang="ru-RU" sz="2800" b="1">
                <a:latin typeface="Times New Roman" panose="02020603050405020304" pitchFamily="18" charset="0"/>
              </a:rPr>
              <a:t>що стимулюють процеси репарації та регенерації.</a:t>
            </a:r>
            <a:r>
              <a:rPr lang="uk-UA" altLang="ru-RU" sz="2800"/>
              <a:t> </a:t>
            </a:r>
            <a:endParaRPr lang="ru-RU" altLang="ru-RU" sz="280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300" name="Rectangle 4"/>
          <p:cNvSpPr>
            <a:spLocks noGrp="1" noChangeArrowheads="1"/>
          </p:cNvSpPr>
          <p:nvPr>
            <p:ph type="title"/>
          </p:nvPr>
        </p:nvSpPr>
        <p:spPr>
          <a:xfrm>
            <a:off x="0" y="0"/>
            <a:ext cx="9144000" cy="6858000"/>
          </a:xfrm>
        </p:spPr>
        <p:txBody>
          <a:bodyPr/>
          <a:lstStyle/>
          <a:p>
            <a:pPr eaLnBrk="1" hangingPunct="1">
              <a:lnSpc>
                <a:spcPct val="85000"/>
              </a:lnSpc>
              <a:defRPr/>
            </a:pPr>
            <a:r>
              <a:rPr lang="uk-UA" altLang="ru-RU" sz="2700" b="1">
                <a:latin typeface="Times New Roman" panose="02020603050405020304" pitchFamily="18" charset="0"/>
              </a:rPr>
              <a:t>Всі засоби </a:t>
            </a:r>
            <a:r>
              <a:rPr lang="uk-UA" altLang="ru-RU" sz="2800" b="1">
                <a:solidFill>
                  <a:srgbClr val="FFFF00"/>
                </a:solidFill>
                <a:latin typeface="Times New Roman" panose="02020603050405020304" pitchFamily="18" charset="0"/>
              </a:rPr>
              <a:t>патогенетичної терапії</a:t>
            </a:r>
            <a:r>
              <a:rPr lang="uk-UA" altLang="ru-RU" sz="2800" b="1">
                <a:latin typeface="Times New Roman" panose="02020603050405020304" pitchFamily="18" charset="0"/>
              </a:rPr>
              <a:t> </a:t>
            </a:r>
            <a:r>
              <a:rPr lang="uk-UA" altLang="ru-RU" sz="2700" b="1">
                <a:latin typeface="Times New Roman" panose="02020603050405020304" pitchFamily="18" charset="0"/>
              </a:rPr>
              <a:t>можна поділити на:</a:t>
            </a:r>
            <a:br>
              <a:rPr lang="uk-UA" altLang="ru-RU" sz="2700" b="1">
                <a:latin typeface="Times New Roman" panose="02020603050405020304" pitchFamily="18" charset="0"/>
              </a:rPr>
            </a:br>
            <a:r>
              <a:rPr lang="uk-UA" altLang="ru-RU" sz="2700" b="1">
                <a:latin typeface="Times New Roman" panose="02020603050405020304" pitchFamily="18" charset="0"/>
              </a:rPr>
              <a:t>1) </a:t>
            </a:r>
            <a:r>
              <a:rPr lang="uk-UA" altLang="ru-RU" sz="2700" b="1">
                <a:solidFill>
                  <a:schemeClr val="tx1"/>
                </a:solidFill>
                <a:latin typeface="Times New Roman" panose="02020603050405020304" pitchFamily="18" charset="0"/>
              </a:rPr>
              <a:t>глюкокортикоїди, їх синтетичні аналоги;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2) негормональні протизапальні засоби;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3) імунокорегуючі препарати: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специфічні (туберкулінотерапія, вакцинотерапія БЦЖ)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і неспецифічні;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4) антиоксиданти;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5) антигіпоксанти;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6) антикінінові препарати; </a:t>
            </a:r>
            <a:br>
              <a:rPr lang="uk-UA" altLang="ru-RU" sz="2700" b="1">
                <a:solidFill>
                  <a:schemeClr val="tx1"/>
                </a:solidFill>
                <a:latin typeface="Times New Roman" panose="02020603050405020304" pitchFamily="18" charset="0"/>
              </a:rPr>
            </a:br>
            <a:r>
              <a:rPr lang="ru-RU" altLang="ru-RU" sz="2700" b="1">
                <a:solidFill>
                  <a:schemeClr val="tx1"/>
                </a:solidFill>
                <a:latin typeface="Times New Roman" panose="02020603050405020304" pitchFamily="18" charset="0"/>
              </a:rPr>
              <a:t>7) </a:t>
            </a:r>
            <a:r>
              <a:rPr lang="uk-UA" altLang="ru-RU" sz="2700" b="1">
                <a:solidFill>
                  <a:schemeClr val="tx1"/>
                </a:solidFill>
                <a:latin typeface="Times New Roman" panose="02020603050405020304" pitchFamily="18" charset="0"/>
              </a:rPr>
              <a:t>прокінінові препарати;</a:t>
            </a:r>
            <a:r>
              <a:rPr lang="ru-RU" altLang="ru-RU" sz="2700" b="1">
                <a:solidFill>
                  <a:schemeClr val="tx1"/>
                </a:solidFill>
                <a:latin typeface="Times New Roman" panose="02020603050405020304" pitchFamily="18" charset="0"/>
              </a:rPr>
              <a:t/>
            </a:r>
            <a:br>
              <a:rPr lang="ru-RU" altLang="ru-RU" sz="2700" b="1">
                <a:solidFill>
                  <a:schemeClr val="tx1"/>
                </a:solidFill>
                <a:latin typeface="Times New Roman" panose="02020603050405020304" pitchFamily="18" charset="0"/>
              </a:rPr>
            </a:br>
            <a:r>
              <a:rPr lang="ru-RU" altLang="ru-RU" sz="2700" b="1">
                <a:solidFill>
                  <a:schemeClr val="tx1"/>
                </a:solidFill>
                <a:latin typeface="Times New Roman" panose="02020603050405020304" pitchFamily="18" charset="0"/>
              </a:rPr>
              <a:t>8) </a:t>
            </a:r>
            <a:r>
              <a:rPr lang="uk-UA" altLang="ru-RU" sz="2700" b="1">
                <a:solidFill>
                  <a:schemeClr val="tx1"/>
                </a:solidFill>
                <a:latin typeface="Times New Roman" panose="02020603050405020304" pitchFamily="18" charset="0"/>
              </a:rPr>
              <a:t>коректори системи ейкозаноїдів;</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9) інгібітори протеїназ;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10) біологічно активні препарати і біогенні стимулятори;</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11) препарати анаболічної дії;</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12) стимулятори ретикулоендотеліальної системи; </a:t>
            </a:r>
            <a:br>
              <a:rPr lang="uk-UA" altLang="ru-RU" sz="2700" b="1">
                <a:solidFill>
                  <a:schemeClr val="tx1"/>
                </a:solidFill>
                <a:latin typeface="Times New Roman" panose="02020603050405020304" pitchFamily="18" charset="0"/>
              </a:rPr>
            </a:br>
            <a:r>
              <a:rPr lang="uk-UA" altLang="ru-RU" sz="2700" b="1">
                <a:solidFill>
                  <a:schemeClr val="tx1"/>
                </a:solidFill>
                <a:latin typeface="Times New Roman" panose="02020603050405020304" pitchFamily="18" charset="0"/>
              </a:rPr>
              <a:t>13) стимулятори енергетичного </a:t>
            </a:r>
            <a:r>
              <a:rPr lang="uk-UA" altLang="ru-RU" sz="2700" b="1">
                <a:latin typeface="Times New Roman" panose="02020603050405020304" pitchFamily="18" charset="0"/>
              </a:rPr>
              <a:t>обміну;</a:t>
            </a:r>
            <a:br>
              <a:rPr lang="uk-UA" altLang="ru-RU" sz="2700" b="1">
                <a:latin typeface="Times New Roman" panose="02020603050405020304" pitchFamily="18" charset="0"/>
              </a:rPr>
            </a:br>
            <a:r>
              <a:rPr lang="uk-UA" altLang="ru-RU" sz="2700" b="1">
                <a:latin typeface="Times New Roman" panose="02020603050405020304" pitchFamily="18" charset="0"/>
              </a:rPr>
              <a:t>14) вітаміни; </a:t>
            </a:r>
            <a:br>
              <a:rPr lang="uk-UA" altLang="ru-RU" sz="2700" b="1">
                <a:latin typeface="Times New Roman" panose="02020603050405020304" pitchFamily="18" charset="0"/>
              </a:rPr>
            </a:br>
            <a:r>
              <a:rPr lang="uk-UA" altLang="ru-RU" sz="2700" b="1">
                <a:latin typeface="Times New Roman" panose="02020603050405020304" pitchFamily="18" charset="0"/>
              </a:rPr>
              <a:t>15) фізіотерапевтичні методи.</a:t>
            </a:r>
            <a:r>
              <a:rPr lang="uk-UA" altLang="ru-RU" sz="2700"/>
              <a:t> </a:t>
            </a:r>
            <a:endParaRPr lang="ru-RU" altLang="ru-RU" sz="270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ятно 1 5"/>
          <p:cNvSpPr/>
          <p:nvPr/>
        </p:nvSpPr>
        <p:spPr>
          <a:xfrm>
            <a:off x="5435600" y="146050"/>
            <a:ext cx="3313113" cy="6511925"/>
          </a:xfrm>
          <a:prstGeom prst="irregularSeal1">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 name="Заголовок 1"/>
          <p:cNvSpPr>
            <a:spLocks noGrp="1"/>
          </p:cNvSpPr>
          <p:nvPr>
            <p:ph type="title"/>
          </p:nvPr>
        </p:nvSpPr>
        <p:spPr>
          <a:xfrm>
            <a:off x="0" y="0"/>
            <a:ext cx="9144000" cy="692150"/>
          </a:xfrm>
        </p:spPr>
        <p:txBody>
          <a:bodyPr/>
          <a:lstStyle/>
          <a:p>
            <a:pPr>
              <a:defRPr/>
            </a:pPr>
            <a:r>
              <a:rPr lang="uk-UA" sz="3200" b="1">
                <a:solidFill>
                  <a:srgbClr val="FFFF00"/>
                </a:solidFill>
                <a:latin typeface="Times New Roman" panose="02020603050405020304" pitchFamily="18" charset="0"/>
                <a:cs typeface="Times New Roman" panose="02020603050405020304" pitchFamily="18" charset="0"/>
              </a:rPr>
              <a:t>Патогенетична терапія в інтенсивну фазу</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803900" y="2708275"/>
            <a:ext cx="2576513" cy="1385888"/>
          </a:xfrm>
          <a:prstGeom prst="rect">
            <a:avLst/>
          </a:prstGeom>
        </p:spPr>
        <p:txBody>
          <a:bodyPr wrap="none">
            <a:spAutoFit/>
          </a:bodyPr>
          <a:lstStyle/>
          <a:p>
            <a:pPr algn="ctr">
              <a:defRPr/>
            </a:pPr>
            <a:r>
              <a:rPr lang="ru-RU" sz="2800" b="1">
                <a:solidFill>
                  <a:schemeClr val="bg2">
                    <a:lumMod val="60000"/>
                    <a:lumOff val="40000"/>
                  </a:schemeClr>
                </a:solidFill>
                <a:latin typeface="Times New Roman" panose="02020603050405020304" pitchFamily="18" charset="0"/>
                <a:cs typeface="Times New Roman" panose="02020603050405020304" pitchFamily="18" charset="0"/>
              </a:rPr>
              <a:t>ЗАПАЛЕННЯ </a:t>
            </a:r>
          </a:p>
          <a:p>
            <a:pPr algn="ctr">
              <a:defRPr/>
            </a:pPr>
            <a:r>
              <a:rPr lang="ru-RU" sz="2800" b="1" err="1">
                <a:solidFill>
                  <a:schemeClr val="bg2">
                    <a:lumMod val="60000"/>
                    <a:lumOff val="40000"/>
                  </a:schemeClr>
                </a:solidFill>
                <a:latin typeface="Times New Roman" panose="02020603050405020304" pitchFamily="18" charset="0"/>
                <a:cs typeface="Times New Roman" panose="02020603050405020304" pitchFamily="18" charset="0"/>
              </a:rPr>
              <a:t>альтерація </a:t>
            </a:r>
          </a:p>
          <a:p>
            <a:pPr algn="ctr">
              <a:defRPr/>
            </a:pPr>
            <a:r>
              <a:rPr lang="ru-RU" sz="2800" b="1">
                <a:solidFill>
                  <a:schemeClr val="bg2">
                    <a:lumMod val="60000"/>
                    <a:lumOff val="40000"/>
                  </a:schemeClr>
                </a:solidFill>
                <a:latin typeface="Times New Roman" panose="02020603050405020304" pitchFamily="18" charset="0"/>
                <a:cs typeface="Times New Roman" panose="02020603050405020304" pitchFamily="18" charset="0"/>
              </a:rPr>
              <a:t>та ексудація</a:t>
            </a:r>
          </a:p>
        </p:txBody>
      </p:sp>
      <p:sp>
        <p:nvSpPr>
          <p:cNvPr id="67589" name="Прямоугольник 6"/>
          <p:cNvSpPr>
            <a:spLocks noChangeArrowheads="1"/>
          </p:cNvSpPr>
          <p:nvPr/>
        </p:nvSpPr>
        <p:spPr bwMode="auto">
          <a:xfrm>
            <a:off x="665163" y="622300"/>
            <a:ext cx="39338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Глюкокортикостероїди</a:t>
            </a:r>
          </a:p>
        </p:txBody>
      </p:sp>
      <p:sp>
        <p:nvSpPr>
          <p:cNvPr id="67590" name="Прямоугольник 7"/>
          <p:cNvSpPr>
            <a:spLocks noChangeArrowheads="1"/>
          </p:cNvSpPr>
          <p:nvPr/>
        </p:nvSpPr>
        <p:spPr bwMode="auto">
          <a:xfrm>
            <a:off x="293688" y="1277938"/>
            <a:ext cx="4637087"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Нестероїдні протизапальні </a:t>
            </a:r>
          </a:p>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             препарати</a:t>
            </a:r>
          </a:p>
        </p:txBody>
      </p:sp>
      <p:cxnSp>
        <p:nvCxnSpPr>
          <p:cNvPr id="11" name="Прямая со стрелкой 10"/>
          <p:cNvCxnSpPr>
            <a:stCxn id="67589" idx="3"/>
          </p:cNvCxnSpPr>
          <p:nvPr/>
        </p:nvCxnSpPr>
        <p:spPr>
          <a:xfrm>
            <a:off x="4598988" y="882650"/>
            <a:ext cx="836612" cy="2238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5" name="Прямая со стрелкой 14"/>
          <p:cNvCxnSpPr>
            <a:stCxn id="67590" idx="3"/>
          </p:cNvCxnSpPr>
          <p:nvPr/>
        </p:nvCxnSpPr>
        <p:spPr>
          <a:xfrm>
            <a:off x="4930775" y="1668463"/>
            <a:ext cx="898525" cy="13335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3" name="Прямоугольник 17"/>
          <p:cNvSpPr>
            <a:spLocks noChangeArrowheads="1"/>
          </p:cNvSpPr>
          <p:nvPr/>
        </p:nvSpPr>
        <p:spPr bwMode="auto">
          <a:xfrm>
            <a:off x="1073150" y="2058988"/>
            <a:ext cx="2727325"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Антиоксиданти</a:t>
            </a:r>
          </a:p>
        </p:txBody>
      </p:sp>
      <p:cxnSp>
        <p:nvCxnSpPr>
          <p:cNvPr id="20" name="Прямая со стрелкой 19"/>
          <p:cNvCxnSpPr/>
          <p:nvPr/>
        </p:nvCxnSpPr>
        <p:spPr>
          <a:xfrm>
            <a:off x="3821113" y="2320925"/>
            <a:ext cx="1196975"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5" name="Прямоугольник 21"/>
          <p:cNvSpPr>
            <a:spLocks noChangeArrowheads="1"/>
          </p:cNvSpPr>
          <p:nvPr/>
        </p:nvSpPr>
        <p:spPr bwMode="auto">
          <a:xfrm>
            <a:off x="409575" y="2695575"/>
            <a:ext cx="42037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Антикінінові препарати </a:t>
            </a:r>
          </a:p>
        </p:txBody>
      </p:sp>
      <p:cxnSp>
        <p:nvCxnSpPr>
          <p:cNvPr id="23" name="Прямая со стрелкой 22"/>
          <p:cNvCxnSpPr>
            <a:stCxn id="67595" idx="3"/>
          </p:cNvCxnSpPr>
          <p:nvPr/>
        </p:nvCxnSpPr>
        <p:spPr>
          <a:xfrm flipV="1">
            <a:off x="4613275" y="2949575"/>
            <a:ext cx="809625" cy="79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7" name="Прямоугольник 28"/>
          <p:cNvSpPr>
            <a:spLocks noChangeArrowheads="1"/>
          </p:cNvSpPr>
          <p:nvPr/>
        </p:nvSpPr>
        <p:spPr bwMode="auto">
          <a:xfrm>
            <a:off x="876300" y="3332163"/>
            <a:ext cx="3094038"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Неспецифічні </a:t>
            </a:r>
          </a:p>
          <a:p>
            <a:pP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імуномодулятори </a:t>
            </a:r>
          </a:p>
        </p:txBody>
      </p:sp>
      <p:cxnSp>
        <p:nvCxnSpPr>
          <p:cNvPr id="31" name="Прямая со стрелкой 30"/>
          <p:cNvCxnSpPr>
            <a:stCxn id="67597" idx="3"/>
          </p:cNvCxnSpPr>
          <p:nvPr/>
        </p:nvCxnSpPr>
        <p:spPr>
          <a:xfrm flipV="1">
            <a:off x="3970338" y="3511550"/>
            <a:ext cx="1528762" cy="2111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34" name="Прямая со стрелкой 33"/>
          <p:cNvCxnSpPr>
            <a:stCxn id="67600" idx="3"/>
          </p:cNvCxnSpPr>
          <p:nvPr/>
        </p:nvCxnSpPr>
        <p:spPr>
          <a:xfrm flipV="1">
            <a:off x="4084638" y="4803775"/>
            <a:ext cx="1631950" cy="4905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0" name="Прямоугольник 34"/>
          <p:cNvSpPr>
            <a:spLocks noChangeArrowheads="1"/>
          </p:cNvSpPr>
          <p:nvPr/>
        </p:nvSpPr>
        <p:spPr bwMode="auto">
          <a:xfrm>
            <a:off x="665163" y="4903788"/>
            <a:ext cx="3419475"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Коректори системи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ейкозаноїдів </a:t>
            </a:r>
          </a:p>
        </p:txBody>
      </p:sp>
      <p:sp>
        <p:nvSpPr>
          <p:cNvPr id="67601" name="Прямоугольник 58"/>
          <p:cNvSpPr>
            <a:spLocks noChangeArrowheads="1"/>
          </p:cNvSpPr>
          <p:nvPr/>
        </p:nvSpPr>
        <p:spPr bwMode="auto">
          <a:xfrm>
            <a:off x="1028700" y="5710238"/>
            <a:ext cx="3005138"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Антикоагулянти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непрямої дії </a:t>
            </a:r>
          </a:p>
        </p:txBody>
      </p:sp>
      <p:cxnSp>
        <p:nvCxnSpPr>
          <p:cNvPr id="62" name="Прямая со стрелкой 61"/>
          <p:cNvCxnSpPr>
            <a:stCxn id="67601" idx="3"/>
          </p:cNvCxnSpPr>
          <p:nvPr/>
        </p:nvCxnSpPr>
        <p:spPr>
          <a:xfrm flipV="1">
            <a:off x="4033838" y="5440363"/>
            <a:ext cx="1528762" cy="66040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3" name="Прямоугольник 2"/>
          <p:cNvSpPr>
            <a:spLocks noChangeArrowheads="1"/>
          </p:cNvSpPr>
          <p:nvPr/>
        </p:nvSpPr>
        <p:spPr bwMode="auto">
          <a:xfrm>
            <a:off x="658813" y="4211638"/>
            <a:ext cx="355758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Інгібітори протеїназ </a:t>
            </a:r>
          </a:p>
        </p:txBody>
      </p:sp>
      <p:cxnSp>
        <p:nvCxnSpPr>
          <p:cNvPr id="21" name="Прямая со стрелкой 20"/>
          <p:cNvCxnSpPr/>
          <p:nvPr/>
        </p:nvCxnSpPr>
        <p:spPr>
          <a:xfrm flipV="1">
            <a:off x="4089400" y="4157663"/>
            <a:ext cx="1290638" cy="312737"/>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529932">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22" marB="45722">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xmlns="" val="10000"/>
                  </a:ext>
                </a:extLst>
              </a:tr>
              <a:tr h="3492285">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Глюкокортикостероїди</a:t>
                      </a:r>
                      <a:endParaRPr lang="ru-RU" sz="2400" b="1">
                        <a:solidFill>
                          <a:schemeClr val="tx1"/>
                        </a:solidFill>
                        <a:latin typeface="Times New Roman" panose="02020603050405020304" pitchFamily="18" charset="0"/>
                        <a:cs typeface="Times New Roman" panose="02020603050405020304" pitchFamily="18" charset="0"/>
                      </a:endParaRPr>
                    </a:p>
                  </a:txBody>
                  <a:tcPr marT="45722" marB="45722">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Антитоксична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Десенсибілізуюча</a:t>
                      </a:r>
                      <a:r>
                        <a:rPr lang="ru-RU" sz="2300" b="1" baseline="0">
                          <a:solidFill>
                            <a:schemeClr val="tx1"/>
                          </a:solidFill>
                          <a:latin typeface="Times New Roman" panose="02020603050405020304" pitchFamily="18" charset="0"/>
                          <a:cs typeface="Times New Roman" panose="02020603050405020304" pitchFamily="18" charset="0"/>
                        </a:rPr>
                        <a:t> д</a:t>
                      </a:r>
                      <a:r>
                        <a:rPr lang="ru-RU" sz="2300" b="1" err="1">
                          <a:solidFill>
                            <a:schemeClr val="tx1"/>
                          </a:solidFill>
                          <a:latin typeface="Times New Roman" panose="02020603050405020304" pitchFamily="18" charset="0"/>
                          <a:cs typeface="Times New Roman" panose="02020603050405020304" pitchFamily="18" charset="0"/>
                        </a:rPr>
                        <a:t>ії.</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Антиоксидантна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Антифібропластична дія (затримка</a:t>
                      </a:r>
                      <a:r>
                        <a:rPr lang="ru-RU" sz="2300" b="1" baseline="0">
                          <a:solidFill>
                            <a:schemeClr val="tx1"/>
                          </a:solidFill>
                          <a:latin typeface="Times New Roman" panose="02020603050405020304" pitchFamily="18" charset="0"/>
                          <a:cs typeface="Times New Roman" panose="02020603050405020304" pitchFamily="18" charset="0"/>
                        </a:rPr>
                        <a:t> </a:t>
                      </a:r>
                    </a:p>
                    <a:p>
                      <a:pPr>
                        <a:lnSpc>
                          <a:spcPct val="85000"/>
                        </a:lnSpc>
                      </a:pPr>
                      <a:r>
                        <a:rPr lang="ru-RU" sz="2300" b="1" baseline="0">
                          <a:solidFill>
                            <a:schemeClr val="tx1"/>
                          </a:solidFill>
                          <a:latin typeface="Times New Roman" panose="02020603050405020304" pitchFamily="18" charset="0"/>
                          <a:cs typeface="Times New Roman" panose="02020603050405020304" pitchFamily="18" charset="0"/>
                        </a:rPr>
                        <a:t>   розвитку сполучної тканини)</a:t>
                      </a:r>
                      <a:r>
                        <a:rPr lang="ru-RU" sz="2300" b="1">
                          <a:solidFill>
                            <a:schemeClr val="tx1"/>
                          </a:solidFill>
                          <a:latin typeface="Times New Roman" panose="02020603050405020304" pitchFamily="18" charset="0"/>
                          <a:cs typeface="Times New Roman" panose="02020603050405020304" pitchFamily="18" charset="0"/>
                        </a:rPr>
                        <a:t>.</a:t>
                      </a:r>
                    </a:p>
                    <a:p>
                      <a:pPr>
                        <a:lnSpc>
                          <a:spcPct val="85000"/>
                        </a:lnSpc>
                      </a:pPr>
                      <a:r>
                        <a:rPr lang="uk-UA" sz="2300" b="1" err="1">
                          <a:solidFill>
                            <a:schemeClr val="tx1"/>
                          </a:solidFill>
                          <a:latin typeface="Times New Roman" panose="02020603050405020304" pitchFamily="18" charset="0"/>
                          <a:cs typeface="Times New Roman" panose="02020603050405020304" pitchFamily="18" charset="0"/>
                        </a:rPr>
                        <a:t>Імунорегулююча дія.</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Блокування ферментів, що руйнують </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   тканини.</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Підвищення просякності</a:t>
                      </a:r>
                      <a:r>
                        <a:rPr lang="uk-UA" sz="2300" b="1" baseline="0">
                          <a:solidFill>
                            <a:schemeClr val="tx1"/>
                          </a:solidFill>
                          <a:latin typeface="Times New Roman" panose="02020603050405020304" pitchFamily="18" charset="0"/>
                          <a:cs typeface="Times New Roman" panose="02020603050405020304" pitchFamily="18" charset="0"/>
                        </a:rPr>
                        <a:t> клітинних і </a:t>
                      </a:r>
                    </a:p>
                    <a:p>
                      <a:pPr>
                        <a:lnSpc>
                          <a:spcPct val="85000"/>
                        </a:lnSpc>
                      </a:pPr>
                      <a:r>
                        <a:rPr lang="uk-UA" sz="2300" b="1" baseline="0">
                          <a:solidFill>
                            <a:schemeClr val="tx1"/>
                          </a:solidFill>
                          <a:latin typeface="Times New Roman" panose="02020603050405020304" pitchFamily="18" charset="0"/>
                          <a:cs typeface="Times New Roman" panose="02020603050405020304" pitchFamily="18" charset="0"/>
                        </a:rPr>
                        <a:t>    судинних мембран для ліків.</a:t>
                      </a:r>
                      <a:endParaRPr lang="ru-RU" sz="2300" b="1">
                        <a:solidFill>
                          <a:schemeClr val="tx1"/>
                        </a:solidFill>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xmlns="" val="10001"/>
                  </a:ext>
                </a:extLst>
              </a:tr>
              <a:tr h="2835783">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Нестероїдні протизапальні препарати</a:t>
                      </a:r>
                      <a:endParaRPr lang="ru-RU" sz="1800">
                        <a:solidFill>
                          <a:schemeClr val="tx1"/>
                        </a:solidFill>
                      </a:endParaRPr>
                    </a:p>
                  </a:txBody>
                  <a:tcPr marT="45722" marB="45722">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Антиалергічна дія.</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Жарознижувальна, болезаспокійлива дії.</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Зменшення ексудації.</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Дезінтоксикаційна</a:t>
                      </a:r>
                      <a:r>
                        <a:rPr lang="uk-UA" sz="2300" b="1" baseline="0">
                          <a:solidFill>
                            <a:schemeClr val="tx1"/>
                          </a:solidFill>
                          <a:latin typeface="Times New Roman" panose="02020603050405020304" pitchFamily="18" charset="0"/>
                          <a:cs typeface="Times New Roman" panose="02020603050405020304" pitchFamily="18" charset="0"/>
                        </a:rPr>
                        <a:t> дія.</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Прискорення розсмоктування набряків 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перифокального запалення.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Зменьшення гіперреактивного стану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організму.</a:t>
                      </a:r>
                    </a:p>
                  </a:txBody>
                  <a:tcPr marT="45722" marB="45722">
                    <a:noFill/>
                  </a:tcPr>
                </a:tc>
                <a:extLst>
                  <a:ext uri="{0D108BD9-81ED-4DB2-BD59-A6C34878D82A}">
                    <a16:rowId xmlns:a16="http://schemas.microsoft.com/office/drawing/2014/main" xmlns="" val="10002"/>
                  </a:ext>
                </a:extLst>
              </a:tr>
            </a:tbl>
          </a:graphicData>
        </a:graphic>
      </p:graphicFrame>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77051"/>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518150">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5" marB="45715">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5" marB="45715">
                    <a:noFill/>
                  </a:tcPr>
                </a:tc>
                <a:extLst>
                  <a:ext uri="{0D108BD9-81ED-4DB2-BD59-A6C34878D82A}">
                    <a16:rowId xmlns:a16="http://schemas.microsoft.com/office/drawing/2014/main" xmlns="" val="10000"/>
                  </a:ext>
                </a:extLst>
              </a:tr>
              <a:tr h="3964675">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Антиоксиданти</a:t>
                      </a:r>
                    </a:p>
                  </a:txBody>
                  <a:tcPr marT="45715" marB="45715">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Дезінтоксикаційна дія.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Десенсибілізуюча дії.</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Антиоксидантна дія.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Перешкоджають руйнуючій дії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недокислених продуктів перекисного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окислення ліпідів, білків і активованих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форм кисню на мембранні та тканинні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структури.</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Зменшують ексудативний компонент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запальної реакції та розвиток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деструкцій в тканинах. </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Попереджають розвиток  фіброзу.</a:t>
                      </a:r>
                    </a:p>
                  </a:txBody>
                  <a:tcPr marT="45715" marB="45715">
                    <a:noFill/>
                  </a:tcPr>
                </a:tc>
                <a:extLst>
                  <a:ext uri="{0D108BD9-81ED-4DB2-BD59-A6C34878D82A}">
                    <a16:rowId xmlns:a16="http://schemas.microsoft.com/office/drawing/2014/main" xmlns="" val="10001"/>
                  </a:ext>
                </a:extLst>
              </a:tr>
              <a:tr h="2394225">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Антикінінові препарати </a:t>
                      </a:r>
                      <a:endParaRPr lang="ru-RU" sz="1800">
                        <a:solidFill>
                          <a:schemeClr val="tx1"/>
                        </a:solidFill>
                      </a:endParaRPr>
                    </a:p>
                  </a:txBody>
                  <a:tcPr marT="45715" marB="45715">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Зменшення ексудації.</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Дезінтоксикаційна</a:t>
                      </a:r>
                      <a:r>
                        <a:rPr lang="uk-UA" sz="2300" b="1" baseline="0">
                          <a:solidFill>
                            <a:schemeClr val="tx1"/>
                          </a:solidFill>
                          <a:latin typeface="Times New Roman" panose="02020603050405020304" pitchFamily="18" charset="0"/>
                          <a:cs typeface="Times New Roman" panose="02020603050405020304" pitchFamily="18" charset="0"/>
                        </a:rPr>
                        <a:t> дія.</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Прискорення розсмоктування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інфільтратів і перифокального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запалення.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Зменшення судинної просякності. </a:t>
                      </a:r>
                    </a:p>
                  </a:txBody>
                  <a:tcPr marT="45715" marB="45715">
                    <a:noFill/>
                  </a:tcPr>
                </a:tc>
                <a:extLst>
                  <a:ext uri="{0D108BD9-81ED-4DB2-BD59-A6C34878D82A}">
                    <a16:rowId xmlns:a16="http://schemas.microsoft.com/office/drawing/2014/main" xmlns="" val="10002"/>
                  </a:ext>
                </a:extLst>
              </a:tr>
            </a:tbl>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26988"/>
          <a:ext cx="9144000" cy="68423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518056">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674" marB="45674">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674" marB="45674">
                    <a:noFill/>
                  </a:tcPr>
                </a:tc>
                <a:extLst>
                  <a:ext uri="{0D108BD9-81ED-4DB2-BD59-A6C34878D82A}">
                    <a16:rowId xmlns:a16="http://schemas.microsoft.com/office/drawing/2014/main" xmlns="" val="10000"/>
                  </a:ext>
                </a:extLst>
              </a:tr>
              <a:tr h="1581017">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Коректори системи ейкозаноїдів </a:t>
                      </a:r>
                    </a:p>
                  </a:txBody>
                  <a:tcPr marT="45674" marB="45674">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Прискорення розсмоктування набряків 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перифокального запалення.</a:t>
                      </a:r>
                    </a:p>
                    <a:p>
                      <a:pPr>
                        <a:lnSpc>
                          <a:spcPct val="85000"/>
                        </a:lnSpc>
                      </a:pPr>
                      <a:r>
                        <a:rPr lang="uk-UA" sz="2300" b="1">
                          <a:solidFill>
                            <a:schemeClr val="tx1"/>
                          </a:solidFill>
                          <a:latin typeface="Times New Roman" panose="02020603050405020304" pitchFamily="18" charset="0"/>
                          <a:cs typeface="Times New Roman" panose="02020603050405020304" pitchFamily="18" charset="0"/>
                        </a:rPr>
                        <a:t>Прискорення</a:t>
                      </a:r>
                      <a:r>
                        <a:rPr lang="uk-UA" sz="2300" b="1" baseline="0">
                          <a:solidFill>
                            <a:schemeClr val="tx1"/>
                          </a:solidFill>
                          <a:latin typeface="Times New Roman" panose="02020603050405020304" pitchFamily="18" charset="0"/>
                          <a:cs typeface="Times New Roman" panose="02020603050405020304" pitchFamily="18" charset="0"/>
                        </a:rPr>
                        <a:t> загоєння деструкцій.</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Дезінтоксикаційна дія.</a:t>
                      </a:r>
                    </a:p>
                  </a:txBody>
                  <a:tcPr marT="45674" marB="45674">
                    <a:noFill/>
                  </a:tcPr>
                </a:tc>
                <a:extLst>
                  <a:ext uri="{0D108BD9-81ED-4DB2-BD59-A6C34878D82A}">
                    <a16:rowId xmlns:a16="http://schemas.microsoft.com/office/drawing/2014/main" xmlns="" val="10001"/>
                  </a:ext>
                </a:extLst>
              </a:tr>
              <a:tr h="2474819">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Інгібітори протеїназ </a:t>
                      </a:r>
                    </a:p>
                  </a:txBody>
                  <a:tcPr marT="45674" marB="45674">
                    <a:noFill/>
                  </a:tcPr>
                </a:tc>
                <a:tc>
                  <a:txBody>
                    <a:bodyPr/>
                    <a:lstStyle/>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Інгібують ендогенны проте</a:t>
                      </a:r>
                      <a:r>
                        <a:rPr lang="uk-UA" sz="2300" b="1">
                          <a:solidFill>
                            <a:schemeClr val="tx1"/>
                          </a:solidFill>
                          <a:latin typeface="Times New Roman" panose="02020603050405020304" pitchFamily="18" charset="0"/>
                          <a:cs typeface="Times New Roman" panose="02020603050405020304" pitchFamily="18" charset="0"/>
                        </a:rPr>
                        <a:t>ї</a:t>
                      </a:r>
                      <a:r>
                        <a:rPr lang="ru-RU" sz="2300" b="1" err="1">
                          <a:solidFill>
                            <a:schemeClr val="tx1"/>
                          </a:solidFill>
                          <a:latin typeface="Times New Roman" panose="02020603050405020304" pitchFamily="18" charset="0"/>
                          <a:cs typeface="Times New Roman" panose="02020603050405020304" pitchFamily="18" charset="0"/>
                        </a:rPr>
                        <a:t>нази. Гальмують фібриноліз, пригнічують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тромбиновой систему.</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Прискорюють виведення надлишку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деяких протеїназ.</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Покращують мікроциркуляцію і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тканинне дихання.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Прискорення загоєння деструкцій.</a:t>
                      </a:r>
                    </a:p>
                  </a:txBody>
                  <a:tcPr marT="45674" marB="45674">
                    <a:noFill/>
                  </a:tcPr>
                </a:tc>
                <a:extLst>
                  <a:ext uri="{0D108BD9-81ED-4DB2-BD59-A6C34878D82A}">
                    <a16:rowId xmlns:a16="http://schemas.microsoft.com/office/drawing/2014/main" xmlns="" val="10002"/>
                  </a:ext>
                </a:extLst>
              </a:tr>
              <a:tr h="985150">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Неспецифічні імуномодулятори </a:t>
                      </a:r>
                    </a:p>
                  </a:txBody>
                  <a:tcPr marT="45674" marB="45674">
                    <a:noFill/>
                  </a:tcPr>
                </a:tc>
                <a:tc>
                  <a:txBody>
                    <a:bodyPr/>
                    <a:lstStyle/>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Призначають диференційовано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відповідно до стану клітинного та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гуморального імунітету. </a:t>
                      </a:r>
                    </a:p>
                  </a:txBody>
                  <a:tcPr marT="45674" marB="45674">
                    <a:noFill/>
                  </a:tcPr>
                </a:tc>
                <a:extLst>
                  <a:ext uri="{0D108BD9-81ED-4DB2-BD59-A6C34878D82A}">
                    <a16:rowId xmlns:a16="http://schemas.microsoft.com/office/drawing/2014/main" xmlns="" val="10003"/>
                  </a:ext>
                </a:extLst>
              </a:tr>
              <a:tr h="1283083">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Антикоагулянти непрямої дії </a:t>
                      </a:r>
                    </a:p>
                  </a:txBody>
                  <a:tcPr marT="45674" marB="45674">
                    <a:noFill/>
                  </a:tcPr>
                </a:tc>
                <a:tc>
                  <a:txBody>
                    <a:bodyPr/>
                    <a:lstStyle/>
                    <a:p>
                      <a:pPr>
                        <a:lnSpc>
                          <a:spcPct val="85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Антигістамінна дія.</a:t>
                      </a:r>
                    </a:p>
                    <a:p>
                      <a:pPr>
                        <a:lnSpc>
                          <a:spcPct val="85000"/>
                        </a:lnSpc>
                      </a:pPr>
                      <a:r>
                        <a:rPr lang="ru-RU" sz="2300" b="1" err="1">
                          <a:solidFill>
                            <a:schemeClr val="tx1"/>
                          </a:solidFill>
                          <a:latin typeface="Times New Roman" panose="02020603050405020304" pitchFamily="18" charset="0"/>
                          <a:cs typeface="Times New Roman" panose="02020603050405020304" pitchFamily="18" charset="0"/>
                        </a:rPr>
                        <a:t>Покращюють просякність препаратів у </a:t>
                      </a:r>
                    </a:p>
                    <a:p>
                      <a:pPr>
                        <a:lnSpc>
                          <a:spcPct val="85000"/>
                        </a:lnSpc>
                      </a:pPr>
                      <a:r>
                        <a:rPr lang="ru-RU" sz="2300" b="1">
                          <a:solidFill>
                            <a:schemeClr val="tx1"/>
                          </a:solidFill>
                          <a:latin typeface="Times New Roman" panose="02020603050405020304" pitchFamily="18" charset="0"/>
                          <a:cs typeface="Times New Roman" panose="02020603050405020304" pitchFamily="18" charset="0"/>
                        </a:rPr>
                        <a:t>   вогнище</a:t>
                      </a:r>
                    </a:p>
                  </a:txBody>
                  <a:tcPr marT="45674" marB="45674">
                    <a:noFill/>
                  </a:tcPr>
                </a:tc>
                <a:extLst>
                  <a:ext uri="{0D108BD9-81ED-4DB2-BD59-A6C34878D82A}">
                    <a16:rowId xmlns:a16="http://schemas.microsoft.com/office/drawing/2014/main" xmlns="" val="10004"/>
                  </a:ext>
                </a:extLst>
              </a:tr>
            </a:tbl>
          </a:graphicData>
        </a:graphic>
      </p:graphicFrame>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150"/>
          </a:xfrm>
        </p:spPr>
        <p:txBody>
          <a:bodyPr/>
          <a:lstStyle/>
          <a:p>
            <a:pPr>
              <a:defRPr/>
            </a:pPr>
            <a:r>
              <a:rPr lang="ru-RU" sz="3200" b="1" err="1">
                <a:solidFill>
                  <a:srgbClr val="FFFF00"/>
                </a:solidFill>
                <a:latin typeface="Times New Roman" panose="02020603050405020304" pitchFamily="18" charset="0"/>
                <a:cs typeface="Times New Roman" panose="02020603050405020304" pitchFamily="18" charset="0"/>
              </a:rPr>
              <a:t>Патогенетична терапія в підтримуючу фазу</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3" name="Облако 2"/>
          <p:cNvSpPr/>
          <p:nvPr/>
        </p:nvSpPr>
        <p:spPr>
          <a:xfrm>
            <a:off x="5867400" y="673100"/>
            <a:ext cx="2952750" cy="6048375"/>
          </a:xfrm>
          <a:prstGeom prst="cloud">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800" b="1">
              <a:latin typeface="Times New Roman" panose="02020603050405020304" pitchFamily="18" charset="0"/>
              <a:cs typeface="Times New Roman" panose="02020603050405020304" pitchFamily="18" charset="0"/>
            </a:endParaRPr>
          </a:p>
        </p:txBody>
      </p:sp>
      <p:sp>
        <p:nvSpPr>
          <p:cNvPr id="71684" name="Прямоугольник 3"/>
          <p:cNvSpPr>
            <a:spLocks noChangeArrowheads="1"/>
          </p:cNvSpPr>
          <p:nvPr/>
        </p:nvSpPr>
        <p:spPr bwMode="auto">
          <a:xfrm>
            <a:off x="5976938" y="2852738"/>
            <a:ext cx="2735262"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ru-RU" altLang="ru-RU" sz="2800" b="1">
                <a:solidFill>
                  <a:schemeClr val="accent1"/>
                </a:solidFill>
                <a:latin typeface="Times New Roman" panose="02020603050405020304" pitchFamily="18" charset="0"/>
                <a:cs typeface="Times New Roman" panose="02020603050405020304" pitchFamily="18" charset="0"/>
              </a:rPr>
              <a:t>ЗАПАЛЕННЯ </a:t>
            </a:r>
          </a:p>
          <a:p>
            <a:pPr algn="ctr">
              <a:spcBef>
                <a:spcPct val="0"/>
              </a:spcBef>
              <a:buClrTx/>
              <a:buSzTx/>
              <a:buFontTx/>
              <a:buNone/>
            </a:pPr>
            <a:r>
              <a:rPr lang="ru-RU" altLang="ru-RU" sz="2800" b="1">
                <a:solidFill>
                  <a:schemeClr val="accent1"/>
                </a:solidFill>
                <a:latin typeface="Times New Roman" panose="02020603050405020304" pitchFamily="18" charset="0"/>
                <a:cs typeface="Times New Roman" panose="02020603050405020304" pitchFamily="18" charset="0"/>
              </a:rPr>
              <a:t>проліферація </a:t>
            </a:r>
          </a:p>
        </p:txBody>
      </p:sp>
      <p:cxnSp>
        <p:nvCxnSpPr>
          <p:cNvPr id="6" name="Прямая со стрелкой 5"/>
          <p:cNvCxnSpPr/>
          <p:nvPr/>
        </p:nvCxnSpPr>
        <p:spPr>
          <a:xfrm>
            <a:off x="4683125" y="1041400"/>
            <a:ext cx="1295400" cy="257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6" name="Прямоугольник 3"/>
          <p:cNvSpPr>
            <a:spLocks noChangeArrowheads="1"/>
          </p:cNvSpPr>
          <p:nvPr/>
        </p:nvSpPr>
        <p:spPr bwMode="auto">
          <a:xfrm>
            <a:off x="366713" y="1382713"/>
            <a:ext cx="4349750" cy="782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Туберкулінотерапія,</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Вакцинотерапія БЦЖ </a:t>
            </a:r>
          </a:p>
        </p:txBody>
      </p:sp>
      <p:cxnSp>
        <p:nvCxnSpPr>
          <p:cNvPr id="8" name="Прямая со стрелкой 7"/>
          <p:cNvCxnSpPr>
            <a:stCxn id="71686" idx="3"/>
          </p:cNvCxnSpPr>
          <p:nvPr/>
        </p:nvCxnSpPr>
        <p:spPr>
          <a:xfrm>
            <a:off x="4716463" y="1774825"/>
            <a:ext cx="1249362" cy="21748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8" name="Прямоугольник 6"/>
          <p:cNvSpPr>
            <a:spLocks noChangeArrowheads="1"/>
          </p:cNvSpPr>
          <p:nvPr/>
        </p:nvSpPr>
        <p:spPr bwMode="auto">
          <a:xfrm>
            <a:off x="198438" y="2211388"/>
            <a:ext cx="4919662"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Стимулятори енергетичного </a:t>
            </a:r>
          </a:p>
          <a:p>
            <a:pPr algn="ctr">
              <a:lnSpc>
                <a:spcPct val="85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обміну </a:t>
            </a:r>
          </a:p>
        </p:txBody>
      </p:sp>
      <p:cxnSp>
        <p:nvCxnSpPr>
          <p:cNvPr id="11" name="Прямая со стрелкой 10"/>
          <p:cNvCxnSpPr>
            <a:stCxn id="71688" idx="3"/>
          </p:cNvCxnSpPr>
          <p:nvPr/>
        </p:nvCxnSpPr>
        <p:spPr>
          <a:xfrm flipV="1">
            <a:off x="5118100" y="2624138"/>
            <a:ext cx="795338"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0" name="Прямоугольник 12"/>
          <p:cNvSpPr>
            <a:spLocks noChangeArrowheads="1"/>
          </p:cNvSpPr>
          <p:nvPr/>
        </p:nvSpPr>
        <p:spPr bwMode="auto">
          <a:xfrm>
            <a:off x="1095375" y="2979738"/>
            <a:ext cx="281463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Антигіпоксанти</a:t>
            </a:r>
          </a:p>
        </p:txBody>
      </p:sp>
      <p:cxnSp>
        <p:nvCxnSpPr>
          <p:cNvPr id="16" name="Прямая со стрелкой 15"/>
          <p:cNvCxnSpPr>
            <a:stCxn id="71690" idx="3"/>
          </p:cNvCxnSpPr>
          <p:nvPr/>
        </p:nvCxnSpPr>
        <p:spPr>
          <a:xfrm>
            <a:off x="3910013" y="3241675"/>
            <a:ext cx="1677987"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2" name="Прямоугольник 17"/>
          <p:cNvSpPr>
            <a:spLocks noChangeArrowheads="1"/>
          </p:cNvSpPr>
          <p:nvPr/>
        </p:nvSpPr>
        <p:spPr bwMode="auto">
          <a:xfrm>
            <a:off x="444500" y="3460750"/>
            <a:ext cx="39227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ru-RU" altLang="ru-RU" sz="2800" b="1">
                <a:latin typeface="Times New Roman" panose="02020603050405020304" pitchFamily="18" charset="0"/>
                <a:cs typeface="Times New Roman" panose="02020603050405020304" pitchFamily="18" charset="0"/>
              </a:rPr>
              <a:t>Прокінінові препарати</a:t>
            </a:r>
          </a:p>
        </p:txBody>
      </p:sp>
      <p:cxnSp>
        <p:nvCxnSpPr>
          <p:cNvPr id="21" name="Прямая со стрелкой 20"/>
          <p:cNvCxnSpPr>
            <a:stCxn id="71692" idx="3"/>
          </p:cNvCxnSpPr>
          <p:nvPr/>
        </p:nvCxnSpPr>
        <p:spPr>
          <a:xfrm>
            <a:off x="4367213" y="3722688"/>
            <a:ext cx="1041400"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4" name="Прямоугольник 21"/>
          <p:cNvSpPr>
            <a:spLocks noChangeArrowheads="1"/>
          </p:cNvSpPr>
          <p:nvPr/>
        </p:nvSpPr>
        <p:spPr bwMode="auto">
          <a:xfrm>
            <a:off x="223838" y="679450"/>
            <a:ext cx="44259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ru-RU" altLang="ru-RU" sz="2800" b="1">
                <a:latin typeface="Times New Roman" panose="02020603050405020304" pitchFamily="18" charset="0"/>
                <a:cs typeface="Times New Roman" panose="02020603050405020304" pitchFamily="18" charset="0"/>
              </a:rPr>
              <a:t>Препарати анаболічної дії</a:t>
            </a:r>
          </a:p>
        </p:txBody>
      </p:sp>
      <p:sp>
        <p:nvSpPr>
          <p:cNvPr id="71695" name="Прямоугольник 22"/>
          <p:cNvSpPr>
            <a:spLocks noChangeArrowheads="1"/>
          </p:cNvSpPr>
          <p:nvPr/>
        </p:nvSpPr>
        <p:spPr bwMode="auto">
          <a:xfrm>
            <a:off x="153988" y="4195763"/>
            <a:ext cx="5051425"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Біологічно активні препарати і біогенні стимулятори</a:t>
            </a:r>
          </a:p>
        </p:txBody>
      </p:sp>
      <p:cxnSp>
        <p:nvCxnSpPr>
          <p:cNvPr id="28" name="Прямая со стрелкой 27"/>
          <p:cNvCxnSpPr>
            <a:stCxn id="71695" idx="3"/>
          </p:cNvCxnSpPr>
          <p:nvPr/>
        </p:nvCxnSpPr>
        <p:spPr>
          <a:xfrm flipV="1">
            <a:off x="5205413" y="4456113"/>
            <a:ext cx="574675" cy="130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7" name="Прямоугольник 28"/>
          <p:cNvSpPr>
            <a:spLocks noChangeArrowheads="1"/>
          </p:cNvSpPr>
          <p:nvPr/>
        </p:nvSpPr>
        <p:spPr bwMode="auto">
          <a:xfrm>
            <a:off x="606425" y="5143500"/>
            <a:ext cx="4238625" cy="1127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Стимулятори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ретикуло-ендотеліальної </a:t>
            </a:r>
          </a:p>
          <a:p>
            <a:pPr algn="ctr">
              <a:lnSpc>
                <a:spcPct val="80000"/>
              </a:lnSpc>
              <a:spcBef>
                <a:spcPct val="0"/>
              </a:spcBef>
              <a:buClrTx/>
              <a:buSzTx/>
              <a:buFontTx/>
              <a:buNone/>
            </a:pPr>
            <a:r>
              <a:rPr lang="ru-RU" altLang="ru-RU" sz="2800" b="1">
                <a:latin typeface="Times New Roman" panose="02020603050405020304" pitchFamily="18" charset="0"/>
                <a:cs typeface="Times New Roman" panose="02020603050405020304" pitchFamily="18" charset="0"/>
              </a:rPr>
              <a:t>системи </a:t>
            </a:r>
          </a:p>
        </p:txBody>
      </p:sp>
      <p:cxnSp>
        <p:nvCxnSpPr>
          <p:cNvPr id="32" name="Прямая со стрелкой 31"/>
          <p:cNvCxnSpPr>
            <a:stCxn id="71697" idx="3"/>
          </p:cNvCxnSpPr>
          <p:nvPr/>
        </p:nvCxnSpPr>
        <p:spPr>
          <a:xfrm flipV="1">
            <a:off x="4845050" y="5013325"/>
            <a:ext cx="965200" cy="6937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767132">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8" marB="45718">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8" marB="45718">
                    <a:noFill/>
                  </a:tcPr>
                </a:tc>
                <a:extLst>
                  <a:ext uri="{0D108BD9-81ED-4DB2-BD59-A6C34878D82A}">
                    <a16:rowId xmlns:a16="http://schemas.microsoft.com/office/drawing/2014/main" xmlns="" val="10000"/>
                  </a:ext>
                </a:extLst>
              </a:tr>
              <a:tr h="2373908">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Анаболічні гормональні препарати</a:t>
                      </a:r>
                    </a:p>
                  </a:txBody>
                  <a:tcPr marT="45718" marB="45718">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Стимулюють синтез структурних 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ферментних білків.</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Активують дихальні тканинні ферменти. Зменшують катаболічну активність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глюкокортикостероїдів.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Стимулюють репаративні процеси. Покращують переносимість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туберкулостатиків.</a:t>
                      </a:r>
                    </a:p>
                  </a:txBody>
                  <a:tcPr marT="45718" marB="45718">
                    <a:noFill/>
                  </a:tcPr>
                </a:tc>
                <a:extLst>
                  <a:ext uri="{0D108BD9-81ED-4DB2-BD59-A6C34878D82A}">
                    <a16:rowId xmlns:a16="http://schemas.microsoft.com/office/drawing/2014/main" xmlns="" val="10001"/>
                  </a:ext>
                </a:extLst>
              </a:tr>
              <a:tr h="2615238">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Туберкулінотерапія,</a:t>
                      </a:r>
                    </a:p>
                    <a:p>
                      <a:pPr algn="ctr"/>
                      <a:r>
                        <a:rPr lang="uk-UA" sz="2400" b="1">
                          <a:solidFill>
                            <a:schemeClr val="tx1"/>
                          </a:solidFill>
                          <a:latin typeface="Times New Roman" panose="02020603050405020304" pitchFamily="18" charset="0"/>
                          <a:cs typeface="Times New Roman" panose="02020603050405020304" pitchFamily="18" charset="0"/>
                        </a:rPr>
                        <a:t>Вакцинотерапія БЦЖ </a:t>
                      </a:r>
                    </a:p>
                  </a:txBody>
                  <a:tcPr marT="45718" marB="45718">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Спрямована на загострення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специфічного запалення - розширення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кровоносних і лімфатичних судин,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підвищення просякності стінки судин,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покращення просякності ПТП в зону</a:t>
                      </a:r>
                      <a:r>
                        <a:rPr lang="ru-RU" sz="2300" b="1" baseline="0">
                          <a:solidFill>
                            <a:schemeClr val="tx1"/>
                          </a:solidFill>
                          <a:latin typeface="Times New Roman" panose="02020603050405020304" pitchFamily="18" charset="0"/>
                          <a:cs typeface="Times New Roman" panose="02020603050405020304" pitchFamily="18" charset="0"/>
                        </a:rPr>
                        <a:t> </a:t>
                      </a:r>
                    </a:p>
                    <a:p>
                      <a:pPr>
                        <a:lnSpc>
                          <a:spcPct val="80000"/>
                        </a:lnSpc>
                      </a:pPr>
                      <a:r>
                        <a:rPr lang="ru-RU" sz="2300" b="1" baseline="0">
                          <a:solidFill>
                            <a:schemeClr val="tx1"/>
                          </a:solidFill>
                          <a:latin typeface="Times New Roman" panose="02020603050405020304" pitchFamily="18" charset="0"/>
                          <a:cs typeface="Times New Roman" panose="02020603050405020304" pitchFamily="18" charset="0"/>
                        </a:rPr>
                        <a:t>   </a:t>
                      </a:r>
                      <a:r>
                        <a:rPr lang="ru-RU" sz="2300" b="1" err="1">
                          <a:solidFill>
                            <a:schemeClr val="tx1"/>
                          </a:solidFill>
                          <a:latin typeface="Times New Roman" panose="02020603050405020304" pitchFamily="18" charset="0"/>
                          <a:cs typeface="Times New Roman" panose="02020603050405020304" pitchFamily="18" charset="0"/>
                        </a:rPr>
                        <a:t>ураження.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Стимуляція імунитету, процесів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репарації та реактивності организму. Антиалергічна дія.</a:t>
                      </a:r>
                    </a:p>
                  </a:txBody>
                  <a:tcPr marT="45718" marB="45718">
                    <a:noFill/>
                  </a:tcPr>
                </a:tc>
                <a:extLst>
                  <a:ext uri="{0D108BD9-81ED-4DB2-BD59-A6C34878D82A}">
                    <a16:rowId xmlns:a16="http://schemas.microsoft.com/office/drawing/2014/main" xmlns="" val="10002"/>
                  </a:ext>
                </a:extLst>
              </a:tr>
              <a:tr h="1101722">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Стимулятори енергетичного обміну </a:t>
                      </a:r>
                    </a:p>
                  </a:txBody>
                  <a:tcPr marT="45718" marB="45718">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процеси обміну речовин 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стимулюють активність ферментів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дихання.</a:t>
                      </a:r>
                    </a:p>
                  </a:txBody>
                  <a:tcPr marT="45718" marB="45718">
                    <a:noFill/>
                  </a:tcPr>
                </a:tc>
                <a:extLst>
                  <a:ext uri="{0D108BD9-81ED-4DB2-BD59-A6C34878D82A}">
                    <a16:rowId xmlns:a16="http://schemas.microsoft.com/office/drawing/2014/main" xmlns="" val="10003"/>
                  </a:ext>
                </a:extLst>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728568">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7" marB="45717">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7" marB="45717">
                    <a:noFill/>
                  </a:tcPr>
                </a:tc>
                <a:extLst>
                  <a:ext uri="{0D108BD9-81ED-4DB2-BD59-A6C34878D82A}">
                    <a16:rowId xmlns:a16="http://schemas.microsoft.com/office/drawing/2014/main" xmlns="" val="10000"/>
                  </a:ext>
                </a:extLst>
              </a:tr>
              <a:tr h="3064716">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Антигіпоксанти</a:t>
                      </a:r>
                    </a:p>
                  </a:txBody>
                  <a:tcPr marT="45717" marB="45717">
                    <a:noFill/>
                  </a:tcPr>
                </a:tc>
                <a:tc>
                  <a:txBody>
                    <a:bodyPr/>
                    <a:lstStyle/>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Протизапальна дія.</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Зменшення тканинної гіпоксії у зоні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ураження, підвишення ефективності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тканинного дихання, зменшення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ацидозу тканин і кількості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недоокислених продуктів.</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Стимуляція імунокомпетентних клітин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та репаративних процесів.</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Зменшення активності системи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згортання крові</a:t>
                      </a:r>
                    </a:p>
                  </a:txBody>
                  <a:tcPr marT="45717" marB="45717">
                    <a:noFill/>
                  </a:tcPr>
                </a:tc>
                <a:extLst>
                  <a:ext uri="{0D108BD9-81ED-4DB2-BD59-A6C34878D82A}">
                    <a16:rowId xmlns:a16="http://schemas.microsoft.com/office/drawing/2014/main" xmlns="" val="10001"/>
                  </a:ext>
                </a:extLst>
              </a:tr>
              <a:tr h="3064716">
                <a:tc>
                  <a:txBody>
                    <a:bodyPr/>
                    <a:lstStyle/>
                    <a:p>
                      <a:pPr algn="ctr"/>
                      <a:r>
                        <a:rPr lang="ru-RU" sz="2400" b="1">
                          <a:solidFill>
                            <a:schemeClr val="tx1"/>
                          </a:solidFill>
                          <a:latin typeface="Times New Roman" panose="02020603050405020304" pitchFamily="18" charset="0"/>
                          <a:cs typeface="Times New Roman" panose="02020603050405020304" pitchFamily="18" charset="0"/>
                        </a:rPr>
                        <a:t>Препарати анаболічної дії</a:t>
                      </a:r>
                    </a:p>
                  </a:txBody>
                  <a:tcPr marT="45717" marB="45717">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Впливають на всі види обміну речовин. Активують синтез білків, нормалізують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обмін нуклеотидів і електролитів. Антитоксична дія.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процеси регенерації та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репарації.</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капілярний кровообіг і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просякність гістогематичних бар’єрів. Підвищують проникнення ПТП у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вогнище специфічного запалення.</a:t>
                      </a:r>
                    </a:p>
                  </a:txBody>
                  <a:tcPr marT="45717" marB="45717">
                    <a:noFill/>
                  </a:tcPr>
                </a:tc>
                <a:extLst>
                  <a:ext uri="{0D108BD9-81ED-4DB2-BD59-A6C34878D82A}">
                    <a16:rowId xmlns:a16="http://schemas.microsoft.com/office/drawing/2014/main" xmlns="" val="10002"/>
                  </a:ext>
                </a:extLst>
              </a:tr>
            </a:tbl>
          </a:graphicData>
        </a:graphic>
      </p:graphicFrame>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1649"/>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xmlns="" val="20000"/>
                    </a:ext>
                  </a:extLst>
                </a:gridCol>
                <a:gridCol w="5724128">
                  <a:extLst>
                    <a:ext uri="{9D8B030D-6E8A-4147-A177-3AD203B41FA5}">
                      <a16:colId xmlns:a16="http://schemas.microsoft.com/office/drawing/2014/main" xmlns="" val="20001"/>
                    </a:ext>
                  </a:extLst>
                </a:gridCol>
              </a:tblGrid>
              <a:tr h="688388">
                <a:tc>
                  <a:txBody>
                    <a:bodyPr/>
                    <a:lstStyle/>
                    <a:p>
                      <a:pPr algn="ctr"/>
                      <a:r>
                        <a:rPr lang="uk-UA" sz="2800" b="1">
                          <a:latin typeface="Times New Roman" panose="02020603050405020304" pitchFamily="18" charset="0"/>
                          <a:cs typeface="Times New Roman" panose="02020603050405020304" pitchFamily="18" charset="0"/>
                        </a:rPr>
                        <a:t>Група препаратів</a:t>
                      </a:r>
                      <a:endParaRPr lang="ru-RU" sz="2800" b="1">
                        <a:latin typeface="Times New Roman" panose="02020603050405020304" pitchFamily="18" charset="0"/>
                        <a:cs typeface="Times New Roman" panose="02020603050405020304" pitchFamily="18" charset="0"/>
                      </a:endParaRPr>
                    </a:p>
                  </a:txBody>
                  <a:tcPr marT="45719" marB="45719">
                    <a:noFill/>
                  </a:tcPr>
                </a:tc>
                <a:tc>
                  <a:txBody>
                    <a:bodyPr/>
                    <a:lstStyle/>
                    <a:p>
                      <a:pPr algn="ctr"/>
                      <a:r>
                        <a:rPr lang="uk-UA" sz="2800" b="1">
                          <a:latin typeface="Times New Roman" panose="02020603050405020304" pitchFamily="18" charset="0"/>
                          <a:cs typeface="Times New Roman" panose="02020603050405020304" pitchFamily="18" charset="0"/>
                        </a:rPr>
                        <a:t>Механізми дії</a:t>
                      </a:r>
                      <a:endParaRPr lang="ru-RU" sz="2800" b="1">
                        <a:latin typeface="Times New Roman" panose="02020603050405020304" pitchFamily="18" charset="0"/>
                        <a:cs typeface="Times New Roman" panose="02020603050405020304" pitchFamily="18" charset="0"/>
                      </a:endParaRPr>
                    </a:p>
                  </a:txBody>
                  <a:tcPr marT="45719" marB="45719">
                    <a:noFill/>
                  </a:tcPr>
                </a:tc>
                <a:extLst>
                  <a:ext uri="{0D108BD9-81ED-4DB2-BD59-A6C34878D82A}">
                    <a16:rowId xmlns:a16="http://schemas.microsoft.com/office/drawing/2014/main" xmlns="" val="10000"/>
                  </a:ext>
                </a:extLst>
              </a:tr>
              <a:tr h="1773994">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Прокінінові препарати</a:t>
                      </a:r>
                    </a:p>
                  </a:txBody>
                  <a:tcPr marT="45719" marB="45719">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Сприяють очищенню стінок каверн від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казеозних мас.</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процеси</a:t>
                      </a:r>
                      <a:r>
                        <a:rPr lang="ru-RU" sz="2300" b="1" baseline="0">
                          <a:solidFill>
                            <a:schemeClr val="tx1"/>
                          </a:solidFill>
                          <a:latin typeface="Times New Roman" panose="02020603050405020304" pitchFamily="18" charset="0"/>
                          <a:cs typeface="Times New Roman" panose="02020603050405020304" pitchFamily="18" charset="0"/>
                        </a:rPr>
                        <a:t> загоєння.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кровообіг в зоні ураження. Покращують просякність ПТП в зону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ураження.</a:t>
                      </a:r>
                    </a:p>
                  </a:txBody>
                  <a:tcPr marT="45719" marB="45719">
                    <a:noFill/>
                  </a:tcPr>
                </a:tc>
                <a:extLst>
                  <a:ext uri="{0D108BD9-81ED-4DB2-BD59-A6C34878D82A}">
                    <a16:rowId xmlns:a16="http://schemas.microsoft.com/office/drawing/2014/main" xmlns="" val="10001"/>
                  </a:ext>
                </a:extLst>
              </a:tr>
              <a:tr h="2615273">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Біологічно активні препарати і біогенні стимулятори</a:t>
                      </a:r>
                    </a:p>
                  </a:txBody>
                  <a:tcPr marT="45719" marB="45719">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Покращують процеси мікроциркуляції. Підвищують проникливість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гістогематичних бар’єрів, проникнення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ПТП в зону ураженння.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Стимулюють фактори специфічного та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неспецифічного захисту.</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Пригнічують процеси ексудації й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стимулюють регенерацію.</a:t>
                      </a:r>
                    </a:p>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Пригнічують розвиток рубцової тканини.</a:t>
                      </a:r>
                    </a:p>
                  </a:txBody>
                  <a:tcPr marT="45719" marB="45719">
                    <a:noFill/>
                  </a:tcPr>
                </a:tc>
                <a:extLst>
                  <a:ext uri="{0D108BD9-81ED-4DB2-BD59-A6C34878D82A}">
                    <a16:rowId xmlns:a16="http://schemas.microsoft.com/office/drawing/2014/main" xmlns="" val="10002"/>
                  </a:ext>
                </a:extLst>
              </a:tr>
              <a:tr h="1773994">
                <a:tc>
                  <a:txBody>
                    <a:bodyPr/>
                    <a:lstStyle/>
                    <a:p>
                      <a:pPr algn="ctr"/>
                      <a:r>
                        <a:rPr lang="uk-UA" sz="2400" b="1">
                          <a:solidFill>
                            <a:schemeClr val="tx1"/>
                          </a:solidFill>
                          <a:latin typeface="Times New Roman" panose="02020603050405020304" pitchFamily="18" charset="0"/>
                          <a:cs typeface="Times New Roman" panose="02020603050405020304" pitchFamily="18" charset="0"/>
                        </a:rPr>
                        <a:t>Стимулятори ретикуло-ендотеліальної системи </a:t>
                      </a:r>
                    </a:p>
                  </a:txBody>
                  <a:tcPr marT="45719" marB="45719">
                    <a:noFill/>
                  </a:tcPr>
                </a:tc>
                <a:tc>
                  <a:txBody>
                    <a:bodyPr/>
                    <a:lstStyle/>
                    <a:p>
                      <a:pPr>
                        <a:lnSpc>
                          <a:spcPct val="80000"/>
                        </a:lnSpc>
                      </a:pPr>
                      <a:r>
                        <a:rPr lang="ru-RU" sz="2300" b="1" err="1">
                          <a:solidFill>
                            <a:schemeClr val="tx1"/>
                          </a:solidFill>
                          <a:latin typeface="Times New Roman" panose="02020603050405020304" pitchFamily="18" charset="0"/>
                          <a:cs typeface="Times New Roman" panose="02020603050405020304" pitchFamily="18" charset="0"/>
                        </a:rPr>
                        <a:t>Прискорюють рост, розмноження клітин, </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   посилюють репаративні процеси. Стимулюють лейкопоез, фагоцитоз. Протизапальна дія.</a:t>
                      </a:r>
                    </a:p>
                    <a:p>
                      <a:pPr>
                        <a:lnSpc>
                          <a:spcPct val="80000"/>
                        </a:lnSpc>
                      </a:pPr>
                      <a:r>
                        <a:rPr lang="ru-RU" sz="2300" b="1">
                          <a:solidFill>
                            <a:schemeClr val="tx1"/>
                          </a:solidFill>
                          <a:latin typeface="Times New Roman" panose="02020603050405020304" pitchFamily="18" charset="0"/>
                          <a:cs typeface="Times New Roman" panose="02020603050405020304" pitchFamily="18" charset="0"/>
                        </a:rPr>
                        <a:t>Посилюють неспецифічну резистентність організму, стійкість до гіпоксії. </a:t>
                      </a:r>
                    </a:p>
                  </a:txBody>
                  <a:tcPr marT="45719" marB="45719">
                    <a:noFill/>
                  </a:tcPr>
                </a:tc>
                <a:extLst>
                  <a:ext uri="{0D108BD9-81ED-4DB2-BD59-A6C34878D82A}">
                    <a16:rowId xmlns:a16="http://schemas.microsoft.com/office/drawing/2014/main" xmlns="" val="10003"/>
                  </a:ext>
                </a:extLst>
              </a:tr>
            </a:tbl>
          </a:graphicData>
        </a:graphic>
      </p:graphicFrame>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8" name="Rectangle 4"/>
          <p:cNvSpPr>
            <a:spLocks noGrp="1" noChangeArrowheads="1"/>
          </p:cNvSpPr>
          <p:nvPr>
            <p:ph type="title"/>
          </p:nvPr>
        </p:nvSpPr>
        <p:spPr>
          <a:xfrm>
            <a:off x="457200" y="277813"/>
            <a:ext cx="8075613" cy="5527675"/>
          </a:xfrm>
        </p:spPr>
        <p:txBody>
          <a:bodyPr/>
          <a:lstStyle/>
          <a:p>
            <a:pPr eaLnBrk="1" hangingPunct="1">
              <a:defRPr/>
            </a:pPr>
            <a:r>
              <a:rPr lang="uk-UA" altLang="ru-RU" sz="3200" b="1">
                <a:solidFill>
                  <a:srgbClr val="FFFF00"/>
                </a:solidFill>
                <a:latin typeface="Times New Roman" panose="02020603050405020304" pitchFamily="18" charset="0"/>
              </a:rPr>
              <a:t>Симптоматична терапія</a:t>
            </a:r>
            <a:r>
              <a:rPr lang="uk-UA" altLang="ru-RU" sz="2400" b="1" i="1">
                <a:latin typeface="Times New Roman" panose="02020603050405020304" pitchFamily="18" charset="0"/>
              </a:rPr>
              <a:t> </a:t>
            </a:r>
            <a:r>
              <a:rPr lang="uk-UA" altLang="ru-RU" sz="2800" b="1">
                <a:latin typeface="Times New Roman" panose="02020603050405020304" pitchFamily="18" charset="0"/>
              </a:rPr>
              <a:t>– це призначення хворим у разі потреби жарознижувальних ліків, протикашльових та відхаркувальних засобів, анальгетиків та препаратів, що зменшують інші клінічні прояви захворювання.</a:t>
            </a:r>
            <a:endParaRPr lang="ru-RU" altLang="ru-RU" sz="2800" b="1">
              <a:latin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6" name="Rectangle 4"/>
          <p:cNvSpPr>
            <a:spLocks noGrp="1" noChangeArrowheads="1"/>
          </p:cNvSpPr>
          <p:nvPr>
            <p:ph type="title"/>
          </p:nvPr>
        </p:nvSpPr>
        <p:spPr>
          <a:xfrm>
            <a:off x="0" y="0"/>
            <a:ext cx="9144000" cy="6858000"/>
          </a:xfrm>
        </p:spPr>
        <p:txBody>
          <a:bodyPr/>
          <a:lstStyle/>
          <a:p>
            <a:pPr eaLnBrk="1" hangingPunct="1">
              <a:defRPr/>
            </a:pPr>
            <a:r>
              <a:rPr lang="uk-UA" altLang="ru-RU" sz="3200" b="1">
                <a:solidFill>
                  <a:srgbClr val="FF33CC"/>
                </a:solidFill>
                <a:latin typeface="Times New Roman" panose="02020603050405020304" pitchFamily="18" charset="0"/>
              </a:rPr>
              <a:t>КОЛАПСОТЕРАПЕВТИЧНІ МЕТОДИ ЛІКУВАННЯ</a:t>
            </a:r>
            <a:br>
              <a:rPr lang="uk-UA" altLang="ru-RU" sz="3200" b="1">
                <a:solidFill>
                  <a:srgbClr val="FF33CC"/>
                </a:solidFill>
                <a:latin typeface="Times New Roman" panose="02020603050405020304" pitchFamily="18" charset="0"/>
              </a:rPr>
            </a:br>
            <a:r>
              <a:rPr lang="uk-UA" altLang="ru-RU" sz="2800" b="1" err="1">
                <a:latin typeface="Times New Roman" panose="02020603050405020304" pitchFamily="18" charset="0"/>
              </a:rPr>
              <a:t>Колапсотерапевтичні методи лікування хворих на туберкульоз легенів займають проміжне місце між консервативним і оперативним лікуванням. </a:t>
            </a:r>
            <a:br>
              <a:rPr lang="uk-UA" altLang="ru-RU" sz="2800" b="1" err="1">
                <a:latin typeface="Times New Roman" panose="02020603050405020304" pitchFamily="18" charset="0"/>
              </a:rPr>
            </a:br>
            <a:r>
              <a:rPr lang="uk-UA" altLang="ru-RU" sz="2800" b="1" err="1">
                <a:latin typeface="Times New Roman" panose="02020603050405020304" pitchFamily="18" charset="0"/>
              </a:rPr>
              <a:t>До колапсотерапевтичних методів лікування хворих на туберкульоз легенів відносяться </a:t>
            </a:r>
            <a:br>
              <a:rPr lang="uk-UA" altLang="ru-RU" sz="2800" b="1" err="1">
                <a:latin typeface="Times New Roman" panose="02020603050405020304" pitchFamily="18" charset="0"/>
              </a:rPr>
            </a:br>
            <a:r>
              <a:rPr lang="uk-UA" altLang="ru-RU" sz="2800" b="1" err="1">
                <a:latin typeface="Times New Roman" panose="02020603050405020304" pitchFamily="18" charset="0"/>
              </a:rPr>
              <a:t>штучні пневмоторакс і пневмоперитонеум.</a:t>
            </a:r>
            <a:endParaRPr lang="ru-RU" altLang="ru-RU" sz="2800" b="1">
              <a:latin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4" name="Rectangle 4"/>
          <p:cNvSpPr>
            <a:spLocks noGrp="1" noChangeArrowheads="1"/>
          </p:cNvSpPr>
          <p:nvPr>
            <p:ph type="title"/>
          </p:nvPr>
        </p:nvSpPr>
        <p:spPr>
          <a:xfrm>
            <a:off x="3348038" y="0"/>
            <a:ext cx="5795962" cy="6742113"/>
          </a:xfrm>
        </p:spPr>
        <p:txBody>
          <a:bodyPr/>
          <a:lstStyle/>
          <a:p>
            <a:pPr eaLnBrk="1" hangingPunct="1">
              <a:defRPr/>
            </a:pPr>
            <a:r>
              <a:rPr lang="uk-UA" altLang="ru-RU" sz="3200" b="1">
                <a:solidFill>
                  <a:srgbClr val="FFFF00"/>
                </a:solidFill>
                <a:latin typeface="Times New Roman" panose="02020603050405020304" pitchFamily="18" charset="0"/>
              </a:rPr>
              <a:t>Штучний пневмоторакс</a:t>
            </a:r>
            <a:r>
              <a:rPr lang="uk-UA" altLang="ru-RU" sz="3200" b="1" i="1">
                <a:solidFill>
                  <a:srgbClr val="FFFF00"/>
                </a:solidFill>
                <a:latin typeface="Times New Roman" panose="02020603050405020304" pitchFamily="18" charset="0"/>
              </a:rPr>
              <a:t/>
            </a:r>
            <a:br>
              <a:rPr lang="uk-UA" altLang="ru-RU" sz="3200" b="1" i="1">
                <a:solidFill>
                  <a:srgbClr val="FFFF00"/>
                </a:solidFill>
                <a:latin typeface="Times New Roman" panose="02020603050405020304" pitchFamily="18" charset="0"/>
              </a:rPr>
            </a:br>
            <a:r>
              <a:rPr lang="uk-UA" altLang="ru-RU" sz="2800" b="1">
                <a:latin typeface="Times New Roman" panose="02020603050405020304" pitchFamily="18" charset="0"/>
              </a:rPr>
              <a:t>це введення повітря в плевральну порожнину з лікувальною метою.</a:t>
            </a:r>
            <a:br>
              <a:rPr lang="uk-UA" altLang="ru-RU" sz="2800" b="1">
                <a:latin typeface="Times New Roman" panose="02020603050405020304" pitchFamily="18" charset="0"/>
              </a:rPr>
            </a:br>
            <a:r>
              <a:rPr lang="uk-UA" altLang="ru-RU" sz="2800" b="1">
                <a:latin typeface="Times New Roman" panose="02020603050405020304" pitchFamily="18" charset="0"/>
              </a:rPr>
              <a:t>Позитивний вплив штучного пневмотораксу на перебіг туберкульозного процесу пояснюється спаданням ураженої легені і створенням її функціонального спокою. </a:t>
            </a:r>
            <a:r>
              <a:rPr lang="en-US" altLang="ru-RU" sz="2800" b="1">
                <a:latin typeface="Times New Roman" panose="02020603050405020304" pitchFamily="18" charset="0"/>
              </a:rPr>
              <a:t/>
            </a:r>
            <a:br>
              <a:rPr lang="en-US" altLang="ru-RU" sz="2800" b="1">
                <a:latin typeface="Times New Roman" panose="02020603050405020304" pitchFamily="18" charset="0"/>
              </a:rPr>
            </a:br>
            <a:r>
              <a:rPr lang="uk-UA" altLang="ru-RU" sz="2800" b="1">
                <a:latin typeface="Times New Roman" panose="02020603050405020304" pitchFamily="18" charset="0"/>
              </a:rPr>
              <a:t>При цьому створюються умови для загоєння каверни, часткового розсмоктування і ущільнення вогнищ та інфільтратів, </a:t>
            </a:r>
            <a:br>
              <a:rPr lang="uk-UA" altLang="ru-RU" sz="2800" b="1">
                <a:latin typeface="Times New Roman" panose="02020603050405020304" pitchFamily="18" charset="0"/>
              </a:rPr>
            </a:br>
            <a:r>
              <a:rPr lang="uk-UA" altLang="ru-RU" sz="2800" b="1">
                <a:latin typeface="Times New Roman" panose="02020603050405020304" pitchFamily="18" charset="0"/>
              </a:rPr>
              <a:t>розвитку рубців. </a:t>
            </a:r>
            <a:endParaRPr lang="ru-RU" altLang="ru-RU" sz="2800" b="1">
              <a:latin typeface="Times New Roman" panose="02020603050405020304" pitchFamily="18" charset="0"/>
            </a:endParaRPr>
          </a:p>
        </p:txBody>
      </p:sp>
      <p:pic>
        <p:nvPicPr>
          <p:cNvPr id="77827" name="Picture 5" descr="пневмотор полость"/>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3276600" cy="3238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7828" name="Picture 6" descr="лечебн пневмотор"/>
          <p:cNvPicPr>
            <a:picLocks noChangeAspect="1" noChangeArrowheads="1"/>
          </p:cNvPicPr>
          <p:nvPr/>
        </p:nvPicPr>
        <p:blipFill>
          <a:blip r:embed="rId3">
            <a:extLst>
              <a:ext uri="{28A0092B-C50C-407E-A947-70E740481C1C}">
                <a14:useLocalDpi xmlns:a14="http://schemas.microsoft.com/office/drawing/2010/main" xmlns="" val="0"/>
              </a:ext>
            </a:extLst>
          </a:blip>
          <a:stretch>
            <a:fillRect/>
          </a:stretch>
        </p:blipFill>
        <p:spPr bwMode="auto">
          <a:xfrm>
            <a:off x="0" y="3640138"/>
            <a:ext cx="3276600" cy="3217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829" name="Line 7"/>
          <p:cNvSpPr>
            <a:spLocks noChangeShapeType="1"/>
          </p:cNvSpPr>
          <p:nvPr/>
        </p:nvSpPr>
        <p:spPr bwMode="auto">
          <a:xfrm flipV="1">
            <a:off x="971550" y="549275"/>
            <a:ext cx="215900" cy="287338"/>
          </a:xfrm>
          <a:prstGeom prst="line">
            <a:avLst/>
          </a:prstGeom>
          <a:noFill/>
          <a:ln w="28575">
            <a:solidFill>
              <a:srgbClr val="333333"/>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
        <p:nvSpPr>
          <p:cNvPr id="77830" name="Line 9"/>
          <p:cNvSpPr>
            <a:spLocks noChangeShapeType="1"/>
          </p:cNvSpPr>
          <p:nvPr/>
        </p:nvSpPr>
        <p:spPr bwMode="auto">
          <a:xfrm flipV="1">
            <a:off x="1187450" y="4221163"/>
            <a:ext cx="144463" cy="360362"/>
          </a:xfrm>
          <a:prstGeom prst="line">
            <a:avLst/>
          </a:prstGeom>
          <a:noFill/>
          <a:ln w="34925">
            <a:solidFill>
              <a:srgbClr val="333333"/>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2" name="Rectangle 4"/>
          <p:cNvSpPr>
            <a:spLocks noGrp="1" noChangeArrowheads="1"/>
          </p:cNvSpPr>
          <p:nvPr>
            <p:ph type="title"/>
          </p:nvPr>
        </p:nvSpPr>
        <p:spPr>
          <a:xfrm>
            <a:off x="0" y="0"/>
            <a:ext cx="9144000" cy="6858000"/>
          </a:xfrm>
        </p:spPr>
        <p:txBody>
          <a:bodyPr/>
          <a:lstStyle/>
          <a:p>
            <a:pPr eaLnBrk="1" hangingPunct="1">
              <a:defRPr/>
            </a:pPr>
            <a:r>
              <a:rPr lang="uk-UA" altLang="ru-RU" sz="3200" b="1" i="1">
                <a:solidFill>
                  <a:srgbClr val="FFFF00"/>
                </a:solidFill>
                <a:latin typeface="Times New Roman" panose="02020603050405020304" pitchFamily="18" charset="0"/>
              </a:rPr>
              <a:t>Показаннями до накладання штучного пневмотораксу</a:t>
            </a:r>
            <a:r>
              <a:rPr lang="uk-UA" altLang="ru-RU" sz="2400" b="1" i="1">
                <a:latin typeface="Times New Roman" panose="02020603050405020304" pitchFamily="18" charset="0"/>
              </a:rPr>
              <a:t> </a:t>
            </a:r>
            <a:r>
              <a:rPr lang="uk-UA" altLang="ru-RU" sz="2400" b="1">
                <a:latin typeface="Times New Roman" panose="02020603050405020304" pitchFamily="18" charset="0"/>
              </a:rPr>
              <a:t>є </a:t>
            </a:r>
            <a:br>
              <a:rPr lang="uk-UA" altLang="ru-RU" sz="2400" b="1">
                <a:latin typeface="Times New Roman" panose="02020603050405020304" pitchFamily="18" charset="0"/>
              </a:rPr>
            </a:br>
            <a:r>
              <a:rPr lang="uk-UA" altLang="ru-RU" sz="2800" b="1">
                <a:solidFill>
                  <a:srgbClr val="FF33CC"/>
                </a:solidFill>
                <a:latin typeface="Times New Roman" panose="02020603050405020304" pitchFamily="18" charset="0"/>
              </a:rPr>
              <a:t>обмежені форми туберкульозу легенів у фазі розпаду</a:t>
            </a:r>
            <a:r>
              <a:rPr lang="uk-UA" altLang="ru-RU" sz="2800" b="1">
                <a:latin typeface="Times New Roman" panose="02020603050405020304" pitchFamily="18" charset="0"/>
              </a:rPr>
              <a:t>:</a:t>
            </a:r>
            <a:r>
              <a:rPr lang="ru-RU" altLang="ru-RU" sz="2800" b="1">
                <a:latin typeface="Times New Roman" panose="02020603050405020304" pitchFamily="18" charset="0"/>
              </a:rPr>
              <a:t/>
            </a:r>
            <a:br>
              <a:rPr lang="ru-RU" altLang="ru-RU" sz="2800" b="1">
                <a:latin typeface="Times New Roman" panose="02020603050405020304" pitchFamily="18" charset="0"/>
              </a:rPr>
            </a:br>
            <a:r>
              <a:rPr lang="ru-RU" altLang="ru-RU" sz="2800" b="1">
                <a:latin typeface="Times New Roman" panose="02020603050405020304" pitchFamily="18" charset="0"/>
              </a:rPr>
              <a:t>1) </a:t>
            </a:r>
            <a:r>
              <a:rPr lang="uk-UA" altLang="ru-RU" sz="2800" b="1">
                <a:latin typeface="Times New Roman" panose="02020603050405020304" pitchFamily="18" charset="0"/>
              </a:rPr>
              <a:t>інфільтративний туберкульоз легенів;</a:t>
            </a:r>
            <a:r>
              <a:rPr lang="ru-RU" altLang="ru-RU" sz="2800" b="1">
                <a:latin typeface="Times New Roman" panose="02020603050405020304" pitchFamily="18" charset="0"/>
              </a:rPr>
              <a:t/>
            </a:r>
            <a:br>
              <a:rPr lang="ru-RU" altLang="ru-RU" sz="2800" b="1">
                <a:latin typeface="Times New Roman" panose="02020603050405020304" pitchFamily="18" charset="0"/>
              </a:rPr>
            </a:br>
            <a:r>
              <a:rPr lang="ru-RU" altLang="ru-RU" sz="2800" b="1">
                <a:latin typeface="Times New Roman" panose="02020603050405020304" pitchFamily="18" charset="0"/>
              </a:rPr>
              <a:t>2) </a:t>
            </a:r>
            <a:r>
              <a:rPr lang="uk-UA" altLang="ru-RU" sz="2800" b="1">
                <a:latin typeface="Times New Roman" panose="02020603050405020304" pitchFamily="18" charset="0"/>
              </a:rPr>
              <a:t>вогнищевий туберкульоз легенів;</a:t>
            </a:r>
            <a:br>
              <a:rPr lang="uk-UA" altLang="ru-RU" sz="2800" b="1">
                <a:latin typeface="Times New Roman" panose="02020603050405020304" pitchFamily="18" charset="0"/>
              </a:rPr>
            </a:br>
            <a:r>
              <a:rPr lang="uk-UA" altLang="ru-RU" sz="2800" b="1">
                <a:latin typeface="Times New Roman" panose="02020603050405020304" pitchFamily="18" charset="0"/>
              </a:rPr>
              <a:t>3) обмежений дисемінований туберкульоз легенів;</a:t>
            </a:r>
            <a:br>
              <a:rPr lang="uk-UA" altLang="ru-RU" sz="2800" b="1">
                <a:latin typeface="Times New Roman" panose="02020603050405020304" pitchFamily="18" charset="0"/>
              </a:rPr>
            </a:br>
            <a:r>
              <a:rPr lang="uk-UA" altLang="ru-RU" sz="2800" b="1">
                <a:latin typeface="Times New Roman" panose="02020603050405020304" pitchFamily="18" charset="0"/>
              </a:rPr>
              <a:t>4) вперше діагностований туберкульоз легенів </a:t>
            </a:r>
            <a:br>
              <a:rPr lang="uk-UA" altLang="ru-RU" sz="2800" b="1">
                <a:latin typeface="Times New Roman" panose="02020603050405020304" pitchFamily="18" charset="0"/>
              </a:rPr>
            </a:br>
            <a:r>
              <a:rPr lang="uk-UA" altLang="ru-RU" sz="2800" b="1">
                <a:latin typeface="Times New Roman" panose="02020603050405020304" pitchFamily="18" charset="0"/>
              </a:rPr>
              <a:t>із розмірами порожнини розпаду, що не перевищують 2-3 см і розташована між субплевральною і прикореневою зонами легенів.</a:t>
            </a:r>
            <a:br>
              <a:rPr lang="uk-UA" altLang="ru-RU" sz="2800" b="1">
                <a:latin typeface="Times New Roman" panose="02020603050405020304" pitchFamily="18" charset="0"/>
              </a:rPr>
            </a:br>
            <a:r>
              <a:rPr lang="uk-UA" altLang="ru-RU" sz="2800" b="1">
                <a:latin typeface="Times New Roman" panose="02020603050405020304" pitchFamily="18" charset="0"/>
              </a:rPr>
              <a:t/>
            </a:r>
            <a:br>
              <a:rPr lang="uk-UA" altLang="ru-RU" sz="2800" b="1">
                <a:latin typeface="Times New Roman" panose="02020603050405020304" pitchFamily="18" charset="0"/>
              </a:rPr>
            </a:br>
            <a:r>
              <a:rPr lang="uk-UA" altLang="ru-RU" sz="2800" b="1">
                <a:latin typeface="Times New Roman" panose="02020603050405020304" pitchFamily="18" charset="0"/>
              </a:rPr>
              <a:t> Штучний пневмоторакс повинен бути короткочасним </a:t>
            </a:r>
            <a:br>
              <a:rPr lang="uk-UA" altLang="ru-RU" sz="2800" b="1">
                <a:latin typeface="Times New Roman" panose="02020603050405020304" pitchFamily="18" charset="0"/>
              </a:rPr>
            </a:br>
            <a:r>
              <a:rPr lang="uk-UA" altLang="ru-RU" sz="2800" b="1">
                <a:latin typeface="Times New Roman" panose="02020603050405020304" pitchFamily="18" charset="0"/>
              </a:rPr>
              <a:t>і тривати не більше 3-6 місяців.</a:t>
            </a:r>
            <a:endParaRPr lang="ru-RU" altLang="ru-RU" sz="2800" b="1">
              <a:latin typeface="Times New Roman" panose="02020603050405020304" pitchFamily="18"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0" name="Rectangle 4"/>
          <p:cNvSpPr>
            <a:spLocks noGrp="1" noChangeArrowheads="1"/>
          </p:cNvSpPr>
          <p:nvPr>
            <p:ph type="title"/>
          </p:nvPr>
        </p:nvSpPr>
        <p:spPr>
          <a:xfrm>
            <a:off x="0" y="0"/>
            <a:ext cx="9144000" cy="6858000"/>
          </a:xfrm>
        </p:spPr>
        <p:txBody>
          <a:bodyPr/>
          <a:lstStyle/>
          <a:p>
            <a:pPr eaLnBrk="1" hangingPunct="1">
              <a:defRPr/>
            </a:pPr>
            <a:r>
              <a:rPr lang="uk-UA" altLang="ru-RU" sz="2800" b="1">
                <a:latin typeface="Times New Roman" panose="02020603050405020304" pitchFamily="18" charset="0"/>
              </a:rPr>
              <a:t>За наявності зазначених показань лікування </a:t>
            </a:r>
            <a:r>
              <a:rPr lang="en-US" altLang="ru-RU" sz="2800" b="1">
                <a:latin typeface="Times New Roman" panose="02020603050405020304" pitchFamily="18" charset="0"/>
              </a:rPr>
              <a:t/>
            </a:r>
            <a:br>
              <a:rPr lang="en-US" altLang="ru-RU" sz="2800" b="1">
                <a:latin typeface="Times New Roman" panose="02020603050405020304" pitchFamily="18" charset="0"/>
              </a:rPr>
            </a:br>
            <a:r>
              <a:rPr lang="uk-UA" altLang="ru-RU" sz="2800" b="1">
                <a:latin typeface="Times New Roman" panose="02020603050405020304" pitchFamily="18" charset="0"/>
              </a:rPr>
              <a:t>штучним пневмотораксом здійснюють :</a:t>
            </a:r>
            <a:r>
              <a:rPr lang="ru-RU" altLang="ru-RU" sz="2800" b="1">
                <a:latin typeface="Times New Roman" panose="02020603050405020304" pitchFamily="18" charset="0"/>
              </a:rPr>
              <a:t/>
            </a:r>
            <a:br>
              <a:rPr lang="ru-RU" altLang="ru-RU" sz="2800" b="1">
                <a:latin typeface="Times New Roman" panose="02020603050405020304" pitchFamily="18" charset="0"/>
              </a:rPr>
            </a:br>
            <a:r>
              <a:rPr lang="ru-RU" altLang="ru-RU" sz="2400" b="1">
                <a:latin typeface="Times New Roman" panose="02020603050405020304" pitchFamily="18" charset="0"/>
              </a:rPr>
              <a:t>1) </a:t>
            </a:r>
            <a:r>
              <a:rPr lang="uk-UA" altLang="ru-RU" sz="2400" b="1">
                <a:latin typeface="Times New Roman" panose="02020603050405020304" pitchFamily="18" charset="0"/>
              </a:rPr>
              <a:t>коли неможливо проводити раціональну антимікобактеріальну терапію при наявності </a:t>
            </a:r>
            <a:br>
              <a:rPr lang="uk-UA" altLang="ru-RU" sz="2400" b="1">
                <a:latin typeface="Times New Roman" panose="02020603050405020304" pitchFamily="18" charset="0"/>
              </a:rPr>
            </a:br>
            <a:r>
              <a:rPr lang="uk-UA" altLang="ru-RU" sz="2400" b="1">
                <a:latin typeface="Times New Roman" panose="02020603050405020304" pitchFamily="18" charset="0"/>
              </a:rPr>
              <a:t>полі-, мульти- або широкої резистентності МБТ </a:t>
            </a:r>
            <a:br>
              <a:rPr lang="uk-UA" altLang="ru-RU" sz="2400" b="1">
                <a:latin typeface="Times New Roman" panose="02020603050405020304" pitchFamily="18" charset="0"/>
              </a:rPr>
            </a:br>
            <a:r>
              <a:rPr lang="uk-UA" altLang="ru-RU" sz="2400" b="1">
                <a:latin typeface="Times New Roman" panose="02020603050405020304" pitchFamily="18" charset="0"/>
              </a:rPr>
              <a:t>чи непереносимості протитуберкульозних препаратів;</a:t>
            </a:r>
            <a:r>
              <a:rPr lang="ru-RU" altLang="ru-RU" sz="2400" b="1">
                <a:latin typeface="Times New Roman" panose="02020603050405020304" pitchFamily="18" charset="0"/>
              </a:rPr>
              <a:t/>
            </a:r>
            <a:br>
              <a:rPr lang="ru-RU" altLang="ru-RU" sz="2400" b="1">
                <a:latin typeface="Times New Roman" panose="02020603050405020304" pitchFamily="18" charset="0"/>
              </a:rPr>
            </a:br>
            <a:r>
              <a:rPr lang="ru-RU" altLang="ru-RU" sz="2400" b="1">
                <a:latin typeface="Times New Roman" panose="02020603050405020304" pitchFamily="18" charset="0"/>
              </a:rPr>
              <a:t>2) </a:t>
            </a:r>
            <a:r>
              <a:rPr lang="uk-UA" altLang="ru-RU" sz="2400" b="1">
                <a:latin typeface="Times New Roman" panose="02020603050405020304" pitchFamily="18" charset="0"/>
              </a:rPr>
              <a:t>хворим на алкоголізм, наркоманію, </a:t>
            </a:r>
            <a:br>
              <a:rPr lang="uk-UA" altLang="ru-RU" sz="2400" b="1">
                <a:latin typeface="Times New Roman" panose="02020603050405020304" pitchFamily="18" charset="0"/>
              </a:rPr>
            </a:br>
            <a:r>
              <a:rPr lang="uk-UA" altLang="ru-RU" sz="2400" b="1">
                <a:latin typeface="Times New Roman" panose="02020603050405020304" pitchFamily="18" charset="0"/>
              </a:rPr>
              <a:t>хворим, які ухиляються від систематичного лікування;</a:t>
            </a:r>
            <a:r>
              <a:rPr lang="ru-RU" altLang="ru-RU" sz="2400" b="1">
                <a:latin typeface="Times New Roman" panose="02020603050405020304" pitchFamily="18" charset="0"/>
              </a:rPr>
              <a:t/>
            </a:r>
            <a:br>
              <a:rPr lang="ru-RU" altLang="ru-RU" sz="2400" b="1">
                <a:latin typeface="Times New Roman" panose="02020603050405020304" pitchFamily="18" charset="0"/>
              </a:rPr>
            </a:br>
            <a:r>
              <a:rPr lang="ru-RU" altLang="ru-RU" sz="2400" b="1">
                <a:latin typeface="Times New Roman" panose="02020603050405020304" pitchFamily="18" charset="0"/>
              </a:rPr>
              <a:t>3) при</a:t>
            </a:r>
            <a:r>
              <a:rPr lang="uk-UA" altLang="ru-RU" sz="2400" b="1">
                <a:latin typeface="Times New Roman" panose="02020603050405020304" pitchFamily="18" charset="0"/>
              </a:rPr>
              <a:t> відмові хворого від хірургічного втручання;</a:t>
            </a:r>
            <a:r>
              <a:rPr lang="ru-RU" altLang="ru-RU" sz="2400" b="1">
                <a:latin typeface="Times New Roman" panose="02020603050405020304" pitchFamily="18" charset="0"/>
              </a:rPr>
              <a:t/>
            </a:r>
            <a:br>
              <a:rPr lang="ru-RU" altLang="ru-RU" sz="2400" b="1">
                <a:latin typeface="Times New Roman" panose="02020603050405020304" pitchFamily="18" charset="0"/>
              </a:rPr>
            </a:br>
            <a:r>
              <a:rPr lang="ru-RU" altLang="ru-RU" sz="2400" b="1">
                <a:latin typeface="Times New Roman" panose="02020603050405020304" pitchFamily="18" charset="0"/>
              </a:rPr>
              <a:t>4) </a:t>
            </a:r>
            <a:r>
              <a:rPr lang="uk-UA" altLang="ru-RU" sz="2400" b="1">
                <a:latin typeface="Times New Roman" panose="02020603050405020304" pitchFamily="18" charset="0"/>
              </a:rPr>
              <a:t>за несприятливих епідеміологічних умов, контакту з дітьми;</a:t>
            </a:r>
            <a:r>
              <a:rPr lang="ru-RU" altLang="ru-RU" sz="2400" b="1">
                <a:latin typeface="Times New Roman" panose="02020603050405020304" pitchFamily="18" charset="0"/>
              </a:rPr>
              <a:t/>
            </a:r>
            <a:br>
              <a:rPr lang="ru-RU" altLang="ru-RU" sz="2400" b="1">
                <a:latin typeface="Times New Roman" panose="02020603050405020304" pitchFamily="18" charset="0"/>
              </a:rPr>
            </a:br>
            <a:r>
              <a:rPr lang="ru-RU" altLang="ru-RU" sz="2400" b="1">
                <a:latin typeface="Times New Roman" panose="02020603050405020304" pitchFamily="18" charset="0"/>
              </a:rPr>
              <a:t>5) </a:t>
            </a:r>
            <a:r>
              <a:rPr lang="uk-UA" altLang="ru-RU" sz="2400" b="1">
                <a:latin typeface="Times New Roman" panose="02020603050405020304" pitchFamily="18" charset="0"/>
              </a:rPr>
              <a:t>при кровотечах зі свіжих порожнин розпаду, коли гемостатична терапія вичерпала себе і неможливо провести хірургічне втручання;</a:t>
            </a:r>
            <a:br>
              <a:rPr lang="uk-UA" altLang="ru-RU" sz="2400" b="1">
                <a:latin typeface="Times New Roman" panose="02020603050405020304" pitchFamily="18" charset="0"/>
              </a:rPr>
            </a:br>
            <a:r>
              <a:rPr lang="uk-UA" altLang="ru-RU" sz="2400" b="1">
                <a:latin typeface="Times New Roman" panose="02020603050405020304" pitchFamily="18" charset="0"/>
              </a:rPr>
              <a:t>6) у разі поєднання туберкульозу з вагітністю, цукровим діабетом.</a:t>
            </a:r>
            <a:br>
              <a:rPr lang="uk-UA" altLang="ru-RU" sz="2400" b="1">
                <a:latin typeface="Times New Roman" panose="02020603050405020304" pitchFamily="18" charset="0"/>
              </a:rPr>
            </a:br>
            <a:r>
              <a:rPr lang="uk-UA" altLang="ru-RU" sz="2400" b="1">
                <a:latin typeface="Times New Roman" panose="02020603050405020304" pitchFamily="18" charset="0"/>
              </a:rPr>
              <a:t>   У зазначених випадках штучний пневмоторакс доцільний тоді, коли неможливо провести хірургічне лікування хворому.</a:t>
            </a:r>
            <a:endParaRPr lang="ru-RU" altLang="ru-RU" sz="2400" b="1">
              <a:latin typeface="Times New Roman" panose="02020603050405020304" pitchFamily="18" charset="0"/>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8" name="Rectangle 4"/>
          <p:cNvSpPr>
            <a:spLocks noGrp="1" noChangeArrowheads="1"/>
          </p:cNvSpPr>
          <p:nvPr>
            <p:ph type="title"/>
          </p:nvPr>
        </p:nvSpPr>
        <p:spPr>
          <a:xfrm>
            <a:off x="3348038" y="0"/>
            <a:ext cx="5795962" cy="6858000"/>
          </a:xfrm>
        </p:spPr>
        <p:txBody>
          <a:bodyPr/>
          <a:lstStyle/>
          <a:p>
            <a:pPr eaLnBrk="1" hangingPunct="1">
              <a:defRPr/>
            </a:pPr>
            <a:r>
              <a:rPr lang="uk-UA" altLang="ru-RU" sz="3200" b="1" i="1">
                <a:solidFill>
                  <a:srgbClr val="FF33CC"/>
                </a:solidFill>
                <a:latin typeface="Times New Roman" panose="02020603050405020304" pitchFamily="18" charset="0"/>
              </a:rPr>
              <a:t>Методика.</a:t>
            </a:r>
            <a:r>
              <a:rPr lang="uk-UA" altLang="ru-RU" sz="2400" b="1" i="1">
                <a:latin typeface="Times New Roman" panose="02020603050405020304" pitchFamily="18" charset="0"/>
              </a:rPr>
              <a:t> </a:t>
            </a:r>
            <a:br>
              <a:rPr lang="uk-UA" altLang="ru-RU" sz="2400" b="1" i="1">
                <a:latin typeface="Times New Roman" panose="02020603050405020304" pitchFamily="18" charset="0"/>
              </a:rPr>
            </a:br>
            <a:r>
              <a:rPr lang="uk-UA" altLang="ru-RU" sz="2800" b="1">
                <a:latin typeface="Times New Roman" panose="02020603050405020304" pitchFamily="18" charset="0"/>
              </a:rPr>
              <a:t>Фізикально і рентгенологічно визначають місце пункції. Дотримуючися правил асептики і антисептики, у вибраний міжребровий проміжок по верхньому краю ребра, застосовуючи для знеболювання 0,5 % розчин новокаїну, вводять у плевральну порожнину голку, </a:t>
            </a:r>
            <a:br>
              <a:rPr lang="uk-UA" altLang="ru-RU" sz="2800" b="1">
                <a:latin typeface="Times New Roman" panose="02020603050405020304" pitchFamily="18" charset="0"/>
              </a:rPr>
            </a:br>
            <a:r>
              <a:rPr lang="uk-UA" altLang="ru-RU" sz="2800" b="1">
                <a:latin typeface="Times New Roman" panose="02020603050405020304" pitchFamily="18" charset="0"/>
              </a:rPr>
              <a:t>яку підключають до пневмотораксного апарата. </a:t>
            </a:r>
            <a:br>
              <a:rPr lang="uk-UA" altLang="ru-RU" sz="2800" b="1">
                <a:latin typeface="Times New Roman" panose="02020603050405020304" pitchFamily="18" charset="0"/>
              </a:rPr>
            </a:br>
            <a:r>
              <a:rPr lang="uk-UA" altLang="ru-RU" sz="2800" b="1">
                <a:latin typeface="Times New Roman" panose="02020603050405020304" pitchFamily="18" charset="0"/>
              </a:rPr>
              <a:t>Повітря вводять у плевральну порожнину невеликими порціями по 50-100 см</a:t>
            </a:r>
            <a:r>
              <a:rPr lang="uk-UA" altLang="ru-RU" sz="2800" b="1" baseline="30000">
                <a:latin typeface="Times New Roman" panose="02020603050405020304" pitchFamily="18" charset="0"/>
              </a:rPr>
              <a:t>3</a:t>
            </a:r>
            <a:r>
              <a:rPr lang="uk-UA" altLang="ru-RU" sz="2800" b="1">
                <a:latin typeface="Times New Roman" panose="02020603050405020304" pitchFamily="18" charset="0"/>
              </a:rPr>
              <a:t>.</a:t>
            </a:r>
            <a:endParaRPr lang="ru-RU" altLang="ru-RU" sz="2800" b="1">
              <a:latin typeface="Times New Roman" panose="02020603050405020304" pitchFamily="18" charset="0"/>
            </a:endParaRPr>
          </a:p>
        </p:txBody>
      </p:sp>
      <p:pic>
        <p:nvPicPr>
          <p:cNvPr id="80899" name="Picture 5" descr="аппар для пневмоперит"/>
          <p:cNvPicPr>
            <a:picLocks noChangeAspect="1" noChangeArrowheads="1"/>
          </p:cNvPicPr>
          <p:nvPr/>
        </p:nvPicPr>
        <p:blipFill>
          <a:blip r:embed="rId2">
            <a:extLst>
              <a:ext uri="{28A0092B-C50C-407E-A947-70E740481C1C}">
                <a14:useLocalDpi xmlns:a14="http://schemas.microsoft.com/office/drawing/2010/main" xmlns="" val="0"/>
              </a:ext>
            </a:extLst>
          </a:blip>
          <a:srcRect l="4527" r="4935"/>
          <a:stretch>
            <a:fillRect/>
          </a:stretch>
        </p:blipFill>
        <p:spPr bwMode="auto">
          <a:xfrm>
            <a:off x="250825" y="1125538"/>
            <a:ext cx="2881313" cy="388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3590" name="Rectangle 6"/>
          <p:cNvSpPr>
            <a:spLocks noChangeArrowheads="1"/>
          </p:cNvSpPr>
          <p:nvPr/>
        </p:nvSpPr>
        <p:spPr bwMode="auto">
          <a:xfrm>
            <a:off x="250825" y="5229225"/>
            <a:ext cx="2881313" cy="830263"/>
          </a:xfrm>
          <a:prstGeom prst="rect">
            <a:avLst/>
          </a:prstGeom>
          <a:noFill/>
          <a:ln>
            <a:noFill/>
          </a:ln>
          <a:effectLst/>
        </p:spPr>
        <p:txBody>
          <a:bodyPr>
            <a:spAutoFit/>
          </a:bodyPr>
          <a:lstStyle/>
          <a:p>
            <a:pPr algn="ctr" eaLnBrk="1" hangingPunct="1">
              <a:defRPr/>
            </a:pPr>
            <a:r>
              <a:rPr lang="uk-UA" altLang="ru-RU" sz="2400" b="1">
                <a:solidFill>
                  <a:schemeClr val="tx2"/>
                </a:solidFill>
                <a:effectLst>
                  <a:outerShdw blurRad="38100" dist="38100" dir="2700000" algn="tl">
                    <a:srgbClr val="000000"/>
                  </a:outerShdw>
                </a:effectLst>
                <a:latin typeface="Times New Roman" panose="02020603050405020304" pitchFamily="18" charset="0"/>
              </a:rPr>
              <a:t>пневмотораксний апарат</a:t>
            </a:r>
            <a:endParaRPr lang="ru-RU" altLang="ru-RU" sz="2400" b="1">
              <a:solidFill>
                <a:schemeClr val="tx2"/>
              </a:solidFill>
              <a:effectLst>
                <a:outerShdw blurRad="38100" dist="38100" dir="2700000" algn="tl">
                  <a:srgbClr val="000000"/>
                </a:outerShdw>
              </a:effectLst>
              <a:latin typeface="Times New Roman" panose="02020603050405020304" pitchFamily="18"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6" name="Rectangle 4"/>
          <p:cNvSpPr>
            <a:spLocks noGrp="1" noChangeArrowheads="1"/>
          </p:cNvSpPr>
          <p:nvPr>
            <p:ph type="ctrTitle"/>
          </p:nvPr>
        </p:nvSpPr>
        <p:spPr>
          <a:xfrm>
            <a:off x="3810000" y="0"/>
            <a:ext cx="5334000" cy="6858000"/>
          </a:xfrm>
        </p:spPr>
        <p:txBody>
          <a:bodyPr/>
          <a:lstStyle/>
          <a:p>
            <a:pPr eaLnBrk="1" hangingPunct="1">
              <a:defRPr/>
            </a:pPr>
            <a:r>
              <a:rPr lang="uk-UA" altLang="ru-RU" sz="2800" b="1">
                <a:latin typeface="Times New Roman" panose="02020603050405020304" pitchFamily="18" charset="0"/>
              </a:rPr>
              <a:t>Під час первинного накладання штучного пневмотораксу вводять приблизно 250-350 см</a:t>
            </a:r>
            <a:r>
              <a:rPr lang="uk-UA" altLang="ru-RU" sz="2800" b="1" baseline="30000">
                <a:latin typeface="Times New Roman" panose="02020603050405020304" pitchFamily="18" charset="0"/>
              </a:rPr>
              <a:t>3</a:t>
            </a:r>
            <a:r>
              <a:rPr lang="uk-UA" altLang="ru-RU" sz="2800" b="1">
                <a:latin typeface="Times New Roman" panose="02020603050405020304" pitchFamily="18" charset="0"/>
              </a:rPr>
              <a:t> повітря. Протягом перших 10 діб інсуфляцію повітря здійснюють з інтервалом 2-3 доби за постійного рентгенологічного контролю. </a:t>
            </a:r>
            <a:br>
              <a:rPr lang="uk-UA" altLang="ru-RU" sz="2800" b="1">
                <a:latin typeface="Times New Roman" panose="02020603050405020304" pitchFamily="18" charset="0"/>
              </a:rPr>
            </a:br>
            <a:r>
              <a:rPr lang="uk-UA" altLang="ru-RU" sz="2800" b="1">
                <a:latin typeface="Times New Roman" panose="02020603050405020304" pitchFamily="18" charset="0"/>
              </a:rPr>
              <a:t>Після формування газового пухиря, який стискає легеню не менше ніж на одну третину, інтервали між піддуваннями збільшують до 5-7 діб, </a:t>
            </a:r>
            <a:br>
              <a:rPr lang="uk-UA" altLang="ru-RU" sz="2800" b="1">
                <a:latin typeface="Times New Roman" panose="02020603050405020304" pitchFamily="18" charset="0"/>
              </a:rPr>
            </a:br>
            <a:r>
              <a:rPr lang="uk-UA" altLang="ru-RU" sz="2800" b="1">
                <a:latin typeface="Times New Roman" panose="02020603050405020304" pitchFamily="18" charset="0"/>
              </a:rPr>
              <a:t>а об</a:t>
            </a:r>
            <a:r>
              <a:rPr lang="ru-RU" altLang="ru-RU" sz="2800" b="1">
                <a:latin typeface="Times New Roman" panose="02020603050405020304" pitchFamily="18" charset="0"/>
              </a:rPr>
              <a:t>’</a:t>
            </a:r>
            <a:r>
              <a:rPr lang="uk-UA" altLang="ru-RU" sz="2800" b="1" err="1">
                <a:latin typeface="Times New Roman" panose="02020603050405020304" pitchFamily="18" charset="0"/>
              </a:rPr>
              <a:t>єм повітря, яке вводять, становить до 400 см</a:t>
            </a:r>
            <a:r>
              <a:rPr lang="uk-UA" altLang="ru-RU" sz="2800" b="1" baseline="30000">
                <a:latin typeface="Times New Roman" panose="02020603050405020304" pitchFamily="18" charset="0"/>
              </a:rPr>
              <a:t>3</a:t>
            </a:r>
            <a:r>
              <a:rPr lang="uk-UA" altLang="ru-RU" sz="2800" b="1">
                <a:latin typeface="Times New Roman" panose="02020603050405020304" pitchFamily="18" charset="0"/>
              </a:rPr>
              <a:t>. </a:t>
            </a:r>
            <a:endParaRPr lang="ru-RU" altLang="ru-RU" sz="2800" b="1">
              <a:latin typeface="Times New Roman" panose="02020603050405020304" pitchFamily="18" charset="0"/>
            </a:endParaRPr>
          </a:p>
        </p:txBody>
      </p:sp>
      <p:sp>
        <p:nvSpPr>
          <p:cNvPr id="325642" name="Rectangle 10"/>
          <p:cNvSpPr>
            <a:spLocks noGrp="1" noChangeArrowheads="1"/>
          </p:cNvSpPr>
          <p:nvPr>
            <p:ph type="subTitle" idx="1"/>
          </p:nvPr>
        </p:nvSpPr>
        <p:spPr>
          <a:xfrm>
            <a:off x="0" y="4818063"/>
            <a:ext cx="3810000" cy="2039937"/>
          </a:xfrm>
        </p:spPr>
        <p:txBody>
          <a:bodyPr/>
          <a:lstStyle/>
          <a:p>
            <a:pPr eaLnBrk="1" hangingPunct="1">
              <a:defRPr/>
            </a:pPr>
            <a:r>
              <a:rPr lang="uk-UA" altLang="ru-RU" sz="2400" b="1">
                <a:latin typeface="Times New Roman" panose="02020603050405020304" pitchFamily="18" charset="0"/>
              </a:rPr>
              <a:t>1- порожнина в легені</a:t>
            </a:r>
          </a:p>
          <a:p>
            <a:pPr eaLnBrk="1" hangingPunct="1">
              <a:defRPr/>
            </a:pPr>
            <a:r>
              <a:rPr lang="uk-UA" altLang="ru-RU" sz="2400" b="1">
                <a:latin typeface="Times New Roman" panose="02020603050405020304" pitchFamily="18" charset="0"/>
              </a:rPr>
              <a:t>2- газовий пухир</a:t>
            </a:r>
            <a:endParaRPr lang="ru-RU" altLang="ru-RU" sz="2400" b="1">
              <a:latin typeface="Times New Roman" panose="02020603050405020304" pitchFamily="18" charset="0"/>
            </a:endParaRPr>
          </a:p>
        </p:txBody>
      </p:sp>
      <p:pic>
        <p:nvPicPr>
          <p:cNvPr id="81924" name="Picture 5"/>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1693863"/>
            <a:ext cx="38100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25" name="Line 6"/>
          <p:cNvSpPr>
            <a:spLocks noChangeShapeType="1"/>
          </p:cNvSpPr>
          <p:nvPr/>
        </p:nvSpPr>
        <p:spPr bwMode="auto">
          <a:xfrm flipH="1">
            <a:off x="2217738" y="2913063"/>
            <a:ext cx="347662" cy="47625"/>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
        <p:nvSpPr>
          <p:cNvPr id="325639" name="Rectangle 7"/>
          <p:cNvSpPr>
            <a:spLocks noChangeArrowheads="1"/>
          </p:cNvSpPr>
          <p:nvPr/>
        </p:nvSpPr>
        <p:spPr bwMode="auto">
          <a:xfrm>
            <a:off x="2535238" y="2684463"/>
            <a:ext cx="336550" cy="457200"/>
          </a:xfrm>
          <a:prstGeom prst="rect">
            <a:avLst/>
          </a:prstGeom>
          <a:noFill/>
          <a:ln>
            <a:noFill/>
          </a:ln>
          <a:effectLst/>
        </p:spPr>
        <p:txBody>
          <a:bodyPr wrap="none">
            <a:spAutoFit/>
          </a:bodyPr>
          <a:lstStyle/>
          <a:p>
            <a:pPr eaLnBrk="1" hangingPunct="1">
              <a:defRPr/>
            </a:pPr>
            <a:r>
              <a:rPr lang="uk-UA" altLang="ru-RU" sz="2400" b="1">
                <a:solidFill>
                  <a:srgbClr val="000000"/>
                </a:solidFill>
                <a:effectLst>
                  <a:outerShdw blurRad="38100" dist="38100" dir="2700000" algn="tl">
                    <a:srgbClr val="FFFFFF"/>
                  </a:outerShdw>
                </a:effectLst>
                <a:latin typeface="Times New Roman" panose="02020603050405020304" pitchFamily="18" charset="0"/>
              </a:rPr>
              <a:t>1</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
        <p:nvSpPr>
          <p:cNvPr id="81927" name="Line 8"/>
          <p:cNvSpPr>
            <a:spLocks noChangeShapeType="1"/>
          </p:cNvSpPr>
          <p:nvPr/>
        </p:nvSpPr>
        <p:spPr bwMode="auto">
          <a:xfrm flipV="1">
            <a:off x="2206625" y="4041775"/>
            <a:ext cx="647700" cy="215900"/>
          </a:xfrm>
          <a:prstGeom prst="line">
            <a:avLst/>
          </a:prstGeom>
          <a:noFill/>
          <a:ln w="31750">
            <a:solidFill>
              <a:srgbClr val="000000"/>
            </a:solidFill>
            <a:round/>
            <a:tailEnd type="triangle" w="med" len="med"/>
          </a:ln>
          <a:extLst>
            <a:ext uri="{909E8E84-426E-40DD-AFC4-6F175D3DCCD1}">
              <a14:hiddenFill xmlns:a14="http://schemas.microsoft.com/office/drawing/2010/main" xmlns="">
                <a:noFill/>
              </a14:hiddenFill>
            </a:ext>
          </a:extLst>
        </p:spPr>
        <p:txBody>
          <a:bodyPr/>
          <a:lstStyle/>
          <a:p>
            <a:endParaRPr lang="ru-RU"/>
          </a:p>
        </p:txBody>
      </p:sp>
      <p:sp>
        <p:nvSpPr>
          <p:cNvPr id="325641" name="Rectangle 9"/>
          <p:cNvSpPr>
            <a:spLocks noChangeArrowheads="1"/>
          </p:cNvSpPr>
          <p:nvPr/>
        </p:nvSpPr>
        <p:spPr bwMode="auto">
          <a:xfrm>
            <a:off x="1912938" y="4016375"/>
            <a:ext cx="287337" cy="457200"/>
          </a:xfrm>
          <a:prstGeom prst="rect">
            <a:avLst/>
          </a:prstGeom>
          <a:noFill/>
          <a:ln>
            <a:noFill/>
          </a:ln>
          <a:effectLst/>
        </p:spPr>
        <p:txBody>
          <a:bodyPr>
            <a:spAutoFit/>
          </a:bodyPr>
          <a:lstStyle/>
          <a:p>
            <a:pPr eaLnBrk="1" hangingPunct="1">
              <a:defRPr/>
            </a:pPr>
            <a:r>
              <a:rPr lang="uk-UA" altLang="ru-RU" sz="2400" b="1">
                <a:solidFill>
                  <a:srgbClr val="000000"/>
                </a:solidFill>
                <a:effectLst>
                  <a:outerShdw blurRad="38100" dist="38100" dir="2700000" algn="tl">
                    <a:srgbClr val="FFFFFF"/>
                  </a:outerShdw>
                </a:effectLst>
                <a:latin typeface="Times New Roman" panose="02020603050405020304" pitchFamily="18" charset="0"/>
              </a:rPr>
              <a:t>2</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8" name="Rectangle 4"/>
          <p:cNvSpPr>
            <a:spLocks noGrp="1" noChangeArrowheads="1"/>
          </p:cNvSpPr>
          <p:nvPr>
            <p:ph type="title"/>
          </p:nvPr>
        </p:nvSpPr>
        <p:spPr>
          <a:xfrm>
            <a:off x="3708400" y="0"/>
            <a:ext cx="5435600" cy="6858000"/>
          </a:xfrm>
        </p:spPr>
        <p:txBody>
          <a:bodyPr/>
          <a:lstStyle/>
          <a:p>
            <a:pPr eaLnBrk="1" hangingPunct="1">
              <a:defRPr/>
            </a:pPr>
            <a:r>
              <a:rPr lang="uk-UA" altLang="ru-RU" sz="3600" b="1" err="1">
                <a:solidFill>
                  <a:srgbClr val="FFFF00"/>
                </a:solidFill>
                <a:latin typeface="Times New Roman" panose="02020603050405020304" pitchFamily="18" charset="0"/>
              </a:rPr>
              <a:t>Пневмоперитонеум</a:t>
            </a:r>
            <a:r>
              <a:rPr lang="uk-UA" altLang="ru-RU" sz="3600" b="1" i="1">
                <a:solidFill>
                  <a:srgbClr val="FFFF00"/>
                </a:solidFill>
                <a:latin typeface="Times New Roman" panose="02020603050405020304" pitchFamily="18" charset="0"/>
              </a:rPr>
              <a:t/>
            </a:r>
            <a:br>
              <a:rPr lang="uk-UA" altLang="ru-RU" sz="3600" b="1" i="1">
                <a:solidFill>
                  <a:srgbClr val="FFFF00"/>
                </a:solidFill>
                <a:latin typeface="Times New Roman" panose="02020603050405020304" pitchFamily="18" charset="0"/>
              </a:rPr>
            </a:br>
            <a:r>
              <a:rPr lang="uk-UA" altLang="ru-RU" sz="2800" b="1">
                <a:latin typeface="Times New Roman" panose="02020603050405020304" pitchFamily="18" charset="0"/>
              </a:rPr>
              <a:t>це введення повітря в черевну порожнину, зокрема в піддіафрагмовий простір, </a:t>
            </a:r>
            <a:br>
              <a:rPr lang="uk-UA" altLang="ru-RU" sz="2800" b="1">
                <a:latin typeface="Times New Roman" panose="02020603050405020304" pitchFamily="18" charset="0"/>
              </a:rPr>
            </a:br>
            <a:r>
              <a:rPr lang="uk-UA" altLang="ru-RU" sz="2800" b="1">
                <a:latin typeface="Times New Roman" panose="02020603050405020304" pitchFamily="18" charset="0"/>
              </a:rPr>
              <a:t>з лікувальною метою, щоб підняти діафрагму й обмежити її екскурсію, здавити та іммобілізувати уражену легеню, викликати закупорку відвідних лімфатичних судин, </a:t>
            </a:r>
            <a:br>
              <a:rPr lang="uk-UA" altLang="ru-RU" sz="2800" b="1">
                <a:latin typeface="Times New Roman" panose="02020603050405020304" pitchFamily="18" charset="0"/>
              </a:rPr>
            </a:br>
            <a:r>
              <a:rPr lang="uk-UA" altLang="ru-RU" sz="2800" b="1">
                <a:latin typeface="Times New Roman" panose="02020603050405020304" pitchFamily="18" charset="0"/>
              </a:rPr>
              <a:t>що сприяє фіброзу. </a:t>
            </a:r>
            <a:br>
              <a:rPr lang="uk-UA" altLang="ru-RU" sz="2800" b="1">
                <a:latin typeface="Times New Roman" panose="02020603050405020304" pitchFamily="18" charset="0"/>
              </a:rPr>
            </a:br>
            <a:r>
              <a:rPr lang="uk-UA" altLang="ru-RU" sz="2800" b="1">
                <a:latin typeface="Times New Roman" panose="02020603050405020304" pitchFamily="18" charset="0"/>
              </a:rPr>
              <a:t>Підняття діафрагми обмежує дихальні коливання переважно нижніх відділів легень.</a:t>
            </a:r>
            <a:endParaRPr lang="ru-RU" altLang="ru-RU" sz="2800" b="1">
              <a:latin typeface="Times New Roman" panose="02020603050405020304" pitchFamily="18" charset="0"/>
            </a:endParaRPr>
          </a:p>
        </p:txBody>
      </p:sp>
      <p:pic>
        <p:nvPicPr>
          <p:cNvPr id="82947" name="Picture 6"/>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184150" y="1412875"/>
            <a:ext cx="3524250" cy="3633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6" name="Rectangle 4"/>
          <p:cNvSpPr>
            <a:spLocks noGrp="1" noChangeArrowheads="1"/>
          </p:cNvSpPr>
          <p:nvPr>
            <p:ph type="title"/>
          </p:nvPr>
        </p:nvSpPr>
        <p:spPr>
          <a:xfrm>
            <a:off x="0" y="0"/>
            <a:ext cx="9144000" cy="6858000"/>
          </a:xfrm>
        </p:spPr>
        <p:txBody>
          <a:bodyPr/>
          <a:lstStyle/>
          <a:p>
            <a:pPr eaLnBrk="1" hangingPunct="1">
              <a:defRPr/>
            </a:pPr>
            <a:r>
              <a:rPr lang="uk-UA" altLang="ru-RU" sz="3200" b="1" i="1">
                <a:solidFill>
                  <a:srgbClr val="FFFF00"/>
                </a:solidFill>
                <a:latin typeface="Times New Roman" panose="02020603050405020304" pitchFamily="18" charset="0"/>
              </a:rPr>
              <a:t>Показання до застосування пневмоперитонеуму</a:t>
            </a:r>
            <a:r>
              <a:rPr lang="uk-UA" altLang="ru-RU" sz="2400" b="1" i="1">
                <a:latin typeface="Times New Roman" panose="02020603050405020304" pitchFamily="18" charset="0"/>
              </a:rPr>
              <a:t>:</a:t>
            </a:r>
            <a:r>
              <a:rPr lang="uk-UA" altLang="ru-RU" sz="2400" b="1">
                <a:latin typeface="Times New Roman" panose="02020603050405020304" pitchFamily="18" charset="0"/>
              </a:rPr>
              <a:t/>
            </a:r>
            <a:br>
              <a:rPr lang="uk-UA" altLang="ru-RU" sz="2400" b="1">
                <a:latin typeface="Times New Roman" panose="02020603050405020304" pitchFamily="18" charset="0"/>
              </a:rPr>
            </a:br>
            <a:r>
              <a:rPr lang="uk-UA" altLang="ru-RU" sz="2600" b="1">
                <a:latin typeface="Times New Roman" panose="02020603050405020304" pitchFamily="18" charset="0"/>
              </a:rPr>
              <a:t>- двобічні або однобічні інфільтрати у фазі розпаду, особливо зі схильністю до кровотеч, та в осіб літнього віку;</a:t>
            </a:r>
            <a:br>
              <a:rPr lang="uk-UA" altLang="ru-RU" sz="2600" b="1">
                <a:latin typeface="Times New Roman" panose="02020603050405020304" pitchFamily="18" charset="0"/>
              </a:rPr>
            </a:br>
            <a:r>
              <a:rPr lang="uk-UA" altLang="ru-RU" sz="2600" b="1">
                <a:latin typeface="Times New Roman" panose="02020603050405020304" pitchFamily="18" charset="0"/>
              </a:rPr>
              <a:t>- підгострі дисеміновані процеси з явищами перифокального запалення і розпаду;</a:t>
            </a:r>
            <a:br>
              <a:rPr lang="uk-UA" altLang="ru-RU" sz="2600" b="1">
                <a:latin typeface="Times New Roman" panose="02020603050405020304" pitchFamily="18" charset="0"/>
              </a:rPr>
            </a:br>
            <a:r>
              <a:rPr lang="uk-UA" altLang="ru-RU" sz="2600" b="1">
                <a:latin typeface="Times New Roman" panose="02020603050405020304" pitchFamily="18" charset="0"/>
              </a:rPr>
              <a:t>- двобічні або однобічні інфільтрати у фазі розпаду, підгострі дисеміновані процеси у фазі розпаду в жінок відразу після пологів;</a:t>
            </a:r>
            <a:br>
              <a:rPr lang="uk-UA" altLang="ru-RU" sz="2600" b="1">
                <a:latin typeface="Times New Roman" panose="02020603050405020304" pitchFamily="18" charset="0"/>
              </a:rPr>
            </a:br>
            <a:r>
              <a:rPr lang="uk-UA" altLang="ru-RU" sz="2600" b="1">
                <a:latin typeface="Times New Roman" panose="02020603050405020304" pitchFamily="18" charset="0"/>
              </a:rPr>
              <a:t>- сповільнене розправлення легені й залишкова плевральна порожнина після фтизіохірургічних втручань;</a:t>
            </a:r>
            <a:br>
              <a:rPr lang="uk-UA" altLang="ru-RU" sz="2600" b="1">
                <a:latin typeface="Times New Roman" panose="02020603050405020304" pitchFamily="18" charset="0"/>
              </a:rPr>
            </a:br>
            <a:r>
              <a:rPr lang="uk-UA" altLang="ru-RU" sz="2600" b="1">
                <a:latin typeface="Times New Roman" panose="02020603050405020304" pitchFamily="18" charset="0"/>
              </a:rPr>
              <a:t>- первинна або набута резистентність мікобактерій туберкульозу;</a:t>
            </a:r>
            <a:br>
              <a:rPr lang="uk-UA" altLang="ru-RU" sz="2600" b="1">
                <a:latin typeface="Times New Roman" panose="02020603050405020304" pitchFamily="18" charset="0"/>
              </a:rPr>
            </a:br>
            <a:r>
              <a:rPr lang="uk-UA" altLang="ru-RU" sz="2600" b="1">
                <a:latin typeface="Times New Roman" panose="02020603050405020304" pitchFamily="18" charset="0"/>
              </a:rPr>
              <a:t>- непереносимість протитуберкульозних препаратів. </a:t>
            </a:r>
            <a:br>
              <a:rPr lang="uk-UA" altLang="ru-RU" sz="2600" b="1">
                <a:latin typeface="Times New Roman" panose="02020603050405020304" pitchFamily="18" charset="0"/>
              </a:rPr>
            </a:br>
            <a:r>
              <a:rPr lang="uk-UA" altLang="ru-RU" sz="2600" b="1">
                <a:latin typeface="Times New Roman" panose="02020603050405020304" pitchFamily="18" charset="0"/>
              </a:rPr>
              <a:t/>
            </a:r>
            <a:br>
              <a:rPr lang="uk-UA" altLang="ru-RU" sz="2600" b="1">
                <a:latin typeface="Times New Roman" panose="02020603050405020304" pitchFamily="18" charset="0"/>
              </a:rPr>
            </a:br>
            <a:r>
              <a:rPr lang="uk-UA" altLang="ru-RU" sz="2600" b="1">
                <a:latin typeface="Times New Roman" panose="02020603050405020304" pitchFamily="18" charset="0"/>
              </a:rPr>
              <a:t>Лікування пневмоперитонеумом слід продовжувати протягом 8 місяців.</a:t>
            </a:r>
            <a:endParaRPr lang="ru-RU" altLang="ru-RU" sz="2600" b="1">
              <a:latin typeface="Times New Roman" panose="02020603050405020304" pitchFamily="18"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4" name="Rectangle 4"/>
          <p:cNvSpPr>
            <a:spLocks noGrp="1" noChangeArrowheads="1"/>
          </p:cNvSpPr>
          <p:nvPr>
            <p:ph type="ctrTitle"/>
          </p:nvPr>
        </p:nvSpPr>
        <p:spPr>
          <a:xfrm>
            <a:off x="4859338" y="0"/>
            <a:ext cx="4284662" cy="6858000"/>
          </a:xfrm>
        </p:spPr>
        <p:txBody>
          <a:bodyPr/>
          <a:lstStyle/>
          <a:p>
            <a:pPr eaLnBrk="1" hangingPunct="1">
              <a:defRPr/>
            </a:pPr>
            <a:r>
              <a:rPr lang="uk-UA" altLang="ru-RU" sz="3200" b="1" i="1">
                <a:solidFill>
                  <a:srgbClr val="FF33CC"/>
                </a:solidFill>
                <a:latin typeface="Times New Roman" panose="02020603050405020304" pitchFamily="18" charset="0"/>
              </a:rPr>
              <a:t>Методика</a:t>
            </a:r>
            <a:r>
              <a:rPr lang="uk-UA" altLang="ru-RU" sz="3200" b="1" i="1">
                <a:latin typeface="Times New Roman" panose="02020603050405020304" pitchFamily="18" charset="0"/>
              </a:rPr>
              <a:t>. </a:t>
            </a:r>
            <a:r>
              <a:rPr lang="uk-UA" altLang="ru-RU" sz="2800" b="1" i="1">
                <a:latin typeface="Times New Roman" panose="02020603050405020304" pitchFamily="18" charset="0"/>
              </a:rPr>
              <a:t/>
            </a:r>
            <a:br>
              <a:rPr lang="uk-UA" altLang="ru-RU" sz="2800" b="1" i="1">
                <a:latin typeface="Times New Roman" panose="02020603050405020304" pitchFamily="18" charset="0"/>
              </a:rPr>
            </a:br>
            <a:r>
              <a:rPr lang="uk-UA" altLang="ru-RU" sz="2600" b="1">
                <a:latin typeface="Times New Roman" panose="02020603050405020304" pitchFamily="18" charset="0"/>
              </a:rPr>
              <a:t>Переважно по лівому краю прямого м</a:t>
            </a:r>
            <a:r>
              <a:rPr lang="ru-RU" altLang="ru-RU" sz="2600" b="1">
                <a:latin typeface="Times New Roman" panose="02020603050405020304" pitchFamily="18" charset="0"/>
              </a:rPr>
              <a:t>’</a:t>
            </a:r>
            <a:r>
              <a:rPr lang="uk-UA" altLang="ru-RU" sz="2600" b="1" err="1">
                <a:latin typeface="Times New Roman" panose="02020603050405020304" pitchFamily="18" charset="0"/>
              </a:rPr>
              <a:t>яза живота, відступивши на </a:t>
            </a:r>
            <a:br>
              <a:rPr lang="uk-UA" altLang="ru-RU" sz="2600" b="1" err="1">
                <a:latin typeface="Times New Roman" panose="02020603050405020304" pitchFamily="18" charset="0"/>
              </a:rPr>
            </a:br>
            <a:r>
              <a:rPr lang="uk-UA" altLang="ru-RU" sz="2600" b="1" err="1">
                <a:latin typeface="Times New Roman" panose="02020603050405020304" pitchFamily="18" charset="0"/>
              </a:rPr>
              <a:t>2-3 см нижче від пупка, проводять прокол черевної порожнини платиновою голкою, дотримуючи всіх правил асептики й антисептики. </a:t>
            </a:r>
            <a:br>
              <a:rPr lang="uk-UA" altLang="ru-RU" sz="2600" b="1" err="1">
                <a:latin typeface="Times New Roman" panose="02020603050405020304" pitchFamily="18" charset="0"/>
              </a:rPr>
            </a:br>
            <a:r>
              <a:rPr lang="uk-UA" altLang="ru-RU" sz="2600" b="1" err="1">
                <a:latin typeface="Times New Roman" panose="02020603050405020304" pitchFamily="18" charset="0"/>
              </a:rPr>
              <a:t>До голки підключають пневмотораксний апарат і вводять приблизно </a:t>
            </a:r>
            <a:br>
              <a:rPr lang="uk-UA" altLang="ru-RU" sz="2600" b="1" err="1">
                <a:latin typeface="Times New Roman" panose="02020603050405020304" pitchFamily="18" charset="0"/>
              </a:rPr>
            </a:br>
            <a:r>
              <a:rPr lang="uk-UA" altLang="ru-RU" sz="2600" b="1" err="1">
                <a:latin typeface="Times New Roman" panose="02020603050405020304" pitchFamily="18" charset="0"/>
              </a:rPr>
              <a:t>500-600 см</a:t>
            </a:r>
            <a:r>
              <a:rPr lang="uk-UA" altLang="ru-RU" sz="2600" b="1" baseline="30000">
                <a:latin typeface="Times New Roman" panose="02020603050405020304" pitchFamily="18" charset="0"/>
              </a:rPr>
              <a:t>3</a:t>
            </a:r>
            <a:r>
              <a:rPr lang="uk-UA" altLang="ru-RU" sz="2600" b="1">
                <a:latin typeface="Times New Roman" panose="02020603050405020304" pitchFamily="18" charset="0"/>
              </a:rPr>
              <a:t> повітря. </a:t>
            </a:r>
            <a:br>
              <a:rPr lang="uk-UA" altLang="ru-RU" sz="2600" b="1">
                <a:latin typeface="Times New Roman" panose="02020603050405020304" pitchFamily="18" charset="0"/>
              </a:rPr>
            </a:br>
            <a:r>
              <a:rPr lang="uk-UA" altLang="ru-RU" sz="2600" b="1">
                <a:latin typeface="Times New Roman" panose="02020603050405020304" pitchFamily="18" charset="0"/>
              </a:rPr>
              <a:t>Під час наступних пункцій вводять 800-1000 см</a:t>
            </a:r>
            <a:r>
              <a:rPr lang="uk-UA" altLang="ru-RU" sz="2600" b="1" baseline="30000">
                <a:latin typeface="Times New Roman" panose="02020603050405020304" pitchFamily="18" charset="0"/>
              </a:rPr>
              <a:t>3</a:t>
            </a:r>
            <a:r>
              <a:rPr lang="uk-UA" altLang="ru-RU" sz="2600" b="1">
                <a:latin typeface="Times New Roman" panose="02020603050405020304" pitchFamily="18" charset="0"/>
              </a:rPr>
              <a:t> повітря і більше.</a:t>
            </a:r>
            <a:r>
              <a:rPr lang="uk-UA" altLang="ru-RU" sz="2600"/>
              <a:t> </a:t>
            </a:r>
            <a:endParaRPr lang="ru-RU" altLang="ru-RU" sz="2600"/>
          </a:p>
        </p:txBody>
      </p:sp>
      <p:sp>
        <p:nvSpPr>
          <p:cNvPr id="332807" name="Rectangle 7"/>
          <p:cNvSpPr>
            <a:spLocks noGrp="1" noChangeArrowheads="1"/>
          </p:cNvSpPr>
          <p:nvPr>
            <p:ph type="subTitle" idx="1"/>
          </p:nvPr>
        </p:nvSpPr>
        <p:spPr>
          <a:xfrm>
            <a:off x="0" y="3621088"/>
            <a:ext cx="4859338" cy="3236912"/>
          </a:xfrm>
        </p:spPr>
        <p:txBody>
          <a:bodyPr/>
          <a:lstStyle/>
          <a:p>
            <a:pPr eaLnBrk="1" hangingPunct="1">
              <a:lnSpc>
                <a:spcPct val="80000"/>
              </a:lnSpc>
              <a:defRPr/>
            </a:pPr>
            <a:r>
              <a:rPr lang="ru-RU" altLang="ru-RU" sz="2400" b="1" err="1">
                <a:latin typeface="Times New Roman" panose="02020603050405020304" pitchFamily="18" charset="0"/>
              </a:rPr>
              <a:t>Рентгенограма черевної порожнини після накладення пневмоперитонеума в нормі: </a:t>
            </a:r>
          </a:p>
          <a:p>
            <a:pPr eaLnBrk="1" hangingPunct="1">
              <a:lnSpc>
                <a:spcPct val="80000"/>
              </a:lnSpc>
              <a:defRPr/>
            </a:pPr>
            <a:r>
              <a:rPr lang="ru-RU" altLang="ru-RU" sz="2400" b="1">
                <a:latin typeface="Times New Roman" panose="02020603050405020304" pitchFamily="18" charset="0"/>
              </a:rPr>
              <a:t>1 - правий і лівий куполи діафрагми, </a:t>
            </a:r>
          </a:p>
          <a:p>
            <a:pPr eaLnBrk="1" hangingPunct="1">
              <a:lnSpc>
                <a:spcPct val="80000"/>
              </a:lnSpc>
              <a:defRPr/>
            </a:pPr>
            <a:r>
              <a:rPr lang="ru-RU" altLang="ru-RU" sz="2400" b="1">
                <a:latin typeface="Times New Roman" panose="02020603050405020304" pitchFamily="18" charset="0"/>
              </a:rPr>
              <a:t>2 - верхня поверхня печінки, </a:t>
            </a:r>
          </a:p>
          <a:p>
            <a:pPr eaLnBrk="1" hangingPunct="1">
              <a:lnSpc>
                <a:spcPct val="80000"/>
              </a:lnSpc>
              <a:defRPr/>
            </a:pPr>
            <a:r>
              <a:rPr lang="ru-RU" altLang="ru-RU" sz="2400" b="1">
                <a:latin typeface="Times New Roman" panose="02020603050405020304" pitchFamily="18" charset="0"/>
              </a:rPr>
              <a:t>3 - верхньозовнішній контур селезінки,</a:t>
            </a:r>
          </a:p>
          <a:p>
            <a:pPr eaLnBrk="1" hangingPunct="1">
              <a:lnSpc>
                <a:spcPct val="80000"/>
              </a:lnSpc>
              <a:defRPr/>
            </a:pPr>
            <a:r>
              <a:rPr lang="uk-UA" altLang="ru-RU" sz="2400" b="1">
                <a:latin typeface="Times New Roman" panose="02020603050405020304" pitchFamily="18" charset="0"/>
              </a:rPr>
              <a:t>4 – газовий пухир.</a:t>
            </a:r>
            <a:endParaRPr lang="ru-RU" altLang="ru-RU" sz="2400" b="1">
              <a:latin typeface="Times New Roman" panose="02020603050405020304" pitchFamily="18" charset="0"/>
            </a:endParaRPr>
          </a:p>
        </p:txBody>
      </p:sp>
      <p:pic>
        <p:nvPicPr>
          <p:cNvPr id="84996" name="Picture 6"/>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4859338" cy="3621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4997" name="Oval 8"/>
          <p:cNvSpPr>
            <a:spLocks noChangeArrowheads="1"/>
          </p:cNvSpPr>
          <p:nvPr/>
        </p:nvSpPr>
        <p:spPr bwMode="auto">
          <a:xfrm>
            <a:off x="2411413" y="476250"/>
            <a:ext cx="288925" cy="288925"/>
          </a:xfrm>
          <a:prstGeom prst="ellipse">
            <a:avLst/>
          </a:prstGeom>
          <a:solidFill>
            <a:schemeClr val="tx1"/>
          </a:solidFill>
          <a:ln w="38100">
            <a:solidFill>
              <a:srgbClr val="333333"/>
            </a:solidFill>
            <a:round/>
          </a:ln>
        </p:spPr>
        <p:txBody>
          <a:bodyPr wrap="none"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uk-UA" altLang="ru-RU" sz="1800" b="1">
                <a:solidFill>
                  <a:srgbClr val="000000"/>
                </a:solidFill>
                <a:latin typeface="Times New Roman" panose="02020603050405020304" pitchFamily="18" charset="0"/>
              </a:rPr>
              <a:t>4</a:t>
            </a:r>
            <a:endParaRPr lang="ru-RU" altLang="ru-RU" sz="1800" b="1">
              <a:solidFill>
                <a:srgbClr val="000000"/>
              </a:solidFill>
              <a:latin typeface="Times New Roman" panose="02020603050405020304" pitchFamily="18" charset="0"/>
            </a:endParaRPr>
          </a:p>
        </p:txBody>
      </p:sp>
      <p:sp>
        <p:nvSpPr>
          <p:cNvPr id="84998" name="Line 10"/>
          <p:cNvSpPr>
            <a:spLocks noChangeShapeType="1"/>
          </p:cNvSpPr>
          <p:nvPr/>
        </p:nvSpPr>
        <p:spPr bwMode="auto">
          <a:xfrm>
            <a:off x="2700338" y="692150"/>
            <a:ext cx="576262" cy="549275"/>
          </a:xfrm>
          <a:prstGeom prst="line">
            <a:avLst/>
          </a:prstGeom>
          <a:noFill/>
          <a:ln w="9525">
            <a:solidFill>
              <a:schemeClr val="tx1"/>
            </a:solidFill>
            <a:round/>
          </a:ln>
          <a:extLst>
            <a:ext uri="{909E8E84-426E-40DD-AFC4-6F175D3DCCD1}">
              <a14:hiddenFill xmlns:a14="http://schemas.microsoft.com/office/drawing/2010/main" xmlns="">
                <a:noFill/>
              </a14:hiddenFill>
            </a:ext>
          </a:extLst>
        </p:spPr>
        <p:txBody>
          <a:bodyPr/>
          <a:lstStyle/>
          <a:p>
            <a:endParaRPr lang="ru-RU"/>
          </a:p>
        </p:txBody>
      </p:sp>
      <p:sp>
        <p:nvSpPr>
          <p:cNvPr id="84999" name="Line 12"/>
          <p:cNvSpPr>
            <a:spLocks noChangeShapeType="1"/>
          </p:cNvSpPr>
          <p:nvPr/>
        </p:nvSpPr>
        <p:spPr bwMode="auto">
          <a:xfrm>
            <a:off x="3297238" y="1241425"/>
            <a:ext cx="358775" cy="287338"/>
          </a:xfrm>
          <a:prstGeom prst="line">
            <a:avLst/>
          </a:prstGeom>
          <a:noFill/>
          <a:ln w="9525">
            <a:solidFill>
              <a:srgbClr val="000000"/>
            </a:solidFill>
            <a:round/>
          </a:ln>
          <a:extLst>
            <a:ext uri="{909E8E84-426E-40DD-AFC4-6F175D3DCCD1}">
              <a14:hiddenFill xmlns:a14="http://schemas.microsoft.com/office/drawing/2010/main" xmlns="">
                <a:noFill/>
              </a14:hiddenFill>
            </a:ext>
          </a:extLst>
        </p:spPr>
        <p:txBody>
          <a:bodyPr/>
          <a:lstStyle/>
          <a:p>
            <a:endParaRPr lang="ru-RU"/>
          </a:p>
        </p:txBody>
      </p:sp>
      <p:sp>
        <p:nvSpPr>
          <p:cNvPr id="85000" name="Line 13"/>
          <p:cNvSpPr>
            <a:spLocks noChangeShapeType="1"/>
          </p:cNvSpPr>
          <p:nvPr/>
        </p:nvSpPr>
        <p:spPr bwMode="auto">
          <a:xfrm flipH="1">
            <a:off x="1619250" y="692150"/>
            <a:ext cx="865188" cy="720725"/>
          </a:xfrm>
          <a:prstGeom prst="line">
            <a:avLst/>
          </a:prstGeom>
          <a:noFill/>
          <a:ln w="9525">
            <a:solidFill>
              <a:schemeClr val="tx1"/>
            </a:solidFill>
            <a:round/>
          </a:ln>
          <a:extLst>
            <a:ext uri="{909E8E84-426E-40DD-AFC4-6F175D3DCCD1}">
              <a14:hiddenFill xmlns:a14="http://schemas.microsoft.com/office/drawing/2010/main" xmlns="">
                <a:noFill/>
              </a14:hiddenFill>
            </a:ext>
          </a:extLst>
        </p:spPr>
        <p:txBody>
          <a:bodyPr/>
          <a:lstStyle/>
          <a:p>
            <a:endParaRPr lang="ru-RU"/>
          </a:p>
        </p:txBody>
      </p:sp>
      <p:sp>
        <p:nvSpPr>
          <p:cNvPr id="85001" name="Line 14"/>
          <p:cNvSpPr>
            <a:spLocks noChangeShapeType="1"/>
          </p:cNvSpPr>
          <p:nvPr/>
        </p:nvSpPr>
        <p:spPr bwMode="auto">
          <a:xfrm flipH="1">
            <a:off x="1403350" y="1412875"/>
            <a:ext cx="215900" cy="115888"/>
          </a:xfrm>
          <a:prstGeom prst="line">
            <a:avLst/>
          </a:prstGeom>
          <a:noFill/>
          <a:ln w="9525">
            <a:solidFill>
              <a:srgbClr val="000000"/>
            </a:solidFill>
            <a:round/>
          </a:ln>
          <a:extLst>
            <a:ext uri="{909E8E84-426E-40DD-AFC4-6F175D3DCCD1}">
              <a14:hiddenFill xmlns:a14="http://schemas.microsoft.com/office/drawing/2010/main" xmlns="">
                <a:noFill/>
              </a14:hiddenFill>
            </a:ext>
          </a:extLst>
        </p:spPr>
        <p:txBody>
          <a:bodyPr/>
          <a:lstStyle/>
          <a:p>
            <a:endParaRPr lang="ru-RU"/>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25825" y="0"/>
            <a:ext cx="5718175" cy="2708275"/>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ХІРУРГІЧНЕ ЛІКУВАННЯ ХВОРИХ НА ТУБЕРКУЛЬОЗ ЛЕГЕНЬ</a:t>
            </a:r>
            <a:br>
              <a:rPr lang="ru-RU" sz="32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Хірургічне лікування хворих на туберкульоз легенів – складова комплексного лікування. </a:t>
            </a:r>
          </a:p>
        </p:txBody>
      </p:sp>
      <p:sp>
        <p:nvSpPr>
          <p:cNvPr id="4" name="Подзаголовок 3"/>
          <p:cNvSpPr>
            <a:spLocks noGrp="1"/>
          </p:cNvSpPr>
          <p:nvPr>
            <p:ph type="subTitle" sz="quarter" idx="1"/>
          </p:nvPr>
        </p:nvSpPr>
        <p:spPr>
          <a:xfrm>
            <a:off x="6350" y="2725738"/>
            <a:ext cx="9137650" cy="4132262"/>
          </a:xfrm>
        </p:spPr>
        <p:txBody>
          <a:bodyPr/>
          <a:lstStyle/>
          <a:p>
            <a:pPr>
              <a:spcBef>
                <a:spcPct val="0"/>
              </a:spcBef>
              <a:defRPr/>
            </a:pPr>
            <a:r>
              <a:rPr lang="ru-RU" sz="2800" b="1">
                <a:latin typeface="Times New Roman" panose="02020603050405020304" pitchFamily="18" charset="0"/>
                <a:cs typeface="Times New Roman" panose="02020603050405020304" pitchFamily="18" charset="0"/>
              </a:rPr>
              <a:t>У сучасних умовах епідемії туберкульозу роль хірургічного лікування зростає. </a:t>
            </a:r>
          </a:p>
          <a:p>
            <a:pPr>
              <a:spcBef>
                <a:spcPct val="0"/>
              </a:spcBef>
              <a:defRPr/>
            </a:pPr>
            <a:r>
              <a:rPr lang="ru-RU" sz="2800" b="1">
                <a:latin typeface="Times New Roman" panose="02020603050405020304" pitchFamily="18" charset="0"/>
                <a:cs typeface="Times New Roman" panose="02020603050405020304" pitchFamily="18" charset="0"/>
              </a:rPr>
              <a:t>Хірургічне </a:t>
            </a:r>
            <a:r>
              <a:rPr lang="ru-RU" sz="2800" b="1" err="1">
                <a:latin typeface="Times New Roman" panose="02020603050405020304" pitchFamily="18" charset="0"/>
                <a:cs typeface="Times New Roman" panose="02020603050405020304" pitchFamily="18" charset="0"/>
              </a:rPr>
              <a:t>лікування у поєднанні з антибактеріальним забезпечує вилікування 85-90 % хворих з тяжкими формами туберкульозу.</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Хірургічні методи лікування хворих на туберкульоз легенів спрямовані на усунення основного джерела інтоксикації та запобігання подальшому прогресуванню хвороби.</a:t>
            </a:r>
          </a:p>
        </p:txBody>
      </p:sp>
      <p:pic>
        <p:nvPicPr>
          <p:cNvPr id="86020"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6350" y="17463"/>
            <a:ext cx="3419475" cy="2560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85000"/>
              </a:lnSpc>
              <a:defRPr/>
            </a:pPr>
            <a:r>
              <a:rPr lang="uk-UA" sz="3200" b="1">
                <a:solidFill>
                  <a:srgbClr val="FFFF00"/>
                </a:solidFill>
                <a:latin typeface="Times New Roman" panose="02020603050405020304" pitchFamily="18" charset="0"/>
                <a:cs typeface="Times New Roman" panose="02020603050405020304" pitchFamily="18" charset="0"/>
              </a:rPr>
              <a:t>Хірургічні втручання рекомендують :</a:t>
            </a:r>
            <a:br>
              <a:rPr lang="uk-UA" sz="3200" b="1">
                <a:solidFill>
                  <a:srgbClr val="FFFF00"/>
                </a:solidFill>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збереженні бактеріовиділення після прийому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90 доз препаратів в інтенсивну фазу, незважаючи на адекватно проведену хіміотерапію;</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хіміорезистентних формах туберкульозу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(після 4 місяців інтенсивної фази консультується фтизіохірургом для вирішення питання щодо можливості та необхідності оперативного лікування);</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кровохарканні, що виникає періодично з каверни або бронхоектазів після вилікування туберкульозу;</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синдромі </a:t>
            </a:r>
            <a:r>
              <a:rPr lang="uk-UA" sz="2800" b="1" err="1">
                <a:latin typeface="Times New Roman" panose="02020603050405020304" pitchFamily="18" charset="0"/>
                <a:cs typeface="Times New Roman" panose="02020603050405020304" pitchFamily="18" charset="0"/>
              </a:rPr>
              <a:t>здавлення медіастинальними лімфатичними вузлами;</a:t>
            </a:r>
            <a:br>
              <a:rPr lang="uk-UA" sz="2800" b="1" err="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туберкульозній емпіємі, що не розсмокталась </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при хіміотерапії;</a:t>
            </a:r>
            <a:br>
              <a:rPr lang="uk-UA" sz="2800" b="1">
                <a:latin typeface="Times New Roman" panose="02020603050405020304" pitchFamily="18" charset="0"/>
                <a:cs typeface="Times New Roman" panose="02020603050405020304" pitchFamily="18" charset="0"/>
              </a:rPr>
            </a:br>
            <a:r>
              <a:rPr lang="uk-UA" sz="2800" b="1">
                <a:latin typeface="Times New Roman" panose="02020603050405020304" pitchFamily="18" charset="0"/>
                <a:cs typeface="Times New Roman" panose="02020603050405020304" pitchFamily="18" charset="0"/>
              </a:rPr>
              <a:t>- при округлому утворенні в легенях.</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73238"/>
            <a:ext cx="9144000" cy="5084762"/>
          </a:xfrm>
        </p:spPr>
        <p:txBody>
          <a:bodyPr/>
          <a:lstStyle/>
          <a:p>
            <a:pPr>
              <a:defRPr/>
            </a:pPr>
            <a:r>
              <a:rPr lang="ru-RU" sz="3600" b="1">
                <a:solidFill>
                  <a:srgbClr val="FF33CC"/>
                </a:solidFill>
                <a:latin typeface="Times New Roman" panose="02020603050405020304" pitchFamily="18" charset="0"/>
                <a:cs typeface="Times New Roman" panose="02020603050405020304" pitchFamily="18" charset="0"/>
              </a:rPr>
              <a:t>Показання до хірургічного втручання </a:t>
            </a:r>
            <a:br>
              <a:rPr lang="ru-RU" sz="3600" b="1">
                <a:solidFill>
                  <a:srgbClr val="FF33CC"/>
                </a:solidFill>
                <a:latin typeface="Times New Roman" panose="02020603050405020304" pitchFamily="18" charset="0"/>
                <a:cs typeface="Times New Roman" panose="02020603050405020304" pitchFamily="18" charset="0"/>
              </a:rPr>
            </a:br>
            <a:r>
              <a:rPr lang="ru-RU" sz="3600" b="1">
                <a:solidFill>
                  <a:srgbClr val="FF33CC"/>
                </a:solidFill>
                <a:latin typeface="Times New Roman" panose="02020603050405020304" pitchFamily="18" charset="0"/>
                <a:cs typeface="Times New Roman" panose="02020603050405020304" pitchFamily="18" charset="0"/>
              </a:rPr>
              <a:t>при туберкульозі легень</a:t>
            </a:r>
            <a:r>
              <a:rPr lang="ru-RU" sz="2400" b="1">
                <a:latin typeface="Times New Roman" panose="02020603050405020304" pitchFamily="18" charset="0"/>
                <a:cs typeface="Times New Roman" panose="02020603050405020304" pitchFamily="18" charset="0"/>
              </a:rPr>
              <a:t/>
            </a:r>
            <a:br>
              <a:rPr lang="ru-RU" sz="2400" b="1">
                <a:latin typeface="Times New Roman" panose="02020603050405020304" pitchFamily="18" charset="0"/>
                <a:cs typeface="Times New Roman" panose="02020603050405020304" pitchFamily="18" charset="0"/>
              </a:rPr>
            </a:br>
            <a:r>
              <a:rPr lang="ru-RU" sz="2400" b="1">
                <a:latin typeface="Times New Roman" panose="02020603050405020304" pitchFamily="18" charset="0"/>
                <a:cs typeface="Times New Roman" panose="02020603050405020304" pitchFamily="18" charset="0"/>
              </a:rPr>
              <a:t/>
            </a:r>
            <a:br>
              <a:rPr lang="ru-RU" sz="2400" b="1">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За життєвими показаннями:</a:t>
            </a:r>
            <a:br>
              <a:rPr lang="ru-RU" sz="28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профузна легенева кровотеча(консультація хірурга);</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напружений клапанний пневмоторакс.</a:t>
            </a:r>
          </a:p>
        </p:txBody>
      </p:sp>
      <p:pic>
        <p:nvPicPr>
          <p:cNvPr id="88067" name="Рисунок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19050"/>
            <a:ext cx="3798888" cy="2473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0000"/>
              </a:lnSpc>
              <a:defRPr/>
            </a:pPr>
            <a:r>
              <a:rPr lang="ru-RU" sz="2800" b="1">
                <a:solidFill>
                  <a:srgbClr val="FFFF00"/>
                </a:solidFill>
                <a:latin typeface="Times New Roman" panose="02020603050405020304" pitchFamily="18" charset="0"/>
                <a:cs typeface="Times New Roman" panose="02020603050405020304" pitchFamily="18" charset="0"/>
              </a:rPr>
              <a:t>Абсолютні  показання  </a:t>
            </a:r>
            <a:br>
              <a:rPr lang="ru-RU" sz="2800" b="1">
                <a:solidFill>
                  <a:srgbClr val="FFFF00"/>
                </a:solidFill>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(при  операбельності, що визначається ступенем порушення функції зовнішнього дихання </a:t>
            </a:r>
            <a:br>
              <a:rPr lang="ru-RU" sz="2800" b="1">
                <a:solidFill>
                  <a:srgbClr val="FFFF00"/>
                </a:solidFill>
                <a:latin typeface="Times New Roman" panose="02020603050405020304" pitchFamily="18" charset="0"/>
                <a:cs typeface="Times New Roman" panose="02020603050405020304" pitchFamily="18" charset="0"/>
              </a:rPr>
            </a:br>
            <a:r>
              <a:rPr lang="ru-RU" sz="2800" b="1">
                <a:solidFill>
                  <a:srgbClr val="FFFF00"/>
                </a:solidFill>
                <a:latin typeface="Times New Roman" panose="02020603050405020304" pitchFamily="18" charset="0"/>
                <a:cs typeface="Times New Roman" panose="02020603050405020304" pitchFamily="18" charset="0"/>
              </a:rPr>
              <a:t>та змінами ЕКГ):</a:t>
            </a:r>
            <a:br>
              <a:rPr lang="ru-RU" sz="2800" b="1">
                <a:solidFill>
                  <a:srgbClr val="FFFF00"/>
                </a:solidFill>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туберкульоз мультирезистентний і з розширеною резистентністю при збереженні бактеріовиділення після отримання 180 доз;</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інфільтративний деструктивний туберкульоз з бактеріовиділенням (односторонній) після отримання 90 доз за відсутності позитивної динаміки;</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фіброзно-кавернозний туберкульоз – односторонній чи двохсторонній (не більше 2-х долей);</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циротичний туберкульоз легень з бактеріовиділенням;</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хронічна емпієма  плеври, панцирний плеврит;</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рецидивуючий пневмоторакс.</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рецидивуюче кровохаркання;</a:t>
            </a:r>
            <a:br>
              <a:rPr lang="ru-RU" sz="2600" b="1">
                <a:latin typeface="Times New Roman" panose="02020603050405020304" pitchFamily="18" charset="0"/>
                <a:cs typeface="Times New Roman" panose="02020603050405020304" pitchFamily="18" charset="0"/>
              </a:rPr>
            </a:br>
            <a:r>
              <a:rPr lang="ru-RU" sz="2600" b="1">
                <a:latin typeface="Times New Roman" panose="02020603050405020304" pitchFamily="18" charset="0"/>
                <a:cs typeface="Times New Roman" panose="02020603050405020304" pitchFamily="18" charset="0"/>
              </a:rPr>
              <a:t>- синдроми здавлення межистіння при первинному туберкульозі.</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ru-RU" sz="2800" b="1">
                <a:solidFill>
                  <a:srgbClr val="FFFF00"/>
                </a:solidFill>
                <a:latin typeface="Times New Roman" panose="02020603050405020304" pitchFamily="18" charset="0"/>
                <a:cs typeface="Times New Roman" panose="02020603050405020304" pitchFamily="18" charset="0"/>
              </a:rPr>
              <a:t>Прямі показання:</a:t>
            </a:r>
            <a:br>
              <a:rPr lang="ru-RU" sz="28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великі туберкульоми з розпадом або бактеріовиділенням (понад 3 см);</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некурабельні залишкові зміни в легенях – бронхоектази, зруйнована частка</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легені (легеня), виражений стеноз бронху;</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 сановані каверни без бактеріовиділення з епідеміологічних міркувань</a:t>
            </a:r>
            <a:br>
              <a:rPr lang="ru-RU" sz="2800" b="1">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(працівники дитячих закладів).</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6" name="Rectangle 4"/>
          <p:cNvSpPr>
            <a:spLocks noGrp="1" noChangeArrowheads="1"/>
          </p:cNvSpPr>
          <p:nvPr>
            <p:ph type="title"/>
          </p:nvPr>
        </p:nvSpPr>
        <p:spPr>
          <a:xfrm>
            <a:off x="0" y="0"/>
            <a:ext cx="9144000" cy="6858000"/>
          </a:xfrm>
        </p:spPr>
        <p:txBody>
          <a:bodyPr/>
          <a:lstStyle/>
          <a:p>
            <a:pPr eaLnBrk="1" hangingPunct="1">
              <a:defRPr/>
            </a:pPr>
            <a:r>
              <a:rPr lang="uk-UA" altLang="ru-RU" sz="2800" b="1" i="1">
                <a:solidFill>
                  <a:srgbClr val="FFFF00"/>
                </a:solidFill>
                <a:latin typeface="Times New Roman" panose="02020603050405020304" pitchFamily="18" charset="0"/>
              </a:rPr>
              <a:t>Окремі хірургічні втручання</a:t>
            </a:r>
            <a:r>
              <a:rPr lang="uk-UA" altLang="ru-RU" sz="2400" b="1">
                <a:solidFill>
                  <a:srgbClr val="FFFF00"/>
                </a:solidFill>
                <a:latin typeface="Times New Roman" panose="02020603050405020304" pitchFamily="18" charset="0"/>
              </a:rPr>
              <a:t/>
            </a:r>
            <a:br>
              <a:rPr lang="uk-UA" altLang="ru-RU" sz="2400" b="1">
                <a:solidFill>
                  <a:srgbClr val="FFFF00"/>
                </a:solidFill>
                <a:latin typeface="Times New Roman" panose="02020603050405020304" pitchFamily="18" charset="0"/>
              </a:rPr>
            </a:br>
            <a:r>
              <a:rPr lang="uk-UA" altLang="ru-RU" sz="2800" b="1" i="1">
                <a:solidFill>
                  <a:srgbClr val="FF33CC"/>
                </a:solidFill>
                <a:latin typeface="Times New Roman" panose="02020603050405020304" pitchFamily="18" charset="0"/>
              </a:rPr>
              <a:t>Резекційні втручання: сегмент-, лоб- і пульмонектомія </a:t>
            </a:r>
            <a:r>
              <a:rPr lang="uk-UA" altLang="ru-RU" sz="2800" b="1">
                <a:solidFill>
                  <a:schemeClr val="tx1"/>
                </a:solidFill>
                <a:latin typeface="Times New Roman" panose="02020603050405020304" pitchFamily="18" charset="0"/>
              </a:rPr>
              <a:t>– це виділення (резекція) сегменту, частки легені </a:t>
            </a:r>
            <a:br>
              <a:rPr lang="uk-UA" altLang="ru-RU" sz="2800" b="1">
                <a:solidFill>
                  <a:schemeClr val="tx1"/>
                </a:solidFill>
                <a:latin typeface="Times New Roman" panose="02020603050405020304" pitchFamily="18" charset="0"/>
              </a:rPr>
            </a:br>
            <a:r>
              <a:rPr lang="uk-UA" altLang="ru-RU" sz="2800" b="1">
                <a:solidFill>
                  <a:schemeClr val="tx1"/>
                </a:solidFill>
                <a:latin typeface="Times New Roman" panose="02020603050405020304" pitchFamily="18" charset="0"/>
              </a:rPr>
              <a:t>чи всієї легені.</a:t>
            </a:r>
            <a:br>
              <a:rPr lang="uk-UA" altLang="ru-RU" sz="2800" b="1">
                <a:solidFill>
                  <a:schemeClr val="tx1"/>
                </a:solidFill>
                <a:latin typeface="Times New Roman" panose="02020603050405020304" pitchFamily="18" charset="0"/>
              </a:rPr>
            </a:br>
            <a:r>
              <a:rPr lang="uk-UA" altLang="ru-RU" sz="2800" b="1" i="1">
                <a:solidFill>
                  <a:srgbClr val="FF33CC"/>
                </a:solidFill>
                <a:latin typeface="Times New Roman" panose="02020603050405020304" pitchFamily="18" charset="0"/>
              </a:rPr>
              <a:t>Кавернотомія</a:t>
            </a:r>
            <a:r>
              <a:rPr lang="uk-UA" altLang="ru-RU" sz="2800" b="1">
                <a:latin typeface="Times New Roman" panose="02020603050405020304" pitchFamily="18" charset="0"/>
              </a:rPr>
              <a:t> – розкриття і наступне відкрите лікування каверни. </a:t>
            </a:r>
            <a:br>
              <a:rPr lang="uk-UA" altLang="ru-RU" sz="2800" b="1">
                <a:latin typeface="Times New Roman" panose="02020603050405020304" pitchFamily="18" charset="0"/>
              </a:rPr>
            </a:br>
            <a:r>
              <a:rPr lang="uk-UA" altLang="ru-RU" sz="2800" b="1" i="1" err="1">
                <a:solidFill>
                  <a:srgbClr val="FF33CC"/>
                </a:solidFill>
                <a:latin typeface="Times New Roman" panose="02020603050405020304" pitchFamily="18" charset="0"/>
              </a:rPr>
              <a:t>Кавернопластика</a:t>
            </a:r>
            <a:r>
              <a:rPr lang="uk-UA" altLang="ru-RU" sz="2800" b="1" i="1">
                <a:latin typeface="Times New Roman" panose="02020603050405020304" pitchFamily="18" charset="0"/>
              </a:rPr>
              <a:t> – </a:t>
            </a:r>
            <a:r>
              <a:rPr lang="uk-UA" altLang="ru-RU" sz="2800" b="1">
                <a:latin typeface="Times New Roman" panose="02020603050405020304" pitchFamily="18" charset="0"/>
              </a:rPr>
              <a:t>ліквідація внутрішньолегеневої порожнини за рахунок її заповнення м’язовим, шкірно-м’язовим чи клітчаточним лоскутом на ніжці. </a:t>
            </a:r>
            <a:r>
              <a:rPr lang="uk-UA" altLang="ru-RU" sz="2800" b="1" i="1">
                <a:solidFill>
                  <a:srgbClr val="FF33CC"/>
                </a:solidFill>
                <a:latin typeface="Times New Roman" panose="02020603050405020304" pitchFamily="18" charset="0"/>
              </a:rPr>
              <a:t>Торакопластика</a:t>
            </a:r>
            <a:r>
              <a:rPr lang="uk-UA" altLang="ru-RU" sz="2800" b="1">
                <a:latin typeface="Times New Roman" panose="02020603050405020304" pitchFamily="18" charset="0"/>
              </a:rPr>
              <a:t> – декостація і часткова резекція декількох чи більшості ребер для спадіння грудної клітини. </a:t>
            </a:r>
            <a:br>
              <a:rPr lang="uk-UA" altLang="ru-RU" sz="2800" b="1">
                <a:latin typeface="Times New Roman" panose="02020603050405020304" pitchFamily="18" charset="0"/>
              </a:rPr>
            </a:br>
            <a:r>
              <a:rPr lang="uk-UA" altLang="ru-RU" sz="2800" b="1" i="1" err="1">
                <a:solidFill>
                  <a:srgbClr val="FF33CC"/>
                </a:solidFill>
                <a:latin typeface="Times New Roman" panose="02020603050405020304" pitchFamily="18" charset="0"/>
              </a:rPr>
              <a:t>Екстраплевральний пневмоторакс</a:t>
            </a:r>
            <a:r>
              <a:rPr lang="uk-UA" altLang="ru-RU" sz="2800" b="1">
                <a:latin typeface="Times New Roman" panose="02020603050405020304" pitchFamily="18" charset="0"/>
              </a:rPr>
              <a:t> – утворення позаплевральної порожнини над ураженою легенею.</a:t>
            </a:r>
            <a:r>
              <a:rPr lang="ru-RU" altLang="ru-RU" sz="2800"/>
              <a:t> </a:t>
            </a:r>
            <a:r>
              <a:rPr lang="uk-UA" altLang="ru-RU" sz="2800" b="1" i="1" err="1">
                <a:solidFill>
                  <a:srgbClr val="FF33CC"/>
                </a:solidFill>
                <a:latin typeface="Times New Roman" panose="02020603050405020304" pitchFamily="18" charset="0"/>
              </a:rPr>
              <a:t>Плевректомія і декортикація легень</a:t>
            </a:r>
            <a:r>
              <a:rPr lang="uk-UA" altLang="ru-RU" sz="2800" b="1" i="1">
                <a:latin typeface="Times New Roman" panose="02020603050405020304" pitchFamily="18" charset="0"/>
              </a:rPr>
              <a:t> – </a:t>
            </a:r>
            <a:r>
              <a:rPr lang="uk-UA" altLang="ru-RU" sz="2800" b="1">
                <a:latin typeface="Times New Roman" panose="02020603050405020304" pitchFamily="18" charset="0"/>
              </a:rPr>
              <a:t>виділення вісцеральної плеври.</a:t>
            </a:r>
            <a:r>
              <a:rPr lang="uk-UA" altLang="ru-RU" sz="2400"/>
              <a:t> </a:t>
            </a:r>
            <a:endParaRPr lang="ru-RU" altLang="ru-RU" sz="240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19475" y="0"/>
            <a:ext cx="5724525" cy="5084763"/>
          </a:xfrm>
        </p:spPr>
        <p:txBody>
          <a:bodyPr/>
          <a:lstStyle/>
          <a:p>
            <a:pPr>
              <a:defRPr/>
            </a:pPr>
            <a:r>
              <a:rPr lang="ru-RU" sz="3200" b="1">
                <a:solidFill>
                  <a:srgbClr val="FFFF00"/>
                </a:solidFill>
                <a:latin typeface="Times New Roman" panose="02020603050405020304" pitchFamily="18" charset="0"/>
                <a:cs typeface="Times New Roman" panose="02020603050405020304" pitchFamily="18" charset="0"/>
              </a:rPr>
              <a:t>САНАТОРНО-КУРОРТНЕ ЛІКУВАННЯ ХВОРИХ </a:t>
            </a:r>
            <a:br>
              <a:rPr lang="ru-RU" sz="3200" b="1">
                <a:solidFill>
                  <a:srgbClr val="FFFF00"/>
                </a:solidFill>
                <a:latin typeface="Times New Roman" panose="02020603050405020304" pitchFamily="18" charset="0"/>
                <a:cs typeface="Times New Roman" panose="02020603050405020304" pitchFamily="18" charset="0"/>
              </a:rPr>
            </a:br>
            <a:r>
              <a:rPr lang="ru-RU" sz="3200" b="1">
                <a:solidFill>
                  <a:srgbClr val="FFFF00"/>
                </a:solidFill>
                <a:latin typeface="Times New Roman" panose="02020603050405020304" pitchFamily="18" charset="0"/>
                <a:cs typeface="Times New Roman" panose="02020603050405020304" pitchFamily="18" charset="0"/>
              </a:rPr>
              <a:t>НА ТУБЕРКУЛЬОЗ</a:t>
            </a:r>
            <a:br>
              <a:rPr lang="ru-RU" sz="3200" b="1">
                <a:solidFill>
                  <a:srgbClr val="FFFF00"/>
                </a:solidFill>
                <a:latin typeface="Times New Roman" panose="02020603050405020304" pitchFamily="18" charset="0"/>
                <a:cs typeface="Times New Roman" panose="02020603050405020304" pitchFamily="18" charset="0"/>
              </a:rPr>
            </a:br>
            <a:r>
              <a:rPr lang="ru-RU" sz="2800" b="1">
                <a:latin typeface="Times New Roman" panose="02020603050405020304" pitchFamily="18" charset="0"/>
                <a:cs typeface="Times New Roman" panose="02020603050405020304" pitchFamily="18" charset="0"/>
              </a:rPr>
              <a:t>Санаторно-курортне лікування хворих на туберкульоз дає можливість підвищити ефективність лікування: </a:t>
            </a:r>
            <a:r>
              <a:rPr lang="ru-RU" sz="2800" b="1" err="1">
                <a:latin typeface="Times New Roman" panose="02020603050405020304" pitchFamily="18" charset="0"/>
                <a:cs typeface="Times New Roman" panose="02020603050405020304" pitchFamily="18" charset="0"/>
              </a:rPr>
              <a:t>клінічне </a:t>
            </a:r>
            <a:r>
              <a:rPr lang="ru-RU" sz="2800" b="1">
                <a:latin typeface="Times New Roman" panose="02020603050405020304" pitchFamily="18" charset="0"/>
                <a:cs typeface="Times New Roman" panose="02020603050405020304" pitchFamily="18" charset="0"/>
              </a:rPr>
              <a:t>вилікування – до 75-80 %,</a:t>
            </a:r>
          </a:p>
        </p:txBody>
      </p:sp>
      <p:sp>
        <p:nvSpPr>
          <p:cNvPr id="4" name="Подзаголовок 3"/>
          <p:cNvSpPr>
            <a:spLocks noGrp="1"/>
          </p:cNvSpPr>
          <p:nvPr>
            <p:ph type="subTitle" sz="quarter" idx="1"/>
          </p:nvPr>
        </p:nvSpPr>
        <p:spPr>
          <a:xfrm>
            <a:off x="0" y="4292600"/>
            <a:ext cx="9144000" cy="2665413"/>
          </a:xfrm>
        </p:spPr>
        <p:txBody>
          <a:bodyPr/>
          <a:lstStyle/>
          <a:p>
            <a:pPr>
              <a:defRPr/>
            </a:pPr>
            <a:r>
              <a:rPr lang="ru-RU" sz="2800" b="1" err="1">
                <a:latin typeface="Times New Roman" panose="02020603050405020304" pitchFamily="18" charset="0"/>
                <a:cs typeface="Times New Roman" panose="02020603050405020304" pitchFamily="18" charset="0"/>
              </a:rPr>
              <a:t>поліпшення функціональних показників – до 95-98 %.</a:t>
            </a:r>
            <a:br>
              <a:rPr lang="ru-RU" sz="2800" b="1" err="1">
                <a:latin typeface="Times New Roman" panose="02020603050405020304" pitchFamily="18" charset="0"/>
                <a:cs typeface="Times New Roman" panose="02020603050405020304" pitchFamily="18" charset="0"/>
              </a:rPr>
            </a:br>
            <a:r>
              <a:rPr lang="ru-RU" sz="2800" b="1" err="1">
                <a:latin typeface="Times New Roman" panose="02020603050405020304" pitchFamily="18" charset="0"/>
                <a:cs typeface="Times New Roman" panose="02020603050405020304" pitchFamily="18" charset="0"/>
              </a:rPr>
              <a:t>Санаторно-курортне лікування є важливим етапом у комплексній терапії хворих на туберкульоз і в профілактиці туберкульозу серед осіб із груп ризику. </a:t>
            </a:r>
          </a:p>
        </p:txBody>
      </p:sp>
      <p:pic>
        <p:nvPicPr>
          <p:cNvPr id="95236"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bwMode="auto">
          <a:xfrm>
            <a:off x="0" y="0"/>
            <a:ext cx="3419475" cy="2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5237" name="Рисунок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bwMode="auto">
          <a:xfrm>
            <a:off x="219075" y="2781300"/>
            <a:ext cx="2981325" cy="877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title"/>
          </p:nvPr>
        </p:nvSpPr>
        <p:spPr>
          <a:xfrm>
            <a:off x="0" y="277813"/>
            <a:ext cx="9144000" cy="6175375"/>
          </a:xfrm>
        </p:spPr>
        <p:txBody>
          <a:bodyPr/>
          <a:lstStyle/>
          <a:p>
            <a:pPr eaLnBrk="1" hangingPunct="1">
              <a:defRPr/>
            </a:pPr>
            <a:r>
              <a:rPr lang="uk-UA" altLang="ru-RU" sz="2800" b="1">
                <a:latin typeface="Times New Roman" panose="02020603050405020304" pitchFamily="18" charset="0"/>
              </a:rPr>
              <a:t>У дітей, особливо з позалегеневими формами туберкульозу, а також у дорослих з вперше виявленими малими й обмеженими формами туберкульозу легень без бактеріовиділення весь період лікування може проходити в санаторії, </a:t>
            </a:r>
            <a:br>
              <a:rPr lang="uk-UA" altLang="ru-RU" sz="2800" b="1">
                <a:latin typeface="Times New Roman" panose="02020603050405020304" pitchFamily="18" charset="0"/>
              </a:rPr>
            </a:br>
            <a:r>
              <a:rPr lang="uk-UA" altLang="ru-RU" sz="2800" b="1">
                <a:latin typeface="Times New Roman" panose="02020603050405020304" pitchFamily="18" charset="0"/>
              </a:rPr>
              <a:t>минаючи стаціонарний етап. </a:t>
            </a:r>
            <a:br>
              <a:rPr lang="uk-UA" altLang="ru-RU" sz="2800" b="1">
                <a:latin typeface="Times New Roman" panose="02020603050405020304" pitchFamily="18" charset="0"/>
              </a:rPr>
            </a:br>
            <a:r>
              <a:rPr lang="uk-UA" altLang="ru-RU" sz="2800" b="1">
                <a:latin typeface="Times New Roman" panose="02020603050405020304" pitchFamily="18" charset="0"/>
              </a:rPr>
              <a:t>В інших випадках на санаторний етап припадає доліковування і реабілітація після інтенсивної фази лікування чи перенесеного оперативного втручання.</a:t>
            </a:r>
            <a:br>
              <a:rPr lang="uk-UA" altLang="ru-RU" sz="2800" b="1">
                <a:latin typeface="Times New Roman" panose="02020603050405020304" pitchFamily="18" charset="0"/>
              </a:rPr>
            </a:br>
            <a:r>
              <a:rPr lang="uk-UA" altLang="ru-RU" sz="2800" b="1">
                <a:latin typeface="Times New Roman" panose="02020603050405020304" pitchFamily="18" charset="0"/>
              </a:rPr>
              <a:t>Важливим моментом санаторно-курортного лікування туберкульозу є поєднання курсів специфічної хіміопрофілактики і хіміотерапії з використанням природно-кліматичних, преформованих фізичних і інших санаторно-курортних факторів.</a:t>
            </a:r>
            <a:endParaRPr lang="ru-RU" altLang="ru-RU" sz="2800" b="1">
              <a:latin typeface="Times New Roman" panose="02020603050405020304" pitchFamily="18" charset="0"/>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60" name="Rectangle 4"/>
          <p:cNvSpPr>
            <a:spLocks noGrp="1" noChangeArrowheads="1"/>
          </p:cNvSpPr>
          <p:nvPr>
            <p:ph type="ctrTitle"/>
          </p:nvPr>
        </p:nvSpPr>
        <p:spPr>
          <a:xfrm>
            <a:off x="0" y="0"/>
            <a:ext cx="9144000" cy="981075"/>
          </a:xfrm>
        </p:spPr>
        <p:txBody>
          <a:bodyPr/>
          <a:lstStyle/>
          <a:p>
            <a:pPr eaLnBrk="1" hangingPunct="1">
              <a:defRPr/>
            </a:pPr>
            <a:r>
              <a:rPr lang="uk-UA" altLang="ru-RU" sz="2800" b="1">
                <a:latin typeface="Times New Roman" panose="02020603050405020304" pitchFamily="18" charset="0"/>
              </a:rPr>
              <a:t/>
            </a:r>
            <a:br>
              <a:rPr lang="uk-UA" altLang="ru-RU" sz="2800" b="1">
                <a:latin typeface="Times New Roman" panose="02020603050405020304" pitchFamily="18" charset="0"/>
              </a:rPr>
            </a:br>
            <a:r>
              <a:rPr lang="uk-UA" altLang="ru-RU" sz="2800" b="1">
                <a:solidFill>
                  <a:srgbClr val="FFFF00"/>
                </a:solidFill>
                <a:latin typeface="Times New Roman" panose="02020603050405020304" pitchFamily="18" charset="0"/>
              </a:rPr>
              <a:t>ЕКСПЕРТИЗА ПРАЦЕЗДАТНОСТІ</a:t>
            </a:r>
            <a:br>
              <a:rPr lang="uk-UA" altLang="ru-RU" sz="2800" b="1">
                <a:solidFill>
                  <a:srgbClr val="FFFF00"/>
                </a:solidFill>
                <a:latin typeface="Times New Roman" panose="02020603050405020304" pitchFamily="18" charset="0"/>
              </a:rPr>
            </a:br>
            <a:r>
              <a:rPr lang="uk-UA" altLang="ru-RU" sz="2800" b="1">
                <a:solidFill>
                  <a:srgbClr val="FFFF00"/>
                </a:solidFill>
                <a:latin typeface="Times New Roman" panose="02020603050405020304" pitchFamily="18" charset="0"/>
              </a:rPr>
              <a:t>ХВОРИХ НА ТУБЕРКУЛЬОЗ</a:t>
            </a:r>
            <a:r>
              <a:rPr lang="uk-UA" altLang="ru-RU" sz="2800" b="1" i="1">
                <a:latin typeface="Times New Roman" panose="02020603050405020304" pitchFamily="18" charset="0"/>
              </a:rPr>
              <a:t/>
            </a:r>
            <a:br>
              <a:rPr lang="uk-UA" altLang="ru-RU" sz="2800" b="1" i="1">
                <a:latin typeface="Times New Roman" panose="02020603050405020304" pitchFamily="18" charset="0"/>
              </a:rPr>
            </a:br>
            <a:endParaRPr lang="ru-RU" altLang="ru-RU" sz="2800" b="1">
              <a:latin typeface="Times New Roman" panose="02020603050405020304" pitchFamily="18" charset="0"/>
            </a:endParaRPr>
          </a:p>
        </p:txBody>
      </p:sp>
      <p:sp>
        <p:nvSpPr>
          <p:cNvPr id="352262" name="Rectangle 6"/>
          <p:cNvSpPr>
            <a:spLocks noGrp="1" noChangeArrowheads="1"/>
          </p:cNvSpPr>
          <p:nvPr>
            <p:ph type="subTitle" idx="1"/>
          </p:nvPr>
        </p:nvSpPr>
        <p:spPr>
          <a:xfrm>
            <a:off x="0" y="981075"/>
            <a:ext cx="9144000" cy="5876925"/>
          </a:xfrm>
        </p:spPr>
        <p:txBody>
          <a:bodyPr/>
          <a:lstStyle/>
          <a:p>
            <a:pPr eaLnBrk="1" hangingPunct="1">
              <a:defRPr/>
            </a:pPr>
            <a:r>
              <a:rPr lang="uk-UA" altLang="ru-RU" sz="2700" b="1">
                <a:latin typeface="Times New Roman" panose="02020603050405020304" pitchFamily="18" charset="0"/>
              </a:rPr>
              <a:t>Порушення працездатності наступає, коли людина не може виконувати свої професійні обов’язки з середньою, типовою для більшості осіб даної професії, продуктивністю праці. Порушення працездатності при туберкульозі зумовлено медичними і соціальними факторами.</a:t>
            </a:r>
            <a:r>
              <a:rPr lang="uk-UA" altLang="ru-RU" sz="2700" b="1" i="1">
                <a:latin typeface="Times New Roman" panose="02020603050405020304" pitchFamily="18" charset="0"/>
              </a:rPr>
              <a:t> </a:t>
            </a:r>
          </a:p>
          <a:p>
            <a:pPr eaLnBrk="1" hangingPunct="1">
              <a:defRPr/>
            </a:pPr>
            <a:r>
              <a:rPr lang="uk-UA" altLang="ru-RU" sz="2700" b="1" i="1">
                <a:solidFill>
                  <a:srgbClr val="FF0066"/>
                </a:solidFill>
                <a:latin typeface="Times New Roman" panose="02020603050405020304" pitchFamily="18" charset="0"/>
              </a:rPr>
              <a:t>Медичний фактор </a:t>
            </a:r>
            <a:r>
              <a:rPr lang="uk-UA" altLang="ru-RU" sz="2700" b="1">
                <a:latin typeface="Times New Roman" panose="02020603050405020304" pitchFamily="18" charset="0"/>
              </a:rPr>
              <a:t>починається з моменту встановлення клінічного діагнозу, який визначає клінічний прогноз і обґрунтований експертний висновок. Клінічний прогноз залежить від клінічних проявів хвороби, поширеності процесу, особливостей перебігу, ступеня функціональних порушень, ефективності лікування, динаміки зворотного процесу, віку хворого, наявності обтяжливих факторів</a:t>
            </a:r>
            <a:r>
              <a:rPr lang="uk-UA" altLang="ru-RU" sz="2600" b="1">
                <a:latin typeface="Times New Roman" panose="02020603050405020304" pitchFamily="18" charset="0"/>
              </a:rPr>
              <a:t>.</a:t>
            </a:r>
            <a:endParaRPr lang="ru-RU" altLang="ru-RU" sz="2600" b="1" i="1">
              <a:latin typeface="Times New Roman" panose="02020603050405020304" pitchFamily="18" charset="0"/>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8" name="Rectangle 4"/>
          <p:cNvSpPr>
            <a:spLocks noGrp="1" noChangeArrowheads="1"/>
          </p:cNvSpPr>
          <p:nvPr>
            <p:ph type="title"/>
          </p:nvPr>
        </p:nvSpPr>
        <p:spPr>
          <a:xfrm>
            <a:off x="0" y="0"/>
            <a:ext cx="9144000" cy="6858000"/>
          </a:xfrm>
        </p:spPr>
        <p:txBody>
          <a:bodyPr/>
          <a:lstStyle/>
          <a:p>
            <a:pPr eaLnBrk="1" hangingPunct="1">
              <a:defRPr/>
            </a:pPr>
            <a:r>
              <a:rPr lang="uk-UA" altLang="ru-RU" sz="2800" b="1" i="1">
                <a:solidFill>
                  <a:srgbClr val="FF0066"/>
                </a:solidFill>
                <a:latin typeface="Times New Roman" panose="02020603050405020304" pitchFamily="18" charset="0"/>
              </a:rPr>
              <a:t>Соціальний фактор </a:t>
            </a:r>
            <a:r>
              <a:rPr lang="uk-UA" altLang="ru-RU" sz="2800" b="1">
                <a:latin typeface="Times New Roman" panose="02020603050405020304" pitchFamily="18" charset="0"/>
              </a:rPr>
              <a:t>– це професія, характер і умови праці та побуту, установка хворого на повернення до трудової діяльності, ступінь епідеміологічної небезпеки хворого для оточуючих.</a:t>
            </a:r>
            <a:br>
              <a:rPr lang="uk-UA" altLang="ru-RU" sz="2800" b="1">
                <a:latin typeface="Times New Roman" panose="02020603050405020304" pitchFamily="18" charset="0"/>
              </a:rPr>
            </a:br>
            <a:r>
              <a:rPr lang="uk-UA" altLang="ru-RU" sz="2800" b="1">
                <a:latin typeface="Times New Roman" panose="02020603050405020304" pitchFamily="18" charset="0"/>
              </a:rPr>
              <a:t/>
            </a:r>
            <a:br>
              <a:rPr lang="uk-UA" altLang="ru-RU" sz="2800" b="1">
                <a:latin typeface="Times New Roman" panose="02020603050405020304" pitchFamily="18" charset="0"/>
              </a:rPr>
            </a:br>
            <a:r>
              <a:rPr lang="uk-UA" altLang="ru-RU" sz="2800" b="1">
                <a:latin typeface="Times New Roman" panose="02020603050405020304" pitchFamily="18" charset="0"/>
              </a:rPr>
              <a:t>Іноді у звільненні від праці головним є тільки медичні фактори (виражена інтоксикація, прогресування процесу, розвиток ускладнень тощо) і рідше – тільки соціальні (епідеміологічні протипоказання до праці в даній професії).</a:t>
            </a:r>
            <a:endParaRPr lang="ru-RU" altLang="ru-RU" sz="2800" b="1">
              <a:latin typeface="Times New Roman" panose="02020603050405020304" pitchFamily="18" charset="0"/>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0" name="Rectangle 4"/>
          <p:cNvSpPr>
            <a:spLocks noGrp="1" noChangeArrowheads="1"/>
          </p:cNvSpPr>
          <p:nvPr>
            <p:ph type="title"/>
          </p:nvPr>
        </p:nvSpPr>
        <p:spPr>
          <a:xfrm>
            <a:off x="0" y="0"/>
            <a:ext cx="9144000" cy="6858000"/>
          </a:xfrm>
        </p:spPr>
        <p:txBody>
          <a:bodyPr/>
          <a:lstStyle/>
          <a:p>
            <a:pPr eaLnBrk="1" hangingPunct="1">
              <a:defRPr/>
            </a:pPr>
            <a:r>
              <a:rPr lang="uk-UA" altLang="ru-RU" sz="2400" b="1">
                <a:latin typeface="Times New Roman" panose="02020603050405020304" pitchFamily="18" charset="0"/>
              </a:rPr>
              <a:t>У практичній діяльності встановлюють два основних види втрати працездатності – </a:t>
            </a:r>
            <a:r>
              <a:rPr lang="uk-UA" altLang="ru-RU" sz="2400" b="1">
                <a:solidFill>
                  <a:srgbClr val="FFFF00"/>
                </a:solidFill>
                <a:latin typeface="Times New Roman" panose="02020603050405020304" pitchFamily="18" charset="0"/>
              </a:rPr>
              <a:t>тимчасову</a:t>
            </a:r>
            <a:r>
              <a:rPr lang="uk-UA" altLang="ru-RU" sz="2400" b="1">
                <a:latin typeface="Times New Roman" panose="02020603050405020304" pitchFamily="18" charset="0"/>
              </a:rPr>
              <a:t> і </a:t>
            </a:r>
            <a:r>
              <a:rPr lang="uk-UA" altLang="ru-RU" sz="2400" b="1">
                <a:solidFill>
                  <a:srgbClr val="FFFF00"/>
                </a:solidFill>
                <a:latin typeface="Times New Roman" panose="02020603050405020304" pitchFamily="18" charset="0"/>
              </a:rPr>
              <a:t>стійку</a:t>
            </a:r>
            <a:r>
              <a:rPr lang="uk-UA" altLang="ru-RU" sz="2400" b="1">
                <a:latin typeface="Times New Roman" panose="02020603050405020304" pitchFamily="18" charset="0"/>
              </a:rPr>
              <a:t>.</a:t>
            </a:r>
            <a:r>
              <a:rPr lang="uk-UA" altLang="ru-RU" sz="2400" b="1" i="1">
                <a:latin typeface="Times New Roman" panose="02020603050405020304" pitchFamily="18" charset="0"/>
              </a:rPr>
              <a:t/>
            </a:r>
            <a:br>
              <a:rPr lang="uk-UA" altLang="ru-RU" sz="2400" b="1" i="1">
                <a:latin typeface="Times New Roman" panose="02020603050405020304" pitchFamily="18" charset="0"/>
              </a:rPr>
            </a:br>
            <a:r>
              <a:rPr lang="uk-UA" altLang="ru-RU" sz="2400" b="1" i="1">
                <a:latin typeface="Times New Roman" panose="02020603050405020304" pitchFamily="18" charset="0"/>
              </a:rPr>
              <a:t/>
            </a:r>
            <a:br>
              <a:rPr lang="uk-UA" altLang="ru-RU" sz="2400" b="1" i="1">
                <a:latin typeface="Times New Roman" panose="02020603050405020304" pitchFamily="18" charset="0"/>
              </a:rPr>
            </a:br>
            <a:r>
              <a:rPr lang="uk-UA" altLang="ru-RU" sz="2400" b="1" i="1">
                <a:solidFill>
                  <a:srgbClr val="FF33CC"/>
                </a:solidFill>
                <a:latin typeface="Times New Roman" panose="02020603050405020304" pitchFamily="18" charset="0"/>
              </a:rPr>
              <a:t>Тимчасова втрата працездатності</a:t>
            </a:r>
            <a:r>
              <a:rPr lang="uk-UA" altLang="ru-RU" sz="2400" b="1" i="1">
                <a:latin typeface="Times New Roman" panose="02020603050405020304" pitchFamily="18" charset="0"/>
              </a:rPr>
              <a:t> </a:t>
            </a:r>
            <a:r>
              <a:rPr lang="uk-UA" altLang="ru-RU" sz="2400" b="1">
                <a:latin typeface="Times New Roman" panose="02020603050405020304" pitchFamily="18" charset="0"/>
              </a:rPr>
              <a:t>встановлюється при сприятливому клінічному і трудовому прогнозі. </a:t>
            </a:r>
            <a:br>
              <a:rPr lang="uk-UA" altLang="ru-RU" sz="2400" b="1">
                <a:latin typeface="Times New Roman" panose="02020603050405020304" pitchFamily="18" charset="0"/>
              </a:rPr>
            </a:br>
            <a:r>
              <a:rPr lang="uk-UA" altLang="ru-RU" sz="2400" b="1">
                <a:latin typeface="Times New Roman" panose="02020603050405020304" pitchFamily="18" charset="0"/>
              </a:rPr>
              <a:t>Сприятливий прогноз означає можливість повернення хворого до попередньої професійної діяльності, що визначається на підставі оцінки характеру туберкульозного процесу, його активності та можливості усунення порушень в організмі. Тимчасову втрату працездатності встановлюють у випадках виявлення початкових туберкульозних вогнищ, загострення захворювання та рецидивів, що потребують тривалого лікування. У більшості випадків прогноз початкових форм туберкульозу сприятливий і працездатність повністю відновлюється. Тимчасово непрацездатними вважають також хворих, які після хірургічних методів лікування видужують і повністю або частково відновлюють працездатність</a:t>
            </a:r>
            <a:r>
              <a:rPr lang="uk-UA" altLang="ru-RU" sz="2400"/>
              <a:t>.</a:t>
            </a:r>
            <a:endParaRPr lang="ru-RU" altLang="ru-RU" sz="240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8" name="Rectangle 4"/>
          <p:cNvSpPr>
            <a:spLocks noGrp="1" noChangeArrowheads="1"/>
          </p:cNvSpPr>
          <p:nvPr>
            <p:ph type="title"/>
          </p:nvPr>
        </p:nvSpPr>
        <p:spPr>
          <a:xfrm>
            <a:off x="0" y="0"/>
            <a:ext cx="9144000" cy="6858000"/>
          </a:xfrm>
        </p:spPr>
        <p:txBody>
          <a:bodyPr/>
          <a:lstStyle/>
          <a:p>
            <a:pPr eaLnBrk="1" hangingPunct="1">
              <a:defRPr/>
            </a:pPr>
            <a:r>
              <a:rPr lang="uk-UA" altLang="ru-RU" sz="2400" b="1">
                <a:solidFill>
                  <a:srgbClr val="FFFF00"/>
                </a:solidFill>
                <a:latin typeface="Times New Roman" panose="02020603050405020304" pitchFamily="18" charset="0"/>
              </a:rPr>
              <a:t>Експертизу тимчасової непрацездатності здійснюють лікарські консультативні комісії (ЛКК).</a:t>
            </a:r>
            <a:br>
              <a:rPr lang="uk-UA" altLang="ru-RU" sz="2400" b="1">
                <a:solidFill>
                  <a:srgbClr val="FFFF00"/>
                </a:solidFill>
                <a:latin typeface="Times New Roman" panose="02020603050405020304" pitchFamily="18" charset="0"/>
              </a:rPr>
            </a:br>
            <a:r>
              <a:rPr lang="uk-UA" altLang="ru-RU" sz="2400" b="1">
                <a:solidFill>
                  <a:srgbClr val="FF0066"/>
                </a:solidFill>
                <a:latin typeface="Times New Roman" panose="02020603050405020304" pitchFamily="18" charset="0"/>
              </a:rPr>
              <a:t>Після встановлення тимчасової втрати працездатності хворий отримує листок непрацездатності – документ на одержання грошової допомоги за державним соціальним страхуванням.</a:t>
            </a:r>
            <a:r>
              <a:rPr lang="uk-UA" altLang="ru-RU" sz="2400" b="1">
                <a:latin typeface="Times New Roman" panose="02020603050405020304" pitchFamily="18" charset="0"/>
              </a:rPr>
              <a:t> </a:t>
            </a:r>
            <a:br>
              <a:rPr lang="uk-UA" altLang="ru-RU" sz="2400" b="1">
                <a:latin typeface="Times New Roman" panose="02020603050405020304" pitchFamily="18" charset="0"/>
              </a:rPr>
            </a:br>
            <a:r>
              <a:rPr lang="uk-UA" altLang="ru-RU" sz="2400" b="1">
                <a:latin typeface="Times New Roman" panose="02020603050405020304" pitchFamily="18" charset="0"/>
              </a:rPr>
              <a:t>Хворим на ВДТБ туберкульоз листок непрацездатності видають у разі потреби терміном до 10 місяців. </a:t>
            </a:r>
            <a:br>
              <a:rPr lang="uk-UA" altLang="ru-RU" sz="2400" b="1">
                <a:latin typeface="Times New Roman" panose="02020603050405020304" pitchFamily="18" charset="0"/>
              </a:rPr>
            </a:br>
            <a:r>
              <a:rPr lang="uk-UA" altLang="ru-RU" sz="2400" b="1">
                <a:latin typeface="Times New Roman" panose="02020603050405020304" pitchFamily="18" charset="0"/>
              </a:rPr>
              <a:t>Протягом періоду звільнення від праці за хворим на туберкульоз зберігається місце роботи строком на 12 місяців.</a:t>
            </a:r>
            <a:br>
              <a:rPr lang="uk-UA" altLang="ru-RU" sz="2400" b="1">
                <a:latin typeface="Times New Roman" panose="02020603050405020304" pitchFamily="18" charset="0"/>
              </a:rPr>
            </a:br>
            <a:r>
              <a:rPr lang="uk-UA" altLang="ru-RU" sz="2400" b="1">
                <a:latin typeface="Times New Roman" panose="02020603050405020304" pitchFamily="18" charset="0"/>
              </a:rPr>
              <a:t>Хворі на хронічні форми туберкульозу мають право отримати листок непрацездатності терміном до 4 місяців безперервно (загалом не більше 5 місяців за календарний рік). </a:t>
            </a:r>
            <a:br>
              <a:rPr lang="uk-UA" altLang="ru-RU" sz="2400" b="1">
                <a:latin typeface="Times New Roman" panose="02020603050405020304" pitchFamily="18" charset="0"/>
              </a:rPr>
            </a:br>
            <a:r>
              <a:rPr lang="uk-UA" altLang="ru-RU" sz="2400" b="1">
                <a:latin typeface="Times New Roman" panose="02020603050405020304" pitchFamily="18" charset="0"/>
              </a:rPr>
              <a:t>Якщо клінічне вилікування хворих ВДТБ затримується і не настає клініко-рентгенологічна стабілізація процесу, то лікар оформляє відповідну документацію і не пізніше 10 місяців з дня виникнення непрацездатності направляє хворого на МСЕК. </a:t>
            </a:r>
            <a:br>
              <a:rPr lang="uk-UA" altLang="ru-RU" sz="2400" b="1">
                <a:latin typeface="Times New Roman" panose="02020603050405020304" pitchFamily="18" charset="0"/>
              </a:rPr>
            </a:br>
            <a:r>
              <a:rPr lang="uk-UA" altLang="ru-RU" sz="2400" b="1">
                <a:latin typeface="Times New Roman" panose="02020603050405020304" pitchFamily="18" charset="0"/>
              </a:rPr>
              <a:t>У разі потреби МСЕК може продовжити терміни листка непрацездатності чи визначити групу інвалідності.</a:t>
            </a:r>
            <a:endParaRPr lang="ru-RU" altLang="ru-RU" sz="2400" b="1">
              <a:latin typeface="Times New Roman" panose="02020603050405020304"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6" name="Rectangle 4"/>
          <p:cNvSpPr>
            <a:spLocks noGrp="1" noChangeArrowheads="1"/>
          </p:cNvSpPr>
          <p:nvPr>
            <p:ph type="title"/>
          </p:nvPr>
        </p:nvSpPr>
        <p:spPr>
          <a:xfrm>
            <a:off x="0" y="0"/>
            <a:ext cx="9144000" cy="6858000"/>
          </a:xfrm>
        </p:spPr>
        <p:txBody>
          <a:bodyPr/>
          <a:lstStyle/>
          <a:p>
            <a:pPr eaLnBrk="1" hangingPunct="1">
              <a:defRPr/>
            </a:pPr>
            <a:r>
              <a:rPr lang="uk-UA" altLang="ru-RU" sz="2800" b="1" i="1">
                <a:solidFill>
                  <a:srgbClr val="FF33CC"/>
                </a:solidFill>
                <a:latin typeface="Times New Roman" panose="02020603050405020304" pitchFamily="18" charset="0"/>
              </a:rPr>
              <a:t>Стійка непрацездатність</a:t>
            </a:r>
            <a:r>
              <a:rPr lang="uk-UA" altLang="ru-RU" sz="2400" b="1" i="1">
                <a:latin typeface="Times New Roman" panose="02020603050405020304" pitchFamily="18" charset="0"/>
              </a:rPr>
              <a:t> встановлюється </a:t>
            </a:r>
            <a:r>
              <a:rPr lang="uk-UA" altLang="ru-RU" sz="2400" b="1">
                <a:latin typeface="Times New Roman" panose="02020603050405020304" pitchFamily="18" charset="0"/>
              </a:rPr>
              <a:t>тоді, коли незважаючи на лікування, анатомо-функціональні порушення набули стійкого характеру, що перешкоджає виконанню </a:t>
            </a:r>
            <a:br>
              <a:rPr lang="uk-UA" altLang="ru-RU" sz="2400" b="1">
                <a:latin typeface="Times New Roman" panose="02020603050405020304" pitchFamily="18" charset="0"/>
              </a:rPr>
            </a:br>
            <a:r>
              <a:rPr lang="uk-UA" altLang="ru-RU" sz="2400" b="1">
                <a:latin typeface="Times New Roman" panose="02020603050405020304" pitchFamily="18" charset="0"/>
              </a:rPr>
              <a:t>роботи за професією.</a:t>
            </a:r>
            <a:br>
              <a:rPr lang="uk-UA" altLang="ru-RU" sz="2400" b="1">
                <a:latin typeface="Times New Roman" panose="02020603050405020304" pitchFamily="18" charset="0"/>
              </a:rPr>
            </a:br>
            <a:r>
              <a:rPr lang="uk-UA" altLang="ru-RU" sz="2400" b="1">
                <a:latin typeface="Times New Roman" panose="02020603050405020304" pitchFamily="18" charset="0"/>
              </a:rPr>
              <a:t>Стійку непрацездатність встановлюють: </a:t>
            </a:r>
            <a:br>
              <a:rPr lang="uk-UA" altLang="ru-RU" sz="2400" b="1">
                <a:latin typeface="Times New Roman" panose="02020603050405020304" pitchFamily="18" charset="0"/>
              </a:rPr>
            </a:br>
            <a:r>
              <a:rPr lang="uk-UA" altLang="ru-RU" sz="2400" b="1">
                <a:latin typeface="Times New Roman" panose="02020603050405020304" pitchFamily="18" charset="0"/>
              </a:rPr>
              <a:t>- хворим з різними варіантами хіміорезистентного туберкульозу, </a:t>
            </a:r>
            <a:br>
              <a:rPr lang="uk-UA" altLang="ru-RU" sz="2400" b="1">
                <a:latin typeface="Times New Roman" panose="02020603050405020304" pitchFamily="18" charset="0"/>
              </a:rPr>
            </a:br>
            <a:r>
              <a:rPr lang="uk-UA" altLang="ru-RU" sz="2400" b="1">
                <a:latin typeface="Times New Roman" panose="02020603050405020304" pitchFamily="18" charset="0"/>
              </a:rPr>
              <a:t>- хворим, що не підлягають хірургічному лікуванню, </a:t>
            </a:r>
            <a:br>
              <a:rPr lang="uk-UA" altLang="ru-RU" sz="2400" b="1">
                <a:latin typeface="Times New Roman" panose="02020603050405020304" pitchFamily="18" charset="0"/>
              </a:rPr>
            </a:br>
            <a:r>
              <a:rPr lang="uk-UA" altLang="ru-RU" sz="2400" b="1">
                <a:latin typeface="Times New Roman" panose="02020603050405020304" pitchFamily="18" charset="0"/>
              </a:rPr>
              <a:t>- хворим на туберкульоз у поєднанні з захворюваннями, </a:t>
            </a:r>
            <a:br>
              <a:rPr lang="uk-UA" altLang="ru-RU" sz="2400" b="1">
                <a:latin typeface="Times New Roman" panose="02020603050405020304" pitchFamily="18" charset="0"/>
              </a:rPr>
            </a:br>
            <a:r>
              <a:rPr lang="uk-UA" altLang="ru-RU" sz="2400" b="1">
                <a:latin typeface="Times New Roman" panose="02020603050405020304" pitchFamily="18" charset="0"/>
              </a:rPr>
              <a:t>що обмежують клінічний і трудовий прогноз </a:t>
            </a:r>
            <a:br>
              <a:rPr lang="uk-UA" altLang="ru-RU" sz="2400" b="1">
                <a:latin typeface="Times New Roman" panose="02020603050405020304" pitchFamily="18" charset="0"/>
              </a:rPr>
            </a:br>
            <a:r>
              <a:rPr lang="uk-UA" altLang="ru-RU" sz="2400" b="1">
                <a:latin typeface="Times New Roman" panose="02020603050405020304" pitchFamily="18" charset="0"/>
              </a:rPr>
              <a:t>(наприклад, туберкульоз легень і легенево-серцева недостатність </a:t>
            </a:r>
            <a:r>
              <a:rPr lang="en-US" altLang="ru-RU" sz="2400" b="1">
                <a:latin typeface="Times New Roman" panose="02020603050405020304" pitchFamily="18" charset="0"/>
              </a:rPr>
              <a:t>III </a:t>
            </a:r>
            <a:r>
              <a:rPr lang="uk-UA" altLang="ru-RU" sz="2400" b="1">
                <a:latin typeface="Times New Roman" panose="02020603050405020304" pitchFamily="18" charset="0"/>
              </a:rPr>
              <a:t>ступеня).</a:t>
            </a:r>
            <a:br>
              <a:rPr lang="uk-UA" altLang="ru-RU" sz="2400" b="1">
                <a:latin typeface="Times New Roman" panose="02020603050405020304" pitchFamily="18" charset="0"/>
              </a:rPr>
            </a:br>
            <a:r>
              <a:rPr lang="uk-UA" altLang="ru-RU" sz="2400" b="1">
                <a:latin typeface="Times New Roman" panose="02020603050405020304" pitchFamily="18" charset="0"/>
              </a:rPr>
              <a:t/>
            </a:r>
            <a:br>
              <a:rPr lang="uk-UA" altLang="ru-RU" sz="2400" b="1">
                <a:latin typeface="Times New Roman" panose="02020603050405020304" pitchFamily="18" charset="0"/>
              </a:rPr>
            </a:br>
            <a:r>
              <a:rPr lang="uk-UA" altLang="ru-RU" sz="2400" b="1">
                <a:latin typeface="Times New Roman" panose="02020603050405020304" pitchFamily="18" charset="0"/>
              </a:rPr>
              <a:t>Стійка непрацездатність може бути частковою і повною. </a:t>
            </a:r>
            <a:endParaRPr lang="ru-RU" altLang="ru-RU" sz="2400" b="1">
              <a:latin typeface="Times New Roman" panose="02020603050405020304"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4" name="Rectangle 4"/>
          <p:cNvSpPr>
            <a:spLocks noGrp="1" noChangeArrowheads="1"/>
          </p:cNvSpPr>
          <p:nvPr>
            <p:ph type="title"/>
          </p:nvPr>
        </p:nvSpPr>
        <p:spPr>
          <a:xfrm>
            <a:off x="0" y="277813"/>
            <a:ext cx="9144000" cy="6580187"/>
          </a:xfrm>
        </p:spPr>
        <p:txBody>
          <a:bodyPr/>
          <a:lstStyle/>
          <a:p>
            <a:pPr eaLnBrk="1" hangingPunct="1">
              <a:defRPr/>
            </a:pPr>
            <a:r>
              <a:rPr lang="uk-UA" altLang="ru-RU" sz="2400" b="1" i="1">
                <a:solidFill>
                  <a:srgbClr val="FF33CC"/>
                </a:solidFill>
                <a:latin typeface="Times New Roman" panose="02020603050405020304" pitchFamily="18" charset="0"/>
              </a:rPr>
              <a:t>Часткову непрацездатність</a:t>
            </a:r>
            <a:r>
              <a:rPr lang="uk-UA" altLang="ru-RU" sz="2400" b="1">
                <a:latin typeface="Times New Roman" panose="02020603050405020304" pitchFamily="18" charset="0"/>
              </a:rPr>
              <a:t> встановлюють у тих випадках, коли хворий тимчасово не може працювати за своєю спеціальністю, але без шкоди для здоров</a:t>
            </a:r>
            <a:r>
              <a:rPr lang="ru-RU" altLang="ru-RU" sz="2400" b="1">
                <a:latin typeface="Times New Roman" panose="02020603050405020304" pitchFamily="18" charset="0"/>
              </a:rPr>
              <a:t>’</a:t>
            </a:r>
            <a:r>
              <a:rPr lang="uk-UA" altLang="ru-RU" sz="2400" b="1">
                <a:latin typeface="Times New Roman" panose="02020603050405020304" pitchFamily="18" charset="0"/>
              </a:rPr>
              <a:t>я може виконувати іншу роботу. </a:t>
            </a:r>
            <a:br>
              <a:rPr lang="uk-UA" altLang="ru-RU" sz="2400" b="1">
                <a:latin typeface="Times New Roman" panose="02020603050405020304" pitchFamily="18" charset="0"/>
              </a:rPr>
            </a:br>
            <a:r>
              <a:rPr lang="uk-UA" altLang="ru-RU" sz="2400" b="1" i="1">
                <a:solidFill>
                  <a:srgbClr val="FF33CC"/>
                </a:solidFill>
                <a:latin typeface="Times New Roman" panose="02020603050405020304" pitchFamily="18" charset="0"/>
              </a:rPr>
              <a:t>Повна непрацездатність</a:t>
            </a:r>
            <a:r>
              <a:rPr lang="uk-UA" altLang="ru-RU" sz="2400" b="1">
                <a:latin typeface="Times New Roman" panose="02020603050405020304" pitchFamily="18" charset="0"/>
              </a:rPr>
              <a:t> визначається за умови, якщо хворий потребує постійного спеціального режиму і лікування.</a:t>
            </a:r>
            <a:br>
              <a:rPr lang="uk-UA" altLang="ru-RU" sz="2400" b="1">
                <a:latin typeface="Times New Roman" panose="02020603050405020304" pitchFamily="18" charset="0"/>
              </a:rPr>
            </a:br>
            <a:r>
              <a:rPr lang="uk-UA" altLang="ru-RU" sz="2400" b="1">
                <a:latin typeface="Times New Roman" panose="02020603050405020304" pitchFamily="18" charset="0"/>
              </a:rPr>
              <a:t/>
            </a:r>
            <a:br>
              <a:rPr lang="uk-UA" altLang="ru-RU" sz="2400" b="1">
                <a:latin typeface="Times New Roman" panose="02020603050405020304" pitchFamily="18" charset="0"/>
              </a:rPr>
            </a:br>
            <a:r>
              <a:rPr lang="uk-UA" altLang="ru-RU" sz="2400" b="1">
                <a:latin typeface="Times New Roman" panose="02020603050405020304" pitchFamily="18" charset="0"/>
              </a:rPr>
              <a:t>При встановленні інвалідності враховують: характер захворювання, ступінь порушення функцій організму, ефективність лікування і реабілітаційних заходів, стан компенсаторних механізмів, клінічний і трудовий прогноз, можливість соціальної адаптації, потребу у різних видах соціальної допомоги, конкретні умови і зміст праці, професійну підготовку, вік та інше. Залежно від ступеня втрати працездатності МСЕК визначає </a:t>
            </a:r>
            <a:r>
              <a:rPr lang="en-US" altLang="ru-RU" sz="2400" b="1">
                <a:latin typeface="Times New Roman" panose="02020603050405020304" pitchFamily="18" charset="0"/>
              </a:rPr>
              <a:t>III</a:t>
            </a:r>
            <a:r>
              <a:rPr lang="ru-RU" altLang="ru-RU" sz="2400" b="1">
                <a:latin typeface="Times New Roman" panose="02020603050405020304" pitchFamily="18" charset="0"/>
              </a:rPr>
              <a:t>, </a:t>
            </a:r>
            <a:r>
              <a:rPr lang="en-US" altLang="ru-RU" sz="2400" b="1">
                <a:latin typeface="Times New Roman" panose="02020603050405020304" pitchFamily="18" charset="0"/>
              </a:rPr>
              <a:t>II </a:t>
            </a:r>
            <a:r>
              <a:rPr lang="uk-UA" altLang="ru-RU" sz="2400" b="1">
                <a:latin typeface="Times New Roman" panose="02020603050405020304" pitchFamily="18" charset="0"/>
              </a:rPr>
              <a:t>або І групу інвалідності. </a:t>
            </a:r>
            <a:r>
              <a:rPr lang="uk-UA" altLang="ru-RU" sz="2400" b="1">
                <a:solidFill>
                  <a:srgbClr val="FF33CC"/>
                </a:solidFill>
                <a:latin typeface="Times New Roman" panose="02020603050405020304" pitchFamily="18" charset="0"/>
              </a:rPr>
              <a:t>Всім інвалідам надають соціальну допомогу в передбачених законодавством видах. Пенсії по інвалідності призначаються у випадку настання повної чи часткової втрати працездатності.</a:t>
            </a:r>
            <a:endParaRPr lang="ru-RU" altLang="ru-RU" sz="2400" b="1">
              <a:solidFill>
                <a:srgbClr val="FF33CC"/>
              </a:solidFill>
              <a:latin typeface="Times New Roman" panose="02020603050405020304" pitchFamily="18"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2" name="Rectangle 4"/>
          <p:cNvSpPr>
            <a:spLocks noGrp="1" noChangeArrowheads="1"/>
          </p:cNvSpPr>
          <p:nvPr>
            <p:ph type="title"/>
          </p:nvPr>
        </p:nvSpPr>
        <p:spPr>
          <a:xfrm>
            <a:off x="0" y="0"/>
            <a:ext cx="9144000" cy="6858000"/>
          </a:xfrm>
        </p:spPr>
        <p:txBody>
          <a:bodyPr/>
          <a:lstStyle/>
          <a:p>
            <a:pPr eaLnBrk="1" hangingPunct="1">
              <a:defRPr/>
            </a:pPr>
            <a:r>
              <a:rPr lang="uk-UA" altLang="ru-RU" sz="3200" b="1">
                <a:solidFill>
                  <a:srgbClr val="FFFF00"/>
                </a:solidFill>
                <a:latin typeface="Times New Roman" panose="02020603050405020304" pitchFamily="18" charset="0"/>
              </a:rPr>
              <a:t>РЕАБІЛІТАЦІЯ </a:t>
            </a:r>
            <a:br>
              <a:rPr lang="uk-UA" altLang="ru-RU" sz="3200" b="1">
                <a:solidFill>
                  <a:srgbClr val="FFFF00"/>
                </a:solidFill>
                <a:latin typeface="Times New Roman" panose="02020603050405020304" pitchFamily="18" charset="0"/>
              </a:rPr>
            </a:br>
            <a:r>
              <a:rPr lang="uk-UA" altLang="ru-RU" sz="3200" b="1">
                <a:solidFill>
                  <a:srgbClr val="FFFF00"/>
                </a:solidFill>
                <a:latin typeface="Times New Roman" panose="02020603050405020304" pitchFamily="18" charset="0"/>
              </a:rPr>
              <a:t>ХВОРИХ НА ТУБЕРКУЛЬОЗ</a:t>
            </a:r>
            <a:br>
              <a:rPr lang="uk-UA" altLang="ru-RU" sz="3200" b="1">
                <a:solidFill>
                  <a:srgbClr val="FFFF00"/>
                </a:solidFill>
                <a:latin typeface="Times New Roman" panose="02020603050405020304" pitchFamily="18" charset="0"/>
              </a:rPr>
            </a:br>
            <a:r>
              <a:rPr lang="uk-UA" altLang="ru-RU" sz="3200" b="1">
                <a:solidFill>
                  <a:srgbClr val="FFFF00"/>
                </a:solidFill>
                <a:latin typeface="Times New Roman" panose="02020603050405020304" pitchFamily="18" charset="0"/>
              </a:rPr>
              <a:t/>
            </a:r>
            <a:br>
              <a:rPr lang="uk-UA" altLang="ru-RU" sz="3200" b="1">
                <a:solidFill>
                  <a:srgbClr val="FFFF00"/>
                </a:solidFill>
                <a:latin typeface="Times New Roman" panose="02020603050405020304" pitchFamily="18" charset="0"/>
              </a:rPr>
            </a:br>
            <a:r>
              <a:rPr lang="uk-UA" altLang="ru-RU" sz="2800" b="1">
                <a:latin typeface="Times New Roman" panose="02020603050405020304" pitchFamily="18" charset="0"/>
              </a:rPr>
              <a:t>Реабілітація у медицині – це комплекс медичних, професійних і юридичних заходів, спрямованих на відновлення порушень функцій організму, працездатності хворих та інвалідів. </a:t>
            </a:r>
            <a:br>
              <a:rPr lang="uk-UA" altLang="ru-RU" sz="2800" b="1">
                <a:latin typeface="Times New Roman" panose="02020603050405020304" pitchFamily="18" charset="0"/>
              </a:rPr>
            </a:br>
            <a:r>
              <a:rPr lang="uk-UA" altLang="ru-RU" sz="2800" b="1">
                <a:latin typeface="Times New Roman" panose="02020603050405020304" pitchFamily="18" charset="0"/>
              </a:rPr>
              <a:t>Метою реабілітації є оздоровлення хворого і надання йому допомоги у відновленні або розвитку професійних навичок з урахуванням специфіки перенесеної ним травми або хвороби.</a:t>
            </a:r>
            <a:br>
              <a:rPr lang="uk-UA" altLang="ru-RU" sz="2800" b="1">
                <a:latin typeface="Times New Roman" panose="02020603050405020304" pitchFamily="18" charset="0"/>
              </a:rPr>
            </a:br>
            <a:r>
              <a:rPr lang="uk-UA" altLang="ru-RU" sz="2800" b="1">
                <a:latin typeface="Times New Roman" panose="02020603050405020304" pitchFamily="18" charset="0"/>
              </a:rPr>
              <a:t>Основними видами реабілітаційної допомоги є медична, психологічна, професійна, соціальна, трудова тощо.</a:t>
            </a:r>
            <a:endParaRPr lang="ru-RU" altLang="ru-RU" sz="2800" b="1">
              <a:latin typeface="Times New Roman" panose="02020603050405020304"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20" name="Rectangle 4"/>
          <p:cNvSpPr>
            <a:spLocks noGrp="1" noChangeArrowheads="1"/>
          </p:cNvSpPr>
          <p:nvPr>
            <p:ph type="title"/>
          </p:nvPr>
        </p:nvSpPr>
        <p:spPr>
          <a:xfrm>
            <a:off x="0" y="0"/>
            <a:ext cx="9144000" cy="6858000"/>
          </a:xfrm>
        </p:spPr>
        <p:txBody>
          <a:bodyPr/>
          <a:lstStyle/>
          <a:p>
            <a:pPr eaLnBrk="1" hangingPunct="1">
              <a:defRPr/>
            </a:pPr>
            <a:r>
              <a:rPr lang="uk-UA" altLang="ru-RU" sz="3200" b="1" i="1">
                <a:solidFill>
                  <a:srgbClr val="FF33CC"/>
                </a:solidFill>
                <a:latin typeface="Times New Roman" panose="02020603050405020304" pitchFamily="18" charset="0"/>
              </a:rPr>
              <a:t>Медична реабілітація</a:t>
            </a:r>
            <a:r>
              <a:rPr lang="uk-UA" altLang="ru-RU" sz="3200" b="1" i="1">
                <a:latin typeface="Times New Roman" panose="02020603050405020304" pitchFamily="18" charset="0"/>
              </a:rPr>
              <a:t> </a:t>
            </a:r>
            <a:r>
              <a:rPr lang="uk-UA" altLang="ru-RU" sz="2800" b="1" i="1">
                <a:latin typeface="Times New Roman" panose="02020603050405020304" pitchFamily="18" charset="0"/>
              </a:rPr>
              <a:t>– </a:t>
            </a:r>
            <a:r>
              <a:rPr lang="uk-UA" altLang="ru-RU" sz="2800" b="1">
                <a:latin typeface="Times New Roman" panose="02020603050405020304" pitchFamily="18" charset="0"/>
              </a:rPr>
              <a:t>це перший етап повної реабілітації хворих на туберкульоз, який полягає у відновленні після лікування втрачених або послаблених функцій організму. З цією метою застосовуються медикаментозне, хірургічне, санаторно-курортне лікування,</a:t>
            </a:r>
            <a:r>
              <a:rPr lang="uk-UA" altLang="ru-RU" sz="2800"/>
              <a:t> </a:t>
            </a:r>
            <a:r>
              <a:rPr lang="uk-UA" altLang="ru-RU" sz="2800" b="1">
                <a:latin typeface="Times New Roman" panose="02020603050405020304" pitchFamily="18" charset="0"/>
              </a:rPr>
              <a:t>фізіотерапія.</a:t>
            </a:r>
            <a:br>
              <a:rPr lang="uk-UA" altLang="ru-RU" sz="2800" b="1">
                <a:latin typeface="Times New Roman" panose="02020603050405020304" pitchFamily="18" charset="0"/>
              </a:rPr>
            </a:br>
            <a:r>
              <a:rPr lang="uk-UA" altLang="ru-RU" sz="2800" b="1">
                <a:latin typeface="Times New Roman" panose="02020603050405020304" pitchFamily="18" charset="0"/>
              </a:rPr>
              <a:t>Медична реабілітація хворих на туберкульоз настає при клінічному вилікуванні, що характеризується відсутністю активності процесу, стабілізацією залишкових змін. При вилікуванні значна увага приділяється функціональній реабілітації хворих на туберкульоз. Сучасні методи комплексного лікування хворих на туберкульозу дозволяють досягти медичної реабілітації у більшості випадків.</a:t>
            </a:r>
            <a:endParaRPr lang="ru-RU" altLang="ru-RU" sz="2800" b="1">
              <a:latin typeface="Times New Roman" panose="02020603050405020304" pitchFamily="18"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8" name="Rectangle 4"/>
          <p:cNvSpPr>
            <a:spLocks noGrp="1" noChangeArrowheads="1"/>
          </p:cNvSpPr>
          <p:nvPr>
            <p:ph type="title"/>
          </p:nvPr>
        </p:nvSpPr>
        <p:spPr>
          <a:xfrm>
            <a:off x="0" y="0"/>
            <a:ext cx="9144000" cy="6858000"/>
          </a:xfrm>
        </p:spPr>
        <p:txBody>
          <a:bodyPr/>
          <a:lstStyle/>
          <a:p>
            <a:pPr eaLnBrk="1" hangingPunct="1">
              <a:defRPr/>
            </a:pPr>
            <a:r>
              <a:rPr lang="uk-UA" altLang="ru-RU" sz="2700" b="1" i="1">
                <a:solidFill>
                  <a:srgbClr val="FF33CC"/>
                </a:solidFill>
                <a:latin typeface="Times New Roman" panose="02020603050405020304" pitchFamily="18" charset="0"/>
              </a:rPr>
              <a:t>Психологічна реабілітація</a:t>
            </a:r>
            <a:r>
              <a:rPr lang="uk-UA" altLang="ru-RU" sz="2700" b="1" i="1">
                <a:latin typeface="Times New Roman" panose="02020603050405020304" pitchFamily="18" charset="0"/>
              </a:rPr>
              <a:t> </a:t>
            </a:r>
            <a:r>
              <a:rPr lang="uk-UA" altLang="ru-RU" sz="2700" b="1">
                <a:latin typeface="Times New Roman" panose="02020603050405020304" pitchFamily="18" charset="0"/>
              </a:rPr>
              <a:t>– тісно пов’язана з медичною реабілітацією, бо ще в період лікування сприяє психологічній підготовці хворого до належної адаптації чи перекваліфікації при неповному відновленні його професійних навичок.</a:t>
            </a:r>
            <a:r>
              <a:rPr lang="uk-UA" altLang="ru-RU" sz="2700" b="1" i="1">
                <a:latin typeface="Times New Roman" panose="02020603050405020304" pitchFamily="18" charset="0"/>
              </a:rPr>
              <a:t/>
            </a:r>
            <a:br>
              <a:rPr lang="uk-UA" altLang="ru-RU" sz="2700" b="1" i="1">
                <a:latin typeface="Times New Roman" panose="02020603050405020304" pitchFamily="18" charset="0"/>
              </a:rPr>
            </a:br>
            <a:r>
              <a:rPr lang="uk-UA" altLang="ru-RU" sz="2700" b="1" i="1">
                <a:solidFill>
                  <a:srgbClr val="FF33CC"/>
                </a:solidFill>
                <a:latin typeface="Times New Roman" panose="02020603050405020304" pitchFamily="18" charset="0"/>
              </a:rPr>
              <a:t>Соціально-трудова</a:t>
            </a:r>
            <a:r>
              <a:rPr lang="uk-UA" altLang="ru-RU" sz="2700" b="1" i="1">
                <a:latin typeface="Times New Roman" panose="02020603050405020304" pitchFamily="18" charset="0"/>
              </a:rPr>
              <a:t>, </a:t>
            </a:r>
            <a:r>
              <a:rPr lang="uk-UA" altLang="ru-RU" sz="2700" b="1">
                <a:latin typeface="Times New Roman" panose="02020603050405020304" pitchFamily="18" charset="0"/>
              </a:rPr>
              <a:t>в тому числі професійна, реабілітація хворих на туберкульоз – це повернення їх до трудової діяльності. Якість професійної реабілітації значною мірою залежить від медичної реабілітації. </a:t>
            </a:r>
            <a:br>
              <a:rPr lang="uk-UA" altLang="ru-RU" sz="2700" b="1">
                <a:latin typeface="Times New Roman" panose="02020603050405020304" pitchFamily="18" charset="0"/>
              </a:rPr>
            </a:br>
            <a:r>
              <a:rPr lang="uk-UA" altLang="ru-RU" sz="2700" b="1">
                <a:latin typeface="Times New Roman" panose="02020603050405020304" pitchFamily="18" charset="0"/>
              </a:rPr>
              <a:t>Однак повної відповідності між ними немає, через те що не у всіх клінічно вилікуваних від туберкульозу осіб відновлюється працездатність. </a:t>
            </a:r>
            <a:br>
              <a:rPr lang="uk-UA" altLang="ru-RU" sz="2700" b="1">
                <a:latin typeface="Times New Roman" panose="02020603050405020304" pitchFamily="18" charset="0"/>
              </a:rPr>
            </a:br>
            <a:r>
              <a:rPr lang="uk-UA" altLang="ru-RU" sz="2700" b="1">
                <a:latin typeface="Times New Roman" panose="02020603050405020304" pitchFamily="18" charset="0"/>
              </a:rPr>
              <a:t>Декому з них встановлюють інвалідність</a:t>
            </a:r>
            <a:r>
              <a:rPr lang="uk-UA" altLang="ru-RU" sz="2700"/>
              <a:t>. </a:t>
            </a:r>
            <a:br>
              <a:rPr lang="uk-UA" altLang="ru-RU" sz="2700"/>
            </a:br>
            <a:r>
              <a:rPr lang="uk-UA" altLang="ru-RU" sz="2700" b="1" i="1">
                <a:solidFill>
                  <a:srgbClr val="FF33CC"/>
                </a:solidFill>
                <a:latin typeface="Times New Roman" panose="02020603050405020304" pitchFamily="18" charset="0"/>
              </a:rPr>
              <a:t>Соціальна реабілітація</a:t>
            </a:r>
            <a:r>
              <a:rPr lang="uk-UA" altLang="ru-RU" sz="2700" b="1" i="1">
                <a:latin typeface="Times New Roman" panose="02020603050405020304" pitchFamily="18" charset="0"/>
              </a:rPr>
              <a:t> </a:t>
            </a:r>
            <a:r>
              <a:rPr lang="uk-UA" altLang="ru-RU" sz="2700" b="1">
                <a:latin typeface="Times New Roman" panose="02020603050405020304" pitchFamily="18" charset="0"/>
              </a:rPr>
              <a:t>- відновлення нормальних відносин у суспільстві, в першу чергу у сфері праці </a:t>
            </a:r>
            <a:br>
              <a:rPr lang="uk-UA" altLang="ru-RU" sz="2700" b="1">
                <a:latin typeface="Times New Roman" panose="02020603050405020304" pitchFamily="18" charset="0"/>
              </a:rPr>
            </a:br>
            <a:r>
              <a:rPr lang="uk-UA" altLang="ru-RU" sz="2700" b="1">
                <a:latin typeface="Times New Roman" panose="02020603050405020304" pitchFamily="18" charset="0"/>
              </a:rPr>
              <a:t>та найближчого оточення.</a:t>
            </a:r>
            <a:r>
              <a:rPr lang="ru-RU" altLang="ru-RU" sz="2700"/>
              <a:t> </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p:tag name="AS_VERSION" val="24.5"/>
</p:tagLst>
</file>

<file path=ppt/theme/theme1.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Arial"/>
        <a:cs typeface="Arial"/>
      </a:majorFont>
      <a:minorFont>
        <a:latin typeface="Arial"/>
        <a:ea typeface="Arial"/>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5494</TotalTime>
  <Words>3285</Words>
  <Application>Microsoft Macintosh PowerPoint</Application>
  <PresentationFormat>Экран (4:3)</PresentationFormat>
  <Paragraphs>479</Paragraphs>
  <Slides>98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98</vt:i4>
      </vt:variant>
    </vt:vector>
  </HeadingPairs>
  <TitlesOfParts>
    <vt:vector size="99" baseType="lpstr">
      <vt:lpstr>Лучи</vt:lpstr>
      <vt:lpstr>ОСНОВНІ ПРИНЦИПИ ТА СУЧАСНІ МЕТОДИ ЛІКУВАННЯ  ХВОРИХ  НА ТУБЕРКУЛЬОЗ</vt:lpstr>
      <vt:lpstr>ОСНОВНІ ПРИНЦИПИ ЛІКУВАННЯ ХВОРИХ НА ТУБЕРКУЛЬОЗ            1. Раннє або, як менш, своєчасне лікування –  лікування повинно розпочинатися безпосередньо після виявлення хворого на туберкульоз.  2. Тривале лікування – проведення лікування до припинення бактеріовиділення, загоєння порожнин, розсмоктування інфільтратів і ущільнення вогнищ. </vt:lpstr>
      <vt:lpstr>3. Безперервне лікування – регулярний прийом препаратів відповідно до призначеної схеми хіміотерапії. Безперервне лікування зменшує частоту розвитку стійкості МБТ до препаратів.  4. Послідовність і спадкоємність в лікуванні на різних етапах – застосуванням конкретної початково призначеної схеми терапії на всіх етапах – стаціонарному, санаторному, амбулаторному. 5. Комплексне лікування – передбачає застосування різних засобів і методів: етіотропної, патогенетичної і симптоматичної терапії, хірургічних і колапсотерапевтичних методів, фізіотерапії, гігієно-дієтичного режиму. </vt:lpstr>
      <vt:lpstr>6. Комбіноване лікування – застосування  не менше 4-х препаратів  на початку лікування всіх хворих.  Комбінована терапія запобігає розвитку стійкості МБТ до протитуберкульозних препаратів, посилює антимікобактеріальну дію,  т.я. різні препарати діють на різні структури мікобактеріальної клітини, сприяє більш тривалому зберіганню високої концентрації препаратів у крові та тканинах.  </vt:lpstr>
      <vt:lpstr>7. Індивідуальний підхід до лікування – лікування базується на врахуванні чутливості МБТ до протитуберкульозних препаратів, переносимості препаратів хворим,  наявності супутніх захворювань. Індивідуальний підхід передбачає внесення  змін до складеного на початку лікування режиму хіміотерапії при розвитку стійкості МБТ до того чи іншого антимікобактеріального препарату або при розвитку токсичних чи алергічних ускладнень хіміотерапії.</vt:lpstr>
      <vt:lpstr>8. Двофазність лікування забезпечує значне зменшення популяції МБТ в інтенсивну фазу лікування та клінічне вилікування хворого на підтримуючому етапі.   9. Контрольованість хіміотерапії – прийом препаратів в присутності медичних працівників, соціальних робітників, волонтерів. Мета контрольованої хіміотерапії – забезпечення регулярного прийому препаратів.  10. Лікування хворих на туберкульоз обов’зково повинно бути безкоштовним, доступним і безпечним. </vt:lpstr>
      <vt:lpstr>Основою в лікуванні хворих на туберкульоз  є застосування препаратів  з антимікобактеріальною дією - ПРОТИТУБЕРКУЛЬОЗНИХ ПРЕПАРАТІВ.  На даний час в Україні застосовується близько двох десятків протитуберкульозних препаратів.  Найбільш поширена класифікація протитуберкульозних препаратів  Міжнародного союзу по боротьбі  з туберкульозом і хворобами легень.  Відповідно до цієї класифікації виділяють  5 груп препаратів. </vt:lpstr>
      <vt:lpstr>Слайд 8</vt:lpstr>
      <vt:lpstr>Слайд 9</vt:lpstr>
      <vt:lpstr>Слайд 10</vt:lpstr>
      <vt:lpstr>Призначаючи протитуберкульозні препарати, обов'язково враховують їх антимікобактеріальну активність і здатність дифундувати в різні органи і тканини людини.  Ізоніазид, рифампіцин, рифабутін діють на МБТ бактерицидно,  інші препарати – бактеріостатично.  Рифампіцин, рифабутин, ізоніазид, піразинамід, протіонамід, етамбутол добре просякають у тканину легень, туберкульозні вогнища, каверни, туберкульоми, казеозні лімфовузли; стрептоміцин, канаміцин, флориміцин, ПАСК, тіоацетазон – слабко.</vt:lpstr>
      <vt:lpstr>Популяція МБТ в організмі хворого існує у декільких станах  (Mitchison D.A. ,1985):</vt:lpstr>
      <vt:lpstr>Фармакологічна характеристика антимікобактеріальних препаратів</vt:lpstr>
      <vt:lpstr>Ізоніазид гарно всмоктується, добре проникає в тканини та у казеозні вогнища. Форми випуску. Таблетки по 0,1, 0,2 і 0,3г,  10 % розчин для внутрішньовенного і внутрішньом'язового введення  в ампулах по 5мл. </vt:lpstr>
      <vt:lpstr>Рифампіцин (R) – напівсинтетичний антибіотик широкого спектру дії. Пригнічує активність ДНК-залежної РНК-полімерази у чутливих до нього  МБТ. Діють на мікроорганізми,</vt:lpstr>
      <vt:lpstr>Рифампіцин здатний накопичуватися у легеневій тканині і тривало зберігати концентрацію в кавернах. </vt:lpstr>
      <vt:lpstr>Етамбутол (Е) –   синтетичний препарат, активний  у відношенні до МБТ, що розміщені поза- і внутрішньоклітинно  і розмножуються.</vt:lpstr>
      <vt:lpstr>Форма випуску. Таблетки по 100, 200, 400, 600 і 800 мг.</vt:lpstr>
      <vt:lpstr>Піразинамід (Z) –  синтетичний антимікобактеріальний препарат, ефективний щодо внутрішньо- і позаклітинних МБТ. Активний в кислому середовищі  казеозних мас та вогнищах гострого запалення.</vt:lpstr>
      <vt:lpstr>Форма випуску. Таблетки по 400, 500 і 750 мг.</vt:lpstr>
      <vt:lpstr>Механізми дії препаратів І ряду</vt:lpstr>
      <vt:lpstr>Механізми дії препаратів ІІ ряду</vt:lpstr>
      <vt:lpstr>Стрептоміцину сульфат (S) –  антибіотик широкого спектру дії, аміноглікозид, що втручається у процеси синтезу білка бактеріальною клітиною.  Найбільш  ефективен при вираженій ексудації. </vt:lpstr>
      <vt:lpstr>Мікробіологічно значущі концентрації препарату створюються практично скрізь, за винятком мозку. Істотна кількість стрептоміцину потрапляє в плевральну рідину і </vt:lpstr>
      <vt:lpstr>Побічні реакції. Може вражати VІІІ пару ЧМН (отовестібулотоксичний – зниження гостроти слуху, хитка хода, нестійкість у позі Ромберга),  часто викликає алергічні реакції,  при тривалому застосуванні – знижує імунітет.  Має гепатотоксичну і нефротоксичну дію,  викликає спазм коронарних артерій, підвищення артеріального тиску.  При тривалому застосуванні може викликати сітчастий фіброз легень, пригнічення імунітету.  Не показаний при лікуванні туберкульозу у вагітних жінок. </vt:lpstr>
      <vt:lpstr> Канаміцину сульфат (K) –     антибіотик-аміноглікозид широкого спектру дії. Викликає порушення синтезу білка МБТ. </vt:lpstr>
      <vt:lpstr>Амікацин (Am) – аміноглікозид. Активно проникає через клітинну мембрану і необоротно зв'язується з білками-рецепторами на субодиниці рибосом.</vt:lpstr>
      <vt:lpstr>Капреоміцин (Cm) – вибірково активний щодо M.tuberculosis, що локалізуються поза-і всередині клітини. </vt:lpstr>
      <vt:lpstr>   Побічні реакції. Нефротоксичність, ниркова недостатність, незвична втома або слабкість, нервово-м'язові блокади, утруднення дихання внаслідок зниження тонусу дихальних м'язів, отовестібулотоксічность, нудота, анорексія, спрага, гепатотоксичність, алергічні реакції, аритмія, лейкоцитоз, лейкопенія, еозинофілія, тромбоцитопенія. </vt:lpstr>
      <vt:lpstr>Офлоксацин (Оf) –  синтетичний антибіотик  групи фторхінолонів.  Має бактерицидну дію за</vt:lpstr>
      <vt:lpstr>Левофлоксацин (Lfx) –  антибіотик групи фторхінолонів.  Блокує ДНК-гіразу і топоізомеразу ІV, порушує суперспіралізацію і зшивку  </vt:lpstr>
      <vt:lpstr>Застосування. Дозу препарату визначають індивідуально, залежно від тяжкості захворювання. </vt:lpstr>
      <vt:lpstr>Моксифлоксацин (Mfx) – фторхінолон IV покоління.</vt:lpstr>
      <vt:lpstr>Гатифлоксацин (Gfx) - протимікобактеріальна дія забезпечується завдяки пригніченню ДНК-гірази та топоізомерази IV. ДНК-гіраза є важливим ферментом, який бере участь у редуплікації ДНК збудників. </vt:lpstr>
      <vt:lpstr>Етіонамід (Еt), Протіонамід (Рt) – антимікобактеріальні синтетичні       препарати-гомологи. Ефективні в кислому середовищі, гальмують </vt:lpstr>
      <vt:lpstr>Натрію парааміносаліцилат  (ПАСК - Раs) – натрієва сіль парааміносаліцилової  кислоти.  Діє переважно на МБТ, що розташовані</vt:lpstr>
      <vt:lpstr>Застосування: призначають з розрахунку 2 г на 10 кг маси тіла на 3 прийоми.  Обов’язково приймають з молоком, лужною мінеральною водою.  Побічні реакції. Подразнює шлунково-кишковий тракт, викликає втрату апетиту, нудоту, диспепсію, біль в животі, сприяє загостренню гастриту, виразкової хвороби шлунка і дванадцятипалої кишки, може викликати алергічні реакції, агранулоцитоз, зниження концентрації калію і рН в плазмі.</vt:lpstr>
      <vt:lpstr>Клофазимін (Cfz) -  має антимікобактеріальна активність; інгібує реакції енергоутворення в мікобактерії; препарат зв'язується  з нуклеїновими кислотами,  але невідомо, чи впливає це </vt:lpstr>
      <vt:lpstr>Кларитроміцин (Clr) - антибактеріальний засіб групи макролідів, синтетичне похідне еритроміцину. </vt:lpstr>
      <vt:lpstr>Після визнання ВООЗ у 1993 році туберкульозу  як глобальної небезпеки, було розпочато розробку нових методів лікування цієї хвороби. У 2000 році створено  Глобальний альянс з розробки протитуберкульозних препаратів (Global Alliance for Drug Development). Місією ТБ-Альянсу є забезпечення доступу  до ефективного лікування туберкульозу  в країнах зі значною його поширеністю. На сьогодення завершено клінічні випробування  3-х нових протитуберкульозних препаратів – бедаквіліну, деламаніду і претоманіду.  Бедаквілін – перший за останні 40 років новий протитуберкульозний препарат. Ці препарати мають високу активність щодо МБТ  та відмінний, від відомих препаратів, механізм дії.</vt:lpstr>
      <vt:lpstr>Слайд 41</vt:lpstr>
      <vt:lpstr>Механізми дії нових протитуберкульозних препаратів і препаратів*, що проходять розробку та клінічні іспити. </vt:lpstr>
      <vt:lpstr>ОСНОВНІ ЕТАПИ ПРОТИТУБЕРКУЛЬОЗНОЇ ТЕРАПІЇ Стандартизована терапія хворим на туберкульоз складається з двох фаз:  інтенсивної (ІФ) та підтримуючої (ПФ).  Інтенсивна фаза спрямована на зупинення розмноження МБТ і значне зменшити їх популяцію  в організмі хворого.  Така терапія усуває гострі прояви хвороби, припиняє бактеріовиділення, призводить до розсмоктування інфільтратів і ущільнення вогнищ, а в більшої частини хворих – до загоєння каверн у легенях.  Підтримуюча фаза проводиться для закріплення досягнутих результатів, забезпечення стійкого клінічного ефекту і попередження загострення процесу.</vt:lpstr>
      <vt:lpstr>Відповідно до рекомендацій ВООЗ контингент хворих на туберкульоз розділений на 4 категорії. До1-ї  категорії  належать хворі на вперше діагностований туберкульоз (ТБ) різних локалізацій  з бактеріовиділенням (ВДТБ МБТ+),  а також хворі з іншими (тяжкими) формами захворювання різних локалізацій без бактеріовиділення (ВДТБ МБТ–): міліарним, дисемінованим, деструктивним легеневим ТБ  (при поодиноких порожнинах понад 3 см або при наявності  більш ніж 3-х порожнин  меншого  розміру);   менінгітом, казеозною пневмонією, туберкульозним  перикардитом, перитонітом, ТБ кишківника,  ТБ хребта з неврологічними ускладненнями, урогенітальним ТБ;  ТБ внутрішньогрудних лімфовузлів з ураженням більше ніж 2-х груп з однієї сторони або 2-х стороннім  процесом, первинним туберкульозним комплексом.</vt:lpstr>
      <vt:lpstr>До 2-ї категорії відносяться будь-які випадки раніше лікованого легеневого і позалегеневого  ТБ, що реєструють для повторного лікування:   - рецидив  ТБ різної  локалізації (РТБ+/-);   - пацієнти, які лікуються після невдалого попереднього лікування (НЛТБ з МБТ+); - пацієнти, які відновили лікування після того, як вони вважалися такими, що вибули з під нагляду – прервали лікування (ЛПП з МБТ+), - пацієнти з іншими випадками, які раніше лікувалися від ТБ (ІТБ з МБТ+/–), але результат останнього курсу лікування невідомий чи не задокументований.</vt:lpstr>
      <vt:lpstr>До 3-ї категорії належать хворі з новими випадками (ВДТБ) легеневого і позалегеневого туберкульозу  без бактеріовиділення (ВДТБ МБТ–),  яких не віднесено до 1 категорії,  а також діти з туберкульозом невстановленої локалізації,  діти з туберкульозом внутрішньогрудних лімфатичних вузлів або первинним туберкульозним комплексом  у фазі кальцинації  у разі збереженої активності процесу.</vt:lpstr>
      <vt:lpstr>До 4-ї категорії належать хворі на  - мультирезистентний ТБ (МР ТБ),  - ТБ із розширеною резистентністю (РР ТБ),  - резистентний до рифампіцину туберкульоз (Риф ТБ),  - з підтвердженими випадками хіміорезистентного ТБ (ХР ТБ), які згідно з профілем резистентності потребують лікування тривалістю понад 12 міс.</vt:lpstr>
      <vt:lpstr>Контрольоване лікування всім хворим на туберкульоз  проводиться за інформованою згодою пацієнта  з дотриманням вимог інфекційного контролю  з метою попередження подальшого поширення  захворювання на туберкульоз  та попередження розвитку мультирезистентного туберкульозу.</vt:lpstr>
      <vt:lpstr> У стаціонарних умовах інтенсивну фазу лікування пацієнтам 1, 2 категорії проводять суворо за показаннями.  Показаннями до госпіталізації є: - легеневий туберкульоз з позитивним результатом дослідження мазка мокротиння методом бактеріоскопії; - важкий клінічний стан хворого (гектична лихоманка, дихальна і серцева недостатність, кахексія); - ускладнення туберкульозу до їх припинення (легенева кровотеча, кровохаркання, спонтанний пневмоторакс, емпієма плеври); - адаптація режиму хіміотерапії у хворих з супутніми захворюваннями; - діагностика та лікування виражених побічних реакцій; - хірургічне лікування при неефективності антибактеріальній терапії.</vt:lpstr>
      <vt:lpstr>Пацієнтам 3 категорії проведення інтенсивної фази лікування в стаціонарних умовах можливе лише за наявності медичних показань  (тяжкі супутні захворювання, непереносимість ПТП).  В інших випадках лікування хворих 1, 2, 3 категорії проводять в амбулаторних умовах, тому що такі  хворі не становлять  епідеміологічної загрози для оточуючих їх осіб..  Лікування пацієнтів 4 категорії здійснюється в умовах спеціалізованих стаціонарних відділень.  Лікування хворих в  підтримуючу фазу  проводиться в амбулаторних і/або санаторних умовах.</vt:lpstr>
      <vt:lpstr>Лікування хворих 1, 2, 3 категорій в інтенсивну фазу проводится за схемою: ізоніазид + рифампіцин + піразинамід + етамбутол –  2–3 місяці (не менше 60 доз та не більше 90). Препарати приймаються за один прийом усередину  із розрахунку відповідно до маси тіла.   У підтримуючу фазу лікування проводиться:  ізоніазид + рифампіцин– 4 місяці  щоденно або через день.   Прийом  протитуберкульозних препаратів здійснюється під безпосереднім наглядом медичних працівників.</vt:lpstr>
      <vt:lpstr>Лікування хворих 4 категорії в інтенсивну фазу здійснюється: 5–6 протитуберкульозними препаратами  згідно з даними медикаментозної чутливості протягом 8 місяців, з обов’язковим застосуванням ін’єкційних  препаратів ІІ ряду та фторхінолонів.    У випадку відсутності препаратів ІІ ряду розглядається можливість застосування паліативної терапії.   Підтримуюча фаза проводиться з урахуванням даних медикаментозної чутливості протягом 12 місяців  із застосуванням не менше  4-х протитуберкульозних препаратів  (з них не менше 3-х препаратів ІІ ряду).</vt:lpstr>
      <vt:lpstr>Критеріями ефективності лікування  хворих на туберкульоз є: - зникнення клінічних та лабораторних ознак туберкульозного запалення; - стійке припинення бактеріовиділення,  що підтверджено мікроскопічними та культуральними дослідженнями; - регресія патологічних туберкульозних змін в органах (вогнищевих, інфільтративних, деструктивних тощо), оцінених комплексом променевих і спеціальних інструментальних (апаратних) методів дослідження, специфічних для конкретного ураженого органу (системи); - відновлення функціональних можливостей та працездатності.</vt:lpstr>
      <vt:lpstr>Оцінка результатів лікування хворих  1,2,3 клінічної категорії хворих  (з чутливими до протитуберкульозних препаратів МБТ) проводиться по завершенню інтенсивної (попередньо)  і підтримуючої (остаточно) фази лікування.  Розрізняють такі критерії ефективності лікування хворих  I, II, III категорій: - вилікування; - завершене лікування; - неефективне (невдача) лікування; - перерване лікування; - вибув; - летальний наслідок. </vt:lpstr>
      <vt:lpstr>Вилікування - пацієнт з легеневим туберкульозом, підтвердженим в результаті бактеріологічного аналізу на початку лікування, для якого культуральні дослідження та аналіз мокротиння виявились негативними в останній місяць лікування та принаймні один раз до нього.  Завершене лікування - пацієнт з туберкульозом,  який пройшов курс лікування  без  очевидних ознак невдалого лікування, однак і без даних щодо негативних культуральних досліджень та аналізу мокротиння в останній місяць лікування та принаймні один раз до нього.  Причина може полягати як і в тому, що необхідні аналізи не проводились, так і в тому, що їх результати недоступні.</vt:lpstr>
      <vt:lpstr>Неефективне (невдача) лікування: - по мазку і/або посіву, коли хворий залишається з позитивним результатом  мікроскопії  і/або  культурального дослідження після прийняття 90 доз;   - по  клініко-рентгенологічній  картині, у хворих,  в яких спостерігається негативна клініко-рентгенологічна картина патологічного процесу і при цьому результати мікроскопії і/або культурального чи іншого дослідження патологічного матеріалу з метою виявлення збудника ТБ є негативними; - у хворих, у яких результат бактеріоскопічного дослідження на початку лікування був негативним, однак на 2-му місяці лікування став позитивним;  - хворі, в яких встановлено МРТБ за результатами тимчасової медикаментозної чутливості  (ТМЧ) у  будь-який час протягом курсу хіміотерапії  за 1, 2, 3 кат., незалежно від наявності позитивних  або негативних результатів мікроскопії на момент отримання ТМЧ.</vt:lpstr>
      <vt:lpstr>Перерване лікування – пацієнт з ТБ, який не розпочав лікування, або лікування якого було перервано  на 2 чи більше місяців після прийому  більше 30 доз препаратів.  Вибув – хворий, який переведений у другий регіон та результати його лікування невідомі.  Летальний наслідок – хворий, який помер під час лікування, незалежно від причини смерті.  Окремо відзначають: -  від туберкульозу, хворі у яких основна причина смерті туберкульоз; -  від інших причин. </vt:lpstr>
      <vt:lpstr>Ефективність лікування хворих на вперше діагностований туберкульоз легень з бактеріовиділенням, виявлених у 2013 р. </vt:lpstr>
      <vt:lpstr> У випадку неефективного терапевтичного лікування хворих на туберкульоз  всіх категорій  можливе хірургічне втручання. </vt:lpstr>
      <vt:lpstr>НЕСПЕЦИФІЧНЕ ЛІКУВАННЯ  ХВОРИХ НА ТУБЕРКУЛЬОЗ  полягає в проведенні  гігієно-дієтичного режиму, патогенетичної  та симптоматичної терапії. Використання патогенетичних засобів підвищує ефективність антимікобактеріальної терапії. Патогенетична терапія спрямована на механізми, що визначають розвиток захворювання, їх призначення мобілізує захисні реакції організму, сприяє зменшенню ступеня запальної реакції і прискоренню її розсмоктування, загоєнню каверни, стимуляції процесів регенерації, зменшенню можливості розвитку фіброзних змін, нормалізації порушень функцій організму.</vt:lpstr>
      <vt:lpstr>До ГІГІЄНО-ДІЄТИЧНОГО РЕЖИМУ належать:  раціональне харчування, аеротерапія, геліотерапія, гідротерапія, помірна праця. Потреба у правильному харчуванні зумовлена значно порушеними процесами обміну у хворих на туберкульоз, причинами яких є туберкульозна інтоксикація і гіпоксія. У хворих на туберкульоз застосовується дієта № 11.  У дієті повинно бути не менше 100-110 г легкозасвоюваного (молоко, м’ясо, риба тощо) білка, а в період видужання  - 120-140 г (60 % - тваринного походження).  Вуглеводи дають у фізіологічних кількостях (400-500 г).  Їжа повинна бути багатою на вітаміни, особливо на аскорбінову кислоту, тіамін і піридоксин.  Сонячне проміння використовується здебільшого для лікування хворих з позалегеневими формами туберкульозу,  а щодо туберкульозу легень, то використовувати інсоляцію слід помірно, оскільки гіперінсоляція сприяє загостренню туберкульозного процесу. Повітря, багате на кисень, зменшує гіпоксію і нормалізує процеси обміну.</vt:lpstr>
      <vt:lpstr>До ПАТОГЕНЕТИЧНИХ ЗАСОБІВ належать ті, що впливають на механізми патогенезу туберкульозного запалення.  Застосування патогенетичної терапії без проведення ефективної антимікобактеріальної терапії забороняється. На початкових етапах розвитку туберкульозу,  коли переважають процеси ексудації та альтерації в лікуванні застосовуються патогенетичні засоби,  що пригнічують різні ланки розвитку запалення. При продуктивному характері туберкульозного запалення, на етапах зворотнього розвитку туберкульозного запалення (після 1-2 місяців лікування) застосовують патогенетичні препарати,  що стимулюють процеси репарації та регенерації. </vt:lpstr>
      <vt:lpstr>Всі засоби патогенетичної терапії можна поділити на: 1) глюкокортикоїди, їх синтетичні аналоги; 2) негормональні протизапальні засоби; 3) імунокорегуючі препарати:  специфічні (туберкулінотерапія, вакцинотерапія БЦЖ)  і неспецифічні;  4) антиоксиданти; 5) антигіпоксанти; 6) антикінінові препарати;  7) прокінінові препарати; 8) коректори системи ейкозаноїдів; 9) інгібітори протеїназ;  10) біологічно активні препарати і біогенні стимулятори; 11) препарати анаболічної дії; 12) стимулятори ретикулоендотеліальної системи;  13) стимулятори енергетичного обміну; 14) вітаміни;  15) фізіотерапевтичні методи. </vt:lpstr>
      <vt:lpstr>Патогенетична терапія в інтенсивну фазу</vt:lpstr>
      <vt:lpstr>Слайд 65</vt:lpstr>
      <vt:lpstr>Слайд 66</vt:lpstr>
      <vt:lpstr>Слайд 67</vt:lpstr>
      <vt:lpstr>Патогенетична терапія в підтримуючу фазу</vt:lpstr>
      <vt:lpstr>Слайд 69</vt:lpstr>
      <vt:lpstr>Слайд 70</vt:lpstr>
      <vt:lpstr>Слайд 71</vt:lpstr>
      <vt:lpstr>Симптоматична терапія – це призначення хворим у разі потреби жарознижувальних ліків, протикашльових та відхаркувальних засобів, анальгетиків та препаратів, що зменшують інші клінічні прояви захворювання.</vt:lpstr>
      <vt:lpstr>КОЛАПСОТЕРАПЕВТИЧНІ МЕТОДИ ЛІКУВАННЯ Колапсотерапевтичні методи лікування хворих на туберкульоз легенів займають проміжне місце між консервативним і оперативним лікуванням.  До колапсотерапевтичних методів лікування хворих на туберкульоз легенів відносяться  штучні пневмоторакс і пневмоперитонеум.</vt:lpstr>
      <vt:lpstr>Штучний пневмоторакс це введення повітря в плевральну порожнину з лікувальною метою. Позитивний вплив штучного пневмотораксу на перебіг туберкульозного процесу пояснюється спаданням ураженої легені і створенням її функціонального спокою.  При цьому створюються умови для загоєння каверни, часткового розсмоктування і ущільнення вогнищ та інфільтратів,  розвитку рубців. </vt:lpstr>
      <vt:lpstr>Показаннями до накладання штучного пневмотораксу є  обмежені форми туберкульозу легенів у фазі розпаду: 1) інфільтративний туберкульоз легенів; 2) вогнищевий туберкульоз легенів; 3) обмежений дисемінований туберкульоз легенів; 4) вперше діагностований туберкульоз легенів  із розмірами порожнини розпаду, що не перевищують 2-3 см і розташована між субплевральною і прикореневою зонами легенів.   Штучний пневмоторакс повинен бути короткочасним  і тривати не більше 3-6 місяців.</vt:lpstr>
      <vt:lpstr>За наявності зазначених показань лікування  штучним пневмотораксом здійснюють : 1) коли неможливо проводити раціональну антимікобактеріальну терапію при наявності  полі-, мульти- або широкої резистентності МБТ  чи непереносимості протитуберкульозних препаратів; 2) хворим на алкоголізм, наркоманію,  хворим, які ухиляються від систематичного лікування; 3) при відмові хворого від хірургічного втручання; 4) за несприятливих епідеміологічних умов, контакту з дітьми; 5) при кровотечах зі свіжих порожнин розпаду, коли гемостатична терапія вичерпала себе і неможливо провести хірургічне втручання; 6) у разі поєднання туберкульозу з вагітністю, цукровим діабетом.    У зазначених випадках штучний пневмоторакс доцільний тоді, коли неможливо провести хірургічне лікування хворому.</vt:lpstr>
      <vt:lpstr>Методика.  Фізикально і рентгенологічно визначають місце пункції. Дотримуючися правил асептики і антисептики, у вибраний міжребровий проміжок по верхньому краю ребра, застосовуючи для знеболювання 0,5 % розчин новокаїну, вводять у плевральну порожнину голку,  яку підключають до пневмотораксного апарата.  Повітря вводять у плевральну порожнину невеликими порціями по 50-100 см3.</vt:lpstr>
      <vt:lpstr>Під час первинного накладання штучного пневмотораксу вводять приблизно 250-350 см3 повітря. Протягом перших 10 діб інсуфляцію повітря здійснюють з інтервалом 2-3 доби за постійного рентгенологічного контролю.  Після формування газового пухиря, який стискає легеню не менше ніж на одну третину, інтервали між піддуваннями збільшують до 5-7 діб,  а об’єм повітря, яке вводять, становить до 400 см3. </vt:lpstr>
      <vt:lpstr>Пневмоперитонеум це введення повітря в черевну порожнину, зокрема в піддіафрагмовий простір,  з лікувальною метою, щоб підняти діафрагму й обмежити її екскурсію, здавити та іммобілізувати уражену легеню, викликати закупорку відвідних лімфатичних судин,  що сприяє фіброзу.  Підняття діафрагми обмежує дихальні коливання переважно нижніх відділів легень.</vt:lpstr>
      <vt:lpstr>Показання до застосування пневмоперитонеуму: - двобічні або однобічні інфільтрати у фазі розпаду, особливо зі схильністю до кровотеч, та в осіб літнього віку; - підгострі дисеміновані процеси з явищами перифокального запалення і розпаду; - двобічні або однобічні інфільтрати у фазі розпаду, підгострі дисеміновані процеси у фазі розпаду в жінок відразу після пологів; - сповільнене розправлення легені й залишкова плевральна порожнина після фтизіохірургічних втручань; - первинна або набута резистентність мікобактерій туберкульозу; - непереносимість протитуберкульозних препаратів.   Лікування пневмоперитонеумом слід продовжувати протягом 8 місяців.</vt:lpstr>
      <vt:lpstr>Методика.  Переважно по лівому краю прямого м’яза живота, відступивши на  2-3 см нижче від пупка, проводять прокол черевної порожнини платиновою голкою, дотримуючи всіх правил асептики й антисептики.  До голки підключають пневмотораксний апарат і вводять приблизно  500-600 см3 повітря.  Під час наступних пункцій вводять 800-1000 см3 повітря і більше. </vt:lpstr>
      <vt:lpstr>ХІРУРГІЧНЕ ЛІКУВАННЯ ХВОРИХ НА ТУБЕРКУЛЬОЗ ЛЕГЕНЬ Хірургічне лікування хворих на туберкульоз легенів – складова комплексного лікування. </vt:lpstr>
      <vt:lpstr>Хірургічні втручання рекомендують : - при збереженні бактеріовиділення після прийому  90 доз препаратів в інтенсивну фазу, незважаючи на адекватно проведену хіміотерапію; - при хіміорезистентних формах туберкульозу  (після 4 місяців інтенсивної фази консультується фтизіохірургом для вирішення питання щодо можливості та необхідності оперативного лікування); - при кровохарканні, що виникає періодично з каверни або бронхоектазів після вилікування туберкульозу; - при синдромі здавлення медіастинальними лімфатичними вузлами; - при туберкульозній емпіємі, що не розсмокталась  при хіміотерапії; - при округлому утворенні в легенях.</vt:lpstr>
      <vt:lpstr>Показання до хірургічного втручання  при туберкульозі легень  За життєвими показаннями: - профузна легенева кровотеча(консультація хірурга); - напружений клапанний пневмоторакс.</vt:lpstr>
      <vt:lpstr>Абсолютні  показання   (при  операбельності, що визначається ступенем порушення функції зовнішнього дихання  та змінами ЕКГ): - туберкульоз мультирезистентний і з розширеною резистентністю при збереженні бактеріовиділення після отримання 180 доз; - інфільтративний деструктивний туберкульоз з бактеріовиділенням (односторонній) після отримання 90 доз за відсутності позитивної динаміки; - фіброзно-кавернозний туберкульоз – односторонній чи двохсторонній (не більше 2-х долей); - циротичний туберкульоз легень з бактеріовиділенням; - хронічна емпієма  плеври, панцирний плеврит; - рецидивуючий пневмоторакс. - рецидивуюче кровохаркання; - синдроми здавлення межистіння при первинному туберкульозі.</vt:lpstr>
      <vt:lpstr>Прямі показання: - великі туберкульоми з розпадом або бактеріовиділенням (понад 3 см); - некурабельні залишкові зміни в легенях – бронхоектази, зруйнована частка легені (легеня), виражений стеноз бронху; - сановані каверни без бактеріовиділення з епідеміологічних міркувань (працівники дитячих закладів).</vt:lpstr>
      <vt:lpstr>Окремі хірургічні втручання Резекційні втручання: сегмент-, лоб- і пульмонектомія – це виділення (резекція) сегменту, частки легені  чи всієї легені. Кавернотомія – розкриття і наступне відкрите лікування каверни.  Кавернопластика – ліквідація внутрішньолегеневої порожнини за рахунок її заповнення м’язовим, шкірно-м’язовим чи клітчаточним лоскутом на ніжці. Торакопластика – декостація і часткова резекція декількох чи більшості ребер для спадіння грудної клітини.  Екстраплевральний пневмоторакс – утворення позаплевральної порожнини над ураженою легенею. Плевректомія і декортикація легень – виділення вісцеральної плеври. </vt:lpstr>
      <vt:lpstr>САНАТОРНО-КУРОРТНЕ ЛІКУВАННЯ ХВОРИХ  НА ТУБЕРКУЛЬОЗ Санаторно-курортне лікування хворих на туберкульоз дає можливість підвищити ефективність лікування: клінічне вилікування – до 75-80 %,</vt:lpstr>
      <vt:lpstr>У дітей, особливо з позалегеневими формами туберкульозу, а також у дорослих з вперше виявленими малими й обмеженими формами туберкульозу легень без бактеріовиділення весь період лікування може проходити в санаторії,  минаючи стаціонарний етап.  В інших випадках на санаторний етап припадає доліковування і реабілітація після інтенсивної фази лікування чи перенесеного оперативного втручання. Важливим моментом санаторно-курортного лікування туберкульозу є поєднання курсів специфічної хіміопрофілактики і хіміотерапії з використанням природно-кліматичних, преформованих фізичних і інших санаторно-курортних факторів.</vt:lpstr>
      <vt:lpstr> ЕКСПЕРТИЗА ПРАЦЕЗДАТНОСТІ ХВОРИХ НА ТУБЕРКУЛЬОЗ </vt:lpstr>
      <vt:lpstr>Соціальний фактор – це професія, характер і умови праці та побуту, установка хворого на повернення до трудової діяльності, ступінь епідеміологічної небезпеки хворого для оточуючих.  Іноді у звільненні від праці головним є тільки медичні фактори (виражена інтоксикація, прогресування процесу, розвиток ускладнень тощо) і рідше – тільки соціальні (епідеміологічні протипоказання до праці в даній професії).</vt:lpstr>
      <vt:lpstr>У практичній діяльності встановлюють два основних види втрати працездатності – тимчасову і стійку.  Тимчасова втрата працездатності встановлюється при сприятливому клінічному і трудовому прогнозі.  Сприятливий прогноз означає можливість повернення хворого до попередньої професійної діяльності, що визначається на підставі оцінки характеру туберкульозного процесу, його активності та можливості усунення порушень в організмі. Тимчасову втрату працездатності встановлюють у випадках виявлення початкових туберкульозних вогнищ, загострення захворювання та рецидивів, що потребують тривалого лікування. У більшості випадків прогноз початкових форм туберкульозу сприятливий і працездатність повністю відновлюється. Тимчасово непрацездатними вважають також хворих, які після хірургічних методів лікування видужують і повністю або частково відновлюють працездатність.</vt:lpstr>
      <vt:lpstr>Експертизу тимчасової непрацездатності здійснюють лікарські консультативні комісії (ЛКК). Після встановлення тимчасової втрати працездатності хворий отримує листок непрацездатності – документ на одержання грошової допомоги за державним соціальним страхуванням.  Хворим на ВДТБ туберкульоз листок непрацездатності видають у разі потреби терміном до 10 місяців.  Протягом періоду звільнення від праці за хворим на туберкульоз зберігається місце роботи строком на 12 місяців. Хворі на хронічні форми туберкульозу мають право отримати листок непрацездатності терміном до 4 місяців безперервно (загалом не більше 5 місяців за календарний рік).  Якщо клінічне вилікування хворих ВДТБ затримується і не настає клініко-рентгенологічна стабілізація процесу, то лікар оформляє відповідну документацію і не пізніше 10 місяців з дня виникнення непрацездатності направляє хворого на МСЕК.  У разі потреби МСЕК може продовжити терміни листка непрацездатності чи визначити групу інвалідності.</vt:lpstr>
      <vt:lpstr>Стійка непрацездатність встановлюється тоді, коли незважаючи на лікування, анатомо-функціональні порушення набули стійкого характеру, що перешкоджає виконанню  роботи за професією. Стійку непрацездатність встановлюють:  - хворим з різними варіантами хіміорезистентного туберкульозу,  - хворим, що не підлягають хірургічному лікуванню,  - хворим на туберкульоз у поєднанні з захворюваннями,  що обмежують клінічний і трудовий прогноз  (наприклад, туберкульоз легень і легенево-серцева недостатність III ступеня).  Стійка непрацездатність може бути частковою і повною. </vt:lpstr>
      <vt:lpstr>Часткову непрацездатність встановлюють у тих випадках, коли хворий тимчасово не може працювати за своєю спеціальністю, але без шкоди для здоров’я може виконувати іншу роботу.  Повна непрацездатність визначається за умови, якщо хворий потребує постійного спеціального режиму і лікування.  При встановленні інвалідності враховують: характер захворювання, ступінь порушення функцій організму, ефективність лікування і реабілітаційних заходів, стан компенсаторних механізмів, клінічний і трудовий прогноз, можливість соціальної адаптації, потребу у різних видах соціальної допомоги, конкретні умови і зміст праці, професійну підготовку, вік та інше. Залежно від ступеня втрати працездатності МСЕК визначає III, II або І групу інвалідності. Всім інвалідам надають соціальну допомогу в передбачених законодавством видах. Пенсії по інвалідності призначаються у випадку настання повної чи часткової втрати працездатності.</vt:lpstr>
      <vt:lpstr>РЕАБІЛІТАЦІЯ  ХВОРИХ НА ТУБЕРКУЛЬОЗ  Реабілітація у медицині – це комплекс медичних, професійних і юридичних заходів, спрямованих на відновлення порушень функцій організму, працездатності хворих та інвалідів.  Метою реабілітації є оздоровлення хворого і надання йому допомоги у відновленні або розвитку професійних навичок з урахуванням специфіки перенесеної ним травми або хвороби. Основними видами реабілітаційної допомоги є медична, психологічна, професійна, соціальна, трудова тощо.</vt:lpstr>
      <vt:lpstr>Медична реабілітація – це перший етап повної реабілітації хворих на туберкульоз, який полягає у відновленні після лікування втрачених або послаблених функцій організму. З цією метою застосовуються медикаментозне, хірургічне, санаторно-курортне лікування, фізіотерапія. Медична реабілітація хворих на туберкульоз настає при клінічному вилікуванні, що характеризується відсутністю активності процесу, стабілізацією залишкових змін. При вилікуванні значна увага приділяється функціональній реабілітації хворих на туберкульоз. Сучасні методи комплексного лікування хворих на туберкульозу дозволяють досягти медичної реабілітації у більшості випадків.</vt:lpstr>
      <vt:lpstr>Психологічна реабілітація – тісно пов’язана з медичною реабілітацією, бо ще в період лікування сприяє психологічній підготовці хворого до належної адаптації чи перекваліфікації при неповному відновленні його професійних навичок. Соціально-трудова, в тому числі професійна, реабілітація хворих на туберкульоз – це повернення їх до трудової діяльності. Якість професійної реабілітації значною мірою залежить від медичної реабілітації.  Однак повної відповідності між ними немає, через те що не у всіх клінічно вилікуваних від туберкульозу осіб відновлюється працездатність.  Декому з них встановлюють інвалідність.  Соціальна реабілітація - відновлення нормальних відносин у суспільстві, в першу чергу у сфері праці  та найближчого оточення. </vt:lpstr>
    </vt:vector>
  </TitlesOfParts>
  <Company>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КЛІНІЧНІ ФОРМИ ТУБЕРКУЛЬОЗУ</dc:title>
  <cp:lastModifiedBy>Sergey</cp:lastModifiedBy>
  <cp:revision>221</cp:revision>
  <dcterms:created xsi:type="dcterms:W3CDTF">2008-09-12T08:47:13Z</dcterms:created>
  <dcterms:modified xsi:type="dcterms:W3CDTF">2026-04-18T17:55:45Z</dcterms:modified>
</cp:coreProperties>
</file>