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67" r:id="rId2"/>
    <p:sldId id="326" r:id="rId3"/>
    <p:sldId id="329" r:id="rId4"/>
    <p:sldId id="327" r:id="rId5"/>
    <p:sldId id="328" r:id="rId6"/>
    <p:sldId id="330" r:id="rId7"/>
    <p:sldId id="264" r:id="rId8"/>
    <p:sldId id="268" r:id="rId9"/>
    <p:sldId id="269" r:id="rId10"/>
    <p:sldId id="270" r:id="rId11"/>
    <p:sldId id="271" r:id="rId12"/>
    <p:sldId id="272" r:id="rId13"/>
    <p:sldId id="325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320" r:id="rId22"/>
    <p:sldId id="280" r:id="rId23"/>
    <p:sldId id="282" r:id="rId24"/>
    <p:sldId id="283" r:id="rId25"/>
    <p:sldId id="284" r:id="rId26"/>
    <p:sldId id="295" r:id="rId27"/>
    <p:sldId id="290" r:id="rId28"/>
    <p:sldId id="291" r:id="rId29"/>
    <p:sldId id="292" r:id="rId30"/>
    <p:sldId id="293" r:id="rId31"/>
    <p:sldId id="294" r:id="rId32"/>
    <p:sldId id="286" r:id="rId33"/>
    <p:sldId id="287" r:id="rId34"/>
    <p:sldId id="288" r:id="rId35"/>
    <p:sldId id="289" r:id="rId36"/>
    <p:sldId id="296" r:id="rId37"/>
    <p:sldId id="297" r:id="rId38"/>
    <p:sldId id="298" r:id="rId39"/>
    <p:sldId id="299" r:id="rId40"/>
    <p:sldId id="321" r:id="rId41"/>
    <p:sldId id="300" r:id="rId42"/>
    <p:sldId id="301" r:id="rId43"/>
    <p:sldId id="302" r:id="rId44"/>
    <p:sldId id="303" r:id="rId45"/>
    <p:sldId id="322" r:id="rId46"/>
    <p:sldId id="304" r:id="rId47"/>
    <p:sldId id="323" r:id="rId48"/>
    <p:sldId id="305" r:id="rId49"/>
    <p:sldId id="324" r:id="rId50"/>
    <p:sldId id="306" r:id="rId51"/>
    <p:sldId id="308" r:id="rId52"/>
    <p:sldId id="307" r:id="rId53"/>
    <p:sldId id="310" r:id="rId54"/>
    <p:sldId id="311" r:id="rId55"/>
    <p:sldId id="309" r:id="rId56"/>
    <p:sldId id="312" r:id="rId57"/>
    <p:sldId id="313" r:id="rId58"/>
    <p:sldId id="319" r:id="rId5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35" autoAdjust="0"/>
    <p:restoredTop sz="94572" autoAdjust="0"/>
  </p:normalViewPr>
  <p:slideViewPr>
    <p:cSldViewPr>
      <p:cViewPr varScale="1">
        <p:scale>
          <a:sx n="102" d="100"/>
          <a:sy n="102" d="100"/>
        </p:scale>
        <p:origin x="112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9E667E5-32A5-40A9-A554-E4CF4B43EB8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F752438-D282-4D54-8AC9-626F4FA02BE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21F46FB-FF94-4584-8886-0CBEA07F4552}" type="slidenum">
              <a:rPr lang="en-US" altLang="en-US">
                <a:solidFill>
                  <a:schemeClr val="accent2"/>
                </a:solidFill>
              </a:rPr>
              <a:pPr>
                <a:spcBef>
                  <a:spcPct val="0"/>
                </a:spcBef>
              </a:pPr>
              <a:t>27</a:t>
            </a:fld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4505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9E06308-99EE-4806-AA3A-9B753992A513}" type="slidenum">
              <a:rPr lang="en-US" altLang="en-US">
                <a:solidFill>
                  <a:schemeClr val="accent2"/>
                </a:solidFill>
              </a:rPr>
              <a:pPr>
                <a:spcBef>
                  <a:spcPct val="0"/>
                </a:spcBef>
              </a:pPr>
              <a:t>28</a:t>
            </a:fld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4710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DF4F90F-0EBB-4F1E-B81A-8DA2CD107704}" type="slidenum">
              <a:rPr lang="en-US" altLang="en-US">
                <a:solidFill>
                  <a:schemeClr val="accent2"/>
                </a:solidFill>
              </a:rPr>
              <a:pPr>
                <a:spcBef>
                  <a:spcPct val="0"/>
                </a:spcBef>
              </a:pPr>
              <a:t>29</a:t>
            </a:fld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4915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83420C9-ACBE-4C1B-93B6-B086349EE503}" type="slidenum">
              <a:rPr lang="en-US" altLang="en-US">
                <a:solidFill>
                  <a:schemeClr val="accent2"/>
                </a:solidFill>
              </a:rPr>
              <a:pPr>
                <a:spcBef>
                  <a:spcPct val="0"/>
                </a:spcBef>
              </a:pPr>
              <a:t>30</a:t>
            </a:fld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5120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790ACA8-40B9-4802-94EE-AE21AC33582B}" type="slidenum">
              <a:rPr lang="en-US" altLang="en-US">
                <a:solidFill>
                  <a:schemeClr val="accent2"/>
                </a:solidFill>
              </a:rPr>
              <a:pPr>
                <a:spcBef>
                  <a:spcPct val="0"/>
                </a:spcBef>
              </a:pPr>
              <a:t>31</a:t>
            </a:fld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5325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772F29-2D34-4F69-8E93-2D27AFDD0E60}" type="slidenum">
              <a:rPr lang="en-US" altLang="en-US">
                <a:solidFill>
                  <a:schemeClr val="accent2"/>
                </a:solidFill>
              </a:rPr>
              <a:pPr>
                <a:spcBef>
                  <a:spcPct val="0"/>
                </a:spcBef>
              </a:pPr>
              <a:t>53</a:t>
            </a:fld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768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83D0D60-8555-4EC6-AD7B-4C639D2221BC}" type="slidenum">
              <a:rPr lang="en-US" altLang="en-US">
                <a:solidFill>
                  <a:schemeClr val="accent2"/>
                </a:solidFill>
              </a:rPr>
              <a:pPr>
                <a:spcBef>
                  <a:spcPct val="0"/>
                </a:spcBef>
              </a:pPr>
              <a:t>54</a:t>
            </a:fld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788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FFCEE2-F6E9-4784-88A4-9347C0F05E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5146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F03780-616C-4A48-A092-CBD5E15F2D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67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FF393-3299-4C8D-BBBE-60204F053F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436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2708275"/>
            <a:ext cx="3810000" cy="338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708275"/>
            <a:ext cx="3810000" cy="338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CA7509-1B08-42B8-BF3C-EF552E15CF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232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F28C5-0AC6-4741-8321-C403695C67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803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C23C38-9352-4669-8D59-F83A8142CE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669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E121B4-31C3-4E9F-A142-F78BB47AD2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565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413853-662C-4B92-998B-F603500381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60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46B307-67C3-4171-A0D3-43CACA137B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08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98875-FEE5-48BE-A612-3785A5ABED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871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1196975"/>
            <a:ext cx="1943100" cy="48990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196975"/>
            <a:ext cx="5676900" cy="48990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E15B7-0F10-4079-9BF0-83783D877D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621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196975"/>
            <a:ext cx="7700963" cy="863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2708275"/>
            <a:ext cx="7772400" cy="3387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EEF475-F587-4DCE-BC28-7D93195ECF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095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196975"/>
            <a:ext cx="7700963" cy="863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2708275"/>
            <a:ext cx="7772400" cy="3387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CEAC7-3D69-4DDC-8825-905B2B1958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829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196975"/>
            <a:ext cx="77009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708275"/>
            <a:ext cx="77724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Образец текста</a:t>
            </a:r>
          </a:p>
          <a:p>
            <a:pPr lvl="1"/>
            <a:r>
              <a:rPr lang="en-US" altLang="en-US" smtClean="0"/>
              <a:t>Второй уровень</a:t>
            </a:r>
          </a:p>
          <a:p>
            <a:pPr lvl="2"/>
            <a:r>
              <a:rPr lang="en-US" altLang="en-US" smtClean="0"/>
              <a:t>Третий уровень</a:t>
            </a:r>
          </a:p>
          <a:p>
            <a:pPr lvl="3"/>
            <a:r>
              <a:rPr lang="en-US" altLang="en-US" smtClean="0"/>
              <a:t>Четвертый уровень</a:t>
            </a:r>
          </a:p>
          <a:p>
            <a:pPr lvl="4"/>
            <a:r>
              <a:rPr lang="en-US" alt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C60CDBFF-F574-4623-80C1-64506C8AC62A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31" name="Picture 7" descr="log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623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 Narrow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 Narrow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 Narrow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 Narrow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6"/>
          <p:cNvSpPr>
            <a:spLocks noGrp="1" noChangeArrowheads="1"/>
          </p:cNvSpPr>
          <p:nvPr>
            <p:ph type="title"/>
          </p:nvPr>
        </p:nvSpPr>
        <p:spPr>
          <a:xfrm>
            <a:off x="112713" y="2281238"/>
            <a:ext cx="8918575" cy="3527425"/>
          </a:xfrm>
        </p:spPr>
        <p:txBody>
          <a:bodyPr anchor="t"/>
          <a:lstStyle/>
          <a:p>
            <a:pPr eaLnBrk="1" hangingPunct="1"/>
            <a:r>
              <a:rPr lang="uk-UA" altLang="en-US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Туберкульоз легеневий та позалегеневий: етіологія, патогенез, методи лікування та профілактики; клінічна фармація протитуберкульозних препаратів</a:t>
            </a:r>
            <a:endParaRPr lang="ru-RU" altLang="en-US" sz="360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900113" y="198438"/>
            <a:ext cx="7839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FF00"/>
                </a:solidFill>
                <a:latin typeface="Times New Roman" panose="02020603050405020304" pitchFamily="18" charset="0"/>
              </a:rPr>
              <a:t>Одеський національний медичний університет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2688" y="722313"/>
            <a:ext cx="72739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ru-UA" sz="2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Кафедра загальної і клінічної фармакології та фармакогнозії</a:t>
            </a: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3995738" y="6226175"/>
            <a:ext cx="1439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  <a:latin typeface="Times New Roman" panose="02020603050405020304" pitchFamily="18" charset="0"/>
              </a:rPr>
              <a:t>Одеса-2025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260475" y="2205038"/>
            <a:ext cx="6623050" cy="1943100"/>
          </a:xfrm>
        </p:spPr>
        <p:txBody>
          <a:bodyPr/>
          <a:lstStyle/>
          <a:p>
            <a:r>
              <a:rPr lang="en-US" altLang="en-US" sz="115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k-UA" altLang="en-US" sz="1150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 млн!</a:t>
            </a:r>
            <a:endParaRPr lang="en-US" altLang="en-US" sz="1150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323850" y="6237288"/>
            <a:ext cx="2144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Станом на 2023 рік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ig.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1484313"/>
            <a:ext cx="8734425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r="12988"/>
          <a:stretch>
            <a:fillRect/>
          </a:stretch>
        </p:blipFill>
        <p:spPr bwMode="auto">
          <a:xfrm>
            <a:off x="239713" y="1341438"/>
            <a:ext cx="8664575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TextBox 3"/>
          <p:cNvSpPr txBox="1">
            <a:spLocks noChangeArrowheads="1"/>
          </p:cNvSpPr>
          <p:nvPr/>
        </p:nvSpPr>
        <p:spPr bwMode="auto">
          <a:xfrm>
            <a:off x="1187450" y="260350"/>
            <a:ext cx="6769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Estimated number of incident TB cases in 2023, </a:t>
            </a:r>
            <a:endParaRPr lang="uk-UA" altLang="en-US" sz="20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countries with at least 100 000 incident cases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9" r="12988"/>
          <a:stretch>
            <a:fillRect/>
          </a:stretch>
        </p:blipFill>
        <p:spPr bwMode="auto">
          <a:xfrm>
            <a:off x="477838" y="1341438"/>
            <a:ext cx="8188325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1592263" y="681038"/>
            <a:ext cx="59594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Estimated TB incidence rates, 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2530" name="Picture 2" descr="Захворюваність на туберкульоз в Україні у 2020 році знизилася майже на 30%  | Центр громадського здоров'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196975"/>
            <a:ext cx="8642350" cy="1655763"/>
          </a:xfrm>
        </p:spPr>
        <p:txBody>
          <a:bodyPr/>
          <a:lstStyle/>
          <a:p>
            <a:pPr algn="just" eaLnBrk="1" hangingPunct="1"/>
            <a:r>
              <a:rPr lang="uk-UA" altLang="en-US" sz="2800" b="0" smtClean="0">
                <a:latin typeface="Times New Roman" panose="02020603050405020304" pitchFamily="18" charset="0"/>
              </a:rPr>
              <a:t>24 березня 1882 року Роберт Кох на засіданні Берлінського фізіологічного суспільства доповів про </a:t>
            </a:r>
            <a:r>
              <a:rPr lang="en-US" altLang="en-US" sz="2800" b="0" smtClean="0">
                <a:latin typeface="Times New Roman" panose="02020603050405020304" pitchFamily="18" charset="0"/>
              </a:rPr>
              <a:t> </a:t>
            </a:r>
            <a:r>
              <a:rPr lang="uk-UA" altLang="en-US" sz="2800" b="0" smtClean="0">
                <a:latin typeface="Times New Roman" panose="02020603050405020304" pitchFamily="18" charset="0"/>
              </a:rPr>
              <a:t>збудника туберкульозу </a:t>
            </a:r>
            <a:r>
              <a:rPr lang="ru-RU" altLang="en-US" sz="2800" b="0" smtClean="0">
                <a:latin typeface="Times New Roman" panose="02020603050405020304" pitchFamily="18" charset="0"/>
              </a:rPr>
              <a:t>–</a:t>
            </a:r>
            <a:r>
              <a:rPr lang="ru-RU" altLang="en-US" sz="2800" smtClean="0">
                <a:latin typeface="Times New Roman" panose="02020603050405020304" pitchFamily="18" charset="0"/>
              </a:rPr>
              <a:t> </a:t>
            </a:r>
            <a:r>
              <a:rPr lang="uk-UA" altLang="en-US" sz="2800" b="0" smtClean="0">
                <a:latin typeface="Times New Roman" panose="02020603050405020304" pitchFamily="18" charset="0"/>
              </a:rPr>
              <a:t>мікобактерію туберкульозу (Mycobacterіum tuberculosіs)</a:t>
            </a:r>
            <a:endParaRPr lang="ru-RU" altLang="en-US" sz="2800" smtClean="0"/>
          </a:p>
        </p:txBody>
      </p:sp>
      <p:pic>
        <p:nvPicPr>
          <p:cNvPr id="23554" name="Picture 10" descr="koch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" t="2620" b="11731"/>
          <a:stretch>
            <a:fillRect/>
          </a:stretch>
        </p:blipFill>
        <p:spPr>
          <a:xfrm>
            <a:off x="809625" y="3248025"/>
            <a:ext cx="5721350" cy="28479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138" y="333375"/>
            <a:ext cx="5253037" cy="647700"/>
          </a:xfrm>
        </p:spPr>
        <p:txBody>
          <a:bodyPr/>
          <a:lstStyle/>
          <a:p>
            <a:pPr eaLnBrk="1" hangingPunct="1"/>
            <a:r>
              <a:rPr lang="uk-UA" altLang="en-US" sz="3600" smtClean="0">
                <a:latin typeface="Times New Roman" panose="02020603050405020304" pitchFamily="18" charset="0"/>
              </a:rPr>
              <a:t>Історія боротьби</a:t>
            </a:r>
            <a:endParaRPr lang="ru-RU" altLang="en-US" sz="3600" smtClean="0">
              <a:latin typeface="Times New Roman" panose="02020603050405020304" pitchFamily="18" charset="0"/>
            </a:endParaRP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642350" cy="3887787"/>
          </a:xfrm>
        </p:spPr>
        <p:txBody>
          <a:bodyPr/>
          <a:lstStyle/>
          <a:p>
            <a:pPr algn="just" eaLnBrk="1" hangingPunct="1">
              <a:spcBef>
                <a:spcPct val="30000"/>
              </a:spcBef>
            </a:pPr>
            <a:r>
              <a:rPr lang="uk-UA" altLang="en-US" sz="2200" smtClean="0">
                <a:latin typeface="Times New Roman" panose="02020603050405020304" pitchFamily="18" charset="0"/>
              </a:rPr>
              <a:t>1895 рік – відкриття  В.К. Рентгеном в Х-променів, що дало можливість проводити об'єктивну діагностику туберкульозу легенів, внутрішніх органів, костей і суглобів.</a:t>
            </a:r>
          </a:p>
          <a:p>
            <a:pPr algn="just" eaLnBrk="1" hangingPunct="1">
              <a:spcBef>
                <a:spcPct val="30000"/>
              </a:spcBef>
            </a:pPr>
            <a:r>
              <a:rPr lang="uk-UA" altLang="en-US" sz="2200" smtClean="0">
                <a:latin typeface="Times New Roman" panose="02020603050405020304" pitchFamily="18" charset="0"/>
              </a:rPr>
              <a:t>1919 рік – Кальметт та Герен вивели ослаблений штам мікобактерії для вакцинації (вакцина БЦЖ). </a:t>
            </a:r>
          </a:p>
          <a:p>
            <a:pPr algn="just" eaLnBrk="1" hangingPunct="1">
              <a:spcBef>
                <a:spcPct val="30000"/>
              </a:spcBef>
            </a:pPr>
            <a:r>
              <a:rPr lang="uk-UA" altLang="en-US" sz="2200" smtClean="0">
                <a:latin typeface="Times New Roman" panose="02020603050405020304" pitchFamily="18" charset="0"/>
              </a:rPr>
              <a:t>1944 рік – відкриття </a:t>
            </a:r>
            <a:r>
              <a:rPr lang="uk-UA" altLang="en-US" sz="2200" smtClean="0">
                <a:solidFill>
                  <a:srgbClr val="FAFA20"/>
                </a:solidFill>
                <a:latin typeface="Times New Roman" panose="02020603050405020304" pitchFamily="18" charset="0"/>
              </a:rPr>
              <a:t>стрептоміцину</a:t>
            </a:r>
            <a:r>
              <a:rPr lang="uk-UA" altLang="en-US" sz="2200" smtClean="0">
                <a:latin typeface="Times New Roman" panose="02020603050405020304" pitchFamily="18" charset="0"/>
              </a:rPr>
              <a:t> українським бактеріологом,  уродженцем Вінницької області, Соломоном Ваксманом. </a:t>
            </a:r>
          </a:p>
          <a:p>
            <a:pPr algn="just" eaLnBrk="1" hangingPunct="1">
              <a:spcBef>
                <a:spcPct val="30000"/>
              </a:spcBef>
            </a:pPr>
            <a:r>
              <a:rPr lang="uk-UA" altLang="en-US" sz="2200" smtClean="0">
                <a:latin typeface="Times New Roman" panose="02020603050405020304" pitchFamily="18" charset="0"/>
              </a:rPr>
              <a:t>З 1954 року в широку практику ввійшли ПАСК, ізоніазід, тибон, з 1967 року почато застосування найефективнішого  протитуберкульозного препарату – ріфампіціну.</a:t>
            </a:r>
            <a:endParaRPr lang="ru-RU" altLang="en-US" sz="2200" smtClean="0">
              <a:latin typeface="Times New Roman" panose="02020603050405020304" pitchFamily="18" charset="0"/>
            </a:endParaRPr>
          </a:p>
        </p:txBody>
      </p:sp>
      <p:pic>
        <p:nvPicPr>
          <p:cNvPr id="24579" name="Picture 4" descr="line-h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229225"/>
            <a:ext cx="856932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836613"/>
            <a:ext cx="5978525" cy="576262"/>
          </a:xfrm>
        </p:spPr>
        <p:txBody>
          <a:bodyPr/>
          <a:lstStyle/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Етіологія туберкульозу</a:t>
            </a:r>
            <a:r>
              <a:rPr lang="uk-UA" altLang="en-US" sz="4000" smtClean="0"/>
              <a:t> </a:t>
            </a:r>
            <a:endParaRPr lang="ru-RU" altLang="en-US" sz="4000" smtClean="0"/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8775"/>
            <a:ext cx="6192838" cy="489585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	</a:t>
            </a:r>
            <a:r>
              <a:rPr lang="uk-UA" altLang="en-US" sz="2800" smtClean="0">
                <a:solidFill>
                  <a:srgbClr val="FAFA20"/>
                </a:solidFill>
                <a:latin typeface="Times New Roman" panose="02020603050405020304" pitchFamily="18" charset="0"/>
              </a:rPr>
              <a:t>Туберкульоз</a:t>
            </a:r>
            <a:r>
              <a:rPr lang="uk-UA" altLang="en-US" sz="2800" smtClean="0">
                <a:latin typeface="Times New Roman" panose="02020603050405020304" pitchFamily="18" charset="0"/>
              </a:rPr>
              <a:t> – інфекційне захворювання, збудником якого майже в 95% випадків є Mycobacterіum tuberculosіs </a:t>
            </a:r>
          </a:p>
          <a:p>
            <a:pPr algn="just" eaLnBrk="1" hangingPunct="1"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(від латинського слова tuberculum – “горбок”, для туберкульозу характерна наявність горбків в органах і тканинах).</a:t>
            </a:r>
            <a:r>
              <a:rPr lang="ru-RU" altLang="en-US" smtClean="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25603" name="Picture 4" descr="presentation-3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-47625"/>
            <a:ext cx="2257425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765175"/>
            <a:ext cx="7700962" cy="719138"/>
          </a:xfrm>
        </p:spPr>
        <p:txBody>
          <a:bodyPr/>
          <a:lstStyle/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Етіологія туберкульозу</a:t>
            </a:r>
            <a:endParaRPr lang="ru-RU" altLang="en-US" sz="4000" smtClean="0">
              <a:latin typeface="Times New Roman" panose="02020603050405020304" pitchFamily="18" charset="0"/>
            </a:endParaRP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28775"/>
            <a:ext cx="8062913" cy="4467225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spcBef>
                <a:spcPct val="50000"/>
              </a:spcBef>
            </a:pPr>
            <a:r>
              <a:rPr lang="uk-UA" altLang="en-US" sz="2600" smtClean="0">
                <a:latin typeface="Times New Roman" panose="02020603050405020304" pitchFamily="18" charset="0"/>
              </a:rPr>
              <a:t>Мікобактерії відносяться до сімейства променистих грибів, широко розповсюджених у природі </a:t>
            </a:r>
          </a:p>
          <a:p>
            <a:pPr algn="just" eaLnBrk="1" hangingPunct="1">
              <a:lnSpc>
                <a:spcPct val="110000"/>
              </a:lnSpc>
              <a:spcBef>
                <a:spcPct val="50000"/>
              </a:spcBef>
            </a:pPr>
            <a:r>
              <a:rPr lang="uk-UA" altLang="en-US" sz="2600" smtClean="0">
                <a:latin typeface="Times New Roman" panose="02020603050405020304" pitchFamily="18" charset="0"/>
              </a:rPr>
              <a:t>Патогенними для людини є також Mycobacterіum bovіs та Mycobacterіum afrіcanum</a:t>
            </a:r>
          </a:p>
          <a:p>
            <a:pPr algn="just" eaLnBrk="1" hangingPunct="1">
              <a:lnSpc>
                <a:spcPct val="110000"/>
              </a:lnSpc>
              <a:spcBef>
                <a:spcPct val="50000"/>
              </a:spcBef>
            </a:pPr>
            <a:r>
              <a:rPr lang="uk-UA" altLang="en-US" sz="2600" smtClean="0">
                <a:latin typeface="Times New Roman" panose="02020603050405020304" pitchFamily="18" charset="0"/>
              </a:rPr>
              <a:t>Mycobacterіum tuberculosіs (МБТ) мають вигляд тонких, трохи вигнутих, паличок довжиною 0,8-5 мкм, товщиною 0,3-0,5 мкм</a:t>
            </a:r>
          </a:p>
          <a:p>
            <a:pPr algn="just" eaLnBrk="1" hangingPunct="1">
              <a:lnSpc>
                <a:spcPct val="110000"/>
              </a:lnSpc>
              <a:spcBef>
                <a:spcPct val="50000"/>
              </a:spcBef>
            </a:pPr>
            <a:r>
              <a:rPr lang="uk-UA" altLang="en-US" sz="2600" smtClean="0">
                <a:latin typeface="Times New Roman" panose="02020603050405020304" pitchFamily="18" charset="0"/>
              </a:rPr>
              <a:t> МБТ не утворюють спор і капсул.</a:t>
            </a:r>
            <a:r>
              <a:rPr lang="uk-UA" altLang="en-US" sz="2000" smtClean="0">
                <a:latin typeface="Times New Roman" panose="02020603050405020304" pitchFamily="18" charset="0"/>
              </a:rPr>
              <a:t> </a:t>
            </a:r>
            <a:endParaRPr lang="ru-RU" altLang="en-US" sz="20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138" y="476250"/>
            <a:ext cx="5326062" cy="649288"/>
          </a:xfrm>
        </p:spPr>
        <p:txBody>
          <a:bodyPr/>
          <a:lstStyle/>
          <a:p>
            <a:pPr eaLnBrk="1" hangingPunct="1"/>
            <a:r>
              <a:rPr lang="uk-UA" altLang="en-US" sz="3600" smtClean="0">
                <a:latin typeface="Times New Roman" panose="02020603050405020304" pitchFamily="18" charset="0"/>
              </a:rPr>
              <a:t>Етіологія туберкульозу</a:t>
            </a:r>
            <a:endParaRPr lang="ru-RU" altLang="en-US" sz="3600" smtClean="0">
              <a:latin typeface="Times New Roman" panose="02020603050405020304" pitchFamily="18" charset="0"/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8640762" cy="540067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ct val="4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При мікроскопічному дослідженні мокротиння збудники туберкульозу видні як паличкоподібні утворення червоного кольору (зберігають барвник після промивання пофарбованих препаратів кислотою або спиртом). 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Туберкульозні мікобактерії можуть залишатися в тканинах у неактивному стані, зберігаючи життєздатність багато років.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</a:pPr>
            <a:r>
              <a:rPr lang="uk-UA" altLang="en-US" sz="2400" smtClean="0">
                <a:solidFill>
                  <a:srgbClr val="FFFF66"/>
                </a:solidFill>
                <a:latin typeface="Times New Roman" panose="02020603050405020304" pitchFamily="18" charset="0"/>
              </a:rPr>
              <a:t>Найважливішою їхньою особливістю є кислото-, спирто- і лугостійкість.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МБТ </a:t>
            </a:r>
            <a:r>
              <a:rPr lang="uk-UA" altLang="en-US" sz="2000" smtClean="0">
                <a:latin typeface="Times New Roman" panose="02020603050405020304" pitchFamily="18" charset="0"/>
              </a:rPr>
              <a:t>–</a:t>
            </a:r>
            <a:r>
              <a:rPr lang="uk-UA" altLang="en-US" sz="2400" smtClean="0">
                <a:latin typeface="Times New Roman" panose="02020603050405020304" pitchFamily="18" charset="0"/>
              </a:rPr>
              <a:t> аероби, для їхнього нормального розвитку необхідний кисень. 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Розмноження МБТ відбувається шляхом простого поділу, рідше – брунькуванням. Цикл простого поділу триває 20-24 години.</a:t>
            </a:r>
            <a:endParaRPr lang="ru-RU" altLang="en-US" sz="24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836613"/>
            <a:ext cx="8569325" cy="504825"/>
          </a:xfrm>
        </p:spPr>
        <p:txBody>
          <a:bodyPr/>
          <a:lstStyle/>
          <a:p>
            <a:pPr eaLnBrk="1" hangingPunct="1"/>
            <a:r>
              <a:rPr lang="uk-UA" altLang="en-US" sz="3400" smtClean="0">
                <a:latin typeface="Times New Roman" panose="02020603050405020304" pitchFamily="18" charset="0"/>
              </a:rPr>
              <a:t>Стійкість МБТ в зовнішньому середовищі</a:t>
            </a:r>
            <a:r>
              <a:rPr lang="uk-UA" altLang="en-US" sz="4000" smtClean="0"/>
              <a:t> </a:t>
            </a:r>
            <a:endParaRPr lang="ru-RU" altLang="en-US" sz="4000" smtClean="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8775"/>
            <a:ext cx="8496300" cy="4895850"/>
          </a:xfrm>
        </p:spPr>
        <p:txBody>
          <a:bodyPr/>
          <a:lstStyle/>
          <a:p>
            <a:pPr algn="just" eaLnBrk="1" hangingPunct="1"/>
            <a:r>
              <a:rPr lang="uk-UA" altLang="en-US" sz="2800" smtClean="0">
                <a:latin typeface="Times New Roman" panose="02020603050405020304" pitchFamily="18" charset="0"/>
              </a:rPr>
              <a:t>МБТ чутливі </a:t>
            </a:r>
          </a:p>
          <a:p>
            <a:pPr algn="just" eaLnBrk="1" hangingPunct="1">
              <a:buFontTx/>
              <a:buChar char="-"/>
            </a:pPr>
            <a:r>
              <a:rPr lang="uk-UA" altLang="en-US" sz="2800" smtClean="0">
                <a:latin typeface="Times New Roman" panose="02020603050405020304" pitchFamily="18" charset="0"/>
              </a:rPr>
              <a:t>до сонячного проміння,</a:t>
            </a:r>
          </a:p>
          <a:p>
            <a:pPr algn="just" eaLnBrk="1" hangingPunct="1">
              <a:buFontTx/>
              <a:buChar char="-"/>
            </a:pPr>
            <a:r>
              <a:rPr lang="uk-UA" altLang="en-US" sz="2800" smtClean="0">
                <a:latin typeface="Times New Roman" panose="02020603050405020304" pitchFamily="18" charset="0"/>
              </a:rPr>
              <a:t>УФ опромінення, </a:t>
            </a:r>
          </a:p>
          <a:p>
            <a:pPr algn="just" eaLnBrk="1" hangingPunct="1">
              <a:buFontTx/>
              <a:buChar char="-"/>
            </a:pPr>
            <a:r>
              <a:rPr lang="uk-UA" altLang="en-US" sz="2800" smtClean="0">
                <a:latin typeface="Times New Roman" panose="02020603050405020304" pitchFamily="18" charset="0"/>
              </a:rPr>
              <a:t>впливу високих температур </a:t>
            </a:r>
          </a:p>
          <a:p>
            <a:pPr algn="just" eaLnBrk="1" hangingPunct="1">
              <a:buFontTx/>
              <a:buChar char="-"/>
            </a:pPr>
            <a:r>
              <a:rPr lang="uk-UA" altLang="en-US" sz="2800" smtClean="0">
                <a:latin typeface="Times New Roman" panose="02020603050405020304" pitchFamily="18" charset="0"/>
              </a:rPr>
              <a:t>розчинів, що містять хлор  </a:t>
            </a:r>
          </a:p>
          <a:p>
            <a:pPr algn="just" eaLnBrk="1" hangingPunct="1">
              <a:buFontTx/>
              <a:buNone/>
            </a:pPr>
            <a:endParaRPr lang="uk-UA" altLang="en-US" sz="28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96975"/>
            <a:ext cx="8062913" cy="863600"/>
          </a:xfrm>
        </p:spPr>
        <p:txBody>
          <a:bodyPr/>
          <a:lstStyle/>
          <a:p>
            <a:pPr eaLnBrk="1" hangingPunct="1"/>
            <a:r>
              <a:rPr lang="uk-UA" altLang="en-US" sz="3400" smtClean="0">
                <a:latin typeface="Times New Roman" panose="02020603050405020304" pitchFamily="18" charset="0"/>
              </a:rPr>
              <a:t>Стійкість МБТ в зовнішньому середовищі</a:t>
            </a:r>
            <a:endParaRPr lang="ru-RU" altLang="en-US" sz="3400" smtClean="0">
              <a:latin typeface="Times New Roman" panose="02020603050405020304" pitchFamily="18" charset="0"/>
            </a:endParaRP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2375"/>
            <a:ext cx="7772400" cy="36036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uk-UA" altLang="en-US" sz="2400" smtClean="0">
                <a:latin typeface="Times New Roman" panose="02020603050405020304" pitchFamily="18" charset="0"/>
              </a:rPr>
              <a:t>При відсутності сонячного світла МБТ зберігають  життєздатність протягом декількох місяців (на сторінках книг – до 3 місяців);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    до 10 днів можуть зберігатися у вуличному пилу. 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en-US" sz="2400" smtClean="0">
                <a:latin typeface="Times New Roman" panose="02020603050405020304" pitchFamily="18" charset="0"/>
              </a:rPr>
              <a:t>Під впливом </a:t>
            </a:r>
            <a:r>
              <a:rPr lang="uk-UA" altLang="en-US" sz="2400" b="1" smtClean="0">
                <a:latin typeface="Times New Roman" panose="02020603050405020304" pitchFamily="18" charset="0"/>
              </a:rPr>
              <a:t>прямих сонячних променів</a:t>
            </a:r>
            <a:r>
              <a:rPr lang="uk-UA" altLang="en-US" sz="2400" smtClean="0">
                <a:latin typeface="Times New Roman" panose="02020603050405020304" pitchFamily="18" charset="0"/>
              </a:rPr>
              <a:t> МБТ гинуть через </a:t>
            </a:r>
            <a:r>
              <a:rPr lang="uk-UA" altLang="en-US" sz="2400" b="1" smtClean="0">
                <a:latin typeface="Times New Roman" panose="02020603050405020304" pitchFamily="18" charset="0"/>
              </a:rPr>
              <a:t>1-1,5 години</a:t>
            </a:r>
            <a:r>
              <a:rPr lang="uk-UA" altLang="en-US" sz="2400" smtClean="0">
                <a:latin typeface="Times New Roman" panose="02020603050405020304" pitchFamily="18" charset="0"/>
              </a:rPr>
              <a:t>,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en-US" sz="2400" smtClean="0">
                <a:latin typeface="Times New Roman" panose="02020603050405020304" pitchFamily="18" charset="0"/>
              </a:rPr>
              <a:t> при </a:t>
            </a:r>
            <a:r>
              <a:rPr lang="uk-UA" altLang="en-US" sz="2400" b="1" smtClean="0">
                <a:latin typeface="Times New Roman" panose="02020603050405020304" pitchFamily="18" charset="0"/>
              </a:rPr>
              <a:t>ультрафіолетовому опроміненні</a:t>
            </a:r>
            <a:r>
              <a:rPr lang="uk-UA" altLang="en-US" sz="2400" smtClean="0">
                <a:latin typeface="Times New Roman" panose="02020603050405020304" pitchFamily="18" charset="0"/>
              </a:rPr>
              <a:t> – через </a:t>
            </a:r>
            <a:r>
              <a:rPr lang="uk-UA" altLang="en-US" sz="2400" b="1" smtClean="0">
                <a:latin typeface="Times New Roman" panose="02020603050405020304" pitchFamily="18" charset="0"/>
              </a:rPr>
              <a:t>2-3 хвилини</a:t>
            </a:r>
            <a:r>
              <a:rPr lang="uk-UA" altLang="en-US" sz="2400" smtClean="0">
                <a:latin typeface="Times New Roman" panose="02020603050405020304" pitchFamily="18" charset="0"/>
              </a:rPr>
              <a:t>. 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en-US" sz="2400" b="1" smtClean="0">
                <a:latin typeface="Times New Roman" panose="02020603050405020304" pitchFamily="18" charset="0"/>
              </a:rPr>
              <a:t>Розсіяне сонячне світло</a:t>
            </a:r>
            <a:r>
              <a:rPr lang="uk-UA" altLang="en-US" sz="2400" smtClean="0">
                <a:latin typeface="Times New Roman" panose="02020603050405020304" pitchFamily="18" charset="0"/>
              </a:rPr>
              <a:t> вбиває МБТ через </a:t>
            </a:r>
            <a:r>
              <a:rPr lang="uk-UA" altLang="en-US" sz="2400" b="1" smtClean="0">
                <a:latin typeface="Times New Roman" panose="02020603050405020304" pitchFamily="18" charset="0"/>
              </a:rPr>
              <a:t>40-80 днів</a:t>
            </a:r>
            <a:endParaRPr lang="ru-RU" altLang="en-US" sz="2400" b="1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8775"/>
            <a:ext cx="8496300" cy="5040313"/>
          </a:xfrm>
        </p:spPr>
        <p:txBody>
          <a:bodyPr/>
          <a:lstStyle/>
          <a:p>
            <a:pPr algn="just" eaLnBrk="1" hangingPunct="1"/>
            <a:r>
              <a:rPr lang="uk-UA" altLang="en-US" sz="2400" smtClean="0">
                <a:latin typeface="Times New Roman" panose="02020603050405020304" pitchFamily="18" charset="0"/>
              </a:rPr>
              <a:t>При нагріванні</a:t>
            </a:r>
          </a:p>
          <a:p>
            <a:pPr algn="just" eaLnBrk="1" hangingPunct="1"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      до 60С МБТ гинуть протягом  30-50 хвилин,</a:t>
            </a:r>
          </a:p>
          <a:p>
            <a:pPr algn="just" eaLnBrk="1" hangingPunct="1"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      до 80С – протягом  5 хвилин, </a:t>
            </a:r>
          </a:p>
          <a:p>
            <a:pPr algn="just" eaLnBrk="1" hangingPunct="1"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      кип'ятіння вбиває МБТ  протягом  декількох хвилин. </a:t>
            </a:r>
          </a:p>
          <a:p>
            <a:pPr algn="just" eaLnBrk="1" hangingPunct="1"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     сухожар  (100С) убиває МБТ тільки через 1 годину </a:t>
            </a:r>
          </a:p>
          <a:p>
            <a:pPr algn="just" eaLnBrk="1" hangingPunct="1"/>
            <a:r>
              <a:rPr lang="uk-UA" altLang="en-US" sz="2400" smtClean="0">
                <a:latin typeface="Times New Roman" panose="02020603050405020304" pitchFamily="18" charset="0"/>
              </a:rPr>
              <a:t>Висушування, гниття та низькі температури МБТ переносять добре. При температурі – 23С вони зберігаються до 7 років. </a:t>
            </a:r>
          </a:p>
          <a:p>
            <a:pPr algn="just" eaLnBrk="1" hangingPunct="1"/>
            <a:r>
              <a:rPr lang="uk-UA" altLang="en-US" sz="2400" smtClean="0">
                <a:solidFill>
                  <a:srgbClr val="FFFF66"/>
                </a:solidFill>
                <a:latin typeface="Times New Roman" panose="02020603050405020304" pitchFamily="18" charset="0"/>
              </a:rPr>
              <a:t>Найбільш ефективними дезінфікуючими засобами є препарати, що містять хлор. </a:t>
            </a:r>
          </a:p>
        </p:txBody>
      </p:sp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0" y="836613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3400" b="1">
                <a:latin typeface="Times New Roman" panose="02020603050405020304" pitchFamily="18" charset="0"/>
              </a:rPr>
              <a:t>Стійкість МБТ в зовнішньому середовищі-2</a:t>
            </a:r>
            <a:r>
              <a:rPr lang="uk-UA" altLang="en-US" sz="4000" b="1">
                <a:latin typeface="Arial Narrow" panose="020B0606020202030204" pitchFamily="34" charset="0"/>
              </a:rPr>
              <a:t> </a:t>
            </a:r>
            <a:endParaRPr lang="ru-RU" altLang="en-US" sz="4000" b="1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en-US" smtClean="0">
                <a:latin typeface="Times New Roman" panose="02020603050405020304" pitchFamily="18" charset="0"/>
              </a:rPr>
              <a:t>Епідеміологія</a:t>
            </a:r>
            <a:r>
              <a:rPr lang="uk-UA" altLang="en-US" smtClean="0"/>
              <a:t> </a:t>
            </a:r>
            <a:endParaRPr lang="ru-RU" altLang="en-US" smtClean="0"/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		</a:t>
            </a:r>
            <a:r>
              <a:rPr lang="uk-UA" altLang="en-US" smtClean="0">
                <a:solidFill>
                  <a:srgbClr val="FAFA20"/>
                </a:solidFill>
                <a:latin typeface="Times New Roman" panose="02020603050405020304" pitchFamily="18" charset="0"/>
              </a:rPr>
              <a:t>Основне джерело інфекції</a:t>
            </a:r>
            <a:r>
              <a:rPr lang="uk-UA" altLang="en-US" smtClean="0">
                <a:latin typeface="Times New Roman" panose="02020603050405020304" pitchFamily="18" charset="0"/>
              </a:rPr>
              <a:t> – 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хворі легеневою формою туберкульозу, </a:t>
            </a:r>
          </a:p>
          <a:p>
            <a:pPr algn="just" eaLnBrk="1" hangingPunct="1">
              <a:lnSpc>
                <a:spcPct val="110000"/>
              </a:lnSpc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у мокротинні яких виявляють МБТ</a:t>
            </a:r>
            <a:endParaRPr lang="ru-RU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981075"/>
            <a:ext cx="7700962" cy="503238"/>
          </a:xfrm>
        </p:spPr>
        <p:txBody>
          <a:bodyPr/>
          <a:lstStyle/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Шляхи передачі ТБ</a:t>
            </a:r>
            <a:endParaRPr lang="ru-RU" altLang="en-US" sz="4000" smtClean="0">
              <a:latin typeface="Times New Roman" panose="02020603050405020304" pitchFamily="18" charset="0"/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353425" cy="4752975"/>
          </a:xfrm>
        </p:spPr>
        <p:txBody>
          <a:bodyPr/>
          <a:lstStyle/>
          <a:p>
            <a:pPr algn="just" eaLnBrk="1" hangingPunct="1">
              <a:spcBef>
                <a:spcPct val="50000"/>
              </a:spcBef>
            </a:pPr>
            <a:r>
              <a:rPr lang="uk-UA" altLang="en-US" sz="2800" smtClean="0">
                <a:solidFill>
                  <a:srgbClr val="FAFA20"/>
                </a:solidFill>
                <a:latin typeface="Times New Roman" panose="02020603050405020304" pitchFamily="18" charset="0"/>
              </a:rPr>
              <a:t>аерогенний шлях</a:t>
            </a:r>
            <a:r>
              <a:rPr lang="uk-UA" altLang="en-US" sz="2800" smtClean="0">
                <a:latin typeface="Times New Roman" panose="02020603050405020304" pitchFamily="18" charset="0"/>
              </a:rPr>
              <a:t>  - більше 95% :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  - повітряно-краплинний 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   - повітряно-пиловий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РІДКО:</a:t>
            </a:r>
          </a:p>
          <a:p>
            <a:pPr algn="just" eaLnBrk="1" hangingPunct="1">
              <a:spcBef>
                <a:spcPct val="50000"/>
              </a:spcBef>
            </a:pPr>
            <a:r>
              <a:rPr lang="uk-UA" altLang="en-US" sz="2800" smtClean="0">
                <a:solidFill>
                  <a:srgbClr val="FAFA20"/>
                </a:solidFill>
                <a:latin typeface="Times New Roman" panose="02020603050405020304" pitchFamily="18" charset="0"/>
              </a:rPr>
              <a:t>аліментарний</a:t>
            </a:r>
            <a:r>
              <a:rPr lang="uk-UA" altLang="en-US" sz="2800" smtClean="0">
                <a:latin typeface="Times New Roman" panose="02020603050405020304" pitchFamily="18" charset="0"/>
              </a:rPr>
              <a:t> (при вживанні не пастеризованого молока від хворих корів);</a:t>
            </a:r>
          </a:p>
          <a:p>
            <a:pPr algn="just" eaLnBrk="1" hangingPunct="1">
              <a:spcBef>
                <a:spcPct val="50000"/>
              </a:spcBef>
            </a:pPr>
            <a:r>
              <a:rPr lang="uk-UA" altLang="en-US" sz="2800" smtClean="0">
                <a:solidFill>
                  <a:srgbClr val="FAFA20"/>
                </a:solidFill>
                <a:latin typeface="Times New Roman" panose="02020603050405020304" pitchFamily="18" charset="0"/>
              </a:rPr>
              <a:t>контактний</a:t>
            </a:r>
            <a:r>
              <a:rPr lang="uk-UA" altLang="en-US" sz="2800" smtClean="0">
                <a:latin typeface="Times New Roman" panose="02020603050405020304" pitchFamily="18" charset="0"/>
              </a:rPr>
              <a:t> (через ушкоджену шкіру або слизові оболонки).</a:t>
            </a:r>
            <a:endParaRPr lang="ru-RU" altLang="en-US" sz="28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138" y="333375"/>
            <a:ext cx="5616575" cy="576263"/>
          </a:xfrm>
        </p:spPr>
        <p:txBody>
          <a:bodyPr/>
          <a:lstStyle/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Механізм інфікування </a:t>
            </a:r>
            <a:endParaRPr lang="ru-RU" altLang="en-US" sz="4000" smtClean="0"/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8569325" cy="5113337"/>
          </a:xfrm>
        </p:spPr>
        <p:txBody>
          <a:bodyPr/>
          <a:lstStyle/>
          <a:p>
            <a:pPr algn="just" eaLnBrk="1" hangingPunct="1">
              <a:spcBef>
                <a:spcPct val="5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При кашлі утворюються дрібні крапельки (інфекційні частки респіраторного секрету менш 5 мкм у діаметрі, у яких перебувають збудники ТБ). </a:t>
            </a:r>
          </a:p>
          <a:p>
            <a:pPr algn="just" eaLnBrk="1" hangingPunct="1">
              <a:spcBef>
                <a:spcPct val="50000"/>
              </a:spcBef>
            </a:pPr>
            <a:endParaRPr lang="uk-UA" altLang="en-US" sz="2400" smtClean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Під час одного кашльового поштовху може утворюватися до 3 тис. таких крапельок. Крапельки можуть протягом  довгого часу залишатися в повітрі.</a:t>
            </a:r>
          </a:p>
          <a:p>
            <a:pPr algn="just" eaLnBrk="1" hangingPunct="1">
              <a:spcBef>
                <a:spcPct val="50000"/>
              </a:spcBef>
            </a:pPr>
            <a:endParaRPr lang="uk-UA" altLang="en-US" sz="2400" smtClean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Зараження зазвичай відбувається у приміщеннях. Крапельки настільки малі, що проникають в альвеоли легенів, де починається розмноження мікобактерій.</a:t>
            </a:r>
            <a:endParaRPr lang="ru-RU" altLang="en-US" sz="24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5"/>
          <p:cNvSpPr>
            <a:spLocks noGrp="1" noChangeArrowheads="1"/>
          </p:cNvSpPr>
          <p:nvPr>
            <p:ph type="title"/>
          </p:nvPr>
        </p:nvSpPr>
        <p:spPr>
          <a:xfrm>
            <a:off x="611188" y="908050"/>
            <a:ext cx="7700962" cy="431800"/>
          </a:xfrm>
        </p:spPr>
        <p:txBody>
          <a:bodyPr/>
          <a:lstStyle/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Інфікування та захворюваність</a:t>
            </a:r>
            <a:r>
              <a:rPr lang="uk-UA" altLang="en-US" sz="4000" smtClean="0"/>
              <a:t> </a:t>
            </a:r>
            <a:endParaRPr lang="ru-RU" altLang="en-US" sz="4000" smtClean="0"/>
          </a:p>
        </p:txBody>
      </p:sp>
      <p:graphicFrame>
        <p:nvGraphicFramePr>
          <p:cNvPr id="34818" name="Object 4"/>
          <p:cNvGraphicFramePr>
            <a:graphicFrameLocks noChangeAspect="1"/>
          </p:cNvGraphicFramePr>
          <p:nvPr>
            <p:ph idx="1"/>
          </p:nvPr>
        </p:nvGraphicFramePr>
        <p:xfrm>
          <a:off x="1403350" y="2565400"/>
          <a:ext cx="6399213" cy="338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Chart" r:id="rId4" imgW="0" imgH="0" progId="MSGraph.Chart.8">
                  <p:embed followColorScheme="full"/>
                </p:oleObj>
              </mc:Choice>
              <mc:Fallback>
                <p:oleObj name="Chart" r:id="rId4" imgW="0" imgH="0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565400"/>
                        <a:ext cx="6399213" cy="338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5715000" y="5334000"/>
            <a:ext cx="3200400" cy="155416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uk-UA" sz="3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9 мільйонів захворівших на рік </a:t>
            </a:r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395288" y="2060575"/>
            <a:ext cx="3097212" cy="9461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28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  <a:r>
              <a:rPr lang="ru-RU" sz="28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млрд. </a:t>
            </a:r>
            <a:r>
              <a:rPr lang="uk-UA" sz="28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інфікованих</a:t>
            </a:r>
            <a:endParaRPr lang="uk-UA" sz="2800" b="1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REN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REN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9" grpId="0" animBg="1" autoUpdateAnimBg="0"/>
      <p:bldP spid="100360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en-US" smtClean="0">
                <a:latin typeface="Times New Roman" panose="02020603050405020304" pitchFamily="18" charset="0"/>
              </a:rPr>
              <a:t>ТБ </a:t>
            </a:r>
            <a:r>
              <a:rPr lang="uk-UA" altLang="en-US" smtClean="0">
                <a:solidFill>
                  <a:srgbClr val="FAFA20"/>
                </a:solidFill>
                <a:latin typeface="Times New Roman" panose="02020603050405020304" pitchFamily="18" charset="0"/>
              </a:rPr>
              <a:t>не</a:t>
            </a:r>
            <a:r>
              <a:rPr lang="uk-UA" altLang="en-US" smtClean="0">
                <a:latin typeface="Times New Roman" panose="02020603050405020304" pitchFamily="18" charset="0"/>
              </a:rPr>
              <a:t> передається</a:t>
            </a:r>
            <a:r>
              <a:rPr lang="uk-UA" altLang="en-US" smtClean="0"/>
              <a:t> </a:t>
            </a:r>
            <a:endParaRPr lang="ru-RU" altLang="en-US" smtClean="0"/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через їжу й воду,</a:t>
            </a:r>
          </a:p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статевим шляхом, </a:t>
            </a:r>
          </a:p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через кров при переливанні, </a:t>
            </a:r>
          </a:p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через укуси комарів.</a:t>
            </a:r>
            <a:r>
              <a:rPr lang="ru-RU" altLang="en-US" sz="4000" smtClean="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836613"/>
            <a:ext cx="7700962" cy="503237"/>
          </a:xfrm>
        </p:spPr>
        <p:txBody>
          <a:bodyPr/>
          <a:lstStyle/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Ризик інфікування зумовлює </a:t>
            </a:r>
            <a:endParaRPr lang="ru-RU" altLang="en-US" sz="3600" smtClean="0"/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424863" cy="5256213"/>
          </a:xfrm>
        </p:spPr>
        <p:txBody>
          <a:bodyPr/>
          <a:lstStyle/>
          <a:p>
            <a:pPr algn="just" eaLnBrk="1" hangingPunct="1"/>
            <a:r>
              <a:rPr lang="uk-UA" altLang="en-US" sz="2400" smtClean="0">
                <a:latin typeface="Times New Roman" panose="02020603050405020304" pitchFamily="18" charset="0"/>
              </a:rPr>
              <a:t>кількість та вірулентність МБТ</a:t>
            </a:r>
          </a:p>
          <a:p>
            <a:pPr algn="just" eaLnBrk="1" hangingPunct="1"/>
            <a:r>
              <a:rPr lang="uk-UA" altLang="en-US" sz="2400" smtClean="0">
                <a:latin typeface="Times New Roman" panose="02020603050405020304" pitchFamily="18" charset="0"/>
              </a:rPr>
              <a:t>тривалість контакту із хворим, що виділяє бактерії</a:t>
            </a:r>
          </a:p>
          <a:p>
            <a:pPr algn="just" eaLnBrk="1" hangingPunct="1"/>
            <a:r>
              <a:rPr lang="uk-UA" altLang="en-US" sz="2400" smtClean="0">
                <a:latin typeface="Times New Roman" panose="02020603050405020304" pitchFamily="18" charset="0"/>
              </a:rPr>
              <a:t>імунні властивості організму</a:t>
            </a:r>
          </a:p>
          <a:p>
            <a:pPr algn="just" eaLnBrk="1" hangingPunct="1"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 Ризик зараження в чутливого до інфекції людини, що має тривалі тісні контакти в приміщенні з бацилярним хворим ТБ, досить високий</a:t>
            </a:r>
          </a:p>
          <a:p>
            <a:pPr algn="just" eaLnBrk="1" hangingPunct="1"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Ризик інфікування від абацілярного хворого ТБ легких низький, а від хворого із поза легеневим ТБ – ще нижче</a:t>
            </a:r>
          </a:p>
          <a:p>
            <a:pPr algn="just" eaLnBrk="1" hangingPunct="1">
              <a:buFontTx/>
              <a:buNone/>
            </a:pPr>
            <a:endParaRPr lang="uk-UA" altLang="en-US" sz="2400" smtClean="0">
              <a:latin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r>
              <a:rPr lang="uk-UA" altLang="en-US" sz="2400" b="1" smtClean="0">
                <a:latin typeface="Times New Roman" panose="02020603050405020304" pitchFamily="18" charset="0"/>
              </a:rPr>
              <a:t>Інфіковано туберкульозною інфекцією до 30% населення земної кулі, а занедужають туберкульозом протягом  всього життя тільки 5-10% з них</a:t>
            </a:r>
            <a:endParaRPr lang="ru-RU" altLang="en-US" sz="2400" b="1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484313"/>
            <a:ext cx="7702550" cy="3960812"/>
          </a:xfrm>
        </p:spPr>
        <p:txBody>
          <a:bodyPr/>
          <a:lstStyle/>
          <a:p>
            <a:pPr eaLnBrk="1" hangingPunct="1"/>
            <a:r>
              <a:rPr lang="uk-UA" altLang="en-US" sz="3600" b="0" smtClean="0">
                <a:solidFill>
                  <a:srgbClr val="FAFA20"/>
                </a:solidFill>
                <a:latin typeface="Times New Roman" panose="02020603050405020304" pitchFamily="18" charset="0"/>
              </a:rPr>
              <a:t>Інфіковано туберкульозною інфекцією до 30% населення</a:t>
            </a:r>
            <a:br>
              <a:rPr lang="uk-UA" altLang="en-US" sz="3600" b="0" smtClean="0">
                <a:solidFill>
                  <a:srgbClr val="FAFA20"/>
                </a:solidFill>
                <a:latin typeface="Times New Roman" panose="02020603050405020304" pitchFamily="18" charset="0"/>
              </a:rPr>
            </a:br>
            <a:r>
              <a:rPr lang="uk-UA" altLang="en-US" sz="3600" b="0" smtClean="0">
                <a:solidFill>
                  <a:srgbClr val="FAFA20"/>
                </a:solidFill>
                <a:latin typeface="Times New Roman" panose="02020603050405020304" pitchFamily="18" charset="0"/>
              </a:rPr>
              <a:t> земної кулі, </a:t>
            </a:r>
            <a:br>
              <a:rPr lang="uk-UA" altLang="en-US" sz="3600" b="0" smtClean="0">
                <a:solidFill>
                  <a:srgbClr val="FAFA20"/>
                </a:solidFill>
                <a:latin typeface="Times New Roman" panose="02020603050405020304" pitchFamily="18" charset="0"/>
              </a:rPr>
            </a:br>
            <a:r>
              <a:rPr lang="uk-UA" altLang="en-US" sz="3600" b="0" smtClean="0">
                <a:solidFill>
                  <a:srgbClr val="FAFA20"/>
                </a:solidFill>
                <a:latin typeface="Times New Roman" panose="02020603050405020304" pitchFamily="18" charset="0"/>
              </a:rPr>
              <a:t>а занедужають туберкульозом протягом  всього життя </a:t>
            </a:r>
            <a:br>
              <a:rPr lang="uk-UA" altLang="en-US" sz="3600" b="0" smtClean="0">
                <a:solidFill>
                  <a:srgbClr val="FAFA20"/>
                </a:solidFill>
                <a:latin typeface="Times New Roman" panose="02020603050405020304" pitchFamily="18" charset="0"/>
              </a:rPr>
            </a:br>
            <a:r>
              <a:rPr lang="uk-UA" altLang="en-US" sz="3600" b="0" smtClean="0">
                <a:solidFill>
                  <a:srgbClr val="FAFA20"/>
                </a:solidFill>
                <a:latin typeface="Times New Roman" panose="02020603050405020304" pitchFamily="18" charset="0"/>
              </a:rPr>
              <a:t>тільки 5-10% з них</a:t>
            </a:r>
            <a:r>
              <a:rPr lang="uk-UA" altLang="en-US" b="0" smtClean="0">
                <a:latin typeface="Times New Roman" panose="02020603050405020304" pitchFamily="18" charset="0"/>
              </a:rPr>
              <a:t> </a:t>
            </a:r>
            <a:endParaRPr lang="ru-RU" altLang="en-US" b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333375"/>
            <a:ext cx="5110163" cy="647700"/>
          </a:xfrm>
        </p:spPr>
        <p:txBody>
          <a:bodyPr/>
          <a:lstStyle/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Патогенез</a:t>
            </a:r>
            <a:r>
              <a:rPr lang="uk-UA" altLang="en-US" sz="4000" smtClean="0"/>
              <a:t> </a:t>
            </a:r>
            <a:endParaRPr lang="ru-RU" altLang="en-US" sz="4000" smtClean="0"/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8964613" cy="5805487"/>
          </a:xfrm>
        </p:spPr>
        <p:txBody>
          <a:bodyPr/>
          <a:lstStyle/>
          <a:p>
            <a:pPr algn="just" eaLnBrk="1" hangingPunct="1">
              <a:spcBef>
                <a:spcPct val="5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При потраплянні в дихальні шляхи  великого числа МБТ, починається взаємодія між збудником і імунною системою людини. В альвеолах МБТ поглинаються макрофагами, усередині яких починається швидке розмноження збудника. </a:t>
            </a:r>
          </a:p>
          <a:p>
            <a:pPr algn="just" eaLnBrk="1" hangingPunct="1">
              <a:spcBef>
                <a:spcPct val="5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Зруйнувавши макрофаги, МБТ виходять у міжклітинний простір, звідки попадають у лімфатичні посудини, потім у кровоносне русло. З кровообігом МБТ поширюються по всіх органах. </a:t>
            </a:r>
          </a:p>
          <a:p>
            <a:pPr algn="just" eaLnBrk="1" hangingPunct="1">
              <a:spcBef>
                <a:spcPct val="5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Зазвичай імунна система протягом 2 - 6 тижнів зупиняє розмноження й подальше поширення МБТ.</a:t>
            </a:r>
          </a:p>
          <a:p>
            <a:pPr algn="just" eaLnBrk="1" hangingPunct="1">
              <a:spcBef>
                <a:spcPct val="5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 Людина стає інфікованою, але не хворіє на туберкульоз: не пред'являє скарг, рентгенологічно в неї немає змін у легенях, особа не представляє епідеміологічної небезпеки. </a:t>
            </a:r>
            <a:endParaRPr lang="ru-RU" altLang="en-US" sz="24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981075"/>
            <a:ext cx="7700962" cy="503238"/>
          </a:xfrm>
        </p:spPr>
        <p:txBody>
          <a:bodyPr/>
          <a:lstStyle/>
          <a:p>
            <a:pPr eaLnBrk="1" hangingPunct="1"/>
            <a:r>
              <a:rPr lang="ru-RU" altLang="en-US" sz="3200" smtClean="0">
                <a:latin typeface="Times New Roman" panose="02020603050405020304" pitchFamily="18" charset="0"/>
              </a:rPr>
              <a:t>Модель патогенезу туберкулезу</a:t>
            </a:r>
            <a:endParaRPr lang="en-US" altLang="en-US" sz="3200" smtClean="0">
              <a:latin typeface="Times New Roman" panose="02020603050405020304" pitchFamily="18" charset="0"/>
            </a:endParaRPr>
          </a:p>
        </p:txBody>
      </p:sp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685800" y="3657600"/>
            <a:ext cx="1365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Експозиція</a:t>
            </a:r>
            <a:r>
              <a:rPr lang="ru-RU" altLang="en-US" sz="18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en-US" altLang="en-US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3032125" y="3089275"/>
            <a:ext cx="1692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2819400" y="36576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41" name="Text Box 6"/>
          <p:cNvSpPr>
            <a:spLocks noChangeArrowheads="1"/>
          </p:cNvSpPr>
          <p:nvPr>
            <p:ph type="body" idx="1"/>
          </p:nvPr>
        </p:nvSpPr>
        <p:spPr>
          <a:xfrm>
            <a:off x="2397125" y="3214688"/>
            <a:ext cx="1743075" cy="646112"/>
          </a:xfrm>
          <a:noFill/>
        </p:spPr>
        <p:txBody>
          <a:bodyPr/>
          <a:lstStyle/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uk-UA" altLang="en-US" sz="1600" b="1" smtClean="0">
                <a:latin typeface="Times New Roman" panose="02020603050405020304" pitchFamily="18" charset="0"/>
              </a:rPr>
              <a:t>Субклінічна інфекція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uk-UA" altLang="en-US" sz="1600" b="1" smtClean="0">
                <a:latin typeface="Times New Roman" panose="02020603050405020304" pitchFamily="18" charset="0"/>
              </a:rPr>
              <a:t>    (90% інфікованих)</a:t>
            </a:r>
          </a:p>
        </p:txBody>
      </p:sp>
      <p:sp>
        <p:nvSpPr>
          <p:cNvPr id="39942" name="Text Box 7"/>
          <p:cNvSpPr txBox="1">
            <a:spLocks noChangeArrowheads="1"/>
          </p:cNvSpPr>
          <p:nvPr/>
        </p:nvSpPr>
        <p:spPr bwMode="auto">
          <a:xfrm>
            <a:off x="6232525" y="3165475"/>
            <a:ext cx="1616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43" name="Text Box 8"/>
          <p:cNvSpPr txBox="1">
            <a:spLocks noChangeArrowheads="1"/>
          </p:cNvSpPr>
          <p:nvPr/>
        </p:nvSpPr>
        <p:spPr bwMode="auto">
          <a:xfrm>
            <a:off x="5003800" y="2997200"/>
            <a:ext cx="150495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Хворі</a:t>
            </a:r>
            <a:r>
              <a:rPr lang="ru-RU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 МБТ+</a:t>
            </a:r>
            <a:endParaRPr lang="en-US" altLang="en-US" sz="1800" b="1">
              <a:solidFill>
                <a:srgbClr val="FFFFE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44" name="Text Box 9"/>
          <p:cNvSpPr txBox="1">
            <a:spLocks noChangeArrowheads="1"/>
          </p:cNvSpPr>
          <p:nvPr/>
        </p:nvSpPr>
        <p:spPr bwMode="auto">
          <a:xfrm>
            <a:off x="5105400" y="4419600"/>
            <a:ext cx="1371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Хворі</a:t>
            </a:r>
            <a:r>
              <a:rPr lang="ru-RU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 МБТ-</a:t>
            </a:r>
            <a:endParaRPr lang="en-US" altLang="en-US" sz="1800" b="1">
              <a:solidFill>
                <a:srgbClr val="FFFFE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45" name="Text Box 10"/>
          <p:cNvSpPr txBox="1">
            <a:spLocks noChangeArrowheads="1"/>
          </p:cNvSpPr>
          <p:nvPr/>
        </p:nvSpPr>
        <p:spPr bwMode="auto">
          <a:xfrm>
            <a:off x="7164388" y="3429000"/>
            <a:ext cx="172878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0"/>
              </a:spcBef>
              <a:buFontTx/>
              <a:buNone/>
            </a:pPr>
            <a:r>
              <a:rPr lang="uk-UA" altLang="en-US" sz="2000" b="1">
                <a:solidFill>
                  <a:srgbClr val="FFFFEF"/>
                </a:solidFill>
                <a:latin typeface="Times New Roman" panose="02020603050405020304" pitchFamily="18" charset="0"/>
              </a:rPr>
              <a:t>Вилікування </a:t>
            </a:r>
          </a:p>
          <a:p>
            <a:pPr eaLnBrk="1" hangingPunct="1">
              <a:lnSpc>
                <a:spcPct val="60000"/>
              </a:lnSpc>
              <a:spcBef>
                <a:spcPct val="0"/>
              </a:spcBef>
              <a:buFontTx/>
              <a:buNone/>
            </a:pPr>
            <a:r>
              <a:rPr lang="uk-UA" altLang="en-US" sz="2000" b="1">
                <a:solidFill>
                  <a:srgbClr val="FFFFEF"/>
                </a:solidFill>
                <a:latin typeface="Times New Roman" panose="02020603050405020304" pitchFamily="18" charset="0"/>
              </a:rPr>
              <a:t>хронізація</a:t>
            </a:r>
          </a:p>
          <a:p>
            <a:pPr eaLnBrk="1" hangingPunct="1">
              <a:lnSpc>
                <a:spcPct val="60000"/>
              </a:lnSpc>
              <a:spcBef>
                <a:spcPct val="0"/>
              </a:spcBef>
              <a:buFontTx/>
              <a:buNone/>
            </a:pPr>
            <a:r>
              <a:rPr lang="uk-UA" altLang="en-US" sz="2000" b="1">
                <a:solidFill>
                  <a:srgbClr val="FFFFEF"/>
                </a:solidFill>
                <a:latin typeface="Times New Roman" panose="02020603050405020304" pitchFamily="18" charset="0"/>
              </a:rPr>
              <a:t>смерть</a:t>
            </a:r>
          </a:p>
        </p:txBody>
      </p:sp>
      <p:sp>
        <p:nvSpPr>
          <p:cNvPr id="39946" name="Line 11"/>
          <p:cNvSpPr>
            <a:spLocks noChangeShapeType="1"/>
          </p:cNvSpPr>
          <p:nvPr/>
        </p:nvSpPr>
        <p:spPr bwMode="auto">
          <a:xfrm>
            <a:off x="228600" y="3886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Line 12"/>
          <p:cNvSpPr>
            <a:spLocks noChangeShapeType="1"/>
          </p:cNvSpPr>
          <p:nvPr/>
        </p:nvSpPr>
        <p:spPr bwMode="auto">
          <a:xfrm>
            <a:off x="1981200" y="3886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8" name="Line 13"/>
          <p:cNvSpPr>
            <a:spLocks noChangeShapeType="1"/>
          </p:cNvSpPr>
          <p:nvPr/>
        </p:nvSpPr>
        <p:spPr bwMode="auto">
          <a:xfrm flipV="1">
            <a:off x="4191000" y="34290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9" name="Line 14"/>
          <p:cNvSpPr>
            <a:spLocks noChangeShapeType="1"/>
          </p:cNvSpPr>
          <p:nvPr/>
        </p:nvSpPr>
        <p:spPr bwMode="auto">
          <a:xfrm>
            <a:off x="4191000" y="3962400"/>
            <a:ext cx="838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0" name="Line 15"/>
          <p:cNvSpPr>
            <a:spLocks noChangeShapeType="1"/>
          </p:cNvSpPr>
          <p:nvPr/>
        </p:nvSpPr>
        <p:spPr bwMode="auto">
          <a:xfrm>
            <a:off x="6477000" y="34290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1" name="Line 16"/>
          <p:cNvSpPr>
            <a:spLocks noChangeShapeType="1"/>
          </p:cNvSpPr>
          <p:nvPr/>
        </p:nvSpPr>
        <p:spPr bwMode="auto">
          <a:xfrm flipV="1">
            <a:off x="6553200" y="3886200"/>
            <a:ext cx="990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2" name="Oval 17"/>
          <p:cNvSpPr>
            <a:spLocks noChangeArrowheads="1"/>
          </p:cNvSpPr>
          <p:nvPr/>
        </p:nvSpPr>
        <p:spPr bwMode="auto">
          <a:xfrm>
            <a:off x="0" y="2060575"/>
            <a:ext cx="2332038" cy="1139825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Ризик зараження</a:t>
            </a:r>
          </a:p>
          <a:p>
            <a:pPr algn="ctr" eaLnBrk="1" hangingPunct="1">
              <a:lnSpc>
                <a:spcPct val="9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uk-UA" altLang="en-US" sz="1800">
                <a:solidFill>
                  <a:srgbClr val="FFFFEF"/>
                </a:solidFill>
                <a:latin typeface="Times New Roman" panose="02020603050405020304" pitchFamily="18" charset="0"/>
              </a:rPr>
              <a:t>Кількість заразних хворих </a:t>
            </a:r>
          </a:p>
          <a:p>
            <a:pPr algn="ctr" eaLnBrk="1" hangingPunct="1">
              <a:lnSpc>
                <a:spcPct val="9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uk-UA" altLang="en-US" sz="1800">
                <a:solidFill>
                  <a:srgbClr val="FFFFEF"/>
                </a:solidFill>
                <a:latin typeface="Times New Roman" panose="02020603050405020304" pitchFamily="18" charset="0"/>
              </a:rPr>
              <a:t>Тривалість заразності</a:t>
            </a:r>
          </a:p>
          <a:p>
            <a:pPr algn="ctr" eaLnBrk="1" hangingPunct="1">
              <a:lnSpc>
                <a:spcPct val="9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uk-UA" altLang="en-US" sz="1800">
                <a:solidFill>
                  <a:srgbClr val="FFFFEF"/>
                </a:solidFill>
                <a:latin typeface="Times New Roman" panose="02020603050405020304" pitchFamily="18" charset="0"/>
              </a:rPr>
              <a:t>Характер контакту</a:t>
            </a:r>
            <a:r>
              <a:rPr lang="ru-RU" altLang="en-US" sz="1800">
                <a:solidFill>
                  <a:srgbClr val="FFFFEF"/>
                </a:solidFill>
                <a:latin typeface="Times New Roman" panose="02020603050405020304" pitchFamily="18" charset="0"/>
              </a:rPr>
              <a:t> </a:t>
            </a:r>
            <a:endParaRPr lang="en-US" altLang="en-US" sz="1800">
              <a:solidFill>
                <a:srgbClr val="FFFFE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53" name="Oval 18"/>
          <p:cNvSpPr>
            <a:spLocks noChangeArrowheads="1"/>
          </p:cNvSpPr>
          <p:nvPr/>
        </p:nvSpPr>
        <p:spPr bwMode="auto">
          <a:xfrm>
            <a:off x="3352800" y="5257800"/>
            <a:ext cx="1981200" cy="838200"/>
          </a:xfrm>
          <a:prstGeom prst="ellipse">
            <a:avLst/>
          </a:prstGeom>
          <a:solidFill>
            <a:srgbClr val="008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2000" b="1">
                <a:solidFill>
                  <a:srgbClr val="FFFFEF"/>
                </a:solidFill>
                <a:latin typeface="Times New Roman" panose="02020603050405020304" pitchFamily="18" charset="0"/>
              </a:rPr>
              <a:t>Ризик захворювання</a:t>
            </a: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Зниження імунітету</a:t>
            </a:r>
            <a:r>
              <a:rPr lang="ru-RU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 </a:t>
            </a:r>
            <a:endParaRPr lang="en-US" altLang="en-US" sz="1800" b="1">
              <a:solidFill>
                <a:srgbClr val="FFFFE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54" name="Oval 19"/>
          <p:cNvSpPr>
            <a:spLocks noChangeArrowheads="1"/>
          </p:cNvSpPr>
          <p:nvPr/>
        </p:nvSpPr>
        <p:spPr bwMode="auto">
          <a:xfrm>
            <a:off x="6227763" y="1700213"/>
            <a:ext cx="1600200" cy="914400"/>
          </a:xfrm>
          <a:prstGeom prst="ellipse">
            <a:avLst/>
          </a:prstGeom>
          <a:solidFill>
            <a:srgbClr val="008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Ризик хронізації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Неадекватне лікування</a:t>
            </a:r>
            <a:r>
              <a:rPr lang="ru-RU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 </a:t>
            </a:r>
            <a:endParaRPr lang="en-US" altLang="en-US" sz="1800" b="1">
              <a:solidFill>
                <a:srgbClr val="FFFFE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55" name="Line 20"/>
          <p:cNvSpPr>
            <a:spLocks noChangeShapeType="1"/>
          </p:cNvSpPr>
          <p:nvPr/>
        </p:nvSpPr>
        <p:spPr bwMode="auto">
          <a:xfrm flipV="1">
            <a:off x="4343400" y="41910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6" name="Line 21"/>
          <p:cNvSpPr>
            <a:spLocks noChangeShapeType="1"/>
          </p:cNvSpPr>
          <p:nvPr/>
        </p:nvSpPr>
        <p:spPr bwMode="auto">
          <a:xfrm>
            <a:off x="7162800" y="2667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7" name="Line 22"/>
          <p:cNvSpPr>
            <a:spLocks noChangeShapeType="1"/>
          </p:cNvSpPr>
          <p:nvPr/>
        </p:nvSpPr>
        <p:spPr bwMode="auto">
          <a:xfrm>
            <a:off x="1295400" y="3200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8" name="Text Box 23"/>
          <p:cNvSpPr txBox="1">
            <a:spLocks noChangeArrowheads="1"/>
          </p:cNvSpPr>
          <p:nvPr/>
        </p:nvSpPr>
        <p:spPr bwMode="auto">
          <a:xfrm>
            <a:off x="457200" y="6324600"/>
            <a:ext cx="24511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EF"/>
                </a:solidFill>
                <a:latin typeface="Times New Roman" panose="02020603050405020304" pitchFamily="18" charset="0"/>
              </a:rPr>
              <a:t>(</a:t>
            </a:r>
            <a:r>
              <a:rPr lang="uk-UA" altLang="en-US" sz="1600">
                <a:solidFill>
                  <a:srgbClr val="FFFFEF"/>
                </a:solidFill>
                <a:latin typeface="Times New Roman" panose="02020603050405020304" pitchFamily="18" charset="0"/>
              </a:rPr>
              <a:t>за</a:t>
            </a:r>
            <a:r>
              <a:rPr lang="ru-RU" altLang="en-US" sz="1600">
                <a:solidFill>
                  <a:srgbClr val="FFFFE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600">
                <a:solidFill>
                  <a:srgbClr val="FFFFEF"/>
                </a:solidFill>
                <a:latin typeface="Times New Roman" panose="02020603050405020304" pitchFamily="18" charset="0"/>
              </a:rPr>
              <a:t>Urban and Vogel, 1995)</a:t>
            </a:r>
          </a:p>
        </p:txBody>
      </p:sp>
      <p:pic>
        <p:nvPicPr>
          <p:cNvPr id="39959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276600"/>
            <a:ext cx="12192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0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221163"/>
            <a:ext cx="1295400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61" name="Oval 26"/>
          <p:cNvSpPr>
            <a:spLocks noChangeArrowheads="1"/>
          </p:cNvSpPr>
          <p:nvPr/>
        </p:nvSpPr>
        <p:spPr bwMode="auto">
          <a:xfrm>
            <a:off x="6477000" y="5105400"/>
            <a:ext cx="1828800" cy="1066800"/>
          </a:xfrm>
          <a:prstGeom prst="ellipse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Ризик смерті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Пізнє виявлення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Локалізація процесу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uk-UA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 Неадекватне лікування</a:t>
            </a:r>
            <a:r>
              <a:rPr lang="ru-RU" altLang="en-US" sz="1800" b="1">
                <a:solidFill>
                  <a:srgbClr val="FFFFEF"/>
                </a:solidFill>
                <a:latin typeface="Times New Roman" panose="02020603050405020304" pitchFamily="18" charset="0"/>
              </a:rPr>
              <a:t> </a:t>
            </a:r>
            <a:endParaRPr lang="en-US" altLang="en-US" sz="1800" b="1">
              <a:solidFill>
                <a:srgbClr val="FFFFE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62" name="Line 27"/>
          <p:cNvSpPr>
            <a:spLocks noChangeShapeType="1"/>
          </p:cNvSpPr>
          <p:nvPr/>
        </p:nvSpPr>
        <p:spPr bwMode="auto">
          <a:xfrm flipV="1">
            <a:off x="7239000" y="4114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uk-UA" altLang="en-US" smtClean="0">
                <a:latin typeface="Times New Roman" panose="02020603050405020304" pitchFamily="18" charset="0"/>
              </a:rPr>
              <a:t>Туберкульоз –</a:t>
            </a:r>
            <a:endParaRPr lang="ru-RU" altLang="en-US" smtClean="0">
              <a:latin typeface="Times New Roman" panose="02020603050405020304" pitchFamily="18" charset="0"/>
            </a:endParaRP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5038"/>
            <a:ext cx="7772400" cy="389096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	це стан, при якому є клінічні симптоми або ознаки ураження одного або декількох органів.</a:t>
            </a:r>
          </a:p>
          <a:p>
            <a:pPr algn="just" eaLnBrk="1" hangingPunct="1"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   Це відбувається у зв'язку з тим, що МТБ починають розмножуватися і їх стає настільки багато, що імунітет не в змозі з ними впоратися.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765175"/>
            <a:ext cx="7700962" cy="503238"/>
          </a:xfrm>
        </p:spPr>
        <p:txBody>
          <a:bodyPr/>
          <a:lstStyle/>
          <a:p>
            <a:pPr eaLnBrk="1" hangingPunct="1"/>
            <a:r>
              <a:rPr lang="uk-UA" altLang="en-US" sz="3600" smtClean="0">
                <a:latin typeface="Times New Roman" panose="02020603050405020304" pitchFamily="18" charset="0"/>
              </a:rPr>
              <a:t>Клінічна картина захворювання</a:t>
            </a:r>
            <a:r>
              <a:rPr lang="uk-UA" altLang="en-US" sz="4000" smtClean="0"/>
              <a:t> </a:t>
            </a:r>
            <a:endParaRPr lang="ru-RU" altLang="en-US" sz="4000" smtClean="0"/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7338"/>
            <a:ext cx="7989888" cy="48958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800" smtClean="0">
                <a:solidFill>
                  <a:srgbClr val="FAFA20"/>
                </a:solidFill>
                <a:latin typeface="Times New Roman" panose="02020603050405020304" pitchFamily="18" charset="0"/>
              </a:rPr>
              <a:t>Залежить від локалізації</a:t>
            </a:r>
            <a:r>
              <a:rPr lang="uk-UA" altLang="en-US" sz="2800" smtClean="0">
                <a:solidFill>
                  <a:srgbClr val="FE9B03"/>
                </a:solidFill>
                <a:latin typeface="Times New Roman" panose="02020603050405020304" pitchFamily="18" charset="0"/>
              </a:rPr>
              <a:t> </a:t>
            </a:r>
            <a:endParaRPr lang="uk-UA" altLang="en-US" sz="280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uk-UA" altLang="en-US" sz="2800" smtClean="0">
                <a:solidFill>
                  <a:srgbClr val="FFFFEF"/>
                </a:solidFill>
                <a:latin typeface="Times New Roman" panose="02020603050405020304" pitchFamily="18" charset="0"/>
              </a:rPr>
              <a:t>Туберкульоз легенів 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en-US" sz="2800" smtClean="0">
                <a:solidFill>
                  <a:srgbClr val="FFFFEF"/>
                </a:solidFill>
                <a:latin typeface="Times New Roman" panose="02020603050405020304" pitchFamily="18" charset="0"/>
              </a:rPr>
              <a:t>Позалегеневий туберкульоз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uk-UA" altLang="en-US" smtClean="0">
                <a:solidFill>
                  <a:srgbClr val="FFFFEF"/>
                </a:solidFill>
                <a:latin typeface="Times New Roman" panose="02020603050405020304" pitchFamily="18" charset="0"/>
              </a:rPr>
              <a:t>ТБ лімфовузлів;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uk-UA" altLang="en-US" smtClean="0">
                <a:solidFill>
                  <a:srgbClr val="FFFFEF"/>
                </a:solidFill>
                <a:latin typeface="Times New Roman" panose="02020603050405020304" pitchFamily="18" charset="0"/>
              </a:rPr>
              <a:t>ТБ нирок;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uk-UA" altLang="en-US" smtClean="0">
                <a:solidFill>
                  <a:srgbClr val="FFFFEF"/>
                </a:solidFill>
                <a:latin typeface="Times New Roman" panose="02020603050405020304" pitchFamily="18" charset="0"/>
              </a:rPr>
              <a:t>ТБ хребта та кісток; 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uk-UA" altLang="en-US" smtClean="0">
                <a:solidFill>
                  <a:srgbClr val="FFFFEF"/>
                </a:solidFill>
                <a:latin typeface="Times New Roman" panose="02020603050405020304" pitchFamily="18" charset="0"/>
              </a:rPr>
              <a:t>Туберкульозний менінгіт;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uk-UA" altLang="en-US" smtClean="0">
                <a:solidFill>
                  <a:srgbClr val="FFFFEF"/>
                </a:solidFill>
                <a:latin typeface="Times New Roman" panose="02020603050405020304" pitchFamily="18" charset="0"/>
              </a:rPr>
              <a:t>ТБ черева.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en-US" sz="2800" smtClean="0">
                <a:solidFill>
                  <a:srgbClr val="FFFFEF"/>
                </a:solidFill>
                <a:latin typeface="Times New Roman" panose="02020603050405020304" pitchFamily="18" charset="0"/>
              </a:rPr>
              <a:t>Міліарний ТБ (діти, пацієнти з виснаженням, ВІЛ-інфіковані)</a:t>
            </a:r>
            <a:endParaRPr lang="uk-UA" altLang="en-US" sz="2000" smtClean="0">
              <a:solidFill>
                <a:srgbClr val="FFFFE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113" y="476250"/>
            <a:ext cx="5834062" cy="431800"/>
          </a:xfrm>
        </p:spPr>
        <p:txBody>
          <a:bodyPr/>
          <a:lstStyle/>
          <a:p>
            <a:pPr eaLnBrk="1" hangingPunct="1"/>
            <a:r>
              <a:rPr lang="uk-UA" altLang="en-US" sz="4000" b="0" smtClean="0">
                <a:latin typeface="Times New Roman" panose="02020603050405020304" pitchFamily="18" charset="0"/>
              </a:rPr>
              <a:t>Первинний туберкульоз</a:t>
            </a:r>
            <a:endParaRPr lang="ru-RU" altLang="en-US" sz="4000" smtClean="0">
              <a:latin typeface="Times New Roman" panose="02020603050405020304" pitchFamily="18" charset="0"/>
            </a:endParaRP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569325" cy="5472112"/>
          </a:xfrm>
        </p:spPr>
        <p:txBody>
          <a:bodyPr/>
          <a:lstStyle/>
          <a:p>
            <a:pPr algn="just" eaLnBrk="1" hangingPunct="1">
              <a:spcBef>
                <a:spcPct val="50000"/>
              </a:spcBef>
            </a:pPr>
            <a:r>
              <a:rPr lang="uk-UA" altLang="en-US" sz="2800" smtClean="0">
                <a:latin typeface="Times New Roman" panose="02020603050405020304" pitchFamily="18" charset="0"/>
              </a:rPr>
              <a:t>Внаслідок першої зустрічі з M. tuberculosіs формується </a:t>
            </a:r>
            <a:r>
              <a:rPr lang="uk-UA" altLang="en-US" sz="2800" b="1" smtClean="0">
                <a:solidFill>
                  <a:srgbClr val="FFFF66"/>
                </a:solidFill>
                <a:latin typeface="Times New Roman" panose="02020603050405020304" pitchFamily="18" charset="0"/>
              </a:rPr>
              <a:t>первинний туберкульоз</a:t>
            </a:r>
            <a:endParaRPr lang="uk-UA" altLang="en-US" sz="2800" smtClean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uk-UA" altLang="en-US" sz="2800" smtClean="0">
                <a:latin typeface="Times New Roman" panose="02020603050405020304" pitchFamily="18" charset="0"/>
              </a:rPr>
              <a:t>Протікає з обов'язковим ураженням лімфатичної системи, характеризується недосконалістю імунної відповіді, схильністю до генералізації, а після вироблення імунітету, можливістю самолікування </a:t>
            </a:r>
          </a:p>
          <a:p>
            <a:pPr algn="just" eaLnBrk="1" hangingPunct="1">
              <a:spcBef>
                <a:spcPct val="50000"/>
              </a:spcBef>
            </a:pPr>
            <a:r>
              <a:rPr lang="uk-UA" altLang="en-US" sz="2800" smtClean="0">
                <a:latin typeface="Times New Roman" panose="02020603050405020304" pitchFamily="18" charset="0"/>
              </a:rPr>
              <a:t>Зустрічається переважно в дитячому віці та у ВІЛ-інфікованих осіб у стадії вираженої імуносупресії.</a:t>
            </a:r>
          </a:p>
          <a:p>
            <a:pPr algn="just" eaLnBrk="1" hangingPunct="1">
              <a:spcBef>
                <a:spcPct val="50000"/>
              </a:spcBef>
            </a:pPr>
            <a:r>
              <a:rPr lang="uk-UA" altLang="en-US" sz="2800" smtClean="0">
                <a:latin typeface="Times New Roman" panose="02020603050405020304" pitchFamily="18" charset="0"/>
              </a:rPr>
              <a:t> Найбільш частою клінічною формою є туберкульоз внутрішньо грудних лімфатичних вузлів</a:t>
            </a:r>
            <a:endParaRPr lang="ru-RU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 descr="PULMO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38200"/>
            <a:ext cx="6781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1" name="Oval 3"/>
          <p:cNvSpPr>
            <a:spLocks noChangeArrowheads="1"/>
          </p:cNvSpPr>
          <p:nvPr/>
        </p:nvSpPr>
        <p:spPr bwMode="auto">
          <a:xfrm>
            <a:off x="3810000" y="3048000"/>
            <a:ext cx="457200" cy="4572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4692" name="Oval 4"/>
          <p:cNvSpPr>
            <a:spLocks noChangeArrowheads="1"/>
          </p:cNvSpPr>
          <p:nvPr/>
        </p:nvSpPr>
        <p:spPr bwMode="auto">
          <a:xfrm>
            <a:off x="1676400" y="3505200"/>
            <a:ext cx="304800" cy="3048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4693" name="AutoShape 5"/>
          <p:cNvSpPr>
            <a:spLocks noChangeArrowheads="1"/>
          </p:cNvSpPr>
          <p:nvPr/>
        </p:nvSpPr>
        <p:spPr bwMode="auto">
          <a:xfrm rot="-656884">
            <a:off x="2362200" y="3124200"/>
            <a:ext cx="838200" cy="685800"/>
          </a:xfrm>
          <a:custGeom>
            <a:avLst/>
            <a:gdLst>
              <a:gd name="T0" fmla="*/ 946665913 w 21600"/>
              <a:gd name="T1" fmla="*/ 0 h 21600"/>
              <a:gd name="T2" fmla="*/ 0 w 21600"/>
              <a:gd name="T3" fmla="*/ 345664631 h 21600"/>
              <a:gd name="T4" fmla="*/ 946665913 w 21600"/>
              <a:gd name="T5" fmla="*/ 691329263 h 21600"/>
              <a:gd name="T6" fmla="*/ 1262221204 w 21600"/>
              <a:gd name="T7" fmla="*/ 34566463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Text Box 6"/>
          <p:cNvSpPr txBox="1">
            <a:spLocks noChangeArrowheads="1"/>
          </p:cNvSpPr>
          <p:nvPr/>
        </p:nvSpPr>
        <p:spPr bwMode="auto">
          <a:xfrm>
            <a:off x="1905000" y="0"/>
            <a:ext cx="5867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uk-UA" altLang="en-US" sz="2800">
                <a:solidFill>
                  <a:schemeClr val="hlink"/>
                </a:solidFill>
                <a:latin typeface="Times New Roman" panose="02020603050405020304" pitchFamily="18" charset="0"/>
              </a:rPr>
              <a:t>Первинні вогнища та первинний ТБ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animBg="1"/>
      <p:bldP spid="11469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 descr="PULMO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6781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39" name="AutoShape 3"/>
          <p:cNvSpPr>
            <a:spLocks noChangeArrowheads="1"/>
          </p:cNvSpPr>
          <p:nvPr/>
        </p:nvSpPr>
        <p:spPr bwMode="auto">
          <a:xfrm>
            <a:off x="4572000" y="5943600"/>
            <a:ext cx="1371600" cy="533400"/>
          </a:xfrm>
          <a:prstGeom prst="curvedUpArrow">
            <a:avLst>
              <a:gd name="adj1" fmla="val 51429"/>
              <a:gd name="adj2" fmla="val 10285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6740" name="AutoShape 4"/>
          <p:cNvSpPr>
            <a:spLocks noChangeArrowheads="1"/>
          </p:cNvSpPr>
          <p:nvPr/>
        </p:nvSpPr>
        <p:spPr bwMode="auto">
          <a:xfrm flipH="1">
            <a:off x="3124200" y="5943600"/>
            <a:ext cx="1371600" cy="533400"/>
          </a:xfrm>
          <a:prstGeom prst="curvedUpArrow">
            <a:avLst>
              <a:gd name="adj1" fmla="val 51429"/>
              <a:gd name="adj2" fmla="val 10285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6741" name="AutoShape 5"/>
          <p:cNvSpPr>
            <a:spLocks noChangeArrowheads="1"/>
          </p:cNvSpPr>
          <p:nvPr/>
        </p:nvSpPr>
        <p:spPr bwMode="auto">
          <a:xfrm rot="5400000">
            <a:off x="3276600" y="3962400"/>
            <a:ext cx="2590800" cy="9144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819353200 h 21600"/>
              <a:gd name="T4" fmla="*/ 2147483646 w 21600"/>
              <a:gd name="T5" fmla="*/ 1638706400 h 21600"/>
              <a:gd name="T6" fmla="*/ 2147483646 w 21600"/>
              <a:gd name="T7" fmla="*/ 8193532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1835150" y="0"/>
            <a:ext cx="5410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uk-UA" altLang="en-US" sz="2800">
                <a:solidFill>
                  <a:schemeClr val="hlink"/>
                </a:solidFill>
                <a:latin typeface="Times New Roman" panose="02020603050405020304" pitchFamily="18" charset="0"/>
              </a:rPr>
              <a:t>Дисемінація через кровообіг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animBg="1"/>
      <p:bldP spid="11674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 descr="PULMO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762000"/>
            <a:ext cx="6781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7" name="Oval 3"/>
          <p:cNvSpPr>
            <a:spLocks noChangeArrowheads="1"/>
          </p:cNvSpPr>
          <p:nvPr/>
        </p:nvSpPr>
        <p:spPr bwMode="auto">
          <a:xfrm>
            <a:off x="6553200" y="35052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88" name="Oval 4"/>
          <p:cNvSpPr>
            <a:spLocks noChangeArrowheads="1"/>
          </p:cNvSpPr>
          <p:nvPr/>
        </p:nvSpPr>
        <p:spPr bwMode="auto">
          <a:xfrm>
            <a:off x="2514600" y="1752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89" name="Oval 5"/>
          <p:cNvSpPr>
            <a:spLocks noChangeArrowheads="1"/>
          </p:cNvSpPr>
          <p:nvPr/>
        </p:nvSpPr>
        <p:spPr bwMode="auto">
          <a:xfrm>
            <a:off x="2971800" y="15240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90" name="Oval 6"/>
          <p:cNvSpPr>
            <a:spLocks noChangeArrowheads="1"/>
          </p:cNvSpPr>
          <p:nvPr/>
        </p:nvSpPr>
        <p:spPr bwMode="auto">
          <a:xfrm>
            <a:off x="2514600" y="2514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91" name="Oval 7"/>
          <p:cNvSpPr>
            <a:spLocks noChangeArrowheads="1"/>
          </p:cNvSpPr>
          <p:nvPr/>
        </p:nvSpPr>
        <p:spPr bwMode="auto">
          <a:xfrm>
            <a:off x="3048000" y="5486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92" name="Oval 8"/>
          <p:cNvSpPr>
            <a:spLocks noChangeArrowheads="1"/>
          </p:cNvSpPr>
          <p:nvPr/>
        </p:nvSpPr>
        <p:spPr bwMode="auto">
          <a:xfrm>
            <a:off x="1524000" y="52578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93" name="Oval 9"/>
          <p:cNvSpPr>
            <a:spLocks noChangeArrowheads="1"/>
          </p:cNvSpPr>
          <p:nvPr/>
        </p:nvSpPr>
        <p:spPr bwMode="auto">
          <a:xfrm>
            <a:off x="2362200" y="57912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94" name="Oval 10"/>
          <p:cNvSpPr>
            <a:spLocks noChangeArrowheads="1"/>
          </p:cNvSpPr>
          <p:nvPr/>
        </p:nvSpPr>
        <p:spPr bwMode="auto">
          <a:xfrm>
            <a:off x="7162800" y="44958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95" name="Oval 11"/>
          <p:cNvSpPr>
            <a:spLocks noChangeArrowheads="1"/>
          </p:cNvSpPr>
          <p:nvPr/>
        </p:nvSpPr>
        <p:spPr bwMode="auto">
          <a:xfrm>
            <a:off x="2743200" y="3657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96" name="Oval 12"/>
          <p:cNvSpPr>
            <a:spLocks noChangeArrowheads="1"/>
          </p:cNvSpPr>
          <p:nvPr/>
        </p:nvSpPr>
        <p:spPr bwMode="auto">
          <a:xfrm>
            <a:off x="6324600" y="23622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97" name="Oval 13"/>
          <p:cNvSpPr>
            <a:spLocks noChangeArrowheads="1"/>
          </p:cNvSpPr>
          <p:nvPr/>
        </p:nvSpPr>
        <p:spPr bwMode="auto">
          <a:xfrm>
            <a:off x="3200400" y="10668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98" name="Oval 14"/>
          <p:cNvSpPr>
            <a:spLocks noChangeArrowheads="1"/>
          </p:cNvSpPr>
          <p:nvPr/>
        </p:nvSpPr>
        <p:spPr bwMode="auto">
          <a:xfrm>
            <a:off x="2743200" y="4419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99" name="Oval 15"/>
          <p:cNvSpPr>
            <a:spLocks noChangeArrowheads="1"/>
          </p:cNvSpPr>
          <p:nvPr/>
        </p:nvSpPr>
        <p:spPr bwMode="auto">
          <a:xfrm>
            <a:off x="1981200" y="2438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00" name="Oval 16"/>
          <p:cNvSpPr>
            <a:spLocks noChangeArrowheads="1"/>
          </p:cNvSpPr>
          <p:nvPr/>
        </p:nvSpPr>
        <p:spPr bwMode="auto">
          <a:xfrm>
            <a:off x="1676400" y="46482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01" name="Oval 17"/>
          <p:cNvSpPr>
            <a:spLocks noChangeArrowheads="1"/>
          </p:cNvSpPr>
          <p:nvPr/>
        </p:nvSpPr>
        <p:spPr bwMode="auto">
          <a:xfrm>
            <a:off x="7162800" y="5486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02" name="Oval 1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03" name="Oval 19"/>
          <p:cNvSpPr>
            <a:spLocks noChangeArrowheads="1"/>
          </p:cNvSpPr>
          <p:nvPr/>
        </p:nvSpPr>
        <p:spPr bwMode="auto">
          <a:xfrm>
            <a:off x="2743200" y="31242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04" name="Oval 20"/>
          <p:cNvSpPr>
            <a:spLocks noChangeArrowheads="1"/>
          </p:cNvSpPr>
          <p:nvPr/>
        </p:nvSpPr>
        <p:spPr bwMode="auto">
          <a:xfrm>
            <a:off x="6629400" y="1752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05" name="Oval 21"/>
          <p:cNvSpPr>
            <a:spLocks noChangeArrowheads="1"/>
          </p:cNvSpPr>
          <p:nvPr/>
        </p:nvSpPr>
        <p:spPr bwMode="auto">
          <a:xfrm>
            <a:off x="5867400" y="14478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06" name="Oval 22"/>
          <p:cNvSpPr>
            <a:spLocks noChangeArrowheads="1"/>
          </p:cNvSpPr>
          <p:nvPr/>
        </p:nvSpPr>
        <p:spPr bwMode="auto">
          <a:xfrm>
            <a:off x="7467600" y="37338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07" name="Oval 23"/>
          <p:cNvSpPr>
            <a:spLocks noChangeArrowheads="1"/>
          </p:cNvSpPr>
          <p:nvPr/>
        </p:nvSpPr>
        <p:spPr bwMode="auto">
          <a:xfrm>
            <a:off x="7543800" y="41910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08" name="Oval 24"/>
          <p:cNvSpPr>
            <a:spLocks noChangeArrowheads="1"/>
          </p:cNvSpPr>
          <p:nvPr/>
        </p:nvSpPr>
        <p:spPr bwMode="auto">
          <a:xfrm>
            <a:off x="6781800" y="5105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09" name="Oval 25"/>
          <p:cNvSpPr>
            <a:spLocks noChangeArrowheads="1"/>
          </p:cNvSpPr>
          <p:nvPr/>
        </p:nvSpPr>
        <p:spPr bwMode="auto">
          <a:xfrm>
            <a:off x="6172200" y="5486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10" name="Oval 26"/>
          <p:cNvSpPr>
            <a:spLocks noChangeArrowheads="1"/>
          </p:cNvSpPr>
          <p:nvPr/>
        </p:nvSpPr>
        <p:spPr bwMode="auto">
          <a:xfrm>
            <a:off x="6324600" y="12192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11" name="Oval 27"/>
          <p:cNvSpPr>
            <a:spLocks noChangeArrowheads="1"/>
          </p:cNvSpPr>
          <p:nvPr/>
        </p:nvSpPr>
        <p:spPr bwMode="auto">
          <a:xfrm>
            <a:off x="6781800" y="2514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12" name="Oval 28"/>
          <p:cNvSpPr>
            <a:spLocks noChangeArrowheads="1"/>
          </p:cNvSpPr>
          <p:nvPr/>
        </p:nvSpPr>
        <p:spPr bwMode="auto">
          <a:xfrm>
            <a:off x="3505200" y="1676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13" name="Oval 29"/>
          <p:cNvSpPr>
            <a:spLocks noChangeArrowheads="1"/>
          </p:cNvSpPr>
          <p:nvPr/>
        </p:nvSpPr>
        <p:spPr bwMode="auto">
          <a:xfrm>
            <a:off x="6248400" y="18288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14" name="Oval 30"/>
          <p:cNvSpPr>
            <a:spLocks noChangeArrowheads="1"/>
          </p:cNvSpPr>
          <p:nvPr/>
        </p:nvSpPr>
        <p:spPr bwMode="auto">
          <a:xfrm>
            <a:off x="7239000" y="2819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15" name="Oval 31"/>
          <p:cNvSpPr>
            <a:spLocks noChangeArrowheads="1"/>
          </p:cNvSpPr>
          <p:nvPr/>
        </p:nvSpPr>
        <p:spPr bwMode="auto">
          <a:xfrm>
            <a:off x="7010400" y="3276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16" name="Oval 32"/>
          <p:cNvSpPr>
            <a:spLocks noChangeArrowheads="1"/>
          </p:cNvSpPr>
          <p:nvPr/>
        </p:nvSpPr>
        <p:spPr bwMode="auto">
          <a:xfrm>
            <a:off x="7543800" y="3276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17" name="Oval 33"/>
          <p:cNvSpPr>
            <a:spLocks noChangeArrowheads="1"/>
          </p:cNvSpPr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18" name="Oval 34"/>
          <p:cNvSpPr>
            <a:spLocks noChangeArrowheads="1"/>
          </p:cNvSpPr>
          <p:nvPr/>
        </p:nvSpPr>
        <p:spPr bwMode="auto">
          <a:xfrm>
            <a:off x="2057400" y="3276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19" name="Oval 35"/>
          <p:cNvSpPr>
            <a:spLocks noChangeArrowheads="1"/>
          </p:cNvSpPr>
          <p:nvPr/>
        </p:nvSpPr>
        <p:spPr bwMode="auto">
          <a:xfrm>
            <a:off x="6858000" y="41910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20" name="Oval 36"/>
          <p:cNvSpPr>
            <a:spLocks noChangeArrowheads="1"/>
          </p:cNvSpPr>
          <p:nvPr/>
        </p:nvSpPr>
        <p:spPr bwMode="auto">
          <a:xfrm>
            <a:off x="5867400" y="48768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21" name="Oval 37"/>
          <p:cNvSpPr>
            <a:spLocks noChangeArrowheads="1"/>
          </p:cNvSpPr>
          <p:nvPr/>
        </p:nvSpPr>
        <p:spPr bwMode="auto">
          <a:xfrm>
            <a:off x="6553200" y="4800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22" name="Oval 38"/>
          <p:cNvSpPr>
            <a:spLocks noChangeArrowheads="1"/>
          </p:cNvSpPr>
          <p:nvPr/>
        </p:nvSpPr>
        <p:spPr bwMode="auto">
          <a:xfrm>
            <a:off x="7391400" y="49530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23" name="Oval 39"/>
          <p:cNvSpPr>
            <a:spLocks noChangeArrowheads="1"/>
          </p:cNvSpPr>
          <p:nvPr/>
        </p:nvSpPr>
        <p:spPr bwMode="auto">
          <a:xfrm>
            <a:off x="6705600" y="5562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24" name="Oval 40"/>
          <p:cNvSpPr>
            <a:spLocks noChangeArrowheads="1"/>
          </p:cNvSpPr>
          <p:nvPr/>
        </p:nvSpPr>
        <p:spPr bwMode="auto">
          <a:xfrm>
            <a:off x="2286000" y="4343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25" name="Oval 41"/>
          <p:cNvSpPr>
            <a:spLocks noChangeArrowheads="1"/>
          </p:cNvSpPr>
          <p:nvPr/>
        </p:nvSpPr>
        <p:spPr bwMode="auto">
          <a:xfrm>
            <a:off x="6248400" y="4419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826" name="Oval 42"/>
          <p:cNvSpPr>
            <a:spLocks noChangeArrowheads="1"/>
          </p:cNvSpPr>
          <p:nvPr/>
        </p:nvSpPr>
        <p:spPr bwMode="auto">
          <a:xfrm>
            <a:off x="3733800" y="52578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70" name="Text Box 43"/>
          <p:cNvSpPr txBox="1">
            <a:spLocks noChangeArrowheads="1"/>
          </p:cNvSpPr>
          <p:nvPr/>
        </p:nvSpPr>
        <p:spPr bwMode="auto">
          <a:xfrm>
            <a:off x="2590800" y="228600"/>
            <a:ext cx="434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uk-UA" altLang="en-US" sz="2800">
                <a:solidFill>
                  <a:schemeClr val="hlink"/>
                </a:solidFill>
                <a:latin typeface="Times New Roman" panose="02020603050405020304" pitchFamily="18" charset="0"/>
              </a:rPr>
              <a:t>Міліарний ТБ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188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187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188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188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88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188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188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1188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1188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188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1188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1188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500"/>
                                        <p:tgtEl>
                                          <p:spTgt spid="1188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1188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188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00"/>
                                        <p:tgtEl>
                                          <p:spTgt spid="1188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5" dur="500"/>
                                        <p:tgtEl>
                                          <p:spTgt spid="1188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1188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500"/>
                                        <p:tgtEl>
                                          <p:spTgt spid="1188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500"/>
                                        <p:tgtEl>
                                          <p:spTgt spid="1187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1" dur="500"/>
                                        <p:tgtEl>
                                          <p:spTgt spid="1187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5" dur="500"/>
                                        <p:tgtEl>
                                          <p:spTgt spid="1187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9" dur="500"/>
                                        <p:tgtEl>
                                          <p:spTgt spid="1188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3" dur="500"/>
                                        <p:tgtEl>
                                          <p:spTgt spid="1188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7" dur="500"/>
                                        <p:tgtEl>
                                          <p:spTgt spid="1187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1" dur="500"/>
                                        <p:tgtEl>
                                          <p:spTgt spid="1187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5" dur="500"/>
                                        <p:tgtEl>
                                          <p:spTgt spid="1187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9" dur="500"/>
                                        <p:tgtEl>
                                          <p:spTgt spid="1188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3" dur="500"/>
                                        <p:tgtEl>
                                          <p:spTgt spid="1188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7" dur="500"/>
                                        <p:tgtEl>
                                          <p:spTgt spid="1188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1" dur="5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5" dur="5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9" dur="500"/>
                                        <p:tgtEl>
                                          <p:spTgt spid="118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3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7" dur="500"/>
                                        <p:tgtEl>
                                          <p:spTgt spid="118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2" dur="500"/>
                                        <p:tgtEl>
                                          <p:spTgt spid="118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6" dur="500"/>
                                        <p:tgtEl>
                                          <p:spTgt spid="11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0" dur="500"/>
                                        <p:tgtEl>
                                          <p:spTgt spid="118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4" dur="500"/>
                                        <p:tgtEl>
                                          <p:spTgt spid="118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animBg="1"/>
      <p:bldP spid="118788" grpId="0" animBg="1"/>
      <p:bldP spid="118789" grpId="0" animBg="1"/>
      <p:bldP spid="118790" grpId="0" animBg="1"/>
      <p:bldP spid="118791" grpId="0" animBg="1"/>
      <p:bldP spid="118792" grpId="0" animBg="1"/>
      <p:bldP spid="118793" grpId="0" animBg="1"/>
      <p:bldP spid="118794" grpId="0" animBg="1"/>
      <p:bldP spid="118795" grpId="0" animBg="1"/>
      <p:bldP spid="118796" grpId="0" animBg="1"/>
      <p:bldP spid="118797" grpId="0" animBg="1"/>
      <p:bldP spid="118798" grpId="0" animBg="1"/>
      <p:bldP spid="118799" grpId="0" animBg="1"/>
      <p:bldP spid="118800" grpId="0" animBg="1"/>
      <p:bldP spid="118801" grpId="0" animBg="1"/>
      <p:bldP spid="118802" grpId="0" animBg="1"/>
      <p:bldP spid="118803" grpId="0" animBg="1"/>
      <p:bldP spid="118804" grpId="0" animBg="1"/>
      <p:bldP spid="118805" grpId="0" animBg="1"/>
      <p:bldP spid="118806" grpId="0" animBg="1"/>
      <p:bldP spid="118807" grpId="0" animBg="1"/>
      <p:bldP spid="118808" grpId="0" animBg="1"/>
      <p:bldP spid="118809" grpId="0" animBg="1"/>
      <p:bldP spid="118810" grpId="0" animBg="1"/>
      <p:bldP spid="118811" grpId="0" animBg="1"/>
      <p:bldP spid="118812" grpId="0" animBg="1"/>
      <p:bldP spid="118813" grpId="0" animBg="1"/>
      <p:bldP spid="118814" grpId="0" animBg="1"/>
      <p:bldP spid="118815" grpId="0" animBg="1"/>
      <p:bldP spid="118816" grpId="0" animBg="1"/>
      <p:bldP spid="118817" grpId="0" animBg="1"/>
      <p:bldP spid="118818" grpId="0" animBg="1"/>
      <p:bldP spid="118819" grpId="0" animBg="1"/>
      <p:bldP spid="118820" grpId="0" animBg="1"/>
      <p:bldP spid="118821" grpId="0" animBg="1"/>
      <p:bldP spid="118822" grpId="0" animBg="1"/>
      <p:bldP spid="118823" grpId="0" animBg="1"/>
      <p:bldP spid="118824" grpId="0" animBg="1"/>
      <p:bldP spid="118825" grpId="0" animBg="1"/>
      <p:bldP spid="11882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 descr="PULMO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762000"/>
            <a:ext cx="6781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5" name="Oval 3"/>
          <p:cNvSpPr>
            <a:spLocks noChangeArrowheads="1"/>
          </p:cNvSpPr>
          <p:nvPr/>
        </p:nvSpPr>
        <p:spPr bwMode="auto">
          <a:xfrm>
            <a:off x="3276600" y="914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36" name="Oval 4"/>
          <p:cNvSpPr>
            <a:spLocks noChangeArrowheads="1"/>
          </p:cNvSpPr>
          <p:nvPr/>
        </p:nvSpPr>
        <p:spPr bwMode="auto">
          <a:xfrm>
            <a:off x="2895600" y="1295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37" name="Oval 5"/>
          <p:cNvSpPr>
            <a:spLocks noChangeArrowheads="1"/>
          </p:cNvSpPr>
          <p:nvPr/>
        </p:nvSpPr>
        <p:spPr bwMode="auto">
          <a:xfrm>
            <a:off x="5867400" y="914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38" name="Oval 6"/>
          <p:cNvSpPr>
            <a:spLocks noChangeArrowheads="1"/>
          </p:cNvSpPr>
          <p:nvPr/>
        </p:nvSpPr>
        <p:spPr bwMode="auto">
          <a:xfrm>
            <a:off x="6324600" y="1295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39" name="Oval 7"/>
          <p:cNvSpPr>
            <a:spLocks noChangeArrowheads="1"/>
          </p:cNvSpPr>
          <p:nvPr/>
        </p:nvSpPr>
        <p:spPr bwMode="auto">
          <a:xfrm>
            <a:off x="3352800" y="12192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40" name="Oval 8"/>
          <p:cNvSpPr>
            <a:spLocks noChangeArrowheads="1"/>
          </p:cNvSpPr>
          <p:nvPr/>
        </p:nvSpPr>
        <p:spPr bwMode="auto">
          <a:xfrm>
            <a:off x="5638800" y="1371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41" name="Oval 9"/>
          <p:cNvSpPr>
            <a:spLocks noChangeArrowheads="1"/>
          </p:cNvSpPr>
          <p:nvPr/>
        </p:nvSpPr>
        <p:spPr bwMode="auto">
          <a:xfrm>
            <a:off x="6172200" y="10668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42" name="Oval 10"/>
          <p:cNvSpPr>
            <a:spLocks noChangeArrowheads="1"/>
          </p:cNvSpPr>
          <p:nvPr/>
        </p:nvSpPr>
        <p:spPr bwMode="auto">
          <a:xfrm>
            <a:off x="2971800" y="10668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43" name="Oval 11"/>
          <p:cNvSpPr>
            <a:spLocks noChangeArrowheads="1"/>
          </p:cNvSpPr>
          <p:nvPr/>
        </p:nvSpPr>
        <p:spPr bwMode="auto">
          <a:xfrm>
            <a:off x="5867400" y="12192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44" name="Oval 12"/>
          <p:cNvSpPr>
            <a:spLocks noChangeArrowheads="1"/>
          </p:cNvSpPr>
          <p:nvPr/>
        </p:nvSpPr>
        <p:spPr bwMode="auto">
          <a:xfrm>
            <a:off x="6629400" y="12954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45" name="Oval 13"/>
          <p:cNvSpPr>
            <a:spLocks noChangeArrowheads="1"/>
          </p:cNvSpPr>
          <p:nvPr/>
        </p:nvSpPr>
        <p:spPr bwMode="auto">
          <a:xfrm>
            <a:off x="3581400" y="9906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46" name="Oval 14"/>
          <p:cNvSpPr>
            <a:spLocks noChangeArrowheads="1"/>
          </p:cNvSpPr>
          <p:nvPr/>
        </p:nvSpPr>
        <p:spPr bwMode="auto">
          <a:xfrm>
            <a:off x="5638800" y="10668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47" name="Oval 15"/>
          <p:cNvSpPr>
            <a:spLocks noChangeArrowheads="1"/>
          </p:cNvSpPr>
          <p:nvPr/>
        </p:nvSpPr>
        <p:spPr bwMode="auto">
          <a:xfrm>
            <a:off x="3733800" y="11430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48" name="Oval 16"/>
          <p:cNvSpPr>
            <a:spLocks noChangeArrowheads="1"/>
          </p:cNvSpPr>
          <p:nvPr/>
        </p:nvSpPr>
        <p:spPr bwMode="auto">
          <a:xfrm>
            <a:off x="3505200" y="990600"/>
            <a:ext cx="3810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49" name="Oval 17"/>
          <p:cNvSpPr>
            <a:spLocks noChangeArrowheads="1"/>
          </p:cNvSpPr>
          <p:nvPr/>
        </p:nvSpPr>
        <p:spPr bwMode="auto">
          <a:xfrm>
            <a:off x="5638800" y="914400"/>
            <a:ext cx="3810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50" name="Freeform 18"/>
          <p:cNvSpPr>
            <a:spLocks/>
          </p:cNvSpPr>
          <p:nvPr/>
        </p:nvSpPr>
        <p:spPr bwMode="auto">
          <a:xfrm>
            <a:off x="2795588" y="790575"/>
            <a:ext cx="763587" cy="860425"/>
          </a:xfrm>
          <a:custGeom>
            <a:avLst/>
            <a:gdLst>
              <a:gd name="T0" fmla="*/ 57962762 w 481"/>
              <a:gd name="T1" fmla="*/ 932457813 h 542"/>
              <a:gd name="T2" fmla="*/ 257055769 w 481"/>
              <a:gd name="T3" fmla="*/ 216733438 h 542"/>
              <a:gd name="T4" fmla="*/ 496469662 w 481"/>
              <a:gd name="T5" fmla="*/ 176410938 h 542"/>
              <a:gd name="T6" fmla="*/ 695562670 w 481"/>
              <a:gd name="T7" fmla="*/ 136088438 h 542"/>
              <a:gd name="T8" fmla="*/ 972779676 w 481"/>
              <a:gd name="T9" fmla="*/ 98286888 h 542"/>
              <a:gd name="T10" fmla="*/ 1013102149 w 481"/>
              <a:gd name="T11" fmla="*/ 216733438 h 542"/>
              <a:gd name="T12" fmla="*/ 1053424623 w 481"/>
              <a:gd name="T13" fmla="*/ 733366263 h 542"/>
              <a:gd name="T14" fmla="*/ 1171871095 w 481"/>
              <a:gd name="T15" fmla="*/ 814011263 h 542"/>
              <a:gd name="T16" fmla="*/ 1212193569 w 481"/>
              <a:gd name="T17" fmla="*/ 932457813 h 542"/>
              <a:gd name="T18" fmla="*/ 496469662 w 481"/>
              <a:gd name="T19" fmla="*/ 1171873450 h 542"/>
              <a:gd name="T20" fmla="*/ 257055769 w 481"/>
              <a:gd name="T21" fmla="*/ 1091228450 h 542"/>
              <a:gd name="T22" fmla="*/ 138607709 w 481"/>
              <a:gd name="T23" fmla="*/ 1053425313 h 542"/>
              <a:gd name="T24" fmla="*/ 57962762 w 481"/>
              <a:gd name="T25" fmla="*/ 932457813 h 54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81"/>
              <a:gd name="T40" fmla="*/ 0 h 542"/>
              <a:gd name="T41" fmla="*/ 481 w 481"/>
              <a:gd name="T42" fmla="*/ 542 h 54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81" h="542">
                <a:moveTo>
                  <a:pt x="23" y="370"/>
                </a:moveTo>
                <a:cubicBezTo>
                  <a:pt x="28" y="312"/>
                  <a:pt x="0" y="120"/>
                  <a:pt x="102" y="86"/>
                </a:cubicBezTo>
                <a:cubicBezTo>
                  <a:pt x="132" y="76"/>
                  <a:pt x="165" y="76"/>
                  <a:pt x="197" y="70"/>
                </a:cubicBezTo>
                <a:cubicBezTo>
                  <a:pt x="223" y="65"/>
                  <a:pt x="250" y="59"/>
                  <a:pt x="276" y="54"/>
                </a:cubicBezTo>
                <a:cubicBezTo>
                  <a:pt x="311" y="37"/>
                  <a:pt x="347" y="0"/>
                  <a:pt x="386" y="39"/>
                </a:cubicBezTo>
                <a:cubicBezTo>
                  <a:pt x="398" y="51"/>
                  <a:pt x="397" y="70"/>
                  <a:pt x="402" y="86"/>
                </a:cubicBezTo>
                <a:cubicBezTo>
                  <a:pt x="407" y="154"/>
                  <a:pt x="400" y="225"/>
                  <a:pt x="418" y="291"/>
                </a:cubicBezTo>
                <a:cubicBezTo>
                  <a:pt x="423" y="309"/>
                  <a:pt x="453" y="308"/>
                  <a:pt x="465" y="323"/>
                </a:cubicBezTo>
                <a:cubicBezTo>
                  <a:pt x="475" y="336"/>
                  <a:pt x="476" y="354"/>
                  <a:pt x="481" y="370"/>
                </a:cubicBezTo>
                <a:cubicBezTo>
                  <a:pt x="446" y="542"/>
                  <a:pt x="393" y="479"/>
                  <a:pt x="197" y="465"/>
                </a:cubicBezTo>
                <a:cubicBezTo>
                  <a:pt x="165" y="454"/>
                  <a:pt x="134" y="443"/>
                  <a:pt x="102" y="433"/>
                </a:cubicBezTo>
                <a:cubicBezTo>
                  <a:pt x="86" y="428"/>
                  <a:pt x="55" y="418"/>
                  <a:pt x="55" y="418"/>
                </a:cubicBezTo>
                <a:cubicBezTo>
                  <a:pt x="37" y="365"/>
                  <a:pt x="56" y="370"/>
                  <a:pt x="23" y="370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51" name="Freeform 19"/>
          <p:cNvSpPr>
            <a:spLocks/>
          </p:cNvSpPr>
          <p:nvPr/>
        </p:nvSpPr>
        <p:spPr bwMode="auto">
          <a:xfrm>
            <a:off x="5502275" y="1027113"/>
            <a:ext cx="1441450" cy="606425"/>
          </a:xfrm>
          <a:custGeom>
            <a:avLst/>
            <a:gdLst>
              <a:gd name="T0" fmla="*/ 614918125 w 908"/>
              <a:gd name="T1" fmla="*/ 279738138 h 382"/>
              <a:gd name="T2" fmla="*/ 894656263 w 908"/>
              <a:gd name="T3" fmla="*/ 239415638 h 382"/>
              <a:gd name="T4" fmla="*/ 1093747813 w 908"/>
              <a:gd name="T5" fmla="*/ 40322500 h 382"/>
              <a:gd name="T6" fmla="*/ 1212195950 w 908"/>
              <a:gd name="T7" fmla="*/ 0 h 382"/>
              <a:gd name="T8" fmla="*/ 1728827188 w 908"/>
              <a:gd name="T9" fmla="*/ 199093138 h 382"/>
              <a:gd name="T10" fmla="*/ 1809472188 w 908"/>
              <a:gd name="T11" fmla="*/ 317539688 h 382"/>
              <a:gd name="T12" fmla="*/ 1927920325 w 908"/>
              <a:gd name="T13" fmla="*/ 357862188 h 382"/>
              <a:gd name="T14" fmla="*/ 2147483646 w 908"/>
              <a:gd name="T15" fmla="*/ 556955325 h 382"/>
              <a:gd name="T16" fmla="*/ 1688504688 w 908"/>
              <a:gd name="T17" fmla="*/ 836691875 h 382"/>
              <a:gd name="T18" fmla="*/ 1252518450 w 908"/>
              <a:gd name="T19" fmla="*/ 955140013 h 382"/>
              <a:gd name="T20" fmla="*/ 178931888 w 908"/>
              <a:gd name="T21" fmla="*/ 914817513 h 382"/>
              <a:gd name="T22" fmla="*/ 178931888 w 908"/>
              <a:gd name="T23" fmla="*/ 597277825 h 382"/>
              <a:gd name="T24" fmla="*/ 297378438 w 908"/>
              <a:gd name="T25" fmla="*/ 556955325 h 382"/>
              <a:gd name="T26" fmla="*/ 415826575 w 908"/>
              <a:gd name="T27" fmla="*/ 438507188 h 382"/>
              <a:gd name="T28" fmla="*/ 655240625 w 908"/>
              <a:gd name="T29" fmla="*/ 317539688 h 382"/>
              <a:gd name="T30" fmla="*/ 614918125 w 908"/>
              <a:gd name="T31" fmla="*/ 279738138 h 38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8"/>
              <a:gd name="T49" fmla="*/ 0 h 382"/>
              <a:gd name="T50" fmla="*/ 908 w 908"/>
              <a:gd name="T51" fmla="*/ 382 h 38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8" h="382">
                <a:moveTo>
                  <a:pt x="244" y="111"/>
                </a:moveTo>
                <a:cubicBezTo>
                  <a:pt x="281" y="106"/>
                  <a:pt x="319" y="106"/>
                  <a:pt x="355" y="95"/>
                </a:cubicBezTo>
                <a:cubicBezTo>
                  <a:pt x="428" y="73"/>
                  <a:pt x="381" y="58"/>
                  <a:pt x="434" y="16"/>
                </a:cubicBezTo>
                <a:cubicBezTo>
                  <a:pt x="447" y="6"/>
                  <a:pt x="465" y="5"/>
                  <a:pt x="481" y="0"/>
                </a:cubicBezTo>
                <a:cubicBezTo>
                  <a:pt x="555" y="19"/>
                  <a:pt x="622" y="37"/>
                  <a:pt x="686" y="79"/>
                </a:cubicBezTo>
                <a:cubicBezTo>
                  <a:pt x="697" y="95"/>
                  <a:pt x="703" y="114"/>
                  <a:pt x="718" y="126"/>
                </a:cubicBezTo>
                <a:cubicBezTo>
                  <a:pt x="731" y="136"/>
                  <a:pt x="750" y="135"/>
                  <a:pt x="765" y="142"/>
                </a:cubicBezTo>
                <a:cubicBezTo>
                  <a:pt x="810" y="165"/>
                  <a:pt x="824" y="185"/>
                  <a:pt x="860" y="221"/>
                </a:cubicBezTo>
                <a:cubicBezTo>
                  <a:pt x="908" y="365"/>
                  <a:pt x="819" y="319"/>
                  <a:pt x="670" y="332"/>
                </a:cubicBezTo>
                <a:cubicBezTo>
                  <a:pt x="528" y="367"/>
                  <a:pt x="585" y="349"/>
                  <a:pt x="497" y="379"/>
                </a:cubicBezTo>
                <a:cubicBezTo>
                  <a:pt x="355" y="374"/>
                  <a:pt x="212" y="382"/>
                  <a:pt x="71" y="363"/>
                </a:cubicBezTo>
                <a:cubicBezTo>
                  <a:pt x="0" y="353"/>
                  <a:pt x="66" y="243"/>
                  <a:pt x="71" y="237"/>
                </a:cubicBezTo>
                <a:cubicBezTo>
                  <a:pt x="82" y="224"/>
                  <a:pt x="102" y="226"/>
                  <a:pt x="118" y="221"/>
                </a:cubicBezTo>
                <a:cubicBezTo>
                  <a:pt x="134" y="205"/>
                  <a:pt x="147" y="186"/>
                  <a:pt x="165" y="174"/>
                </a:cubicBezTo>
                <a:cubicBezTo>
                  <a:pt x="203" y="149"/>
                  <a:pt x="230" y="171"/>
                  <a:pt x="260" y="126"/>
                </a:cubicBezTo>
                <a:cubicBezTo>
                  <a:pt x="264" y="120"/>
                  <a:pt x="249" y="116"/>
                  <a:pt x="244" y="111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5" name="Text Box 20"/>
          <p:cNvSpPr txBox="1">
            <a:spLocks noChangeArrowheads="1"/>
          </p:cNvSpPr>
          <p:nvPr/>
        </p:nvSpPr>
        <p:spPr bwMode="auto">
          <a:xfrm>
            <a:off x="2195513" y="0"/>
            <a:ext cx="4724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altLang="en-US" sz="2800">
                <a:solidFill>
                  <a:schemeClr val="hlink"/>
                </a:solidFill>
                <a:latin typeface="Times New Roman" panose="02020603050405020304" pitchFamily="18" charset="0"/>
              </a:rPr>
              <a:t>Легеневий TБ з кавернами</a:t>
            </a:r>
            <a:r>
              <a:rPr lang="ru-RU" altLang="en-US" sz="2800">
                <a:solidFill>
                  <a:schemeClr val="hlink"/>
                </a:solidFill>
                <a:latin typeface="Tahoma" panose="020B0604030504040204" pitchFamily="34" charset="0"/>
              </a:rPr>
              <a:t> </a:t>
            </a:r>
            <a:endParaRPr lang="en-US" altLang="en-US" sz="2800">
              <a:solidFill>
                <a:schemeClr val="hlink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08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208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208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08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0" dur="500"/>
                                        <p:tgtEl>
                                          <p:spTgt spid="120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4" dur="500"/>
                                        <p:tgtEl>
                                          <p:spTgt spid="12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500"/>
                                        <p:tgtEl>
                                          <p:spTgt spid="120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120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animBg="1"/>
      <p:bldP spid="120836" grpId="0" animBg="1"/>
      <p:bldP spid="120837" grpId="0" animBg="1"/>
      <p:bldP spid="120838" grpId="0" animBg="1"/>
      <p:bldP spid="120839" grpId="0" animBg="1"/>
      <p:bldP spid="120840" grpId="0" animBg="1"/>
      <p:bldP spid="120841" grpId="0" animBg="1"/>
      <p:bldP spid="120842" grpId="0" animBg="1"/>
      <p:bldP spid="120843" grpId="0" animBg="1"/>
      <p:bldP spid="120844" grpId="0" animBg="1"/>
      <p:bldP spid="120845" grpId="0" animBg="1"/>
      <p:bldP spid="120846" grpId="0" animBg="1"/>
      <p:bldP spid="120847" grpId="0" animBg="1"/>
      <p:bldP spid="120848" grpId="0" animBg="1"/>
      <p:bldP spid="12084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2" descr="PULMO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762000"/>
            <a:ext cx="6781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3" name="Oval 3"/>
          <p:cNvSpPr>
            <a:spLocks noChangeArrowheads="1"/>
          </p:cNvSpPr>
          <p:nvPr/>
        </p:nvSpPr>
        <p:spPr bwMode="auto">
          <a:xfrm>
            <a:off x="3810000" y="3048000"/>
            <a:ext cx="457200" cy="4572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884" name="Oval 4"/>
          <p:cNvSpPr>
            <a:spLocks noChangeArrowheads="1"/>
          </p:cNvSpPr>
          <p:nvPr/>
        </p:nvSpPr>
        <p:spPr bwMode="auto">
          <a:xfrm>
            <a:off x="1676400" y="3505200"/>
            <a:ext cx="304800" cy="3048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1524000" y="3352800"/>
            <a:ext cx="457200" cy="4572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18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886" name="Freeform 6"/>
          <p:cNvSpPr>
            <a:spLocks/>
          </p:cNvSpPr>
          <p:nvPr/>
        </p:nvSpPr>
        <p:spPr bwMode="auto">
          <a:xfrm>
            <a:off x="1055688" y="3457575"/>
            <a:ext cx="3505200" cy="3082925"/>
          </a:xfrm>
          <a:custGeom>
            <a:avLst/>
            <a:gdLst>
              <a:gd name="T0" fmla="*/ 791329063 w 2208"/>
              <a:gd name="T1" fmla="*/ 0 h 1942"/>
              <a:gd name="T2" fmla="*/ 312499375 w 2208"/>
              <a:gd name="T3" fmla="*/ 1113909063 h 1942"/>
              <a:gd name="T4" fmla="*/ 113407825 w 2208"/>
              <a:gd name="T5" fmla="*/ 2028726575 h 1942"/>
              <a:gd name="T6" fmla="*/ 274697825 w 2208"/>
              <a:gd name="T7" fmla="*/ 2147483646 h 1942"/>
              <a:gd name="T8" fmla="*/ 551915013 w 2208"/>
              <a:gd name="T9" fmla="*/ 2147483646 h 1942"/>
              <a:gd name="T10" fmla="*/ 791329063 w 2208"/>
              <a:gd name="T11" fmla="*/ 2147483646 h 1942"/>
              <a:gd name="T12" fmla="*/ 909777200 w 2208"/>
              <a:gd name="T13" fmla="*/ 2147483646 h 1942"/>
              <a:gd name="T14" fmla="*/ 1149191250 w 2208"/>
              <a:gd name="T15" fmla="*/ 2147483646 h 1942"/>
              <a:gd name="T16" fmla="*/ 1587698438 w 2208"/>
              <a:gd name="T17" fmla="*/ 2147483646 h 1942"/>
              <a:gd name="T18" fmla="*/ 1824593125 w 2208"/>
              <a:gd name="T19" fmla="*/ 2147483646 h 1942"/>
              <a:gd name="T20" fmla="*/ 2147483646 w 2208"/>
              <a:gd name="T21" fmla="*/ 2147483646 h 1942"/>
              <a:gd name="T22" fmla="*/ 2147483646 w 2208"/>
              <a:gd name="T23" fmla="*/ 2147483646 h 1942"/>
              <a:gd name="T24" fmla="*/ 2147483646 w 2208"/>
              <a:gd name="T25" fmla="*/ 2147483646 h 1942"/>
              <a:gd name="T26" fmla="*/ 2147483646 w 2208"/>
              <a:gd name="T27" fmla="*/ 2147483646 h 1942"/>
              <a:gd name="T28" fmla="*/ 2147483646 w 2208"/>
              <a:gd name="T29" fmla="*/ 2147483646 h 1942"/>
              <a:gd name="T30" fmla="*/ 2147483646 w 2208"/>
              <a:gd name="T31" fmla="*/ 2147483646 h 1942"/>
              <a:gd name="T32" fmla="*/ 2147483646 w 2208"/>
              <a:gd name="T33" fmla="*/ 2147483646 h 1942"/>
              <a:gd name="T34" fmla="*/ 2147483646 w 2208"/>
              <a:gd name="T35" fmla="*/ 2147483646 h 1942"/>
              <a:gd name="T36" fmla="*/ 2147483646 w 2208"/>
              <a:gd name="T37" fmla="*/ 2147483646 h 1942"/>
              <a:gd name="T38" fmla="*/ 2147483646 w 2208"/>
              <a:gd name="T39" fmla="*/ 2147483646 h 1942"/>
              <a:gd name="T40" fmla="*/ 2147483646 w 2208"/>
              <a:gd name="T41" fmla="*/ 1791831888 h 1942"/>
              <a:gd name="T42" fmla="*/ 2147483646 w 2208"/>
              <a:gd name="T43" fmla="*/ 1512093750 h 1942"/>
              <a:gd name="T44" fmla="*/ 2147483646 w 2208"/>
              <a:gd name="T45" fmla="*/ 1113909063 h 1942"/>
              <a:gd name="T46" fmla="*/ 2147483646 w 2208"/>
              <a:gd name="T47" fmla="*/ 1393647200 h 1942"/>
              <a:gd name="T48" fmla="*/ 2147483646 w 2208"/>
              <a:gd name="T49" fmla="*/ 1633061250 h 1942"/>
              <a:gd name="T50" fmla="*/ 2147483646 w 2208"/>
              <a:gd name="T51" fmla="*/ 1990923438 h 1942"/>
              <a:gd name="T52" fmla="*/ 2147483646 w 2208"/>
              <a:gd name="T53" fmla="*/ 1950600938 h 1942"/>
              <a:gd name="T54" fmla="*/ 1786791575 w 2208"/>
              <a:gd name="T55" fmla="*/ 1711186888 h 1942"/>
              <a:gd name="T56" fmla="*/ 1189513750 w 2208"/>
              <a:gd name="T57" fmla="*/ 1592738750 h 1942"/>
              <a:gd name="T58" fmla="*/ 990422200 w 2208"/>
              <a:gd name="T59" fmla="*/ 1393647200 h 1942"/>
              <a:gd name="T60" fmla="*/ 751006563 w 2208"/>
              <a:gd name="T61" fmla="*/ 1154231563 h 1942"/>
              <a:gd name="T62" fmla="*/ 670361563 w 2208"/>
              <a:gd name="T63" fmla="*/ 1035785013 h 1942"/>
              <a:gd name="T64" fmla="*/ 831651563 w 2208"/>
              <a:gd name="T65" fmla="*/ 279738138 h 194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08"/>
              <a:gd name="T100" fmla="*/ 0 h 1942"/>
              <a:gd name="T101" fmla="*/ 2208 w 2208"/>
              <a:gd name="T102" fmla="*/ 1942 h 194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08" h="1942">
                <a:moveTo>
                  <a:pt x="314" y="0"/>
                </a:moveTo>
                <a:cubicBezTo>
                  <a:pt x="194" y="120"/>
                  <a:pt x="159" y="280"/>
                  <a:pt x="124" y="442"/>
                </a:cubicBezTo>
                <a:cubicBezTo>
                  <a:pt x="98" y="563"/>
                  <a:pt x="66" y="683"/>
                  <a:pt x="45" y="805"/>
                </a:cubicBezTo>
                <a:cubicBezTo>
                  <a:pt x="57" y="1369"/>
                  <a:pt x="0" y="1348"/>
                  <a:pt x="109" y="1674"/>
                </a:cubicBezTo>
                <a:cubicBezTo>
                  <a:pt x="117" y="1699"/>
                  <a:pt x="186" y="1793"/>
                  <a:pt x="219" y="1816"/>
                </a:cubicBezTo>
                <a:cubicBezTo>
                  <a:pt x="375" y="1922"/>
                  <a:pt x="148" y="1726"/>
                  <a:pt x="314" y="1863"/>
                </a:cubicBezTo>
                <a:cubicBezTo>
                  <a:pt x="331" y="1877"/>
                  <a:pt x="342" y="1899"/>
                  <a:pt x="361" y="1910"/>
                </a:cubicBezTo>
                <a:cubicBezTo>
                  <a:pt x="390" y="1926"/>
                  <a:pt x="456" y="1942"/>
                  <a:pt x="456" y="1942"/>
                </a:cubicBezTo>
                <a:cubicBezTo>
                  <a:pt x="514" y="1937"/>
                  <a:pt x="573" y="1936"/>
                  <a:pt x="630" y="1926"/>
                </a:cubicBezTo>
                <a:cubicBezTo>
                  <a:pt x="662" y="1920"/>
                  <a:pt x="724" y="1895"/>
                  <a:pt x="724" y="1895"/>
                </a:cubicBezTo>
                <a:cubicBezTo>
                  <a:pt x="927" y="1760"/>
                  <a:pt x="1265" y="1806"/>
                  <a:pt x="1466" y="1800"/>
                </a:cubicBezTo>
                <a:cubicBezTo>
                  <a:pt x="1564" y="1767"/>
                  <a:pt x="1652" y="1722"/>
                  <a:pt x="1751" y="1689"/>
                </a:cubicBezTo>
                <a:cubicBezTo>
                  <a:pt x="1769" y="1683"/>
                  <a:pt x="1780" y="1664"/>
                  <a:pt x="1798" y="1658"/>
                </a:cubicBezTo>
                <a:cubicBezTo>
                  <a:pt x="1828" y="1648"/>
                  <a:pt x="1862" y="1650"/>
                  <a:pt x="1893" y="1642"/>
                </a:cubicBezTo>
                <a:cubicBezTo>
                  <a:pt x="2143" y="1580"/>
                  <a:pt x="1832" y="1637"/>
                  <a:pt x="2082" y="1595"/>
                </a:cubicBezTo>
                <a:cubicBezTo>
                  <a:pt x="2066" y="1600"/>
                  <a:pt x="2051" y="1607"/>
                  <a:pt x="2035" y="1611"/>
                </a:cubicBezTo>
                <a:cubicBezTo>
                  <a:pt x="2014" y="1617"/>
                  <a:pt x="1953" y="1636"/>
                  <a:pt x="1972" y="1626"/>
                </a:cubicBezTo>
                <a:cubicBezTo>
                  <a:pt x="2001" y="1611"/>
                  <a:pt x="2035" y="1605"/>
                  <a:pt x="2066" y="1595"/>
                </a:cubicBezTo>
                <a:cubicBezTo>
                  <a:pt x="2121" y="1487"/>
                  <a:pt x="2155" y="1377"/>
                  <a:pt x="2193" y="1263"/>
                </a:cubicBezTo>
                <a:cubicBezTo>
                  <a:pt x="2184" y="1226"/>
                  <a:pt x="2161" y="1191"/>
                  <a:pt x="2161" y="1153"/>
                </a:cubicBezTo>
                <a:cubicBezTo>
                  <a:pt x="2161" y="1018"/>
                  <a:pt x="2165" y="847"/>
                  <a:pt x="2208" y="711"/>
                </a:cubicBezTo>
                <a:cubicBezTo>
                  <a:pt x="2203" y="674"/>
                  <a:pt x="2197" y="637"/>
                  <a:pt x="2193" y="600"/>
                </a:cubicBezTo>
                <a:cubicBezTo>
                  <a:pt x="2187" y="547"/>
                  <a:pt x="2207" y="486"/>
                  <a:pt x="2177" y="442"/>
                </a:cubicBezTo>
                <a:cubicBezTo>
                  <a:pt x="2171" y="433"/>
                  <a:pt x="2106" y="546"/>
                  <a:pt x="2098" y="553"/>
                </a:cubicBezTo>
                <a:cubicBezTo>
                  <a:pt x="2055" y="590"/>
                  <a:pt x="2002" y="615"/>
                  <a:pt x="1956" y="648"/>
                </a:cubicBezTo>
                <a:cubicBezTo>
                  <a:pt x="1815" y="749"/>
                  <a:pt x="1635" y="771"/>
                  <a:pt x="1466" y="790"/>
                </a:cubicBezTo>
                <a:cubicBezTo>
                  <a:pt x="1314" y="785"/>
                  <a:pt x="1161" y="783"/>
                  <a:pt x="1009" y="774"/>
                </a:cubicBezTo>
                <a:cubicBezTo>
                  <a:pt x="900" y="767"/>
                  <a:pt x="809" y="709"/>
                  <a:pt x="709" y="679"/>
                </a:cubicBezTo>
                <a:cubicBezTo>
                  <a:pt x="639" y="658"/>
                  <a:pt x="545" y="644"/>
                  <a:pt x="472" y="632"/>
                </a:cubicBezTo>
                <a:cubicBezTo>
                  <a:pt x="322" y="556"/>
                  <a:pt x="467" y="648"/>
                  <a:pt x="393" y="553"/>
                </a:cubicBezTo>
                <a:cubicBezTo>
                  <a:pt x="365" y="518"/>
                  <a:pt x="330" y="490"/>
                  <a:pt x="298" y="458"/>
                </a:cubicBezTo>
                <a:cubicBezTo>
                  <a:pt x="285" y="445"/>
                  <a:pt x="277" y="427"/>
                  <a:pt x="266" y="411"/>
                </a:cubicBezTo>
                <a:cubicBezTo>
                  <a:pt x="228" y="290"/>
                  <a:pt x="278" y="211"/>
                  <a:pt x="330" y="111"/>
                </a:cubicBezTo>
              </a:path>
            </a:pathLst>
          </a:custGeom>
          <a:solidFill>
            <a:schemeClr val="tx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0" name="Text Box 7"/>
          <p:cNvSpPr txBox="1">
            <a:spLocks noChangeArrowheads="1"/>
          </p:cNvSpPr>
          <p:nvPr/>
        </p:nvSpPr>
        <p:spPr bwMode="auto">
          <a:xfrm>
            <a:off x="1295400" y="228600"/>
            <a:ext cx="3308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en-US" sz="2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52231" name="Text Box 8"/>
          <p:cNvSpPr txBox="1">
            <a:spLocks noChangeArrowheads="1"/>
          </p:cNvSpPr>
          <p:nvPr/>
        </p:nvSpPr>
        <p:spPr bwMode="auto">
          <a:xfrm>
            <a:off x="2484438" y="0"/>
            <a:ext cx="45783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en-US" sz="2800">
                <a:solidFill>
                  <a:schemeClr val="hlink"/>
                </a:solidFill>
                <a:latin typeface="Times New Roman" panose="02020603050405020304" pitchFamily="18" charset="0"/>
              </a:rPr>
              <a:t>Туберкульозний плеврит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animBg="1"/>
      <p:bldP spid="122884" grpId="0" animBg="1"/>
      <p:bldP spid="12288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138" y="476250"/>
            <a:ext cx="5616575" cy="504825"/>
          </a:xfrm>
        </p:spPr>
        <p:txBody>
          <a:bodyPr/>
          <a:lstStyle/>
          <a:p>
            <a:pPr eaLnBrk="1" hangingPunct="1"/>
            <a:r>
              <a:rPr lang="uk-UA" altLang="en-US" sz="4000" b="0" smtClean="0">
                <a:latin typeface="Times New Roman" panose="02020603050405020304" pitchFamily="18" charset="0"/>
              </a:rPr>
              <a:t>Вторинний туберкульоз</a:t>
            </a:r>
            <a:endParaRPr lang="ru-RU" altLang="en-US" sz="4000" b="0" smtClean="0">
              <a:latin typeface="Times New Roman" panose="02020603050405020304" pitchFamily="18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642350" cy="5472112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spcBef>
                <a:spcPct val="35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Розвивається на тлі придбаного імунітету  після перенесеної первинної інфекції. </a:t>
            </a:r>
          </a:p>
          <a:p>
            <a:pPr algn="just" eaLnBrk="1" hangingPunct="1">
              <a:lnSpc>
                <a:spcPct val="120000"/>
              </a:lnSpc>
              <a:spcBef>
                <a:spcPct val="35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Може розвинутись в результаті реактивації старого туберкульозного вогнища або повторного зараження </a:t>
            </a:r>
          </a:p>
          <a:p>
            <a:pPr algn="just" eaLnBrk="1" hangingPunct="1">
              <a:lnSpc>
                <a:spcPct val="120000"/>
              </a:lnSpc>
              <a:spcBef>
                <a:spcPct val="35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Реактивація – мікобактерії, що перебували в організмі певний час, почали розмножуватися. </a:t>
            </a:r>
          </a:p>
          <a:p>
            <a:pPr algn="just" eaLnBrk="1" hangingPunct="1">
              <a:lnSpc>
                <a:spcPct val="120000"/>
              </a:lnSpc>
              <a:spcBef>
                <a:spcPct val="35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Реактивація може відбутися як реакція на ослаблення імунної системи (ВІЛ-інфекція, виснаження, стрес)</a:t>
            </a:r>
          </a:p>
          <a:p>
            <a:pPr algn="just" eaLnBrk="1" hangingPunct="1">
              <a:lnSpc>
                <a:spcPct val="120000"/>
              </a:lnSpc>
              <a:spcBef>
                <a:spcPct val="35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Сприяють супутні захворювання, переохолодження, лікування імунодепресантами, фізичні та психічні травми</a:t>
            </a:r>
            <a:endParaRPr lang="uk-UA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2875"/>
            <a:ext cx="8207375" cy="5184775"/>
          </a:xfrm>
        </p:spPr>
        <p:txBody>
          <a:bodyPr/>
          <a:lstStyle/>
          <a:p>
            <a:pPr algn="just" eaLnBrk="1" hangingPunct="1">
              <a:spcBef>
                <a:spcPct val="5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Реінфекція – повторне зараження людини, що раніше вже перенесла первинну інфекцію. </a:t>
            </a:r>
          </a:p>
          <a:p>
            <a:pPr algn="just" eaLnBrk="1" hangingPunct="1">
              <a:spcBef>
                <a:spcPct val="50000"/>
              </a:spcBef>
            </a:pPr>
            <a:endParaRPr lang="uk-UA" altLang="en-US" sz="2400" smtClean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uk-UA" altLang="en-US" sz="2400" smtClean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Ознаки вторинного ТБ – велике ураження легенів, утворення каверн; наявність мікобактерії туберкульозу в мокротинні; ураження  верхніх часток легенів; звичайна відсутність збільшення внутрішньо грудних лімфатичних вузлів. </a:t>
            </a:r>
            <a:endParaRPr lang="ru-RU" altLang="en-US" sz="2400" smtClean="0">
              <a:latin typeface="Times New Roman" panose="02020603050405020304" pitchFamily="18" charset="0"/>
            </a:endParaRPr>
          </a:p>
          <a:p>
            <a:pPr eaLnBrk="1" hangingPunct="1"/>
            <a:endParaRPr lang="ru-RU" altLang="en-US" sz="2400" smtClean="0"/>
          </a:p>
        </p:txBody>
      </p:sp>
      <p:sp>
        <p:nvSpPr>
          <p:cNvPr id="55298" name="Rectangle 4"/>
          <p:cNvSpPr>
            <a:spLocks noChangeArrowheads="1"/>
          </p:cNvSpPr>
          <p:nvPr/>
        </p:nvSpPr>
        <p:spPr bwMode="auto">
          <a:xfrm>
            <a:off x="3132138" y="476250"/>
            <a:ext cx="601186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sz="4000">
                <a:latin typeface="Times New Roman" panose="02020603050405020304" pitchFamily="18" charset="0"/>
              </a:rPr>
              <a:t>Вторинний туберкульоз-2</a:t>
            </a:r>
            <a:endParaRPr lang="ru-RU" altLang="en-US" sz="4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08050"/>
            <a:ext cx="8642350" cy="431800"/>
          </a:xfrm>
        </p:spPr>
        <p:txBody>
          <a:bodyPr/>
          <a:lstStyle/>
          <a:p>
            <a:pPr eaLnBrk="1" hangingPunct="1"/>
            <a:r>
              <a:rPr lang="uk-UA" altLang="en-US" sz="3600" smtClean="0">
                <a:latin typeface="Times New Roman" panose="02020603050405020304" pitchFamily="18" charset="0"/>
              </a:rPr>
              <a:t>Виявлення та діагностика туберкульозу</a:t>
            </a:r>
            <a:endParaRPr lang="ru-RU" altLang="en-US" sz="3600" smtClean="0">
              <a:latin typeface="Times New Roman" panose="02020603050405020304" pitchFamily="18" charset="0"/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496300" cy="4967287"/>
          </a:xfrm>
        </p:spPr>
        <p:txBody>
          <a:bodyPr/>
          <a:lstStyle/>
          <a:p>
            <a:pPr algn="just" eaLnBrk="1" hangingPunct="1"/>
            <a:r>
              <a:rPr lang="uk-UA" altLang="en-US" sz="2400" smtClean="0">
                <a:solidFill>
                  <a:srgbClr val="FAFA20"/>
                </a:solidFill>
                <a:latin typeface="Times New Roman" panose="02020603050405020304" pitchFamily="18" charset="0"/>
              </a:rPr>
              <a:t>Виявлення</a:t>
            </a:r>
            <a:r>
              <a:rPr lang="uk-UA" altLang="en-US" sz="2400" smtClean="0">
                <a:latin typeface="Times New Roman" panose="02020603050405020304" pitchFamily="18" charset="0"/>
              </a:rPr>
              <a:t> – це комплекс організаційних та епідеміологічних захолодів з відбору людей, у яких можливий туберкульоз (скринінг).</a:t>
            </a:r>
          </a:p>
          <a:p>
            <a:pPr algn="just" eaLnBrk="1" hangingPunct="1">
              <a:buFontTx/>
              <a:buNone/>
            </a:pPr>
            <a:endParaRPr lang="uk-UA" altLang="en-US" sz="2400" smtClean="0">
              <a:latin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endParaRPr lang="uk-UA" altLang="en-US" sz="2400" smtClean="0">
              <a:latin typeface="Times New Roman" panose="02020603050405020304" pitchFamily="18" charset="0"/>
            </a:endParaRPr>
          </a:p>
          <a:p>
            <a:pPr algn="just" eaLnBrk="1" hangingPunct="1"/>
            <a:r>
              <a:rPr lang="uk-UA" altLang="en-US" sz="2400" smtClean="0">
                <a:solidFill>
                  <a:srgbClr val="FAFA20"/>
                </a:solidFill>
                <a:latin typeface="Times New Roman" panose="02020603050405020304" pitchFamily="18" charset="0"/>
              </a:rPr>
              <a:t>Діагностика туберкульозу</a:t>
            </a:r>
            <a:r>
              <a:rPr lang="uk-UA" altLang="en-US" sz="2400" smtClean="0">
                <a:latin typeface="Times New Roman" panose="02020603050405020304" pitchFamily="18" charset="0"/>
              </a:rPr>
              <a:t> – це клінічні заходи з встановлення або спростування діагнозу туберкульозу у відібраних осіб.</a:t>
            </a:r>
            <a:r>
              <a:rPr lang="ru-RU" altLang="en-US" sz="2400" smtClean="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8208962" cy="936625"/>
          </a:xfrm>
        </p:spPr>
        <p:txBody>
          <a:bodyPr/>
          <a:lstStyle/>
          <a:p>
            <a:pPr marL="838200" indent="-838200" algn="r" eaLnBrk="1" hangingPunct="1"/>
            <a:r>
              <a:rPr lang="uk-UA" altLang="en-US" sz="3800" smtClean="0">
                <a:latin typeface="Times New Roman" panose="02020603050405020304" pitchFamily="18" charset="0"/>
              </a:rPr>
              <a:t>Виявлення туберкульозу </a:t>
            </a:r>
            <a:br>
              <a:rPr lang="uk-UA" altLang="en-US" sz="3800" smtClean="0">
                <a:latin typeface="Times New Roman" panose="02020603050405020304" pitchFamily="18" charset="0"/>
              </a:rPr>
            </a:br>
            <a:r>
              <a:rPr lang="uk-UA" altLang="en-US" sz="3800" smtClean="0">
                <a:latin typeface="Times New Roman" panose="02020603050405020304" pitchFamily="18" charset="0"/>
              </a:rPr>
              <a:t>Активний метод</a:t>
            </a:r>
            <a:r>
              <a:rPr lang="uk-UA" altLang="en-US" sz="4000" smtClean="0">
                <a:latin typeface="Times New Roman" panose="02020603050405020304" pitchFamily="18" charset="0"/>
              </a:rPr>
              <a:t> </a:t>
            </a:r>
            <a:endParaRPr lang="ru-RU" altLang="en-US" sz="4000" smtClean="0">
              <a:latin typeface="Times New Roman" panose="02020603050405020304" pitchFamily="18" charset="0"/>
            </a:endParaRP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569325" cy="540067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uk-UA" altLang="en-US" sz="2400" b="1" smtClean="0">
                <a:solidFill>
                  <a:srgbClr val="FAFA20"/>
                </a:solidFill>
                <a:latin typeface="Times New Roman" panose="02020603050405020304" pitchFamily="18" charset="0"/>
              </a:rPr>
              <a:t>Поголовне обстеження якого-небудь контингенту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В Україні за офіційною статистикою  50-60% хворих на ТБ виявляється під час профілактичних оглядів. 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1)  </a:t>
            </a:r>
            <a:r>
              <a:rPr lang="uk-UA" altLang="en-US" sz="2400" smtClean="0">
                <a:solidFill>
                  <a:srgbClr val="FAFA20"/>
                </a:solidFill>
                <a:latin typeface="Times New Roman" panose="02020603050405020304" pitchFamily="18" charset="0"/>
              </a:rPr>
              <a:t>Рентгенологічне обстеження</a:t>
            </a:r>
            <a:r>
              <a:rPr lang="uk-UA" altLang="en-US" sz="2400" smtClean="0">
                <a:latin typeface="Times New Roman" panose="02020603050405020304" pitchFamily="18" charset="0"/>
              </a:rPr>
              <a:t> – основний метод в  установах виконання покарань.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      -  є умови для 100% обстеження підлягаючого контингенту, 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      -  високий ризик захворювання на туберкульоз, 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      - велике процентне співвідношення виявлених хворих до обстеженого контингенту,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       -  виявляє  захворювання  на ранніх стадіях розвитку.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2). </a:t>
            </a:r>
            <a:r>
              <a:rPr lang="uk-UA" altLang="en-US" sz="2400" smtClean="0">
                <a:solidFill>
                  <a:srgbClr val="FAFA20"/>
                </a:solidFill>
                <a:latin typeface="Times New Roman" panose="02020603050405020304" pitchFamily="18" charset="0"/>
              </a:rPr>
              <a:t>Опитування на наявність симптомів захворювання</a:t>
            </a:r>
            <a:r>
              <a:rPr lang="uk-UA" altLang="en-US" sz="2400" smtClean="0">
                <a:latin typeface="Times New Roman" panose="02020603050405020304" pitchFamily="18" charset="0"/>
              </a:rPr>
              <a:t>. 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3). </a:t>
            </a:r>
            <a:r>
              <a:rPr lang="uk-UA" altLang="en-US" sz="2400" smtClean="0">
                <a:solidFill>
                  <a:srgbClr val="FAFA20"/>
                </a:solidFill>
                <a:latin typeface="Times New Roman" panose="02020603050405020304" pitchFamily="18" charset="0"/>
              </a:rPr>
              <a:t>Туберкулінодіагностика за допомогою постановки проб Манту з 2 ТО.</a:t>
            </a:r>
            <a:endParaRPr lang="ru-RU" altLang="en-US" sz="2400" smtClean="0">
              <a:solidFill>
                <a:srgbClr val="FAFA2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785225" cy="52562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1) </a:t>
            </a:r>
            <a:r>
              <a:rPr lang="uk-UA" altLang="en-US" smtClean="0">
                <a:solidFill>
                  <a:srgbClr val="FAFA20"/>
                </a:solidFill>
                <a:latin typeface="Times New Roman" panose="02020603050405020304" pitchFamily="18" charset="0"/>
              </a:rPr>
              <a:t>Збір скарг і анамнезу, об'єктивне дослідження хворого</a:t>
            </a:r>
            <a:r>
              <a:rPr lang="uk-UA" altLang="en-US" smtClean="0"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2) </a:t>
            </a:r>
            <a:r>
              <a:rPr lang="uk-UA" altLang="en-US" smtClean="0">
                <a:solidFill>
                  <a:srgbClr val="FAFA20"/>
                </a:solidFill>
                <a:latin typeface="Times New Roman" panose="02020603050405020304" pitchFamily="18" charset="0"/>
              </a:rPr>
              <a:t>3-кратне мікроскопічне дослідження мазків мокротиння на КСБ</a:t>
            </a:r>
            <a:r>
              <a:rPr lang="uk-UA" altLang="en-US" smtClean="0"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 </a:t>
            </a:r>
            <a:r>
              <a:rPr lang="uk-UA" altLang="en-US" b="1" smtClean="0">
                <a:latin typeface="Times New Roman" panose="02020603050405020304" pitchFamily="18" charset="0"/>
              </a:rPr>
              <a:t>КСБ</a:t>
            </a:r>
            <a:r>
              <a:rPr lang="uk-UA" altLang="en-US" smtClean="0">
                <a:latin typeface="Times New Roman" panose="02020603050405020304" pitchFamily="18" charset="0"/>
              </a:rPr>
              <a:t> – кислотостійкі бактерії, до яких відноситься і мікобактерія туберкульозу. В умовах епідемії КСБ, виявлені в мокротинні хворого з підозрою на ТБ, вважаються мікобактеріями туберкульозу – МБТ.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3) </a:t>
            </a:r>
            <a:r>
              <a:rPr lang="uk-UA" altLang="en-US" smtClean="0">
                <a:solidFill>
                  <a:srgbClr val="FAFA20"/>
                </a:solidFill>
                <a:latin typeface="Times New Roman" panose="02020603050405020304" pitchFamily="18" charset="0"/>
              </a:rPr>
              <a:t>Рентгенологічне дослідження органів грудної клітини</a:t>
            </a:r>
            <a:r>
              <a:rPr lang="uk-UA" altLang="en-US" smtClean="0">
                <a:latin typeface="Times New Roman" panose="02020603050405020304" pitchFamily="18" charset="0"/>
              </a:rPr>
              <a:t>.</a:t>
            </a:r>
            <a:endParaRPr lang="ru-RU" altLang="en-US" smtClean="0">
              <a:latin typeface="Times New Roman" panose="02020603050405020304" pitchFamily="18" charset="0"/>
            </a:endParaRPr>
          </a:p>
        </p:txBody>
      </p:sp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684213" y="188913"/>
            <a:ext cx="845978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838200" indent="-838200"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uk-UA" altLang="en-US" sz="3800" b="1">
                <a:latin typeface="Times New Roman" panose="02020603050405020304" pitchFamily="18" charset="0"/>
              </a:rPr>
              <a:t>Виявлення туберкульозу-2 </a:t>
            </a:r>
            <a:br>
              <a:rPr lang="uk-UA" altLang="en-US" sz="3800" b="1">
                <a:latin typeface="Times New Roman" panose="02020603050405020304" pitchFamily="18" charset="0"/>
              </a:rPr>
            </a:br>
            <a:r>
              <a:rPr lang="uk-UA" altLang="en-US" sz="3800" b="1">
                <a:latin typeface="Times New Roman" panose="02020603050405020304" pitchFamily="18" charset="0"/>
              </a:rPr>
              <a:t> </a:t>
            </a:r>
            <a:r>
              <a:rPr lang="uk-UA" altLang="en-US" sz="3800">
                <a:latin typeface="Times New Roman" panose="02020603050405020304" pitchFamily="18" charset="0"/>
              </a:rPr>
              <a:t>“За звертанням"</a:t>
            </a:r>
            <a:endParaRPr lang="ru-RU" altLang="en-US" sz="3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908050"/>
            <a:ext cx="7704137" cy="433388"/>
          </a:xfrm>
        </p:spPr>
        <p:txBody>
          <a:bodyPr/>
          <a:lstStyle/>
          <a:p>
            <a:pPr eaLnBrk="1" hangingPunct="1"/>
            <a:r>
              <a:rPr lang="uk-UA" altLang="en-US" sz="3600" b="0" smtClean="0">
                <a:latin typeface="Times New Roman" panose="02020603050405020304" pitchFamily="18" charset="0"/>
              </a:rPr>
              <a:t>Методи діагностики туберкульозу</a:t>
            </a:r>
            <a:endParaRPr lang="ru-RU" altLang="en-US" sz="3600" b="0" smtClean="0">
              <a:latin typeface="Times New Roman" panose="02020603050405020304" pitchFamily="18" charset="0"/>
            </a:endParaRPr>
          </a:p>
        </p:txBody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642350" cy="52562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uk-UA" altLang="en-US" sz="2400" b="1" smtClean="0">
                <a:latin typeface="Times New Roman" panose="02020603050405020304" pitchFamily="18" charset="0"/>
              </a:rPr>
              <a:t>1. </a:t>
            </a:r>
            <a:r>
              <a:rPr lang="uk-UA" altLang="en-US" sz="2400" b="1" smtClean="0">
                <a:solidFill>
                  <a:srgbClr val="FAFA20"/>
                </a:solidFill>
                <a:latin typeface="Times New Roman" panose="02020603050405020304" pitchFamily="18" charset="0"/>
              </a:rPr>
              <a:t>Об'єктивне дослідження пацієнта</a:t>
            </a:r>
          </a:p>
          <a:p>
            <a:pPr algn="just" eaLnBrk="1" hangingPunct="1">
              <a:lnSpc>
                <a:spcPct val="90000"/>
              </a:lnSpc>
              <a:spcBef>
                <a:spcPct val="3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Для туберкульозу не існує специфічних клінічних ознак. </a:t>
            </a:r>
          </a:p>
          <a:p>
            <a:pPr algn="just" eaLnBrk="1" hangingPunct="1">
              <a:lnSpc>
                <a:spcPct val="90000"/>
              </a:lnSpc>
              <a:spcBef>
                <a:spcPct val="3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Основою діагностики та верифікації діагнозу туберкульозу є дослідження мокротиння.</a:t>
            </a:r>
            <a:endParaRPr lang="uk-UA" altLang="en-US" sz="2400" b="1" smtClean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uk-UA" altLang="en-US" sz="2400" b="1" smtClean="0">
                <a:latin typeface="Times New Roman" panose="02020603050405020304" pitchFamily="18" charset="0"/>
              </a:rPr>
              <a:t>2. </a:t>
            </a:r>
            <a:r>
              <a:rPr lang="uk-UA" altLang="en-US" sz="2400" b="1" smtClean="0">
                <a:solidFill>
                  <a:srgbClr val="FAFA20"/>
                </a:solidFill>
                <a:latin typeface="Times New Roman" panose="02020603050405020304" pitchFamily="18" charset="0"/>
              </a:rPr>
              <a:t>Мікроскопія мокротиння</a:t>
            </a:r>
            <a:r>
              <a:rPr lang="uk-UA" altLang="en-US" sz="2400" smtClean="0">
                <a:latin typeface="Times New Roman" panose="02020603050405020304" pitchFamily="18" charset="0"/>
              </a:rPr>
              <a:t> </a:t>
            </a:r>
            <a:r>
              <a:rPr lang="uk-UA" altLang="en-US" sz="2000" smtClean="0">
                <a:latin typeface="Times New Roman" panose="02020603050405020304" pitchFamily="18" charset="0"/>
              </a:rPr>
              <a:t>–</a:t>
            </a:r>
            <a:r>
              <a:rPr lang="uk-UA" altLang="en-US" sz="2400" smtClean="0">
                <a:latin typeface="Times New Roman" panose="02020603050405020304" pitchFamily="18" charset="0"/>
              </a:rPr>
              <a:t> швидкий, простий і недорогий метод виявлення хворих ТБ і діагностики цього захворювання. </a:t>
            </a:r>
          </a:p>
          <a:p>
            <a:pPr algn="just" eaLnBrk="1" hangingPunct="1">
              <a:lnSpc>
                <a:spcPct val="90000"/>
              </a:lnSpc>
              <a:spcBef>
                <a:spcPct val="3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Пацієнти  з КСБ+ у мазку є найбільш заразними, саме їх потрібно виявляти в 1-у чергу.</a:t>
            </a:r>
          </a:p>
          <a:p>
            <a:pPr algn="just" eaLnBrk="1" hangingPunct="1">
              <a:lnSpc>
                <a:spcPct val="90000"/>
              </a:lnSpc>
              <a:spcBef>
                <a:spcPct val="30000"/>
              </a:spcBef>
            </a:pPr>
            <a:r>
              <a:rPr lang="uk-UA" altLang="en-US" sz="2400" smtClean="0">
                <a:latin typeface="Times New Roman" panose="02020603050405020304" pitchFamily="18" charset="0"/>
              </a:rPr>
              <a:t>Пацієнти, позитивні по культурі, представляють значно меншу небезпеку для оточуючих, повинні бути виявлені по культурі та  рентгенологічних даних.</a:t>
            </a:r>
          </a:p>
          <a:p>
            <a:pPr algn="just" eaLnBrk="1" hangingPunct="1"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3.  </a:t>
            </a:r>
            <a:r>
              <a:rPr lang="uk-UA" altLang="en-US" sz="2400" b="1" smtClean="0">
                <a:solidFill>
                  <a:srgbClr val="FAFA20"/>
                </a:solidFill>
                <a:latin typeface="Times New Roman" panose="02020603050405020304" pitchFamily="18" charset="0"/>
              </a:rPr>
              <a:t>Рентгенологічне дослідження органів грудної клітки</a:t>
            </a:r>
            <a:endParaRPr lang="ru-RU" altLang="en-US" sz="2400" b="1" smtClean="0">
              <a:solidFill>
                <a:srgbClr val="FAFA2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836613"/>
            <a:ext cx="8424863" cy="504825"/>
          </a:xfrm>
        </p:spPr>
        <p:txBody>
          <a:bodyPr/>
          <a:lstStyle/>
          <a:p>
            <a:pPr eaLnBrk="1" hangingPunct="1"/>
            <a:r>
              <a:rPr lang="uk-UA" altLang="en-US" sz="3600" smtClean="0">
                <a:latin typeface="Times New Roman" panose="02020603050405020304" pitchFamily="18" charset="0"/>
              </a:rPr>
              <a:t>Стратегії боротьби з туберкульозом</a:t>
            </a:r>
            <a:r>
              <a:rPr lang="ru-RU" altLang="en-US" sz="3600" smtClean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28775"/>
            <a:ext cx="8569325" cy="44672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		З ініціативи ВООЗ була розроблена стратегія контролю над туберкульозом, що гарантує найкращий з існуючих спосіб застосування протитуберкульозних препаратів, – </a:t>
            </a:r>
            <a:r>
              <a:rPr lang="uk-UA" altLang="en-US" smtClean="0">
                <a:solidFill>
                  <a:srgbClr val="FAFA20"/>
                </a:solidFill>
                <a:latin typeface="Times New Roman" panose="02020603050405020304" pitchFamily="18" charset="0"/>
              </a:rPr>
              <a:t>короткострокове лікування під безпосереднім спостереженням</a:t>
            </a:r>
            <a:r>
              <a:rPr lang="uk-UA" altLang="en-US" smtClean="0">
                <a:latin typeface="Times New Roman" panose="02020603050405020304" pitchFamily="18" charset="0"/>
              </a:rPr>
              <a:t> – DOTS (Dіrectly Observed Treatment Short-course).</a:t>
            </a:r>
            <a:r>
              <a:rPr lang="uk-UA" altLang="en-US" smtClean="0"/>
              <a:t> </a:t>
            </a:r>
            <a:endParaRPr lang="ru-RU" altLang="en-US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113" y="333375"/>
            <a:ext cx="5905500" cy="719138"/>
          </a:xfrm>
        </p:spPr>
        <p:txBody>
          <a:bodyPr/>
          <a:lstStyle/>
          <a:p>
            <a:pPr eaLnBrk="1" hangingPunct="1"/>
            <a:r>
              <a:rPr lang="uk-UA" altLang="en-US" sz="3200" smtClean="0">
                <a:latin typeface="Times New Roman" panose="02020603050405020304" pitchFamily="18" charset="0"/>
              </a:rPr>
              <a:t>5 компонентів стратегія DOTS</a:t>
            </a:r>
            <a:endParaRPr lang="ru-RU" altLang="en-US" sz="3200" smtClean="0">
              <a:latin typeface="Times New Roman" panose="02020603050405020304" pitchFamily="18" charset="0"/>
            </a:endParaRPr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642350" cy="5327650"/>
          </a:xfrm>
        </p:spPr>
        <p:txBody>
          <a:bodyPr/>
          <a:lstStyle/>
          <a:p>
            <a:pPr marL="609600" indent="-609600" algn="just" eaLnBrk="1" hangingPunct="1">
              <a:buClr>
                <a:srgbClr val="FAFA20"/>
              </a:buClr>
              <a:buFontTx/>
              <a:buAutoNum type="arabicPeriod"/>
            </a:pPr>
            <a:r>
              <a:rPr lang="uk-UA" altLang="en-US" sz="3600" smtClean="0">
                <a:latin typeface="Times New Roman" panose="02020603050405020304" pitchFamily="18" charset="0"/>
              </a:rPr>
              <a:t>Постійна підтримка програми боротьби з туберкульозом з боку уряду та регіональних органів охорони здоров’я.</a:t>
            </a:r>
          </a:p>
          <a:p>
            <a:pPr marL="609600" indent="-609600" algn="just" eaLnBrk="1" hangingPunct="1">
              <a:buClr>
                <a:srgbClr val="FAFA20"/>
              </a:buClr>
              <a:buFontTx/>
              <a:buAutoNum type="arabicPeriod"/>
            </a:pPr>
            <a:r>
              <a:rPr lang="uk-UA" altLang="en-US" sz="3600" smtClean="0">
                <a:latin typeface="Times New Roman" panose="02020603050405020304" pitchFamily="18" charset="0"/>
              </a:rPr>
              <a:t>Виявлення випадків захворювання туберкульозом за допомогою мікроскопічного дослідження мокротиння всіх хворих, які звернулися в медичну установу з підозрою на туберкульоз.</a:t>
            </a:r>
            <a:endParaRPr lang="ru-RU" altLang="en-US" sz="36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>
          <a:xfrm>
            <a:off x="2916238" y="333375"/>
            <a:ext cx="6227762" cy="719138"/>
          </a:xfrm>
        </p:spPr>
        <p:txBody>
          <a:bodyPr/>
          <a:lstStyle/>
          <a:p>
            <a:pPr eaLnBrk="1" hangingPunct="1"/>
            <a:r>
              <a:rPr lang="uk-UA" altLang="en-US" sz="3200" smtClean="0">
                <a:latin typeface="Times New Roman" panose="02020603050405020304" pitchFamily="18" charset="0"/>
              </a:rPr>
              <a:t>5 компонентів стратегія DOTS-2</a:t>
            </a:r>
            <a:endParaRPr lang="ru-RU" altLang="en-US" sz="3200" smtClean="0">
              <a:latin typeface="Times New Roman" panose="02020603050405020304" pitchFamily="18" charset="0"/>
            </a:endParaRP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642350" cy="5616575"/>
          </a:xfrm>
        </p:spPr>
        <p:txBody>
          <a:bodyPr/>
          <a:lstStyle/>
          <a:p>
            <a:pPr marL="609600" indent="-609600" algn="just" eaLnBrk="1" hangingPunct="1">
              <a:spcBef>
                <a:spcPct val="40000"/>
              </a:spcBef>
              <a:buClr>
                <a:srgbClr val="FAFA20"/>
              </a:buClr>
              <a:buFontTx/>
              <a:buAutoNum type="arabicPeriod" startAt="3"/>
            </a:pPr>
            <a:r>
              <a:rPr lang="uk-UA" altLang="en-US" sz="3000" smtClean="0">
                <a:latin typeface="Times New Roman" panose="02020603050405020304" pitchFamily="18" charset="0"/>
              </a:rPr>
              <a:t>Проведення стандартного режиму лікування від 6 до 8 місяців у всіх хворих з позитивним мазком мокротиння під безпосереднім спостереженням медичних працівників.</a:t>
            </a:r>
          </a:p>
          <a:p>
            <a:pPr marL="609600" indent="-609600" algn="just" eaLnBrk="1" hangingPunct="1">
              <a:spcBef>
                <a:spcPct val="40000"/>
              </a:spcBef>
              <a:buClr>
                <a:srgbClr val="FAFA20"/>
              </a:buClr>
              <a:buFontTx/>
              <a:buAutoNum type="arabicPeriod" startAt="3"/>
            </a:pPr>
            <a:r>
              <a:rPr lang="uk-UA" altLang="en-US" sz="3000" smtClean="0">
                <a:latin typeface="Times New Roman" panose="02020603050405020304" pitchFamily="18" charset="0"/>
              </a:rPr>
              <a:t>Регулярне, безперервне забезпечення всіма необхідними протитуберкульозними препаратами.</a:t>
            </a:r>
          </a:p>
          <a:p>
            <a:pPr marL="609600" indent="-609600" algn="just" eaLnBrk="1" hangingPunct="1">
              <a:spcBef>
                <a:spcPct val="40000"/>
              </a:spcBef>
              <a:buClr>
                <a:srgbClr val="FAFA20"/>
              </a:buClr>
              <a:buFontTx/>
              <a:buAutoNum type="arabicPeriod" startAt="3"/>
            </a:pPr>
            <a:r>
              <a:rPr lang="uk-UA" altLang="en-US" sz="3000" smtClean="0">
                <a:latin typeface="Times New Roman" panose="02020603050405020304" pitchFamily="18" charset="0"/>
              </a:rPr>
              <a:t>Стандартна система реєстрації та звітності для проведення оцінки як результатів лікування, так і програми боротьби з туберкульозом у цілому.</a:t>
            </a:r>
            <a:r>
              <a:rPr lang="ru-RU" altLang="en-US" sz="3000" smtClean="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908050"/>
            <a:ext cx="7700962" cy="863600"/>
          </a:xfrm>
        </p:spPr>
        <p:txBody>
          <a:bodyPr/>
          <a:lstStyle/>
          <a:p>
            <a:pPr eaLnBrk="1" hangingPunct="1"/>
            <a:r>
              <a:rPr lang="uk-UA" altLang="en-US" smtClean="0">
                <a:latin typeface="Times New Roman" panose="02020603050405020304" pitchFamily="18" charset="0"/>
              </a:rPr>
              <a:t>Мета ДОТС стратегії</a:t>
            </a:r>
            <a:endParaRPr lang="ru-RU" altLang="en-US" smtClean="0">
              <a:latin typeface="Times New Roman" panose="02020603050405020304" pitchFamily="18" charset="0"/>
            </a:endParaRP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5038"/>
            <a:ext cx="7772400" cy="3890962"/>
          </a:xfrm>
        </p:spPr>
        <p:txBody>
          <a:bodyPr/>
          <a:lstStyle/>
          <a:p>
            <a:pPr algn="just" eaLnBrk="1" hangingPunct="1"/>
            <a:r>
              <a:rPr lang="uk-UA" altLang="en-US" sz="4000" smtClean="0">
                <a:latin typeface="Times New Roman" panose="02020603050405020304" pitchFamily="18" charset="0"/>
              </a:rPr>
              <a:t> виявлення 70% бацилярних форм туберкульозу (серед всіх форм туберкульозу) </a:t>
            </a:r>
          </a:p>
          <a:p>
            <a:pPr algn="just" eaLnBrk="1" hangingPunct="1">
              <a:buFontTx/>
              <a:buNone/>
            </a:pPr>
            <a:r>
              <a:rPr lang="uk-UA" altLang="en-US" sz="4000" smtClean="0">
                <a:latin typeface="Times New Roman" panose="02020603050405020304" pitchFamily="18" charset="0"/>
              </a:rPr>
              <a:t>та</a:t>
            </a:r>
          </a:p>
          <a:p>
            <a:pPr algn="just" eaLnBrk="1" hangingPunct="1"/>
            <a:r>
              <a:rPr lang="uk-UA" altLang="en-US" sz="4000" smtClean="0">
                <a:latin typeface="Times New Roman" panose="02020603050405020304" pitchFamily="18" charset="0"/>
              </a:rPr>
              <a:t> досягнення припинення бактеріовиділення в 85% хворих.</a:t>
            </a:r>
            <a:endParaRPr lang="ru-RU" altLang="en-US" sz="40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113" y="260350"/>
            <a:ext cx="5545137" cy="935038"/>
          </a:xfrm>
        </p:spPr>
        <p:txBody>
          <a:bodyPr/>
          <a:lstStyle/>
          <a:p>
            <a:pPr eaLnBrk="1" hangingPunct="1"/>
            <a:r>
              <a:rPr lang="uk-UA" altLang="en-US" sz="3600" smtClean="0">
                <a:latin typeface="Times New Roman" panose="02020603050405020304" pitchFamily="18" charset="0"/>
              </a:rPr>
              <a:t>Стратегія СТОП-ТБ </a:t>
            </a:r>
            <a:br>
              <a:rPr lang="uk-UA" altLang="en-US" sz="3600" smtClean="0">
                <a:latin typeface="Times New Roman" panose="02020603050405020304" pitchFamily="18" charset="0"/>
              </a:rPr>
            </a:br>
            <a:r>
              <a:rPr lang="uk-UA" altLang="en-US" sz="3600" smtClean="0">
                <a:latin typeface="Times New Roman" panose="02020603050405020304" pitchFamily="18" charset="0"/>
              </a:rPr>
              <a:t>(з 2006 р.)</a:t>
            </a:r>
            <a:endParaRPr lang="ru-RU" altLang="en-US" sz="3600" smtClean="0">
              <a:latin typeface="Times New Roman" panose="02020603050405020304" pitchFamily="18" charset="0"/>
            </a:endParaRP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84313"/>
            <a:ext cx="8424863" cy="5040312"/>
          </a:xfrm>
        </p:spPr>
        <p:txBody>
          <a:bodyPr/>
          <a:lstStyle/>
          <a:p>
            <a:pPr marL="533400" indent="-533400" algn="ctr" eaLnBrk="1" hangingPunct="1">
              <a:lnSpc>
                <a:spcPct val="90000"/>
              </a:lnSpc>
              <a:buFontTx/>
              <a:buNone/>
            </a:pPr>
            <a:r>
              <a:rPr lang="uk-UA" altLang="en-US" sz="2800" b="1" smtClean="0">
                <a:latin typeface="Times New Roman" panose="02020603050405020304" pitchFamily="18" charset="0"/>
              </a:rPr>
              <a:t>Компоненти стратегії СТОП-ТБ:</a:t>
            </a:r>
            <a:endParaRPr lang="uk-UA" altLang="en-US" sz="2800" smtClean="0">
              <a:latin typeface="Times New Roman" panose="02020603050405020304" pitchFamily="18" charset="0"/>
            </a:endParaRPr>
          </a:p>
          <a:p>
            <a:pPr marL="533400" indent="-533400" algn="just" eaLnBrk="1" hangingPunct="1">
              <a:lnSpc>
                <a:spcPct val="90000"/>
              </a:lnSpc>
              <a:buClr>
                <a:srgbClr val="FAFA20"/>
              </a:buClr>
              <a:buFontTx/>
              <a:buAutoNum type="arabicPeriod"/>
            </a:pPr>
            <a:r>
              <a:rPr lang="uk-UA" altLang="en-US" sz="2800" smtClean="0">
                <a:latin typeface="Times New Roman" panose="02020603050405020304" pitchFamily="18" charset="0"/>
              </a:rPr>
              <a:t>Поліпшення якості впровадження ДОТС стратегії.</a:t>
            </a:r>
          </a:p>
          <a:p>
            <a:pPr marL="533400" indent="-533400" algn="just" eaLnBrk="1" hangingPunct="1">
              <a:lnSpc>
                <a:spcPct val="90000"/>
              </a:lnSpc>
              <a:buClr>
                <a:srgbClr val="FAFA20"/>
              </a:buClr>
              <a:buFontTx/>
              <a:buAutoNum type="arabicPeriod"/>
            </a:pPr>
            <a:r>
              <a:rPr lang="uk-UA" altLang="en-US" sz="2800" smtClean="0">
                <a:latin typeface="Times New Roman" panose="02020603050405020304" pitchFamily="18" charset="0"/>
              </a:rPr>
              <a:t>Рішення завдань по боротьбі з ВІЛ-асоційованим ТБ, ТБ із множинною стійкістю до ліків та  іншими спеціальними проблемами.</a:t>
            </a:r>
          </a:p>
          <a:p>
            <a:pPr marL="533400" indent="-533400" algn="just" eaLnBrk="1" hangingPunct="1">
              <a:lnSpc>
                <a:spcPct val="90000"/>
              </a:lnSpc>
              <a:buClr>
                <a:srgbClr val="FAFA20"/>
              </a:buClr>
              <a:buFontTx/>
              <a:buAutoNum type="arabicPeriod"/>
            </a:pPr>
            <a:r>
              <a:rPr lang="uk-UA" altLang="en-US" sz="2800" smtClean="0">
                <a:latin typeface="Times New Roman" panose="02020603050405020304" pitchFamily="18" charset="0"/>
              </a:rPr>
              <a:t>Посилення системи охорони здоров'я.</a:t>
            </a:r>
          </a:p>
          <a:p>
            <a:pPr marL="533400" indent="-533400" algn="just" eaLnBrk="1" hangingPunct="1">
              <a:lnSpc>
                <a:spcPct val="90000"/>
              </a:lnSpc>
              <a:buClr>
                <a:srgbClr val="FAFA20"/>
              </a:buClr>
              <a:buFontTx/>
              <a:buAutoNum type="arabicPeriod"/>
            </a:pPr>
            <a:r>
              <a:rPr lang="uk-UA" altLang="en-US" sz="2800" smtClean="0">
                <a:latin typeface="Times New Roman" panose="02020603050405020304" pitchFamily="18" charset="0"/>
              </a:rPr>
              <a:t>Залучення всіх медичних установ до боротьби з туберкульозом.</a:t>
            </a:r>
          </a:p>
          <a:p>
            <a:pPr marL="533400" indent="-533400" algn="just" eaLnBrk="1" hangingPunct="1">
              <a:lnSpc>
                <a:spcPct val="90000"/>
              </a:lnSpc>
              <a:buClr>
                <a:srgbClr val="FAFA20"/>
              </a:buClr>
              <a:buFontTx/>
              <a:buAutoNum type="arabicPeriod"/>
            </a:pPr>
            <a:r>
              <a:rPr lang="uk-UA" altLang="en-US" sz="2800" smtClean="0">
                <a:latin typeface="Times New Roman" panose="02020603050405020304" pitchFamily="18" charset="0"/>
              </a:rPr>
              <a:t>Підтримка пацієнтів та залучення громадськості.</a:t>
            </a:r>
          </a:p>
          <a:p>
            <a:pPr marL="533400" indent="-533400" algn="just" eaLnBrk="1" hangingPunct="1">
              <a:lnSpc>
                <a:spcPct val="90000"/>
              </a:lnSpc>
              <a:buClr>
                <a:srgbClr val="FAFA20"/>
              </a:buClr>
              <a:buFontTx/>
              <a:buAutoNum type="arabicPeriod"/>
            </a:pPr>
            <a:r>
              <a:rPr lang="uk-UA" altLang="en-US" sz="2800" smtClean="0">
                <a:latin typeface="Times New Roman" panose="02020603050405020304" pitchFamily="18" charset="0"/>
              </a:rPr>
              <a:t>Проведення досліджень та заохочення до їхнього проведення.</a:t>
            </a:r>
            <a:endParaRPr lang="ru-RU" altLang="en-US" sz="28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981075"/>
            <a:ext cx="7700962" cy="576263"/>
          </a:xfrm>
        </p:spPr>
        <p:txBody>
          <a:bodyPr/>
          <a:lstStyle/>
          <a:p>
            <a:pPr eaLnBrk="1" hangingPunct="1"/>
            <a:r>
              <a:rPr lang="uk-UA" altLang="en-US" sz="4000" b="0" smtClean="0">
                <a:latin typeface="Times New Roman" panose="02020603050405020304" pitchFamily="18" charset="0"/>
              </a:rPr>
              <a:t>Мета стратегії СТОП-ТБ</a:t>
            </a:r>
            <a:r>
              <a:rPr lang="uk-UA" altLang="en-US" sz="4000" b="0" smtClean="0"/>
              <a:t> </a:t>
            </a:r>
            <a:endParaRPr lang="ru-RU" altLang="en-US" sz="4000" smtClean="0"/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28775"/>
            <a:ext cx="8424862" cy="4752975"/>
          </a:xfrm>
        </p:spPr>
        <p:txBody>
          <a:bodyPr/>
          <a:lstStyle/>
          <a:p>
            <a:pPr algn="just" eaLnBrk="1" hangingPunct="1"/>
            <a:r>
              <a:rPr lang="uk-UA" altLang="en-US" smtClean="0">
                <a:latin typeface="Times New Roman" panose="02020603050405020304" pitchFamily="18" charset="0"/>
              </a:rPr>
              <a:t>зменшення показників глобальної поширеності ТБ до 2050 року до 1 випадку на 1 млн. населення в рік та смертності від ТБ до 2015 року на 50% у порівнянні з 1990 роком;</a:t>
            </a:r>
          </a:p>
          <a:p>
            <a:pPr algn="just" eaLnBrk="1" hangingPunct="1"/>
            <a:endParaRPr lang="uk-UA" altLang="en-US" smtClean="0">
              <a:latin typeface="Times New Roman" panose="02020603050405020304" pitchFamily="18" charset="0"/>
            </a:endParaRPr>
          </a:p>
          <a:p>
            <a:pPr algn="just" eaLnBrk="1" hangingPunct="1"/>
            <a:r>
              <a:rPr lang="uk-UA" altLang="en-US" smtClean="0">
                <a:latin typeface="Times New Roman" panose="02020603050405020304" pitchFamily="18" charset="0"/>
              </a:rPr>
              <a:t>встановити діагноз 75 % хворим туберкульозом із прогнозованої кількості та  вилікувати 85% таких хворих.</a:t>
            </a:r>
            <a:endParaRPr lang="ru-RU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138" y="188913"/>
            <a:ext cx="5761037" cy="1223962"/>
          </a:xfrm>
        </p:spPr>
        <p:txBody>
          <a:bodyPr/>
          <a:lstStyle/>
          <a:p>
            <a:pPr eaLnBrk="1" hangingPunct="1"/>
            <a:r>
              <a:rPr lang="uk-UA" altLang="en-US" sz="3200" b="0" smtClean="0">
                <a:latin typeface="Times New Roman" panose="02020603050405020304" pitchFamily="18" charset="0"/>
              </a:rPr>
              <a:t>Адаптована ДОТС-стратегія в Україні передбачає</a:t>
            </a:r>
            <a:endParaRPr lang="ru-RU" altLang="en-US" sz="3200" b="0" smtClean="0">
              <a:latin typeface="Times New Roman" panose="02020603050405020304" pitchFamily="18" charset="0"/>
            </a:endParaRP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496300" cy="5040312"/>
          </a:xfrm>
        </p:spPr>
        <p:txBody>
          <a:bodyPr/>
          <a:lstStyle/>
          <a:p>
            <a:pPr marL="533400" indent="-533400" algn="just" eaLnBrk="1" hangingPunct="1">
              <a:lnSpc>
                <a:spcPct val="90000"/>
              </a:lnSpc>
              <a:buFontTx/>
              <a:buAutoNum type="arabicPeriod"/>
            </a:pPr>
            <a:r>
              <a:rPr lang="uk-UA" altLang="en-US" sz="2400" smtClean="0">
                <a:solidFill>
                  <a:srgbClr val="FAFA20"/>
                </a:solidFill>
                <a:latin typeface="Times New Roman" panose="02020603050405020304" pitchFamily="18" charset="0"/>
              </a:rPr>
              <a:t>Політичну та фінансову підтримку програми боротьби з ТБ забезпечувати на рівні Уряду та адміністративних територій країни</a:t>
            </a:r>
            <a:r>
              <a:rPr lang="uk-UA" altLang="en-US" sz="2400" smtClean="0">
                <a:latin typeface="Times New Roman" panose="02020603050405020304" pitchFamily="18" charset="0"/>
              </a:rPr>
              <a:t>.</a:t>
            </a:r>
          </a:p>
          <a:p>
            <a:pPr marL="533400" indent="-533400" algn="just" eaLnBrk="1" hangingPunct="1">
              <a:lnSpc>
                <a:spcPct val="90000"/>
              </a:lnSpc>
              <a:buFontTx/>
              <a:buAutoNum type="arabicPeriod"/>
            </a:pPr>
            <a:endParaRPr lang="uk-UA" altLang="en-US" sz="2400" smtClean="0">
              <a:latin typeface="Times New Roman" panose="02020603050405020304" pitchFamily="18" charset="0"/>
            </a:endParaRPr>
          </a:p>
          <a:p>
            <a:pPr marL="533400" indent="-533400"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400" smtClean="0">
                <a:latin typeface="Times New Roman" panose="02020603050405020304" pitchFamily="18" charset="0"/>
              </a:rPr>
              <a:t>2. </a:t>
            </a:r>
            <a:r>
              <a:rPr lang="uk-UA" altLang="en-US" sz="2400" smtClean="0">
                <a:solidFill>
                  <a:srgbClr val="FAFA20"/>
                </a:solidFill>
                <a:latin typeface="Times New Roman" panose="02020603050405020304" pitchFamily="18" charset="0"/>
              </a:rPr>
              <a:t>Виявлення хворих з активними формами туберкульозу здійснювати:</a:t>
            </a:r>
          </a:p>
          <a:p>
            <a:pPr marL="533400" indent="-533400" algn="just" eaLnBrk="1" hangingPunct="1">
              <a:lnSpc>
                <a:spcPct val="90000"/>
              </a:lnSpc>
            </a:pPr>
            <a:r>
              <a:rPr lang="uk-UA" altLang="en-US" sz="2400" smtClean="0">
                <a:latin typeface="Times New Roman" panose="02020603050405020304" pitchFamily="18" charset="0"/>
              </a:rPr>
              <a:t>по зверненню до лікувально-профілактичних установ (ЛПУ)  методом мікроскопії мазку і рентгенфлюорографії;</a:t>
            </a:r>
          </a:p>
          <a:p>
            <a:pPr marL="533400" indent="-533400" algn="just" eaLnBrk="1" hangingPunct="1">
              <a:lnSpc>
                <a:spcPct val="90000"/>
              </a:lnSpc>
            </a:pPr>
            <a:r>
              <a:rPr lang="uk-UA" altLang="en-US" sz="2400" smtClean="0">
                <a:latin typeface="Times New Roman" panose="02020603050405020304" pitchFamily="18" charset="0"/>
              </a:rPr>
              <a:t>шляхом проведення туберкулінодіагностики серед груп ризику у дітей;</a:t>
            </a:r>
          </a:p>
          <a:p>
            <a:pPr marL="533400" indent="-533400" algn="just" eaLnBrk="1" hangingPunct="1">
              <a:lnSpc>
                <a:spcPct val="90000"/>
              </a:lnSpc>
            </a:pPr>
            <a:r>
              <a:rPr lang="uk-UA" altLang="en-US" sz="2400" smtClean="0">
                <a:latin typeface="Times New Roman" panose="02020603050405020304" pitchFamily="18" charset="0"/>
              </a:rPr>
              <a:t>шляхом проведення скринінгової флюорографії або мікроскопії мазку серед груп ризику у дорослих;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138" y="188913"/>
            <a:ext cx="5761037" cy="1223962"/>
          </a:xfrm>
        </p:spPr>
        <p:txBody>
          <a:bodyPr/>
          <a:lstStyle/>
          <a:p>
            <a:pPr eaLnBrk="1" hangingPunct="1"/>
            <a:r>
              <a:rPr lang="uk-UA" altLang="en-US" sz="3200" b="0" smtClean="0">
                <a:latin typeface="Times New Roman" panose="02020603050405020304" pitchFamily="18" charset="0"/>
              </a:rPr>
              <a:t>Адаптована ДОТС-стратегія в Україні передбачає-2</a:t>
            </a:r>
            <a:endParaRPr lang="ru-RU" altLang="en-US" sz="3200" b="0" smtClean="0">
              <a:latin typeface="Times New Roman" panose="02020603050405020304" pitchFamily="18" charset="0"/>
            </a:endParaRP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496300" cy="50403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mtClean="0">
                <a:latin typeface="Times New Roman" panose="02020603050405020304" pitchFamily="18" charset="0"/>
              </a:rPr>
              <a:t>3. </a:t>
            </a:r>
            <a:r>
              <a:rPr lang="uk-UA" altLang="en-US" smtClean="0">
                <a:solidFill>
                  <a:srgbClr val="FAFA20"/>
                </a:solidFill>
                <a:latin typeface="Times New Roman" panose="02020603050405020304" pitchFamily="18" charset="0"/>
              </a:rPr>
              <a:t>Діагностику туберкульозу здійснювати шляхом: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en-US" smtClean="0">
                <a:latin typeface="Times New Roman" panose="02020603050405020304" pitchFamily="18" charset="0"/>
              </a:rPr>
              <a:t>проведення мікроскопії мазка;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en-US" smtClean="0">
                <a:latin typeface="Times New Roman" panose="02020603050405020304" pitchFamily="18" charset="0"/>
              </a:rPr>
              <a:t>посіву мокротиння і визначення чутливості мікобактерій туберкульозу до антимікобактеріальних препаратів;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en-US" smtClean="0">
                <a:latin typeface="Times New Roman" panose="02020603050405020304" pitchFamily="18" charset="0"/>
              </a:rPr>
              <a:t>рентгенологічної діагностики;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en-US" smtClean="0">
                <a:latin typeface="Times New Roman" panose="02020603050405020304" pitchFamily="18" charset="0"/>
              </a:rPr>
              <a:t>використання інших лабораторних і інструментальних методів дослідження (за показниками).</a:t>
            </a:r>
            <a:endParaRPr lang="ru-RU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713788" cy="54721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4. </a:t>
            </a:r>
            <a:r>
              <a:rPr lang="uk-UA" altLang="en-US" sz="2800" smtClean="0">
                <a:solidFill>
                  <a:srgbClr val="FAFA20"/>
                </a:solidFill>
                <a:latin typeface="Times New Roman" panose="02020603050405020304" pitchFamily="18" charset="0"/>
              </a:rPr>
              <a:t>Лікування хворих туберкульозом забезпечувати шляхом: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проведення стандартизованого контрольованого короткострокового режиму під безпосереднім контролем медичного працівника;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призначення п’ятикомпонентного стандартизованого контрольованого режиму антимікобактеріальної терапії хворим важкими формами туберкульозу;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проведення стандартизованого п'яти-, шостикомпонентного режиму антимікобактеріальної терапії хворим мультирезистентним туберкульозом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 призначення хірургічного лікування туберкульозу за показниками;</a:t>
            </a:r>
          </a:p>
        </p:txBody>
      </p:sp>
      <p:sp>
        <p:nvSpPr>
          <p:cNvPr id="68610" name="Rectangle 5"/>
          <p:cNvSpPr>
            <a:spLocks noGrp="1" noChangeArrowheads="1"/>
          </p:cNvSpPr>
          <p:nvPr>
            <p:ph type="title"/>
          </p:nvPr>
        </p:nvSpPr>
        <p:spPr>
          <a:xfrm>
            <a:off x="3132138" y="188913"/>
            <a:ext cx="5761037" cy="1079500"/>
          </a:xfrm>
          <a:noFill/>
        </p:spPr>
        <p:txBody>
          <a:bodyPr/>
          <a:lstStyle/>
          <a:p>
            <a:pPr eaLnBrk="1" hangingPunct="1"/>
            <a:r>
              <a:rPr lang="uk-UA" altLang="en-US" sz="3200" b="0" smtClean="0">
                <a:latin typeface="Times New Roman" panose="02020603050405020304" pitchFamily="18" charset="0"/>
              </a:rPr>
              <a:t>Адаптована ДОТС-стратегія в Україні передбачає-3</a:t>
            </a:r>
            <a:endParaRPr lang="ru-RU" altLang="en-US" sz="3200" b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713788" cy="547211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 здійснення контролю за ефективністю лікування за допомогою когортного аналізу;</a:t>
            </a:r>
          </a:p>
          <a:p>
            <a:pPr algn="just" eaLnBrk="1" hangingPunct="1"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проведення лікування в інтенсивній фазі переважно в стаціонарі, у фазі продовження – переважно амбулаторно під контролем медичного працівника;</a:t>
            </a:r>
          </a:p>
          <a:p>
            <a:pPr algn="just" eaLnBrk="1" hangingPunct="1"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надання дозволу на призначення препаратів ІІ ряду за рішенням консиліуму обласних протитуберкульозних диспансерів;</a:t>
            </a:r>
          </a:p>
          <a:p>
            <a:pPr algn="just" eaLnBrk="1" hangingPunct="1"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здійснення паліативного лікування хворим з розширеною медикаментозною резистентністю у випадку неможливості</a:t>
            </a:r>
            <a:r>
              <a:rPr lang="uk-UA" altLang="en-US" sz="2400" smtClean="0">
                <a:latin typeface="Times New Roman" panose="02020603050405020304" pitchFamily="18" charset="0"/>
              </a:rPr>
              <a:t> призначення чотирьох антимікобактеріальних препаратів І й ІІ ряду.</a:t>
            </a:r>
            <a:endParaRPr lang="ru-RU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title"/>
          </p:nvPr>
        </p:nvSpPr>
        <p:spPr>
          <a:xfrm>
            <a:off x="3132138" y="188913"/>
            <a:ext cx="5761037" cy="1079500"/>
          </a:xfrm>
          <a:noFill/>
        </p:spPr>
        <p:txBody>
          <a:bodyPr/>
          <a:lstStyle/>
          <a:p>
            <a:pPr eaLnBrk="1" hangingPunct="1"/>
            <a:r>
              <a:rPr lang="uk-UA" altLang="en-US" sz="3200" b="0" smtClean="0">
                <a:latin typeface="Times New Roman" panose="02020603050405020304" pitchFamily="18" charset="0"/>
              </a:rPr>
              <a:t>Адаптована ДОТС-стратегія в Україні передбачає-4</a:t>
            </a:r>
            <a:endParaRPr lang="ru-RU" altLang="en-US" sz="3200" b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84313"/>
            <a:ext cx="8893175" cy="511333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5. </a:t>
            </a:r>
            <a:r>
              <a:rPr lang="uk-UA" altLang="en-US" sz="2800" smtClean="0">
                <a:solidFill>
                  <a:srgbClr val="FAFA20"/>
                </a:solidFill>
                <a:latin typeface="Times New Roman" panose="02020603050405020304" pitchFamily="18" charset="0"/>
              </a:rPr>
              <a:t>Забезпечення протитуберкульозних установ  антимікобактеріальними препаратами</a:t>
            </a:r>
            <a:r>
              <a:rPr lang="uk-UA" altLang="en-US" sz="2800" smtClean="0">
                <a:latin typeface="Times New Roman" panose="02020603050405020304" pitchFamily="18" charset="0"/>
              </a:rPr>
              <a:t> проводити за рахунок Державного бюджету України й залучення позабюджетних засобів.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6. </a:t>
            </a:r>
            <a:r>
              <a:rPr lang="uk-UA" altLang="en-US" sz="2800" smtClean="0">
                <a:solidFill>
                  <a:srgbClr val="FAFA20"/>
                </a:solidFill>
                <a:latin typeface="Times New Roman" panose="02020603050405020304" pitchFamily="18" charset="0"/>
              </a:rPr>
              <a:t>Моніторинг за туберкульозом здійснювати шляхом</a:t>
            </a:r>
            <a:r>
              <a:rPr lang="uk-UA" altLang="en-US" sz="2800" smtClean="0">
                <a:latin typeface="Times New Roman" panose="02020603050405020304" pitchFamily="18" charset="0"/>
              </a:rPr>
              <a:t>: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створення національного та регіонального комп'ютерного реєстру хворих туберкульозом;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створення системи моніторингу ефективності програми боротьби з туберкульозом;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здійснення моніторингу діагностичних та лікувальних заходів;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затвердження та впровадження рекомендованих ВООЗ обліково-звітних статистичних форм.</a:t>
            </a:r>
          </a:p>
        </p:txBody>
      </p:sp>
      <p:sp>
        <p:nvSpPr>
          <p:cNvPr id="70658" name="Rectangle 6"/>
          <p:cNvSpPr>
            <a:spLocks noGrp="1" noChangeArrowheads="1"/>
          </p:cNvSpPr>
          <p:nvPr>
            <p:ph type="title"/>
          </p:nvPr>
        </p:nvSpPr>
        <p:spPr>
          <a:xfrm>
            <a:off x="3132138" y="188913"/>
            <a:ext cx="5761037" cy="1079500"/>
          </a:xfrm>
          <a:noFill/>
        </p:spPr>
        <p:txBody>
          <a:bodyPr/>
          <a:lstStyle/>
          <a:p>
            <a:pPr eaLnBrk="1" hangingPunct="1"/>
            <a:r>
              <a:rPr lang="uk-UA" altLang="en-US" sz="3200" b="0" smtClean="0">
                <a:latin typeface="Times New Roman" panose="02020603050405020304" pitchFamily="18" charset="0"/>
              </a:rPr>
              <a:t>Адаптована ДОТС-стратегія в Україні передбачає-5</a:t>
            </a:r>
            <a:endParaRPr lang="ru-RU" altLang="en-US" sz="3200" b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84313"/>
            <a:ext cx="8893175" cy="511333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7. </a:t>
            </a:r>
            <a:r>
              <a:rPr lang="uk-UA" altLang="en-US" sz="2800" smtClean="0">
                <a:solidFill>
                  <a:srgbClr val="FAFA20"/>
                </a:solidFill>
                <a:latin typeface="Times New Roman" panose="02020603050405020304" pitchFamily="18" charset="0"/>
              </a:rPr>
              <a:t>Профілактику туберкульозу проводити шляхом</a:t>
            </a:r>
            <a:r>
              <a:rPr lang="uk-UA" altLang="en-US" sz="2800" smtClean="0">
                <a:latin typeface="Times New Roman" panose="02020603050405020304" pitchFamily="18" charset="0"/>
              </a:rPr>
              <a:t>: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призначення хіміопрофілактики контактним, інфікованими мікобактеріями туберкульозу дітям, особам, які віднесені  до контингентів групи ризику щодо захворювання туберкульозом та ВІЛ-інфікованим;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-  вакцинації та ревакцинації вакциною БЦЖ.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uk-UA" altLang="en-US" sz="2800" smtClean="0">
                <a:latin typeface="Times New Roman" panose="02020603050405020304" pitchFamily="18" charset="0"/>
              </a:rPr>
              <a:t>8. </a:t>
            </a:r>
            <a:r>
              <a:rPr lang="uk-UA" altLang="en-US" sz="2800" smtClean="0">
                <a:solidFill>
                  <a:srgbClr val="FAFA20"/>
                </a:solidFill>
                <a:latin typeface="Times New Roman" panose="02020603050405020304" pitchFamily="18" charset="0"/>
              </a:rPr>
              <a:t>Заходи щодо запобігання поширення ВІЛ-асоційованого туберкульозу</a:t>
            </a:r>
            <a:r>
              <a:rPr lang="uk-UA" altLang="en-US" sz="2800" smtClean="0">
                <a:latin typeface="Times New Roman" panose="02020603050405020304" pitchFamily="18" charset="0"/>
              </a:rPr>
              <a:t> здійснювати шляхом координації національних програм з туберкульозу та  ВІЛ/СНІДу.</a:t>
            </a:r>
            <a:endParaRPr lang="ru-RU" altLang="en-US" sz="2800" smtClean="0">
              <a:latin typeface="Times New Roman" panose="02020603050405020304" pitchFamily="18" charset="0"/>
            </a:endParaRPr>
          </a:p>
        </p:txBody>
      </p:sp>
      <p:sp>
        <p:nvSpPr>
          <p:cNvPr id="71682" name="Rectangle 5"/>
          <p:cNvSpPr>
            <a:spLocks noChangeArrowheads="1"/>
          </p:cNvSpPr>
          <p:nvPr/>
        </p:nvSpPr>
        <p:spPr bwMode="auto">
          <a:xfrm>
            <a:off x="3132138" y="188913"/>
            <a:ext cx="576103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>
                <a:latin typeface="Times New Roman" panose="02020603050405020304" pitchFamily="18" charset="0"/>
              </a:rPr>
              <a:t>Адаптована ДОТС-стратегія в Україні передбачає-6</a:t>
            </a:r>
            <a:endParaRPr lang="ru-RU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981075"/>
            <a:ext cx="8207375" cy="503238"/>
          </a:xfrm>
        </p:spPr>
        <p:txBody>
          <a:bodyPr/>
          <a:lstStyle/>
          <a:p>
            <a:pPr eaLnBrk="1" hangingPunct="1"/>
            <a:r>
              <a:rPr lang="uk-UA" altLang="en-US" sz="4000" smtClean="0">
                <a:latin typeface="Times New Roman" panose="02020603050405020304" pitchFamily="18" charset="0"/>
              </a:rPr>
              <a:t>Лікування хворих на туберкульоз</a:t>
            </a:r>
            <a:r>
              <a:rPr lang="ru-RU" altLang="en-US" sz="4000" smtClean="0"/>
              <a:t> 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8"/>
            <a:ext cx="8496300" cy="475138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uk-UA" altLang="en-US" sz="2600" smtClean="0">
                <a:solidFill>
                  <a:srgbClr val="FAFA20"/>
                </a:solidFill>
                <a:latin typeface="Times New Roman" panose="02020603050405020304" pitchFamily="18" charset="0"/>
              </a:rPr>
              <a:t>Вчасно почате та правильно проведене лікування хворого дозволяє</a:t>
            </a:r>
            <a:r>
              <a:rPr lang="uk-UA" altLang="en-US" sz="2600" smtClean="0">
                <a:latin typeface="Times New Roman" panose="02020603050405020304" pitchFamily="18" charset="0"/>
              </a:rPr>
              <a:t>: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en-US" sz="2600" smtClean="0">
                <a:latin typeface="Times New Roman" panose="02020603050405020304" pitchFamily="18" charset="0"/>
              </a:rPr>
              <a:t>попередити інвалідність, 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en-US" sz="2600" smtClean="0">
                <a:latin typeface="Times New Roman" panose="02020603050405020304" pitchFamily="18" charset="0"/>
              </a:rPr>
              <a:t>можливі ускладнення, 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en-US" sz="2600" smtClean="0">
                <a:latin typeface="Times New Roman" panose="02020603050405020304" pitchFamily="18" charset="0"/>
              </a:rPr>
              <a:t>летальний результат.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uk-UA" altLang="en-US" sz="2600" smtClean="0">
                <a:latin typeface="Times New Roman" panose="02020603050405020304" pitchFamily="18" charset="0"/>
              </a:rPr>
              <a:t>знизити масштаби поширення захворювання.</a:t>
            </a:r>
          </a:p>
          <a:p>
            <a:pPr algn="just" eaLnBrk="1" hangingPunct="1">
              <a:lnSpc>
                <a:spcPct val="90000"/>
              </a:lnSpc>
            </a:pPr>
            <a:endParaRPr lang="uk-UA" altLang="en-US" sz="2600" smtClean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uk-UA" altLang="en-US" sz="2600" smtClean="0">
                <a:solidFill>
                  <a:srgbClr val="FAFA20"/>
                </a:solidFill>
                <a:latin typeface="Times New Roman" panose="02020603050405020304" pitchFamily="18" charset="0"/>
              </a:rPr>
              <a:t>Мета протитуберкульозної хіміотерапії: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600" smtClean="0">
                <a:latin typeface="Times New Roman" panose="02020603050405020304" pitchFamily="18" charset="0"/>
              </a:rPr>
              <a:t>- лікування випадків  туберкульозу та запобігання розвитку медикаментозної резистентності (стійкості) МБТ.  </a:t>
            </a:r>
            <a:endParaRPr lang="ru-RU" altLang="en-US" sz="26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81075"/>
            <a:ext cx="8569325" cy="431800"/>
          </a:xfrm>
        </p:spPr>
        <p:txBody>
          <a:bodyPr/>
          <a:lstStyle/>
          <a:p>
            <a:pPr eaLnBrk="1" hangingPunct="1"/>
            <a:r>
              <a:rPr lang="uk-UA" altLang="en-US" sz="3200" smtClean="0">
                <a:latin typeface="Times New Roman" panose="02020603050405020304" pitchFamily="18" charset="0"/>
              </a:rPr>
              <a:t>Основні принципи лікування туберкульозу:</a:t>
            </a:r>
            <a:r>
              <a:rPr lang="uk-UA" altLang="en-US" sz="4000" smtClean="0"/>
              <a:t> </a:t>
            </a:r>
            <a:endParaRPr lang="ru-RU" altLang="en-US" sz="4000" smtClean="0"/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00213"/>
            <a:ext cx="8496300" cy="482441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lang="uk-UA" altLang="en-US" sz="2400" smtClean="0">
                <a:solidFill>
                  <a:srgbClr val="FAFA20"/>
                </a:solidFill>
                <a:latin typeface="Times New Roman" panose="02020603050405020304" pitchFamily="18" charset="0"/>
              </a:rPr>
              <a:t>Лікування є</a:t>
            </a:r>
            <a:r>
              <a:rPr lang="uk-UA" altLang="en-US" sz="2400" smtClean="0">
                <a:latin typeface="Times New Roman" panose="02020603050405020304" pitchFamily="18" charset="0"/>
              </a:rPr>
              <a:t> </a:t>
            </a:r>
            <a:r>
              <a:rPr lang="uk-UA" altLang="en-US" sz="2400" smtClean="0">
                <a:solidFill>
                  <a:srgbClr val="FAFA20"/>
                </a:solidFill>
                <a:latin typeface="Times New Roman" panose="02020603050405020304" pitchFamily="18" charset="0"/>
              </a:rPr>
              <a:t>комплексним</a:t>
            </a:r>
            <a:r>
              <a:rPr lang="uk-UA" altLang="en-US" sz="2400" smtClean="0">
                <a:latin typeface="Times New Roman" panose="02020603050405020304" pitchFamily="18" charset="0"/>
              </a:rPr>
              <a:t> (призначення 3 - 4 - 5  протитуберкульозних препаратів) з метою попередження розвитку лікарської стійкості (ЛС) МБТ до застосовуваних ПТП, проводиться за стандартними схемами. </a:t>
            </a:r>
          </a:p>
          <a:p>
            <a:pPr algn="just" eaLnBrk="1" hangingPunct="1">
              <a:lnSpc>
                <a:spcPct val="110000"/>
              </a:lnSpc>
            </a:pPr>
            <a:r>
              <a:rPr lang="uk-UA" altLang="en-US" sz="2400" smtClean="0">
                <a:latin typeface="Times New Roman" panose="02020603050405020304" pitchFamily="18" charset="0"/>
              </a:rPr>
              <a:t>Монотерапія при лікуванні туберкульозу неприпустима, тому що сприяє розвитку ЛС.    </a:t>
            </a:r>
          </a:p>
          <a:p>
            <a:pPr algn="just" eaLnBrk="1" hangingPunct="1">
              <a:lnSpc>
                <a:spcPct val="110000"/>
              </a:lnSpc>
            </a:pPr>
            <a:r>
              <a:rPr lang="uk-UA" altLang="en-US" sz="2400" smtClean="0">
                <a:latin typeface="Times New Roman" panose="02020603050405020304" pitchFamily="18" charset="0"/>
              </a:rPr>
              <a:t> Лікування туберкульозу проводиться не менш 6 місяців (ціль – попередження розвитку рецидиву).</a:t>
            </a:r>
            <a:r>
              <a:rPr lang="uk-UA" altLang="en-US" smtClean="0"/>
              <a:t> </a:t>
            </a:r>
            <a:endParaRPr lang="ru-RU" altLang="en-US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8785225" cy="50403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uk-UA" altLang="en-US" sz="2400" smtClean="0">
                <a:solidFill>
                  <a:srgbClr val="FFFFEF"/>
                </a:solidFill>
                <a:latin typeface="Times New Roman" panose="02020603050405020304" pitchFamily="18" charset="0"/>
              </a:rPr>
              <a:t>Курс лікування  складається із двох фаз: інтенсивної й підтримуючої.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400" smtClean="0">
                <a:solidFill>
                  <a:srgbClr val="FFFFEF"/>
                </a:solidFill>
                <a:latin typeface="Times New Roman" panose="02020603050405020304" pitchFamily="18" charset="0"/>
              </a:rPr>
              <a:t> Ціль ІФ </a:t>
            </a:r>
            <a:r>
              <a:rPr lang="uk-UA" altLang="en-US" sz="2400" smtClean="0">
                <a:latin typeface="Times New Roman" panose="02020603050405020304" pitchFamily="18" charset="0"/>
              </a:rPr>
              <a:t>–</a:t>
            </a:r>
            <a:r>
              <a:rPr lang="uk-UA" altLang="en-US" sz="2400" smtClean="0">
                <a:solidFill>
                  <a:srgbClr val="FFFFEF"/>
                </a:solidFill>
                <a:latin typeface="Times New Roman" panose="02020603050405020304" pitchFamily="18" charset="0"/>
              </a:rPr>
              <a:t> припинення виділення МБТ (конверсії мазку мокротиння). У цій фазі  призначається не менш 4 ПТП.</a:t>
            </a:r>
          </a:p>
          <a:p>
            <a:pPr algn="just" eaLnBrk="1" hangingPunct="1">
              <a:lnSpc>
                <a:spcPct val="90000"/>
              </a:lnSpc>
            </a:pPr>
            <a:r>
              <a:rPr lang="uk-UA" altLang="en-US" sz="2400" smtClean="0">
                <a:solidFill>
                  <a:srgbClr val="FFFFEF"/>
                </a:solidFill>
                <a:latin typeface="Times New Roman" panose="02020603050405020304" pitchFamily="18" charset="0"/>
              </a:rPr>
              <a:t>У підтримуючій фазі (ПФ) лікування потрібне менша кількість ПТП, але протягом  тривалого часу.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uk-UA" altLang="en-US" sz="2400" smtClean="0">
              <a:solidFill>
                <a:srgbClr val="FFFFEF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400" smtClean="0">
                <a:solidFill>
                  <a:srgbClr val="FFFFEF"/>
                </a:solidFill>
                <a:latin typeface="Times New Roman" panose="02020603050405020304" pitchFamily="18" charset="0"/>
              </a:rPr>
              <a:t>З метою впливу на персистуючі форми МБТ необхідно проводиться підтримуюча фаза лікування.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uk-UA" altLang="en-US" sz="2400" smtClean="0">
                <a:solidFill>
                  <a:srgbClr val="FFFFEF"/>
                </a:solidFill>
                <a:latin typeface="Times New Roman" panose="02020603050405020304" pitchFamily="18" charset="0"/>
              </a:rPr>
              <a:t> При недотриманні строків лікування збережені мікобактерії можуть викликати новий епізод туберкульозу (рецидив) і набути стійкість до препаратів.</a:t>
            </a:r>
            <a:endParaRPr lang="ru-RU" altLang="en-US" sz="2400" smtClean="0">
              <a:solidFill>
                <a:srgbClr val="FFFFE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754" name="Rectangle 5"/>
          <p:cNvSpPr>
            <a:spLocks noChangeArrowheads="1"/>
          </p:cNvSpPr>
          <p:nvPr/>
        </p:nvSpPr>
        <p:spPr bwMode="auto">
          <a:xfrm>
            <a:off x="0" y="981075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en-US" b="1">
                <a:latin typeface="Times New Roman" panose="02020603050405020304" pitchFamily="18" charset="0"/>
              </a:rPr>
              <a:t>Основні принципи лікування туберкульозу-2:</a:t>
            </a:r>
            <a:r>
              <a:rPr lang="uk-UA" altLang="en-US" sz="4000" b="1">
                <a:latin typeface="Arial Narrow" panose="020B0606020202030204" pitchFamily="34" charset="0"/>
              </a:rPr>
              <a:t> </a:t>
            </a:r>
            <a:endParaRPr lang="ru-RU" altLang="en-US" sz="4000" b="1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908050"/>
            <a:ext cx="8569325" cy="503238"/>
          </a:xfrm>
        </p:spPr>
        <p:txBody>
          <a:bodyPr/>
          <a:lstStyle/>
          <a:p>
            <a:pPr eaLnBrk="1" hangingPunct="1"/>
            <a:r>
              <a:rPr lang="uk-UA" altLang="en-US" sz="3000" smtClean="0">
                <a:latin typeface="Times New Roman" panose="02020603050405020304" pitchFamily="18" charset="0"/>
              </a:rPr>
              <a:t>Протитуберкульозні препарати  першого ряду</a:t>
            </a:r>
            <a:r>
              <a:rPr lang="ru-RU" altLang="en-US" smtClean="0"/>
              <a:t> </a:t>
            </a:r>
            <a:endParaRPr lang="en-US" altLang="en-US" smtClean="0"/>
          </a:p>
        </p:txBody>
      </p:sp>
      <p:graphicFrame>
        <p:nvGraphicFramePr>
          <p:cNvPr id="140305" name="Group 17"/>
          <p:cNvGraphicFramePr>
            <a:graphicFrameLocks noGrp="1"/>
          </p:cNvGraphicFramePr>
          <p:nvPr>
            <p:ph type="tbl" idx="1"/>
          </p:nvPr>
        </p:nvGraphicFramePr>
        <p:xfrm>
          <a:off x="684213" y="2205038"/>
          <a:ext cx="7772400" cy="411480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Ізоніазид (H)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Етамбутол (E)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Ріфампіцин (R)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Стрептоміцин (S)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Піразинамід (Z)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Тіацетазон (Т)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304800" y="0"/>
            <a:ext cx="85550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uk-UA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Протитуберкульозні препарати </a:t>
            </a:r>
          </a:p>
          <a:p>
            <a:pPr algn="ctr" eaLnBrk="1" hangingPunct="1">
              <a:defRPr/>
            </a:pPr>
            <a:r>
              <a:rPr lang="uk-UA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другого ряду</a:t>
            </a:r>
          </a:p>
        </p:txBody>
      </p:sp>
      <p:graphicFrame>
        <p:nvGraphicFramePr>
          <p:cNvPr id="142350" name="Group 14"/>
          <p:cNvGraphicFramePr>
            <a:graphicFrameLocks noGrp="1"/>
          </p:cNvGraphicFramePr>
          <p:nvPr/>
        </p:nvGraphicFramePr>
        <p:xfrm>
          <a:off x="838200" y="1219200"/>
          <a:ext cx="7772400" cy="5303838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0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AFA20"/>
                          </a:solidFill>
                          <a:effectLst/>
                          <a:latin typeface="Times New Roman" pitchFamily="18" charset="0"/>
                        </a:rPr>
                        <a:t>Аміноглікозиди: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Канаміцин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Амікацин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Капреоміцин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AFA20"/>
                          </a:solidFill>
                          <a:effectLst/>
                          <a:latin typeface="Times New Roman" pitchFamily="18" charset="0"/>
                        </a:rPr>
                        <a:t>Хінолони: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Офлоксацин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Ципрофлоксацин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Ломефлаксоцин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Левофлоксацин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Спарфлоксацин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29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AFA20"/>
                          </a:solidFill>
                          <a:effectLst/>
                          <a:latin typeface="Times New Roman" pitchFamily="18" charset="0"/>
                        </a:rPr>
                        <a:t>Тіоміди: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Протіонамид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Етіонамид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AFA20"/>
                          </a:solidFill>
                          <a:effectLst/>
                          <a:latin typeface="Times New Roman" pitchFamily="18" charset="0"/>
                        </a:rPr>
                        <a:t>Інші: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Циклосерін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ПАСК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Ріфабутин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908050"/>
            <a:ext cx="8496300" cy="863600"/>
          </a:xfrm>
        </p:spPr>
        <p:txBody>
          <a:bodyPr/>
          <a:lstStyle/>
          <a:p>
            <a:pPr eaLnBrk="1" hangingPunct="1"/>
            <a:r>
              <a:rPr lang="uk-UA" altLang="en-US" sz="3200" smtClean="0">
                <a:solidFill>
                  <a:srgbClr val="FAFA20"/>
                </a:solidFill>
                <a:latin typeface="Times New Roman" panose="02020603050405020304" pitchFamily="18" charset="0"/>
              </a:rPr>
              <a:t>Забезпечення дотримання режиму лікування</a:t>
            </a:r>
            <a:endParaRPr lang="ru-RU" altLang="en-US" sz="3200" smtClean="0">
              <a:solidFill>
                <a:srgbClr val="FAFA2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89138"/>
            <a:ext cx="8496300" cy="4608512"/>
          </a:xfrm>
        </p:spPr>
        <p:txBody>
          <a:bodyPr/>
          <a:lstStyle/>
          <a:p>
            <a:pPr algn="just" eaLnBrk="1" hangingPunct="1"/>
            <a:r>
              <a:rPr lang="uk-UA" altLang="en-US" smtClean="0">
                <a:latin typeface="Times New Roman" panose="02020603050405020304" pitchFamily="18" charset="0"/>
              </a:rPr>
              <a:t>Безпосередній контроль за прийомом препаратів як в інтенсивній, так і в підтримуючий фазі.</a:t>
            </a:r>
          </a:p>
          <a:p>
            <a:pPr algn="just" eaLnBrk="1" hangingPunct="1"/>
            <a:r>
              <a:rPr lang="uk-UA" altLang="en-US" smtClean="0">
                <a:latin typeface="Times New Roman" panose="02020603050405020304" pitchFamily="18" charset="0"/>
              </a:rPr>
              <a:t>Співробітництво з боку хворого </a:t>
            </a:r>
            <a:r>
              <a:rPr lang="uk-UA" altLang="en-US" sz="4000" smtClean="0">
                <a:latin typeface="Times New Roman" panose="02020603050405020304" pitchFamily="18" charset="0"/>
              </a:rPr>
              <a:t>–</a:t>
            </a:r>
            <a:r>
              <a:rPr lang="uk-UA" altLang="en-US" smtClean="0">
                <a:latin typeface="Times New Roman" panose="02020603050405020304" pitchFamily="18" charset="0"/>
              </a:rPr>
              <a:t> ключовий фактор у досягненні успіху лікування. </a:t>
            </a:r>
          </a:p>
          <a:p>
            <a:pPr algn="just" eaLnBrk="1" hangingPunct="1"/>
            <a:r>
              <a:rPr lang="uk-UA" altLang="en-US" smtClean="0">
                <a:latin typeface="Times New Roman" panose="02020603050405020304" pitchFamily="18" charset="0"/>
              </a:rPr>
              <a:t>Медпрацівник має нести відповідальність за проведення контролю лікуванням</a:t>
            </a:r>
            <a:r>
              <a:rPr lang="uk-UA" altLang="en-US" smtClean="0"/>
              <a:t> </a:t>
            </a:r>
            <a:endParaRPr lang="ru-RU" altLang="en-US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981075"/>
            <a:ext cx="7700962" cy="503238"/>
          </a:xfrm>
        </p:spPr>
        <p:txBody>
          <a:bodyPr/>
          <a:lstStyle/>
          <a:p>
            <a:pPr eaLnBrk="1" hangingPunct="1"/>
            <a:r>
              <a:rPr lang="uk-UA" altLang="en-US" sz="4000" smtClean="0">
                <a:solidFill>
                  <a:srgbClr val="FAFA20"/>
                </a:solidFill>
                <a:latin typeface="Times New Roman" panose="02020603050405020304" pitchFamily="18" charset="0"/>
              </a:rPr>
              <a:t>Прихильність до лікування</a:t>
            </a:r>
            <a:endParaRPr lang="ru-RU" altLang="en-US" sz="4000" smtClean="0">
              <a:solidFill>
                <a:srgbClr val="FAFA2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00213"/>
            <a:ext cx="8424863" cy="4608512"/>
          </a:xfrm>
        </p:spPr>
        <p:txBody>
          <a:bodyPr/>
          <a:lstStyle/>
          <a:p>
            <a:pPr algn="just" eaLnBrk="1" hangingPunct="1">
              <a:buFontTx/>
              <a:buChar char="-"/>
            </a:pPr>
            <a:r>
              <a:rPr lang="uk-UA" altLang="en-US" sz="2800" smtClean="0">
                <a:latin typeface="Times New Roman" panose="02020603050405020304" pitchFamily="18" charset="0"/>
              </a:rPr>
              <a:t>Пацієнт дотримується рекомендованого курсу лікування, приймає всі призначені ліки протягом  усього необхідного часу. </a:t>
            </a:r>
          </a:p>
          <a:p>
            <a:pPr algn="just" eaLnBrk="1" hangingPunct="1">
              <a:buFontTx/>
              <a:buChar char="-"/>
            </a:pPr>
            <a:endParaRPr lang="uk-UA" altLang="en-US" sz="2800" smtClean="0">
              <a:latin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r>
              <a:rPr lang="uk-UA" altLang="en-US" sz="2800" b="1" smtClean="0">
                <a:solidFill>
                  <a:srgbClr val="FFFF66"/>
                </a:solidFill>
                <a:latin typeface="Times New Roman" panose="02020603050405020304" pitchFamily="18" charset="0"/>
              </a:rPr>
              <a:t>Туберкульоз практично завжди виліковний, якщо пацієнт сприяє лікуванню ТБ.</a:t>
            </a:r>
            <a:r>
              <a:rPr lang="uk-UA" altLang="en-US" sz="2800" b="1" smtClean="0">
                <a:latin typeface="Times New Roman" panose="02020603050405020304" pitchFamily="18" charset="0"/>
              </a:rPr>
              <a:t> </a:t>
            </a:r>
          </a:p>
          <a:p>
            <a:pPr algn="just" eaLnBrk="1" hangingPunct="1">
              <a:buFontTx/>
              <a:buNone/>
            </a:pPr>
            <a:endParaRPr lang="uk-UA" altLang="en-US" sz="2800" b="1" smtClean="0">
              <a:latin typeface="Times New Roman" panose="02020603050405020304" pitchFamily="18" charset="0"/>
            </a:endParaRPr>
          </a:p>
          <a:p>
            <a:pPr algn="just" eaLnBrk="1" hangingPunct="1"/>
            <a:r>
              <a:rPr lang="uk-UA" altLang="en-US" sz="2800" smtClean="0">
                <a:latin typeface="Times New Roman" panose="02020603050405020304" pitchFamily="18" charset="0"/>
              </a:rPr>
              <a:t>Несприяння лікуванню – нездатність або відмова пацієнта приймати призначене лікування. </a:t>
            </a:r>
            <a:endParaRPr lang="ru-RU" altLang="en-US" sz="280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981075"/>
            <a:ext cx="8569325" cy="503238"/>
          </a:xfrm>
        </p:spPr>
        <p:txBody>
          <a:bodyPr/>
          <a:lstStyle/>
          <a:p>
            <a:pPr eaLnBrk="1" hangingPunct="1"/>
            <a:r>
              <a:rPr lang="uk-UA" altLang="en-US" sz="3200" smtClean="0">
                <a:solidFill>
                  <a:srgbClr val="FAFA20"/>
                </a:solidFill>
                <a:latin typeface="Times New Roman" panose="02020603050405020304" pitchFamily="18" charset="0"/>
              </a:rPr>
              <a:t>Наслідки поганої прихильності до лікування</a:t>
            </a:r>
            <a:r>
              <a:rPr lang="uk-UA" altLang="en-US" sz="4000" smtClean="0"/>
              <a:t> </a:t>
            </a:r>
            <a:endParaRPr lang="ru-RU" altLang="en-US" sz="4000" smtClean="0"/>
          </a:p>
        </p:txBody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773238"/>
            <a:ext cx="8569325" cy="4751387"/>
          </a:xfrm>
        </p:spPr>
        <p:txBody>
          <a:bodyPr/>
          <a:lstStyle/>
          <a:p>
            <a:pPr algn="just" eaLnBrk="1" hangingPunct="1">
              <a:spcBef>
                <a:spcPct val="50000"/>
              </a:spcBef>
            </a:pPr>
            <a:r>
              <a:rPr lang="uk-UA" altLang="en-US" smtClean="0">
                <a:latin typeface="Times New Roman" panose="02020603050405020304" pitchFamily="18" charset="0"/>
              </a:rPr>
              <a:t>пацієнт довго залишається хворим або може захворіти ще більш важкою формою ТБ;   </a:t>
            </a:r>
          </a:p>
          <a:p>
            <a:pPr algn="just" eaLnBrk="1" hangingPunct="1">
              <a:spcBef>
                <a:spcPct val="50000"/>
              </a:spcBef>
            </a:pPr>
            <a:r>
              <a:rPr lang="uk-UA" altLang="en-US" smtClean="0">
                <a:latin typeface="Times New Roman" panose="02020603050405020304" pitchFamily="18" charset="0"/>
              </a:rPr>
              <a:t>хворий продовжує заражати інших;  </a:t>
            </a:r>
          </a:p>
          <a:p>
            <a:pPr algn="just" eaLnBrk="1" hangingPunct="1">
              <a:spcBef>
                <a:spcPct val="50000"/>
              </a:spcBef>
            </a:pPr>
            <a:r>
              <a:rPr lang="uk-UA" altLang="en-US" smtClean="0">
                <a:latin typeface="Times New Roman" panose="02020603050405020304" pitchFamily="18" charset="0"/>
              </a:rPr>
              <a:t>сприяє розвитку та поширенню мультирезистентного ТБ; </a:t>
            </a:r>
          </a:p>
          <a:p>
            <a:pPr algn="just" eaLnBrk="1" hangingPunct="1">
              <a:spcBef>
                <a:spcPct val="50000"/>
              </a:spcBef>
            </a:pPr>
            <a:r>
              <a:rPr lang="uk-UA" altLang="en-US" smtClean="0">
                <a:latin typeface="Times New Roman" panose="02020603050405020304" pitchFamily="18" charset="0"/>
              </a:rPr>
              <a:t>може привести до смерті хворого в результаті частих перерв у лікуванні</a:t>
            </a:r>
            <a:r>
              <a:rPr lang="uk-UA" altLang="en-US" smtClean="0"/>
              <a:t>. </a:t>
            </a:r>
            <a:endParaRPr lang="ru-RU" altLang="en-US" smtClean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836613"/>
            <a:ext cx="8642350" cy="576262"/>
          </a:xfrm>
        </p:spPr>
        <p:txBody>
          <a:bodyPr/>
          <a:lstStyle/>
          <a:p>
            <a:pPr eaLnBrk="1" hangingPunct="1"/>
            <a:r>
              <a:rPr lang="uk-UA" altLang="en-US" sz="3600" smtClean="0">
                <a:latin typeface="Times New Roman" panose="02020603050405020304" pitchFamily="18" charset="0"/>
              </a:rPr>
              <a:t>Чинники</a:t>
            </a:r>
            <a:r>
              <a:rPr lang="ru-RU" altLang="en-US" sz="3600" smtClean="0">
                <a:latin typeface="Times New Roman" panose="02020603050405020304" pitchFamily="18" charset="0"/>
              </a:rPr>
              <a:t> порушень режиму лікування</a:t>
            </a: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424862" cy="482441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uk-UA" altLang="en-US" sz="2800" smtClean="0">
                <a:latin typeface="Times New Roman" panose="02020603050405020304" pitchFamily="18" charset="0"/>
              </a:rPr>
              <a:t>Низький рівень знань пацієнта 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en-US" sz="2800" smtClean="0">
                <a:latin typeface="Times New Roman" panose="02020603050405020304" pitchFamily="18" charset="0"/>
              </a:rPr>
              <a:t>Особисті переконання 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en-US" sz="2800" smtClean="0">
                <a:latin typeface="Times New Roman" panose="02020603050405020304" pitchFamily="18" charset="0"/>
              </a:rPr>
              <a:t>Низький рівень санітарної культури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en-US" sz="2800" smtClean="0">
                <a:latin typeface="Times New Roman" panose="02020603050405020304" pitchFamily="18" charset="0"/>
              </a:rPr>
              <a:t>Відсутність навичок та вміння турбуватись про себе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en-US" sz="2800" smtClean="0">
                <a:latin typeface="Times New Roman" panose="02020603050405020304" pitchFamily="18" charset="0"/>
              </a:rPr>
              <a:t>Погані взаємовідносини з медичними працівниками 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en-US" sz="2800" smtClean="0">
                <a:latin typeface="Times New Roman" panose="02020603050405020304" pitchFamily="18" charset="0"/>
              </a:rPr>
              <a:t>Слабка мотивація до лікування (відсутність житла,  грошей на проїзд, та ін.)</a:t>
            </a:r>
          </a:p>
          <a:p>
            <a:pPr algn="just" eaLnBrk="1" hangingPunct="1">
              <a:lnSpc>
                <a:spcPct val="80000"/>
              </a:lnSpc>
            </a:pPr>
            <a:r>
              <a:rPr lang="uk-UA" altLang="en-US" sz="2800" smtClean="0">
                <a:latin typeface="Times New Roman" panose="02020603050405020304" pitchFamily="18" charset="0"/>
              </a:rPr>
              <a:t>Отримання вторинних пільг із захворювання (встановлення інвалідності та отримання пенсії з інвалідності)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FEW presentation new2">
  <a:themeElements>
    <a:clrScheme name="">
      <a:dk1>
        <a:srgbClr val="000000"/>
      </a:dk1>
      <a:lt1>
        <a:srgbClr val="3366CC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ADB8E2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FEW presentation new2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FEW presentation new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FEW presentation new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EW presentation new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EW presentation new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EW presentation new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EW presentation new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EW presentation new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AFEW presentation new2</Template>
  <TotalTime>1341</TotalTime>
  <Words>2564</Words>
  <Application>Microsoft Office PowerPoint</Application>
  <PresentationFormat>On-screen Show (4:3)</PresentationFormat>
  <Paragraphs>309</Paragraphs>
  <Slides>58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5" baseType="lpstr">
      <vt:lpstr>Times New Roman</vt:lpstr>
      <vt:lpstr>Arial</vt:lpstr>
      <vt:lpstr>Arial Narrow</vt:lpstr>
      <vt:lpstr>Tahoma</vt:lpstr>
      <vt:lpstr>Wingdings</vt:lpstr>
      <vt:lpstr>AFEW presentation new2</vt:lpstr>
      <vt:lpstr>Microsoft Graph Chart</vt:lpstr>
      <vt:lpstr>Туберкульоз легеневий та позалегеневий: етіологія, патогенез, методи лікування та профілактики; клінічна фармація протитуберкульозних препаратів</vt:lpstr>
      <vt:lpstr>10,8 млн!</vt:lpstr>
      <vt:lpstr>PowerPoint Presentation</vt:lpstr>
      <vt:lpstr>PowerPoint Presentation</vt:lpstr>
      <vt:lpstr>PowerPoint Presentation</vt:lpstr>
      <vt:lpstr>PowerPoint Presentation</vt:lpstr>
      <vt:lpstr>24 березня 1882 року Роберт Кох на засіданні Берлінського фізіологічного суспільства доповів про  збудника туберкульозу – мікобактерію туберкульозу (Mycobacterіum tuberculosіs)</vt:lpstr>
      <vt:lpstr>Історія боротьби</vt:lpstr>
      <vt:lpstr>Етіологія туберкульозу </vt:lpstr>
      <vt:lpstr>Етіологія туберкульозу</vt:lpstr>
      <vt:lpstr>Етіологія туберкульозу</vt:lpstr>
      <vt:lpstr>Стійкість МБТ в зовнішньому середовищі </vt:lpstr>
      <vt:lpstr>Стійкість МБТ в зовнішньому середовищі</vt:lpstr>
      <vt:lpstr>PowerPoint Presentation</vt:lpstr>
      <vt:lpstr>Епідеміологія </vt:lpstr>
      <vt:lpstr>Шляхи передачі ТБ</vt:lpstr>
      <vt:lpstr>Механізм інфікування </vt:lpstr>
      <vt:lpstr>Інфікування та захворюваність </vt:lpstr>
      <vt:lpstr>ТБ не передається </vt:lpstr>
      <vt:lpstr>Ризик інфікування зумовлює </vt:lpstr>
      <vt:lpstr>Інфіковано туберкульозною інфекцією до 30% населення  земної кулі,  а занедужають туберкульозом протягом  всього життя  тільки 5-10% з них </vt:lpstr>
      <vt:lpstr>Патогенез </vt:lpstr>
      <vt:lpstr>Модель патогенезу туберкулезу</vt:lpstr>
      <vt:lpstr>Туберкульоз –</vt:lpstr>
      <vt:lpstr>Клінічна картина захворювання </vt:lpstr>
      <vt:lpstr>Первинний туберкульоз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Вторинний туберкульоз</vt:lpstr>
      <vt:lpstr>PowerPoint Presentation</vt:lpstr>
      <vt:lpstr>Виявлення та діагностика туберкульозу</vt:lpstr>
      <vt:lpstr>Виявлення туберкульозу  Активний метод </vt:lpstr>
      <vt:lpstr>PowerPoint Presentation</vt:lpstr>
      <vt:lpstr>Методи діагностики туберкульозу</vt:lpstr>
      <vt:lpstr>Стратегії боротьби з туберкульозом </vt:lpstr>
      <vt:lpstr>5 компонентів стратегія DOTS</vt:lpstr>
      <vt:lpstr>5 компонентів стратегія DOTS-2</vt:lpstr>
      <vt:lpstr>Мета ДОТС стратегії</vt:lpstr>
      <vt:lpstr>Стратегія СТОП-ТБ  (з 2006 р.)</vt:lpstr>
      <vt:lpstr>Мета стратегії СТОП-ТБ </vt:lpstr>
      <vt:lpstr>Адаптована ДОТС-стратегія в Україні передбачає</vt:lpstr>
      <vt:lpstr>Адаптована ДОТС-стратегія в Україні передбачає-2</vt:lpstr>
      <vt:lpstr>Адаптована ДОТС-стратегія в Україні передбачає-3</vt:lpstr>
      <vt:lpstr>Адаптована ДОТС-стратегія в Україні передбачає-4</vt:lpstr>
      <vt:lpstr>Адаптована ДОТС-стратегія в Україні передбачає-5</vt:lpstr>
      <vt:lpstr>PowerPoint Presentation</vt:lpstr>
      <vt:lpstr>Лікування хворих на туберкульоз </vt:lpstr>
      <vt:lpstr>Основні принципи лікування туберкульозу: </vt:lpstr>
      <vt:lpstr>PowerPoint Presentation</vt:lpstr>
      <vt:lpstr>Протитуберкульозні препарати  першого ряду </vt:lpstr>
      <vt:lpstr>PowerPoint Presentation</vt:lpstr>
      <vt:lpstr>Забезпечення дотримання режиму лікування</vt:lpstr>
      <vt:lpstr>Прихильність до лікування</vt:lpstr>
      <vt:lpstr>Наслідки поганої прихильності до лікування </vt:lpstr>
      <vt:lpstr>Чинники порушень режиму лікування</vt:lpstr>
    </vt:vector>
  </TitlesOfParts>
  <Company>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</dc:title>
  <dc:creator>design</dc:creator>
  <cp:lastModifiedBy>word2</cp:lastModifiedBy>
  <cp:revision>22</cp:revision>
  <dcterms:created xsi:type="dcterms:W3CDTF">2008-04-29T13:03:55Z</dcterms:created>
  <dcterms:modified xsi:type="dcterms:W3CDTF">2025-09-10T08:47:55Z</dcterms:modified>
</cp:coreProperties>
</file>