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 id="2147483704" r:id="rId2"/>
  </p:sldMasterIdLst>
  <p:notesMasterIdLst>
    <p:notesMasterId r:id="rId65"/>
  </p:notesMasterIdLst>
  <p:sldIdLst>
    <p:sldId id="257" r:id="rId3"/>
    <p:sldId id="258" r:id="rId4"/>
    <p:sldId id="260" r:id="rId5"/>
    <p:sldId id="261" r:id="rId6"/>
    <p:sldId id="262" r:id="rId7"/>
    <p:sldId id="264" r:id="rId8"/>
    <p:sldId id="263" r:id="rId9"/>
    <p:sldId id="265" r:id="rId10"/>
    <p:sldId id="266" r:id="rId11"/>
    <p:sldId id="267" r:id="rId12"/>
    <p:sldId id="268" r:id="rId13"/>
    <p:sldId id="270" r:id="rId14"/>
    <p:sldId id="269" r:id="rId15"/>
    <p:sldId id="271" r:id="rId16"/>
    <p:sldId id="272" r:id="rId17"/>
    <p:sldId id="273" r:id="rId18"/>
    <p:sldId id="275" r:id="rId19"/>
    <p:sldId id="274" r:id="rId20"/>
    <p:sldId id="276" r:id="rId21"/>
    <p:sldId id="278" r:id="rId22"/>
    <p:sldId id="277" r:id="rId23"/>
    <p:sldId id="279" r:id="rId24"/>
    <p:sldId id="280" r:id="rId25"/>
    <p:sldId id="281" r:id="rId26"/>
    <p:sldId id="282" r:id="rId27"/>
    <p:sldId id="283" r:id="rId28"/>
    <p:sldId id="284" r:id="rId29"/>
    <p:sldId id="286" r:id="rId30"/>
    <p:sldId id="285"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12" r:id="rId46"/>
    <p:sldId id="313" r:id="rId47"/>
    <p:sldId id="314" r:id="rId48"/>
    <p:sldId id="315" r:id="rId49"/>
    <p:sldId id="316" r:id="rId50"/>
    <p:sldId id="317" r:id="rId51"/>
    <p:sldId id="318" r:id="rId52"/>
    <p:sldId id="319" r:id="rId53"/>
    <p:sldId id="320" r:id="rId54"/>
    <p:sldId id="321" r:id="rId55"/>
    <p:sldId id="322" r:id="rId56"/>
    <p:sldId id="323" r:id="rId57"/>
    <p:sldId id="324" r:id="rId58"/>
    <p:sldId id="325" r:id="rId59"/>
    <p:sldId id="326" r:id="rId60"/>
    <p:sldId id="327" r:id="rId61"/>
    <p:sldId id="329" r:id="rId62"/>
    <p:sldId id="330" r:id="rId63"/>
    <p:sldId id="331" r:id="rId6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0" d="100"/>
          <a:sy n="80" d="100"/>
        </p:scale>
        <p:origin x="-118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C2A086-11AE-4A82-87AF-735D09550B6B}" type="datetimeFigureOut">
              <a:rPr lang="ru-RU" smtClean="0"/>
              <a:pPr/>
              <a:t>18.04.2026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9ACC89-61FA-4BE4-B960-E86164B933CD}"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079AC5F-6814-451B-B37A-E619A3DD1D1E}" type="slidenum">
              <a:rPr lang="ru-RU" sz="1200">
                <a:latin typeface="Arial" charset="0"/>
              </a:rPr>
              <a:pPr algn="r"/>
              <a:t>46</a:t>
            </a:fld>
            <a:endParaRPr lang="ru-RU" sz="1200">
              <a:latin typeface="Arial"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r>
              <a:rPr lang="ru-RU" sz="2400" smtClean="0">
                <a:latin typeface="Times New Roman" pitchFamily="18" charset="0"/>
              </a:rPr>
              <a:t>There are 8–10 times more reports for counterfeit antibiotics and 2–3 times more reports for antiparasitic drugs in comparison with other counterfeit drugs.60 </a:t>
            </a:r>
          </a:p>
          <a:p>
            <a:pPr eaLnBrk="1" hangingPunct="1"/>
            <a:r>
              <a:rPr lang="ru-RU" smtClean="0"/>
              <a:t>These substandard anti-TB medications can lead to emergence of drug resistance. Patients receiving a lower therapeutic dose than would be required for their treatment due to a substandard anti-TB drug could lead to drug resistance and treatment failure, despite 100% adherence to the treatment regimen by patients.</a:t>
            </a:r>
            <a:r>
              <a:rPr lang="ru-RU" smtClean="0">
                <a:hlinkClick r:id="" action="ppaction://noaction"/>
              </a:rPr>
              <a:t>65</a:t>
            </a:r>
            <a:r>
              <a:rPr lang="ru-RU" smtClean="0"/>
              <a:t>,</a:t>
            </a:r>
            <a:r>
              <a:rPr lang="ru-RU" smtClean="0">
                <a:hlinkClick r:id="" action="ppaction://noaction"/>
              </a:rPr>
              <a:t>66</a:t>
            </a:r>
            <a:r>
              <a:rPr lang="ru-RU" smtClean="0"/>
              <a:t> </a:t>
            </a:r>
          </a:p>
          <a:p>
            <a:pPr eaLnBrk="1" hangingPunct="1"/>
            <a:r>
              <a:rPr lang="ru-RU" sz="2400" smtClean="0">
                <a:latin typeface="Times New Roman" pitchFamily="18" charset="0"/>
              </a:rPr>
              <a:t>A substantial number of anti-TB drugs from several countries, particularly fixed-dose combinations, were found to be substandard [Table S2, available as Supplementary data at </a:t>
            </a:r>
            <a:r>
              <a:rPr lang="ru-RU" sz="2400" i="1" smtClean="0">
                <a:latin typeface="Times New Roman" pitchFamily="18" charset="0"/>
              </a:rPr>
              <a:t>JAC</a:t>
            </a:r>
            <a:r>
              <a:rPr lang="ru-RU" sz="2400" smtClean="0">
                <a:latin typeface="Times New Roman" pitchFamily="18" charset="0"/>
              </a:rPr>
              <a:t> Online (http://jac.oxfordjournals.org/)]. In contrast, some other studies have shown good quality of anti-TB drugs.61–63 </a:t>
            </a:r>
            <a:r>
              <a:rPr lang="ru-RU" sz="2800" smtClean="0">
                <a:latin typeface="Times New Roman" pitchFamily="18" charset="0"/>
              </a:rPr>
              <a:t>Counterfeit antiviral agents such as oseltamivir and interferon and antiretroviral agents have been reported [Table S3, available as Supplementary data at </a:t>
            </a:r>
            <a:r>
              <a:rPr lang="ru-RU" sz="2800" i="1" smtClean="0">
                <a:latin typeface="Times New Roman" pitchFamily="18" charset="0"/>
              </a:rPr>
              <a:t>JAC</a:t>
            </a:r>
            <a:r>
              <a:rPr lang="ru-RU" sz="2800" smtClean="0">
                <a:latin typeface="Times New Roman" pitchFamily="18" charset="0"/>
              </a:rPr>
              <a:t> Online (http://jac.oxfordjournals.org/)]. </a:t>
            </a:r>
            <a:r>
              <a:rPr lang="ru-RU" smtClean="0"/>
              <a:t>In a WHO survey of seven African countries, 20% to 90% of antimalarial drugs failed quality testing.68</a:t>
            </a:r>
          </a:p>
          <a:p>
            <a:pPr eaLnBrk="1" hangingPunct="1"/>
            <a:r>
              <a:rPr lang="ru-RU" smtClean="0"/>
              <a:t> Counterfeit artemisinins are a significant problem in southeast Asia14,55,72 and are expected to become a serious problem in Africa where artemisinin combination therapy is being implemented.39 Th </a:t>
            </a:r>
          </a:p>
          <a:p>
            <a:pPr eaLnBrk="1" hangingPunct="1"/>
            <a:r>
              <a:rPr lang="ru-RU" smtClean="0"/>
              <a:t>nystatin have been reported in Sierra Leone75 and Ukraine,76 </a:t>
            </a:r>
          </a:p>
          <a:p>
            <a:pPr eaLnBrk="1" hangingPunct="1"/>
            <a:r>
              <a:rPr lang="ru-RU" smtClean="0"/>
              <a:t>developing countries, many of the purchased drugs without packaging were counterfeit.53 </a:t>
            </a:r>
          </a:p>
          <a:p>
            <a:pPr eaLnBrk="1" hangingPunct="1"/>
            <a:r>
              <a:rPr lang="ru-RU" smtClean="0"/>
              <a:t>Examples of antimicrobials with false packaging and labelling include antibiotics such as penicillin,48 chloramphenicol,6 tetracyclines,6,36,54,57,80 co-trimoxazole,58 quinolones36 and aminoglycosides75,81 and antimalarials such as chloroquine,53 mefloquine,59 quinine82 and artesunate.14,44,61,70 </a:t>
            </a:r>
          </a:p>
          <a:p>
            <a:pPr eaLnBrk="1" hangingPunct="1"/>
            <a:r>
              <a:rPr lang="ru-RU" smtClean="0"/>
              <a:t>storage conditions Moreover, interactions may occur when products are stored at high temperature and humidity, consequently reducing the dissolution rate.85 Although many substandard antimicrobials may contain the appropriate amount of active ingredient, they can have suboptimal activity and this may be due to reduced bioavailability. Examples include tetracyclines,34 co-trimoxazole,32 metronidazole,32 pyrimethamine,50,89,90 chloroquine91 and mefloquine.59 </a:t>
            </a:r>
          </a:p>
          <a:p>
            <a:pPr eaLnBrk="1" hangingPunct="1"/>
            <a:endParaRPr lang="ru-RU" smtClean="0"/>
          </a:p>
          <a:p>
            <a:pPr eaLnBrk="1" hangingPunct="1"/>
            <a:endParaRPr lang="ru-RU" sz="2800" smtClean="0">
              <a:latin typeface="Times New Roman" pitchFamily="18" charset="0"/>
            </a:endParaRPr>
          </a:p>
          <a:p>
            <a:pPr eaLnBrk="1" hangingPunct="1"/>
            <a:endParaRPr lang="ru-RU" sz="2800" smtClean="0">
              <a:latin typeface="Times New Roman" pitchFamily="18" charset="0"/>
            </a:endParaRPr>
          </a:p>
          <a:p>
            <a:pPr eaLnBrk="1" hangingPunct="1"/>
            <a:endParaRPr lang="ru-RU" sz="2800" smtClean="0">
              <a:latin typeface="Times New Roman" pitchFamily="18" charset="0"/>
            </a:endParaRPr>
          </a:p>
          <a:p>
            <a:pPr eaLnBrk="1" hangingPunct="1"/>
            <a:r>
              <a:rPr lang="ru-RU" sz="2800" smtClean="0">
                <a:latin typeface="Times New Roman" pitchFamily="18" charset="0"/>
              </a:rPr>
              <a:t>In January 2006, the United States Food and Drug Administration (FDA) issued an alert about fraudulent flu remedies, including counterfeit prescription oseltamivir (Tamiflu) medication. </a:t>
            </a:r>
          </a:p>
          <a:p>
            <a:pPr eaLnBrk="1" hangingPunct="1"/>
            <a:r>
              <a:rPr lang="ru-RU" sz="2800" smtClean="0">
                <a:latin typeface="Times New Roman" pitchFamily="18" charset="0"/>
              </a:rPr>
              <a:t>The Dutch Healthcare Inspectorate warned consumers in early 2006 not to buy Tamiflu through the Internet, after counterfeit capsules were found in the Netherlands containing lactose and vitamin C, and no active substance. In the United Kingdom, officials seized 5000 packets of counterfeit Tamiflu in early 2006, estimated to be worth £500 000. </a:t>
            </a:r>
          </a:p>
          <a:p>
            <a:pPr eaLnBrk="1" hangingPunct="1"/>
            <a:r>
              <a:rPr lang="ru-RU" sz="2800" smtClean="0">
                <a:latin typeface="Times New Roman" pitchFamily="18" charset="0"/>
              </a:rPr>
              <a:t>A recent study in The Lancet concluded that up to 40% of products labeled as containing artesunate(anti-malarial) contain no active ingredients and therefore have no therapeutic benefits. That study showed that counterfeiters' ability to reproduce holograms and other sophisticated printing techniques had dramatically improved between 2001 and 2005, making detection even more difficult. </a:t>
            </a:r>
          </a:p>
          <a:p>
            <a:pPr eaLnBrk="1" hangingPunct="1"/>
            <a:endParaRPr lang="ru-RU" sz="2400" smtClean="0">
              <a:latin typeface="Times New Roman" pitchFamily="18" charset="0"/>
            </a:endParaRPr>
          </a:p>
          <a:p>
            <a:pPr eaLnBrk="1" hangingPunct="1"/>
            <a:endParaRPr lang="ru-RU" sz="2400" smtClean="0">
              <a:latin typeface="Times New Roman" pitchFamily="18" charset="0"/>
            </a:endParaRPr>
          </a:p>
          <a:p>
            <a:pPr eaLnBrk="1" hangingPunct="1"/>
            <a:endParaRPr lang="ru-RU" smtClean="0"/>
          </a:p>
          <a:p>
            <a:pPr eaLnBrk="1" hangingPunct="1"/>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A94182A-EE97-42F4-B257-02A450098D6B}" type="slidenum">
              <a:rPr lang="ru-RU" sz="1200">
                <a:latin typeface="Arial" charset="0"/>
              </a:rPr>
              <a:pPr algn="r"/>
              <a:t>47</a:t>
            </a:fld>
            <a:endParaRPr lang="ru-RU" sz="1200">
              <a:latin typeface="Arial"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lnSpc>
                <a:spcPct val="90000"/>
              </a:lnSpc>
            </a:pPr>
            <a:r>
              <a:rPr lang="ru-RU" smtClean="0"/>
              <a:t>The use of low-quality drugs can result in adverse clinical outcomes such as lack of effect and treatment failure, risk of development of bacterial resistance, toxicity or side effects,14,42,66 all of which contribute to the burden of disease and consequently to excess mortality and morbidity.3 However, to the best of our knowledge, there are no reports (e.g. cohorts) that have studied these consequences of low-quality drugs in a systematic approach using adequate scientific methodology. The potential risk of counterfeit anti-infectious agents for individual and community health includes clinical aggravation leading to complications and even mortality from either the disease itself or possible toxic components in the product and selection of drug-resistant bacteria and parasites. </a:t>
            </a:r>
          </a:p>
          <a:p>
            <a:pPr eaLnBrk="1" hangingPunct="1">
              <a:lnSpc>
                <a:spcPct val="90000"/>
              </a:lnSpc>
            </a:pPr>
            <a:r>
              <a:rPr lang="ru-RU" smtClean="0"/>
              <a:t>Counterfeit and substandard medicines could also cause adverse effects such as allergic or other side effects through excessive dose or due to the presence of potentially toxic active ingredients53 or pathogenic contaminants,99 as has been reported for some antimicrobials including antimalarials,53,93,100–106 especially in paediatric formulations or when the drug has a narrow therapeutic window.12 </a:t>
            </a:r>
          </a:p>
          <a:p>
            <a:pPr eaLnBrk="1" hangingPunct="1">
              <a:lnSpc>
                <a:spcPct val="90000"/>
              </a:lnSpc>
            </a:pPr>
            <a:r>
              <a:rPr lang="ru-RU" smtClean="0"/>
              <a:t>In addition, there are many reports that anti-infective drugs of poor quality such as anti-TB agents and antimalarial drugs may cause treatment failure7,9,13,48 and can lead to substantial morbidity or mortality.71,93,100–103,107–109 Other studies report the number of deaths, which can be very high because of counterfeit drugs, such as the most well-known major incident concerning 2500 deaths in Niger in 1995 from a counterfeit meningitis vaccination.98 </a:t>
            </a:r>
          </a:p>
          <a:p>
            <a:pPr eaLnBrk="1" hangingPunct="1">
              <a:lnSpc>
                <a:spcPct val="90000"/>
              </a:lnSpc>
            </a:pPr>
            <a:endParaRPr lang="ru-RU" smtClean="0"/>
          </a:p>
          <a:p>
            <a:pPr eaLnBrk="1" hangingPunct="1">
              <a:lnSpc>
                <a:spcPct val="90000"/>
              </a:lnSpc>
            </a:pPr>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18.04.2026</a:t>
            </a:fld>
            <a:endParaRPr lang="ru-RU"/>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2" name="Нижний колонтитул 11"/>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18.04.2026</a:t>
            </a:fld>
            <a:endParaRPr lang="ru-RU"/>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18.04.2026</a:t>
            </a:fld>
            <a:endParaRPr lang="ru-RU"/>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1" name="Нижний колонтитул 10"/>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18.04.2026</a:t>
            </a:fld>
            <a:endParaRPr lang="ru-RU"/>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pPr lvl="0"/>
            <a:endParaRPr lang="ru-RU" noProof="0" smtClean="0"/>
          </a:p>
        </p:txBody>
      </p:sp>
      <p:sp>
        <p:nvSpPr>
          <p:cNvPr id="4" name="Rectangle 2"/>
          <p:cNvSpPr>
            <a:spLocks noGrp="1" noChangeArrowheads="1"/>
          </p:cNvSpPr>
          <p:nvPr>
            <p:ph type="dt" sz="half" idx="10"/>
          </p:nvPr>
        </p:nvSpPr>
        <p:spPr>
          <a:ln/>
        </p:spPr>
        <p:txBody>
          <a:bodyPr/>
          <a:lstStyle>
            <a:lvl1pPr>
              <a:defRPr/>
            </a:lvl1pPr>
          </a:lstStyle>
          <a:p>
            <a:pPr>
              <a:defRPr/>
            </a:pPr>
            <a:endParaRPr lang="ru-RU"/>
          </a:p>
        </p:txBody>
      </p:sp>
      <p:sp>
        <p:nvSpPr>
          <p:cNvPr id="5" name="Rectangle 3"/>
          <p:cNvSpPr>
            <a:spLocks noGrp="1" noChangeArrowheads="1"/>
          </p:cNvSpPr>
          <p:nvPr>
            <p:ph type="sldNum" sz="quarter" idx="11"/>
          </p:nvPr>
        </p:nvSpPr>
        <p:spPr>
          <a:ln/>
        </p:spPr>
        <p:txBody>
          <a:bodyPr/>
          <a:lstStyle>
            <a:lvl1pPr>
              <a:defRPr/>
            </a:lvl1pPr>
          </a:lstStyle>
          <a:p>
            <a:pPr>
              <a:defRPr/>
            </a:pPr>
            <a:fld id="{B00E9681-D453-4D13-9F4A-63806DA81FAB}" type="slidenum">
              <a:rPr lang="ru-RU"/>
              <a:pPr>
                <a:defRPr/>
              </a:pPr>
              <a:t>‹#›</a:t>
            </a:fld>
            <a:endParaRPr lang="ru-RU"/>
          </a:p>
        </p:txBody>
      </p:sp>
      <p:sp>
        <p:nvSpPr>
          <p:cNvPr id="6" name="Rectangle 14"/>
          <p:cNvSpPr>
            <a:spLocks noGrp="1" noChangeArrowheads="1"/>
          </p:cNvSpPr>
          <p:nvPr>
            <p:ph type="ftr" sz="quarter" idx="12"/>
          </p:nvPr>
        </p:nvSpPr>
        <p:spPr>
          <a:ln/>
        </p:spPr>
        <p:txBody>
          <a:bodyPr/>
          <a:lstStyle>
            <a:lvl1pPr>
              <a:defRPr/>
            </a:lvl1pPr>
          </a:lstStyle>
          <a:p>
            <a:pPr>
              <a:defRPr/>
            </a:pPr>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18.04.2026</a:t>
            </a:fld>
            <a:endParaRPr lang="ru-RU"/>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2" name="Нижний колонтитул 11"/>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18.04.2026</a:t>
            </a:fld>
            <a:endParaRPr lang="ru-RU"/>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18.04.2026</a:t>
            </a:fld>
            <a:endParaRPr lang="ru-RU"/>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1" name="Нижний колонтитул 10"/>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18.04.2026</a:t>
            </a:fld>
            <a:endParaRPr lang="ru-RU"/>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u-RU"/>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5B106E36-FD25-4E2D-B0AA-010F637433A0}" type="datetimeFigureOut">
              <a:rPr lang="ru-RU" smtClean="0"/>
              <a:pPr/>
              <a:t>18.04.2026</a:t>
            </a:fld>
            <a:endParaRPr lang="ru-RU"/>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725C68B6-61C2-468F-89AB-4B9F7531AA68}" type="slidenum">
              <a:rPr lang="ru-RU" smtClean="0"/>
              <a:pPr/>
              <a:t>‹#›</a:t>
            </a:fld>
            <a:endParaRPr lang="ru-RU"/>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u-RU"/>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5B106E36-FD25-4E2D-B0AA-010F637433A0}" type="datetimeFigureOut">
              <a:rPr lang="ru-RU" smtClean="0"/>
              <a:pPr/>
              <a:t>18.04.2026</a:t>
            </a:fld>
            <a:endParaRPr lang="ru-RU"/>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725C68B6-61C2-468F-89AB-4B9F7531AA68}" type="slidenum">
              <a:rPr lang="ru-RU" smtClean="0"/>
              <a:pPr/>
              <a:t>‹#›</a:t>
            </a:fld>
            <a:endParaRPr lang="ru-RU"/>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dk1" tx1="lt1" bg2="dk2" tx2="lt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55090" y="489548"/>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Side effect</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  of medicines: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their prevention and treatment</a:t>
            </a:r>
            <a:endParaRPr lang="ru-RU" sz="3200" b="1" kern="10" dirty="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57232"/>
            <a:ext cx="8786874" cy="5219891"/>
          </a:xfrm>
          <a:prstGeom prst="rect">
            <a:avLst/>
          </a:prstGeom>
          <a:noFill/>
          <a:ln w="9525">
            <a:noFill/>
            <a:miter lim="800000"/>
            <a:headEnd/>
            <a:tailEnd/>
          </a:ln>
          <a:effectLst/>
        </p:spPr>
        <p:txBody>
          <a:bodyPr anchor="ctr">
            <a:spAutoFit/>
          </a:bodyPr>
          <a:lstStyle/>
          <a:p>
            <a:pPr eaLnBrk="0" hangingPunct="0">
              <a:lnSpc>
                <a:spcPct val="70000"/>
              </a:lnSpc>
              <a:defRPr/>
            </a:pPr>
            <a:r>
              <a:rPr lang="en-US" sz="2800" b="1" dirty="0" smtClean="0">
                <a:ln>
                  <a:solidFill>
                    <a:srgbClr val="0000CC"/>
                  </a:solidFill>
                </a:ln>
                <a:solidFill>
                  <a:srgbClr val="FFFF00"/>
                </a:solidFill>
                <a:latin typeface="Times New Roman" pitchFamily="18" charset="0"/>
                <a:ea typeface="Times New Roman" pitchFamily="18" charset="0"/>
                <a:cs typeface="Times New Roman" pitchFamily="18" charset="0"/>
              </a:rPr>
              <a:t>The cited classification is based on the </a:t>
            </a:r>
            <a:r>
              <a:rPr lang="en-US" sz="2800" b="1" dirty="0" err="1" smtClean="0">
                <a:ln>
                  <a:solidFill>
                    <a:srgbClr val="0000CC"/>
                  </a:solidFill>
                </a:ln>
                <a:solidFill>
                  <a:srgbClr val="FFFF00"/>
                </a:solidFill>
                <a:latin typeface="Times New Roman" pitchFamily="18" charset="0"/>
                <a:ea typeface="Times New Roman" pitchFamily="18" charset="0"/>
                <a:cs typeface="Times New Roman" pitchFamily="18" charset="0"/>
              </a:rPr>
              <a:t>pathogenetic</a:t>
            </a:r>
            <a:r>
              <a:rPr lang="en-US" sz="2800" b="1" dirty="0" smtClean="0">
                <a:ln>
                  <a:solidFill>
                    <a:srgbClr val="0000CC"/>
                  </a:solidFill>
                </a:ln>
                <a:solidFill>
                  <a:srgbClr val="FFFF00"/>
                </a:solidFill>
                <a:latin typeface="Times New Roman" pitchFamily="18" charset="0"/>
                <a:ea typeface="Times New Roman" pitchFamily="18" charset="0"/>
                <a:cs typeface="Times New Roman" pitchFamily="18" charset="0"/>
              </a:rPr>
              <a:t> principle</a:t>
            </a:r>
          </a:p>
          <a:p>
            <a:pPr eaLnBrk="0" hangingPunct="0">
              <a:lnSpc>
                <a:spcPct val="70000"/>
              </a:lnSpc>
              <a:defRPr/>
            </a:pPr>
            <a:endParaRPr lang="en-US" sz="2800" b="1" dirty="0" smtClean="0">
              <a:ln>
                <a:solidFill>
                  <a:srgbClr val="0000CC"/>
                </a:solidFill>
              </a:ln>
              <a:solidFill>
                <a:srgbClr val="FFFF00"/>
              </a:solidFill>
              <a:latin typeface="Times New Roman" pitchFamily="18" charset="0"/>
              <a:ea typeface="Times New Roman" pitchFamily="18" charset="0"/>
              <a:cs typeface="Times New Roman" pitchFamily="18" charset="0"/>
            </a:endParaRPr>
          </a:p>
          <a:p>
            <a:pPr marL="571500" indent="-571500" eaLnBrk="0" hangingPunct="0">
              <a:lnSpc>
                <a:spcPct val="70000"/>
              </a:lnSpc>
              <a:buAutoNum type="romanUcPeriod"/>
              <a:defRPr/>
            </a:pPr>
            <a:r>
              <a:rPr lang="en-US" sz="2800" b="1" dirty="0" smtClean="0">
                <a:ln>
                  <a:solidFill>
                    <a:srgbClr val="0000CC"/>
                  </a:solidFill>
                </a:ln>
                <a:latin typeface="Times New Roman" pitchFamily="18" charset="0"/>
                <a:ea typeface="Times New Roman" pitchFamily="18" charset="0"/>
                <a:cs typeface="Times New Roman" pitchFamily="18" charset="0"/>
              </a:rPr>
              <a:t>Side effects associated with the pharmacological properties of drugs</a:t>
            </a:r>
          </a:p>
          <a:p>
            <a:pPr marL="571500" indent="-571500" eaLnBrk="0" hangingPunct="0">
              <a:lnSpc>
                <a:spcPct val="70000"/>
              </a:lnSpc>
              <a:buAutoNum type="romanUcPeriod"/>
              <a:defRPr/>
            </a:pPr>
            <a:r>
              <a:rPr lang="en-US" sz="2800" b="1" dirty="0" smtClean="0">
                <a:ln>
                  <a:solidFill>
                    <a:srgbClr val="0000CC"/>
                  </a:solidFill>
                </a:ln>
                <a:latin typeface="Times New Roman" pitchFamily="18" charset="0"/>
                <a:ea typeface="Times New Roman" pitchFamily="18" charset="0"/>
                <a:cs typeface="Times New Roman" pitchFamily="18" charset="0"/>
              </a:rPr>
              <a:t>Toxic complications due to absolute or relative overdose of drugs</a:t>
            </a:r>
          </a:p>
          <a:p>
            <a:pPr marL="571500" indent="-571500" eaLnBrk="0" hangingPunct="0">
              <a:lnSpc>
                <a:spcPct val="70000"/>
              </a:lnSpc>
              <a:buAutoNum type="romanUcPeriod"/>
              <a:defRPr/>
            </a:pPr>
            <a:r>
              <a:rPr lang="en-US" sz="2800" b="1" dirty="0" smtClean="0">
                <a:ln>
                  <a:solidFill>
                    <a:srgbClr val="0000CC"/>
                  </a:solidFill>
                </a:ln>
                <a:latin typeface="Times New Roman" pitchFamily="18" charset="0"/>
                <a:ea typeface="Times New Roman" pitchFamily="18" charset="0"/>
                <a:cs typeface="Times New Roman" pitchFamily="18" charset="0"/>
              </a:rPr>
              <a:t>Secondary effects caused by a violation of the body's </a:t>
            </a:r>
            <a:r>
              <a:rPr lang="en-US" sz="2800" b="1" dirty="0" err="1" smtClean="0">
                <a:ln>
                  <a:solidFill>
                    <a:srgbClr val="0000CC"/>
                  </a:solidFill>
                </a:ln>
                <a:latin typeface="Times New Roman" pitchFamily="18" charset="0"/>
                <a:ea typeface="Times New Roman" pitchFamily="18" charset="0"/>
                <a:cs typeface="Times New Roman" pitchFamily="18" charset="0"/>
              </a:rPr>
              <a:t>immunobiological</a:t>
            </a:r>
            <a:r>
              <a:rPr lang="en-US" sz="2800" b="1" dirty="0" smtClean="0">
                <a:ln>
                  <a:solidFill>
                    <a:srgbClr val="0000CC"/>
                  </a:solidFill>
                </a:ln>
                <a:latin typeface="Times New Roman" pitchFamily="18" charset="0"/>
                <a:ea typeface="Times New Roman" pitchFamily="18" charset="0"/>
                <a:cs typeface="Times New Roman" pitchFamily="18" charset="0"/>
              </a:rPr>
              <a:t> properties (weakening of immune responses, </a:t>
            </a:r>
            <a:r>
              <a:rPr lang="en-US" sz="2800" b="1" dirty="0" err="1" smtClean="0">
                <a:ln>
                  <a:solidFill>
                    <a:srgbClr val="0000CC"/>
                  </a:solidFill>
                </a:ln>
                <a:latin typeface="Times New Roman" pitchFamily="18" charset="0"/>
                <a:ea typeface="Times New Roman" pitchFamily="18" charset="0"/>
                <a:cs typeface="Times New Roman" pitchFamily="18" charset="0"/>
              </a:rPr>
              <a:t>dysbacteriosis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candidomycosis</a:t>
            </a:r>
            <a:r>
              <a:rPr lang="en-US" sz="2800" b="1" dirty="0" smtClean="0">
                <a:ln>
                  <a:solidFill>
                    <a:srgbClr val="0000CC"/>
                  </a:solidFill>
                </a:ln>
                <a:latin typeface="Times New Roman" pitchFamily="18" charset="0"/>
                <a:ea typeface="Times New Roman" pitchFamily="18" charset="0"/>
                <a:cs typeface="Times New Roman" pitchFamily="18" charset="0"/>
              </a:rPr>
              <a:t>)</a:t>
            </a:r>
          </a:p>
          <a:p>
            <a:pPr marL="571500" indent="-571500" eaLnBrk="0" hangingPunct="0">
              <a:lnSpc>
                <a:spcPct val="70000"/>
              </a:lnSpc>
              <a:buAutoNum type="romanUcPeriod"/>
              <a:defRPr/>
            </a:pPr>
            <a:r>
              <a:rPr lang="en-US" sz="2800" b="1" dirty="0" smtClean="0">
                <a:ln>
                  <a:solidFill>
                    <a:srgbClr val="0000CC"/>
                  </a:solidFill>
                </a:ln>
                <a:latin typeface="Times New Roman" pitchFamily="18" charset="0"/>
                <a:ea typeface="Times New Roman" pitchFamily="18" charset="0"/>
                <a:cs typeface="Times New Roman" pitchFamily="18" charset="0"/>
              </a:rPr>
              <a:t>Allergic (immunological) reactions of immediate and delayed types</a:t>
            </a:r>
          </a:p>
          <a:p>
            <a:pPr marL="571500" indent="-571500" eaLnBrk="0" hangingPunct="0">
              <a:lnSpc>
                <a:spcPct val="70000"/>
              </a:lnSpc>
              <a:buAutoNum type="romanUcPeriod"/>
              <a:defRPr/>
            </a:pPr>
            <a:r>
              <a:rPr lang="en-US" sz="2800" b="1" dirty="0" smtClean="0">
                <a:ln>
                  <a:solidFill>
                    <a:srgbClr val="0000CC"/>
                  </a:solidFill>
                </a:ln>
                <a:latin typeface="Times New Roman" pitchFamily="18" charset="0"/>
                <a:ea typeface="Times New Roman" pitchFamily="18" charset="0"/>
                <a:cs typeface="Times New Roman" pitchFamily="18" charset="0"/>
              </a:rPr>
              <a:t>Idiosyncrasy - reactions associated with various enzyme defects</a:t>
            </a:r>
          </a:p>
          <a:p>
            <a:pPr marL="571500" indent="-571500" eaLnBrk="0" hangingPunct="0">
              <a:lnSpc>
                <a:spcPct val="70000"/>
              </a:lnSpc>
              <a:buAutoNum type="romanUcPeriod"/>
              <a:defRPr/>
            </a:pPr>
            <a:r>
              <a:rPr lang="en-US" sz="2800" b="1" dirty="0" smtClean="0">
                <a:ln>
                  <a:solidFill>
                    <a:srgbClr val="0000CC"/>
                  </a:solidFill>
                </a:ln>
                <a:latin typeface="Times New Roman" pitchFamily="18" charset="0"/>
                <a:ea typeface="Times New Roman" pitchFamily="18" charset="0"/>
                <a:cs typeface="Times New Roman" pitchFamily="18" charset="0"/>
              </a:rPr>
              <a:t>The withdrawal syndrome observed after discontinuation of long-term treatment with certain medications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703782"/>
          </a:xfrm>
          <a:prstGeom prst="rect">
            <a:avLst/>
          </a:prstGeom>
        </p:spPr>
        <p:txBody>
          <a:bodyPr wrap="square">
            <a:spAutoFit/>
          </a:bodyPr>
          <a:lstStyle/>
          <a:p>
            <a:pPr algn="r" fontAlgn="auto">
              <a:lnSpc>
                <a:spcPct val="70000"/>
              </a:lnSpc>
              <a:spcBef>
                <a:spcPts val="0"/>
              </a:spcBef>
              <a:spcAft>
                <a:spcPts val="0"/>
              </a:spcAft>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TYPES OF ADVERSE REACTIONS AND COMPLICATIONS OF MEDICINAL THERAPY</a:t>
            </a:r>
            <a:endParaRPr lang="ru-RU" sz="2800" dirty="0">
              <a:solidFill>
                <a:srgbClr val="FF0000"/>
              </a:solidFill>
              <a:latin typeface="+mn-lt"/>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57232"/>
            <a:ext cx="8786874" cy="4625369"/>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The most frequent adverse reactions that inevitably occur with the use of the drug in a therapeutic dose and are due to its pharmacological properties.</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For example, </a:t>
            </a:r>
            <a:r>
              <a:rPr lang="en-US" sz="2800" b="1" dirty="0" err="1" smtClean="0">
                <a:ln>
                  <a:solidFill>
                    <a:srgbClr val="0000CC"/>
                  </a:solidFill>
                </a:ln>
                <a:latin typeface="Times New Roman" pitchFamily="18" charset="0"/>
                <a:ea typeface="Times New Roman" pitchFamily="18" charset="0"/>
                <a:cs typeface="Times New Roman" pitchFamily="18" charset="0"/>
              </a:rPr>
              <a:t>tricyclic</a:t>
            </a:r>
            <a:r>
              <a:rPr lang="en-US" sz="2800" b="1" dirty="0" smtClean="0">
                <a:ln>
                  <a:solidFill>
                    <a:srgbClr val="0000CC"/>
                  </a:solidFill>
                </a:ln>
                <a:latin typeface="Times New Roman" pitchFamily="18" charset="0"/>
                <a:ea typeface="Times New Roman" pitchFamily="18" charset="0"/>
                <a:cs typeface="Times New Roman" pitchFamily="18" charset="0"/>
              </a:rPr>
              <a:t> antidepressants or chlorpromazine not only have an effect on the central nervous system, but also cause dry mouth and double vision.</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In some cases, the side effect of the drug may be helpful.</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So, </a:t>
            </a:r>
            <a:r>
              <a:rPr lang="en-US" sz="2800" b="1" dirty="0" err="1" smtClean="0">
                <a:ln>
                  <a:solidFill>
                    <a:srgbClr val="0000CC"/>
                  </a:solidFill>
                </a:ln>
                <a:latin typeface="Times New Roman" pitchFamily="18" charset="0"/>
                <a:ea typeface="Times New Roman" pitchFamily="18" charset="0"/>
                <a:cs typeface="Times New Roman" pitchFamily="18" charset="0"/>
              </a:rPr>
              <a:t>isoprenaline</a:t>
            </a:r>
            <a:r>
              <a:rPr lang="en-US" sz="2800" b="1" dirty="0" smtClean="0">
                <a:ln>
                  <a:solidFill>
                    <a:srgbClr val="0000CC"/>
                  </a:solidFill>
                </a:ln>
                <a:latin typeface="Times New Roman" pitchFamily="18" charset="0"/>
                <a:ea typeface="Times New Roman" pitchFamily="18" charset="0"/>
                <a:cs typeface="Times New Roman" pitchFamily="18" charset="0"/>
              </a:rPr>
              <a:t>, which is used as a bronchodilator, has a stimulating effect on the heart and causes the development of tachycardia and arrhythmias. This effect of the drug can be used to restore the heart rhythm with </a:t>
            </a:r>
            <a:r>
              <a:rPr lang="en-US" sz="2800" b="1" dirty="0" err="1" smtClean="0">
                <a:ln>
                  <a:solidFill>
                    <a:srgbClr val="0000CC"/>
                  </a:solidFill>
                </a:ln>
                <a:latin typeface="Times New Roman" pitchFamily="18" charset="0"/>
                <a:ea typeface="Times New Roman" pitchFamily="18" charset="0"/>
                <a:cs typeface="Times New Roman" pitchFamily="18" charset="0"/>
              </a:rPr>
              <a:t>asystole</a:t>
            </a:r>
            <a:r>
              <a:rPr lang="en-US" sz="2800" b="1" dirty="0" smtClean="0">
                <a:ln>
                  <a:solidFill>
                    <a:srgbClr val="0000CC"/>
                  </a:solidFill>
                </a:ln>
                <a:latin typeface="Times New Roman" pitchFamily="18" charset="0"/>
                <a:ea typeface="Times New Roman" pitchFamily="18" charset="0"/>
                <a:cs typeface="Times New Roman" pitchFamily="18" charset="0"/>
              </a:rPr>
              <a:t>. With an increase in the dose of drugs, the risk of adverse reactions increases.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703782"/>
          </a:xfrm>
          <a:prstGeom prst="rect">
            <a:avLst/>
          </a:prstGeom>
        </p:spPr>
        <p:txBody>
          <a:bodyPr wrap="square">
            <a:spAutoFit/>
          </a:bodyPr>
          <a:lstStyle/>
          <a:p>
            <a:pPr algn="r" fontAlgn="auto">
              <a:lnSpc>
                <a:spcPct val="70000"/>
              </a:lnSpc>
              <a:spcBef>
                <a:spcPts val="0"/>
              </a:spcBef>
              <a:spcAft>
                <a:spcPts val="0"/>
              </a:spcAft>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ADVERSE REACTIONS RELATED TO PHARMACOLOGICAL ACTIVITY</a:t>
            </a:r>
            <a:endParaRPr lang="ru-RU" sz="3200" dirty="0">
              <a:solidFill>
                <a:srgbClr val="FF0000"/>
              </a:solidFill>
              <a:latin typeface="+mn-lt"/>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57232"/>
            <a:ext cx="8786874" cy="4926990"/>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In the development of new drugs or derivatives of already known drugs, attempts are being made to increase their specificity.</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Thus, </a:t>
            </a:r>
            <a:r>
              <a:rPr lang="en-US" sz="2800" b="1" dirty="0" err="1" smtClean="0">
                <a:ln>
                  <a:solidFill>
                    <a:srgbClr val="0000CC"/>
                  </a:solidFill>
                </a:ln>
                <a:latin typeface="Times New Roman" pitchFamily="18" charset="0"/>
                <a:ea typeface="Times New Roman" pitchFamily="18" charset="0"/>
                <a:cs typeface="Times New Roman" pitchFamily="18" charset="0"/>
              </a:rPr>
              <a:t>salbutamol</a:t>
            </a:r>
            <a:r>
              <a:rPr lang="en-US" sz="2800" b="1" dirty="0" smtClean="0">
                <a:ln>
                  <a:solidFill>
                    <a:srgbClr val="0000CC"/>
                  </a:solidFill>
                </a:ln>
                <a:latin typeface="Times New Roman" pitchFamily="18" charset="0"/>
                <a:ea typeface="Times New Roman" pitchFamily="18" charset="0"/>
                <a:cs typeface="Times New Roman" pitchFamily="18" charset="0"/>
              </a:rPr>
              <a:t> stimulates mainly b2-adrenergic receptors of the lungs and has an insignificant effect on the b1-adrenoreceptors of the heart.</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Side effect of drugs depends on the nature of the underlying disease.</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So, steroid arterial hypertension often occurs with systemic lupus </a:t>
            </a:r>
            <a:r>
              <a:rPr lang="en-US" sz="2800" b="1" dirty="0" err="1" smtClean="0">
                <a:ln>
                  <a:solidFill>
                    <a:srgbClr val="0000CC"/>
                  </a:solidFill>
                </a:ln>
                <a:latin typeface="Times New Roman" pitchFamily="18" charset="0"/>
                <a:ea typeface="Times New Roman" pitchFamily="18" charset="0"/>
                <a:cs typeface="Times New Roman" pitchFamily="18" charset="0"/>
              </a:rPr>
              <a:t>erythematosus</a:t>
            </a:r>
            <a:r>
              <a:rPr lang="en-US" sz="2800" b="1" dirty="0" smtClean="0">
                <a:ln>
                  <a:solidFill>
                    <a:srgbClr val="0000CC"/>
                  </a:solidFill>
                </a:ln>
                <a:latin typeface="Times New Roman" pitchFamily="18" charset="0"/>
                <a:ea typeface="Times New Roman" pitchFamily="18" charset="0"/>
                <a:cs typeface="Times New Roman" pitchFamily="18" charset="0"/>
              </a:rPr>
              <a:t>, which occurs with kidney damage. Manifestations of side effects of </a:t>
            </a:r>
            <a:r>
              <a:rPr lang="en-US" sz="2800" b="1" dirty="0" err="1" smtClean="0">
                <a:ln>
                  <a:solidFill>
                    <a:srgbClr val="0000CC"/>
                  </a:solidFill>
                </a:ln>
                <a:latin typeface="Times New Roman" pitchFamily="18" charset="0"/>
                <a:ea typeface="Times New Roman" pitchFamily="18" charset="0"/>
                <a:cs typeface="Times New Roman" pitchFamily="18" charset="0"/>
              </a:rPr>
              <a:t>glucocorticoids</a:t>
            </a:r>
            <a:r>
              <a:rPr lang="en-US" sz="2800" b="1" dirty="0" smtClean="0">
                <a:ln>
                  <a:solidFill>
                    <a:srgbClr val="0000CC"/>
                  </a:solidFill>
                </a:ln>
                <a:latin typeface="Times New Roman" pitchFamily="18" charset="0"/>
                <a:ea typeface="Times New Roman" pitchFamily="18" charset="0"/>
                <a:cs typeface="Times New Roman" pitchFamily="18" charset="0"/>
              </a:rPr>
              <a:t> in diffuse connective tissue diseases can be similar to those of the underlying disease (</a:t>
            </a:r>
            <a:r>
              <a:rPr lang="en-US" sz="2800" b="1" dirty="0" err="1" smtClean="0">
                <a:ln>
                  <a:solidFill>
                    <a:srgbClr val="0000CC"/>
                  </a:solidFill>
                </a:ln>
                <a:latin typeface="Times New Roman" pitchFamily="18" charset="0"/>
                <a:ea typeface="Times New Roman" pitchFamily="18" charset="0"/>
                <a:cs typeface="Times New Roman" pitchFamily="18" charset="0"/>
              </a:rPr>
              <a:t>eg</a:t>
            </a:r>
            <a:r>
              <a:rPr lang="en-US" sz="2800" b="1" dirty="0" smtClean="0">
                <a:ln>
                  <a:solidFill>
                    <a:srgbClr val="0000CC"/>
                  </a:solidFill>
                </a:ln>
                <a:latin typeface="Times New Roman" pitchFamily="18" charset="0"/>
                <a:ea typeface="Times New Roman" pitchFamily="18" charset="0"/>
                <a:cs typeface="Times New Roman" pitchFamily="18" charset="0"/>
              </a:rPr>
              <a:t>, psychoses, osteoporosis, myocardial dystrophy, arterial hypertension), which complicates differential diagnosis.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1133644"/>
          </a:xfrm>
          <a:prstGeom prst="rect">
            <a:avLst/>
          </a:prstGeom>
        </p:spPr>
        <p:txBody>
          <a:bodyPr wrap="square">
            <a:spAutoFit/>
          </a:bodyPr>
          <a:lstStyle/>
          <a:p>
            <a:pPr algn="r">
              <a:lnSpc>
                <a:spcPct val="70000"/>
              </a:lnSpc>
              <a:defRPr/>
            </a:pPr>
            <a:r>
              <a:rPr lang="en-US" sz="3200" b="1" dirty="0" smtClean="0">
                <a:ln>
                  <a:solidFill>
                    <a:srgbClr val="0000CC"/>
                  </a:solidFill>
                </a:ln>
                <a:solidFill>
                  <a:srgbClr val="FF0000"/>
                </a:solidFill>
                <a:latin typeface="Times New Roman" pitchFamily="18" charset="0"/>
                <a:ea typeface="Times New Roman" pitchFamily="18" charset="0"/>
                <a:cs typeface="Times New Roman" pitchFamily="18" charset="0"/>
              </a:rPr>
              <a:t>ADVERSE REACTIONS RELATED TO PHARMACOLOGICAL ACTIVITY</a:t>
            </a:r>
            <a:endParaRPr lang="ru-RU" sz="3600" dirty="0" smtClean="0">
              <a:solidFill>
                <a:srgbClr val="FF0000"/>
              </a:solidFill>
            </a:endParaRPr>
          </a:p>
          <a:p>
            <a:pPr algn="r" fontAlgn="auto">
              <a:lnSpc>
                <a:spcPct val="70000"/>
              </a:lnSpc>
              <a:spcBef>
                <a:spcPts val="0"/>
              </a:spcBef>
              <a:spcAft>
                <a:spcPts val="0"/>
              </a:spcAft>
              <a:defRPr/>
            </a:pPr>
            <a:endParaRPr lang="ru-RU" sz="3200" dirty="0">
              <a:latin typeface="+mn-lt"/>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57232"/>
            <a:ext cx="8786874" cy="3720506"/>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In large doses, many drugs cause toxic reactions.</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Thus, </a:t>
            </a:r>
            <a:r>
              <a:rPr lang="en-US" sz="2800" b="1" dirty="0" err="1" smtClean="0">
                <a:ln>
                  <a:solidFill>
                    <a:srgbClr val="0000CC"/>
                  </a:solidFill>
                </a:ln>
                <a:latin typeface="Times New Roman" pitchFamily="18" charset="0"/>
                <a:ea typeface="Times New Roman" pitchFamily="18" charset="0"/>
                <a:cs typeface="Times New Roman" pitchFamily="18" charset="0"/>
              </a:rPr>
              <a:t>parenteral</a:t>
            </a:r>
            <a:r>
              <a:rPr lang="en-US" sz="2800" b="1" dirty="0" smtClean="0">
                <a:ln>
                  <a:solidFill>
                    <a:srgbClr val="0000CC"/>
                  </a:solidFill>
                </a:ln>
                <a:latin typeface="Times New Roman" pitchFamily="18" charset="0"/>
                <a:ea typeface="Times New Roman" pitchFamily="18" charset="0"/>
                <a:cs typeface="Times New Roman" pitchFamily="18" charset="0"/>
              </a:rPr>
              <a:t> administration of large doses of penicillin (more than 20 million units per day), especially in patients with renal insufficiency, can cause lethargy, confusion, </a:t>
            </a:r>
            <a:r>
              <a:rPr lang="en-US" sz="2800" b="1" dirty="0" err="1" smtClean="0">
                <a:ln>
                  <a:solidFill>
                    <a:srgbClr val="0000CC"/>
                  </a:solidFill>
                </a:ln>
                <a:latin typeface="Times New Roman" pitchFamily="18" charset="0"/>
                <a:ea typeface="Times New Roman" pitchFamily="18" charset="0"/>
                <a:cs typeface="Times New Roman" pitchFamily="18" charset="0"/>
              </a:rPr>
              <a:t>epileptiform</a:t>
            </a:r>
            <a:r>
              <a:rPr lang="en-US" sz="2800" b="1" dirty="0" smtClean="0">
                <a:ln>
                  <a:solidFill>
                    <a:srgbClr val="0000CC"/>
                  </a:solidFill>
                </a:ln>
                <a:latin typeface="Times New Roman" pitchFamily="18" charset="0"/>
                <a:ea typeface="Times New Roman" pitchFamily="18" charset="0"/>
                <a:cs typeface="Times New Roman" pitchFamily="18" charset="0"/>
              </a:rPr>
              <a:t> seizures. This may be due to the introduction of a large amount of potassium contained in the drug penicillin, or </a:t>
            </a:r>
            <a:r>
              <a:rPr lang="en-US" sz="2800" b="1" dirty="0" err="1" smtClean="0">
                <a:ln>
                  <a:solidFill>
                    <a:srgbClr val="0000CC"/>
                  </a:solidFill>
                </a:ln>
                <a:latin typeface="Times New Roman" pitchFamily="18" charset="0"/>
                <a:ea typeface="Times New Roman" pitchFamily="18" charset="0"/>
                <a:cs typeface="Times New Roman" pitchFamily="18" charset="0"/>
              </a:rPr>
              <a:t>hyponatremia</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The introduction of </a:t>
            </a:r>
            <a:r>
              <a:rPr lang="en-US" sz="2800" b="1" dirty="0" err="1" smtClean="0">
                <a:ln>
                  <a:solidFill>
                    <a:srgbClr val="0000CC"/>
                  </a:solidFill>
                </a:ln>
                <a:latin typeface="Times New Roman" pitchFamily="18" charset="0"/>
                <a:ea typeface="Times New Roman" pitchFamily="18" charset="0"/>
                <a:cs typeface="Times New Roman" pitchFamily="18" charset="0"/>
              </a:rPr>
              <a:t>penicillinprocain</a:t>
            </a:r>
            <a:r>
              <a:rPr lang="en-US" sz="2800" b="1" dirty="0" smtClean="0">
                <a:ln>
                  <a:solidFill>
                    <a:srgbClr val="0000CC"/>
                  </a:solidFill>
                </a:ln>
                <a:latin typeface="Times New Roman" pitchFamily="18" charset="0"/>
                <a:ea typeface="Times New Roman" pitchFamily="18" charset="0"/>
                <a:cs typeface="Times New Roman" pitchFamily="18" charset="0"/>
              </a:rPr>
              <a:t> may be complicated by the rapid development of dizziness, headache, hallucinations, epileptic seizures due to the rapid release of toxic procaine concentrations.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TOXIC COMPLICATIONS</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57232"/>
            <a:ext cx="8786874" cy="4926990"/>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To assess the toxicity of drugs determine the breadth of the therapeutic effect or </a:t>
            </a:r>
            <a:r>
              <a:rPr lang="en-US" sz="2800" b="1" dirty="0" smtClean="0">
                <a:ln>
                  <a:solidFill>
                    <a:srgbClr val="0000CC"/>
                  </a:solidFill>
                </a:ln>
                <a:solidFill>
                  <a:srgbClr val="C00000"/>
                </a:solidFill>
                <a:latin typeface="Times New Roman" pitchFamily="18" charset="0"/>
                <a:ea typeface="Times New Roman" pitchFamily="18" charset="0"/>
                <a:cs typeface="Times New Roman" pitchFamily="18" charset="0"/>
              </a:rPr>
              <a:t>therapeutic index</a:t>
            </a:r>
            <a:r>
              <a:rPr lang="en-US" sz="2800" b="1" dirty="0" smtClean="0">
                <a:ln>
                  <a:solidFill>
                    <a:srgbClr val="0000CC"/>
                  </a:solidFill>
                </a:ln>
                <a:latin typeface="Times New Roman" pitchFamily="18" charset="0"/>
                <a:ea typeface="Times New Roman" pitchFamily="18" charset="0"/>
                <a:cs typeface="Times New Roman" pitchFamily="18" charset="0"/>
              </a:rPr>
              <a:t>, i.e. the difference between the doses of the drug in which it has therapeutic and toxic effects.</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Drugs that have a great breadth of therapeutic effect, rarely cause toxic complications when used in therapeutic doses.</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With a low therapeutic index, it is difficult to avoid toxic reactions, such as when using streptomycin, </a:t>
            </a:r>
            <a:r>
              <a:rPr lang="en-US" sz="2800" b="1" dirty="0" err="1" smtClean="0">
                <a:ln>
                  <a:solidFill>
                    <a:srgbClr val="0000CC"/>
                  </a:solidFill>
                </a:ln>
                <a:latin typeface="Times New Roman" pitchFamily="18" charset="0"/>
                <a:ea typeface="Times New Roman" pitchFamily="18" charset="0"/>
                <a:cs typeface="Times New Roman" pitchFamily="18" charset="0"/>
              </a:rPr>
              <a:t>kanamycin</a:t>
            </a:r>
            <a:r>
              <a:rPr lang="en-US" sz="2800" b="1" dirty="0" smtClean="0">
                <a:ln>
                  <a:solidFill>
                    <a:srgbClr val="0000CC"/>
                  </a:solidFill>
                </a:ln>
                <a:latin typeface="Times New Roman" pitchFamily="18" charset="0"/>
                <a:ea typeface="Times New Roman" pitchFamily="18" charset="0"/>
                <a:cs typeface="Times New Roman" pitchFamily="18" charset="0"/>
              </a:rPr>
              <a:t>, neomycin, etc.</a:t>
            </a:r>
          </a:p>
          <a:p>
            <a:pPr eaLnBrk="0" hangingPunct="0">
              <a:lnSpc>
                <a:spcPct val="70000"/>
              </a:lnSpc>
              <a:defRPr/>
            </a:pPr>
            <a:r>
              <a:rPr lang="en-US" sz="2800" b="1" dirty="0" err="1" smtClean="0">
                <a:ln>
                  <a:solidFill>
                    <a:srgbClr val="0000CC"/>
                  </a:solidFill>
                </a:ln>
                <a:latin typeface="Times New Roman" pitchFamily="18" charset="0"/>
                <a:ea typeface="Times New Roman" pitchFamily="18" charset="0"/>
                <a:cs typeface="Times New Roman" pitchFamily="18" charset="0"/>
              </a:rPr>
              <a:t>Aminoglycosides</a:t>
            </a:r>
            <a:r>
              <a:rPr lang="en-US" sz="2800" b="1" dirty="0" smtClean="0">
                <a:ln>
                  <a:solidFill>
                    <a:srgbClr val="0000CC"/>
                  </a:solidFill>
                </a:ln>
                <a:latin typeface="Times New Roman" pitchFamily="18" charset="0"/>
                <a:ea typeface="Times New Roman" pitchFamily="18" charset="0"/>
                <a:cs typeface="Times New Roman" pitchFamily="18" charset="0"/>
              </a:rPr>
              <a:t> with prolonged treatment in 26% of patients cause irreversible damage to the hearing and impaired renal function, usually rapidly reversible</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It is associated with a marked accumulation of these drugs in the proximal renal tubules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TOXIC COMPLICATIONS</a:t>
            </a:r>
            <a:r>
              <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 </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857232"/>
            <a:ext cx="8786874" cy="4926990"/>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Another type of drug complications arising from the use of highly active antibiotics and other antimicrobial agents is a change in the normal bacterial flora of the body, leading to </a:t>
            </a:r>
            <a:r>
              <a:rPr lang="en-US" sz="2800" b="1" dirty="0" err="1" smtClean="0">
                <a:ln>
                  <a:solidFill>
                    <a:srgbClr val="0000CC"/>
                  </a:solidFill>
                </a:ln>
                <a:latin typeface="Times New Roman" pitchFamily="18" charset="0"/>
                <a:ea typeface="Times New Roman" pitchFamily="18" charset="0"/>
                <a:cs typeface="Times New Roman" pitchFamily="18" charset="0"/>
              </a:rPr>
              <a:t>superinfection</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dysbiosis</a:t>
            </a:r>
            <a:r>
              <a:rPr lang="en-US" sz="2800" b="1" dirty="0" smtClean="0">
                <a:ln>
                  <a:solidFill>
                    <a:srgbClr val="0000CC"/>
                  </a:solidFill>
                </a:ln>
                <a:latin typeface="Times New Roman" pitchFamily="18" charset="0"/>
                <a:ea typeface="Times New Roman" pitchFamily="18" charset="0"/>
                <a:cs typeface="Times New Roman" pitchFamily="18" charset="0"/>
              </a:rPr>
              <a:t> and </a:t>
            </a:r>
            <a:r>
              <a:rPr lang="en-US" sz="2800" b="1" dirty="0" err="1" smtClean="0">
                <a:ln>
                  <a:solidFill>
                    <a:srgbClr val="0000CC"/>
                  </a:solidFill>
                </a:ln>
                <a:latin typeface="Times New Roman" pitchFamily="18" charset="0"/>
                <a:ea typeface="Times New Roman" pitchFamily="18" charset="0"/>
                <a:cs typeface="Times New Roman" pitchFamily="18" charset="0"/>
              </a:rPr>
              <a:t>candidomycosis</a:t>
            </a:r>
            <a:r>
              <a:rPr lang="en-US" sz="2800" b="1" dirty="0" smtClean="0">
                <a:ln>
                  <a:solidFill>
                    <a:srgbClr val="0000CC"/>
                  </a:solidFill>
                </a:ln>
                <a:latin typeface="Times New Roman" pitchFamily="18" charset="0"/>
                <a:ea typeface="Times New Roman" pitchFamily="18" charset="0"/>
                <a:cs typeface="Times New Roman" pitchFamily="18" charset="0"/>
              </a:rPr>
              <a:t>. Most often the lungs and intestines are affected. </a:t>
            </a:r>
            <a:r>
              <a:rPr lang="en-US" sz="2800" b="1" dirty="0" err="1" smtClean="0">
                <a:ln>
                  <a:solidFill>
                    <a:srgbClr val="0000CC"/>
                  </a:solidFill>
                </a:ln>
                <a:latin typeface="Times New Roman" pitchFamily="18" charset="0"/>
                <a:ea typeface="Times New Roman" pitchFamily="18" charset="0"/>
                <a:cs typeface="Times New Roman" pitchFamily="18" charset="0"/>
              </a:rPr>
              <a:t>Candidiasis</a:t>
            </a:r>
            <a:r>
              <a:rPr lang="en-US" sz="2800" b="1" dirty="0" smtClean="0">
                <a:ln>
                  <a:solidFill>
                    <a:srgbClr val="0000CC"/>
                  </a:solidFill>
                </a:ln>
                <a:latin typeface="Times New Roman" pitchFamily="18" charset="0"/>
                <a:ea typeface="Times New Roman" pitchFamily="18" charset="0"/>
                <a:cs typeface="Times New Roman" pitchFamily="18" charset="0"/>
              </a:rPr>
              <a:t> usually develops when treated with </a:t>
            </a:r>
            <a:r>
              <a:rPr lang="en-US" sz="2800" b="1" dirty="0" err="1" smtClean="0">
                <a:ln>
                  <a:solidFill>
                    <a:srgbClr val="0000CC"/>
                  </a:solidFill>
                </a:ln>
                <a:latin typeface="Times New Roman" pitchFamily="18" charset="0"/>
                <a:ea typeface="Times New Roman" pitchFamily="18" charset="0"/>
                <a:cs typeface="Times New Roman" pitchFamily="18" charset="0"/>
              </a:rPr>
              <a:t>tetracyclines</a:t>
            </a:r>
            <a:r>
              <a:rPr lang="en-US" sz="2800" b="1" dirty="0" smtClean="0">
                <a:ln>
                  <a:solidFill>
                    <a:srgbClr val="0000CC"/>
                  </a:solidFill>
                </a:ln>
                <a:latin typeface="Times New Roman" pitchFamily="18" charset="0"/>
                <a:ea typeface="Times New Roman" pitchFamily="18" charset="0"/>
                <a:cs typeface="Times New Roman" pitchFamily="18" charset="0"/>
              </a:rPr>
              <a:t>. Long-term therapy with antibiotics of chronic pulmonary diseases contributes to the occurrence of staphylococcal infections.</a:t>
            </a:r>
          </a:p>
          <a:p>
            <a:pPr eaLnBrk="0" hangingPunct="0">
              <a:lnSpc>
                <a:spcPct val="70000"/>
              </a:lnSpc>
              <a:defRPr/>
            </a:pPr>
            <a:r>
              <a:rPr lang="en-US" sz="2800" b="1" dirty="0" err="1" smtClean="0">
                <a:ln>
                  <a:solidFill>
                    <a:srgbClr val="0000CC"/>
                  </a:solidFill>
                </a:ln>
                <a:latin typeface="Times New Roman" pitchFamily="18" charset="0"/>
                <a:ea typeface="Times New Roman" pitchFamily="18" charset="0"/>
                <a:cs typeface="Times New Roman" pitchFamily="18" charset="0"/>
              </a:rPr>
              <a:t>Glucocorticoids</a:t>
            </a:r>
            <a:r>
              <a:rPr lang="en-US" sz="2800" b="1" dirty="0" smtClean="0">
                <a:ln>
                  <a:solidFill>
                    <a:srgbClr val="0000CC"/>
                  </a:solidFill>
                </a:ln>
                <a:latin typeface="Times New Roman" pitchFamily="18" charset="0"/>
                <a:ea typeface="Times New Roman" pitchFamily="18" charset="0"/>
                <a:cs typeface="Times New Roman" pitchFamily="18" charset="0"/>
              </a:rPr>
              <a:t> and </a:t>
            </a:r>
            <a:r>
              <a:rPr lang="en-US" sz="2800" b="1" dirty="0" err="1" smtClean="0">
                <a:ln>
                  <a:solidFill>
                    <a:srgbClr val="0000CC"/>
                  </a:solidFill>
                </a:ln>
                <a:latin typeface="Times New Roman" pitchFamily="18" charset="0"/>
                <a:ea typeface="Times New Roman" pitchFamily="18" charset="0"/>
                <a:cs typeface="Times New Roman" pitchFamily="18" charset="0"/>
              </a:rPr>
              <a:t>immunosuppressants</a:t>
            </a:r>
            <a:r>
              <a:rPr lang="en-US" sz="2800" b="1" dirty="0" smtClean="0">
                <a:ln>
                  <a:solidFill>
                    <a:srgbClr val="0000CC"/>
                  </a:solidFill>
                </a:ln>
                <a:latin typeface="Times New Roman" pitchFamily="18" charset="0"/>
                <a:ea typeface="Times New Roman" pitchFamily="18" charset="0"/>
                <a:cs typeface="Times New Roman" pitchFamily="18" charset="0"/>
              </a:rPr>
              <a:t> weaken the immune system, which increases the risk of developing infectious diseases. Long-term treatment with immunosuppressant patients after kidney transplantation can be complicated by cytomegalovirus and fungal infections leading to death.</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VIOLATION OF THE IMMUNOBIOLOGICAL PROPERTIES OF THE ORGANISM</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357126" y="857232"/>
            <a:ext cx="8786874" cy="5011949"/>
          </a:xfrm>
          <a:prstGeom prst="rect">
            <a:avLst/>
          </a:prstGeom>
          <a:noFill/>
          <a:ln w="9525">
            <a:noFill/>
            <a:miter lim="800000"/>
            <a:headEnd/>
            <a:tailEnd/>
          </a:ln>
          <a:effectLst/>
        </p:spPr>
        <p:txBody>
          <a:bodyPr anchor="ctr">
            <a:spAutoFit/>
          </a:bodyPr>
          <a:lstStyle/>
          <a:p>
            <a:pPr eaLnBrk="0" hangingPunct="0">
              <a:lnSpc>
                <a:spcPct val="70000"/>
              </a:lnSpc>
              <a:defRPr/>
            </a:pPr>
            <a:endParaRPr lang="ru-RU" sz="24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en-US" sz="2400" b="1" dirty="0" smtClean="0">
                <a:ln>
                  <a:solidFill>
                    <a:srgbClr val="0000CC"/>
                  </a:solidFill>
                </a:ln>
                <a:latin typeface="Times New Roman" pitchFamily="18" charset="0"/>
                <a:ea typeface="Times New Roman" pitchFamily="18" charset="0"/>
                <a:cs typeface="Times New Roman" pitchFamily="18" charset="0"/>
              </a:rPr>
              <a:t>In addition to dose-related complications (side-effects, toxic), reactions that are not related to the dose of drugs are isolated. They are based on individual characteristics of the body - allergies or genetically caused disorders in the body's enzyme systems. A peculiarity of reactions of this type is that it is difficult to foresee them.</a:t>
            </a:r>
          </a:p>
          <a:p>
            <a:pPr marL="514350" indent="-514350" eaLnBrk="0" hangingPunct="0">
              <a:lnSpc>
                <a:spcPct val="70000"/>
              </a:lnSpc>
              <a:buAutoNum type="arabicParenR"/>
              <a:defRPr/>
            </a:pPr>
            <a:r>
              <a:rPr lang="en-US" sz="2400" b="1" dirty="0" smtClean="0">
                <a:ln>
                  <a:solidFill>
                    <a:srgbClr val="0000CC"/>
                  </a:solidFill>
                </a:ln>
                <a:latin typeface="Times New Roman" pitchFamily="18" charset="0"/>
                <a:ea typeface="Times New Roman" pitchFamily="18" charset="0"/>
                <a:cs typeface="Times New Roman" pitchFamily="18" charset="0"/>
              </a:rPr>
              <a:t>Allergic reactions are called, based on the interaction of the antigen with the antibody. Most drugs have weak antigenic properties, but allergic reactions occur in response to the introduction of very many drugs.</a:t>
            </a:r>
          </a:p>
          <a:p>
            <a:pPr marL="514350" indent="-514350" eaLnBrk="0" hangingPunct="0">
              <a:lnSpc>
                <a:spcPct val="70000"/>
              </a:lnSpc>
              <a:buAutoNum type="arabicParenR"/>
              <a:defRPr/>
            </a:pPr>
            <a:r>
              <a:rPr lang="en-US" sz="2400" b="1" dirty="0" smtClean="0">
                <a:ln>
                  <a:solidFill>
                    <a:srgbClr val="0000CC"/>
                  </a:solidFill>
                </a:ln>
                <a:latin typeface="Times New Roman" pitchFamily="18" charset="0"/>
                <a:ea typeface="Times New Roman" pitchFamily="18" charset="0"/>
                <a:cs typeface="Times New Roman" pitchFamily="18" charset="0"/>
              </a:rPr>
              <a:t>Their development is associated with the following three mechanisms:</a:t>
            </a:r>
          </a:p>
          <a:p>
            <a:pPr marL="514350" indent="-514350" eaLnBrk="0" hangingPunct="0">
              <a:lnSpc>
                <a:spcPct val="70000"/>
              </a:lnSpc>
              <a:defRPr/>
            </a:pPr>
            <a:r>
              <a:rPr lang="ru-RU"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smtClean="0">
                <a:ln>
                  <a:solidFill>
                    <a:srgbClr val="0000CC"/>
                  </a:solidFill>
                </a:ln>
                <a:latin typeface="Times New Roman" pitchFamily="18" charset="0"/>
                <a:ea typeface="Times New Roman" pitchFamily="18" charset="0"/>
                <a:cs typeface="Times New Roman" pitchFamily="18" charset="0"/>
              </a:rPr>
              <a:t>the drug is a chemical </a:t>
            </a:r>
            <a:r>
              <a:rPr lang="en-US" sz="2400" b="1" dirty="0" err="1" smtClean="0">
                <a:ln>
                  <a:solidFill>
                    <a:srgbClr val="0000CC"/>
                  </a:solidFill>
                </a:ln>
                <a:latin typeface="Times New Roman" pitchFamily="18" charset="0"/>
                <a:ea typeface="Times New Roman" pitchFamily="18" charset="0"/>
                <a:cs typeface="Times New Roman" pitchFamily="18" charset="0"/>
              </a:rPr>
              <a:t>hapten</a:t>
            </a:r>
            <a:r>
              <a:rPr lang="en-US" sz="2400" b="1" dirty="0" smtClean="0">
                <a:ln>
                  <a:solidFill>
                    <a:srgbClr val="0000CC"/>
                  </a:solidFill>
                </a:ln>
                <a:latin typeface="Times New Roman" pitchFamily="18" charset="0"/>
                <a:ea typeface="Times New Roman" pitchFamily="18" charset="0"/>
                <a:cs typeface="Times New Roman" pitchFamily="18" charset="0"/>
              </a:rPr>
              <a:t> and binds to proteins followed by the formation of antibodies;</a:t>
            </a:r>
          </a:p>
          <a:p>
            <a:pPr marL="514350" indent="-514350" eaLnBrk="0" hangingPunct="0">
              <a:lnSpc>
                <a:spcPct val="70000"/>
              </a:lnSpc>
              <a:defRPr/>
            </a:pPr>
            <a:r>
              <a:rPr lang="ru-RU"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smtClean="0">
                <a:ln>
                  <a:solidFill>
                    <a:srgbClr val="0000CC"/>
                  </a:solidFill>
                </a:ln>
                <a:latin typeface="Times New Roman" pitchFamily="18" charset="0"/>
                <a:ea typeface="Times New Roman" pitchFamily="18" charset="0"/>
                <a:cs typeface="Times New Roman" pitchFamily="18" charset="0"/>
              </a:rPr>
              <a:t>the drug changes the properties of proteins of some tissues, causing an autoimmune reaction;</a:t>
            </a:r>
          </a:p>
          <a:p>
            <a:pPr marL="514350" indent="-514350" eaLnBrk="0" hangingPunct="0">
              <a:lnSpc>
                <a:spcPct val="70000"/>
              </a:lnSpc>
              <a:defRPr/>
            </a:pPr>
            <a:r>
              <a:rPr lang="ru-RU"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smtClean="0">
                <a:ln>
                  <a:solidFill>
                    <a:srgbClr val="0000CC"/>
                  </a:solidFill>
                </a:ln>
                <a:latin typeface="Times New Roman" pitchFamily="18" charset="0"/>
                <a:ea typeface="Times New Roman" pitchFamily="18" charset="0"/>
                <a:cs typeface="Times New Roman" pitchFamily="18" charset="0"/>
              </a:rPr>
              <a:t>the drug causes the production of antibodies that cross-react with tissue proteins.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ALLERGIC REACTIONS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571480"/>
            <a:ext cx="8786874" cy="5610767"/>
          </a:xfrm>
          <a:prstGeom prst="rect">
            <a:avLst/>
          </a:prstGeom>
          <a:noFill/>
          <a:ln w="9525">
            <a:noFill/>
            <a:miter lim="800000"/>
            <a:headEnd/>
            <a:tailEnd/>
          </a:ln>
          <a:effectLst/>
        </p:spPr>
        <p:txBody>
          <a:bodyPr anchor="ctr">
            <a:spAutoFit/>
          </a:bodyPr>
          <a:lstStyle/>
          <a:p>
            <a:pPr algn="ctr" eaLnBrk="0" hangingPunct="0">
              <a:lnSpc>
                <a:spcPct val="70000"/>
              </a:lnSpc>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There are different types of </a:t>
            </a:r>
            <a:r>
              <a:rPr lang="en-US" sz="2800" b="1" dirty="0" err="1" smtClean="0">
                <a:ln>
                  <a:solidFill>
                    <a:srgbClr val="0000CC"/>
                  </a:solidFill>
                </a:ln>
                <a:solidFill>
                  <a:srgbClr val="FFC000"/>
                </a:solidFill>
                <a:latin typeface="Times New Roman" pitchFamily="18" charset="0"/>
                <a:ea typeface="Times New Roman" pitchFamily="18" charset="0"/>
                <a:cs typeface="Times New Roman" pitchFamily="18" charset="0"/>
              </a:rPr>
              <a:t>immunopathological</a:t>
            </a: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 reactions caused by drugs</a:t>
            </a:r>
          </a:p>
          <a:p>
            <a:pPr eaLnBrk="0" hangingPunct="0">
              <a:lnSpc>
                <a:spcPct val="70000"/>
              </a:lnSpc>
              <a:spcBef>
                <a:spcPts val="600"/>
              </a:spcBef>
              <a:buFont typeface="Wingdings" pitchFamily="2" charset="2"/>
              <a:buChar char="ü"/>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Anaphylactic reactions -</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immediate type hypersensitivity reactions associated with production of </a:t>
            </a:r>
            <a:r>
              <a:rPr lang="en-US" sz="2800" b="1" dirty="0" err="1" smtClean="0">
                <a:ln>
                  <a:solidFill>
                    <a:srgbClr val="0000CC"/>
                  </a:solidFill>
                </a:ln>
                <a:latin typeface="Times New Roman" pitchFamily="18" charset="0"/>
                <a:ea typeface="Times New Roman" pitchFamily="18" charset="0"/>
                <a:cs typeface="Times New Roman" pitchFamily="18" charset="0"/>
              </a:rPr>
              <a:t>IgE</a:t>
            </a:r>
            <a:r>
              <a:rPr lang="en-US" sz="2800" b="1" dirty="0" smtClean="0">
                <a:ln>
                  <a:solidFill>
                    <a:srgbClr val="0000CC"/>
                  </a:solidFill>
                </a:ln>
                <a:latin typeface="Times New Roman" pitchFamily="18" charset="0"/>
                <a:ea typeface="Times New Roman" pitchFamily="18" charset="0"/>
                <a:cs typeface="Times New Roman" pitchFamily="18" charset="0"/>
              </a:rPr>
              <a:t> antibodies, </a:t>
            </a:r>
            <a:r>
              <a:rPr lang="en-US" sz="2800" b="1" dirty="0" err="1" smtClean="0">
                <a:ln>
                  <a:solidFill>
                    <a:srgbClr val="0000CC"/>
                  </a:solidFill>
                </a:ln>
                <a:latin typeface="Times New Roman" pitchFamily="18" charset="0"/>
                <a:ea typeface="Times New Roman" pitchFamily="18" charset="0"/>
                <a:cs typeface="Times New Roman" pitchFamily="18" charset="0"/>
              </a:rPr>
              <a:t>degranulation</a:t>
            </a:r>
            <a:r>
              <a:rPr lang="en-US" sz="2800" b="1" dirty="0" smtClean="0">
                <a:ln>
                  <a:solidFill>
                    <a:srgbClr val="0000CC"/>
                  </a:solidFill>
                </a:ln>
                <a:latin typeface="Times New Roman" pitchFamily="18" charset="0"/>
                <a:ea typeface="Times New Roman" pitchFamily="18" charset="0"/>
                <a:cs typeface="Times New Roman" pitchFamily="18" charset="0"/>
              </a:rPr>
              <a:t> of mast cells and the release of mediators such as histamine, serotonin, </a:t>
            </a:r>
            <a:r>
              <a:rPr lang="en-US" sz="2800" b="1" dirty="0" err="1" smtClean="0">
                <a:ln>
                  <a:solidFill>
                    <a:srgbClr val="0000CC"/>
                  </a:solidFill>
                </a:ln>
                <a:latin typeface="Times New Roman" pitchFamily="18" charset="0"/>
                <a:ea typeface="Times New Roman" pitchFamily="18" charset="0"/>
                <a:cs typeface="Times New Roman" pitchFamily="18" charset="0"/>
              </a:rPr>
              <a:t>leukotrienes</a:t>
            </a:r>
            <a:r>
              <a:rPr lang="en-US" sz="2800" b="1" dirty="0" smtClean="0">
                <a:ln>
                  <a:solidFill>
                    <a:srgbClr val="0000CC"/>
                  </a:solidFill>
                </a:ln>
                <a:latin typeface="Times New Roman" pitchFamily="18" charset="0"/>
                <a:ea typeface="Times New Roman" pitchFamily="18" charset="0"/>
                <a:cs typeface="Times New Roman" pitchFamily="18" charset="0"/>
              </a:rPr>
              <a:t>, and others.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More often they are caused by antibiotics, sulfonamides, non-steroidal anti-inflammatory drugs (</a:t>
            </a:r>
            <a:r>
              <a:rPr lang="en-US" sz="2800" b="1" dirty="0" err="1" smtClean="0">
                <a:ln>
                  <a:solidFill>
                    <a:srgbClr val="0000CC"/>
                  </a:solidFill>
                </a:ln>
                <a:latin typeface="Times New Roman" pitchFamily="18" charset="0"/>
                <a:ea typeface="Times New Roman" pitchFamily="18" charset="0"/>
                <a:cs typeface="Times New Roman" pitchFamily="18" charset="0"/>
              </a:rPr>
              <a:t>pyrazolones</a:t>
            </a:r>
            <a:r>
              <a:rPr lang="en-US" sz="2800" b="1" dirty="0" smtClean="0">
                <a:ln>
                  <a:solidFill>
                    <a:srgbClr val="0000CC"/>
                  </a:solidFill>
                </a:ln>
                <a:latin typeface="Times New Roman" pitchFamily="18" charset="0"/>
                <a:ea typeface="Times New Roman" pitchFamily="18" charset="0"/>
                <a:cs typeface="Times New Roman" pitchFamily="18" charset="0"/>
              </a:rPr>
              <a:t>, etc.), etc.</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There are:</a:t>
            </a:r>
          </a:p>
          <a:p>
            <a:pPr eaLnBrk="0" hangingPunct="0">
              <a:lnSpc>
                <a:spcPct val="70000"/>
              </a:lnSpc>
              <a:spcBef>
                <a:spcPts val="600"/>
              </a:spcBef>
              <a:buFont typeface="Wingdings" pitchFamily="2" charset="2"/>
              <a:buChar char="ü"/>
              <a:defRPr/>
            </a:pPr>
            <a:r>
              <a:rPr lang="en-US" sz="2800" b="1" dirty="0" smtClean="0">
                <a:ln>
                  <a:solidFill>
                    <a:srgbClr val="0000CC"/>
                  </a:solidFill>
                </a:ln>
                <a:latin typeface="Times New Roman" pitchFamily="18" charset="0"/>
                <a:ea typeface="Times New Roman" pitchFamily="18" charset="0"/>
                <a:cs typeface="Times New Roman" pitchFamily="18" charset="0"/>
              </a:rPr>
              <a:t>anaphylactic shock,</a:t>
            </a:r>
          </a:p>
          <a:p>
            <a:pPr eaLnBrk="0" hangingPunct="0">
              <a:lnSpc>
                <a:spcPct val="70000"/>
              </a:lnSpc>
              <a:spcBef>
                <a:spcPts val="600"/>
              </a:spcBef>
              <a:buFont typeface="Wingdings" pitchFamily="2" charset="2"/>
              <a:buChar char="ü"/>
              <a:defRPr/>
            </a:pPr>
            <a:r>
              <a:rPr lang="en-US" sz="2800" b="1" dirty="0" err="1" smtClean="0">
                <a:ln>
                  <a:solidFill>
                    <a:srgbClr val="0000CC"/>
                  </a:solidFill>
                </a:ln>
                <a:latin typeface="Times New Roman" pitchFamily="18" charset="0"/>
                <a:ea typeface="Times New Roman" pitchFamily="18" charset="0"/>
                <a:cs typeface="Times New Roman" pitchFamily="18" charset="0"/>
              </a:rPr>
              <a:t>urticaria</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buFont typeface="Wingdings" pitchFamily="2" charset="2"/>
              <a:buChar char="ü"/>
              <a:defRPr/>
            </a:pPr>
            <a:r>
              <a:rPr lang="en-US" sz="2800" b="1" dirty="0" err="1" smtClean="0">
                <a:ln>
                  <a:solidFill>
                    <a:srgbClr val="0000CC"/>
                  </a:solidFill>
                </a:ln>
                <a:latin typeface="Times New Roman" pitchFamily="18" charset="0"/>
                <a:ea typeface="Times New Roman" pitchFamily="18" charset="0"/>
                <a:cs typeface="Times New Roman" pitchFamily="18" charset="0"/>
              </a:rPr>
              <a:t>bronchospasm</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buFont typeface="Wingdings" pitchFamily="2" charset="2"/>
              <a:buChar char="ü"/>
              <a:defRPr/>
            </a:pPr>
            <a:r>
              <a:rPr lang="en-US" sz="2800" b="1" dirty="0" smtClean="0">
                <a:ln>
                  <a:solidFill>
                    <a:srgbClr val="0000CC"/>
                  </a:solidFill>
                </a:ln>
                <a:latin typeface="Times New Roman" pitchFamily="18" charset="0"/>
                <a:ea typeface="Times New Roman" pitchFamily="18" charset="0"/>
                <a:cs typeface="Times New Roman" pitchFamily="18" charset="0"/>
              </a:rPr>
              <a:t>conjunctivitis,</a:t>
            </a:r>
          </a:p>
          <a:p>
            <a:pPr eaLnBrk="0" hangingPunct="0">
              <a:lnSpc>
                <a:spcPct val="70000"/>
              </a:lnSpc>
              <a:spcBef>
                <a:spcPts val="600"/>
              </a:spcBef>
              <a:buFont typeface="Wingdings" pitchFamily="2" charset="2"/>
              <a:buChar char="ü"/>
              <a:defRPr/>
            </a:pPr>
            <a:r>
              <a:rPr lang="en-US" sz="2800" b="1" dirty="0" smtClean="0">
                <a:ln>
                  <a:solidFill>
                    <a:srgbClr val="0000CC"/>
                  </a:solidFill>
                </a:ln>
                <a:latin typeface="Times New Roman" pitchFamily="18" charset="0"/>
                <a:ea typeface="Times New Roman" pitchFamily="18" charset="0"/>
                <a:cs typeface="Times New Roman" pitchFamily="18" charset="0"/>
              </a:rPr>
              <a:t>skin rashes.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ALLERGIC REACTIONS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571480"/>
            <a:ext cx="8786874" cy="4926990"/>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There are different types of </a:t>
            </a:r>
            <a:r>
              <a:rPr lang="en-US" sz="2800" b="1" dirty="0" err="1" smtClean="0">
                <a:ln>
                  <a:solidFill>
                    <a:srgbClr val="0000CC"/>
                  </a:solidFill>
                </a:ln>
                <a:latin typeface="Times New Roman" pitchFamily="18" charset="0"/>
                <a:ea typeface="Times New Roman" pitchFamily="18" charset="0"/>
                <a:cs typeface="Times New Roman" pitchFamily="18" charset="0"/>
              </a:rPr>
              <a:t>immunopathological</a:t>
            </a:r>
            <a:r>
              <a:rPr lang="en-US" sz="2800" b="1" dirty="0" smtClean="0">
                <a:ln>
                  <a:solidFill>
                    <a:srgbClr val="0000CC"/>
                  </a:solidFill>
                </a:ln>
                <a:latin typeface="Times New Roman" pitchFamily="18" charset="0"/>
                <a:ea typeface="Times New Roman" pitchFamily="18" charset="0"/>
                <a:cs typeface="Times New Roman" pitchFamily="18" charset="0"/>
              </a:rPr>
              <a:t> reactions caused by drugs.</a:t>
            </a:r>
          </a:p>
          <a:p>
            <a:pPr eaLnBrk="0" hangingPunct="0">
              <a:lnSpc>
                <a:spcPct val="70000"/>
              </a:lnSpc>
              <a:defRPr/>
            </a:pPr>
            <a:r>
              <a:rPr lang="en-US" sz="2800" b="1" dirty="0" err="1" smtClean="0">
                <a:ln>
                  <a:solidFill>
                    <a:srgbClr val="0000CC"/>
                  </a:solidFill>
                </a:ln>
                <a:latin typeface="Times New Roman" pitchFamily="18" charset="0"/>
                <a:ea typeface="Times New Roman" pitchFamily="18" charset="0"/>
                <a:cs typeface="Times New Roman" pitchFamily="18" charset="0"/>
              </a:rPr>
              <a:t>Cytotoxic</a:t>
            </a:r>
            <a:r>
              <a:rPr lang="en-US" sz="2800" b="1" dirty="0" smtClean="0">
                <a:ln>
                  <a:solidFill>
                    <a:srgbClr val="0000CC"/>
                  </a:solidFill>
                </a:ln>
                <a:latin typeface="Times New Roman" pitchFamily="18" charset="0"/>
                <a:ea typeface="Times New Roman" pitchFamily="18" charset="0"/>
                <a:cs typeface="Times New Roman" pitchFamily="18" charset="0"/>
              </a:rPr>
              <a:t> and </a:t>
            </a:r>
            <a:r>
              <a:rPr lang="en-US" sz="2800" b="1" dirty="0" err="1" smtClean="0">
                <a:ln>
                  <a:solidFill>
                    <a:srgbClr val="0000CC"/>
                  </a:solidFill>
                </a:ln>
                <a:latin typeface="Times New Roman" pitchFamily="18" charset="0"/>
                <a:ea typeface="Times New Roman" pitchFamily="18" charset="0"/>
                <a:cs typeface="Times New Roman" pitchFamily="18" charset="0"/>
              </a:rPr>
              <a:t>cytolytic</a:t>
            </a:r>
            <a:r>
              <a:rPr lang="en-US" sz="2800" b="1" dirty="0" smtClean="0">
                <a:ln>
                  <a:solidFill>
                    <a:srgbClr val="0000CC"/>
                  </a:solidFill>
                </a:ln>
                <a:latin typeface="Times New Roman" pitchFamily="18" charset="0"/>
                <a:ea typeface="Times New Roman" pitchFamily="18" charset="0"/>
                <a:cs typeface="Times New Roman" pitchFamily="18" charset="0"/>
              </a:rPr>
              <a:t> reactions associated with the formation of </a:t>
            </a:r>
            <a:r>
              <a:rPr lang="en-US" sz="2800" b="1" dirty="0" err="1" smtClean="0">
                <a:ln>
                  <a:solidFill>
                    <a:srgbClr val="0000CC"/>
                  </a:solidFill>
                </a:ln>
                <a:latin typeface="Times New Roman" pitchFamily="18" charset="0"/>
                <a:ea typeface="Times New Roman" pitchFamily="18" charset="0"/>
                <a:cs typeface="Times New Roman" pitchFamily="18" charset="0"/>
              </a:rPr>
              <a:t>IgG</a:t>
            </a:r>
            <a:r>
              <a:rPr lang="en-US" sz="2800" b="1" dirty="0" smtClean="0">
                <a:ln>
                  <a:solidFill>
                    <a:srgbClr val="0000CC"/>
                  </a:solidFill>
                </a:ln>
                <a:latin typeface="Times New Roman" pitchFamily="18" charset="0"/>
                <a:ea typeface="Times New Roman" pitchFamily="18" charset="0"/>
                <a:cs typeface="Times New Roman" pitchFamily="18" charset="0"/>
              </a:rPr>
              <a:t> and </a:t>
            </a:r>
            <a:r>
              <a:rPr lang="en-US" sz="2800" b="1" dirty="0" err="1" smtClean="0">
                <a:ln>
                  <a:solidFill>
                    <a:srgbClr val="0000CC"/>
                  </a:solidFill>
                </a:ln>
                <a:latin typeface="Times New Roman" pitchFamily="18" charset="0"/>
                <a:ea typeface="Times New Roman" pitchFamily="18" charset="0"/>
                <a:cs typeface="Times New Roman" pitchFamily="18" charset="0"/>
              </a:rPr>
              <a:t>IgM</a:t>
            </a:r>
            <a:r>
              <a:rPr lang="en-US" sz="2800" b="1" dirty="0" smtClean="0">
                <a:ln>
                  <a:solidFill>
                    <a:srgbClr val="0000CC"/>
                  </a:solidFill>
                </a:ln>
                <a:latin typeface="Times New Roman" pitchFamily="18" charset="0"/>
                <a:ea typeface="Times New Roman" pitchFamily="18" charset="0"/>
                <a:cs typeface="Times New Roman" pitchFamily="18" charset="0"/>
              </a:rPr>
              <a:t> antibodies and the response of a compliment.</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They can be caused by sulfonamides, derivatives of </a:t>
            </a:r>
            <a:r>
              <a:rPr lang="en-US" sz="2800" b="1" dirty="0" err="1" smtClean="0">
                <a:ln>
                  <a:solidFill>
                    <a:srgbClr val="0000CC"/>
                  </a:solidFill>
                </a:ln>
                <a:latin typeface="Times New Roman" pitchFamily="18" charset="0"/>
                <a:ea typeface="Times New Roman" pitchFamily="18" charset="0"/>
                <a:cs typeface="Times New Roman" pitchFamily="18" charset="0"/>
              </a:rPr>
              <a:t>pyrazolone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phenothiazine</a:t>
            </a:r>
            <a:r>
              <a:rPr lang="en-US" sz="2800" b="1" dirty="0" smtClean="0">
                <a:ln>
                  <a:solidFill>
                    <a:srgbClr val="0000CC"/>
                  </a:solidFill>
                </a:ln>
                <a:latin typeface="Times New Roman" pitchFamily="18" charset="0"/>
                <a:ea typeface="Times New Roman" pitchFamily="18" charset="0"/>
                <a:cs typeface="Times New Roman" pitchFamily="18" charset="0"/>
              </a:rPr>
              <a:t>, barbiturates, etc.</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Manifestations:</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hemolytic anemia,</a:t>
            </a:r>
          </a:p>
          <a:p>
            <a:pPr eaLnBrk="0" hangingPunct="0">
              <a:lnSpc>
                <a:spcPct val="70000"/>
              </a:lnSpc>
              <a:defRPr/>
            </a:pPr>
            <a:r>
              <a:rPr lang="en-US" sz="2800" b="1" dirty="0" err="1" smtClean="0">
                <a:ln>
                  <a:solidFill>
                    <a:srgbClr val="0000CC"/>
                  </a:solidFill>
                </a:ln>
                <a:latin typeface="Times New Roman" pitchFamily="18" charset="0"/>
                <a:ea typeface="Times New Roman" pitchFamily="18" charset="0"/>
                <a:cs typeface="Times New Roman" pitchFamily="18" charset="0"/>
              </a:rPr>
              <a:t>granulocytopenia</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thrombocytopenia.</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Hypersensitivity reaction of delayed type, associated with the formation of </a:t>
            </a:r>
            <a:r>
              <a:rPr lang="en-US" sz="2800" b="1" dirty="0" err="1" smtClean="0">
                <a:ln>
                  <a:solidFill>
                    <a:srgbClr val="0000CC"/>
                  </a:solidFill>
                </a:ln>
                <a:latin typeface="Times New Roman" pitchFamily="18" charset="0"/>
                <a:ea typeface="Times New Roman" pitchFamily="18" charset="0"/>
                <a:cs typeface="Times New Roman" pitchFamily="18" charset="0"/>
              </a:rPr>
              <a:t>IgG</a:t>
            </a:r>
            <a:r>
              <a:rPr lang="en-US" sz="2800" b="1" dirty="0" smtClean="0">
                <a:ln>
                  <a:solidFill>
                    <a:srgbClr val="0000CC"/>
                  </a:solidFill>
                </a:ln>
                <a:latin typeface="Times New Roman" pitchFamily="18" charset="0"/>
                <a:ea typeface="Times New Roman" pitchFamily="18" charset="0"/>
                <a:cs typeface="Times New Roman" pitchFamily="18" charset="0"/>
              </a:rPr>
              <a:t>-containing immune complexes and disorders of cellular immunity (arthritis, </a:t>
            </a:r>
            <a:r>
              <a:rPr lang="en-US" sz="2800" b="1" dirty="0" err="1" smtClean="0">
                <a:ln>
                  <a:solidFill>
                    <a:srgbClr val="0000CC"/>
                  </a:solidFill>
                </a:ln>
                <a:latin typeface="Times New Roman" pitchFamily="18" charset="0"/>
                <a:ea typeface="Times New Roman" pitchFamily="18" charset="0"/>
                <a:cs typeface="Times New Roman" pitchFamily="18" charset="0"/>
              </a:rPr>
              <a:t>lymphadenopathy</a:t>
            </a:r>
            <a:r>
              <a:rPr lang="en-US" sz="2800" b="1" dirty="0" smtClean="0">
                <a:ln>
                  <a:solidFill>
                    <a:srgbClr val="0000CC"/>
                  </a:solidFill>
                </a:ln>
                <a:latin typeface="Times New Roman" pitchFamily="18" charset="0"/>
                <a:ea typeface="Times New Roman" pitchFamily="18" charset="0"/>
                <a:cs typeface="Times New Roman" pitchFamily="18" charset="0"/>
              </a:rPr>
              <a:t>, nephritis, </a:t>
            </a:r>
            <a:r>
              <a:rPr lang="en-US" sz="2800" b="1" dirty="0" err="1" smtClean="0">
                <a:ln>
                  <a:solidFill>
                    <a:srgbClr val="0000CC"/>
                  </a:solidFill>
                </a:ln>
                <a:latin typeface="Times New Roman" pitchFamily="18" charset="0"/>
                <a:ea typeface="Times New Roman" pitchFamily="18" charset="0"/>
                <a:cs typeface="Times New Roman" pitchFamily="18" charset="0"/>
              </a:rPr>
              <a:t>vasculitis</a:t>
            </a:r>
            <a:r>
              <a:rPr lang="en-US" sz="2800" b="1" dirty="0" smtClean="0">
                <a:ln>
                  <a:solidFill>
                    <a:srgbClr val="0000CC"/>
                  </a:solidFill>
                </a:ln>
                <a:latin typeface="Times New Roman" pitchFamily="18" charset="0"/>
                <a:ea typeface="Times New Roman" pitchFamily="18" charset="0"/>
                <a:cs typeface="Times New Roman" pitchFamily="18" charset="0"/>
              </a:rPr>
              <a:t>).</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ALLERGIC REACTIONS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571480"/>
            <a:ext cx="8786874" cy="3108543"/>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There are different types of </a:t>
            </a:r>
            <a:r>
              <a:rPr lang="en-US" sz="2800" b="1" dirty="0" err="1" smtClean="0">
                <a:ln>
                  <a:solidFill>
                    <a:srgbClr val="0000CC"/>
                  </a:solidFill>
                </a:ln>
                <a:solidFill>
                  <a:srgbClr val="FFC000"/>
                </a:solidFill>
                <a:latin typeface="Times New Roman" pitchFamily="18" charset="0"/>
                <a:ea typeface="Times New Roman" pitchFamily="18" charset="0"/>
                <a:cs typeface="Times New Roman" pitchFamily="18" charset="0"/>
              </a:rPr>
              <a:t>immunopathological</a:t>
            </a: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 reactions caused by drugs.</a:t>
            </a:r>
          </a:p>
          <a:p>
            <a:pPr eaLnBrk="0" hangingPunct="0">
              <a:lnSpc>
                <a:spcPct val="70000"/>
              </a:lnSpc>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The lupus-like syndrome caused by medicinal substances (</a:t>
            </a:r>
            <a:r>
              <a:rPr lang="en-US" sz="2800" b="1" dirty="0" err="1" smtClean="0">
                <a:ln>
                  <a:solidFill>
                    <a:srgbClr val="0000CC"/>
                  </a:solidFill>
                </a:ln>
                <a:latin typeface="Times New Roman" pitchFamily="18" charset="0"/>
                <a:ea typeface="Times New Roman" pitchFamily="18" charset="0"/>
                <a:cs typeface="Times New Roman" pitchFamily="18" charset="0"/>
              </a:rPr>
              <a:t>hydralazine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novocainamide</a:t>
            </a:r>
            <a:r>
              <a:rPr lang="en-US" sz="2800" b="1" dirty="0" smtClean="0">
                <a:ln>
                  <a:solidFill>
                    <a:srgbClr val="0000CC"/>
                  </a:solidFill>
                </a:ln>
                <a:latin typeface="Times New Roman" pitchFamily="18" charset="0"/>
                <a:ea typeface="Times New Roman" pitchFamily="18" charset="0"/>
                <a:cs typeface="Times New Roman" pitchFamily="18" charset="0"/>
              </a:rPr>
              <a:t>, etc.) is based on the formation of immune complexes.</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The drug or its metabolite interact with nuclear material to form antinuclear antibodies.</a:t>
            </a: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A feature of drug lupus is a rare kidney damage.</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402674"/>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ALLERGIC REACTIONS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571480"/>
            <a:ext cx="8786874" cy="4924425"/>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solidFill>
                <a:schemeClr val="accent2">
                  <a:lumMod val="50000"/>
                </a:schemeClr>
              </a:solidFill>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The term "idiosyncrasy" refers to a genetically determined pathological response to a particular drug. This reaction is characterized by a sharply increased sensitivity of the patient to the corresponding drug with an unusually strong and (or) prolonged effect.</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At the heart of idiosyncrasy are reactions caused by hereditary defects of enzyme systems. They are less common than allergic reactions.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Examples: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In the treatment with sulfonamides or </a:t>
            </a:r>
            <a:r>
              <a:rPr lang="en-US" sz="2800" b="1" dirty="0" err="1" smtClean="0">
                <a:ln>
                  <a:solidFill>
                    <a:srgbClr val="0000CC"/>
                  </a:solidFill>
                </a:ln>
                <a:latin typeface="Times New Roman" pitchFamily="18" charset="0"/>
                <a:ea typeface="Times New Roman" pitchFamily="18" charset="0"/>
                <a:cs typeface="Times New Roman" pitchFamily="18" charset="0"/>
              </a:rPr>
              <a:t>primaquine</a:t>
            </a:r>
            <a:r>
              <a:rPr lang="en-US" sz="2800" b="1" dirty="0" smtClean="0">
                <a:ln>
                  <a:solidFill>
                    <a:srgbClr val="0000CC"/>
                  </a:solidFill>
                </a:ln>
                <a:latin typeface="Times New Roman" pitchFamily="18" charset="0"/>
                <a:ea typeface="Times New Roman" pitchFamily="18" charset="0"/>
                <a:cs typeface="Times New Roman" pitchFamily="18" charset="0"/>
              </a:rPr>
              <a:t> in patients with deficiency of glucose-6-phosphate </a:t>
            </a:r>
            <a:r>
              <a:rPr lang="en-US" sz="2800" b="1" dirty="0" err="1" smtClean="0">
                <a:ln>
                  <a:solidFill>
                    <a:srgbClr val="0000CC"/>
                  </a:solidFill>
                </a:ln>
                <a:latin typeface="Times New Roman" pitchFamily="18" charset="0"/>
                <a:ea typeface="Times New Roman" pitchFamily="18" charset="0"/>
                <a:cs typeface="Times New Roman" pitchFamily="18" charset="0"/>
              </a:rPr>
              <a:t>dehydrogenase</a:t>
            </a:r>
            <a:r>
              <a:rPr lang="en-US" sz="2800" b="1" dirty="0" smtClean="0">
                <a:ln>
                  <a:solidFill>
                    <a:srgbClr val="0000CC"/>
                  </a:solidFill>
                </a:ln>
                <a:latin typeface="Times New Roman" pitchFamily="18" charset="0"/>
                <a:ea typeface="Times New Roman" pitchFamily="18" charset="0"/>
                <a:cs typeface="Times New Roman" pitchFamily="18" charset="0"/>
              </a:rPr>
              <a:t> (G-6 FDH), hemolytic anemia develops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With barbiturate-enhanced induction of </a:t>
            </a:r>
            <a:r>
              <a:rPr lang="en-US" sz="2800" b="1" dirty="0" err="1" smtClean="0">
                <a:ln>
                  <a:solidFill>
                    <a:srgbClr val="0000CC"/>
                  </a:solidFill>
                </a:ln>
                <a:latin typeface="Times New Roman" pitchFamily="18" charset="0"/>
                <a:ea typeface="Times New Roman" pitchFamily="18" charset="0"/>
                <a:cs typeface="Times New Roman" pitchFamily="18" charset="0"/>
              </a:rPr>
              <a:t>synthetase</a:t>
            </a:r>
            <a:r>
              <a:rPr lang="en-US" sz="2800" b="1" dirty="0" smtClean="0">
                <a:ln>
                  <a:solidFill>
                    <a:srgbClr val="0000CC"/>
                  </a:solidFill>
                </a:ln>
                <a:latin typeface="Times New Roman" pitchFamily="18" charset="0"/>
                <a:ea typeface="Times New Roman" pitchFamily="18" charset="0"/>
                <a:cs typeface="Times New Roman" pitchFamily="18" charset="0"/>
              </a:rPr>
              <a:t> of e-</a:t>
            </a:r>
            <a:r>
              <a:rPr lang="en-US" sz="2800" b="1" dirty="0" err="1" smtClean="0">
                <a:ln>
                  <a:solidFill>
                    <a:srgbClr val="0000CC"/>
                  </a:solidFill>
                </a:ln>
                <a:latin typeface="Times New Roman" pitchFamily="18" charset="0"/>
                <a:ea typeface="Times New Roman" pitchFamily="18" charset="0"/>
                <a:cs typeface="Times New Roman" pitchFamily="18" charset="0"/>
              </a:rPr>
              <a:t>aminolevulinic</a:t>
            </a:r>
            <a:r>
              <a:rPr lang="en-US" sz="2800" b="1" dirty="0" smtClean="0">
                <a:ln>
                  <a:solidFill>
                    <a:srgbClr val="0000CC"/>
                  </a:solidFill>
                </a:ln>
                <a:latin typeface="Times New Roman" pitchFamily="18" charset="0"/>
                <a:ea typeface="Times New Roman" pitchFamily="18" charset="0"/>
                <a:cs typeface="Times New Roman" pitchFamily="18" charset="0"/>
              </a:rPr>
              <a:t> acid, an attack of hepatic </a:t>
            </a:r>
            <a:r>
              <a:rPr lang="en-US" sz="2800" b="1" dirty="0" err="1" smtClean="0">
                <a:ln>
                  <a:solidFill>
                    <a:srgbClr val="0000CC"/>
                  </a:solidFill>
                </a:ln>
                <a:latin typeface="Times New Roman" pitchFamily="18" charset="0"/>
                <a:ea typeface="Times New Roman" pitchFamily="18" charset="0"/>
                <a:cs typeface="Times New Roman" pitchFamily="18" charset="0"/>
              </a:rPr>
              <a:t>porphyria</a:t>
            </a:r>
            <a:r>
              <a:rPr lang="en-US" sz="2800" b="1" dirty="0" smtClean="0">
                <a:ln>
                  <a:solidFill>
                    <a:srgbClr val="0000CC"/>
                  </a:solidFill>
                </a:ln>
                <a:latin typeface="Times New Roman" pitchFamily="18" charset="0"/>
                <a:ea typeface="Times New Roman" pitchFamily="18" charset="0"/>
                <a:cs typeface="Times New Roman" pitchFamily="18" charset="0"/>
              </a:rPr>
              <a:t>.</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535724"/>
          </a:xfrm>
          <a:prstGeom prst="rect">
            <a:avLst/>
          </a:prstGeom>
        </p:spPr>
        <p:txBody>
          <a:bodyPr wrap="square">
            <a:spAutoFit/>
          </a:bodyPr>
          <a:lstStyle/>
          <a:p>
            <a:pPr algn="r">
              <a:lnSpc>
                <a:spcPct val="70000"/>
              </a:lnSpc>
              <a:defRPr/>
            </a:pPr>
            <a:r>
              <a:rPr lang="en-US" sz="4000" b="1" dirty="0" smtClean="0">
                <a:ln>
                  <a:solidFill>
                    <a:srgbClr val="0000CC"/>
                  </a:solidFill>
                </a:ln>
                <a:solidFill>
                  <a:srgbClr val="FF0000"/>
                </a:solidFill>
                <a:latin typeface="Times New Roman" pitchFamily="18" charset="0"/>
                <a:ea typeface="Times New Roman" pitchFamily="18" charset="0"/>
                <a:cs typeface="Times New Roman" pitchFamily="18" charset="0"/>
              </a:rPr>
              <a:t>Idiosyncrasy</a:t>
            </a:r>
            <a:endParaRPr lang="ru-RU" sz="40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431000"/>
            <a:ext cx="8786874" cy="5761064"/>
          </a:xfrm>
          <a:prstGeom prst="rect">
            <a:avLst/>
          </a:prstGeom>
          <a:noFill/>
          <a:ln w="9525">
            <a:noFill/>
            <a:miter lim="800000"/>
            <a:headEnd/>
            <a:tailEnd/>
          </a:ln>
          <a:effectLst/>
        </p:spPr>
        <p:txBody>
          <a:bodyPr anchor="ctr">
            <a:spAutoFit/>
          </a:bodyPr>
          <a:lstStyle/>
          <a:p>
            <a:pPr eaLnBrk="0" hangingPunct="0">
              <a:lnSpc>
                <a:spcPct val="70000"/>
              </a:lnSpc>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defRPr/>
            </a:pPr>
            <a:r>
              <a:rPr lang="en-US" sz="2800" b="1" dirty="0" smtClean="0">
                <a:ln>
                  <a:solidFill>
                    <a:srgbClr val="0000CC"/>
                  </a:solidFill>
                </a:ln>
                <a:latin typeface="Times New Roman" pitchFamily="18" charset="0"/>
                <a:ea typeface="Times New Roman" pitchFamily="18" charset="0"/>
                <a:cs typeface="Times New Roman" pitchFamily="18" charset="0"/>
              </a:rPr>
              <a:t>Malignant hyperthermia under the influence of drugs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Deficiency of </a:t>
            </a:r>
            <a:r>
              <a:rPr lang="en-US" sz="2800" b="1" dirty="0" err="1" smtClean="0">
                <a:ln>
                  <a:solidFill>
                    <a:srgbClr val="0000CC"/>
                  </a:solidFill>
                </a:ln>
                <a:latin typeface="Times New Roman" pitchFamily="18" charset="0"/>
                <a:ea typeface="Times New Roman" pitchFamily="18" charset="0"/>
                <a:cs typeface="Times New Roman" pitchFamily="18" charset="0"/>
              </a:rPr>
              <a:t>methemoglobin</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reductase</a:t>
            </a:r>
            <a:r>
              <a:rPr lang="en-US" sz="2800" b="1" dirty="0" smtClean="0">
                <a:ln>
                  <a:solidFill>
                    <a:srgbClr val="0000CC"/>
                  </a:solidFill>
                </a:ln>
                <a:latin typeface="Times New Roman" pitchFamily="18" charset="0"/>
                <a:ea typeface="Times New Roman" pitchFamily="18" charset="0"/>
                <a:cs typeface="Times New Roman" pitchFamily="18" charset="0"/>
              </a:rPr>
              <a:t> in the treatment with nitrates leads to </a:t>
            </a:r>
            <a:r>
              <a:rPr lang="en-US" sz="2800" b="1" dirty="0" err="1" smtClean="0">
                <a:ln>
                  <a:solidFill>
                    <a:srgbClr val="0000CC"/>
                  </a:solidFill>
                </a:ln>
                <a:latin typeface="Times New Roman" pitchFamily="18" charset="0"/>
                <a:ea typeface="Times New Roman" pitchFamily="18" charset="0"/>
                <a:cs typeface="Times New Roman" pitchFamily="18" charset="0"/>
              </a:rPr>
              <a:t>methaemoglobinaemia</a:t>
            </a:r>
            <a:r>
              <a:rPr lang="en-US" sz="2800" b="1" dirty="0" smtClean="0">
                <a:ln>
                  <a:solidFill>
                    <a:srgbClr val="0000CC"/>
                  </a:solidFill>
                </a:ln>
                <a:latin typeface="Times New Roman" pitchFamily="18" charset="0"/>
                <a:ea typeface="Times New Roman" pitchFamily="18" charset="0"/>
                <a:cs typeface="Times New Roman" pitchFamily="18" charset="0"/>
              </a:rPr>
              <a:t>. A similar effect results in the use of </a:t>
            </a:r>
            <a:r>
              <a:rPr lang="en-US" sz="2800" b="1" dirty="0" err="1" smtClean="0">
                <a:ln>
                  <a:solidFill>
                    <a:srgbClr val="0000CC"/>
                  </a:solidFill>
                </a:ln>
                <a:latin typeface="Times New Roman" pitchFamily="18" charset="0"/>
                <a:ea typeface="Times New Roman" pitchFamily="18" charset="0"/>
                <a:cs typeface="Times New Roman" pitchFamily="18" charset="0"/>
              </a:rPr>
              <a:t>phenacetin</a:t>
            </a:r>
            <a:r>
              <a:rPr lang="en-US" sz="2800" b="1" dirty="0" smtClean="0">
                <a:ln>
                  <a:solidFill>
                    <a:srgbClr val="0000CC"/>
                  </a:solidFill>
                </a:ln>
                <a:latin typeface="Times New Roman" pitchFamily="18" charset="0"/>
                <a:ea typeface="Times New Roman" pitchFamily="18" charset="0"/>
                <a:cs typeface="Times New Roman" pitchFamily="18" charset="0"/>
              </a:rPr>
              <a:t> with a decrease in the </a:t>
            </a:r>
            <a:r>
              <a:rPr lang="en-US" sz="2800" b="1" dirty="0" err="1" smtClean="0">
                <a:ln>
                  <a:solidFill>
                    <a:srgbClr val="0000CC"/>
                  </a:solidFill>
                </a:ln>
                <a:latin typeface="Times New Roman" pitchFamily="18" charset="0"/>
                <a:ea typeface="Times New Roman" pitchFamily="18" charset="0"/>
                <a:cs typeface="Times New Roman" pitchFamily="18" charset="0"/>
              </a:rPr>
              <a:t>dealkylation</a:t>
            </a:r>
            <a:r>
              <a:rPr lang="en-US" sz="2800" b="1" dirty="0" smtClean="0">
                <a:ln>
                  <a:solidFill>
                    <a:srgbClr val="0000CC"/>
                  </a:solidFill>
                </a:ln>
                <a:latin typeface="Times New Roman" pitchFamily="18" charset="0"/>
                <a:ea typeface="Times New Roman" pitchFamily="18" charset="0"/>
                <a:cs typeface="Times New Roman" pitchFamily="18" charset="0"/>
              </a:rPr>
              <a:t> of this drug</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Deficiency of hypoxanthine-guanine-</a:t>
            </a:r>
            <a:r>
              <a:rPr lang="en-US" sz="2800" b="1" dirty="0" err="1" smtClean="0">
                <a:ln>
                  <a:solidFill>
                    <a:srgbClr val="0000CC"/>
                  </a:solidFill>
                </a:ln>
                <a:latin typeface="Times New Roman" pitchFamily="18" charset="0"/>
                <a:ea typeface="Times New Roman" pitchFamily="18" charset="0"/>
                <a:cs typeface="Times New Roman" pitchFamily="18" charset="0"/>
              </a:rPr>
              <a:t>phosphoriboxyl</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transferase</a:t>
            </a:r>
            <a:r>
              <a:rPr lang="en-US" sz="2800" b="1" dirty="0" smtClean="0">
                <a:ln>
                  <a:solidFill>
                    <a:srgbClr val="0000CC"/>
                  </a:solidFill>
                </a:ln>
                <a:latin typeface="Times New Roman" pitchFamily="18" charset="0"/>
                <a:ea typeface="Times New Roman" pitchFamily="18" charset="0"/>
                <a:cs typeface="Times New Roman" pitchFamily="18" charset="0"/>
              </a:rPr>
              <a:t> in the treatment of gout with </a:t>
            </a:r>
            <a:r>
              <a:rPr lang="en-US" sz="2800" b="1" dirty="0" err="1" smtClean="0">
                <a:ln>
                  <a:solidFill>
                    <a:srgbClr val="0000CC"/>
                  </a:solidFill>
                </a:ln>
                <a:latin typeface="Times New Roman" pitchFamily="18" charset="0"/>
                <a:ea typeface="Times New Roman" pitchFamily="18" charset="0"/>
                <a:cs typeface="Times New Roman" pitchFamily="18" charset="0"/>
              </a:rPr>
              <a:t>allopurinol</a:t>
            </a:r>
            <a:r>
              <a:rPr lang="en-US" sz="2800" b="1" dirty="0" smtClean="0">
                <a:ln>
                  <a:solidFill>
                    <a:srgbClr val="0000CC"/>
                  </a:solidFill>
                </a:ln>
                <a:latin typeface="Times New Roman" pitchFamily="18" charset="0"/>
                <a:ea typeface="Times New Roman" pitchFamily="18" charset="0"/>
                <a:cs typeface="Times New Roman" pitchFamily="18" charset="0"/>
              </a:rPr>
              <a:t> is manifested by intensive renal excretion of </a:t>
            </a:r>
            <a:r>
              <a:rPr lang="en-US" sz="2800" b="1" dirty="0" err="1" smtClean="0">
                <a:ln>
                  <a:solidFill>
                    <a:srgbClr val="0000CC"/>
                  </a:solidFill>
                </a:ln>
                <a:latin typeface="Times New Roman" pitchFamily="18" charset="0"/>
                <a:ea typeface="Times New Roman" pitchFamily="18" charset="0"/>
                <a:cs typeface="Times New Roman" pitchFamily="18" charset="0"/>
              </a:rPr>
              <a:t>purines</a:t>
            </a:r>
            <a:r>
              <a:rPr lang="en-US" sz="2800" b="1" dirty="0" smtClean="0">
                <a:ln>
                  <a:solidFill>
                    <a:srgbClr val="0000CC"/>
                  </a:solidFill>
                </a:ln>
                <a:latin typeface="Times New Roman" pitchFamily="18" charset="0"/>
                <a:ea typeface="Times New Roman" pitchFamily="18" charset="0"/>
                <a:cs typeface="Times New Roman" pitchFamily="18" charset="0"/>
              </a:rPr>
              <a:t>, sometimes with the formation of stones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In young children, with the treatment of </a:t>
            </a:r>
            <a:r>
              <a:rPr lang="en-US" sz="2800" b="1" dirty="0" err="1" smtClean="0">
                <a:ln>
                  <a:solidFill>
                    <a:srgbClr val="0000CC"/>
                  </a:solidFill>
                </a:ln>
                <a:latin typeface="Times New Roman" pitchFamily="18" charset="0"/>
                <a:ea typeface="Times New Roman" pitchFamily="18" charset="0"/>
                <a:cs typeface="Times New Roman" pitchFamily="18" charset="0"/>
              </a:rPr>
              <a:t>levomycetin</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chloramphenicol</a:t>
            </a:r>
            <a:r>
              <a:rPr lang="en-US" sz="2800" b="1" dirty="0" smtClean="0">
                <a:ln>
                  <a:solidFill>
                    <a:srgbClr val="0000CC"/>
                  </a:solidFill>
                </a:ln>
                <a:latin typeface="Times New Roman" pitchFamily="18" charset="0"/>
                <a:ea typeface="Times New Roman" pitchFamily="18" charset="0"/>
                <a:cs typeface="Times New Roman" pitchFamily="18" charset="0"/>
              </a:rPr>
              <a:t>) on the 2-9th day, a complication in the form of Gray's syndrome may develop: flatulence, diarrhea, vomiting, cyanosis, and subsequent circulatory disorders leading to death. This is due to a lack of </a:t>
            </a:r>
            <a:r>
              <a:rPr lang="en-US" sz="2800" b="1" dirty="0" err="1" smtClean="0">
                <a:ln>
                  <a:solidFill>
                    <a:srgbClr val="0000CC"/>
                  </a:solidFill>
                </a:ln>
                <a:latin typeface="Times New Roman" pitchFamily="18" charset="0"/>
                <a:ea typeface="Times New Roman" pitchFamily="18" charset="0"/>
                <a:cs typeface="Times New Roman" pitchFamily="18" charset="0"/>
              </a:rPr>
              <a:t>glucuronyl</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transferase</a:t>
            </a:r>
            <a:r>
              <a:rPr lang="en-US" sz="2800" b="1" dirty="0" smtClean="0">
                <a:ln>
                  <a:solidFill>
                    <a:srgbClr val="0000CC"/>
                  </a:solidFill>
                </a:ln>
                <a:latin typeface="Times New Roman" pitchFamily="18" charset="0"/>
                <a:ea typeface="Times New Roman" pitchFamily="18" charset="0"/>
                <a:cs typeface="Times New Roman" pitchFamily="18" charset="0"/>
              </a:rPr>
              <a:t> in the body and, in connection with this, a violation of the release of </a:t>
            </a:r>
            <a:r>
              <a:rPr lang="en-US" sz="2800" b="1" dirty="0" err="1" smtClean="0">
                <a:ln>
                  <a:solidFill>
                    <a:srgbClr val="0000CC"/>
                  </a:solidFill>
                </a:ln>
                <a:latin typeface="Times New Roman" pitchFamily="18" charset="0"/>
                <a:ea typeface="Times New Roman" pitchFamily="18" charset="0"/>
                <a:cs typeface="Times New Roman" pitchFamily="18" charset="0"/>
              </a:rPr>
              <a:t>levomycetin</a:t>
            </a:r>
            <a:r>
              <a:rPr lang="en-US" sz="2800" b="1" dirty="0" smtClean="0">
                <a:ln>
                  <a:solidFill>
                    <a:srgbClr val="0000CC"/>
                  </a:solidFill>
                </a:ln>
                <a:latin typeface="Times New Roman" pitchFamily="18" charset="0"/>
                <a:ea typeface="Times New Roman" pitchFamily="18" charset="0"/>
                <a:cs typeface="Times New Roman" pitchFamily="18" charset="0"/>
              </a:rPr>
              <a:t>, which causes intoxication.</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11279"/>
            <a:ext cx="8664179" cy="535724"/>
          </a:xfrm>
          <a:prstGeom prst="rect">
            <a:avLst/>
          </a:prstGeom>
        </p:spPr>
        <p:txBody>
          <a:bodyPr wrap="square">
            <a:spAutoFit/>
          </a:bodyPr>
          <a:lstStyle/>
          <a:p>
            <a:pPr algn="r">
              <a:lnSpc>
                <a:spcPct val="70000"/>
              </a:lnSpc>
              <a:defRPr/>
            </a:pPr>
            <a:r>
              <a:rPr lang="en-US" sz="4000" b="1" dirty="0" smtClean="0">
                <a:ln>
                  <a:solidFill>
                    <a:srgbClr val="0000CC"/>
                  </a:solidFill>
                </a:ln>
                <a:solidFill>
                  <a:srgbClr val="FF0000"/>
                </a:solidFill>
                <a:latin typeface="Times New Roman" pitchFamily="18" charset="0"/>
                <a:ea typeface="Times New Roman" pitchFamily="18" charset="0"/>
                <a:cs typeface="Times New Roman" pitchFamily="18" charset="0"/>
              </a:rPr>
              <a:t>Idiosyncrasy</a:t>
            </a:r>
            <a:endParaRPr lang="ru-RU" sz="40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785794"/>
            <a:ext cx="8786874" cy="5761064"/>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There are a variety of clinical manifestations of side effects of drugs.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Most often there is itching, fever, nausea, vomiting, dizziness, headache, neuropsychiatric disorders, including hallucinations, drowsiness, depression, etc. Often there are skin rashes.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The dependence of pathological changes on the intake of a drug may be suspected if the drug was administered shortly before their appearance. Communication becomes obvious if the withdrawal of the drug is accompanied by the disappearance of adverse reactions, and its re-appointment leads to their relapse.</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In a number of cases, it is not easy to establish the drug etiology of the pathological process, for example, with drug-induced hepatitis and nephritis. After the drug is discontinued, the symptoms of these diseases persist for a long time. In vitro samples and skin tests were not widely used to recognize hypersensitivity to drugs.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4853636"/>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can develop as with direct external contact,</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and systemic use of drugs.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Various mechanisms of action are possible, including toxic, allergic reactions, changes in </a:t>
            </a:r>
            <a:r>
              <a:rPr lang="en-US" sz="2800" b="1" dirty="0" err="1" smtClean="0">
                <a:ln>
                  <a:solidFill>
                    <a:srgbClr val="0000CC"/>
                  </a:solidFill>
                </a:ln>
                <a:latin typeface="Times New Roman" pitchFamily="18" charset="0"/>
                <a:ea typeface="Times New Roman" pitchFamily="18" charset="0"/>
                <a:cs typeface="Times New Roman" pitchFamily="18" charset="0"/>
              </a:rPr>
              <a:t>cutaneous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microflora</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Rashes on the skin can be diverse.</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Erythematous</a:t>
            </a:r>
            <a:r>
              <a:rPr lang="en-US" sz="2800" b="1" dirty="0" smtClean="0">
                <a:ln>
                  <a:solidFill>
                    <a:srgbClr val="0000CC"/>
                  </a:solidFill>
                </a:ln>
                <a:latin typeface="Times New Roman" pitchFamily="18" charset="0"/>
                <a:ea typeface="Times New Roman" pitchFamily="18" charset="0"/>
                <a:cs typeface="Times New Roman" pitchFamily="18" charset="0"/>
              </a:rPr>
              <a:t> rashes are more often of the </a:t>
            </a:r>
            <a:r>
              <a:rPr lang="en-US" sz="2800" b="1" dirty="0" err="1" smtClean="0">
                <a:ln>
                  <a:solidFill>
                    <a:srgbClr val="0000CC"/>
                  </a:solidFill>
                </a:ln>
                <a:latin typeface="Times New Roman" pitchFamily="18" charset="0"/>
                <a:ea typeface="Times New Roman" pitchFamily="18" charset="0"/>
                <a:cs typeface="Times New Roman" pitchFamily="18" charset="0"/>
              </a:rPr>
              <a:t>macule</a:t>
            </a:r>
            <a:r>
              <a:rPr lang="en-US" sz="2800" b="1" dirty="0" smtClean="0">
                <a:ln>
                  <a:solidFill>
                    <a:srgbClr val="0000CC"/>
                  </a:solidFill>
                </a:ln>
                <a:latin typeface="Times New Roman" pitchFamily="18" charset="0"/>
                <a:ea typeface="Times New Roman" pitchFamily="18" charset="0"/>
                <a:cs typeface="Times New Roman" pitchFamily="18" charset="0"/>
              </a:rPr>
              <a:t> type, sometimes resembling changes in rubella, scarlet fever.</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Possible rashes such as hives, </a:t>
            </a:r>
            <a:r>
              <a:rPr lang="en-US" sz="2800" b="1" dirty="0" err="1" smtClean="0">
                <a:ln>
                  <a:solidFill>
                    <a:srgbClr val="0000CC"/>
                  </a:solidFill>
                </a:ln>
                <a:latin typeface="Times New Roman" pitchFamily="18" charset="0"/>
                <a:ea typeface="Times New Roman" pitchFamily="18" charset="0"/>
                <a:cs typeface="Times New Roman" pitchFamily="18" charset="0"/>
              </a:rPr>
              <a:t>purpura</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erythema</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nodosum</a:t>
            </a:r>
            <a:r>
              <a:rPr lang="en-US" sz="2800" b="1" dirty="0" smtClean="0">
                <a:ln>
                  <a:solidFill>
                    <a:srgbClr val="0000CC"/>
                  </a:solidFill>
                </a:ln>
                <a:latin typeface="Times New Roman" pitchFamily="18" charset="0"/>
                <a:ea typeface="Times New Roman" pitchFamily="18" charset="0"/>
                <a:cs typeface="Times New Roman" pitchFamily="18" charset="0"/>
              </a:rPr>
              <a:t>, vesicular, </a:t>
            </a:r>
            <a:r>
              <a:rPr lang="en-US" sz="2800" b="1" dirty="0" err="1" smtClean="0">
                <a:ln>
                  <a:solidFill>
                    <a:srgbClr val="0000CC"/>
                  </a:solidFill>
                </a:ln>
                <a:latin typeface="Times New Roman" pitchFamily="18" charset="0"/>
                <a:ea typeface="Times New Roman" pitchFamily="18" charset="0"/>
                <a:cs typeface="Times New Roman" pitchFamily="18" charset="0"/>
              </a:rPr>
              <a:t>bullous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pustular</a:t>
            </a:r>
            <a:r>
              <a:rPr lang="en-US" sz="2800" b="1" dirty="0" smtClean="0">
                <a:ln>
                  <a:solidFill>
                    <a:srgbClr val="0000CC"/>
                  </a:solidFill>
                </a:ln>
                <a:latin typeface="Times New Roman" pitchFamily="18" charset="0"/>
                <a:ea typeface="Times New Roman" pitchFamily="18" charset="0"/>
                <a:cs typeface="Times New Roman" pitchFamily="18" charset="0"/>
              </a:rPr>
              <a:t>. Most of them are allergic and occur on the 8th-10th day of treatment and subsequently disappear without a trace.</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4924425"/>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Eruptions such as acne (pustules) are associated with functional disorders of sweat glands with subsequent infection of follicles. Nodular eruptions mainly on the legs occur due to skin </a:t>
            </a:r>
            <a:r>
              <a:rPr lang="en-US" sz="2800" b="1" dirty="0" err="1" smtClean="0">
                <a:ln>
                  <a:solidFill>
                    <a:srgbClr val="0000CC"/>
                  </a:solidFill>
                </a:ln>
                <a:latin typeface="Times New Roman" pitchFamily="18" charset="0"/>
                <a:ea typeface="Times New Roman" pitchFamily="18" charset="0"/>
                <a:cs typeface="Times New Roman" pitchFamily="18" charset="0"/>
              </a:rPr>
              <a:t>vasculitis</a:t>
            </a:r>
            <a:r>
              <a:rPr lang="en-US" sz="2800" b="1" dirty="0" smtClean="0">
                <a:ln>
                  <a:solidFill>
                    <a:srgbClr val="0000CC"/>
                  </a:solidFill>
                </a:ln>
                <a:latin typeface="Times New Roman" pitchFamily="18" charset="0"/>
                <a:ea typeface="Times New Roman" pitchFamily="18" charset="0"/>
                <a:cs typeface="Times New Roman" pitchFamily="18" charset="0"/>
              </a:rPr>
              <a:t>, as well as nodal </a:t>
            </a:r>
            <a:r>
              <a:rPr lang="en-US" sz="2800" b="1" dirty="0" err="1" smtClean="0">
                <a:ln>
                  <a:solidFill>
                    <a:srgbClr val="0000CC"/>
                  </a:solidFill>
                </a:ln>
                <a:latin typeface="Times New Roman" pitchFamily="18" charset="0"/>
                <a:ea typeface="Times New Roman" pitchFamily="18" charset="0"/>
                <a:cs typeface="Times New Roman" pitchFamily="18" charset="0"/>
              </a:rPr>
              <a:t>erythema</a:t>
            </a:r>
            <a:r>
              <a:rPr lang="en-US" sz="2800" b="1" dirty="0" smtClean="0">
                <a:ln>
                  <a:solidFill>
                    <a:srgbClr val="0000CC"/>
                  </a:solidFill>
                </a:ln>
                <a:latin typeface="Times New Roman" pitchFamily="18" charset="0"/>
                <a:ea typeface="Times New Roman" pitchFamily="18" charset="0"/>
                <a:cs typeface="Times New Roman" pitchFamily="18" charset="0"/>
              </a:rPr>
              <a:t>, most often with the use of bromides, iodides, sulfonamides, gold preparations.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Plaques and skin infiltrates as a result of </a:t>
            </a:r>
            <a:r>
              <a:rPr lang="en-US" sz="2800" b="1" dirty="0" err="1" smtClean="0">
                <a:ln>
                  <a:solidFill>
                    <a:srgbClr val="0000CC"/>
                  </a:solidFill>
                </a:ln>
                <a:latin typeface="Times New Roman" pitchFamily="18" charset="0"/>
                <a:ea typeface="Times New Roman" pitchFamily="18" charset="0"/>
                <a:cs typeface="Times New Roman" pitchFamily="18" charset="0"/>
              </a:rPr>
              <a:t>xanthogranulomatosis</a:t>
            </a:r>
            <a:r>
              <a:rPr lang="en-US" sz="2800" b="1" dirty="0" smtClean="0">
                <a:ln>
                  <a:solidFill>
                    <a:srgbClr val="0000CC"/>
                  </a:solidFill>
                </a:ln>
                <a:latin typeface="Times New Roman" pitchFamily="18" charset="0"/>
                <a:ea typeface="Times New Roman" pitchFamily="18" charset="0"/>
                <a:cs typeface="Times New Roman" pitchFamily="18" charset="0"/>
              </a:rPr>
              <a:t> develop often with the use of drugs - depot.</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Eruptions such as flat lichen can appear months after the initiation of treatment with </a:t>
            </a:r>
            <a:r>
              <a:rPr lang="en-US" sz="2800" b="1" dirty="0" err="1" smtClean="0">
                <a:ln>
                  <a:solidFill>
                    <a:srgbClr val="0000CC"/>
                  </a:solidFill>
                </a:ln>
                <a:latin typeface="Times New Roman" pitchFamily="18" charset="0"/>
                <a:ea typeface="Times New Roman" pitchFamily="18" charset="0"/>
                <a:cs typeface="Times New Roman" pitchFamily="18" charset="0"/>
              </a:rPr>
              <a:t>phenothiazines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thiazides</a:t>
            </a:r>
            <a:r>
              <a:rPr lang="en-US" sz="2800" b="1" dirty="0" smtClean="0">
                <a:ln>
                  <a:solidFill>
                    <a:srgbClr val="0000CC"/>
                  </a:solidFill>
                </a:ln>
                <a:latin typeface="Times New Roman" pitchFamily="18" charset="0"/>
                <a:ea typeface="Times New Roman" pitchFamily="18" charset="0"/>
                <a:cs typeface="Times New Roman" pitchFamily="18" charset="0"/>
              </a:rPr>
              <a:t>, methyldopa, beta </a:t>
            </a:r>
            <a:r>
              <a:rPr lang="en-US" sz="2800" b="1" dirty="0" err="1" smtClean="0">
                <a:ln>
                  <a:solidFill>
                    <a:srgbClr val="0000CC"/>
                  </a:solidFill>
                </a:ln>
                <a:latin typeface="Times New Roman" pitchFamily="18" charset="0"/>
                <a:ea typeface="Times New Roman" pitchFamily="18" charset="0"/>
                <a:cs typeface="Times New Roman" pitchFamily="18" charset="0"/>
              </a:rPr>
              <a:t>sympatholytics</a:t>
            </a:r>
            <a:r>
              <a:rPr lang="en-US" sz="2800" b="1" dirty="0" smtClean="0">
                <a:ln>
                  <a:solidFill>
                    <a:srgbClr val="0000CC"/>
                  </a:solidFill>
                </a:ln>
                <a:latin typeface="Times New Roman" pitchFamily="18" charset="0"/>
                <a:ea typeface="Times New Roman" pitchFamily="18" charset="0"/>
                <a:cs typeface="Times New Roman" pitchFamily="18" charset="0"/>
              </a:rPr>
              <a:t>, gold compounds, etc. Their mechanism is unclear.</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5149102"/>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Vesicular rashes with significant spread are manifested by </a:t>
            </a:r>
            <a:r>
              <a:rPr lang="en-US" sz="2800" b="1" dirty="0" err="1" smtClean="0">
                <a:ln>
                  <a:solidFill>
                    <a:srgbClr val="0000CC"/>
                  </a:solidFill>
                </a:ln>
                <a:latin typeface="Times New Roman" pitchFamily="18" charset="0"/>
                <a:ea typeface="Times New Roman" pitchFamily="18" charset="0"/>
                <a:cs typeface="Times New Roman" pitchFamily="18" charset="0"/>
              </a:rPr>
              <a:t>erythroderma</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Bullous</a:t>
            </a:r>
            <a:r>
              <a:rPr lang="en-US" sz="2800" b="1" dirty="0" smtClean="0">
                <a:ln>
                  <a:solidFill>
                    <a:srgbClr val="0000CC"/>
                  </a:solidFill>
                </a:ln>
                <a:latin typeface="Times New Roman" pitchFamily="18" charset="0"/>
                <a:ea typeface="Times New Roman" pitchFamily="18" charset="0"/>
                <a:cs typeface="Times New Roman" pitchFamily="18" charset="0"/>
              </a:rPr>
              <a:t> eruptions, if they cover large areas of the skin and are accompanied by the accumulation of fluid, can lead to disorders of </a:t>
            </a:r>
            <a:r>
              <a:rPr lang="en-US" sz="2800" b="1" dirty="0" err="1" smtClean="0">
                <a:ln>
                  <a:solidFill>
                    <a:srgbClr val="0000CC"/>
                  </a:solidFill>
                </a:ln>
                <a:latin typeface="Times New Roman" pitchFamily="18" charset="0"/>
                <a:ea typeface="Times New Roman" pitchFamily="18" charset="0"/>
                <a:cs typeface="Times New Roman" pitchFamily="18" charset="0"/>
              </a:rPr>
              <a:t>hemodynamics</a:t>
            </a:r>
            <a:r>
              <a:rPr lang="en-US" sz="2800" b="1" dirty="0" smtClean="0">
                <a:ln>
                  <a:solidFill>
                    <a:srgbClr val="0000CC"/>
                  </a:solidFill>
                </a:ln>
                <a:latin typeface="Times New Roman" pitchFamily="18" charset="0"/>
                <a:ea typeface="Times New Roman" pitchFamily="18" charset="0"/>
                <a:cs typeface="Times New Roman" pitchFamily="18" charset="0"/>
              </a:rPr>
              <a:t> with hypotension (due to </a:t>
            </a:r>
            <a:r>
              <a:rPr lang="en-US" sz="2800" b="1" dirty="0" err="1" smtClean="0">
                <a:ln>
                  <a:solidFill>
                    <a:srgbClr val="0000CC"/>
                  </a:solidFill>
                </a:ln>
                <a:latin typeface="Times New Roman" pitchFamily="18" charset="0"/>
                <a:ea typeface="Times New Roman" pitchFamily="18" charset="0"/>
                <a:cs typeface="Times New Roman" pitchFamily="18" charset="0"/>
              </a:rPr>
              <a:t>hypovolemia</a:t>
            </a:r>
            <a:r>
              <a:rPr lang="en-US" sz="2800" b="1" dirty="0" smtClean="0">
                <a:ln>
                  <a:solidFill>
                    <a:srgbClr val="0000CC"/>
                  </a:solidFill>
                </a:ln>
                <a:latin typeface="Times New Roman" pitchFamily="18" charset="0"/>
                <a:ea typeface="Times New Roman" pitchFamily="18" charset="0"/>
                <a:cs typeface="Times New Roman" pitchFamily="18" charset="0"/>
              </a:rPr>
              <a:t>, and possibly </a:t>
            </a:r>
            <a:r>
              <a:rPr lang="en-US" sz="2800" b="1" dirty="0" err="1" smtClean="0">
                <a:ln>
                  <a:solidFill>
                    <a:srgbClr val="0000CC"/>
                  </a:solidFill>
                </a:ln>
                <a:latin typeface="Times New Roman" pitchFamily="18" charset="0"/>
                <a:ea typeface="Times New Roman" pitchFamily="18" charset="0"/>
                <a:cs typeface="Times New Roman" pitchFamily="18" charset="0"/>
              </a:rPr>
              <a:t>hypoproteinemia</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Severe form of </a:t>
            </a:r>
            <a:r>
              <a:rPr lang="en-US" sz="2800" b="1" dirty="0" err="1" smtClean="0">
                <a:ln>
                  <a:solidFill>
                    <a:srgbClr val="0000CC"/>
                  </a:solidFill>
                </a:ln>
                <a:latin typeface="Times New Roman" pitchFamily="18" charset="0"/>
                <a:ea typeface="Times New Roman" pitchFamily="18" charset="0"/>
                <a:cs typeface="Times New Roman" pitchFamily="18" charset="0"/>
              </a:rPr>
              <a:t>multiforme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exudative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erythema</a:t>
            </a:r>
            <a:r>
              <a:rPr lang="en-US" sz="2800" b="1" dirty="0" smtClean="0">
                <a:ln>
                  <a:solidFill>
                    <a:srgbClr val="0000CC"/>
                  </a:solidFill>
                </a:ln>
                <a:latin typeface="Times New Roman" pitchFamily="18" charset="0"/>
                <a:ea typeface="Times New Roman" pitchFamily="18" charset="0"/>
                <a:cs typeface="Times New Roman" pitchFamily="18" charset="0"/>
              </a:rPr>
              <a:t> (Stevens-Johnson syndrome) with spread to the mucous membranes leads to a lethal outcome in 1/3 of patients. In toxic bulbous </a:t>
            </a:r>
            <a:r>
              <a:rPr lang="en-US" sz="2800" b="1" dirty="0" err="1" smtClean="0">
                <a:ln>
                  <a:solidFill>
                    <a:srgbClr val="0000CC"/>
                  </a:solidFill>
                </a:ln>
                <a:latin typeface="Times New Roman" pitchFamily="18" charset="0"/>
                <a:ea typeface="Times New Roman" pitchFamily="18" charset="0"/>
                <a:cs typeface="Times New Roman" pitchFamily="18" charset="0"/>
              </a:rPr>
              <a:t>necrolysis</a:t>
            </a:r>
            <a:r>
              <a:rPr lang="en-US" sz="2800" b="1" dirty="0" smtClean="0">
                <a:ln>
                  <a:solidFill>
                    <a:srgbClr val="0000CC"/>
                  </a:solidFill>
                </a:ln>
                <a:latin typeface="Times New Roman" pitchFamily="18" charset="0"/>
                <a:ea typeface="Times New Roman" pitchFamily="18" charset="0"/>
                <a:cs typeface="Times New Roman" pitchFamily="18" charset="0"/>
              </a:rPr>
              <a:t> of the epidermis (</a:t>
            </a:r>
            <a:r>
              <a:rPr lang="en-US" sz="2800" b="1" dirty="0" err="1" smtClean="0">
                <a:ln>
                  <a:solidFill>
                    <a:srgbClr val="0000CC"/>
                  </a:solidFill>
                </a:ln>
                <a:latin typeface="Times New Roman" pitchFamily="18" charset="0"/>
                <a:ea typeface="Times New Roman" pitchFamily="18" charset="0"/>
                <a:cs typeface="Times New Roman" pitchFamily="18" charset="0"/>
              </a:rPr>
              <a:t>Lail's</a:t>
            </a:r>
            <a:r>
              <a:rPr lang="en-US" sz="2800" b="1" dirty="0" smtClean="0">
                <a:ln>
                  <a:solidFill>
                    <a:srgbClr val="0000CC"/>
                  </a:solidFill>
                </a:ln>
                <a:latin typeface="Times New Roman" pitchFamily="18" charset="0"/>
                <a:ea typeface="Times New Roman" pitchFamily="18" charset="0"/>
                <a:cs typeface="Times New Roman" pitchFamily="18" charset="0"/>
              </a:rPr>
              <a:t> syndrome), lethality reaches 50%. Eruptions such as psoriasis usually occur in the area of ​​the knee and elbow joints and can be associated with an allergic reaction to beta </a:t>
            </a:r>
            <a:r>
              <a:rPr lang="en-US" sz="2800" b="1" dirty="0" err="1" smtClean="0">
                <a:ln>
                  <a:solidFill>
                    <a:srgbClr val="0000CC"/>
                  </a:solidFill>
                </a:ln>
                <a:latin typeface="Times New Roman" pitchFamily="18" charset="0"/>
                <a:ea typeface="Times New Roman" pitchFamily="18" charset="0"/>
                <a:cs typeface="Times New Roman" pitchFamily="18" charset="0"/>
              </a:rPr>
              <a:t>sympatholytics</a:t>
            </a:r>
            <a:r>
              <a:rPr lang="en-US" sz="2800" b="1" dirty="0" smtClean="0">
                <a:ln>
                  <a:solidFill>
                    <a:srgbClr val="0000CC"/>
                  </a:solidFill>
                </a:ln>
                <a:latin typeface="Times New Roman" pitchFamily="18" charset="0"/>
                <a:ea typeface="Times New Roman" pitchFamily="18" charset="0"/>
                <a:cs typeface="Times New Roman" pitchFamily="18" charset="0"/>
              </a:rPr>
              <a:t>.</a:t>
            </a:r>
            <a:endParaRPr lang="ru-RU" sz="24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5604611"/>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Urticaria</a:t>
            </a:r>
            <a:r>
              <a:rPr lang="en-US" sz="2800" b="1" dirty="0" smtClean="0">
                <a:ln>
                  <a:solidFill>
                    <a:srgbClr val="0000CC"/>
                  </a:solidFill>
                </a:ln>
                <a:latin typeface="Times New Roman" pitchFamily="18" charset="0"/>
                <a:ea typeface="Times New Roman" pitchFamily="18" charset="0"/>
                <a:cs typeface="Times New Roman" pitchFamily="18" charset="0"/>
              </a:rPr>
              <a:t>, like </a:t>
            </a:r>
            <a:r>
              <a:rPr lang="en-US" sz="2800" b="1" dirty="0" err="1" smtClean="0">
                <a:ln>
                  <a:solidFill>
                    <a:srgbClr val="0000CC"/>
                  </a:solidFill>
                </a:ln>
                <a:latin typeface="Times New Roman" pitchFamily="18" charset="0"/>
                <a:ea typeface="Times New Roman" pitchFamily="18" charset="0"/>
                <a:cs typeface="Times New Roman" pitchFamily="18" charset="0"/>
              </a:rPr>
              <a:t>Quincke's</a:t>
            </a:r>
            <a:r>
              <a:rPr lang="en-US" sz="2800" b="1" dirty="0" smtClean="0">
                <a:ln>
                  <a:solidFill>
                    <a:srgbClr val="0000CC"/>
                  </a:solidFill>
                </a:ln>
                <a:latin typeface="Times New Roman" pitchFamily="18" charset="0"/>
                <a:ea typeface="Times New Roman" pitchFamily="18" charset="0"/>
                <a:cs typeface="Times New Roman" pitchFamily="18" charset="0"/>
              </a:rPr>
              <a:t> edema, are related to anaphylactic reactions and arise in response to the use of a variety of drugs and nutritional supplements. Contact </a:t>
            </a:r>
            <a:r>
              <a:rPr lang="en-US" sz="2800" b="1" dirty="0" err="1" smtClean="0">
                <a:ln>
                  <a:solidFill>
                    <a:srgbClr val="0000CC"/>
                  </a:solidFill>
                </a:ln>
                <a:latin typeface="Times New Roman" pitchFamily="18" charset="0"/>
                <a:ea typeface="Times New Roman" pitchFamily="18" charset="0"/>
                <a:cs typeface="Times New Roman" pitchFamily="18" charset="0"/>
              </a:rPr>
              <a:t>urticaria</a:t>
            </a:r>
            <a:r>
              <a:rPr lang="en-US" sz="2800" b="1" dirty="0" smtClean="0">
                <a:ln>
                  <a:solidFill>
                    <a:srgbClr val="0000CC"/>
                  </a:solidFill>
                </a:ln>
                <a:latin typeface="Times New Roman" pitchFamily="18" charset="0"/>
                <a:ea typeface="Times New Roman" pitchFamily="18" charset="0"/>
                <a:cs typeface="Times New Roman" pitchFamily="18" charset="0"/>
              </a:rPr>
              <a:t> occurs with lanolin alcoholic applications.</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Hyperpigmentation</a:t>
            </a:r>
            <a:r>
              <a:rPr lang="en-US" sz="2800" b="1" dirty="0" smtClean="0">
                <a:ln>
                  <a:solidFill>
                    <a:srgbClr val="0000CC"/>
                  </a:solidFill>
                </a:ln>
                <a:latin typeface="Times New Roman" pitchFamily="18" charset="0"/>
                <a:ea typeface="Times New Roman" pitchFamily="18" charset="0"/>
                <a:cs typeface="Times New Roman" pitchFamily="18" charset="0"/>
              </a:rPr>
              <a:t> of the skin can be associated with direct deposition in the skin, for example, silver (</a:t>
            </a:r>
            <a:r>
              <a:rPr lang="en-US" sz="2800" b="1" dirty="0" err="1" smtClean="0">
                <a:ln>
                  <a:solidFill>
                    <a:srgbClr val="0000CC"/>
                  </a:solidFill>
                </a:ln>
                <a:latin typeface="Times New Roman" pitchFamily="18" charset="0"/>
                <a:ea typeface="Times New Roman" pitchFamily="18" charset="0"/>
                <a:cs typeface="Times New Roman" pitchFamily="18" charset="0"/>
              </a:rPr>
              <a:t>argyrosis</a:t>
            </a:r>
            <a:r>
              <a:rPr lang="en-US" sz="2800" b="1" dirty="0" smtClean="0">
                <a:ln>
                  <a:solidFill>
                    <a:srgbClr val="0000CC"/>
                  </a:solidFill>
                </a:ln>
                <a:latin typeface="Times New Roman" pitchFamily="18" charset="0"/>
                <a:ea typeface="Times New Roman" pitchFamily="18" charset="0"/>
                <a:cs typeface="Times New Roman" pitchFamily="18" charset="0"/>
              </a:rPr>
              <a:t>), carotene or increased accumulation of melanin (</a:t>
            </a:r>
            <a:r>
              <a:rPr lang="en-US" sz="2800" b="1" dirty="0" err="1" smtClean="0">
                <a:ln>
                  <a:solidFill>
                    <a:srgbClr val="0000CC"/>
                  </a:solidFill>
                </a:ln>
                <a:latin typeface="Times New Roman" pitchFamily="18" charset="0"/>
                <a:ea typeface="Times New Roman" pitchFamily="18" charset="0"/>
                <a:cs typeface="Times New Roman" pitchFamily="18" charset="0"/>
              </a:rPr>
              <a:t>melanosis</a:t>
            </a:r>
            <a:r>
              <a:rPr lang="en-US" sz="2800" b="1" dirty="0" smtClean="0">
                <a:ln>
                  <a:solidFill>
                    <a:srgbClr val="0000CC"/>
                  </a:solidFill>
                </a:ln>
                <a:latin typeface="Times New Roman" pitchFamily="18" charset="0"/>
                <a:ea typeface="Times New Roman" pitchFamily="18" charset="0"/>
                <a:cs typeface="Times New Roman" pitchFamily="18" charset="0"/>
              </a:rPr>
              <a:t>) under the influence of </a:t>
            </a:r>
            <a:r>
              <a:rPr lang="en-US" sz="2800" b="1" dirty="0" err="1" smtClean="0">
                <a:ln>
                  <a:solidFill>
                    <a:srgbClr val="0000CC"/>
                  </a:solidFill>
                </a:ln>
                <a:latin typeface="Times New Roman" pitchFamily="18" charset="0"/>
                <a:ea typeface="Times New Roman" pitchFamily="18" charset="0"/>
                <a:cs typeface="Times New Roman" pitchFamily="18" charset="0"/>
              </a:rPr>
              <a:t>phenothiazines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cytotoxic</a:t>
            </a:r>
            <a:r>
              <a:rPr lang="en-US" sz="2800" b="1" dirty="0" smtClean="0">
                <a:ln>
                  <a:solidFill>
                    <a:srgbClr val="0000CC"/>
                  </a:solidFill>
                </a:ln>
                <a:latin typeface="Times New Roman" pitchFamily="18" charset="0"/>
                <a:ea typeface="Times New Roman" pitchFamily="18" charset="0"/>
                <a:cs typeface="Times New Roman" pitchFamily="18" charset="0"/>
              </a:rPr>
              <a:t> drugs, ACTH. Brown staining of the skin of the face with melanin was observed with long-term intake of hormonal contraceptives.</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Depigmentation</a:t>
            </a:r>
            <a:r>
              <a:rPr lang="en-US" sz="2800" b="1" dirty="0" smtClean="0">
                <a:ln>
                  <a:solidFill>
                    <a:srgbClr val="0000CC"/>
                  </a:solidFill>
                </a:ln>
                <a:latin typeface="Times New Roman" pitchFamily="18" charset="0"/>
                <a:ea typeface="Times New Roman" pitchFamily="18" charset="0"/>
                <a:cs typeface="Times New Roman" pitchFamily="18" charset="0"/>
              </a:rPr>
              <a:t> can be with </a:t>
            </a:r>
            <a:r>
              <a:rPr lang="en-US" sz="2800" b="1" dirty="0" err="1" smtClean="0">
                <a:ln>
                  <a:solidFill>
                    <a:srgbClr val="0000CC"/>
                  </a:solidFill>
                </a:ln>
                <a:latin typeface="Times New Roman" pitchFamily="18" charset="0"/>
                <a:ea typeface="Times New Roman" pitchFamily="18" charset="0"/>
                <a:cs typeface="Times New Roman" pitchFamily="18" charset="0"/>
              </a:rPr>
              <a:t>vitiligo</a:t>
            </a:r>
            <a:r>
              <a:rPr lang="en-US" sz="2800" b="1" dirty="0" smtClean="0">
                <a:ln>
                  <a:solidFill>
                    <a:srgbClr val="0000CC"/>
                  </a:solidFill>
                </a:ln>
                <a:latin typeface="Times New Roman" pitchFamily="18" charset="0"/>
                <a:ea typeface="Times New Roman" pitchFamily="18" charset="0"/>
                <a:cs typeface="Times New Roman" pitchFamily="18" charset="0"/>
              </a:rPr>
              <a:t>, for example after topical application of corticoids, and is associated with atrophy of the epidermis.</a:t>
            </a:r>
            <a:endParaRPr lang="ru-RU"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spcBef>
                <a:spcPts val="600"/>
              </a:spcBef>
              <a:defRPr/>
            </a:pPr>
            <a:endParaRPr lang="ru-RU"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4287328"/>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r>
              <a:rPr lang="en-US" sz="2000" b="1" dirty="0" err="1" smtClean="0">
                <a:ln>
                  <a:solidFill>
                    <a:srgbClr val="0000CC"/>
                  </a:solidFill>
                </a:ln>
                <a:latin typeface="Times New Roman" pitchFamily="18" charset="0"/>
                <a:ea typeface="Times New Roman" pitchFamily="18" charset="0"/>
                <a:cs typeface="Times New Roman" pitchFamily="18" charset="0"/>
              </a:rPr>
              <a:t>Photodermatoses</a:t>
            </a:r>
            <a:r>
              <a:rPr lang="en-US" sz="2000" b="1" dirty="0" smtClean="0">
                <a:ln>
                  <a:solidFill>
                    <a:srgbClr val="0000CC"/>
                  </a:solidFill>
                </a:ln>
                <a:latin typeface="Times New Roman" pitchFamily="18" charset="0"/>
                <a:ea typeface="Times New Roman" pitchFamily="18" charset="0"/>
                <a:cs typeface="Times New Roman" pitchFamily="18" charset="0"/>
              </a:rPr>
              <a:t> with changes close to sunburn were observed in open areas of the skin during treatment with </a:t>
            </a:r>
            <a:r>
              <a:rPr lang="en-US" sz="2000" b="1" dirty="0" err="1" smtClean="0">
                <a:ln>
                  <a:solidFill>
                    <a:srgbClr val="0000CC"/>
                  </a:solidFill>
                </a:ln>
                <a:latin typeface="Times New Roman" pitchFamily="18" charset="0"/>
                <a:ea typeface="Times New Roman" pitchFamily="18" charset="0"/>
                <a:cs typeface="Times New Roman" pitchFamily="18" charset="0"/>
              </a:rPr>
              <a:t>phenothiazines</a:t>
            </a:r>
            <a:r>
              <a:rPr lang="en-US" sz="2000" b="1" dirty="0" smtClean="0">
                <a:ln>
                  <a:solidFill>
                    <a:srgbClr val="0000CC"/>
                  </a:solidFill>
                </a:ln>
                <a:latin typeface="Times New Roman" pitchFamily="18" charset="0"/>
                <a:ea typeface="Times New Roman" pitchFamily="18" charset="0"/>
                <a:cs typeface="Times New Roman" pitchFamily="18" charset="0"/>
              </a:rPr>
              <a:t>, </a:t>
            </a:r>
            <a:r>
              <a:rPr lang="en-US" sz="2000" b="1" dirty="0" err="1" smtClean="0">
                <a:ln>
                  <a:solidFill>
                    <a:srgbClr val="0000CC"/>
                  </a:solidFill>
                </a:ln>
                <a:latin typeface="Times New Roman" pitchFamily="18" charset="0"/>
                <a:ea typeface="Times New Roman" pitchFamily="18" charset="0"/>
                <a:cs typeface="Times New Roman" pitchFamily="18" charset="0"/>
              </a:rPr>
              <a:t>tetracyclines</a:t>
            </a:r>
            <a:r>
              <a:rPr lang="en-US" sz="2000" b="1" dirty="0" smtClean="0">
                <a:ln>
                  <a:solidFill>
                    <a:srgbClr val="0000CC"/>
                  </a:solidFill>
                </a:ln>
                <a:latin typeface="Times New Roman" pitchFamily="18" charset="0"/>
                <a:ea typeface="Times New Roman" pitchFamily="18" charset="0"/>
                <a:cs typeface="Times New Roman" pitchFamily="18" charset="0"/>
              </a:rPr>
              <a:t>, sulfonamides, </a:t>
            </a:r>
            <a:r>
              <a:rPr lang="en-US" sz="2000" b="1" dirty="0" err="1" smtClean="0">
                <a:ln>
                  <a:solidFill>
                    <a:srgbClr val="0000CC"/>
                  </a:solidFill>
                </a:ln>
                <a:latin typeface="Times New Roman" pitchFamily="18" charset="0"/>
                <a:ea typeface="Times New Roman" pitchFamily="18" charset="0"/>
                <a:cs typeface="Times New Roman" pitchFamily="18" charset="0"/>
              </a:rPr>
              <a:t>amiodarone</a:t>
            </a:r>
            <a:r>
              <a:rPr lang="en-US" sz="2000" b="1" dirty="0" smtClean="0">
                <a:ln>
                  <a:solidFill>
                    <a:srgbClr val="0000CC"/>
                  </a:solidFill>
                </a:ln>
                <a:latin typeface="Times New Roman" pitchFamily="18" charset="0"/>
                <a:ea typeface="Times New Roman" pitchFamily="18" charset="0"/>
                <a:cs typeface="Times New Roman" pitchFamily="18" charset="0"/>
              </a:rPr>
              <a:t>. They can be caused by phototoxic and </a:t>
            </a:r>
            <a:r>
              <a:rPr lang="en-US" sz="2000" b="1" dirty="0" err="1" smtClean="0">
                <a:ln>
                  <a:solidFill>
                    <a:srgbClr val="0000CC"/>
                  </a:solidFill>
                </a:ln>
                <a:latin typeface="Times New Roman" pitchFamily="18" charset="0"/>
                <a:ea typeface="Times New Roman" pitchFamily="18" charset="0"/>
                <a:cs typeface="Times New Roman" pitchFamily="18" charset="0"/>
              </a:rPr>
              <a:t>photoallergic</a:t>
            </a:r>
            <a:r>
              <a:rPr lang="en-US" sz="2000" b="1" dirty="0" smtClean="0">
                <a:ln>
                  <a:solidFill>
                    <a:srgbClr val="0000CC"/>
                  </a:solidFill>
                </a:ln>
                <a:latin typeface="Times New Roman" pitchFamily="18" charset="0"/>
                <a:ea typeface="Times New Roman" pitchFamily="18" charset="0"/>
                <a:cs typeface="Times New Roman" pitchFamily="18" charset="0"/>
              </a:rPr>
              <a:t> effects. In the first case, the drug under the influence of ultraviolet rays turns into a toxic compound, in the second case it is transformed into a </a:t>
            </a:r>
            <a:r>
              <a:rPr lang="en-US" sz="2000" b="1" dirty="0" err="1" smtClean="0">
                <a:ln>
                  <a:solidFill>
                    <a:srgbClr val="0000CC"/>
                  </a:solidFill>
                </a:ln>
                <a:latin typeface="Times New Roman" pitchFamily="18" charset="0"/>
                <a:ea typeface="Times New Roman" pitchFamily="18" charset="0"/>
                <a:cs typeface="Times New Roman" pitchFamily="18" charset="0"/>
              </a:rPr>
              <a:t>hapten</a:t>
            </a:r>
            <a:r>
              <a:rPr lang="en-US" sz="2000" b="1" dirty="0" smtClean="0">
                <a:ln>
                  <a:solidFill>
                    <a:srgbClr val="0000CC"/>
                  </a:solidFill>
                </a:ln>
                <a:latin typeface="Times New Roman" pitchFamily="18" charset="0"/>
                <a:ea typeface="Times New Roman" pitchFamily="18" charset="0"/>
                <a:cs typeface="Times New Roman" pitchFamily="18" charset="0"/>
              </a:rPr>
              <a:t>, followed by the formation of a complete antigen. Phototoxic reactions are dose-dependent and at a certain dosage occur in almost all patients 8-18 hours after the start of treatment. </a:t>
            </a:r>
            <a:r>
              <a:rPr lang="en-US" sz="2000" b="1" dirty="0" err="1" smtClean="0">
                <a:ln>
                  <a:solidFill>
                    <a:srgbClr val="0000CC"/>
                  </a:solidFill>
                </a:ln>
                <a:latin typeface="Times New Roman" pitchFamily="18" charset="0"/>
                <a:ea typeface="Times New Roman" pitchFamily="18" charset="0"/>
                <a:cs typeface="Times New Roman" pitchFamily="18" charset="0"/>
              </a:rPr>
              <a:t>Photoallergic</a:t>
            </a:r>
            <a:r>
              <a:rPr lang="en-US" sz="2000" b="1" dirty="0" smtClean="0">
                <a:ln>
                  <a:solidFill>
                    <a:srgbClr val="0000CC"/>
                  </a:solidFill>
                </a:ln>
                <a:latin typeface="Times New Roman" pitchFamily="18" charset="0"/>
                <a:ea typeface="Times New Roman" pitchFamily="18" charset="0"/>
                <a:cs typeface="Times New Roman" pitchFamily="18" charset="0"/>
              </a:rPr>
              <a:t> reactions are individual, do not depend on the dose. Repeated </a:t>
            </a:r>
            <a:r>
              <a:rPr lang="en-US" sz="2000" b="1" dirty="0" err="1" smtClean="0">
                <a:ln>
                  <a:solidFill>
                    <a:srgbClr val="0000CC"/>
                  </a:solidFill>
                </a:ln>
                <a:latin typeface="Times New Roman" pitchFamily="18" charset="0"/>
                <a:ea typeface="Times New Roman" pitchFamily="18" charset="0"/>
                <a:cs typeface="Times New Roman" pitchFamily="18" charset="0"/>
              </a:rPr>
              <a:t>photodermatosis</a:t>
            </a:r>
            <a:r>
              <a:rPr lang="en-US" sz="2000" b="1" dirty="0" smtClean="0">
                <a:ln>
                  <a:solidFill>
                    <a:srgbClr val="0000CC"/>
                  </a:solidFill>
                </a:ln>
                <a:latin typeface="Times New Roman" pitchFamily="18" charset="0"/>
                <a:ea typeface="Times New Roman" pitchFamily="18" charset="0"/>
                <a:cs typeface="Times New Roman" pitchFamily="18" charset="0"/>
              </a:rPr>
              <a:t> can in some cases lead to irreversible skin changes. </a:t>
            </a:r>
            <a:r>
              <a:rPr lang="en-US" sz="2000" b="1" dirty="0" err="1" smtClean="0">
                <a:ln>
                  <a:solidFill>
                    <a:srgbClr val="0000CC"/>
                  </a:solidFill>
                </a:ln>
                <a:latin typeface="Times New Roman" pitchFamily="18" charset="0"/>
                <a:ea typeface="Times New Roman" pitchFamily="18" charset="0"/>
                <a:cs typeface="Times New Roman" pitchFamily="18" charset="0"/>
              </a:rPr>
              <a:t>Amiodarone</a:t>
            </a:r>
            <a:r>
              <a:rPr lang="en-US" sz="2000" b="1" dirty="0" smtClean="0">
                <a:ln>
                  <a:solidFill>
                    <a:srgbClr val="0000CC"/>
                  </a:solidFill>
                </a:ln>
                <a:latin typeface="Times New Roman" pitchFamily="18" charset="0"/>
                <a:ea typeface="Times New Roman" pitchFamily="18" charset="0"/>
                <a:cs typeface="Times New Roman" pitchFamily="18" charset="0"/>
              </a:rPr>
              <a:t> can cause dose-dependent </a:t>
            </a:r>
            <a:r>
              <a:rPr lang="en-US" sz="2000" b="1" dirty="0" err="1" smtClean="0">
                <a:ln>
                  <a:solidFill>
                    <a:srgbClr val="0000CC"/>
                  </a:solidFill>
                </a:ln>
                <a:latin typeface="Times New Roman" pitchFamily="18" charset="0"/>
                <a:ea typeface="Times New Roman" pitchFamily="18" charset="0"/>
                <a:cs typeface="Times New Roman" pitchFamily="18" charset="0"/>
              </a:rPr>
              <a:t>phototoxicity</a:t>
            </a:r>
            <a:r>
              <a:rPr lang="en-US" sz="2000" b="1" dirty="0" smtClean="0">
                <a:ln>
                  <a:solidFill>
                    <a:srgbClr val="0000CC"/>
                  </a:solidFill>
                </a:ln>
                <a:latin typeface="Times New Roman" pitchFamily="18" charset="0"/>
                <a:ea typeface="Times New Roman" pitchFamily="18" charset="0"/>
                <a:cs typeface="Times New Roman" pitchFamily="18" charset="0"/>
              </a:rPr>
              <a:t> with skin coloring in blue. </a:t>
            </a:r>
            <a:r>
              <a:rPr lang="en-US" sz="2000" b="1" dirty="0" err="1" smtClean="0">
                <a:ln>
                  <a:solidFill>
                    <a:srgbClr val="0000CC"/>
                  </a:solidFill>
                </a:ln>
                <a:latin typeface="Times New Roman" pitchFamily="18" charset="0"/>
                <a:ea typeface="Times New Roman" pitchFamily="18" charset="0"/>
                <a:cs typeface="Times New Roman" pitchFamily="18" charset="0"/>
              </a:rPr>
              <a:t>Photoallergic</a:t>
            </a:r>
            <a:r>
              <a:rPr lang="en-US" sz="2000" b="1" dirty="0" smtClean="0">
                <a:ln>
                  <a:solidFill>
                    <a:srgbClr val="0000CC"/>
                  </a:solidFill>
                </a:ln>
                <a:latin typeface="Times New Roman" pitchFamily="18" charset="0"/>
                <a:ea typeface="Times New Roman" pitchFamily="18" charset="0"/>
                <a:cs typeface="Times New Roman" pitchFamily="18" charset="0"/>
              </a:rPr>
              <a:t> effect was observed in the treatment of hormonal contraceptives, barbiturates, </a:t>
            </a:r>
            <a:r>
              <a:rPr lang="en-US" sz="2000" b="1" dirty="0" err="1" smtClean="0">
                <a:ln>
                  <a:solidFill>
                    <a:srgbClr val="0000CC"/>
                  </a:solidFill>
                </a:ln>
                <a:latin typeface="Times New Roman" pitchFamily="18" charset="0"/>
                <a:ea typeface="Times New Roman" pitchFamily="18" charset="0"/>
                <a:cs typeface="Times New Roman" pitchFamily="18" charset="0"/>
              </a:rPr>
              <a:t>chloroquine</a:t>
            </a:r>
            <a:r>
              <a:rPr lang="en-US" sz="2000" b="1" dirty="0" smtClean="0">
                <a:ln>
                  <a:solidFill>
                    <a:srgbClr val="0000CC"/>
                  </a:solidFill>
                </a:ln>
                <a:latin typeface="Times New Roman" pitchFamily="18" charset="0"/>
                <a:ea typeface="Times New Roman" pitchFamily="18" charset="0"/>
                <a:cs typeface="Times New Roman" pitchFamily="18" charset="0"/>
              </a:rPr>
              <a:t>, </a:t>
            </a:r>
            <a:r>
              <a:rPr lang="en-US" sz="2000" b="1" dirty="0" err="1" smtClean="0">
                <a:ln>
                  <a:solidFill>
                    <a:srgbClr val="0000CC"/>
                  </a:solidFill>
                </a:ln>
                <a:latin typeface="Times New Roman" pitchFamily="18" charset="0"/>
                <a:ea typeface="Times New Roman" pitchFamily="18" charset="0"/>
                <a:cs typeface="Times New Roman" pitchFamily="18" charset="0"/>
              </a:rPr>
              <a:t>chlorothiazide</a:t>
            </a:r>
            <a:r>
              <a:rPr lang="en-US" sz="2000" b="1" dirty="0" smtClean="0">
                <a:ln>
                  <a:solidFill>
                    <a:srgbClr val="0000CC"/>
                  </a:solidFill>
                </a:ln>
                <a:latin typeface="Times New Roman" pitchFamily="18" charset="0"/>
                <a:ea typeface="Times New Roman" pitchFamily="18" charset="0"/>
                <a:cs typeface="Times New Roman" pitchFamily="18" charset="0"/>
              </a:rPr>
              <a:t>, </a:t>
            </a:r>
            <a:r>
              <a:rPr lang="en-US" sz="2000" b="1" dirty="0" err="1" smtClean="0">
                <a:ln>
                  <a:solidFill>
                    <a:srgbClr val="0000CC"/>
                  </a:solidFill>
                </a:ln>
                <a:latin typeface="Times New Roman" pitchFamily="18" charset="0"/>
                <a:ea typeface="Times New Roman" pitchFamily="18" charset="0"/>
                <a:cs typeface="Times New Roman" pitchFamily="18" charset="0"/>
              </a:rPr>
              <a:t>chlorpropamide</a:t>
            </a:r>
            <a:r>
              <a:rPr lang="en-US" sz="2000" b="1" dirty="0" smtClean="0">
                <a:ln>
                  <a:solidFill>
                    <a:srgbClr val="0000CC"/>
                  </a:solidFill>
                </a:ln>
                <a:latin typeface="Times New Roman" pitchFamily="18" charset="0"/>
                <a:ea typeface="Times New Roman" pitchFamily="18" charset="0"/>
                <a:cs typeface="Times New Roman" pitchFamily="18" charset="0"/>
              </a:rPr>
              <a:t>, sulfonamides, etc.</a:t>
            </a:r>
          </a:p>
          <a:p>
            <a:pPr eaLnBrk="0" hangingPunct="0">
              <a:lnSpc>
                <a:spcPct val="70000"/>
              </a:lnSpc>
              <a:spcBef>
                <a:spcPts val="600"/>
              </a:spcBef>
              <a:defRPr/>
            </a:pPr>
            <a:endParaRPr lang="en-US" sz="20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000" b="1" dirty="0" smtClean="0">
                <a:ln>
                  <a:solidFill>
                    <a:srgbClr val="0000CC"/>
                  </a:solidFill>
                </a:ln>
                <a:latin typeface="Times New Roman" pitchFamily="18" charset="0"/>
                <a:ea typeface="Times New Roman" pitchFamily="18" charset="0"/>
                <a:cs typeface="Times New Roman" pitchFamily="18" charset="0"/>
              </a:rPr>
              <a:t>Medicinal </a:t>
            </a:r>
            <a:r>
              <a:rPr lang="en-US" sz="2000" b="1" dirty="0" err="1" smtClean="0">
                <a:ln>
                  <a:solidFill>
                    <a:srgbClr val="0000CC"/>
                  </a:solidFill>
                </a:ln>
                <a:latin typeface="Times New Roman" pitchFamily="18" charset="0"/>
                <a:ea typeface="Times New Roman" pitchFamily="18" charset="0"/>
                <a:cs typeface="Times New Roman" pitchFamily="18" charset="0"/>
              </a:rPr>
              <a:t>purpura</a:t>
            </a:r>
            <a:r>
              <a:rPr lang="en-US" sz="2000" b="1" dirty="0" smtClean="0">
                <a:ln>
                  <a:solidFill>
                    <a:srgbClr val="0000CC"/>
                  </a:solidFill>
                </a:ln>
                <a:latin typeface="Times New Roman" pitchFamily="18" charset="0"/>
                <a:ea typeface="Times New Roman" pitchFamily="18" charset="0"/>
                <a:cs typeface="Times New Roman" pitchFamily="18" charset="0"/>
              </a:rPr>
              <a:t> is the result of allergic </a:t>
            </a:r>
            <a:r>
              <a:rPr lang="en-US" sz="2000" b="1" dirty="0" err="1" smtClean="0">
                <a:ln>
                  <a:solidFill>
                    <a:srgbClr val="0000CC"/>
                  </a:solidFill>
                </a:ln>
                <a:latin typeface="Times New Roman" pitchFamily="18" charset="0"/>
                <a:ea typeface="Times New Roman" pitchFamily="18" charset="0"/>
                <a:cs typeface="Times New Roman" pitchFamily="18" charset="0"/>
              </a:rPr>
              <a:t>vasculitis</a:t>
            </a:r>
            <a:r>
              <a:rPr lang="en-US" sz="2000" b="1" dirty="0" smtClean="0">
                <a:ln>
                  <a:solidFill>
                    <a:srgbClr val="0000CC"/>
                  </a:solidFill>
                </a:ln>
                <a:latin typeface="Times New Roman" pitchFamily="18" charset="0"/>
                <a:ea typeface="Times New Roman" pitchFamily="18" charset="0"/>
                <a:cs typeface="Times New Roman" pitchFamily="18" charset="0"/>
              </a:rPr>
              <a:t> or thrombocytopenia (direct toxic damage to platelets). In </a:t>
            </a:r>
            <a:r>
              <a:rPr lang="en-US" sz="2000" b="1" dirty="0" err="1" smtClean="0">
                <a:ln>
                  <a:solidFill>
                    <a:srgbClr val="0000CC"/>
                  </a:solidFill>
                </a:ln>
                <a:latin typeface="Times New Roman" pitchFamily="18" charset="0"/>
                <a:ea typeface="Times New Roman" pitchFamily="18" charset="0"/>
                <a:cs typeface="Times New Roman" pitchFamily="18" charset="0"/>
              </a:rPr>
              <a:t>vasculitis</a:t>
            </a:r>
            <a:r>
              <a:rPr lang="en-US" sz="2000" b="1" dirty="0" smtClean="0">
                <a:ln>
                  <a:solidFill>
                    <a:srgbClr val="0000CC"/>
                  </a:solidFill>
                </a:ln>
                <a:latin typeface="Times New Roman" pitchFamily="18" charset="0"/>
                <a:ea typeface="Times New Roman" pitchFamily="18" charset="0"/>
                <a:cs typeface="Times New Roman" pitchFamily="18" charset="0"/>
              </a:rPr>
              <a:t>, hemorrhagic necrosis of the skin can develop. The latter arise sometimes in the treatment of </a:t>
            </a:r>
            <a:r>
              <a:rPr lang="en-US" sz="2000" b="1" dirty="0" err="1" smtClean="0">
                <a:ln>
                  <a:solidFill>
                    <a:srgbClr val="0000CC"/>
                  </a:solidFill>
                </a:ln>
                <a:latin typeface="Times New Roman" pitchFamily="18" charset="0"/>
                <a:ea typeface="Times New Roman" pitchFamily="18" charset="0"/>
                <a:cs typeface="Times New Roman" pitchFamily="18" charset="0"/>
              </a:rPr>
              <a:t>cytostatics</a:t>
            </a:r>
            <a:r>
              <a:rPr lang="en-US" sz="2000" b="1" dirty="0" smtClean="0">
                <a:ln>
                  <a:solidFill>
                    <a:srgbClr val="0000CC"/>
                  </a:solidFill>
                </a:ln>
                <a:latin typeface="Times New Roman" pitchFamily="18" charset="0"/>
                <a:ea typeface="Times New Roman" pitchFamily="18" charset="0"/>
                <a:cs typeface="Times New Roman" pitchFamily="18" charset="0"/>
              </a:rPr>
              <a:t> and substances that affect the bloodstream in the skin - beta </a:t>
            </a:r>
            <a:r>
              <a:rPr lang="en-US" sz="2000" b="1" dirty="0" err="1" smtClean="0">
                <a:ln>
                  <a:solidFill>
                    <a:srgbClr val="0000CC"/>
                  </a:solidFill>
                </a:ln>
                <a:latin typeface="Times New Roman" pitchFamily="18" charset="0"/>
                <a:ea typeface="Times New Roman" pitchFamily="18" charset="0"/>
                <a:cs typeface="Times New Roman" pitchFamily="18" charset="0"/>
              </a:rPr>
              <a:t>sympatholytics</a:t>
            </a:r>
            <a:r>
              <a:rPr lang="en-US" sz="20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4622804"/>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Photodermatoses</a:t>
            </a:r>
            <a:r>
              <a:rPr lang="en-US" sz="2800" b="1" dirty="0" smtClean="0">
                <a:ln>
                  <a:solidFill>
                    <a:srgbClr val="0000CC"/>
                  </a:solidFill>
                </a:ln>
                <a:latin typeface="Times New Roman" pitchFamily="18" charset="0"/>
                <a:ea typeface="Times New Roman" pitchFamily="18" charset="0"/>
                <a:cs typeface="Times New Roman" pitchFamily="18" charset="0"/>
              </a:rPr>
              <a:t> with changes close to sunburn were observed in open areas of the skin during treatment with </a:t>
            </a:r>
            <a:r>
              <a:rPr lang="en-US" sz="2800" b="1" dirty="0" err="1" smtClean="0">
                <a:ln>
                  <a:solidFill>
                    <a:srgbClr val="0000CC"/>
                  </a:solidFill>
                </a:ln>
                <a:latin typeface="Times New Roman" pitchFamily="18" charset="0"/>
                <a:ea typeface="Times New Roman" pitchFamily="18" charset="0"/>
                <a:cs typeface="Times New Roman" pitchFamily="18" charset="0"/>
              </a:rPr>
              <a:t>phenothiazines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tetracyclines</a:t>
            </a:r>
            <a:r>
              <a:rPr lang="en-US" sz="2800" b="1" dirty="0" smtClean="0">
                <a:ln>
                  <a:solidFill>
                    <a:srgbClr val="0000CC"/>
                  </a:solidFill>
                </a:ln>
                <a:latin typeface="Times New Roman" pitchFamily="18" charset="0"/>
                <a:ea typeface="Times New Roman" pitchFamily="18" charset="0"/>
                <a:cs typeface="Times New Roman" pitchFamily="18" charset="0"/>
              </a:rPr>
              <a:t>, sulfonamides, </a:t>
            </a:r>
            <a:r>
              <a:rPr lang="en-US" sz="2800" b="1" dirty="0" err="1" smtClean="0">
                <a:ln>
                  <a:solidFill>
                    <a:srgbClr val="0000CC"/>
                  </a:solidFill>
                </a:ln>
                <a:latin typeface="Times New Roman" pitchFamily="18" charset="0"/>
                <a:ea typeface="Times New Roman" pitchFamily="18" charset="0"/>
                <a:cs typeface="Times New Roman" pitchFamily="18" charset="0"/>
              </a:rPr>
              <a:t>amiodarone</a:t>
            </a:r>
            <a:r>
              <a:rPr lang="en-US" sz="2800" b="1" dirty="0" smtClean="0">
                <a:ln>
                  <a:solidFill>
                    <a:srgbClr val="0000CC"/>
                  </a:solidFill>
                </a:ln>
                <a:latin typeface="Times New Roman" pitchFamily="18" charset="0"/>
                <a:ea typeface="Times New Roman" pitchFamily="18" charset="0"/>
                <a:cs typeface="Times New Roman" pitchFamily="18" charset="0"/>
              </a:rPr>
              <a:t>. They can be caused by phototoxic and </a:t>
            </a:r>
            <a:r>
              <a:rPr lang="en-US" sz="2800" b="1" dirty="0" err="1" smtClean="0">
                <a:ln>
                  <a:solidFill>
                    <a:srgbClr val="0000CC"/>
                  </a:solidFill>
                </a:ln>
                <a:latin typeface="Times New Roman" pitchFamily="18" charset="0"/>
                <a:ea typeface="Times New Roman" pitchFamily="18" charset="0"/>
                <a:cs typeface="Times New Roman" pitchFamily="18" charset="0"/>
              </a:rPr>
              <a:t>photoallergic</a:t>
            </a:r>
            <a:r>
              <a:rPr lang="en-US" sz="2800" b="1" dirty="0" smtClean="0">
                <a:ln>
                  <a:solidFill>
                    <a:srgbClr val="0000CC"/>
                  </a:solidFill>
                </a:ln>
                <a:latin typeface="Times New Roman" pitchFamily="18" charset="0"/>
                <a:ea typeface="Times New Roman" pitchFamily="18" charset="0"/>
                <a:cs typeface="Times New Roman" pitchFamily="18" charset="0"/>
              </a:rPr>
              <a:t> effects.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In the first case, the drug under the influence of ultraviolet rays turns into a toxic compound,</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in the second case it is transformed into a </a:t>
            </a:r>
            <a:r>
              <a:rPr lang="en-US" sz="2800" b="1" dirty="0" err="1" smtClean="0">
                <a:ln>
                  <a:solidFill>
                    <a:srgbClr val="0000CC"/>
                  </a:solidFill>
                </a:ln>
                <a:latin typeface="Times New Roman" pitchFamily="18" charset="0"/>
                <a:ea typeface="Times New Roman" pitchFamily="18" charset="0"/>
                <a:cs typeface="Times New Roman" pitchFamily="18" charset="0"/>
              </a:rPr>
              <a:t>hapten</a:t>
            </a:r>
            <a:r>
              <a:rPr lang="en-US" sz="2800" b="1" dirty="0" smtClean="0">
                <a:ln>
                  <a:solidFill>
                    <a:srgbClr val="0000CC"/>
                  </a:solidFill>
                </a:ln>
                <a:latin typeface="Times New Roman" pitchFamily="18" charset="0"/>
                <a:ea typeface="Times New Roman" pitchFamily="18" charset="0"/>
                <a:cs typeface="Times New Roman" pitchFamily="18" charset="0"/>
              </a:rPr>
              <a:t> with the subsequent formation of a complete antigen.</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Phototoxic reactions are dose-dependent and at a certain dosage occur in almost all patients 8-18 hours after the start of treatment. </a:t>
            </a:r>
            <a:r>
              <a:rPr lang="en-US" sz="2800" b="1" dirty="0" err="1" smtClean="0">
                <a:ln>
                  <a:solidFill>
                    <a:srgbClr val="0000CC"/>
                  </a:solidFill>
                </a:ln>
                <a:latin typeface="Times New Roman" pitchFamily="18" charset="0"/>
                <a:ea typeface="Times New Roman" pitchFamily="18" charset="0"/>
                <a:cs typeface="Times New Roman" pitchFamily="18" charset="0"/>
              </a:rPr>
              <a:t>Photoallergic</a:t>
            </a:r>
            <a:r>
              <a:rPr lang="en-US" sz="2800" b="1" dirty="0" smtClean="0">
                <a:ln>
                  <a:solidFill>
                    <a:srgbClr val="0000CC"/>
                  </a:solidFill>
                </a:ln>
                <a:latin typeface="Times New Roman" pitchFamily="18" charset="0"/>
                <a:ea typeface="Times New Roman" pitchFamily="18" charset="0"/>
                <a:cs typeface="Times New Roman" pitchFamily="18" charset="0"/>
              </a:rPr>
              <a:t> reactions are individual, do not depend on the dose.</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4859792"/>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Re-emerging </a:t>
            </a:r>
            <a:r>
              <a:rPr lang="en-US" sz="2800" b="1" dirty="0" err="1" smtClean="0">
                <a:ln>
                  <a:solidFill>
                    <a:srgbClr val="0000CC"/>
                  </a:solidFill>
                </a:ln>
                <a:latin typeface="Times New Roman" pitchFamily="18" charset="0"/>
                <a:ea typeface="Times New Roman" pitchFamily="18" charset="0"/>
                <a:cs typeface="Times New Roman" pitchFamily="18" charset="0"/>
              </a:rPr>
              <a:t>photodermatosis</a:t>
            </a: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spcBef>
                <a:spcPts val="600"/>
              </a:spcBef>
              <a:buFont typeface="Wingdings" pitchFamily="2" charset="2"/>
              <a:buChar char="ü"/>
              <a:defRPr/>
            </a:pPr>
            <a:r>
              <a:rPr lang="en-US" sz="2800" b="1" dirty="0" smtClean="0">
                <a:ln>
                  <a:solidFill>
                    <a:srgbClr val="0000CC"/>
                  </a:solidFill>
                </a:ln>
                <a:latin typeface="Times New Roman" pitchFamily="18" charset="0"/>
                <a:ea typeface="Times New Roman" pitchFamily="18" charset="0"/>
                <a:cs typeface="Times New Roman" pitchFamily="18" charset="0"/>
              </a:rPr>
              <a:t>can in some cases lead to irreversible skin changes.</a:t>
            </a:r>
          </a:p>
          <a:p>
            <a:pPr eaLnBrk="0" hangingPunct="0">
              <a:lnSpc>
                <a:spcPct val="70000"/>
              </a:lnSpc>
              <a:spcBef>
                <a:spcPts val="600"/>
              </a:spcBef>
              <a:buFont typeface="Wingdings" pitchFamily="2" charset="2"/>
              <a:buChar char="ü"/>
              <a:defRPr/>
            </a:pPr>
            <a:r>
              <a:rPr lang="en-US" sz="2800" b="1" dirty="0" err="1" smtClean="0">
                <a:ln>
                  <a:solidFill>
                    <a:srgbClr val="0000CC"/>
                  </a:solidFill>
                </a:ln>
                <a:latin typeface="Times New Roman" pitchFamily="18" charset="0"/>
                <a:ea typeface="Times New Roman" pitchFamily="18" charset="0"/>
                <a:cs typeface="Times New Roman" pitchFamily="18" charset="0"/>
              </a:rPr>
              <a:t>Amiodarone</a:t>
            </a:r>
            <a:r>
              <a:rPr lang="en-US" sz="2800" b="1" dirty="0" smtClean="0">
                <a:ln>
                  <a:solidFill>
                    <a:srgbClr val="0000CC"/>
                  </a:solidFill>
                </a:ln>
                <a:latin typeface="Times New Roman" pitchFamily="18" charset="0"/>
                <a:ea typeface="Times New Roman" pitchFamily="18" charset="0"/>
                <a:cs typeface="Times New Roman" pitchFamily="18" charset="0"/>
              </a:rPr>
              <a:t> can cause dose-dependent </a:t>
            </a:r>
            <a:r>
              <a:rPr lang="en-US" sz="2800" b="1" dirty="0" err="1" smtClean="0">
                <a:ln>
                  <a:solidFill>
                    <a:srgbClr val="0000CC"/>
                  </a:solidFill>
                </a:ln>
                <a:latin typeface="Times New Roman" pitchFamily="18" charset="0"/>
                <a:ea typeface="Times New Roman" pitchFamily="18" charset="0"/>
                <a:cs typeface="Times New Roman" pitchFamily="18" charset="0"/>
              </a:rPr>
              <a:t>phototoxicity</a:t>
            </a:r>
            <a:r>
              <a:rPr lang="en-US" sz="2800" b="1" dirty="0" smtClean="0">
                <a:ln>
                  <a:solidFill>
                    <a:srgbClr val="0000CC"/>
                  </a:solidFill>
                </a:ln>
                <a:latin typeface="Times New Roman" pitchFamily="18" charset="0"/>
                <a:ea typeface="Times New Roman" pitchFamily="18" charset="0"/>
                <a:cs typeface="Times New Roman" pitchFamily="18" charset="0"/>
              </a:rPr>
              <a:t> with skin coloring in blue.</a:t>
            </a:r>
          </a:p>
          <a:p>
            <a:pPr eaLnBrk="0" hangingPunct="0">
              <a:lnSpc>
                <a:spcPct val="70000"/>
              </a:lnSpc>
              <a:spcBef>
                <a:spcPts val="600"/>
              </a:spcBef>
              <a:buFont typeface="Wingdings" pitchFamily="2" charset="2"/>
              <a:buChar char="ü"/>
              <a:defRPr/>
            </a:pPr>
            <a:r>
              <a:rPr lang="en-US" sz="2800" b="1" dirty="0" err="1" smtClean="0">
                <a:ln>
                  <a:solidFill>
                    <a:srgbClr val="0000CC"/>
                  </a:solidFill>
                </a:ln>
                <a:latin typeface="Times New Roman" pitchFamily="18" charset="0"/>
                <a:ea typeface="Times New Roman" pitchFamily="18" charset="0"/>
                <a:cs typeface="Times New Roman" pitchFamily="18" charset="0"/>
              </a:rPr>
              <a:t>Photoallergic</a:t>
            </a:r>
            <a:r>
              <a:rPr lang="en-US" sz="2800" b="1" dirty="0" smtClean="0">
                <a:ln>
                  <a:solidFill>
                    <a:srgbClr val="0000CC"/>
                  </a:solidFill>
                </a:ln>
                <a:latin typeface="Times New Roman" pitchFamily="18" charset="0"/>
                <a:ea typeface="Times New Roman" pitchFamily="18" charset="0"/>
                <a:cs typeface="Times New Roman" pitchFamily="18" charset="0"/>
              </a:rPr>
              <a:t> effect was observed during treatment:</a:t>
            </a:r>
          </a:p>
          <a:p>
            <a:pPr eaLnBrk="0" hangingPunct="0">
              <a:lnSpc>
                <a:spcPct val="70000"/>
              </a:lnSpc>
              <a:spcBef>
                <a:spcPts val="600"/>
              </a:spcBef>
              <a:buFont typeface="Wingdings" pitchFamily="2" charset="2"/>
              <a:buChar char="ü"/>
              <a:defRPr/>
            </a:pPr>
            <a:r>
              <a:rPr lang="en-US" sz="2800" b="1" dirty="0" smtClean="0">
                <a:ln>
                  <a:solidFill>
                    <a:srgbClr val="0000CC"/>
                  </a:solidFill>
                </a:ln>
                <a:latin typeface="Times New Roman" pitchFamily="18" charset="0"/>
                <a:ea typeface="Times New Roman" pitchFamily="18" charset="0"/>
                <a:cs typeface="Times New Roman" pitchFamily="18" charset="0"/>
              </a:rPr>
              <a:t>hormonal contraceptives,</a:t>
            </a:r>
          </a:p>
          <a:p>
            <a:pPr eaLnBrk="0" hangingPunct="0">
              <a:lnSpc>
                <a:spcPct val="70000"/>
              </a:lnSpc>
              <a:spcBef>
                <a:spcPts val="600"/>
              </a:spcBef>
              <a:buFont typeface="Wingdings" pitchFamily="2" charset="2"/>
              <a:buChar char="ü"/>
              <a:defRPr/>
            </a:pPr>
            <a:r>
              <a:rPr lang="en-US" sz="2800" b="1" dirty="0" smtClean="0">
                <a:ln>
                  <a:solidFill>
                    <a:srgbClr val="0000CC"/>
                  </a:solidFill>
                </a:ln>
                <a:latin typeface="Times New Roman" pitchFamily="18" charset="0"/>
                <a:ea typeface="Times New Roman" pitchFamily="18" charset="0"/>
                <a:cs typeface="Times New Roman" pitchFamily="18" charset="0"/>
              </a:rPr>
              <a:t>barbiturates,</a:t>
            </a:r>
          </a:p>
          <a:p>
            <a:pPr eaLnBrk="0" hangingPunct="0">
              <a:lnSpc>
                <a:spcPct val="70000"/>
              </a:lnSpc>
              <a:spcBef>
                <a:spcPts val="600"/>
              </a:spcBef>
              <a:buFont typeface="Wingdings" pitchFamily="2" charset="2"/>
              <a:buChar char="ü"/>
              <a:defRPr/>
            </a:pPr>
            <a:r>
              <a:rPr lang="en-US" sz="2800" b="1" dirty="0" err="1" smtClean="0">
                <a:ln>
                  <a:solidFill>
                    <a:srgbClr val="0000CC"/>
                  </a:solidFill>
                </a:ln>
                <a:latin typeface="Times New Roman" pitchFamily="18" charset="0"/>
                <a:ea typeface="Times New Roman" pitchFamily="18" charset="0"/>
                <a:cs typeface="Times New Roman" pitchFamily="18" charset="0"/>
              </a:rPr>
              <a:t>chloroquine</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buFont typeface="Wingdings" pitchFamily="2" charset="2"/>
              <a:buChar char="ü"/>
              <a:defRPr/>
            </a:pPr>
            <a:r>
              <a:rPr lang="en-US" sz="2800" b="1" dirty="0" err="1" smtClean="0">
                <a:ln>
                  <a:solidFill>
                    <a:srgbClr val="0000CC"/>
                  </a:solidFill>
                </a:ln>
                <a:latin typeface="Times New Roman" pitchFamily="18" charset="0"/>
                <a:ea typeface="Times New Roman" pitchFamily="18" charset="0"/>
                <a:cs typeface="Times New Roman" pitchFamily="18" charset="0"/>
              </a:rPr>
              <a:t>chlorothiazide</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buFont typeface="Wingdings" pitchFamily="2" charset="2"/>
              <a:buChar char="ü"/>
              <a:defRPr/>
            </a:pPr>
            <a:r>
              <a:rPr lang="en-US" sz="2800" b="1" dirty="0" err="1" smtClean="0">
                <a:ln>
                  <a:solidFill>
                    <a:srgbClr val="0000CC"/>
                  </a:solidFill>
                </a:ln>
                <a:latin typeface="Times New Roman" pitchFamily="18" charset="0"/>
                <a:ea typeface="Times New Roman" pitchFamily="18" charset="0"/>
                <a:cs typeface="Times New Roman" pitchFamily="18" charset="0"/>
              </a:rPr>
              <a:t>chlorpropamide</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buFont typeface="Wingdings" pitchFamily="2" charset="2"/>
              <a:buChar char="ü"/>
              <a:defRPr/>
            </a:pPr>
            <a:r>
              <a:rPr lang="en-US" sz="2800" b="1" dirty="0" smtClean="0">
                <a:ln>
                  <a:solidFill>
                    <a:srgbClr val="0000CC"/>
                  </a:solidFill>
                </a:ln>
                <a:latin typeface="Times New Roman" pitchFamily="18" charset="0"/>
                <a:ea typeface="Times New Roman" pitchFamily="18" charset="0"/>
                <a:cs typeface="Times New Roman" pitchFamily="18" charset="0"/>
              </a:rPr>
              <a:t>sulfonamides and others.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4019562"/>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endParaRPr lang="en-US" sz="28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Subcutaneous </a:t>
            </a:r>
            <a:r>
              <a:rPr lang="en-US" sz="2800" b="1" dirty="0" err="1" smtClean="0">
                <a:ln>
                  <a:solidFill>
                    <a:srgbClr val="0000CC"/>
                  </a:solidFill>
                </a:ln>
                <a:latin typeface="Times New Roman" pitchFamily="18" charset="0"/>
                <a:ea typeface="Times New Roman" pitchFamily="18" charset="0"/>
                <a:cs typeface="Times New Roman" pitchFamily="18" charset="0"/>
              </a:rPr>
              <a:t>lipoatrophy</a:t>
            </a:r>
            <a:r>
              <a:rPr lang="en-US" sz="2800" b="1" dirty="0" smtClean="0">
                <a:ln>
                  <a:solidFill>
                    <a:srgbClr val="0000CC"/>
                  </a:solidFill>
                </a:ln>
                <a:latin typeface="Times New Roman" pitchFamily="18" charset="0"/>
                <a:ea typeface="Times New Roman" pitchFamily="18" charset="0"/>
                <a:cs typeface="Times New Roman" pitchFamily="18" charset="0"/>
              </a:rPr>
              <a:t> can be with multiple injections of insulin.</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Panniculitis</a:t>
            </a:r>
            <a:r>
              <a:rPr lang="en-US" sz="2800" b="1" dirty="0" smtClean="0">
                <a:ln>
                  <a:solidFill>
                    <a:srgbClr val="0000CC"/>
                  </a:solidFill>
                </a:ln>
                <a:latin typeface="Times New Roman" pitchFamily="18" charset="0"/>
                <a:ea typeface="Times New Roman" pitchFamily="18" charset="0"/>
                <a:cs typeface="Times New Roman" pitchFamily="18" charset="0"/>
              </a:rPr>
              <a:t> is characterized by focal inflammatory changes in subcutaneous fat and can be observed with rapid elimination of </a:t>
            </a:r>
            <a:r>
              <a:rPr lang="en-US" sz="2800" b="1" dirty="0" err="1" smtClean="0">
                <a:ln>
                  <a:solidFill>
                    <a:srgbClr val="0000CC"/>
                  </a:solidFill>
                </a:ln>
                <a:latin typeface="Times New Roman" pitchFamily="18" charset="0"/>
                <a:ea typeface="Times New Roman" pitchFamily="18" charset="0"/>
                <a:cs typeface="Times New Roman" pitchFamily="18" charset="0"/>
              </a:rPr>
              <a:t>glucocorticosteroids</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Seborrhea with acne-like </a:t>
            </a:r>
            <a:r>
              <a:rPr lang="en-US" sz="2800" b="1" dirty="0" err="1" smtClean="0">
                <a:ln>
                  <a:solidFill>
                    <a:srgbClr val="0000CC"/>
                  </a:solidFill>
                </a:ln>
                <a:latin typeface="Times New Roman" pitchFamily="18" charset="0"/>
                <a:ea typeface="Times New Roman" pitchFamily="18" charset="0"/>
                <a:cs typeface="Times New Roman" pitchFamily="18" charset="0"/>
              </a:rPr>
              <a:t>pustular</a:t>
            </a:r>
            <a:r>
              <a:rPr lang="en-US" sz="2800" b="1" dirty="0" smtClean="0">
                <a:ln>
                  <a:solidFill>
                    <a:srgbClr val="0000CC"/>
                  </a:solidFill>
                </a:ln>
                <a:latin typeface="Times New Roman" pitchFamily="18" charset="0"/>
                <a:ea typeface="Times New Roman" pitchFamily="18" charset="0"/>
                <a:cs typeface="Times New Roman" pitchFamily="18" charset="0"/>
              </a:rPr>
              <a:t> eruptions was observed under the influence of androgens, corticosteroids, and anticonvulsant </a:t>
            </a:r>
            <a:r>
              <a:rPr lang="en-US" sz="2800" b="1" dirty="0" err="1" smtClean="0">
                <a:ln>
                  <a:solidFill>
                    <a:srgbClr val="0000CC"/>
                  </a:solidFill>
                </a:ln>
                <a:latin typeface="Times New Roman" pitchFamily="18" charset="0"/>
                <a:ea typeface="Times New Roman" pitchFamily="18" charset="0"/>
                <a:cs typeface="Times New Roman" pitchFamily="18" charset="0"/>
              </a:rPr>
              <a:t>tuberculostatics</a:t>
            </a:r>
            <a:r>
              <a:rPr lang="en-US" sz="2800" b="1" dirty="0" smtClean="0">
                <a:ln>
                  <a:solidFill>
                    <a:srgbClr val="0000CC"/>
                  </a:solidFill>
                </a:ln>
                <a:latin typeface="Times New Roman" pitchFamily="18" charset="0"/>
                <a:ea typeface="Times New Roman" pitchFamily="18" charset="0"/>
                <a:cs typeface="Times New Roman" pitchFamily="18" charset="0"/>
              </a:rPr>
              <a:t>. Sometimes this phenomenon is associated with simultaneous liver damage (drug or alcohol).</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5078313"/>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endParaRPr lang="en-US" sz="2800" b="1" dirty="0" smtClean="0">
              <a:ln>
                <a:solidFill>
                  <a:srgbClr val="0000CC"/>
                </a:solidFill>
              </a:ln>
              <a:solidFill>
                <a:srgbClr val="0000CC"/>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Under the direct influence of </a:t>
            </a:r>
            <a:r>
              <a:rPr lang="en-US" sz="2800" b="1" dirty="0" err="1" smtClean="0">
                <a:ln>
                  <a:solidFill>
                    <a:srgbClr val="0000CC"/>
                  </a:solidFill>
                </a:ln>
                <a:latin typeface="Times New Roman" pitchFamily="18" charset="0"/>
                <a:ea typeface="Times New Roman" pitchFamily="18" charset="0"/>
                <a:cs typeface="Times New Roman" pitchFamily="18" charset="0"/>
              </a:rPr>
              <a:t>cytostatics</a:t>
            </a:r>
            <a:r>
              <a:rPr lang="en-US" sz="2800" b="1" dirty="0" smtClean="0">
                <a:ln>
                  <a:solidFill>
                    <a:srgbClr val="0000CC"/>
                  </a:solidFill>
                </a:ln>
                <a:latin typeface="Times New Roman" pitchFamily="18" charset="0"/>
                <a:ea typeface="Times New Roman" pitchFamily="18" charset="0"/>
                <a:cs typeface="Times New Roman" pitchFamily="18" charset="0"/>
              </a:rPr>
              <a:t>, a decrease in hair growth or loss of hair (alopecia) occurs 1-2 weeks after the start of treatment. This damage is irreversible.</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Reversible hair loss was observed under the influence of androgens, </a:t>
            </a:r>
            <a:r>
              <a:rPr lang="en-US" sz="2800" b="1" dirty="0" err="1" smtClean="0">
                <a:ln>
                  <a:solidFill>
                    <a:srgbClr val="0000CC"/>
                  </a:solidFill>
                </a:ln>
                <a:latin typeface="Times New Roman" pitchFamily="18" charset="0"/>
                <a:ea typeface="Times New Roman" pitchFamily="18" charset="0"/>
                <a:cs typeface="Times New Roman" pitchFamily="18" charset="0"/>
              </a:rPr>
              <a:t>thyreostatics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hypolipidemic</a:t>
            </a:r>
            <a:r>
              <a:rPr lang="en-US" sz="2800" b="1" dirty="0" smtClean="0">
                <a:ln>
                  <a:solidFill>
                    <a:srgbClr val="0000CC"/>
                  </a:solidFill>
                </a:ln>
                <a:latin typeface="Times New Roman" pitchFamily="18" charset="0"/>
                <a:ea typeface="Times New Roman" pitchFamily="18" charset="0"/>
                <a:cs typeface="Times New Roman" pitchFamily="18" charset="0"/>
              </a:rPr>
              <a:t> agents, </a:t>
            </a:r>
            <a:r>
              <a:rPr lang="en-US" sz="2800" b="1" dirty="0" err="1" smtClean="0">
                <a:ln>
                  <a:solidFill>
                    <a:srgbClr val="0000CC"/>
                  </a:solidFill>
                </a:ln>
                <a:latin typeface="Times New Roman" pitchFamily="18" charset="0"/>
                <a:ea typeface="Times New Roman" pitchFamily="18" charset="0"/>
                <a:cs typeface="Times New Roman" pitchFamily="18" charset="0"/>
              </a:rPr>
              <a:t>retinoids</a:t>
            </a: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Hypertrichosis</a:t>
            </a:r>
            <a:r>
              <a:rPr lang="en-US" sz="2800" b="1" dirty="0" smtClean="0">
                <a:ln>
                  <a:solidFill>
                    <a:srgbClr val="0000CC"/>
                  </a:solidFill>
                </a:ln>
                <a:latin typeface="Times New Roman" pitchFamily="18" charset="0"/>
                <a:ea typeface="Times New Roman" pitchFamily="18" charset="0"/>
                <a:cs typeface="Times New Roman" pitchFamily="18" charset="0"/>
              </a:rPr>
              <a:t> on the face, limbs arises under the influence of </a:t>
            </a:r>
            <a:r>
              <a:rPr lang="en-US" sz="2800" b="1" dirty="0" err="1" smtClean="0">
                <a:ln>
                  <a:solidFill>
                    <a:srgbClr val="0000CC"/>
                  </a:solidFill>
                </a:ln>
                <a:latin typeface="Times New Roman" pitchFamily="18" charset="0"/>
                <a:ea typeface="Times New Roman" pitchFamily="18" charset="0"/>
                <a:cs typeface="Times New Roman" pitchFamily="18" charset="0"/>
              </a:rPr>
              <a:t>glucocorticosteroids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minoxidil</a:t>
            </a:r>
            <a:r>
              <a:rPr lang="en-US" sz="2800" b="1" dirty="0" smtClean="0">
                <a:ln>
                  <a:solidFill>
                    <a:srgbClr val="0000CC"/>
                  </a:solidFill>
                </a:ln>
                <a:latin typeface="Times New Roman" pitchFamily="18" charset="0"/>
                <a:ea typeface="Times New Roman" pitchFamily="18" charset="0"/>
                <a:cs typeface="Times New Roman" pitchFamily="18" charset="0"/>
              </a:rPr>
              <a:t>, and </a:t>
            </a:r>
            <a:r>
              <a:rPr lang="en-US" sz="2800" b="1" dirty="0" err="1" smtClean="0">
                <a:ln>
                  <a:solidFill>
                    <a:srgbClr val="0000CC"/>
                  </a:solidFill>
                </a:ln>
                <a:latin typeface="Times New Roman" pitchFamily="18" charset="0"/>
                <a:ea typeface="Times New Roman" pitchFamily="18" charset="0"/>
                <a:cs typeface="Times New Roman" pitchFamily="18" charset="0"/>
              </a:rPr>
              <a:t>penicillamine</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Hirsutism</a:t>
            </a:r>
            <a:r>
              <a:rPr lang="en-US" sz="2800" b="1" dirty="0" smtClean="0">
                <a:ln>
                  <a:solidFill>
                    <a:srgbClr val="0000CC"/>
                  </a:solidFill>
                </a:ln>
                <a:latin typeface="Times New Roman" pitchFamily="18" charset="0"/>
                <a:ea typeface="Times New Roman" pitchFamily="18" charset="0"/>
                <a:cs typeface="Times New Roman" pitchFamily="18" charset="0"/>
              </a:rPr>
              <a:t> is characterized by excessive hair growth in the male type in women and children under the influence of excess androgens.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Reversible changes in hair color may be due to impaired pigment formation when treated with </a:t>
            </a:r>
            <a:r>
              <a:rPr lang="en-US" sz="2800" b="1" dirty="0" err="1" smtClean="0">
                <a:ln>
                  <a:solidFill>
                    <a:srgbClr val="0000CC"/>
                  </a:solidFill>
                </a:ln>
                <a:latin typeface="Times New Roman" pitchFamily="18" charset="0"/>
                <a:ea typeface="Times New Roman" pitchFamily="18" charset="0"/>
                <a:cs typeface="Times New Roman" pitchFamily="18" charset="0"/>
              </a:rPr>
              <a:t>chloroquine</a:t>
            </a:r>
            <a:r>
              <a:rPr lang="en-US" sz="2800" b="1" dirty="0" smtClean="0">
                <a:ln>
                  <a:solidFill>
                    <a:srgbClr val="0000CC"/>
                  </a:solidFill>
                </a:ln>
                <a:latin typeface="Times New Roman" pitchFamily="18" charset="0"/>
                <a:ea typeface="Times New Roman" pitchFamily="18" charset="0"/>
                <a:cs typeface="Times New Roman" pitchFamily="18" charset="0"/>
              </a:rPr>
              <a:t>.</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5161413"/>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SKIN AND ITS ATTACHMENTS</a:t>
            </a:r>
          </a:p>
          <a:p>
            <a:pPr eaLnBrk="0" hangingPunct="0">
              <a:lnSpc>
                <a:spcPct val="70000"/>
              </a:lnSpc>
              <a:spcBef>
                <a:spcPts val="600"/>
              </a:spcBef>
              <a:defRPr/>
            </a:pPr>
            <a:endParaRPr lang="en-US" sz="28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Nail changes can be primarily in the form of external pigmentation of different colors: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black (silver nitrate),</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dark brown (</a:t>
            </a:r>
            <a:r>
              <a:rPr lang="en-US" sz="2800" b="1" dirty="0" err="1" smtClean="0">
                <a:ln>
                  <a:solidFill>
                    <a:srgbClr val="0000CC"/>
                  </a:solidFill>
                </a:ln>
                <a:latin typeface="Times New Roman" pitchFamily="18" charset="0"/>
                <a:ea typeface="Times New Roman" pitchFamily="18" charset="0"/>
                <a:cs typeface="Times New Roman" pitchFamily="18" charset="0"/>
              </a:rPr>
              <a:t>dithranol</a:t>
            </a:r>
            <a:r>
              <a:rPr lang="en-US" sz="2800" b="1" dirty="0" smtClean="0">
                <a:ln>
                  <a:solidFill>
                    <a:srgbClr val="0000CC"/>
                  </a:solidFill>
                </a:ln>
                <a:latin typeface="Times New Roman" pitchFamily="18" charset="0"/>
                <a:ea typeface="Times New Roman" pitchFamily="18" charset="0"/>
                <a:cs typeface="Times New Roman" pitchFamily="18" charset="0"/>
              </a:rPr>
              <a:t>), (gold).</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brown (potassium permanganate),</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yellow (</a:t>
            </a:r>
            <a:r>
              <a:rPr lang="en-US" sz="2800" b="1" dirty="0" err="1" smtClean="0">
                <a:ln>
                  <a:solidFill>
                    <a:srgbClr val="0000CC"/>
                  </a:solidFill>
                </a:ln>
                <a:latin typeface="Times New Roman" pitchFamily="18" charset="0"/>
                <a:ea typeface="Times New Roman" pitchFamily="18" charset="0"/>
                <a:cs typeface="Times New Roman" pitchFamily="18" charset="0"/>
              </a:rPr>
              <a:t>clioquinol</a:t>
            </a:r>
            <a:r>
              <a:rPr lang="en-US" sz="2800" b="1" dirty="0" smtClean="0">
                <a:ln>
                  <a:solidFill>
                    <a:srgbClr val="0000CC"/>
                  </a:solidFill>
                </a:ln>
                <a:latin typeface="Times New Roman" pitchFamily="18" charset="0"/>
                <a:ea typeface="Times New Roman" pitchFamily="18" charset="0"/>
                <a:cs typeface="Times New Roman" pitchFamily="18" charset="0"/>
              </a:rPr>
              <a:t>), (tetracycline),</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red (phenolphthalein),</a:t>
            </a:r>
          </a:p>
          <a:p>
            <a:pPr eaLnBrk="0" hangingPunct="0">
              <a:lnSpc>
                <a:spcPct val="70000"/>
              </a:lnSpc>
              <a:spcBef>
                <a:spcPts val="600"/>
              </a:spcBef>
              <a:defRPr/>
            </a:pP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Disorders of nail growth are due to:</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direct toxic effects of </a:t>
            </a:r>
            <a:r>
              <a:rPr lang="en-US" sz="2800" b="1" dirty="0" err="1" smtClean="0">
                <a:ln>
                  <a:solidFill>
                    <a:srgbClr val="0000CC"/>
                  </a:solidFill>
                </a:ln>
                <a:latin typeface="Times New Roman" pitchFamily="18" charset="0"/>
                <a:ea typeface="Times New Roman" pitchFamily="18" charset="0"/>
                <a:cs typeface="Times New Roman" pitchFamily="18" charset="0"/>
              </a:rPr>
              <a:t>cytostatics</a:t>
            </a:r>
            <a:r>
              <a:rPr lang="en-US" sz="2800" b="1" dirty="0" smtClean="0">
                <a:ln>
                  <a:solidFill>
                    <a:srgbClr val="0000CC"/>
                  </a:solidFill>
                </a:ln>
                <a:latin typeface="Times New Roman" pitchFamily="18" charset="0"/>
                <a:ea typeface="Times New Roman" pitchFamily="18" charset="0"/>
                <a:cs typeface="Times New Roman" pitchFamily="18" charset="0"/>
              </a:rPr>
              <a:t> or </a:t>
            </a:r>
            <a:r>
              <a:rPr lang="en-US" sz="2800" b="1" dirty="0" err="1" smtClean="0">
                <a:ln>
                  <a:solidFill>
                    <a:srgbClr val="0000CC"/>
                  </a:solidFill>
                </a:ln>
                <a:latin typeface="Times New Roman" pitchFamily="18" charset="0"/>
                <a:ea typeface="Times New Roman" pitchFamily="18" charset="0"/>
                <a:cs typeface="Times New Roman" pitchFamily="18" charset="0"/>
              </a:rPr>
              <a:t>retinoids</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photoactivation</a:t>
            </a:r>
            <a:r>
              <a:rPr lang="en-US" sz="2800" b="1" dirty="0" smtClean="0">
                <a:ln>
                  <a:solidFill>
                    <a:srgbClr val="0000CC"/>
                  </a:solidFill>
                </a:ln>
                <a:latin typeface="Times New Roman" pitchFamily="18" charset="0"/>
                <a:ea typeface="Times New Roman" pitchFamily="18" charset="0"/>
                <a:cs typeface="Times New Roman" pitchFamily="18" charset="0"/>
              </a:rPr>
              <a:t> with such drugs as tetracycline, </a:t>
            </a:r>
            <a:r>
              <a:rPr lang="en-US" sz="2800" b="1" dirty="0" err="1" smtClean="0">
                <a:ln>
                  <a:solidFill>
                    <a:srgbClr val="0000CC"/>
                  </a:solidFill>
                </a:ln>
                <a:latin typeface="Times New Roman" pitchFamily="18" charset="0"/>
                <a:ea typeface="Times New Roman" pitchFamily="18" charset="0"/>
                <a:cs typeface="Times New Roman" pitchFamily="18" charset="0"/>
              </a:rPr>
              <a:t>psoralen</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benoxaprofen</a:t>
            </a:r>
            <a:r>
              <a:rPr lang="en-US" sz="2800" b="1" dirty="0" smtClean="0">
                <a:ln>
                  <a:solidFill>
                    <a:srgbClr val="0000CC"/>
                  </a:solidFill>
                </a:ln>
                <a:latin typeface="Times New Roman" pitchFamily="18" charset="0"/>
                <a:ea typeface="Times New Roman" pitchFamily="18" charset="0"/>
                <a:cs typeface="Times New Roman" pitchFamily="18" charset="0"/>
              </a:rPr>
              <a:t>, and others.</a:t>
            </a:r>
            <a:endParaRPr lang="ru-RU" sz="28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928670"/>
            <a:ext cx="8786874" cy="5752344"/>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CONNECTIVE TISSUE AND MUSCULATE</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Atrophic changes in connective tissue occur under the influence of </a:t>
            </a:r>
            <a:r>
              <a:rPr lang="en-US" sz="2800" b="1" dirty="0" err="1" smtClean="0">
                <a:ln>
                  <a:solidFill>
                    <a:srgbClr val="0000CC"/>
                  </a:solidFill>
                </a:ln>
                <a:latin typeface="Times New Roman" pitchFamily="18" charset="0"/>
                <a:ea typeface="Times New Roman" pitchFamily="18" charset="0"/>
                <a:cs typeface="Times New Roman" pitchFamily="18" charset="0"/>
              </a:rPr>
              <a:t>glucocorticosteroids</a:t>
            </a:r>
            <a:r>
              <a:rPr lang="en-US" sz="2800" b="1" dirty="0" smtClean="0">
                <a:ln>
                  <a:solidFill>
                    <a:srgbClr val="0000CC"/>
                  </a:solidFill>
                </a:ln>
                <a:latin typeface="Times New Roman" pitchFamily="18" charset="0"/>
                <a:ea typeface="Times New Roman" pitchFamily="18" charset="0"/>
                <a:cs typeface="Times New Roman" pitchFamily="18" charset="0"/>
              </a:rPr>
              <a:t> due to inhibition of fibroblast activity, reducing the formation of connective tissue fibers, elasticity and the main substance of connective tissue. In this case, </a:t>
            </a:r>
            <a:r>
              <a:rPr lang="en-US" sz="2800" b="1" dirty="0" err="1" smtClean="0">
                <a:ln>
                  <a:solidFill>
                    <a:srgbClr val="0000CC"/>
                  </a:solidFill>
                </a:ln>
                <a:latin typeface="Times New Roman" pitchFamily="18" charset="0"/>
                <a:ea typeface="Times New Roman" pitchFamily="18" charset="0"/>
                <a:cs typeface="Times New Roman" pitchFamily="18" charset="0"/>
              </a:rPr>
              <a:t>striae</a:t>
            </a:r>
            <a:r>
              <a:rPr lang="en-US" sz="2800" b="1" dirty="0" smtClean="0">
                <a:ln>
                  <a:solidFill>
                    <a:srgbClr val="0000CC"/>
                  </a:solidFill>
                </a:ln>
                <a:latin typeface="Times New Roman" pitchFamily="18" charset="0"/>
                <a:ea typeface="Times New Roman" pitchFamily="18" charset="0"/>
                <a:cs typeface="Times New Roman" pitchFamily="18" charset="0"/>
              </a:rPr>
              <a:t> are formed, more often on the trunk, wound healing becomes worse. A similar effect on wounds is exerted by </a:t>
            </a:r>
            <a:r>
              <a:rPr lang="en-US" sz="2800" b="1" dirty="0" err="1" smtClean="0">
                <a:ln>
                  <a:solidFill>
                    <a:srgbClr val="0000CC"/>
                  </a:solidFill>
                </a:ln>
                <a:latin typeface="Times New Roman" pitchFamily="18" charset="0"/>
                <a:ea typeface="Times New Roman" pitchFamily="18" charset="0"/>
                <a:cs typeface="Times New Roman" pitchFamily="18" charset="0"/>
              </a:rPr>
              <a:t>cytostatics</a:t>
            </a:r>
            <a:r>
              <a:rPr lang="en-US" sz="2800" b="1" dirty="0" smtClean="0">
                <a:ln>
                  <a:solidFill>
                    <a:srgbClr val="0000CC"/>
                  </a:solidFill>
                </a:ln>
                <a:latin typeface="Times New Roman" pitchFamily="18" charset="0"/>
                <a:ea typeface="Times New Roman" pitchFamily="18" charset="0"/>
                <a:cs typeface="Times New Roman" pitchFamily="18" charset="0"/>
              </a:rPr>
              <a:t> and to a lesser extent by non-steroidal anti-inflammatory drugs.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Fibrosis as a result of proliferation of connective tissue can develop in various organs and parts of the body, for example in the retroperitoneal space (retroperitoneal fibrosis), </a:t>
            </a:r>
            <a:r>
              <a:rPr lang="en-US" sz="2800" b="1" dirty="0" err="1" smtClean="0">
                <a:ln>
                  <a:solidFill>
                    <a:srgbClr val="0000CC"/>
                  </a:solidFill>
                </a:ln>
                <a:latin typeface="Times New Roman" pitchFamily="18" charset="0"/>
                <a:ea typeface="Times New Roman" pitchFamily="18" charset="0"/>
                <a:cs typeface="Times New Roman" pitchFamily="18" charset="0"/>
              </a:rPr>
              <a:t>mediastinum</a:t>
            </a:r>
            <a:r>
              <a:rPr lang="en-US" sz="2800" b="1" dirty="0" smtClean="0">
                <a:ln>
                  <a:solidFill>
                    <a:srgbClr val="0000CC"/>
                  </a:solidFill>
                </a:ln>
                <a:latin typeface="Times New Roman" pitchFamily="18" charset="0"/>
                <a:ea typeface="Times New Roman" pitchFamily="18" charset="0"/>
                <a:cs typeface="Times New Roman" pitchFamily="18" charset="0"/>
              </a:rPr>
              <a:t>, lungs, </a:t>
            </a:r>
            <a:r>
              <a:rPr lang="en-US" sz="2800" b="1" dirty="0" err="1" smtClean="0">
                <a:ln>
                  <a:solidFill>
                    <a:srgbClr val="0000CC"/>
                  </a:solidFill>
                </a:ln>
                <a:latin typeface="Times New Roman" pitchFamily="18" charset="0"/>
                <a:ea typeface="Times New Roman" pitchFamily="18" charset="0"/>
                <a:cs typeface="Times New Roman" pitchFamily="18" charset="0"/>
              </a:rPr>
              <a:t>endo</a:t>
            </a:r>
            <a:r>
              <a:rPr lang="en-US" sz="2800" b="1" dirty="0" smtClean="0">
                <a:ln>
                  <a:solidFill>
                    <a:srgbClr val="0000CC"/>
                  </a:solidFill>
                </a:ln>
                <a:latin typeface="Times New Roman" pitchFamily="18" charset="0"/>
                <a:ea typeface="Times New Roman" pitchFamily="18" charset="0"/>
                <a:cs typeface="Times New Roman" pitchFamily="18" charset="0"/>
              </a:rPr>
              <a:t>- and pericardium, with violation of their functions.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Most often fibrosis develops under the influence of </a:t>
            </a:r>
            <a:r>
              <a:rPr lang="en-US" sz="2800" b="1" dirty="0" err="1" smtClean="0">
                <a:ln>
                  <a:solidFill>
                    <a:srgbClr val="0000CC"/>
                  </a:solidFill>
                </a:ln>
                <a:latin typeface="Times New Roman" pitchFamily="18" charset="0"/>
                <a:ea typeface="Times New Roman" pitchFamily="18" charset="0"/>
                <a:cs typeface="Times New Roman" pitchFamily="18" charset="0"/>
              </a:rPr>
              <a:t>metisergid</a:t>
            </a:r>
            <a:r>
              <a:rPr lang="en-US" sz="2800" b="1" dirty="0" smtClean="0">
                <a:ln>
                  <a:solidFill>
                    <a:srgbClr val="0000CC"/>
                  </a:solidFill>
                </a:ln>
                <a:latin typeface="Times New Roman" pitchFamily="18" charset="0"/>
                <a:ea typeface="Times New Roman" pitchFamily="18" charset="0"/>
                <a:cs typeface="Times New Roman" pitchFamily="18" charset="0"/>
              </a:rPr>
              <a:t>, less often - </a:t>
            </a:r>
            <a:r>
              <a:rPr lang="en-US" sz="2800" b="1" dirty="0" err="1" smtClean="0">
                <a:ln>
                  <a:solidFill>
                    <a:srgbClr val="0000CC"/>
                  </a:solidFill>
                </a:ln>
                <a:latin typeface="Times New Roman" pitchFamily="18" charset="0"/>
                <a:ea typeface="Times New Roman" pitchFamily="18" charset="0"/>
                <a:cs typeface="Times New Roman" pitchFamily="18" charset="0"/>
              </a:rPr>
              <a:t>ganglioblokatorov</a:t>
            </a:r>
            <a:r>
              <a:rPr lang="en-US" sz="2800" b="1" dirty="0" smtClean="0">
                <a:ln>
                  <a:solidFill>
                    <a:srgbClr val="0000CC"/>
                  </a:solidFill>
                </a:ln>
                <a:latin typeface="Times New Roman" pitchFamily="18" charset="0"/>
                <a:ea typeface="Times New Roman" pitchFamily="18" charset="0"/>
                <a:cs typeface="Times New Roman" pitchFamily="18" charset="0"/>
              </a:rPr>
              <a:t>, beta-blockers</a:t>
            </a:r>
            <a:endParaRPr lang="ru-RU" sz="24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00108"/>
            <a:ext cx="8786874" cy="4693593"/>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CONNECTIVE TISSUE AND MUSCULATE</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Medicinal systemic lupus </a:t>
            </a:r>
            <a:r>
              <a:rPr lang="en-US" sz="2800" b="1" dirty="0" err="1" smtClean="0">
                <a:ln>
                  <a:solidFill>
                    <a:srgbClr val="0000CC"/>
                  </a:solidFill>
                </a:ln>
                <a:latin typeface="Times New Roman" pitchFamily="18" charset="0"/>
                <a:ea typeface="Times New Roman" pitchFamily="18" charset="0"/>
                <a:cs typeface="Times New Roman" pitchFamily="18" charset="0"/>
              </a:rPr>
              <a:t>erythematosus</a:t>
            </a:r>
            <a:r>
              <a:rPr lang="en-US" sz="2800" b="1" dirty="0" smtClean="0">
                <a:ln>
                  <a:solidFill>
                    <a:srgbClr val="0000CC"/>
                  </a:solidFill>
                </a:ln>
                <a:latin typeface="Times New Roman" pitchFamily="18" charset="0"/>
                <a:ea typeface="Times New Roman" pitchFamily="18" charset="0"/>
                <a:cs typeface="Times New Roman" pitchFamily="18" charset="0"/>
              </a:rPr>
              <a:t> (SLE) is caused by a special type of allergic reaction with the detection of antinuclear antibodies in the blood. Clinically, skin lesions, </a:t>
            </a:r>
            <a:r>
              <a:rPr lang="en-US" sz="2800" b="1" dirty="0" err="1" smtClean="0">
                <a:ln>
                  <a:solidFill>
                    <a:srgbClr val="0000CC"/>
                  </a:solidFill>
                </a:ln>
                <a:latin typeface="Times New Roman" pitchFamily="18" charset="0"/>
                <a:ea typeface="Times New Roman" pitchFamily="18" charset="0"/>
                <a:cs typeface="Times New Roman" pitchFamily="18" charset="0"/>
              </a:rPr>
              <a:t>synovitis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serosites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vasculitis</a:t>
            </a:r>
            <a:r>
              <a:rPr lang="en-US" sz="2800" b="1" dirty="0" smtClean="0">
                <a:ln>
                  <a:solidFill>
                    <a:srgbClr val="0000CC"/>
                  </a:solidFill>
                </a:ln>
                <a:latin typeface="Times New Roman" pitchFamily="18" charset="0"/>
                <a:ea typeface="Times New Roman" pitchFamily="18" charset="0"/>
                <a:cs typeface="Times New Roman" pitchFamily="18" charset="0"/>
              </a:rPr>
              <a:t> with functional disorders from the joints, kidneys, heart, lungs, nervous system, muscles are revealed. Lupus can be triggered by </a:t>
            </a:r>
            <a:r>
              <a:rPr lang="en-US" sz="2800" b="1" dirty="0" err="1" smtClean="0">
                <a:ln>
                  <a:solidFill>
                    <a:srgbClr val="0000CC"/>
                  </a:solidFill>
                </a:ln>
                <a:latin typeface="Times New Roman" pitchFamily="18" charset="0"/>
                <a:ea typeface="Times New Roman" pitchFamily="18" charset="0"/>
                <a:cs typeface="Times New Roman" pitchFamily="18" charset="0"/>
              </a:rPr>
              <a:t>hydralazine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isoniazid</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novocainamide</a:t>
            </a:r>
            <a:r>
              <a:rPr lang="en-US" sz="2800" b="1" dirty="0" smtClean="0">
                <a:ln>
                  <a:solidFill>
                    <a:srgbClr val="0000CC"/>
                  </a:solidFill>
                </a:ln>
                <a:latin typeface="Times New Roman" pitchFamily="18" charset="0"/>
                <a:ea typeface="Times New Roman" pitchFamily="18" charset="0"/>
                <a:cs typeface="Times New Roman" pitchFamily="18" charset="0"/>
              </a:rPr>
              <a:t>, anticonvulsants, chlorpromazine. With respect to these agents, the dose-dependence of SLE is known, but in some cases, lupus was triggered by D-</a:t>
            </a:r>
            <a:r>
              <a:rPr lang="en-US" sz="2800" b="1" dirty="0" err="1" smtClean="0">
                <a:ln>
                  <a:solidFill>
                    <a:srgbClr val="0000CC"/>
                  </a:solidFill>
                </a:ln>
                <a:latin typeface="Times New Roman" pitchFamily="18" charset="0"/>
                <a:ea typeface="Times New Roman" pitchFamily="18" charset="0"/>
                <a:cs typeface="Times New Roman" pitchFamily="18" charset="0"/>
              </a:rPr>
              <a:t>penicillamine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methylthiouracil</a:t>
            </a:r>
            <a:r>
              <a:rPr lang="en-US" sz="2800" b="1" dirty="0" smtClean="0">
                <a:ln>
                  <a:solidFill>
                    <a:srgbClr val="0000CC"/>
                  </a:solidFill>
                </a:ln>
                <a:latin typeface="Times New Roman" pitchFamily="18" charset="0"/>
                <a:ea typeface="Times New Roman" pitchFamily="18" charset="0"/>
                <a:cs typeface="Times New Roman" pitchFamily="18" charset="0"/>
              </a:rPr>
              <a:t>, methyldopa, and others. With the abolition of these drugs may reverse the development, at least part of the manifestations.</a:t>
            </a:r>
            <a:endParaRPr lang="ru-RU" sz="24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00108"/>
            <a:ext cx="8786874" cy="4468916"/>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CONNECTIVE TISSUE AND MUSCULATE</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Arthralgias</a:t>
            </a:r>
            <a:r>
              <a:rPr lang="en-US" sz="2800" b="1" dirty="0" smtClean="0">
                <a:ln>
                  <a:solidFill>
                    <a:srgbClr val="0000CC"/>
                  </a:solidFill>
                </a:ln>
                <a:latin typeface="Times New Roman" pitchFamily="18" charset="0"/>
                <a:ea typeface="Times New Roman" pitchFamily="18" charset="0"/>
                <a:cs typeface="Times New Roman" pitchFamily="18" charset="0"/>
              </a:rPr>
              <a:t> and arthritis are a side effect of numerous drugs, most likely as a result of allergic reactions. Gouty arthritis is susceptible to predisposing individuals, due to retention of uric acid under the influence of </a:t>
            </a:r>
            <a:r>
              <a:rPr lang="en-US" sz="2800" b="1" dirty="0" err="1" smtClean="0">
                <a:ln>
                  <a:solidFill>
                    <a:srgbClr val="0000CC"/>
                  </a:solidFill>
                </a:ln>
                <a:latin typeface="Times New Roman" pitchFamily="18" charset="0"/>
                <a:ea typeface="Times New Roman" pitchFamily="18" charset="0"/>
                <a:cs typeface="Times New Roman" pitchFamily="18" charset="0"/>
              </a:rPr>
              <a:t>saluretics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ethambutol</a:t>
            </a:r>
            <a:r>
              <a:rPr lang="en-US" sz="2800" b="1" dirty="0" smtClean="0">
                <a:ln>
                  <a:solidFill>
                    <a:srgbClr val="0000CC"/>
                  </a:solidFill>
                </a:ln>
                <a:latin typeface="Times New Roman" pitchFamily="18" charset="0"/>
                <a:ea typeface="Times New Roman" pitchFamily="18" charset="0"/>
                <a:cs typeface="Times New Roman" pitchFamily="18" charset="0"/>
              </a:rPr>
              <a:t> or enhanced its formation in the treatment of </a:t>
            </a:r>
            <a:r>
              <a:rPr lang="en-US" sz="2800" b="1" dirty="0" err="1" smtClean="0">
                <a:ln>
                  <a:solidFill>
                    <a:srgbClr val="0000CC"/>
                  </a:solidFill>
                </a:ln>
                <a:latin typeface="Times New Roman" pitchFamily="18" charset="0"/>
                <a:ea typeface="Times New Roman" pitchFamily="18" charset="0"/>
                <a:cs typeface="Times New Roman" pitchFamily="18" charset="0"/>
              </a:rPr>
              <a:t>cytostatics</a:t>
            </a:r>
            <a:r>
              <a:rPr lang="en-US" sz="2800" b="1" dirty="0" smtClean="0">
                <a:ln>
                  <a:solidFill>
                    <a:srgbClr val="0000CC"/>
                  </a:solidFill>
                </a:ln>
                <a:latin typeface="Times New Roman" pitchFamily="18" charset="0"/>
                <a:ea typeface="Times New Roman" pitchFamily="18" charset="0"/>
                <a:cs typeface="Times New Roman" pitchFamily="18" charset="0"/>
              </a:rPr>
              <a:t> with massive destruction of cells and their nuclei.</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Algodystrophy</a:t>
            </a:r>
            <a:r>
              <a:rPr lang="en-US" sz="2800" b="1" dirty="0" smtClean="0">
                <a:ln>
                  <a:solidFill>
                    <a:srgbClr val="0000CC"/>
                  </a:solidFill>
                </a:ln>
                <a:latin typeface="Times New Roman" pitchFamily="18" charset="0"/>
                <a:ea typeface="Times New Roman" pitchFamily="18" charset="0"/>
                <a:cs typeface="Times New Roman" pitchFamily="18" charset="0"/>
              </a:rPr>
              <a:t> is a painful </a:t>
            </a:r>
            <a:r>
              <a:rPr lang="en-US" sz="2800" b="1" dirty="0" err="1" smtClean="0">
                <a:ln>
                  <a:solidFill>
                    <a:srgbClr val="0000CC"/>
                  </a:solidFill>
                </a:ln>
                <a:latin typeface="Times New Roman" pitchFamily="18" charset="0"/>
                <a:ea typeface="Times New Roman" pitchFamily="18" charset="0"/>
                <a:cs typeface="Times New Roman" pitchFamily="18" charset="0"/>
              </a:rPr>
              <a:t>trophic</a:t>
            </a:r>
            <a:r>
              <a:rPr lang="en-US" sz="2800" b="1" dirty="0" smtClean="0">
                <a:ln>
                  <a:solidFill>
                    <a:srgbClr val="0000CC"/>
                  </a:solidFill>
                </a:ln>
                <a:latin typeface="Times New Roman" pitchFamily="18" charset="0"/>
                <a:ea typeface="Times New Roman" pitchFamily="18" charset="0"/>
                <a:cs typeface="Times New Roman" pitchFamily="18" charset="0"/>
              </a:rPr>
              <a:t> change in bones, muscles, joints, and skin as a result of fibrosis, in particular, joint capsule tissues, for example, upper extremities in the form of a painful shoulder-arm syndrome in the treatment of </a:t>
            </a:r>
            <a:r>
              <a:rPr lang="en-US" sz="2800" b="1" dirty="0" err="1" smtClean="0">
                <a:ln>
                  <a:solidFill>
                    <a:srgbClr val="0000CC"/>
                  </a:solidFill>
                </a:ln>
                <a:latin typeface="Times New Roman" pitchFamily="18" charset="0"/>
                <a:ea typeface="Times New Roman" pitchFamily="18" charset="0"/>
                <a:cs typeface="Times New Roman" pitchFamily="18" charset="0"/>
              </a:rPr>
              <a:t>isoniazid</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phenobarbital</a:t>
            </a:r>
            <a:r>
              <a:rPr lang="en-US" sz="2800" b="1" dirty="0" smtClean="0">
                <a:ln>
                  <a:solidFill>
                    <a:srgbClr val="0000CC"/>
                  </a:solidFill>
                </a:ln>
                <a:latin typeface="Times New Roman" pitchFamily="18" charset="0"/>
                <a:ea typeface="Times New Roman" pitchFamily="18" charset="0"/>
                <a:cs typeface="Times New Roman" pitchFamily="18" charset="0"/>
              </a:rPr>
              <a:t>.</a:t>
            </a:r>
            <a:endParaRPr lang="ru-RU" sz="24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00108"/>
            <a:ext cx="8786874" cy="5373779"/>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CONNECTIVE TISSUE AND MUSCULATE</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Osteoporosis and </a:t>
            </a:r>
            <a:r>
              <a:rPr lang="en-US" sz="2800" b="1" dirty="0" err="1" smtClean="0">
                <a:ln>
                  <a:solidFill>
                    <a:srgbClr val="0000CC"/>
                  </a:solidFill>
                </a:ln>
                <a:latin typeface="Times New Roman" pitchFamily="18" charset="0"/>
                <a:ea typeface="Times New Roman" pitchFamily="18" charset="0"/>
                <a:cs typeface="Times New Roman" pitchFamily="18" charset="0"/>
              </a:rPr>
              <a:t>osteomalacia</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Osteomalacia</a:t>
            </a:r>
            <a:r>
              <a:rPr lang="en-US" sz="2800" b="1" dirty="0" smtClean="0">
                <a:ln>
                  <a:solidFill>
                    <a:srgbClr val="0000CC"/>
                  </a:solidFill>
                </a:ln>
                <a:latin typeface="Times New Roman" pitchFamily="18" charset="0"/>
                <a:ea typeface="Times New Roman" pitchFamily="18" charset="0"/>
                <a:cs typeface="Times New Roman" pitchFamily="18" charset="0"/>
              </a:rPr>
              <a:t> and rickets are associated with impaired calcium metabolism with a decrease in bone mineralization under the influence of anticonvulsants (</a:t>
            </a:r>
            <a:r>
              <a:rPr lang="en-US" sz="2800" b="1" dirty="0" err="1" smtClean="0">
                <a:ln>
                  <a:solidFill>
                    <a:srgbClr val="0000CC"/>
                  </a:solidFill>
                </a:ln>
                <a:latin typeface="Times New Roman" pitchFamily="18" charset="0"/>
                <a:ea typeface="Times New Roman" pitchFamily="18" charset="0"/>
                <a:cs typeface="Times New Roman" pitchFamily="18" charset="0"/>
              </a:rPr>
              <a:t>phenytoin</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phenobarbital</a:t>
            </a:r>
            <a:r>
              <a:rPr lang="en-US" sz="2800" b="1" dirty="0" smtClean="0">
                <a:ln>
                  <a:solidFill>
                    <a:srgbClr val="0000CC"/>
                  </a:solidFill>
                </a:ln>
                <a:latin typeface="Times New Roman" pitchFamily="18" charset="0"/>
                <a:ea typeface="Times New Roman" pitchFamily="18" charset="0"/>
                <a:cs typeface="Times New Roman" pitchFamily="18" charset="0"/>
              </a:rPr>
              <a:t>), which probably cause the decomposition of vitamin D with </a:t>
            </a:r>
            <a:r>
              <a:rPr lang="en-US" sz="2800" b="1" dirty="0" err="1" smtClean="0">
                <a:ln>
                  <a:solidFill>
                    <a:srgbClr val="0000CC"/>
                  </a:solidFill>
                </a:ln>
                <a:latin typeface="Times New Roman" pitchFamily="18" charset="0"/>
                <a:ea typeface="Times New Roman" pitchFamily="18" charset="0"/>
                <a:cs typeface="Times New Roman" pitchFamily="18" charset="0"/>
              </a:rPr>
              <a:t>hypocalcemia</a:t>
            </a:r>
            <a:r>
              <a:rPr lang="en-US" sz="2800" b="1" dirty="0" smtClean="0">
                <a:ln>
                  <a:solidFill>
                    <a:srgbClr val="0000CC"/>
                  </a:solidFill>
                </a:ln>
                <a:latin typeface="Times New Roman" pitchFamily="18" charset="0"/>
                <a:ea typeface="Times New Roman" pitchFamily="18" charset="0"/>
                <a:cs typeface="Times New Roman" pitchFamily="18" charset="0"/>
              </a:rPr>
              <a:t>, and </a:t>
            </a:r>
            <a:r>
              <a:rPr lang="en-US" sz="2800" b="1" dirty="0" err="1" smtClean="0">
                <a:ln>
                  <a:solidFill>
                    <a:srgbClr val="0000CC"/>
                  </a:solidFill>
                </a:ln>
                <a:latin typeface="Times New Roman" pitchFamily="18" charset="0"/>
                <a:ea typeface="Times New Roman" pitchFamily="18" charset="0"/>
                <a:cs typeface="Times New Roman" pitchFamily="18" charset="0"/>
              </a:rPr>
              <a:t>glucocorticosteroids</a:t>
            </a:r>
            <a:r>
              <a:rPr lang="en-US" sz="2800" b="1" dirty="0" smtClean="0">
                <a:ln>
                  <a:solidFill>
                    <a:srgbClr val="0000CC"/>
                  </a:solidFill>
                </a:ln>
                <a:latin typeface="Times New Roman" pitchFamily="18" charset="0"/>
                <a:ea typeface="Times New Roman" pitchFamily="18" charset="0"/>
                <a:cs typeface="Times New Roman" pitchFamily="18" charset="0"/>
              </a:rPr>
              <a:t> that inhibit the absorption of vitamin D. Occasionally, with chronic intoxication with aluminum, possibly as a result of taking antacids, </a:t>
            </a:r>
            <a:r>
              <a:rPr lang="en-US" sz="2800" b="1" dirty="0" err="1" smtClean="0">
                <a:ln>
                  <a:solidFill>
                    <a:srgbClr val="0000CC"/>
                  </a:solidFill>
                </a:ln>
                <a:latin typeface="Times New Roman" pitchFamily="18" charset="0"/>
                <a:ea typeface="Times New Roman" pitchFamily="18" charset="0"/>
                <a:cs typeface="Times New Roman" pitchFamily="18" charset="0"/>
              </a:rPr>
              <a:t>hypophosphatemia</a:t>
            </a:r>
            <a:r>
              <a:rPr lang="en-US" sz="2800" b="1" dirty="0" smtClean="0">
                <a:ln>
                  <a:solidFill>
                    <a:srgbClr val="0000CC"/>
                  </a:solidFill>
                </a:ln>
                <a:latin typeface="Times New Roman" pitchFamily="18" charset="0"/>
                <a:ea typeface="Times New Roman" pitchFamily="18" charset="0"/>
                <a:cs typeface="Times New Roman" pitchFamily="18" charset="0"/>
              </a:rPr>
              <a:t> develops.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Osteoporosis is characterized by a decrease in bone tissue in general, which is detected </a:t>
            </a:r>
            <a:r>
              <a:rPr lang="en-US" sz="2800" b="1" dirty="0" err="1" smtClean="0">
                <a:ln>
                  <a:solidFill>
                    <a:srgbClr val="0000CC"/>
                  </a:solidFill>
                </a:ln>
                <a:latin typeface="Times New Roman" pitchFamily="18" charset="0"/>
                <a:ea typeface="Times New Roman" pitchFamily="18" charset="0"/>
                <a:cs typeface="Times New Roman" pitchFamily="18" charset="0"/>
              </a:rPr>
              <a:t>radiographically</a:t>
            </a:r>
            <a:r>
              <a:rPr lang="en-US" sz="2800" b="1" dirty="0" smtClean="0">
                <a:ln>
                  <a:solidFill>
                    <a:srgbClr val="0000CC"/>
                  </a:solidFill>
                </a:ln>
                <a:latin typeface="Times New Roman" pitchFamily="18" charset="0"/>
                <a:ea typeface="Times New Roman" pitchFamily="18" charset="0"/>
                <a:cs typeface="Times New Roman" pitchFamily="18" charset="0"/>
              </a:rPr>
              <a:t>, sometimes accompanied by pain and can lead to spontaneous fractures. It develops with prolonged use of corticosteroids, occasionally in the treatment with heparin</a:t>
            </a:r>
            <a:r>
              <a:rPr lang="ru-RU" sz="2800" b="1" dirty="0" smtClean="0">
                <a:ln>
                  <a:solidFill>
                    <a:srgbClr val="0000CC"/>
                  </a:solidFill>
                </a:ln>
                <a:latin typeface="Times New Roman" pitchFamily="18" charset="0"/>
                <a:ea typeface="Times New Roman" pitchFamily="18" charset="0"/>
                <a:cs typeface="Times New Roman" pitchFamily="18" charset="0"/>
              </a:rPr>
              <a:t>.</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00108"/>
            <a:ext cx="8786874" cy="4699748"/>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CONNECTIVE TISSUE AND MUSCULATE</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Aseptic necrosis of bones -</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a rare complication that can occur as a result of local blood flow disorders in </a:t>
            </a:r>
            <a:r>
              <a:rPr lang="en-US" sz="2800" b="1" dirty="0" err="1" smtClean="0">
                <a:ln>
                  <a:solidFill>
                    <a:srgbClr val="0000CC"/>
                  </a:solidFill>
                </a:ln>
                <a:latin typeface="Times New Roman" pitchFamily="18" charset="0"/>
                <a:ea typeface="Times New Roman" pitchFamily="18" charset="0"/>
                <a:cs typeface="Times New Roman" pitchFamily="18" charset="0"/>
              </a:rPr>
              <a:t>arteriography</a:t>
            </a:r>
            <a:r>
              <a:rPr lang="en-US" sz="2800" b="1" dirty="0" smtClean="0">
                <a:ln>
                  <a:solidFill>
                    <a:srgbClr val="0000CC"/>
                  </a:solidFill>
                </a:ln>
                <a:latin typeface="Times New Roman" pitchFamily="18" charset="0"/>
                <a:ea typeface="Times New Roman" pitchFamily="18" charset="0"/>
                <a:cs typeface="Times New Roman" pitchFamily="18" charset="0"/>
              </a:rPr>
              <a:t> with the introduction of </a:t>
            </a:r>
            <a:r>
              <a:rPr lang="en-US" sz="2800" b="1" dirty="0" err="1" smtClean="0">
                <a:ln>
                  <a:solidFill>
                    <a:srgbClr val="0000CC"/>
                  </a:solidFill>
                </a:ln>
                <a:latin typeface="Times New Roman" pitchFamily="18" charset="0"/>
                <a:ea typeface="Times New Roman" pitchFamily="18" charset="0"/>
                <a:cs typeface="Times New Roman" pitchFamily="18" charset="0"/>
              </a:rPr>
              <a:t>radiopaque</a:t>
            </a:r>
            <a:r>
              <a:rPr lang="en-US" sz="2800" b="1" dirty="0" smtClean="0">
                <a:ln>
                  <a:solidFill>
                    <a:srgbClr val="0000CC"/>
                  </a:solidFill>
                </a:ln>
                <a:latin typeface="Times New Roman" pitchFamily="18" charset="0"/>
                <a:ea typeface="Times New Roman" pitchFamily="18" charset="0"/>
                <a:cs typeface="Times New Roman" pitchFamily="18" charset="0"/>
              </a:rPr>
              <a:t> substances.</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In this case, spontaneous fractures are possible, aseptic necrosis of femoral head heads occurs with prolonged corticosteroid therapy</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Osteosclerosis</a:t>
            </a:r>
            <a:endParaRPr lang="en-US" sz="2800" b="1" dirty="0" smtClean="0">
              <a:ln>
                <a:solidFill>
                  <a:srgbClr val="0000CC"/>
                </a:solidFill>
              </a:ln>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with increased mineralization of bones develops with an overdose of fluorides that activate </a:t>
            </a:r>
            <a:r>
              <a:rPr lang="en-US" sz="2800" b="1" dirty="0" err="1" smtClean="0">
                <a:ln>
                  <a:solidFill>
                    <a:srgbClr val="0000CC"/>
                  </a:solidFill>
                </a:ln>
                <a:latin typeface="Times New Roman" pitchFamily="18" charset="0"/>
                <a:ea typeface="Times New Roman" pitchFamily="18" charset="0"/>
                <a:cs typeface="Times New Roman" pitchFamily="18" charset="0"/>
              </a:rPr>
              <a:t>osteoblasts</a:t>
            </a:r>
            <a:r>
              <a:rPr lang="en-US" sz="2800" b="1" dirty="0" smtClean="0">
                <a:ln>
                  <a:solidFill>
                    <a:srgbClr val="0000CC"/>
                  </a:solidFill>
                </a:ln>
                <a:latin typeface="Times New Roman" pitchFamily="18" charset="0"/>
                <a:ea typeface="Times New Roman" pitchFamily="18" charset="0"/>
                <a:cs typeface="Times New Roman" pitchFamily="18" charset="0"/>
              </a:rPr>
              <a:t>. To a similar effect leads to an overdose of vitamin D, especially in children, and an overdose of antacids.</a:t>
            </a:r>
            <a:endParaRPr lang="ru-RU" sz="24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00108"/>
            <a:ext cx="8786874" cy="5062924"/>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CONNECTIVE TISSUE AND MUSCULATE</a:t>
            </a:r>
          </a:p>
          <a:p>
            <a:pPr eaLnBrk="0" hangingPunct="0">
              <a:lnSpc>
                <a:spcPct val="70000"/>
              </a:lnSpc>
              <a:spcBef>
                <a:spcPts val="600"/>
              </a:spcBef>
              <a:defRPr/>
            </a:pPr>
            <a:r>
              <a:rPr lang="en-US" sz="2400" b="1" dirty="0" err="1" smtClean="0">
                <a:ln>
                  <a:solidFill>
                    <a:srgbClr val="0000CC"/>
                  </a:solidFill>
                </a:ln>
                <a:latin typeface="Times New Roman" pitchFamily="18" charset="0"/>
                <a:ea typeface="Times New Roman" pitchFamily="18" charset="0"/>
                <a:cs typeface="Times New Roman" pitchFamily="18" charset="0"/>
              </a:rPr>
              <a:t>Myalgia</a:t>
            </a:r>
            <a:r>
              <a:rPr lang="en-US" sz="2400" b="1" dirty="0" smtClean="0">
                <a:ln>
                  <a:solidFill>
                    <a:srgbClr val="0000CC"/>
                  </a:solidFill>
                </a:ln>
                <a:latin typeface="Times New Roman" pitchFamily="18" charset="0"/>
                <a:ea typeface="Times New Roman" pitchFamily="18" charset="0"/>
                <a:cs typeface="Times New Roman" pitchFamily="18" charset="0"/>
              </a:rPr>
              <a:t>, sometimes in combination with muscle cramps and </a:t>
            </a:r>
            <a:r>
              <a:rPr lang="en-US" sz="2400" b="1" dirty="0" err="1" smtClean="0">
                <a:ln>
                  <a:solidFill>
                    <a:srgbClr val="0000CC"/>
                  </a:solidFill>
                </a:ln>
                <a:latin typeface="Times New Roman" pitchFamily="18" charset="0"/>
                <a:ea typeface="Times New Roman" pitchFamily="18" charset="0"/>
                <a:cs typeface="Times New Roman" pitchFamily="18" charset="0"/>
              </a:rPr>
              <a:t>polyneuropathy</a:t>
            </a:r>
            <a:r>
              <a:rPr lang="en-US" sz="2400" b="1" dirty="0" smtClean="0">
                <a:ln>
                  <a:solidFill>
                    <a:srgbClr val="0000CC"/>
                  </a:solidFill>
                </a:ln>
                <a:latin typeface="Times New Roman" pitchFamily="18" charset="0"/>
                <a:ea typeface="Times New Roman" pitchFamily="18" charset="0"/>
                <a:cs typeface="Times New Roman" pitchFamily="18" charset="0"/>
              </a:rPr>
              <a:t> and even retroperitoneal fibrosis, occur when treated with </a:t>
            </a:r>
            <a:r>
              <a:rPr lang="en-US" sz="2400" b="1" dirty="0" err="1" smtClean="0">
                <a:ln>
                  <a:solidFill>
                    <a:srgbClr val="0000CC"/>
                  </a:solidFill>
                </a:ln>
                <a:latin typeface="Times New Roman" pitchFamily="18" charset="0"/>
                <a:ea typeface="Times New Roman" pitchFamily="18" charset="0"/>
                <a:cs typeface="Times New Roman" pitchFamily="18" charset="0"/>
              </a:rPr>
              <a:t>metisergide</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Myalgia</a:t>
            </a:r>
            <a:r>
              <a:rPr lang="en-US" sz="2400" b="1" dirty="0" smtClean="0">
                <a:ln>
                  <a:solidFill>
                    <a:srgbClr val="0000CC"/>
                  </a:solidFill>
                </a:ln>
                <a:latin typeface="Times New Roman" pitchFamily="18" charset="0"/>
                <a:ea typeface="Times New Roman" pitchFamily="18" charset="0"/>
                <a:cs typeface="Times New Roman" pitchFamily="18" charset="0"/>
              </a:rPr>
              <a:t> can be associated with fluid retention after taking hormonal contraceptives with loss of potassium and magnesium.</a:t>
            </a:r>
          </a:p>
          <a:p>
            <a:pPr eaLnBrk="0" hangingPunct="0">
              <a:lnSpc>
                <a:spcPct val="70000"/>
              </a:lnSpc>
              <a:spcBef>
                <a:spcPts val="600"/>
              </a:spcBef>
              <a:defRPr/>
            </a:pPr>
            <a:r>
              <a:rPr lang="en-US" sz="2400" b="1" dirty="0" smtClean="0">
                <a:ln>
                  <a:solidFill>
                    <a:srgbClr val="0000CC"/>
                  </a:solidFill>
                </a:ln>
                <a:latin typeface="Times New Roman" pitchFamily="18" charset="0"/>
                <a:ea typeface="Times New Roman" pitchFamily="18" charset="0"/>
                <a:cs typeface="Times New Roman" pitchFamily="18" charset="0"/>
              </a:rPr>
              <a:t>Muscle weakness may be associated with </a:t>
            </a:r>
            <a:r>
              <a:rPr lang="en-US" sz="2400" b="1" dirty="0" err="1" smtClean="0">
                <a:ln>
                  <a:solidFill>
                    <a:srgbClr val="0000CC"/>
                  </a:solidFill>
                </a:ln>
                <a:latin typeface="Times New Roman" pitchFamily="18" charset="0"/>
                <a:ea typeface="Times New Roman" pitchFamily="18" charset="0"/>
                <a:cs typeface="Times New Roman" pitchFamily="18" charset="0"/>
              </a:rPr>
              <a:t>myopathy</a:t>
            </a:r>
            <a:r>
              <a:rPr lang="en-US" sz="2400" b="1" dirty="0" smtClean="0">
                <a:ln>
                  <a:solidFill>
                    <a:srgbClr val="0000CC"/>
                  </a:solidFill>
                </a:ln>
                <a:latin typeface="Times New Roman" pitchFamily="18" charset="0"/>
                <a:ea typeface="Times New Roman" pitchFamily="18" charset="0"/>
                <a:cs typeface="Times New Roman" pitchFamily="18" charset="0"/>
              </a:rPr>
              <a:t> (damage to muscle cells) or myasthenia gravis (impaired excitation transfer in neuromuscular synapses), as well as neuropathy.</a:t>
            </a:r>
          </a:p>
          <a:p>
            <a:pPr eaLnBrk="0" hangingPunct="0">
              <a:lnSpc>
                <a:spcPct val="70000"/>
              </a:lnSpc>
              <a:spcBef>
                <a:spcPts val="600"/>
              </a:spcBef>
              <a:defRPr/>
            </a:pPr>
            <a:r>
              <a:rPr lang="en-US" sz="2400" b="1" dirty="0" smtClean="0">
                <a:ln>
                  <a:solidFill>
                    <a:srgbClr val="0000CC"/>
                  </a:solidFill>
                </a:ln>
                <a:latin typeface="Times New Roman" pitchFamily="18" charset="0"/>
                <a:ea typeface="Times New Roman" pitchFamily="18" charset="0"/>
                <a:cs typeface="Times New Roman" pitchFamily="18" charset="0"/>
              </a:rPr>
              <a:t>Myasthenia gravis can be caused not only by peripheral muscle relaxants, but also by antibiotics (</a:t>
            </a:r>
            <a:r>
              <a:rPr lang="en-US" sz="2400" b="1" dirty="0" err="1" smtClean="0">
                <a:ln>
                  <a:solidFill>
                    <a:srgbClr val="0000CC"/>
                  </a:solidFill>
                </a:ln>
                <a:latin typeface="Times New Roman" pitchFamily="18" charset="0"/>
                <a:ea typeface="Times New Roman" pitchFamily="18" charset="0"/>
                <a:cs typeface="Times New Roman" pitchFamily="18" charset="0"/>
              </a:rPr>
              <a:t>aminoglycosides</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tetracyclines</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macrolides</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penicillamine</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chloroquine</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quinidine</a:t>
            </a:r>
            <a:r>
              <a:rPr lang="en-US" sz="2400" b="1" dirty="0" smtClean="0">
                <a:ln>
                  <a:solidFill>
                    <a:srgbClr val="0000CC"/>
                  </a:solidFill>
                </a:ln>
                <a:latin typeface="Times New Roman" pitchFamily="18" charset="0"/>
                <a:ea typeface="Times New Roman" pitchFamily="18" charset="0"/>
                <a:cs typeface="Times New Roman" pitchFamily="18" charset="0"/>
              </a:rPr>
              <a:t>, lithium, b-</a:t>
            </a:r>
            <a:r>
              <a:rPr lang="en-US" sz="2400" b="1" dirty="0" err="1" smtClean="0">
                <a:ln>
                  <a:solidFill>
                    <a:srgbClr val="0000CC"/>
                  </a:solidFill>
                </a:ln>
                <a:latin typeface="Times New Roman" pitchFamily="18" charset="0"/>
                <a:ea typeface="Times New Roman" pitchFamily="18" charset="0"/>
                <a:cs typeface="Times New Roman" pitchFamily="18" charset="0"/>
              </a:rPr>
              <a:t>adrenoblockers</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Aminoglycosides</a:t>
            </a:r>
            <a:r>
              <a:rPr lang="en-US" sz="2400" b="1" dirty="0" smtClean="0">
                <a:ln>
                  <a:solidFill>
                    <a:srgbClr val="0000CC"/>
                  </a:solidFill>
                </a:ln>
                <a:latin typeface="Times New Roman" pitchFamily="18" charset="0"/>
                <a:ea typeface="Times New Roman" pitchFamily="18" charset="0"/>
                <a:cs typeface="Times New Roman" pitchFamily="18" charset="0"/>
              </a:rPr>
              <a:t> may have a curare-like effect. The increase in the manifestations of myasthenia gravis is possible under the influence of membrane stabilizing substances that inhibit the </a:t>
            </a:r>
            <a:r>
              <a:rPr lang="en-US" sz="2400" b="1" dirty="0" err="1" smtClean="0">
                <a:ln>
                  <a:solidFill>
                    <a:srgbClr val="0000CC"/>
                  </a:solidFill>
                </a:ln>
                <a:latin typeface="Times New Roman" pitchFamily="18" charset="0"/>
                <a:ea typeface="Times New Roman" pitchFamily="18" charset="0"/>
                <a:cs typeface="Times New Roman" pitchFamily="18" charset="0"/>
              </a:rPr>
              <a:t>transmembrane</a:t>
            </a:r>
            <a:r>
              <a:rPr lang="en-US" sz="2400" b="1" dirty="0" smtClean="0">
                <a:ln>
                  <a:solidFill>
                    <a:srgbClr val="0000CC"/>
                  </a:solidFill>
                </a:ln>
                <a:latin typeface="Times New Roman" pitchFamily="18" charset="0"/>
                <a:ea typeface="Times New Roman" pitchFamily="18" charset="0"/>
                <a:cs typeface="Times New Roman" pitchFamily="18" charset="0"/>
              </a:rPr>
              <a:t> current of calcium, for example, local anesthetics, b-</a:t>
            </a:r>
            <a:r>
              <a:rPr lang="en-US" sz="2400" b="1" dirty="0" err="1" smtClean="0">
                <a:ln>
                  <a:solidFill>
                    <a:srgbClr val="0000CC"/>
                  </a:solidFill>
                </a:ln>
                <a:latin typeface="Times New Roman" pitchFamily="18" charset="0"/>
                <a:ea typeface="Times New Roman" pitchFamily="18" charset="0"/>
                <a:cs typeface="Times New Roman" pitchFamily="18" charset="0"/>
              </a:rPr>
              <a:t>adrenoblockers</a:t>
            </a:r>
            <a:r>
              <a:rPr lang="en-US" sz="2400" b="1" dirty="0" smtClean="0">
                <a:ln>
                  <a:solidFill>
                    <a:srgbClr val="0000CC"/>
                  </a:solidFill>
                </a:ln>
                <a:latin typeface="Times New Roman" pitchFamily="18" charset="0"/>
                <a:ea typeface="Times New Roman" pitchFamily="18" charset="0"/>
                <a:cs typeface="Times New Roman" pitchFamily="18" charset="0"/>
              </a:rPr>
              <a:t>.</a:t>
            </a:r>
            <a:endParaRPr lang="ru-RU" sz="24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00108"/>
            <a:ext cx="8786874" cy="3942618"/>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CONNECTIVE TISSUE AND MUSCULATE</a:t>
            </a:r>
          </a:p>
          <a:p>
            <a:pPr eaLnBrk="0" hangingPunct="0">
              <a:lnSpc>
                <a:spcPct val="70000"/>
              </a:lnSpc>
              <a:spcBef>
                <a:spcPts val="600"/>
              </a:spcBef>
              <a:defRPr/>
            </a:pPr>
            <a:endParaRPr lang="en-US" sz="2800" b="1" dirty="0" smtClean="0">
              <a:ln>
                <a:solidFill>
                  <a:srgbClr val="0000CC"/>
                </a:solidFill>
              </a:ln>
              <a:solidFill>
                <a:schemeClr val="accent3">
                  <a:lumMod val="50000"/>
                </a:schemeClr>
              </a:solidFill>
              <a:latin typeface="Times New Roman" pitchFamily="18" charset="0"/>
              <a:ea typeface="Times New Roman" pitchFamily="18" charset="0"/>
              <a:cs typeface="Times New Roman" pitchFamily="18" charset="0"/>
            </a:endParaRP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Myotonia</a:t>
            </a:r>
            <a:r>
              <a:rPr lang="en-US" sz="2800" b="1" dirty="0" smtClean="0">
                <a:ln>
                  <a:solidFill>
                    <a:srgbClr val="0000CC"/>
                  </a:solidFill>
                </a:ln>
                <a:latin typeface="Times New Roman" pitchFamily="18" charset="0"/>
                <a:ea typeface="Times New Roman" pitchFamily="18" charset="0"/>
                <a:cs typeface="Times New Roman" pitchFamily="18" charset="0"/>
              </a:rPr>
              <a:t> with an increase in muscle tone, which persisted after the completion of voluntary movement, was observed in the treatment with </a:t>
            </a:r>
            <a:r>
              <a:rPr lang="en-US" sz="2800" b="1" dirty="0" err="1" smtClean="0">
                <a:ln>
                  <a:solidFill>
                    <a:srgbClr val="0000CC"/>
                  </a:solidFill>
                </a:ln>
                <a:latin typeface="Times New Roman" pitchFamily="18" charset="0"/>
                <a:ea typeface="Times New Roman" pitchFamily="18" charset="0"/>
                <a:cs typeface="Times New Roman" pitchFamily="18" charset="0"/>
              </a:rPr>
              <a:t>chloroquine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aminocaproic</a:t>
            </a:r>
            <a:r>
              <a:rPr lang="en-US" sz="2800" b="1" dirty="0" smtClean="0">
                <a:ln>
                  <a:solidFill>
                    <a:srgbClr val="0000CC"/>
                  </a:solidFill>
                </a:ln>
                <a:latin typeface="Times New Roman" pitchFamily="18" charset="0"/>
                <a:ea typeface="Times New Roman" pitchFamily="18" charset="0"/>
                <a:cs typeface="Times New Roman" pitchFamily="18" charset="0"/>
              </a:rPr>
              <a:t> acid</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Violation of coordination of muscular efforts in the form of ataxia is associated with an overdose of antipsychotics. Tremor as a manifestation of parkinsonism was observed with stimulation of b2-adrenergic receptors.</a:t>
            </a:r>
            <a:endParaRPr lang="ru-RU" sz="24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857232"/>
            <a:ext cx="8786874" cy="4753417"/>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400" b="1" dirty="0" err="1" smtClean="0">
                <a:ln>
                  <a:solidFill>
                    <a:srgbClr val="0000CC"/>
                  </a:solidFill>
                </a:ln>
                <a:latin typeface="Times New Roman" pitchFamily="18" charset="0"/>
                <a:ea typeface="Times New Roman" pitchFamily="18" charset="0"/>
                <a:cs typeface="Times New Roman" pitchFamily="18" charset="0"/>
              </a:rPr>
              <a:t>Myopathy</a:t>
            </a:r>
            <a:r>
              <a:rPr lang="en-US" sz="2400" b="1" dirty="0" smtClean="0">
                <a:ln>
                  <a:solidFill>
                    <a:srgbClr val="0000CC"/>
                  </a:solidFill>
                </a:ln>
                <a:latin typeface="Times New Roman" pitchFamily="18" charset="0"/>
                <a:ea typeface="Times New Roman" pitchFamily="18" charset="0"/>
                <a:cs typeface="Times New Roman" pitchFamily="18" charset="0"/>
              </a:rPr>
              <a:t> can be associated with the above-listed damage to membranes and conduction of nervous excitation. In addition, various variants of damage to the muscle cells are possible. So, </a:t>
            </a:r>
            <a:r>
              <a:rPr lang="en-US" sz="2400" b="1" dirty="0" err="1" smtClean="0">
                <a:ln>
                  <a:solidFill>
                    <a:srgbClr val="0000CC"/>
                  </a:solidFill>
                </a:ln>
                <a:latin typeface="Times New Roman" pitchFamily="18" charset="0"/>
                <a:ea typeface="Times New Roman" pitchFamily="18" charset="0"/>
                <a:cs typeface="Times New Roman" pitchFamily="18" charset="0"/>
              </a:rPr>
              <a:t>rhabdomyolysis</a:t>
            </a:r>
            <a:r>
              <a:rPr lang="en-US" sz="2400" b="1" dirty="0" smtClean="0">
                <a:ln>
                  <a:solidFill>
                    <a:srgbClr val="0000CC"/>
                  </a:solidFill>
                </a:ln>
                <a:latin typeface="Times New Roman" pitchFamily="18" charset="0"/>
                <a:ea typeface="Times New Roman" pitchFamily="18" charset="0"/>
                <a:cs typeface="Times New Roman" pitchFamily="18" charset="0"/>
              </a:rPr>
              <a:t> - a rare lesion (sometimes fatal) is characterized by painful swelling of large proximal muscles with transition to flaccid paralysis, development of fibrosis, compaction with contracture. In an acute period, </a:t>
            </a:r>
            <a:r>
              <a:rPr lang="en-US" sz="2400" b="1" dirty="0" err="1" smtClean="0">
                <a:ln>
                  <a:solidFill>
                    <a:srgbClr val="0000CC"/>
                  </a:solidFill>
                </a:ln>
                <a:latin typeface="Times New Roman" pitchFamily="18" charset="0"/>
                <a:ea typeface="Times New Roman" pitchFamily="18" charset="0"/>
                <a:cs typeface="Times New Roman" pitchFamily="18" charset="0"/>
              </a:rPr>
              <a:t>hyperkalemia</a:t>
            </a:r>
            <a:r>
              <a:rPr lang="en-US" sz="2400" b="1" dirty="0" smtClean="0">
                <a:ln>
                  <a:solidFill>
                    <a:srgbClr val="0000CC"/>
                  </a:solidFill>
                </a:ln>
                <a:latin typeface="Times New Roman" pitchFamily="18" charset="0"/>
                <a:ea typeface="Times New Roman" pitchFamily="18" charset="0"/>
                <a:cs typeface="Times New Roman" pitchFamily="18" charset="0"/>
              </a:rPr>
              <a:t> and rhythm disturbances, </a:t>
            </a:r>
            <a:r>
              <a:rPr lang="en-US" sz="2400" b="1" dirty="0" err="1" smtClean="0">
                <a:ln>
                  <a:solidFill>
                    <a:srgbClr val="0000CC"/>
                  </a:solidFill>
                </a:ln>
                <a:latin typeface="Times New Roman" pitchFamily="18" charset="0"/>
                <a:ea typeface="Times New Roman" pitchFamily="18" charset="0"/>
                <a:cs typeface="Times New Roman" pitchFamily="18" charset="0"/>
              </a:rPr>
              <a:t>myoglobinuria</a:t>
            </a:r>
            <a:r>
              <a:rPr lang="en-US" sz="2400" b="1" dirty="0" smtClean="0">
                <a:ln>
                  <a:solidFill>
                    <a:srgbClr val="0000CC"/>
                  </a:solidFill>
                </a:ln>
                <a:latin typeface="Times New Roman" pitchFamily="18" charset="0"/>
                <a:ea typeface="Times New Roman" pitchFamily="18" charset="0"/>
                <a:cs typeface="Times New Roman" pitchFamily="18" charset="0"/>
              </a:rPr>
              <a:t> with acute renal insufficiency, respiratory distress are possible. This lesion can be caused by </a:t>
            </a:r>
            <a:r>
              <a:rPr lang="en-US" sz="2400" b="1" dirty="0" err="1" smtClean="0">
                <a:ln>
                  <a:solidFill>
                    <a:srgbClr val="0000CC"/>
                  </a:solidFill>
                </a:ln>
                <a:latin typeface="Times New Roman" pitchFamily="18" charset="0"/>
                <a:ea typeface="Times New Roman" pitchFamily="18" charset="0"/>
                <a:cs typeface="Times New Roman" pitchFamily="18" charset="0"/>
              </a:rPr>
              <a:t>cytostatics</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amphotericin</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carbenoxolone</a:t>
            </a:r>
            <a:r>
              <a:rPr lang="en-US" sz="2400" b="1" dirty="0" smtClean="0">
                <a:ln>
                  <a:solidFill>
                    <a:srgbClr val="0000CC"/>
                  </a:solidFill>
                </a:ln>
                <a:latin typeface="Times New Roman" pitchFamily="18" charset="0"/>
                <a:ea typeface="Times New Roman" pitchFamily="18" charset="0"/>
                <a:cs typeface="Times New Roman" pitchFamily="18" charset="0"/>
              </a:rPr>
              <a:t>, prolonged use of opiates and amphetamines. A number of other forms are characterized by a painful lesion of skeletal muscles, muscle weakness, sometimes with convulsive </a:t>
            </a:r>
            <a:r>
              <a:rPr lang="en-US" sz="2400" b="1" dirty="0" err="1" smtClean="0">
                <a:ln>
                  <a:solidFill>
                    <a:srgbClr val="0000CC"/>
                  </a:solidFill>
                </a:ln>
                <a:latin typeface="Times New Roman" pitchFamily="18" charset="0"/>
                <a:ea typeface="Times New Roman" pitchFamily="18" charset="0"/>
                <a:cs typeface="Times New Roman" pitchFamily="18" charset="0"/>
              </a:rPr>
              <a:t>twitchings</a:t>
            </a:r>
            <a:r>
              <a:rPr lang="en-US" sz="2400" b="1" dirty="0" smtClean="0">
                <a:ln>
                  <a:solidFill>
                    <a:srgbClr val="0000CC"/>
                  </a:solidFill>
                </a:ln>
                <a:latin typeface="Times New Roman" pitchFamily="18" charset="0"/>
                <a:ea typeface="Times New Roman" pitchFamily="18" charset="0"/>
                <a:cs typeface="Times New Roman" pitchFamily="18" charset="0"/>
              </a:rPr>
              <a:t>. Among them, necrotizing </a:t>
            </a:r>
            <a:r>
              <a:rPr lang="en-US" sz="2400" b="1" dirty="0" err="1" smtClean="0">
                <a:ln>
                  <a:solidFill>
                    <a:srgbClr val="0000CC"/>
                  </a:solidFill>
                </a:ln>
                <a:latin typeface="Times New Roman" pitchFamily="18" charset="0"/>
                <a:ea typeface="Times New Roman" pitchFamily="18" charset="0"/>
                <a:cs typeface="Times New Roman" pitchFamily="18" charset="0"/>
              </a:rPr>
              <a:t>myopathy</a:t>
            </a:r>
            <a:r>
              <a:rPr lang="en-US" sz="2400" b="1" dirty="0" smtClean="0">
                <a:ln>
                  <a:solidFill>
                    <a:srgbClr val="0000CC"/>
                  </a:solidFill>
                </a:ln>
                <a:latin typeface="Times New Roman" pitchFamily="18" charset="0"/>
                <a:ea typeface="Times New Roman" pitchFamily="18" charset="0"/>
                <a:cs typeface="Times New Roman" pitchFamily="18" charset="0"/>
              </a:rPr>
              <a:t> is distinguished, which in its nature is almost indistinguishable from the described </a:t>
            </a:r>
            <a:r>
              <a:rPr lang="en-US" sz="2400" b="1" dirty="0" err="1" smtClean="0">
                <a:ln>
                  <a:solidFill>
                    <a:srgbClr val="0000CC"/>
                  </a:solidFill>
                </a:ln>
                <a:latin typeface="Times New Roman" pitchFamily="18" charset="0"/>
                <a:ea typeface="Times New Roman" pitchFamily="18" charset="0"/>
                <a:cs typeface="Times New Roman" pitchFamily="18" charset="0"/>
              </a:rPr>
              <a:t>rhabdomyolysis</a:t>
            </a:r>
            <a:r>
              <a:rPr lang="en-US" sz="2400" b="1" dirty="0" smtClean="0">
                <a:ln>
                  <a:solidFill>
                    <a:srgbClr val="0000CC"/>
                  </a:solidFill>
                </a:ln>
                <a:latin typeface="Times New Roman" pitchFamily="18" charset="0"/>
                <a:ea typeface="Times New Roman" pitchFamily="18" charset="0"/>
                <a:cs typeface="Times New Roman" pitchFamily="18" charset="0"/>
              </a:rPr>
              <a:t> and can be considered as its mild form, being caused by the same medicines. But in addition, this </a:t>
            </a:r>
            <a:r>
              <a:rPr lang="en-US" sz="2400" b="1" dirty="0" err="1" smtClean="0">
                <a:ln>
                  <a:solidFill>
                    <a:srgbClr val="0000CC"/>
                  </a:solidFill>
                </a:ln>
                <a:latin typeface="Times New Roman" pitchFamily="18" charset="0"/>
                <a:ea typeface="Times New Roman" pitchFamily="18" charset="0"/>
                <a:cs typeface="Times New Roman" pitchFamily="18" charset="0"/>
              </a:rPr>
              <a:t>myopathy</a:t>
            </a:r>
            <a:r>
              <a:rPr lang="en-US" sz="2400" b="1" dirty="0" smtClean="0">
                <a:ln>
                  <a:solidFill>
                    <a:srgbClr val="0000CC"/>
                  </a:solidFill>
                </a:ln>
                <a:latin typeface="Times New Roman" pitchFamily="18" charset="0"/>
                <a:ea typeface="Times New Roman" pitchFamily="18" charset="0"/>
                <a:cs typeface="Times New Roman" pitchFamily="18" charset="0"/>
              </a:rPr>
              <a:t> can provoke </a:t>
            </a:r>
            <a:r>
              <a:rPr lang="en-US" sz="2400" b="1" dirty="0" err="1" smtClean="0">
                <a:ln>
                  <a:solidFill>
                    <a:srgbClr val="0000CC"/>
                  </a:solidFill>
                </a:ln>
                <a:latin typeface="Times New Roman" pitchFamily="18" charset="0"/>
                <a:ea typeface="Times New Roman" pitchFamily="18" charset="0"/>
                <a:cs typeface="Times New Roman" pitchFamily="18" charset="0"/>
              </a:rPr>
              <a:t>clofibrate</a:t>
            </a:r>
            <a:r>
              <a:rPr lang="en-US" sz="2400" b="1" dirty="0" smtClean="0">
                <a:ln>
                  <a:solidFill>
                    <a:srgbClr val="0000CC"/>
                  </a:solidFill>
                </a:ln>
                <a:latin typeface="Times New Roman" pitchFamily="18" charset="0"/>
                <a:ea typeface="Times New Roman" pitchFamily="18" charset="0"/>
                <a:cs typeface="Times New Roman" pitchFamily="18" charset="0"/>
              </a:rPr>
              <a:t>, </a:t>
            </a:r>
            <a:r>
              <a:rPr lang="en-US" sz="2400" b="1" dirty="0" err="1" smtClean="0">
                <a:ln>
                  <a:solidFill>
                    <a:srgbClr val="0000CC"/>
                  </a:solidFill>
                </a:ln>
                <a:latin typeface="Times New Roman" pitchFamily="18" charset="0"/>
                <a:ea typeface="Times New Roman" pitchFamily="18" charset="0"/>
                <a:cs typeface="Times New Roman" pitchFamily="18" charset="0"/>
              </a:rPr>
              <a:t>vincristine</a:t>
            </a:r>
            <a:r>
              <a:rPr lang="en-US" sz="2400" b="1" dirty="0" smtClean="0">
                <a:ln>
                  <a:solidFill>
                    <a:srgbClr val="0000CC"/>
                  </a:solidFill>
                </a:ln>
                <a:latin typeface="Times New Roman" pitchFamily="18" charset="0"/>
                <a:ea typeface="Times New Roman" pitchFamily="18" charset="0"/>
                <a:cs typeface="Times New Roman" pitchFamily="18" charset="0"/>
              </a:rPr>
              <a:t>, lithium, b-blockers, </a:t>
            </a:r>
            <a:r>
              <a:rPr lang="en-US" sz="2400" b="1" dirty="0" err="1" smtClean="0">
                <a:ln>
                  <a:solidFill>
                    <a:srgbClr val="0000CC"/>
                  </a:solidFill>
                </a:ln>
                <a:latin typeface="Times New Roman" pitchFamily="18" charset="0"/>
                <a:ea typeface="Times New Roman" pitchFamily="18" charset="0"/>
                <a:cs typeface="Times New Roman" pitchFamily="18" charset="0"/>
              </a:rPr>
              <a:t>sympathomimetic</a:t>
            </a:r>
            <a:r>
              <a:rPr lang="en-US" sz="2400" b="1" dirty="0" smtClean="0">
                <a:ln>
                  <a:solidFill>
                    <a:srgbClr val="0000CC"/>
                  </a:solidFill>
                </a:ln>
                <a:latin typeface="Times New Roman" pitchFamily="18" charset="0"/>
                <a:ea typeface="Times New Roman" pitchFamily="18" charset="0"/>
                <a:cs typeface="Times New Roman" pitchFamily="18" charset="0"/>
              </a:rPr>
              <a:t> drugs.</a:t>
            </a:r>
            <a:endParaRPr lang="ru-RU" sz="2400" b="1" dirty="0" smtClean="0">
              <a:ln>
                <a:solidFill>
                  <a:srgbClr val="0000CC"/>
                </a:solidFill>
              </a:ln>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1071486"/>
            <a:ext cx="8786874" cy="4167295"/>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CONNECTIVE TISSUE AND MUSCULATE</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Poliomyositis</a:t>
            </a:r>
            <a:r>
              <a:rPr lang="en-US" sz="2800" b="1" dirty="0" smtClean="0">
                <a:ln>
                  <a:solidFill>
                    <a:srgbClr val="0000CC"/>
                  </a:solidFill>
                </a:ln>
                <a:latin typeface="Times New Roman" pitchFamily="18" charset="0"/>
                <a:ea typeface="Times New Roman" pitchFamily="18" charset="0"/>
                <a:cs typeface="Times New Roman" pitchFamily="18" charset="0"/>
              </a:rPr>
              <a:t> (or </a:t>
            </a:r>
            <a:r>
              <a:rPr lang="en-US" sz="2800" b="1" dirty="0" err="1" smtClean="0">
                <a:ln>
                  <a:solidFill>
                    <a:srgbClr val="0000CC"/>
                  </a:solidFill>
                </a:ln>
                <a:latin typeface="Times New Roman" pitchFamily="18" charset="0"/>
                <a:ea typeface="Times New Roman" pitchFamily="18" charset="0"/>
                <a:cs typeface="Times New Roman" pitchFamily="18" charset="0"/>
              </a:rPr>
              <a:t>dermatomyositis</a:t>
            </a:r>
            <a:r>
              <a:rPr lang="en-US" sz="2800" b="1" dirty="0" smtClean="0">
                <a:ln>
                  <a:solidFill>
                    <a:srgbClr val="0000CC"/>
                  </a:solidFill>
                </a:ln>
                <a:latin typeface="Times New Roman" pitchFamily="18" charset="0"/>
                <a:ea typeface="Times New Roman" pitchFamily="18" charset="0"/>
                <a:cs typeface="Times New Roman" pitchFamily="18" charset="0"/>
              </a:rPr>
              <a:t>) is very similar to the above described lesion, it appears to be of an allergic origin, sometimes it is one of the manifestations of drug lupus </a:t>
            </a:r>
            <a:r>
              <a:rPr lang="en-US" sz="2800" b="1" dirty="0" err="1" smtClean="0">
                <a:ln>
                  <a:solidFill>
                    <a:srgbClr val="0000CC"/>
                  </a:solidFill>
                </a:ln>
                <a:latin typeface="Times New Roman" pitchFamily="18" charset="0"/>
                <a:ea typeface="Times New Roman" pitchFamily="18" charset="0"/>
                <a:cs typeface="Times New Roman" pitchFamily="18" charset="0"/>
              </a:rPr>
              <a:t>erythematosus</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Polymyositis</a:t>
            </a:r>
            <a:r>
              <a:rPr lang="en-US" sz="2800" b="1" dirty="0" smtClean="0">
                <a:ln>
                  <a:solidFill>
                    <a:srgbClr val="0000CC"/>
                  </a:solidFill>
                </a:ln>
                <a:latin typeface="Times New Roman" pitchFamily="18" charset="0"/>
                <a:ea typeface="Times New Roman" pitchFamily="18" charset="0"/>
                <a:cs typeface="Times New Roman" pitchFamily="18" charset="0"/>
              </a:rPr>
              <a:t> was caused by D-</a:t>
            </a:r>
            <a:r>
              <a:rPr lang="en-US" sz="2800" b="1" dirty="0" err="1" smtClean="0">
                <a:ln>
                  <a:solidFill>
                    <a:srgbClr val="0000CC"/>
                  </a:solidFill>
                </a:ln>
                <a:latin typeface="Times New Roman" pitchFamily="18" charset="0"/>
                <a:ea typeface="Times New Roman" pitchFamily="18" charset="0"/>
                <a:cs typeface="Times New Roman" pitchFamily="18" charset="0"/>
              </a:rPr>
              <a:t>penicillamine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levodopa</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hydralazine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novocainamide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phenytoin</a:t>
            </a:r>
            <a:r>
              <a:rPr lang="en-US" sz="2800" b="1" dirty="0" smtClean="0">
                <a:ln>
                  <a:solidFill>
                    <a:srgbClr val="0000CC"/>
                  </a:solidFill>
                </a:ln>
                <a:latin typeface="Times New Roman" pitchFamily="18" charset="0"/>
                <a:ea typeface="Times New Roman" pitchFamily="18" charset="0"/>
                <a:cs typeface="Times New Roman" pitchFamily="18" charset="0"/>
              </a:rPr>
              <a:t>. Sometimes this lesion is difficult to distinguish from idiopathic, requiring long-term use of large doses of corticosteroids.</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Vacuolizing</a:t>
            </a:r>
            <a:r>
              <a:rPr lang="en-US" sz="2800" b="1" dirty="0" smtClean="0">
                <a:ln>
                  <a:solidFill>
                    <a:srgbClr val="0000CC"/>
                  </a:solidFill>
                </a:ln>
                <a:latin typeface="Times New Roman" pitchFamily="18" charset="0"/>
                <a:ea typeface="Times New Roman" pitchFamily="18" charset="0"/>
                <a:cs typeface="Times New Roman" pitchFamily="18" charset="0"/>
              </a:rPr>
              <a:t>, or </a:t>
            </a:r>
            <a:r>
              <a:rPr lang="en-US" sz="2800" b="1" dirty="0" err="1" smtClean="0">
                <a:ln>
                  <a:solidFill>
                    <a:srgbClr val="0000CC"/>
                  </a:solidFill>
                </a:ln>
                <a:latin typeface="Times New Roman" pitchFamily="18" charset="0"/>
                <a:ea typeface="Times New Roman" pitchFamily="18" charset="0"/>
                <a:cs typeface="Times New Roman" pitchFamily="18" charset="0"/>
              </a:rPr>
              <a:t>hypokalemic</a:t>
            </a:r>
            <a:r>
              <a:rPr lang="en-US" sz="2800" b="1" dirty="0" smtClean="0">
                <a:ln>
                  <a:solidFill>
                    <a:srgbClr val="0000CC"/>
                  </a:solidFill>
                </a:ln>
                <a:latin typeface="Times New Roman" pitchFamily="18" charset="0"/>
                <a:ea typeface="Times New Roman" pitchFamily="18" charset="0"/>
                <a:cs typeface="Times New Roman" pitchFamily="18" charset="0"/>
              </a:rPr>
              <a:t>, form of </a:t>
            </a:r>
            <a:r>
              <a:rPr lang="en-US" sz="2800" b="1" dirty="0" err="1" smtClean="0">
                <a:ln>
                  <a:solidFill>
                    <a:srgbClr val="0000CC"/>
                  </a:solidFill>
                </a:ln>
                <a:latin typeface="Times New Roman" pitchFamily="18" charset="0"/>
                <a:ea typeface="Times New Roman" pitchFamily="18" charset="0"/>
                <a:cs typeface="Times New Roman" pitchFamily="18" charset="0"/>
              </a:rPr>
              <a:t>myopathy</a:t>
            </a:r>
            <a:r>
              <a:rPr lang="en-US" sz="2800" b="1" dirty="0" smtClean="0">
                <a:ln>
                  <a:solidFill>
                    <a:srgbClr val="0000CC"/>
                  </a:solidFill>
                </a:ln>
                <a:latin typeface="Times New Roman" pitchFamily="18" charset="0"/>
                <a:ea typeface="Times New Roman" pitchFamily="18" charset="0"/>
                <a:cs typeface="Times New Roman" pitchFamily="18" charset="0"/>
              </a:rPr>
              <a:t> occurs due to intensive treatment with diuretics and laxatives. Leading manifestation is muscle weakness.</a:t>
            </a: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857232"/>
            <a:ext cx="8786874" cy="5829288"/>
          </a:xfrm>
          <a:prstGeom prst="rect">
            <a:avLst/>
          </a:prstGeom>
          <a:noFill/>
          <a:ln w="9525">
            <a:noFill/>
            <a:miter lim="800000"/>
            <a:headEnd/>
            <a:tailEnd/>
          </a:ln>
          <a:effectLst/>
        </p:spPr>
        <p:txBody>
          <a:bodyPr anchor="ctr">
            <a:spAutoFit/>
          </a:bodyPr>
          <a:lstStyle/>
          <a:p>
            <a:pPr eaLnBrk="0" hangingPunct="0">
              <a:lnSpc>
                <a:spcPct val="70000"/>
              </a:lnSpc>
              <a:spcBef>
                <a:spcPts val="600"/>
              </a:spcBef>
              <a:defRPr/>
            </a:pPr>
            <a:r>
              <a:rPr lang="en-US" sz="2800" b="1" dirty="0" smtClean="0">
                <a:ln>
                  <a:solidFill>
                    <a:srgbClr val="0000CC"/>
                  </a:solidFill>
                </a:ln>
                <a:solidFill>
                  <a:srgbClr val="FFC000"/>
                </a:solidFill>
                <a:latin typeface="Times New Roman" pitchFamily="18" charset="0"/>
                <a:ea typeface="Times New Roman" pitchFamily="18" charset="0"/>
                <a:cs typeface="Times New Roman" pitchFamily="18" charset="0"/>
              </a:rPr>
              <a:t>LESION OF CONNECTIVE TISSUE AND MUSCULATE</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Subacute</a:t>
            </a:r>
            <a:r>
              <a:rPr lang="en-US" sz="2800" b="1" dirty="0" smtClean="0">
                <a:ln>
                  <a:solidFill>
                    <a:srgbClr val="0000CC"/>
                  </a:solidFill>
                </a:ln>
                <a:latin typeface="Times New Roman" pitchFamily="18" charset="0"/>
                <a:ea typeface="Times New Roman" pitchFamily="18" charset="0"/>
                <a:cs typeface="Times New Roman" pitchFamily="18" charset="0"/>
              </a:rPr>
              <a:t> and chronic </a:t>
            </a:r>
            <a:r>
              <a:rPr lang="en-US" sz="2800" b="1" dirty="0" err="1" smtClean="0">
                <a:ln>
                  <a:solidFill>
                    <a:srgbClr val="0000CC"/>
                  </a:solidFill>
                </a:ln>
                <a:latin typeface="Times New Roman" pitchFamily="18" charset="0"/>
                <a:ea typeface="Times New Roman" pitchFamily="18" charset="0"/>
                <a:cs typeface="Times New Roman" pitchFamily="18" charset="0"/>
              </a:rPr>
              <a:t>myopathies</a:t>
            </a:r>
            <a:r>
              <a:rPr lang="en-US" sz="2800" b="1" dirty="0" smtClean="0">
                <a:ln>
                  <a:solidFill>
                    <a:srgbClr val="0000CC"/>
                  </a:solidFill>
                </a:ln>
                <a:latin typeface="Times New Roman" pitchFamily="18" charset="0"/>
                <a:ea typeface="Times New Roman" pitchFamily="18" charset="0"/>
                <a:cs typeface="Times New Roman" pitchFamily="18" charset="0"/>
              </a:rPr>
              <a:t>, proceeding without pain. The most typical and widely known corticosteroid </a:t>
            </a:r>
            <a:r>
              <a:rPr lang="en-US" sz="2800" b="1" dirty="0" err="1" smtClean="0">
                <a:ln>
                  <a:solidFill>
                    <a:srgbClr val="0000CC"/>
                  </a:solidFill>
                </a:ln>
                <a:latin typeface="Times New Roman" pitchFamily="18" charset="0"/>
                <a:ea typeface="Times New Roman" pitchFamily="18" charset="0"/>
                <a:cs typeface="Times New Roman" pitchFamily="18" charset="0"/>
              </a:rPr>
              <a:t>myopathy</a:t>
            </a:r>
            <a:r>
              <a:rPr lang="en-US" sz="2800" b="1" dirty="0" smtClean="0">
                <a:ln>
                  <a:solidFill>
                    <a:srgbClr val="0000CC"/>
                  </a:solidFill>
                </a:ln>
                <a:latin typeface="Times New Roman" pitchFamily="18" charset="0"/>
                <a:ea typeface="Times New Roman" pitchFamily="18" charset="0"/>
                <a:cs typeface="Times New Roman" pitchFamily="18" charset="0"/>
              </a:rPr>
              <a:t>. A characteristic manifestation is muscle weakness, but in light cases only changes in the </a:t>
            </a:r>
            <a:r>
              <a:rPr lang="en-US" sz="2800" b="1" dirty="0" err="1" smtClean="0">
                <a:ln>
                  <a:solidFill>
                    <a:srgbClr val="0000CC"/>
                  </a:solidFill>
                </a:ln>
                <a:latin typeface="Times New Roman" pitchFamily="18" charset="0"/>
                <a:ea typeface="Times New Roman" pitchFamily="18" charset="0"/>
                <a:cs typeface="Times New Roman" pitchFamily="18" charset="0"/>
              </a:rPr>
              <a:t>electromyogram</a:t>
            </a:r>
            <a:r>
              <a:rPr lang="en-US" sz="2800" b="1" dirty="0" smtClean="0">
                <a:ln>
                  <a:solidFill>
                    <a:srgbClr val="0000CC"/>
                  </a:solidFill>
                </a:ln>
                <a:latin typeface="Times New Roman" pitchFamily="18" charset="0"/>
                <a:ea typeface="Times New Roman" pitchFamily="18" charset="0"/>
                <a:cs typeface="Times New Roman" pitchFamily="18" charset="0"/>
              </a:rPr>
              <a:t> are possible. </a:t>
            </a:r>
            <a:r>
              <a:rPr lang="en-US" sz="2800" b="1" dirty="0" err="1" smtClean="0">
                <a:ln>
                  <a:solidFill>
                    <a:srgbClr val="0000CC"/>
                  </a:solidFill>
                </a:ln>
                <a:latin typeface="Times New Roman" pitchFamily="18" charset="0"/>
                <a:ea typeface="Times New Roman" pitchFamily="18" charset="0"/>
                <a:cs typeface="Times New Roman" pitchFamily="18" charset="0"/>
              </a:rPr>
              <a:t>Histologically</a:t>
            </a:r>
            <a:r>
              <a:rPr lang="en-US" sz="2800" b="1" dirty="0" smtClean="0">
                <a:ln>
                  <a:solidFill>
                    <a:srgbClr val="0000CC"/>
                  </a:solidFill>
                </a:ln>
                <a:latin typeface="Times New Roman" pitchFamily="18" charset="0"/>
                <a:ea typeface="Times New Roman" pitchFamily="18" charset="0"/>
                <a:cs typeface="Times New Roman" pitchFamily="18" charset="0"/>
              </a:rPr>
              <a:t>, in severe cases, muscle fibers are atrophy.</a:t>
            </a:r>
          </a:p>
          <a:p>
            <a:pPr eaLnBrk="0" hangingPunct="0">
              <a:lnSpc>
                <a:spcPct val="70000"/>
              </a:lnSpc>
              <a:spcBef>
                <a:spcPts val="600"/>
              </a:spcBef>
              <a:defRPr/>
            </a:pPr>
            <a:r>
              <a:rPr lang="en-US" sz="2800" b="1" dirty="0" err="1" smtClean="0">
                <a:ln>
                  <a:solidFill>
                    <a:srgbClr val="0000CC"/>
                  </a:solidFill>
                </a:ln>
                <a:latin typeface="Times New Roman" pitchFamily="18" charset="0"/>
                <a:ea typeface="Times New Roman" pitchFamily="18" charset="0"/>
                <a:cs typeface="Times New Roman" pitchFamily="18" charset="0"/>
              </a:rPr>
              <a:t>Chloroquine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myopathy</a:t>
            </a:r>
            <a:r>
              <a:rPr lang="en-US" sz="2800" b="1" dirty="0" smtClean="0">
                <a:ln>
                  <a:solidFill>
                    <a:srgbClr val="0000CC"/>
                  </a:solidFill>
                </a:ln>
                <a:latin typeface="Times New Roman" pitchFamily="18" charset="0"/>
                <a:ea typeface="Times New Roman" pitchFamily="18" charset="0"/>
                <a:cs typeface="Times New Roman" pitchFamily="18" charset="0"/>
              </a:rPr>
              <a:t> is occasionally observed with many months of treatment with this drug and practically does not differ from the steroid. If you cancel the drug is very slow.</a:t>
            </a:r>
          </a:p>
          <a:p>
            <a:pPr eaLnBrk="0" hangingPunct="0">
              <a:lnSpc>
                <a:spcPct val="70000"/>
              </a:lnSpc>
              <a:spcBef>
                <a:spcPts val="600"/>
              </a:spcBef>
              <a:defRPr/>
            </a:pPr>
            <a:r>
              <a:rPr lang="en-US" sz="2800" b="1" dirty="0" smtClean="0">
                <a:ln>
                  <a:solidFill>
                    <a:srgbClr val="0000CC"/>
                  </a:solidFill>
                </a:ln>
                <a:latin typeface="Times New Roman" pitchFamily="18" charset="0"/>
                <a:ea typeface="Times New Roman" pitchFamily="18" charset="0"/>
                <a:cs typeface="Times New Roman" pitchFamily="18" charset="0"/>
              </a:rPr>
              <a:t>Focal </a:t>
            </a:r>
            <a:r>
              <a:rPr lang="en-US" sz="2800" b="1" dirty="0" err="1" smtClean="0">
                <a:ln>
                  <a:solidFill>
                    <a:srgbClr val="0000CC"/>
                  </a:solidFill>
                </a:ln>
                <a:latin typeface="Times New Roman" pitchFamily="18" charset="0"/>
                <a:ea typeface="Times New Roman" pitchFamily="18" charset="0"/>
                <a:cs typeface="Times New Roman" pitchFamily="18" charset="0"/>
              </a:rPr>
              <a:t>myopathies</a:t>
            </a:r>
            <a:r>
              <a:rPr lang="en-US" sz="2800" b="1" dirty="0" smtClean="0">
                <a:ln>
                  <a:solidFill>
                    <a:srgbClr val="0000CC"/>
                  </a:solidFill>
                </a:ln>
                <a:latin typeface="Times New Roman" pitchFamily="18" charset="0"/>
                <a:ea typeface="Times New Roman" pitchFamily="18" charset="0"/>
                <a:cs typeface="Times New Roman" pitchFamily="18" charset="0"/>
              </a:rPr>
              <a:t> with a faint inflammatory response and fibrosis can occur after intramuscular injections of various drugs and are sometimes characterized by severe soreness and increased levels of </a:t>
            </a:r>
            <a:r>
              <a:rPr lang="en-US" sz="2800" b="1" dirty="0" err="1" smtClean="0">
                <a:ln>
                  <a:solidFill>
                    <a:srgbClr val="0000CC"/>
                  </a:solidFill>
                </a:ln>
                <a:latin typeface="Times New Roman" pitchFamily="18" charset="0"/>
                <a:ea typeface="Times New Roman" pitchFamily="18" charset="0"/>
                <a:cs typeface="Times New Roman" pitchFamily="18" charset="0"/>
              </a:rPr>
              <a:t>creatine</a:t>
            </a:r>
            <a:r>
              <a:rPr lang="en-US" sz="2800" b="1" dirty="0" smtClean="0">
                <a:ln>
                  <a:solidFill>
                    <a:srgbClr val="0000CC"/>
                  </a:solidFill>
                </a:ln>
                <a:latin typeface="Times New Roman" pitchFamily="18" charset="0"/>
                <a:ea typeface="Times New Roman" pitchFamily="18" charset="0"/>
                <a:cs typeface="Times New Roman" pitchFamily="18" charset="0"/>
              </a:rPr>
              <a:t> </a:t>
            </a:r>
            <a:r>
              <a:rPr lang="en-US" sz="2800" b="1" dirty="0" err="1" smtClean="0">
                <a:ln>
                  <a:solidFill>
                    <a:srgbClr val="0000CC"/>
                  </a:solidFill>
                </a:ln>
                <a:latin typeface="Times New Roman" pitchFamily="18" charset="0"/>
                <a:ea typeface="Times New Roman" pitchFamily="18" charset="0"/>
                <a:cs typeface="Times New Roman" pitchFamily="18" charset="0"/>
              </a:rPr>
              <a:t>phosphokinase</a:t>
            </a:r>
            <a:r>
              <a:rPr lang="en-US" sz="2800" b="1" dirty="0" smtClean="0">
                <a:ln>
                  <a:solidFill>
                    <a:srgbClr val="0000CC"/>
                  </a:solidFill>
                </a:ln>
                <a:latin typeface="Times New Roman" pitchFamily="18" charset="0"/>
                <a:ea typeface="Times New Roman" pitchFamily="18" charset="0"/>
                <a:cs typeface="Times New Roman" pitchFamily="18" charset="0"/>
              </a:rPr>
              <a:t>.</a:t>
            </a:r>
          </a:p>
          <a:p>
            <a:pPr eaLnBrk="0" hangingPunct="0">
              <a:lnSpc>
                <a:spcPct val="70000"/>
              </a:lnSpc>
              <a:spcBef>
                <a:spcPts val="600"/>
              </a:spcBef>
              <a:defRPr/>
            </a:pPr>
            <a:endParaRPr lang="ru-RU" sz="2400" b="1" dirty="0" smtClean="0">
              <a:ln>
                <a:solidFill>
                  <a:srgbClr val="0000CC"/>
                </a:solidFill>
              </a:ln>
              <a:solidFill>
                <a:srgbClr val="7030A0"/>
              </a:solidFill>
              <a:latin typeface="Times New Roman" pitchFamily="18" charset="0"/>
              <a:ea typeface="Times New Roman" pitchFamily="18" charset="0"/>
              <a:cs typeface="Times New Roman" pitchFamily="18"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42844" y="857232"/>
            <a:ext cx="8786874" cy="4315027"/>
          </a:xfrm>
          <a:prstGeom prst="rect">
            <a:avLst/>
          </a:prstGeom>
          <a:noFill/>
          <a:ln w="9525">
            <a:noFill/>
            <a:miter lim="800000"/>
            <a:headEnd/>
            <a:tailEnd/>
          </a:ln>
          <a:effectLst/>
        </p:spPr>
        <p:txBody>
          <a:bodyPr anchor="ctr">
            <a:spAutoFit/>
          </a:bodyPr>
          <a:lstStyle/>
          <a:p>
            <a:pPr>
              <a:lnSpc>
                <a:spcPct val="70000"/>
              </a:lnSpc>
            </a:pPr>
            <a:endParaRPr lang="en-US" sz="2800" b="1" dirty="0" smtClean="0">
              <a:ln>
                <a:solidFill>
                  <a:srgbClr val="0000CC"/>
                </a:solidFill>
              </a:ln>
              <a:solidFill>
                <a:srgbClr val="0000CC"/>
              </a:solidFill>
              <a:latin typeface="Arial" pitchFamily="34" charset="0"/>
              <a:ea typeface="Times New Roman" pitchFamily="18" charset="0"/>
              <a:cs typeface="Arial" pitchFamily="34" charset="0"/>
            </a:endParaRPr>
          </a:p>
          <a:p>
            <a:pPr>
              <a:lnSpc>
                <a:spcPct val="70000"/>
              </a:lnSpc>
            </a:pPr>
            <a:r>
              <a:rPr lang="en-US" sz="2800" b="1" dirty="0" smtClean="0">
                <a:ln>
                  <a:solidFill>
                    <a:srgbClr val="0000CC"/>
                  </a:solidFill>
                </a:ln>
                <a:latin typeface="Arial" pitchFamily="34" charset="0"/>
                <a:ea typeface="Times New Roman" pitchFamily="18" charset="0"/>
                <a:cs typeface="Arial" pitchFamily="34" charset="0"/>
              </a:rPr>
              <a:t>Most often, the side effect of the drug is observed soon after the start of treatment.</a:t>
            </a:r>
          </a:p>
          <a:p>
            <a:pPr>
              <a:lnSpc>
                <a:spcPct val="70000"/>
              </a:lnSpc>
            </a:pPr>
            <a:r>
              <a:rPr lang="en-US" sz="2800" b="1" dirty="0" smtClean="0">
                <a:ln>
                  <a:solidFill>
                    <a:srgbClr val="0000CC"/>
                  </a:solidFill>
                </a:ln>
                <a:latin typeface="Arial" pitchFamily="34" charset="0"/>
                <a:ea typeface="Times New Roman" pitchFamily="18" charset="0"/>
                <a:cs typeface="Arial" pitchFamily="34" charset="0"/>
              </a:rPr>
              <a:t>However, mutagenic and </a:t>
            </a:r>
            <a:r>
              <a:rPr lang="en-US" sz="2800" b="1" dirty="0" err="1" smtClean="0">
                <a:ln>
                  <a:solidFill>
                    <a:srgbClr val="0000CC"/>
                  </a:solidFill>
                </a:ln>
                <a:latin typeface="Arial" pitchFamily="34" charset="0"/>
                <a:ea typeface="Times New Roman" pitchFamily="18" charset="0"/>
                <a:cs typeface="Arial" pitchFamily="34" charset="0"/>
              </a:rPr>
              <a:t>teratogenic</a:t>
            </a:r>
            <a:r>
              <a:rPr lang="en-US" sz="2800" b="1" dirty="0" smtClean="0">
                <a:ln>
                  <a:solidFill>
                    <a:srgbClr val="0000CC"/>
                  </a:solidFill>
                </a:ln>
                <a:latin typeface="Arial" pitchFamily="34" charset="0"/>
                <a:ea typeface="Times New Roman" pitchFamily="18" charset="0"/>
                <a:cs typeface="Arial" pitchFamily="34" charset="0"/>
              </a:rPr>
              <a:t> effects may appear after months or even years, making it sometimes very difficult to ascertain their true cause.</a:t>
            </a:r>
          </a:p>
          <a:p>
            <a:pPr>
              <a:lnSpc>
                <a:spcPct val="70000"/>
              </a:lnSpc>
            </a:pPr>
            <a:r>
              <a:rPr lang="en-US" sz="2800" b="1" dirty="0" smtClean="0">
                <a:ln>
                  <a:solidFill>
                    <a:srgbClr val="0000CC"/>
                  </a:solidFill>
                </a:ln>
                <a:latin typeface="Arial" pitchFamily="34" charset="0"/>
                <a:ea typeface="Times New Roman" pitchFamily="18" charset="0"/>
                <a:cs typeface="Arial" pitchFamily="34" charset="0"/>
              </a:rPr>
              <a:t>Therefore, much attention is paid to the experimental study of new drugs and the results of epidemiological studies. </a:t>
            </a:r>
            <a:r>
              <a:rPr lang="en-US" sz="2800" b="1" dirty="0" err="1" smtClean="0">
                <a:ln>
                  <a:solidFill>
                    <a:srgbClr val="0000CC"/>
                  </a:solidFill>
                </a:ln>
                <a:latin typeface="Arial" pitchFamily="34" charset="0"/>
                <a:ea typeface="Times New Roman" pitchFamily="18" charset="0"/>
                <a:cs typeface="Arial" pitchFamily="34" charset="0"/>
              </a:rPr>
              <a:t>Teratogenic</a:t>
            </a:r>
            <a:r>
              <a:rPr lang="en-US" sz="2800" b="1" dirty="0" smtClean="0">
                <a:ln>
                  <a:solidFill>
                    <a:srgbClr val="0000CC"/>
                  </a:solidFill>
                </a:ln>
                <a:latin typeface="Arial" pitchFamily="34" charset="0"/>
                <a:ea typeface="Times New Roman" pitchFamily="18" charset="0"/>
                <a:cs typeface="Arial" pitchFamily="34" charset="0"/>
              </a:rPr>
              <a:t> effect is inherent in antitumor agents, </a:t>
            </a:r>
            <a:r>
              <a:rPr lang="en-US" sz="2800" b="1" dirty="0" err="1" smtClean="0">
                <a:ln>
                  <a:solidFill>
                    <a:srgbClr val="0000CC"/>
                  </a:solidFill>
                </a:ln>
                <a:latin typeface="Arial" pitchFamily="34" charset="0"/>
                <a:ea typeface="Times New Roman" pitchFamily="18" charset="0"/>
                <a:cs typeface="Arial" pitchFamily="34" charset="0"/>
              </a:rPr>
              <a:t>glucocorticoids</a:t>
            </a:r>
            <a:r>
              <a:rPr lang="en-US" sz="2800" b="1" dirty="0" smtClean="0">
                <a:ln>
                  <a:solidFill>
                    <a:srgbClr val="0000CC"/>
                  </a:solidFill>
                </a:ln>
                <a:latin typeface="Arial" pitchFamily="34" charset="0"/>
                <a:ea typeface="Times New Roman" pitchFamily="18" charset="0"/>
                <a:cs typeface="Arial" pitchFamily="34" charset="0"/>
              </a:rPr>
              <a:t>, androgens, </a:t>
            </a:r>
            <a:r>
              <a:rPr lang="en-US" sz="2800" b="1" dirty="0" err="1" smtClean="0">
                <a:ln>
                  <a:solidFill>
                    <a:srgbClr val="0000CC"/>
                  </a:solidFill>
                </a:ln>
                <a:latin typeface="Arial" pitchFamily="34" charset="0"/>
                <a:ea typeface="Times New Roman" pitchFamily="18" charset="0"/>
                <a:cs typeface="Arial" pitchFamily="34" charset="0"/>
              </a:rPr>
              <a:t>phenothiazines</a:t>
            </a:r>
            <a:r>
              <a:rPr lang="en-US" sz="2800" b="1" dirty="0" smtClean="0">
                <a:ln>
                  <a:solidFill>
                    <a:srgbClr val="0000CC"/>
                  </a:solidFill>
                </a:ln>
                <a:latin typeface="Arial" pitchFamily="34" charset="0"/>
                <a:ea typeface="Times New Roman" pitchFamily="18" charset="0"/>
                <a:cs typeface="Arial" pitchFamily="34" charset="0"/>
              </a:rPr>
              <a:t>, alcohol, etc., carcinogenic - </a:t>
            </a:r>
            <a:r>
              <a:rPr lang="en-US" sz="2800" b="1" dirty="0" err="1" smtClean="0">
                <a:ln>
                  <a:solidFill>
                    <a:srgbClr val="0000CC"/>
                  </a:solidFill>
                </a:ln>
                <a:latin typeface="Arial" pitchFamily="34" charset="0"/>
                <a:ea typeface="Times New Roman" pitchFamily="18" charset="0"/>
                <a:cs typeface="Arial" pitchFamily="34" charset="0"/>
              </a:rPr>
              <a:t>cyclophosphamide</a:t>
            </a:r>
            <a:r>
              <a:rPr lang="en-US" sz="2800" b="1" dirty="0" smtClean="0">
                <a:ln>
                  <a:solidFill>
                    <a:srgbClr val="0000CC"/>
                  </a:solidFill>
                </a:ln>
                <a:latin typeface="Arial" pitchFamily="34" charset="0"/>
                <a:ea typeface="Times New Roman" pitchFamily="18" charset="0"/>
                <a:cs typeface="Arial" pitchFamily="34" charset="0"/>
              </a:rPr>
              <a:t>, possibly some hormonal drugs.</a:t>
            </a:r>
            <a:r>
              <a:rPr lang="ru-RU" sz="2800" b="1" dirty="0" smtClean="0">
                <a:ln>
                  <a:solidFill>
                    <a:srgbClr val="0000CC"/>
                  </a:solidFill>
                </a:ln>
                <a:latin typeface="Arial" pitchFamily="34" charset="0"/>
                <a:ea typeface="Times New Roman" pitchFamily="18" charset="0"/>
                <a:cs typeface="Arial" pitchFamily="34" charset="0"/>
              </a:rPr>
              <a:t> </a:t>
            </a:r>
            <a:endParaRPr lang="ru-RU" sz="2800" dirty="0">
              <a:latin typeface="Arial" pitchFamily="34" charset="0"/>
              <a:cs typeface="Arial" pitchFamily="34" charset="0"/>
            </a:endParaRPr>
          </a:p>
        </p:txBody>
      </p:sp>
      <p:sp>
        <p:nvSpPr>
          <p:cNvPr id="3" name="AutoShape 6"/>
          <p:cNvSpPr>
            <a:spLocks noChangeArrowheads="1"/>
          </p:cNvSpPr>
          <p:nvPr/>
        </p:nvSpPr>
        <p:spPr bwMode="auto">
          <a:xfrm>
            <a:off x="71438" y="142875"/>
            <a:ext cx="8858250" cy="657225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anchor="ctr"/>
          <a:lstStyle/>
          <a:p>
            <a:pPr fontAlgn="auto">
              <a:spcBef>
                <a:spcPts val="0"/>
              </a:spcBef>
              <a:spcAft>
                <a:spcPts val="0"/>
              </a:spcAft>
              <a:defRPr/>
            </a:pPr>
            <a:endParaRPr lang="ru-RU" dirty="0">
              <a:latin typeface="+mn-lt"/>
            </a:endParaRPr>
          </a:p>
        </p:txBody>
      </p:sp>
      <p:sp>
        <p:nvSpPr>
          <p:cNvPr id="4" name="Прямоугольник 3"/>
          <p:cNvSpPr/>
          <p:nvPr/>
        </p:nvSpPr>
        <p:spPr>
          <a:xfrm>
            <a:off x="214282" y="224375"/>
            <a:ext cx="8664179" cy="704295"/>
          </a:xfrm>
          <a:prstGeom prst="rect">
            <a:avLst/>
          </a:prstGeom>
        </p:spPr>
        <p:txBody>
          <a:bodyPr wrap="square">
            <a:spAutoFit/>
          </a:bodyPr>
          <a:lstStyle/>
          <a:p>
            <a:pPr algn="r">
              <a:lnSpc>
                <a:spcPct val="70000"/>
              </a:lnSpc>
              <a:defRPr/>
            </a:pPr>
            <a:r>
              <a:rPr lang="en-US" sz="2800" b="1" dirty="0" smtClean="0">
                <a:ln>
                  <a:solidFill>
                    <a:srgbClr val="0000CC"/>
                  </a:solidFill>
                </a:ln>
                <a:solidFill>
                  <a:srgbClr val="FF0000"/>
                </a:solidFill>
                <a:latin typeface="Times New Roman" pitchFamily="18" charset="0"/>
                <a:ea typeface="Times New Roman" pitchFamily="18" charset="0"/>
                <a:cs typeface="Times New Roman" pitchFamily="18" charset="0"/>
              </a:rPr>
              <a:t>CLINICAL MANIFESTATIONS OF ADVERSE EFFECTS OF DRUGS</a:t>
            </a:r>
            <a:endParaRPr lang="ru-RU" sz="2800" b="1" dirty="0" smtClean="0">
              <a:ln>
                <a:solidFill>
                  <a:srgbClr val="0000CC"/>
                </a:solidFill>
              </a:ln>
              <a:solidFill>
                <a:srgbClr val="FF0000"/>
              </a:solidFill>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idx="1"/>
          </p:nvPr>
        </p:nvSpPr>
        <p:spPr>
          <a:xfrm>
            <a:off x="0" y="0"/>
            <a:ext cx="9144000" cy="6858000"/>
          </a:xfrm>
        </p:spPr>
        <p:txBody>
          <a:bodyPr/>
          <a:lstStyle/>
          <a:p>
            <a:pPr eaLnBrk="1" hangingPunct="1">
              <a:defRPr/>
            </a:pPr>
            <a:endParaRPr lang="ru-RU" b="1" dirty="0" smtClean="0"/>
          </a:p>
          <a:p>
            <a:pPr algn="ctr">
              <a:buNone/>
              <a:defRPr/>
            </a:pPr>
            <a:r>
              <a:rPr lang="ru-RU" b="1" dirty="0" smtClean="0"/>
              <a:t> </a:t>
            </a:r>
            <a:r>
              <a:rPr lang="en-US" b="1" dirty="0" smtClean="0">
                <a:solidFill>
                  <a:srgbClr val="FFFF00"/>
                </a:solidFill>
              </a:rPr>
              <a:t>By the end of the 1980s, the nomenclature of medicines used in the United States was 26,000 names of medicines, in the FRG - 5,000, in England - 55,000, in the GDR-4,000, in France and Greece-25,000, in Spain-15,000, in Switzerland-10,000, Austria - 8000, in Poland - 6000, in the USSR - 5000, in Finland - 4400, the Netherlands - 4000, Sweden - 3740, Denmark - 2400, Bulgaria and Norway - 2000, Czechoslovakia - 1400, Romania - 900, Hungary - 1150 medicines.</a:t>
            </a:r>
            <a:endParaRPr lang="ru-RU" b="1" dirty="0" smtClean="0">
              <a:solidFill>
                <a:srgbClr val="FFFF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idx="1"/>
          </p:nvPr>
        </p:nvSpPr>
        <p:spPr>
          <a:xfrm>
            <a:off x="179388" y="260350"/>
            <a:ext cx="8686800" cy="6597650"/>
          </a:xfrm>
        </p:spPr>
        <p:txBody>
          <a:bodyPr>
            <a:normAutofit/>
          </a:bodyPr>
          <a:lstStyle/>
          <a:p>
            <a:pPr algn="ctr" eaLnBrk="1" hangingPunct="1">
              <a:lnSpc>
                <a:spcPct val="90000"/>
              </a:lnSpc>
              <a:buFont typeface="Wingdings" pitchFamily="2" charset="2"/>
              <a:buNone/>
              <a:defRPr/>
            </a:pPr>
            <a:r>
              <a:rPr lang="ru-RU" sz="2400" dirty="0" smtClean="0"/>
              <a:t>		</a:t>
            </a:r>
          </a:p>
          <a:p>
            <a:pPr algn="ctr">
              <a:lnSpc>
                <a:spcPct val="90000"/>
              </a:lnSpc>
              <a:buNone/>
              <a:defRPr/>
            </a:pPr>
            <a:r>
              <a:rPr lang="en-US" sz="4000" b="1" dirty="0" smtClean="0">
                <a:solidFill>
                  <a:srgbClr val="FFFF00"/>
                </a:solidFill>
              </a:rPr>
              <a:t>The drug side control committees established in Russia, the United States, France, England and other countries annually record from 5 to 100 thousand allergic reactions to medicines, among which more than 1% ended fatal.</a:t>
            </a:r>
            <a:endParaRPr lang="ru-RU" sz="4000" b="1" dirty="0" smtClean="0">
              <a:solidFill>
                <a:srgbClr val="FFFF00"/>
              </a:solidFill>
            </a:endParaRPr>
          </a:p>
          <a:p>
            <a:pPr algn="ctr" eaLnBrk="1" hangingPunct="1">
              <a:lnSpc>
                <a:spcPct val="90000"/>
              </a:lnSpc>
              <a:buFont typeface="Wingdings" pitchFamily="2" charset="2"/>
              <a:buNone/>
              <a:defRPr/>
            </a:pPr>
            <a:r>
              <a:rPr lang="ru-RU" sz="2400" dirty="0" smtClean="0">
                <a:solidFill>
                  <a:srgbClr val="FFFF00"/>
                </a:solidFill>
              </a:rPr>
              <a:t>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idx="1"/>
          </p:nvPr>
        </p:nvSpPr>
        <p:spPr>
          <a:xfrm>
            <a:off x="250825" y="0"/>
            <a:ext cx="8435975" cy="6858000"/>
          </a:xfrm>
        </p:spPr>
        <p:txBody>
          <a:bodyPr/>
          <a:lstStyle/>
          <a:p>
            <a:pPr algn="ctr">
              <a:buNone/>
              <a:defRPr/>
            </a:pPr>
            <a:endParaRPr lang="en-US" sz="5000" b="1" dirty="0" smtClean="0">
              <a:solidFill>
                <a:srgbClr val="FFFF00"/>
              </a:solidFill>
            </a:endParaRPr>
          </a:p>
          <a:p>
            <a:pPr algn="ctr">
              <a:buNone/>
              <a:defRPr/>
            </a:pPr>
            <a:endParaRPr lang="en-US" sz="5000" b="1" dirty="0" smtClean="0">
              <a:solidFill>
                <a:srgbClr val="FFFF00"/>
              </a:solidFill>
            </a:endParaRPr>
          </a:p>
          <a:p>
            <a:pPr algn="ctr">
              <a:buNone/>
              <a:defRPr/>
            </a:pPr>
            <a:r>
              <a:rPr lang="en-US" sz="5000" b="1" dirty="0" smtClean="0">
                <a:solidFill>
                  <a:srgbClr val="FFFF00"/>
                </a:solidFill>
              </a:rPr>
              <a:t>The costs associated with the treatment of side effects of medicines in some countries are 15-20% of the health budget.</a:t>
            </a:r>
            <a:endParaRPr lang="ru-RU" sz="5000" b="1" dirty="0" smtClean="0">
              <a:solidFill>
                <a:srgbClr val="FFFF00"/>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idx="1"/>
          </p:nvPr>
        </p:nvSpPr>
        <p:spPr>
          <a:xfrm>
            <a:off x="457200" y="404813"/>
            <a:ext cx="8229600" cy="5726112"/>
          </a:xfrm>
        </p:spPr>
        <p:txBody>
          <a:bodyPr/>
          <a:lstStyle/>
          <a:p>
            <a:pPr algn="ctr">
              <a:buNone/>
              <a:defRPr/>
            </a:pPr>
            <a:r>
              <a:rPr lang="en-US" sz="5000" b="1" dirty="0" smtClean="0">
                <a:solidFill>
                  <a:srgbClr val="FFFF00"/>
                </a:solidFill>
              </a:rPr>
              <a:t>Adverse reactions as the main cause of hospitalization are in the US 6-7%</a:t>
            </a:r>
          </a:p>
          <a:p>
            <a:pPr algn="ctr">
              <a:buNone/>
              <a:defRPr/>
            </a:pPr>
            <a:r>
              <a:rPr lang="en-US" sz="5000" b="1" dirty="0" smtClean="0">
                <a:solidFill>
                  <a:srgbClr val="FFFF00"/>
                </a:solidFill>
              </a:rPr>
              <a:t>in Norway - 11.5%, in France - 13%, in the UK - 16%.</a:t>
            </a:r>
            <a:endParaRPr lang="ru-RU" sz="5000" b="1" dirty="0" smtClean="0">
              <a:solidFill>
                <a:srgbClr val="FFFF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457200" y="260350"/>
            <a:ext cx="8229600" cy="6337300"/>
          </a:xfrm>
        </p:spPr>
        <p:txBody>
          <a:bodyPr/>
          <a:lstStyle/>
          <a:p>
            <a:pPr algn="ctr">
              <a:buNone/>
              <a:defRPr/>
            </a:pPr>
            <a:endParaRPr lang="en-US" sz="4400" b="1" dirty="0" smtClean="0">
              <a:solidFill>
                <a:srgbClr val="FFFF00"/>
              </a:solidFill>
            </a:endParaRPr>
          </a:p>
          <a:p>
            <a:pPr algn="ctr">
              <a:buNone/>
              <a:defRPr/>
            </a:pPr>
            <a:endParaRPr lang="en-US" sz="4400" b="1" dirty="0" smtClean="0">
              <a:solidFill>
                <a:srgbClr val="FFFF00"/>
              </a:solidFill>
            </a:endParaRPr>
          </a:p>
          <a:p>
            <a:pPr algn="ctr">
              <a:buNone/>
              <a:defRPr/>
            </a:pPr>
            <a:r>
              <a:rPr lang="en-US" sz="4400" b="1" dirty="0" smtClean="0">
                <a:solidFill>
                  <a:srgbClr val="FFFF00"/>
                </a:solidFill>
              </a:rPr>
              <a:t>For most medicines, the risk of side effects is 1 to 3%, and allergy to one or more drugs is detected in 5% of adults.</a:t>
            </a:r>
            <a:endParaRPr lang="ru-RU" sz="4400" b="1" dirty="0" smtClean="0">
              <a:solidFill>
                <a:srgbClr val="FFFF0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285720" y="242888"/>
            <a:ext cx="8643998" cy="6858000"/>
          </a:xfrm>
        </p:spPr>
        <p:txBody>
          <a:bodyPr/>
          <a:lstStyle/>
          <a:p>
            <a:pPr algn="ctr">
              <a:lnSpc>
                <a:spcPct val="80000"/>
              </a:lnSpc>
              <a:buNone/>
              <a:defRPr/>
            </a:pPr>
            <a:r>
              <a:rPr lang="ru-RU" sz="2800" b="1" dirty="0" smtClean="0">
                <a:solidFill>
                  <a:srgbClr val="FFFF00"/>
                </a:solidFill>
              </a:rPr>
              <a:t>  </a:t>
            </a:r>
            <a:r>
              <a:rPr lang="en-US" sz="2800" b="1" dirty="0" smtClean="0">
                <a:solidFill>
                  <a:srgbClr val="FFFF00"/>
                </a:solidFill>
              </a:rPr>
              <a:t>Adverse reactions to medicines are divided into two groups:</a:t>
            </a:r>
          </a:p>
          <a:p>
            <a:pPr algn="just">
              <a:lnSpc>
                <a:spcPct val="80000"/>
              </a:lnSpc>
              <a:buNone/>
              <a:defRPr/>
            </a:pPr>
            <a:endParaRPr lang="en-US" sz="2800" b="1" u="sng" dirty="0" smtClean="0">
              <a:solidFill>
                <a:srgbClr val="00B050"/>
              </a:solidFill>
            </a:endParaRPr>
          </a:p>
          <a:p>
            <a:pPr algn="just">
              <a:lnSpc>
                <a:spcPct val="80000"/>
              </a:lnSpc>
              <a:buNone/>
              <a:defRPr/>
            </a:pPr>
            <a:r>
              <a:rPr lang="en-US" sz="2800" b="1" u="sng" dirty="0" smtClean="0">
                <a:solidFill>
                  <a:srgbClr val="00B050"/>
                </a:solidFill>
              </a:rPr>
              <a:t>Predictable adverse reactions that:</a:t>
            </a:r>
          </a:p>
          <a:p>
            <a:pPr algn="just">
              <a:lnSpc>
                <a:spcPct val="80000"/>
              </a:lnSpc>
              <a:buNone/>
              <a:defRPr/>
            </a:pPr>
            <a:r>
              <a:rPr lang="en-US" sz="2800" b="1" dirty="0" smtClean="0">
                <a:solidFill>
                  <a:srgbClr val="FFFF00"/>
                </a:solidFill>
              </a:rPr>
              <a:t>   a) are often dose-dependent,</a:t>
            </a:r>
          </a:p>
          <a:p>
            <a:pPr algn="just">
              <a:lnSpc>
                <a:spcPct val="80000"/>
              </a:lnSpc>
              <a:buNone/>
              <a:defRPr/>
            </a:pPr>
            <a:r>
              <a:rPr lang="en-US" sz="2800" b="1" dirty="0" smtClean="0">
                <a:solidFill>
                  <a:srgbClr val="FFFF00"/>
                </a:solidFill>
              </a:rPr>
              <a:t> b) are associated with known pharmacological properties of the drug,</a:t>
            </a:r>
          </a:p>
          <a:p>
            <a:pPr algn="just">
              <a:lnSpc>
                <a:spcPct val="80000"/>
              </a:lnSpc>
              <a:buNone/>
              <a:defRPr/>
            </a:pPr>
            <a:r>
              <a:rPr lang="en-US" sz="2800" b="1" dirty="0" smtClean="0">
                <a:solidFill>
                  <a:srgbClr val="FFFF00"/>
                </a:solidFill>
              </a:rPr>
              <a:t>   c) are manifested in other patients,</a:t>
            </a:r>
          </a:p>
          <a:p>
            <a:pPr algn="just">
              <a:lnSpc>
                <a:spcPct val="80000"/>
              </a:lnSpc>
              <a:buNone/>
              <a:defRPr/>
            </a:pPr>
            <a:r>
              <a:rPr lang="en-US" sz="2800" b="1" dirty="0" smtClean="0">
                <a:solidFill>
                  <a:srgbClr val="FFFF00"/>
                </a:solidFill>
              </a:rPr>
              <a:t>  d) make up to 80% or more of the side effects when using these medicines;</a:t>
            </a:r>
          </a:p>
          <a:p>
            <a:pPr algn="just">
              <a:lnSpc>
                <a:spcPct val="80000"/>
              </a:lnSpc>
              <a:buNone/>
              <a:defRPr/>
            </a:pPr>
            <a:r>
              <a:rPr lang="en-US" sz="2800" b="1" u="sng" dirty="0" smtClean="0">
                <a:solidFill>
                  <a:srgbClr val="00B050"/>
                </a:solidFill>
              </a:rPr>
              <a:t>Unpredictable adverse reactions that:</a:t>
            </a:r>
          </a:p>
          <a:p>
            <a:pPr algn="just">
              <a:lnSpc>
                <a:spcPct val="80000"/>
              </a:lnSpc>
              <a:buNone/>
              <a:defRPr/>
            </a:pPr>
            <a:r>
              <a:rPr lang="en-US" sz="2800" b="1" dirty="0" smtClean="0">
                <a:solidFill>
                  <a:srgbClr val="FFFF00"/>
                </a:solidFill>
              </a:rPr>
              <a:t>   a) usually do not depend on the dose,</a:t>
            </a:r>
          </a:p>
          <a:p>
            <a:pPr algn="just">
              <a:lnSpc>
                <a:spcPct val="80000"/>
              </a:lnSpc>
              <a:buNone/>
              <a:defRPr/>
            </a:pPr>
            <a:r>
              <a:rPr lang="en-US" sz="2800" b="1" dirty="0" smtClean="0">
                <a:solidFill>
                  <a:srgbClr val="FFFF00"/>
                </a:solidFill>
              </a:rPr>
              <a:t>   b) are not usually associated with known pharmacological properties of the drug,</a:t>
            </a:r>
          </a:p>
          <a:p>
            <a:pPr algn="just">
              <a:lnSpc>
                <a:spcPct val="80000"/>
              </a:lnSpc>
              <a:buNone/>
              <a:defRPr/>
            </a:pPr>
            <a:r>
              <a:rPr lang="en-US" sz="2800" b="1" dirty="0" smtClean="0">
                <a:solidFill>
                  <a:srgbClr val="FFFF00"/>
                </a:solidFill>
              </a:rPr>
              <a:t> c) are often associated with the immunological reactivity of patients or with the genetic characteristics of patients prone to such reactions.</a:t>
            </a:r>
            <a:r>
              <a:rPr lang="ru-RU" sz="2800" b="1" dirty="0" smtClean="0">
                <a:solidFill>
                  <a:srgbClr val="FFFF00"/>
                </a:solidFill>
              </a:rPr>
              <a:t>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idx="1"/>
          </p:nvPr>
        </p:nvSpPr>
        <p:spPr>
          <a:xfrm>
            <a:off x="285720" y="0"/>
            <a:ext cx="8572560" cy="6858000"/>
          </a:xfrm>
        </p:spPr>
        <p:txBody>
          <a:bodyPr>
            <a:normAutofit/>
          </a:bodyPr>
          <a:lstStyle/>
          <a:p>
            <a:pPr algn="ctr">
              <a:buNone/>
              <a:defRPr/>
            </a:pPr>
            <a:r>
              <a:rPr lang="ru-RU" dirty="0" smtClean="0"/>
              <a:t>	</a:t>
            </a:r>
            <a:r>
              <a:rPr lang="en-US" sz="3600" dirty="0" smtClean="0">
                <a:solidFill>
                  <a:srgbClr val="FFC000"/>
                </a:solidFill>
              </a:rPr>
              <a:t>At the state pharmaceutical center, since 2000, a commission has been working to monitor the side effects of medicines, whose tasks include studying:</a:t>
            </a:r>
          </a:p>
          <a:p>
            <a:pPr algn="just">
              <a:buNone/>
              <a:defRPr/>
            </a:pPr>
            <a:r>
              <a:rPr lang="en-US" dirty="0" smtClean="0"/>
              <a:t>  </a:t>
            </a:r>
            <a:endParaRPr lang="ru-RU" dirty="0" smtClean="0"/>
          </a:p>
          <a:p>
            <a:pPr algn="just">
              <a:buNone/>
              <a:defRPr/>
            </a:pPr>
            <a:r>
              <a:rPr lang="ru-RU" dirty="0" smtClean="0"/>
              <a:t>-- </a:t>
            </a:r>
            <a:r>
              <a:rPr lang="en-US" dirty="0" smtClean="0"/>
              <a:t>prevalence of drug intolerance among the population of Ukraine;</a:t>
            </a:r>
          </a:p>
          <a:p>
            <a:pPr algn="just">
              <a:buNone/>
              <a:defRPr/>
            </a:pPr>
            <a:r>
              <a:rPr lang="ru-RU" dirty="0" smtClean="0"/>
              <a:t>-- </a:t>
            </a:r>
            <a:r>
              <a:rPr lang="en-US" dirty="0" smtClean="0"/>
              <a:t>patterns of side effects of medicines;</a:t>
            </a:r>
          </a:p>
          <a:p>
            <a:pPr algn="just">
              <a:buNone/>
              <a:defRPr/>
            </a:pPr>
            <a:r>
              <a:rPr lang="ru-RU" dirty="0" smtClean="0"/>
              <a:t>-- </a:t>
            </a:r>
            <a:r>
              <a:rPr lang="en-US" dirty="0" smtClean="0"/>
              <a:t>methods of monitoring and diagnosis of side effects of drugs, including drug allergies.</a:t>
            </a:r>
            <a:r>
              <a:rPr lang="ru-RU" dirty="0" smtClean="0"/>
              <a:t>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0" y="333375"/>
            <a:ext cx="9144000" cy="6524625"/>
          </a:xfrm>
        </p:spPr>
        <p:txBody>
          <a:bodyPr/>
          <a:lstStyle/>
          <a:p>
            <a:pPr algn="ctr">
              <a:buNone/>
              <a:defRPr/>
            </a:pPr>
            <a:endParaRPr lang="ru-RU" sz="5400" b="1" dirty="0" smtClean="0">
              <a:solidFill>
                <a:srgbClr val="FFFF00"/>
              </a:solidFill>
            </a:endParaRPr>
          </a:p>
          <a:p>
            <a:pPr algn="ctr">
              <a:buNone/>
              <a:defRPr/>
            </a:pPr>
            <a:r>
              <a:rPr lang="en-US" sz="5400" b="1" dirty="0" smtClean="0">
                <a:solidFill>
                  <a:srgbClr val="FFFF00"/>
                </a:solidFill>
              </a:rPr>
              <a:t>The prevalence of allergic diseases among the population of Ukraine is 59%</a:t>
            </a:r>
            <a:endParaRPr lang="ru-RU" sz="5400" b="1" dirty="0" smtClean="0">
              <a:solidFill>
                <a:srgbClr val="FFFF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a:xfrm>
            <a:off x="0" y="404813"/>
            <a:ext cx="9144000" cy="6192837"/>
          </a:xfrm>
          <a:noFill/>
        </p:spPr>
        <p:txBody>
          <a:bodyPr/>
          <a:lstStyle/>
          <a:p>
            <a:pPr algn="ctr">
              <a:buFont typeface="Wingdings" pitchFamily="2" charset="2"/>
              <a:buNone/>
            </a:pPr>
            <a:endParaRPr lang="en-US" sz="4400" b="1" i="1" dirty="0" smtClean="0">
              <a:solidFill>
                <a:srgbClr val="FFFF00"/>
              </a:solidFill>
            </a:endParaRPr>
          </a:p>
          <a:p>
            <a:pPr algn="ctr">
              <a:buFont typeface="Wingdings" pitchFamily="2" charset="2"/>
              <a:buNone/>
            </a:pPr>
            <a:r>
              <a:rPr lang="en-US" sz="4400" b="1" i="1" dirty="0" smtClean="0">
                <a:solidFill>
                  <a:srgbClr val="FFFF00"/>
                </a:solidFill>
              </a:rPr>
              <a:t>In most cases</a:t>
            </a:r>
          </a:p>
          <a:p>
            <a:pPr algn="ctr">
              <a:buFont typeface="Wingdings" pitchFamily="2" charset="2"/>
              <a:buNone/>
            </a:pPr>
            <a:r>
              <a:rPr lang="en-US" sz="4400" b="1" i="1" dirty="0" smtClean="0">
                <a:solidFill>
                  <a:srgbClr val="FFFF00"/>
                </a:solidFill>
              </a:rPr>
              <a:t>frequency and severity of side effects on drugs increase simultaneously</a:t>
            </a:r>
          </a:p>
          <a:p>
            <a:pPr algn="ctr">
              <a:buFont typeface="Wingdings" pitchFamily="2" charset="2"/>
              <a:buNone/>
            </a:pPr>
            <a:r>
              <a:rPr lang="en-US" sz="4400" b="1" i="1" dirty="0" smtClean="0">
                <a:solidFill>
                  <a:srgbClr val="FFFF00"/>
                </a:solidFill>
              </a:rPr>
              <a:t>with increasing dose</a:t>
            </a:r>
          </a:p>
          <a:p>
            <a:pPr algn="ctr">
              <a:buFont typeface="Wingdings" pitchFamily="2" charset="2"/>
              <a:buNone/>
            </a:pPr>
            <a:r>
              <a:rPr lang="en-US" sz="4400" b="1" i="1" dirty="0" smtClean="0">
                <a:solidFill>
                  <a:srgbClr val="FFFF00"/>
                </a:solidFill>
              </a:rPr>
              <a:t>or duration of treatment</a:t>
            </a:r>
            <a:endParaRPr lang="ru-RU" sz="4400" b="1" i="1" dirty="0" smtClean="0">
              <a:solidFill>
                <a:srgbClr val="FFFF00"/>
              </a:solidFill>
              <a:effectLst/>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a:noFill/>
        </p:spPr>
        <p:txBody>
          <a:bodyPr>
            <a:normAutofit/>
          </a:bodyPr>
          <a:lstStyle/>
          <a:p>
            <a:r>
              <a:rPr lang="en-US" sz="2800" i="1" dirty="0" smtClean="0">
                <a:solidFill>
                  <a:srgbClr val="00B050"/>
                </a:solidFill>
                <a:effectLst/>
              </a:rPr>
              <a:t>The most frequent adverse reactions associated with the use of antibacterial agents</a:t>
            </a:r>
            <a:endParaRPr lang="ru-RU" sz="2800" i="1" dirty="0" smtClean="0">
              <a:solidFill>
                <a:srgbClr val="00B050"/>
              </a:solidFill>
              <a:effectLst/>
            </a:endParaRPr>
          </a:p>
        </p:txBody>
      </p:sp>
      <p:sp>
        <p:nvSpPr>
          <p:cNvPr id="24579" name="Rectangle 3"/>
          <p:cNvSpPr>
            <a:spLocks noGrp="1" noChangeArrowheads="1"/>
          </p:cNvSpPr>
          <p:nvPr>
            <p:ph idx="1"/>
          </p:nvPr>
        </p:nvSpPr>
        <p:spPr>
          <a:xfrm>
            <a:off x="0" y="1196975"/>
            <a:ext cx="9144000" cy="5661025"/>
          </a:xfrm>
          <a:noFill/>
        </p:spPr>
        <p:txBody>
          <a:bodyPr/>
          <a:lstStyle/>
          <a:p>
            <a:pPr>
              <a:lnSpc>
                <a:spcPct val="90000"/>
              </a:lnSpc>
            </a:pPr>
            <a:r>
              <a:rPr lang="en-US" sz="2800" b="1" dirty="0" smtClean="0">
                <a:solidFill>
                  <a:srgbClr val="FFFF00"/>
                </a:solidFill>
                <a:latin typeface="Arial Narrow" pitchFamily="34" charset="0"/>
              </a:rPr>
              <a:t>Allergic reactions</a:t>
            </a:r>
          </a:p>
          <a:p>
            <a:pPr>
              <a:lnSpc>
                <a:spcPct val="90000"/>
              </a:lnSpc>
            </a:pPr>
            <a:endParaRPr lang="en-US" sz="2800" b="1" dirty="0" smtClean="0">
              <a:solidFill>
                <a:srgbClr val="FFFF00"/>
              </a:solidFill>
              <a:latin typeface="Arial Narrow" pitchFamily="34" charset="0"/>
            </a:endParaRPr>
          </a:p>
          <a:p>
            <a:pPr>
              <a:lnSpc>
                <a:spcPct val="90000"/>
              </a:lnSpc>
            </a:pPr>
            <a:r>
              <a:rPr lang="en-US" sz="2800" b="1" dirty="0" err="1" smtClean="0">
                <a:solidFill>
                  <a:srgbClr val="FFFF00"/>
                </a:solidFill>
                <a:latin typeface="Arial Narrow" pitchFamily="34" charset="0"/>
              </a:rPr>
              <a:t>Immunobiological</a:t>
            </a:r>
            <a:r>
              <a:rPr lang="en-US" sz="2800" b="1" dirty="0" smtClean="0">
                <a:solidFill>
                  <a:srgbClr val="FFFF00"/>
                </a:solidFill>
                <a:latin typeface="Arial Narrow" pitchFamily="34" charset="0"/>
              </a:rPr>
              <a:t> disorders: </a:t>
            </a:r>
            <a:r>
              <a:rPr lang="en-US" sz="2800" b="1" dirty="0" err="1" smtClean="0">
                <a:solidFill>
                  <a:schemeClr val="tx2"/>
                </a:solidFill>
                <a:latin typeface="Arial Narrow" pitchFamily="34" charset="0"/>
              </a:rPr>
              <a:t>dysbacteriosis</a:t>
            </a:r>
            <a:r>
              <a:rPr lang="en-US" sz="2800" b="1" dirty="0" smtClean="0">
                <a:solidFill>
                  <a:schemeClr val="tx2"/>
                </a:solidFill>
                <a:latin typeface="Arial Narrow" pitchFamily="34" charset="0"/>
              </a:rPr>
              <a:t> of the intestine, hypo- and </a:t>
            </a:r>
            <a:r>
              <a:rPr lang="en-US" sz="2800" b="1" dirty="0" err="1" smtClean="0">
                <a:solidFill>
                  <a:schemeClr val="tx2"/>
                </a:solidFill>
                <a:latin typeface="Arial Narrow" pitchFamily="34" charset="0"/>
              </a:rPr>
              <a:t>avitaminosis</a:t>
            </a:r>
            <a:r>
              <a:rPr lang="en-US" sz="2800" b="1" dirty="0" smtClean="0">
                <a:solidFill>
                  <a:schemeClr val="tx2"/>
                </a:solidFill>
                <a:latin typeface="Arial Narrow" pitchFamily="34" charset="0"/>
              </a:rPr>
              <a:t>, immunodeficiency states</a:t>
            </a:r>
          </a:p>
          <a:p>
            <a:pPr>
              <a:lnSpc>
                <a:spcPct val="90000"/>
              </a:lnSpc>
            </a:pPr>
            <a:endParaRPr lang="en-US" sz="2800" b="1" dirty="0" smtClean="0">
              <a:solidFill>
                <a:srgbClr val="FFFF00"/>
              </a:solidFill>
              <a:latin typeface="Arial Narrow" pitchFamily="34" charset="0"/>
            </a:endParaRPr>
          </a:p>
          <a:p>
            <a:pPr>
              <a:lnSpc>
                <a:spcPct val="90000"/>
              </a:lnSpc>
            </a:pPr>
            <a:r>
              <a:rPr lang="en-US" sz="2800" b="1" dirty="0" smtClean="0">
                <a:solidFill>
                  <a:srgbClr val="FFFF00"/>
                </a:solidFill>
                <a:latin typeface="Arial Narrow" pitchFamily="34" charset="0"/>
              </a:rPr>
              <a:t>Toxic effects: </a:t>
            </a:r>
            <a:r>
              <a:rPr lang="en-US" sz="2800" b="1" i="1" u="sng" dirty="0" smtClean="0">
                <a:solidFill>
                  <a:schemeClr val="tx2"/>
                </a:solidFill>
                <a:latin typeface="Arial Narrow" pitchFamily="34" charset="0"/>
              </a:rPr>
              <a:t>neurotoxicity</a:t>
            </a:r>
            <a:r>
              <a:rPr lang="en-US" sz="2800" b="1" dirty="0" smtClean="0">
                <a:solidFill>
                  <a:schemeClr val="tx2"/>
                </a:solidFill>
                <a:latin typeface="Arial Narrow" pitchFamily="34" charset="0"/>
              </a:rPr>
              <a:t> (third generation </a:t>
            </a:r>
            <a:r>
              <a:rPr lang="en-US" sz="2800" b="1" dirty="0" err="1" smtClean="0">
                <a:solidFill>
                  <a:schemeClr val="tx2"/>
                </a:solidFill>
                <a:latin typeface="Arial Narrow" pitchFamily="34" charset="0"/>
              </a:rPr>
              <a:t>cephalosporins</a:t>
            </a:r>
            <a:r>
              <a:rPr lang="en-US" sz="2800" b="1" dirty="0" smtClean="0">
                <a:solidFill>
                  <a:schemeClr val="tx2"/>
                </a:solidFill>
                <a:latin typeface="Arial Narrow" pitchFamily="34" charset="0"/>
              </a:rPr>
              <a:t>, </a:t>
            </a:r>
            <a:r>
              <a:rPr lang="en-US" sz="2800" b="1" dirty="0" err="1" smtClean="0">
                <a:solidFill>
                  <a:schemeClr val="tx2"/>
                </a:solidFill>
                <a:latin typeface="Arial Narrow" pitchFamily="34" charset="0"/>
              </a:rPr>
              <a:t>fluoroquinolones</a:t>
            </a:r>
            <a:r>
              <a:rPr lang="en-US" sz="2800" b="1" dirty="0" smtClean="0">
                <a:solidFill>
                  <a:schemeClr val="tx2"/>
                </a:solidFill>
                <a:latin typeface="Arial Narrow" pitchFamily="34" charset="0"/>
              </a:rPr>
              <a:t>), </a:t>
            </a:r>
            <a:r>
              <a:rPr lang="en-US" sz="2800" b="1" i="1" u="sng" dirty="0" err="1" smtClean="0">
                <a:solidFill>
                  <a:schemeClr val="tx2"/>
                </a:solidFill>
                <a:latin typeface="Arial Narrow" pitchFamily="34" charset="0"/>
              </a:rPr>
              <a:t>hepatotoxicity</a:t>
            </a:r>
            <a:r>
              <a:rPr lang="en-US" sz="2800" b="1" i="1" u="sng" dirty="0" smtClean="0">
                <a:solidFill>
                  <a:schemeClr val="tx2"/>
                </a:solidFill>
                <a:latin typeface="Arial Narrow" pitchFamily="34" charset="0"/>
              </a:rPr>
              <a:t> </a:t>
            </a:r>
            <a:r>
              <a:rPr lang="en-US" sz="2800" b="1" dirty="0" smtClean="0">
                <a:solidFill>
                  <a:schemeClr val="tx2"/>
                </a:solidFill>
                <a:latin typeface="Arial Narrow" pitchFamily="34" charset="0"/>
              </a:rPr>
              <a:t>(</a:t>
            </a:r>
            <a:r>
              <a:rPr lang="en-US" sz="2800" b="1" dirty="0" err="1" smtClean="0">
                <a:solidFill>
                  <a:schemeClr val="tx2"/>
                </a:solidFill>
                <a:latin typeface="Arial Narrow" pitchFamily="34" charset="0"/>
              </a:rPr>
              <a:t>macrolides</a:t>
            </a:r>
            <a:r>
              <a:rPr lang="en-US" sz="2800" b="1" dirty="0" smtClean="0">
                <a:solidFill>
                  <a:schemeClr val="tx2"/>
                </a:solidFill>
                <a:latin typeface="Arial Narrow" pitchFamily="34" charset="0"/>
              </a:rPr>
              <a:t>, </a:t>
            </a:r>
            <a:r>
              <a:rPr lang="en-US" sz="2800" b="1" dirty="0" err="1" smtClean="0">
                <a:solidFill>
                  <a:schemeClr val="tx2"/>
                </a:solidFill>
                <a:latin typeface="Arial Narrow" pitchFamily="34" charset="0"/>
              </a:rPr>
              <a:t>levomycetin</a:t>
            </a:r>
            <a:r>
              <a:rPr lang="en-US" sz="2800" b="1" dirty="0" smtClean="0">
                <a:solidFill>
                  <a:schemeClr val="tx2"/>
                </a:solidFill>
                <a:latin typeface="Arial Narrow" pitchFamily="34" charset="0"/>
              </a:rPr>
              <a:t>, </a:t>
            </a:r>
            <a:r>
              <a:rPr lang="en-US" sz="2800" b="1" dirty="0" err="1" smtClean="0">
                <a:solidFill>
                  <a:schemeClr val="tx2"/>
                </a:solidFill>
                <a:latin typeface="Arial Narrow" pitchFamily="34" charset="0"/>
              </a:rPr>
              <a:t>rifampicin</a:t>
            </a:r>
            <a:r>
              <a:rPr lang="en-US" sz="2800" b="1" dirty="0" smtClean="0">
                <a:solidFill>
                  <a:schemeClr val="tx2"/>
                </a:solidFill>
                <a:latin typeface="Arial Narrow" pitchFamily="34" charset="0"/>
              </a:rPr>
              <a:t>, </a:t>
            </a:r>
            <a:r>
              <a:rPr lang="en-US" sz="2800" b="1" dirty="0" err="1" smtClean="0">
                <a:solidFill>
                  <a:schemeClr val="tx2"/>
                </a:solidFill>
                <a:latin typeface="Arial Narrow" pitchFamily="34" charset="0"/>
              </a:rPr>
              <a:t>antituberculosis</a:t>
            </a:r>
            <a:r>
              <a:rPr lang="en-US" sz="2800" b="1" dirty="0" smtClean="0">
                <a:solidFill>
                  <a:schemeClr val="tx2"/>
                </a:solidFill>
                <a:latin typeface="Arial Narrow" pitchFamily="34" charset="0"/>
              </a:rPr>
              <a:t> drugs), </a:t>
            </a:r>
            <a:r>
              <a:rPr lang="en-US" sz="2800" b="1" i="1" u="sng" dirty="0" err="1" smtClean="0">
                <a:solidFill>
                  <a:schemeClr val="tx2"/>
                </a:solidFill>
                <a:latin typeface="Arial Narrow" pitchFamily="34" charset="0"/>
              </a:rPr>
              <a:t>nephrotoxicity</a:t>
            </a:r>
            <a:r>
              <a:rPr lang="en-US" sz="2800" b="1" dirty="0" smtClean="0">
                <a:solidFill>
                  <a:schemeClr val="tx2"/>
                </a:solidFill>
                <a:latin typeface="Arial Narrow" pitchFamily="34" charset="0"/>
              </a:rPr>
              <a:t> (</a:t>
            </a:r>
            <a:r>
              <a:rPr lang="en-US" sz="2800" b="1" dirty="0" err="1" smtClean="0">
                <a:solidFill>
                  <a:schemeClr val="tx2"/>
                </a:solidFill>
                <a:latin typeface="Arial Narrow" pitchFamily="34" charset="0"/>
              </a:rPr>
              <a:t>aminoglycosides</a:t>
            </a:r>
            <a:r>
              <a:rPr lang="en-US" sz="2800" b="1" dirty="0" smtClean="0">
                <a:solidFill>
                  <a:schemeClr val="tx2"/>
                </a:solidFill>
                <a:latin typeface="Arial Narrow" pitchFamily="34" charset="0"/>
              </a:rPr>
              <a:t>, glycopeptides), </a:t>
            </a:r>
            <a:r>
              <a:rPr lang="en-US" sz="2800" b="1" i="1" u="sng" dirty="0" err="1" smtClean="0">
                <a:solidFill>
                  <a:schemeClr val="tx2"/>
                </a:solidFill>
                <a:latin typeface="Arial Narrow" pitchFamily="34" charset="0"/>
              </a:rPr>
              <a:t>ototoxicity</a:t>
            </a:r>
            <a:r>
              <a:rPr lang="en-US" sz="2800" b="1" i="1" u="sng" dirty="0" smtClean="0">
                <a:solidFill>
                  <a:schemeClr val="tx2"/>
                </a:solidFill>
                <a:latin typeface="Arial Narrow" pitchFamily="34" charset="0"/>
              </a:rPr>
              <a:t> </a:t>
            </a:r>
            <a:r>
              <a:rPr lang="en-US" sz="2800" b="1" dirty="0" smtClean="0">
                <a:solidFill>
                  <a:schemeClr val="tx2"/>
                </a:solidFill>
                <a:latin typeface="Arial Narrow" pitchFamily="34" charset="0"/>
              </a:rPr>
              <a:t>(</a:t>
            </a:r>
            <a:r>
              <a:rPr lang="en-US" sz="2800" b="1" dirty="0" err="1" smtClean="0">
                <a:solidFill>
                  <a:schemeClr val="tx2"/>
                </a:solidFill>
                <a:latin typeface="Arial Narrow" pitchFamily="34" charset="0"/>
              </a:rPr>
              <a:t>aminoglycosides</a:t>
            </a:r>
            <a:r>
              <a:rPr lang="en-US" sz="2800" b="1" dirty="0" smtClean="0">
                <a:solidFill>
                  <a:schemeClr val="tx2"/>
                </a:solidFill>
                <a:latin typeface="Arial Narrow" pitchFamily="34" charset="0"/>
              </a:rPr>
              <a:t>), </a:t>
            </a:r>
            <a:r>
              <a:rPr lang="en-US" sz="2800" b="1" i="1" u="sng" dirty="0" err="1" smtClean="0">
                <a:solidFill>
                  <a:schemeClr val="tx2"/>
                </a:solidFill>
                <a:latin typeface="Arial Narrow" pitchFamily="34" charset="0"/>
              </a:rPr>
              <a:t>hematotoxicity</a:t>
            </a:r>
            <a:r>
              <a:rPr lang="en-US" sz="2800" b="1" dirty="0" smtClean="0">
                <a:solidFill>
                  <a:schemeClr val="tx2"/>
                </a:solidFill>
                <a:latin typeface="Arial Narrow" pitchFamily="34" charset="0"/>
              </a:rPr>
              <a:t> (</a:t>
            </a:r>
            <a:r>
              <a:rPr lang="en-US" sz="2800" b="1" dirty="0" err="1" smtClean="0">
                <a:solidFill>
                  <a:schemeClr val="tx2"/>
                </a:solidFill>
                <a:latin typeface="Arial Narrow" pitchFamily="34" charset="0"/>
              </a:rPr>
              <a:t>levomycetin</a:t>
            </a:r>
            <a:r>
              <a:rPr lang="en-US" sz="2800" b="1" dirty="0" smtClean="0">
                <a:solidFill>
                  <a:schemeClr val="tx2"/>
                </a:solidFill>
                <a:latin typeface="Arial Narrow" pitchFamily="34" charset="0"/>
              </a:rPr>
              <a:t>)</a:t>
            </a:r>
            <a:endParaRPr lang="ru-RU" sz="2800" b="1" dirty="0" smtClean="0">
              <a:solidFill>
                <a:schemeClr val="tx2"/>
              </a:solidFill>
              <a:effectLst/>
              <a:latin typeface="Arial Narrow"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720725" y="3175"/>
            <a:ext cx="8423275" cy="901700"/>
          </a:xfrm>
        </p:spPr>
        <p:txBody>
          <a:bodyPr lIns="45720" tIns="0" rIns="45720" bIns="0" anchor="b">
            <a:normAutofit/>
          </a:bodyPr>
          <a:lstStyle/>
          <a:p>
            <a:pPr algn="l">
              <a:defRPr/>
            </a:pPr>
            <a:r>
              <a:rPr lang="en-US" sz="2500"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Problems of falsification and quality of antimicrobial drugs</a:t>
            </a:r>
            <a:endParaRPr lang="ru-RU" sz="2500" kern="1200" cap="all"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endParaRPr>
          </a:p>
        </p:txBody>
      </p:sp>
      <p:sp>
        <p:nvSpPr>
          <p:cNvPr id="25603" name="Rectangle 3"/>
          <p:cNvSpPr>
            <a:spLocks noGrp="1" noChangeArrowheads="1"/>
          </p:cNvSpPr>
          <p:nvPr>
            <p:ph type="body" idx="4294967295"/>
          </p:nvPr>
        </p:nvSpPr>
        <p:spPr>
          <a:xfrm>
            <a:off x="0" y="981075"/>
            <a:ext cx="9144000" cy="5876925"/>
          </a:xfrm>
          <a:noFill/>
        </p:spPr>
        <p:txBody>
          <a:bodyPr>
            <a:normAutofit lnSpcReduction="10000"/>
          </a:bodyPr>
          <a:lstStyle/>
          <a:p>
            <a:pPr marL="273050" indent="-273050">
              <a:lnSpc>
                <a:spcPct val="80000"/>
              </a:lnSpc>
            </a:pPr>
            <a:r>
              <a:rPr lang="en-US" sz="2800" b="1" dirty="0" smtClean="0">
                <a:solidFill>
                  <a:srgbClr val="FFFF00"/>
                </a:solidFill>
                <a:latin typeface="Times New Roman" pitchFamily="18" charset="0"/>
              </a:rPr>
              <a:t>Antimicrobial agents, especially antibiotics and </a:t>
            </a:r>
            <a:r>
              <a:rPr lang="en-US" sz="2800" b="1" dirty="0" err="1" smtClean="0">
                <a:solidFill>
                  <a:srgbClr val="FFFF00"/>
                </a:solidFill>
                <a:latin typeface="Times New Roman" pitchFamily="18" charset="0"/>
              </a:rPr>
              <a:t>antiprotozoal</a:t>
            </a:r>
            <a:r>
              <a:rPr lang="en-US" sz="2800" b="1" dirty="0" smtClean="0">
                <a:solidFill>
                  <a:srgbClr val="FFFF00"/>
                </a:solidFill>
                <a:latin typeface="Times New Roman" pitchFamily="18" charset="0"/>
              </a:rPr>
              <a:t> drugs - the most often falsified in the world</a:t>
            </a:r>
          </a:p>
          <a:p>
            <a:pPr marL="273050" indent="-273050">
              <a:lnSpc>
                <a:spcPct val="80000"/>
              </a:lnSpc>
            </a:pPr>
            <a:r>
              <a:rPr lang="en-US" sz="2800" b="1" dirty="0" smtClean="0">
                <a:solidFill>
                  <a:srgbClr val="FFFF00"/>
                </a:solidFill>
                <a:latin typeface="Times New Roman" pitchFamily="18" charset="0"/>
              </a:rPr>
              <a:t>Antibiotics are counterfeited 8-10 times more often than all other drugs, </a:t>
            </a:r>
            <a:r>
              <a:rPr lang="en-US" sz="2800" b="1" dirty="0" err="1" smtClean="0">
                <a:solidFill>
                  <a:srgbClr val="FFFF00"/>
                </a:solidFill>
                <a:latin typeface="Times New Roman" pitchFamily="18" charset="0"/>
              </a:rPr>
              <a:t>antiparasitic</a:t>
            </a:r>
            <a:r>
              <a:rPr lang="en-US" sz="2800" b="1" dirty="0" smtClean="0">
                <a:solidFill>
                  <a:srgbClr val="FFFF00"/>
                </a:solidFill>
                <a:latin typeface="Times New Roman" pitchFamily="18" charset="0"/>
              </a:rPr>
              <a:t> - 2-3 times</a:t>
            </a:r>
          </a:p>
          <a:p>
            <a:pPr marL="273050" indent="-273050">
              <a:lnSpc>
                <a:spcPct val="80000"/>
              </a:lnSpc>
            </a:pPr>
            <a:r>
              <a:rPr lang="en-US" sz="2800" b="1" dirty="0" smtClean="0">
                <a:solidFill>
                  <a:srgbClr val="FFFF00"/>
                </a:solidFill>
                <a:latin typeface="Times New Roman" pitchFamily="18" charset="0"/>
              </a:rPr>
              <a:t>Among the antibiotics, the "old" (penicillin, </a:t>
            </a:r>
            <a:r>
              <a:rPr lang="en-US" sz="2800" b="1" dirty="0" err="1" smtClean="0">
                <a:solidFill>
                  <a:srgbClr val="FFFF00"/>
                </a:solidFill>
                <a:latin typeface="Times New Roman" pitchFamily="18" charset="0"/>
              </a:rPr>
              <a:t>ampicilin</a:t>
            </a:r>
            <a:r>
              <a:rPr lang="en-US" sz="2800" b="1" dirty="0" smtClean="0">
                <a:solidFill>
                  <a:srgbClr val="FFFF00"/>
                </a:solidFill>
                <a:latin typeface="Times New Roman" pitchFamily="18" charset="0"/>
              </a:rPr>
              <a:t>, tetracycline, co-</a:t>
            </a:r>
            <a:r>
              <a:rPr lang="en-US" sz="2800" b="1" dirty="0" err="1" smtClean="0">
                <a:solidFill>
                  <a:srgbClr val="FFFF00"/>
                </a:solidFill>
                <a:latin typeface="Times New Roman" pitchFamily="18" charset="0"/>
              </a:rPr>
              <a:t>trimoxazole</a:t>
            </a:r>
            <a:r>
              <a:rPr lang="en-US" sz="2800" b="1" dirty="0" smtClean="0">
                <a:solidFill>
                  <a:srgbClr val="FFFF00"/>
                </a:solidFill>
                <a:latin typeface="Times New Roman" pitchFamily="18" charset="0"/>
              </a:rPr>
              <a:t> and </a:t>
            </a:r>
            <a:r>
              <a:rPr lang="en-US" sz="2800" b="1" dirty="0" err="1" smtClean="0">
                <a:solidFill>
                  <a:srgbClr val="FFFF00"/>
                </a:solidFill>
                <a:latin typeface="Times New Roman" pitchFamily="18" charset="0"/>
              </a:rPr>
              <a:t>chloramphenicol</a:t>
            </a:r>
            <a:r>
              <a:rPr lang="en-US" sz="2800" b="1" dirty="0" smtClean="0">
                <a:solidFill>
                  <a:srgbClr val="FFFF00"/>
                </a:solidFill>
                <a:latin typeface="Times New Roman" pitchFamily="18" charset="0"/>
              </a:rPr>
              <a:t>) are most often counterfeited.</a:t>
            </a:r>
          </a:p>
          <a:p>
            <a:pPr marL="273050" indent="-273050">
              <a:lnSpc>
                <a:spcPct val="80000"/>
              </a:lnSpc>
            </a:pPr>
            <a:r>
              <a:rPr lang="en-US" sz="2800" b="1" dirty="0" smtClean="0">
                <a:solidFill>
                  <a:srgbClr val="FFFF00"/>
                </a:solidFill>
                <a:latin typeface="Times New Roman" pitchFamily="18" charset="0"/>
              </a:rPr>
              <a:t>Problems with falsification in developing countries with counterfeit </a:t>
            </a:r>
            <a:r>
              <a:rPr lang="en-US" sz="2800" b="1" dirty="0" err="1" smtClean="0">
                <a:solidFill>
                  <a:srgbClr val="FFFF00"/>
                </a:solidFill>
                <a:latin typeface="Times New Roman" pitchFamily="18" charset="0"/>
              </a:rPr>
              <a:t>antituberculous</a:t>
            </a:r>
            <a:r>
              <a:rPr lang="en-US" sz="2800" b="1" dirty="0" smtClean="0">
                <a:solidFill>
                  <a:srgbClr val="FFFF00"/>
                </a:solidFill>
                <a:latin typeface="Times New Roman" pitchFamily="18" charset="0"/>
              </a:rPr>
              <a:t> (especially combined) and </a:t>
            </a:r>
            <a:r>
              <a:rPr lang="en-US" sz="2800" b="1" dirty="0" err="1" smtClean="0">
                <a:solidFill>
                  <a:srgbClr val="FFFF00"/>
                </a:solidFill>
                <a:latin typeface="Times New Roman" pitchFamily="18" charset="0"/>
              </a:rPr>
              <a:t>antimalarial</a:t>
            </a:r>
            <a:r>
              <a:rPr lang="en-US" sz="2800" b="1" dirty="0" smtClean="0">
                <a:solidFill>
                  <a:srgbClr val="FFFF00"/>
                </a:solidFill>
                <a:latin typeface="Times New Roman" pitchFamily="18" charset="0"/>
              </a:rPr>
              <a:t> (especially </a:t>
            </a:r>
            <a:r>
              <a:rPr lang="en-US" sz="2800" b="1" dirty="0" err="1" smtClean="0">
                <a:solidFill>
                  <a:srgbClr val="FFFF00"/>
                </a:solidFill>
                <a:latin typeface="Times New Roman" pitchFamily="18" charset="0"/>
              </a:rPr>
              <a:t>artesunata</a:t>
            </a:r>
            <a:r>
              <a:rPr lang="en-US" sz="2800" b="1" dirty="0" smtClean="0">
                <a:solidFill>
                  <a:srgbClr val="FFFF00"/>
                </a:solidFill>
                <a:latin typeface="Times New Roman" pitchFamily="18" charset="0"/>
              </a:rPr>
              <a:t> - up to 40%) drugs</a:t>
            </a:r>
          </a:p>
          <a:p>
            <a:pPr marL="273050" indent="-273050">
              <a:lnSpc>
                <a:spcPct val="80000"/>
              </a:lnSpc>
            </a:pPr>
            <a:r>
              <a:rPr lang="en-US" sz="2800" b="1" dirty="0" smtClean="0">
                <a:solidFill>
                  <a:srgbClr val="FFFF00"/>
                </a:solidFill>
                <a:latin typeface="Times New Roman" pitchFamily="18" charset="0"/>
              </a:rPr>
              <a:t>Kelesidis1 T, et al. J </a:t>
            </a:r>
            <a:r>
              <a:rPr lang="en-US" sz="2800" b="1" dirty="0" err="1" smtClean="0">
                <a:solidFill>
                  <a:srgbClr val="FFFF00"/>
                </a:solidFill>
                <a:latin typeface="Times New Roman" pitchFamily="18" charset="0"/>
              </a:rPr>
              <a:t>Antimicrob</a:t>
            </a:r>
            <a:r>
              <a:rPr lang="en-US" sz="2800" b="1" dirty="0" smtClean="0">
                <a:solidFill>
                  <a:srgbClr val="FFFF00"/>
                </a:solidFill>
                <a:latin typeface="Times New Roman" pitchFamily="18" charset="0"/>
              </a:rPr>
              <a:t> </a:t>
            </a:r>
            <a:r>
              <a:rPr lang="en-US" sz="2800" b="1" dirty="0" err="1" smtClean="0">
                <a:solidFill>
                  <a:srgbClr val="FFFF00"/>
                </a:solidFill>
                <a:latin typeface="Times New Roman" pitchFamily="18" charset="0"/>
              </a:rPr>
              <a:t>Chemother</a:t>
            </a:r>
            <a:r>
              <a:rPr lang="en-US" sz="2800" b="1" dirty="0" smtClean="0">
                <a:solidFill>
                  <a:srgbClr val="FFFF00"/>
                </a:solidFill>
                <a:latin typeface="Times New Roman" pitchFamily="18" charset="0"/>
              </a:rPr>
              <a:t> 2007; 60: 214-236</a:t>
            </a:r>
          </a:p>
          <a:p>
            <a:pPr marL="273050" indent="-273050">
              <a:lnSpc>
                <a:spcPct val="80000"/>
              </a:lnSpc>
            </a:pPr>
            <a:r>
              <a:rPr lang="en-US" sz="2800" b="1" dirty="0" smtClean="0">
                <a:solidFill>
                  <a:srgbClr val="FFFF00"/>
                </a:solidFill>
                <a:latin typeface="Times New Roman" pitchFamily="18" charset="0"/>
              </a:rPr>
              <a:t>Among antiviral - cases of falsification of interferon-alpha, antiretroviral, in recent years - </a:t>
            </a:r>
            <a:r>
              <a:rPr lang="en-US" sz="2800" b="1" dirty="0" err="1" smtClean="0">
                <a:solidFill>
                  <a:srgbClr val="FFFF00"/>
                </a:solidFill>
                <a:latin typeface="Times New Roman" pitchFamily="18" charset="0"/>
              </a:rPr>
              <a:t>Tamiflu</a:t>
            </a:r>
            <a:r>
              <a:rPr lang="en-US" sz="2800" b="1" dirty="0" smtClean="0">
                <a:solidFill>
                  <a:srgbClr val="FFFF00"/>
                </a:solidFill>
                <a:latin typeface="Times New Roman" pitchFamily="18" charset="0"/>
              </a:rPr>
              <a:t> (</a:t>
            </a:r>
            <a:r>
              <a:rPr lang="en-US" sz="2800" b="1" dirty="0" err="1" smtClean="0">
                <a:solidFill>
                  <a:srgbClr val="FFFF00"/>
                </a:solidFill>
                <a:latin typeface="Times New Roman" pitchFamily="18" charset="0"/>
              </a:rPr>
              <a:t>oseltamivir</a:t>
            </a:r>
            <a:r>
              <a:rPr lang="en-US" sz="2800" b="1" dirty="0" smtClean="0">
                <a:solidFill>
                  <a:srgbClr val="FFFF00"/>
                </a:solidFill>
                <a:latin typeface="Times New Roman" pitchFamily="18" charset="0"/>
              </a:rPr>
              <a:t>)</a:t>
            </a:r>
          </a:p>
          <a:p>
            <a:pPr marL="273050" indent="-273050">
              <a:lnSpc>
                <a:spcPct val="80000"/>
              </a:lnSpc>
            </a:pPr>
            <a:r>
              <a:rPr lang="en-US" sz="2800" b="1" dirty="0" smtClean="0">
                <a:solidFill>
                  <a:srgbClr val="FFFF00"/>
                </a:solidFill>
                <a:latin typeface="Times New Roman" pitchFamily="18" charset="0"/>
              </a:rPr>
              <a:t>Loss of activity due to improper storage, especially in countries with hot climates, expiration of shelf life.</a:t>
            </a:r>
            <a:endParaRPr lang="ru-RU" sz="2800" b="1" dirty="0" smtClean="0">
              <a:solidFill>
                <a:srgbClr val="FFFF00"/>
              </a:solidFill>
              <a:effectLst/>
              <a:latin typeface="Times New Roman" pitchFamily="18" charset="0"/>
            </a:endParaRPr>
          </a:p>
          <a:p>
            <a:pPr marL="273050" indent="-273050">
              <a:lnSpc>
                <a:spcPct val="80000"/>
              </a:lnSpc>
            </a:pPr>
            <a:endParaRPr lang="ru-RU" sz="2000" dirty="0" smtClean="0">
              <a:solidFill>
                <a:srgbClr val="FFCC00"/>
              </a:solidFill>
              <a:effectLst/>
              <a:latin typeface="Times New Roman" pitchFamily="18" charset="0"/>
            </a:endParaRPr>
          </a:p>
          <a:p>
            <a:pPr marL="273050" indent="-273050">
              <a:lnSpc>
                <a:spcPct val="80000"/>
              </a:lnSpc>
            </a:pPr>
            <a:endParaRPr lang="ru-RU" sz="2000" dirty="0" smtClean="0">
              <a:effectLst/>
              <a:latin typeface="Times New Roman" pitchFamily="18" charset="0"/>
            </a:endParaRPr>
          </a:p>
          <a:p>
            <a:pPr marL="273050" indent="-273050">
              <a:lnSpc>
                <a:spcPct val="80000"/>
              </a:lnSpc>
            </a:pPr>
            <a:endParaRPr lang="ru-RU" sz="3900" dirty="0" smtClean="0">
              <a:effectLst/>
              <a:latin typeface="Times New Roman"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1905000" y="407988"/>
            <a:ext cx="7239000" cy="1143000"/>
          </a:xfrm>
        </p:spPr>
        <p:txBody>
          <a:bodyPr lIns="45720" tIns="0" rIns="45720" bIns="0" anchor="b">
            <a:normAutofit/>
          </a:bodyPr>
          <a:lstStyle/>
          <a:p>
            <a:pPr algn="l">
              <a:defRPr/>
            </a:pPr>
            <a:r>
              <a:rPr lang="en-US" sz="2100"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rPr>
              <a:t>Consequences of falsification and inadequate quality of antimicrobial agents</a:t>
            </a:r>
            <a:endParaRPr lang="ru-RU" sz="2100" kern="1200" cap="all"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Times New Roman" pitchFamily="18" charset="0"/>
            </a:endParaRPr>
          </a:p>
        </p:txBody>
      </p:sp>
      <p:sp>
        <p:nvSpPr>
          <p:cNvPr id="26627" name="Rectangle 3"/>
          <p:cNvSpPr>
            <a:spLocks noGrp="1" noChangeArrowheads="1"/>
          </p:cNvSpPr>
          <p:nvPr>
            <p:ph type="body" idx="4294967295"/>
          </p:nvPr>
        </p:nvSpPr>
        <p:spPr>
          <a:xfrm>
            <a:off x="0" y="1609725"/>
            <a:ext cx="8820150" cy="5105400"/>
          </a:xfrm>
          <a:noFill/>
        </p:spPr>
        <p:txBody>
          <a:bodyPr/>
          <a:lstStyle/>
          <a:p>
            <a:pPr marL="273050" indent="-273050">
              <a:lnSpc>
                <a:spcPct val="90000"/>
              </a:lnSpc>
            </a:pPr>
            <a:r>
              <a:rPr lang="en-US" sz="2800" u="sng" dirty="0" smtClean="0">
                <a:solidFill>
                  <a:srgbClr val="FFFF00"/>
                </a:solidFill>
                <a:latin typeface="Times New Roman" pitchFamily="18" charset="0"/>
                <a:sym typeface="Symbol" pitchFamily="18" charset="2"/>
              </a:rPr>
              <a:t>Insufficient efficiency</a:t>
            </a:r>
          </a:p>
          <a:p>
            <a:pPr marL="273050" indent="-273050">
              <a:lnSpc>
                <a:spcPct val="90000"/>
              </a:lnSpc>
            </a:pPr>
            <a:r>
              <a:rPr lang="en-US" sz="2800" u="sng" dirty="0" smtClean="0">
                <a:solidFill>
                  <a:srgbClr val="FFFF00"/>
                </a:solidFill>
                <a:latin typeface="Times New Roman" pitchFamily="18" charset="0"/>
                <a:sym typeface="Symbol" pitchFamily="18" charset="2"/>
              </a:rPr>
              <a:t>Failure of treatment</a:t>
            </a:r>
          </a:p>
          <a:p>
            <a:pPr marL="273050" indent="-273050">
              <a:lnSpc>
                <a:spcPct val="90000"/>
              </a:lnSpc>
            </a:pPr>
            <a:r>
              <a:rPr lang="en-US" sz="2800" u="sng" dirty="0" smtClean="0">
                <a:solidFill>
                  <a:srgbClr val="FFFF00"/>
                </a:solidFill>
                <a:latin typeface="Times New Roman" pitchFamily="18" charset="0"/>
                <a:sym typeface="Symbol" pitchFamily="18" charset="2"/>
              </a:rPr>
              <a:t>The risk of developing antibiotic resistance</a:t>
            </a:r>
          </a:p>
          <a:p>
            <a:pPr marL="273050" indent="-273050">
              <a:lnSpc>
                <a:spcPct val="90000"/>
              </a:lnSpc>
            </a:pPr>
            <a:r>
              <a:rPr lang="en-US" sz="2800" u="sng" dirty="0" smtClean="0">
                <a:solidFill>
                  <a:srgbClr val="FFFF00"/>
                </a:solidFill>
                <a:latin typeface="Times New Roman" pitchFamily="18" charset="0"/>
                <a:sym typeface="Symbol" pitchFamily="18" charset="2"/>
              </a:rPr>
              <a:t>Side effects and toxic effects (especially in children)</a:t>
            </a:r>
          </a:p>
          <a:p>
            <a:pPr marL="273050" indent="-273050">
              <a:lnSpc>
                <a:spcPct val="90000"/>
              </a:lnSpc>
            </a:pPr>
            <a:r>
              <a:rPr lang="en-US" sz="2800" u="sng" dirty="0" smtClean="0">
                <a:solidFill>
                  <a:srgbClr val="FFFF00"/>
                </a:solidFill>
                <a:latin typeface="Times New Roman" pitchFamily="18" charset="0"/>
                <a:sym typeface="Symbol" pitchFamily="18" charset="2"/>
              </a:rPr>
              <a:t></a:t>
            </a:r>
          </a:p>
          <a:p>
            <a:pPr marL="273050" indent="-273050">
              <a:lnSpc>
                <a:spcPct val="90000"/>
              </a:lnSpc>
            </a:pPr>
            <a:r>
              <a:rPr lang="en-US" sz="2800" u="sng" dirty="0" smtClean="0">
                <a:solidFill>
                  <a:srgbClr val="FFFF00"/>
                </a:solidFill>
                <a:latin typeface="Times New Roman" pitchFamily="18" charset="0"/>
                <a:sym typeface="Symbol" pitchFamily="18" charset="2"/>
              </a:rPr>
              <a:t>Increase in morbidity and mortality</a:t>
            </a:r>
          </a:p>
          <a:p>
            <a:pPr marL="273050" indent="-273050">
              <a:lnSpc>
                <a:spcPct val="90000"/>
              </a:lnSpc>
            </a:pPr>
            <a:r>
              <a:rPr lang="en-US" sz="2800" u="sng" dirty="0" smtClean="0">
                <a:solidFill>
                  <a:srgbClr val="FFFF00"/>
                </a:solidFill>
                <a:latin typeface="Times New Roman" pitchFamily="18" charset="0"/>
                <a:sym typeface="Symbol" pitchFamily="18" charset="2"/>
              </a:rPr>
              <a:t>"Loss" of effective drugs, the transition from narrow-spectrum antibiotics to a wider increase in the risk of occurrence and spread of antibiotic resistance, an increase in the cost of treatment</a:t>
            </a:r>
            <a:endParaRPr lang="ru-RU" sz="2800" u="sng" dirty="0" smtClean="0">
              <a:solidFill>
                <a:srgbClr val="FFFF00"/>
              </a:solidFill>
              <a:effectLst/>
              <a:latin typeface="Times New Roman" pitchFamily="18" charset="0"/>
              <a:sym typeface="Symbol" pitchFamily="18" charset="2"/>
            </a:endParaRPr>
          </a:p>
          <a:p>
            <a:pPr marL="273050" indent="-273050">
              <a:lnSpc>
                <a:spcPct val="90000"/>
              </a:lnSpc>
            </a:pPr>
            <a:endParaRPr lang="ru-RU" sz="2800" u="sng" dirty="0" smtClean="0">
              <a:solidFill>
                <a:srgbClr val="FFFF00"/>
              </a:solidFill>
              <a:effectLst/>
              <a:latin typeface="Times New Roman" pitchFamily="18" charset="0"/>
            </a:endParaRPr>
          </a:p>
          <a:p>
            <a:pPr marL="273050" indent="-273050">
              <a:lnSpc>
                <a:spcPct val="90000"/>
              </a:lnSpc>
            </a:pPr>
            <a:endParaRPr lang="ru-RU" sz="3100" dirty="0" smtClean="0">
              <a:solidFill>
                <a:srgbClr val="FFFF00"/>
              </a:solidFill>
              <a:effectLst/>
              <a:latin typeface="Times New Roman" pitchFamily="18" charset="0"/>
              <a:sym typeface="Symbol" pitchFamily="18" charset="2"/>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idx="1"/>
          </p:nvPr>
        </p:nvSpPr>
        <p:spPr>
          <a:xfrm>
            <a:off x="285720" y="0"/>
            <a:ext cx="8858280" cy="6858000"/>
          </a:xfrm>
        </p:spPr>
        <p:txBody>
          <a:bodyPr/>
          <a:lstStyle/>
          <a:p>
            <a:pPr algn="ctr" eaLnBrk="1" hangingPunct="1">
              <a:buFont typeface="Wingdings" pitchFamily="2" charset="2"/>
              <a:buNone/>
              <a:defRPr/>
            </a:pPr>
            <a:r>
              <a:rPr lang="ru-RU" dirty="0" smtClean="0">
                <a:solidFill>
                  <a:srgbClr val="FFFF00"/>
                </a:solidFill>
                <a:latin typeface="Arial Narrow" pitchFamily="34" charset="0"/>
              </a:rPr>
              <a:t>		</a:t>
            </a:r>
          </a:p>
          <a:p>
            <a:pPr>
              <a:buNone/>
              <a:defRPr/>
            </a:pPr>
            <a:r>
              <a:rPr lang="ru-RU" i="1" dirty="0" smtClean="0">
                <a:solidFill>
                  <a:srgbClr val="FFFF00"/>
                </a:solidFill>
                <a:latin typeface="Arial Narrow" pitchFamily="34" charset="0"/>
              </a:rPr>
              <a:t>       </a:t>
            </a:r>
            <a:r>
              <a:rPr lang="en-US" sz="3600" dirty="0" smtClean="0">
                <a:solidFill>
                  <a:srgbClr val="FFFF00"/>
                </a:solidFill>
                <a:latin typeface="Arial Narrow" pitchFamily="34" charset="0"/>
              </a:rPr>
              <a:t>Diagnosis of drug allergy is a complex clinical problem. The range of tests available for clinical laboratories in vitro is very limited.</a:t>
            </a:r>
          </a:p>
          <a:p>
            <a:pPr>
              <a:buNone/>
              <a:defRPr/>
            </a:pPr>
            <a:r>
              <a:rPr lang="en-US" sz="3600" dirty="0" smtClean="0">
                <a:solidFill>
                  <a:srgbClr val="FFFF00"/>
                </a:solidFill>
                <a:latin typeface="Arial Narrow" pitchFamily="34" charset="0"/>
              </a:rPr>
              <a:t>To date, a comprehensive step-by-step diagnostics of the drug allergy is proposed, which can really be implemented in health care institutions.</a:t>
            </a:r>
            <a:endParaRPr lang="ru-RU" sz="3600" dirty="0" smtClean="0">
              <a:solidFill>
                <a:srgbClr val="FFFF00"/>
              </a:solidFill>
              <a:latin typeface="Arial Narrow"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idx="1"/>
          </p:nvPr>
        </p:nvSpPr>
        <p:spPr>
          <a:xfrm>
            <a:off x="285720" y="357165"/>
            <a:ext cx="8858280" cy="6600847"/>
          </a:xfrm>
        </p:spPr>
        <p:txBody>
          <a:bodyPr/>
          <a:lstStyle/>
          <a:p>
            <a:pPr marL="533400" indent="-533400" algn="ctr">
              <a:lnSpc>
                <a:spcPct val="80000"/>
              </a:lnSpc>
              <a:buNone/>
              <a:defRPr/>
            </a:pPr>
            <a:r>
              <a:rPr lang="en-US" sz="2400" dirty="0" smtClean="0">
                <a:solidFill>
                  <a:srgbClr val="FFC000"/>
                </a:solidFill>
              </a:rPr>
              <a:t>Diagnosis of drug allergy</a:t>
            </a:r>
          </a:p>
          <a:p>
            <a:pPr marL="533400" indent="-533400" algn="ctr">
              <a:lnSpc>
                <a:spcPct val="80000"/>
              </a:lnSpc>
              <a:buNone/>
              <a:defRPr/>
            </a:pPr>
            <a:r>
              <a:rPr lang="en-US" sz="2400" dirty="0" smtClean="0">
                <a:solidFill>
                  <a:srgbClr val="FFC000"/>
                </a:solidFill>
              </a:rPr>
              <a:t>is carried out in stages:</a:t>
            </a:r>
          </a:p>
          <a:p>
            <a:pPr marL="533400" indent="-533400">
              <a:lnSpc>
                <a:spcPct val="80000"/>
              </a:lnSpc>
              <a:buNone/>
              <a:defRPr/>
            </a:pPr>
            <a:endParaRPr lang="en-US" sz="2400" dirty="0" smtClean="0"/>
          </a:p>
          <a:p>
            <a:pPr marL="533400" indent="-533400">
              <a:lnSpc>
                <a:spcPct val="80000"/>
              </a:lnSpc>
              <a:buNone/>
              <a:defRPr/>
            </a:pPr>
            <a:r>
              <a:rPr lang="en-US" sz="2400" i="1" u="sng" dirty="0" smtClean="0"/>
              <a:t>At the first stage</a:t>
            </a:r>
            <a:r>
              <a:rPr lang="en-US" sz="2400" dirty="0" smtClean="0"/>
              <a:t>, an anamnesis is collected</a:t>
            </a:r>
          </a:p>
          <a:p>
            <a:pPr marL="533400" indent="-533400">
              <a:lnSpc>
                <a:spcPct val="80000"/>
              </a:lnSpc>
              <a:buNone/>
              <a:defRPr/>
            </a:pPr>
            <a:r>
              <a:rPr lang="en-US" sz="2400" dirty="0" smtClean="0"/>
              <a:t>hereditary (medical-genetic) anamnesis,</a:t>
            </a:r>
          </a:p>
          <a:p>
            <a:pPr marL="533400" indent="-533400">
              <a:lnSpc>
                <a:spcPct val="80000"/>
              </a:lnSpc>
              <a:buNone/>
              <a:defRPr/>
            </a:pPr>
            <a:r>
              <a:rPr lang="en-US" sz="2400" dirty="0" smtClean="0"/>
              <a:t>allergic anamnesis with emphasis on sensitization to medicines; possible latent sensitization through food products from animals, which included antibiotics, growth stimulants, hormones, etc .; possible concealed sensitization associated with the use of food products with stabilizers, flavor additives, etc .;</a:t>
            </a:r>
          </a:p>
          <a:p>
            <a:pPr marL="533400" indent="-533400">
              <a:lnSpc>
                <a:spcPct val="80000"/>
              </a:lnSpc>
              <a:buNone/>
              <a:defRPr/>
            </a:pPr>
            <a:r>
              <a:rPr lang="en-US" sz="2400" dirty="0" smtClean="0"/>
              <a:t>evaluation of medications regularly used by the patient (psychotropic, anti-inflammatory, </a:t>
            </a:r>
            <a:r>
              <a:rPr lang="en-US" sz="2400" dirty="0" err="1" smtClean="0"/>
              <a:t>adrenomimetic</a:t>
            </a:r>
            <a:r>
              <a:rPr lang="en-US" sz="2400" dirty="0" smtClean="0"/>
              <a:t>, antiseptic, etc.).</a:t>
            </a:r>
          </a:p>
          <a:p>
            <a:pPr marL="533400" indent="-533400">
              <a:lnSpc>
                <a:spcPct val="80000"/>
              </a:lnSpc>
              <a:buNone/>
              <a:defRPr/>
            </a:pPr>
            <a:r>
              <a:rPr lang="en-US" sz="2400" i="1" u="sng" dirty="0" smtClean="0"/>
              <a:t>At the second stage</a:t>
            </a:r>
            <a:r>
              <a:rPr lang="en-US" sz="2400" dirty="0" smtClean="0"/>
              <a:t>,</a:t>
            </a:r>
          </a:p>
          <a:p>
            <a:pPr marL="533400" indent="-533400">
              <a:lnSpc>
                <a:spcPct val="80000"/>
              </a:lnSpc>
              <a:buNone/>
              <a:defRPr/>
            </a:pPr>
            <a:r>
              <a:rPr lang="en-US" sz="2400" dirty="0" smtClean="0"/>
              <a:t>assessment of clinical manifestations of the disease.</a:t>
            </a:r>
          </a:p>
          <a:p>
            <a:pPr marL="533400" indent="-533400">
              <a:lnSpc>
                <a:spcPct val="80000"/>
              </a:lnSpc>
              <a:buNone/>
              <a:defRPr/>
            </a:pPr>
            <a:r>
              <a:rPr lang="en-US" sz="2400" i="1" u="sng" dirty="0" smtClean="0"/>
              <a:t>Phase III </a:t>
            </a:r>
            <a:r>
              <a:rPr lang="en-US" sz="2400" dirty="0" smtClean="0"/>
              <a:t>is</a:t>
            </a:r>
          </a:p>
          <a:p>
            <a:pPr marL="533400" indent="-533400">
              <a:lnSpc>
                <a:spcPct val="80000"/>
              </a:lnSpc>
              <a:buNone/>
              <a:defRPr/>
            </a:pPr>
            <a:r>
              <a:rPr lang="en-US" sz="2400" dirty="0" err="1" smtClean="0"/>
              <a:t>allergological</a:t>
            </a:r>
            <a:r>
              <a:rPr lang="en-US" sz="2400" dirty="0" smtClean="0"/>
              <a:t> examination of the patient (in vivo, in vitro).</a:t>
            </a:r>
            <a:endParaRPr lang="ru-RU" sz="2400" dirty="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idx="1"/>
          </p:nvPr>
        </p:nvSpPr>
        <p:spPr>
          <a:xfrm>
            <a:off x="285721" y="360363"/>
            <a:ext cx="8572560" cy="6597650"/>
          </a:xfrm>
        </p:spPr>
        <p:txBody>
          <a:bodyPr/>
          <a:lstStyle/>
          <a:p>
            <a:pPr algn="ctr">
              <a:lnSpc>
                <a:spcPct val="90000"/>
              </a:lnSpc>
              <a:buNone/>
              <a:defRPr/>
            </a:pPr>
            <a:endParaRPr lang="en-US" sz="2400" b="1" dirty="0" smtClean="0">
              <a:solidFill>
                <a:srgbClr val="FFFF00"/>
              </a:solidFill>
              <a:latin typeface="Arial Narrow" pitchFamily="34" charset="0"/>
            </a:endParaRPr>
          </a:p>
          <a:p>
            <a:pPr algn="ctr">
              <a:lnSpc>
                <a:spcPct val="90000"/>
              </a:lnSpc>
              <a:buNone/>
              <a:defRPr/>
            </a:pPr>
            <a:r>
              <a:rPr lang="en-US" sz="2400" b="1" dirty="0" smtClean="0">
                <a:solidFill>
                  <a:srgbClr val="FFFF00"/>
                </a:solidFill>
                <a:latin typeface="Arial Narrow" pitchFamily="34" charset="0"/>
              </a:rPr>
              <a:t>Specific immunological studies</a:t>
            </a:r>
          </a:p>
          <a:p>
            <a:pPr algn="just">
              <a:lnSpc>
                <a:spcPct val="90000"/>
              </a:lnSpc>
              <a:buNone/>
              <a:defRPr/>
            </a:pPr>
            <a:r>
              <a:rPr lang="en-US" sz="2400" b="1" dirty="0" smtClean="0">
                <a:solidFill>
                  <a:srgbClr val="FFFF00"/>
                </a:solidFill>
                <a:latin typeface="Arial Narrow" pitchFamily="34" charset="0"/>
              </a:rPr>
              <a:t>   </a:t>
            </a:r>
          </a:p>
          <a:p>
            <a:pPr algn="just">
              <a:lnSpc>
                <a:spcPct val="90000"/>
              </a:lnSpc>
              <a:buNone/>
              <a:defRPr/>
            </a:pPr>
            <a:r>
              <a:rPr lang="en-US" sz="2400" b="1" dirty="0" smtClean="0">
                <a:solidFill>
                  <a:srgbClr val="FFFF00"/>
                </a:solidFill>
                <a:latin typeface="Arial Narrow" pitchFamily="34" charset="0"/>
              </a:rPr>
              <a:t>    </a:t>
            </a:r>
            <a:r>
              <a:rPr lang="en-US" sz="2400" b="1" dirty="0" smtClean="0">
                <a:latin typeface="Arial Narrow" pitchFamily="34" charset="0"/>
              </a:rPr>
              <a:t>Specific diagnostics of aircraft is a complex of methods aimed at identifying the allergen (or a group of allergens), causing the disease in this patient.</a:t>
            </a:r>
          </a:p>
          <a:p>
            <a:pPr algn="just">
              <a:lnSpc>
                <a:spcPct val="90000"/>
              </a:lnSpc>
              <a:buNone/>
              <a:defRPr/>
            </a:pPr>
            <a:r>
              <a:rPr lang="en-US" sz="2400" b="1" dirty="0" smtClean="0">
                <a:latin typeface="Arial Narrow" pitchFamily="34" charset="0"/>
              </a:rPr>
              <a:t>To date, most immunological studies are time-consuming, expensive, and inaccessible to medical diagnostic facilities. Therefore, as a rule, provocative tests "in vivo" are used instead of specific immunological or biophysical tests "in vitro" for these purposes. Widely used step-by-step setting of skin tests (drip, application, scarification, </a:t>
            </a:r>
            <a:r>
              <a:rPr lang="en-US" sz="2400" b="1" dirty="0" err="1" smtClean="0">
                <a:latin typeface="Arial Narrow" pitchFamily="34" charset="0"/>
              </a:rPr>
              <a:t>intradermal</a:t>
            </a:r>
            <a:r>
              <a:rPr lang="en-US" sz="2400" b="1" dirty="0" smtClean="0">
                <a:latin typeface="Arial Narrow" pitchFamily="34" charset="0"/>
              </a:rPr>
              <a:t>), sublingual tests, the diagnostic value of which is still controversial</a:t>
            </a:r>
          </a:p>
          <a:p>
            <a:pPr algn="just">
              <a:lnSpc>
                <a:spcPct val="90000"/>
              </a:lnSpc>
              <a:buNone/>
              <a:defRPr/>
            </a:pPr>
            <a:r>
              <a:rPr lang="en-US" sz="2400" b="1" dirty="0" smtClean="0">
                <a:latin typeface="Arial Narrow" pitchFamily="34" charset="0"/>
              </a:rPr>
              <a:t>From the objective differential diagnostic criteria, it is recommended to rely only on the results of test specific immunological tests, which are usually negative for </a:t>
            </a:r>
            <a:r>
              <a:rPr lang="en-US" sz="2400" b="1" dirty="0" err="1" smtClean="0">
                <a:latin typeface="Arial Narrow" pitchFamily="34" charset="0"/>
              </a:rPr>
              <a:t>pseudoallergic</a:t>
            </a:r>
            <a:r>
              <a:rPr lang="en-US" sz="2400" b="1" dirty="0" smtClean="0">
                <a:latin typeface="Arial Narrow" pitchFamily="34" charset="0"/>
              </a:rPr>
              <a:t> reactions to medications.</a:t>
            </a:r>
            <a:endParaRPr lang="ru-RU" sz="2400" b="1" dirty="0" smtClean="0">
              <a:latin typeface="Arial Narrow"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5" name="Rectangle 7"/>
          <p:cNvSpPr>
            <a:spLocks noGrp="1" noRot="1" noChangeArrowheads="1"/>
          </p:cNvSpPr>
          <p:nvPr>
            <p:ph type="title"/>
          </p:nvPr>
        </p:nvSpPr>
        <p:spPr>
          <a:xfrm>
            <a:off x="457200" y="274638"/>
            <a:ext cx="8229600" cy="922337"/>
          </a:xfrm>
        </p:spPr>
        <p:txBody>
          <a:bodyPr>
            <a:noAutofit/>
          </a:bodyPr>
          <a:lstStyle/>
          <a:p>
            <a:pPr>
              <a:defRPr/>
            </a:pPr>
            <a:r>
              <a:rPr lang="en-US" sz="2800" dirty="0" smtClean="0">
                <a:solidFill>
                  <a:srgbClr val="00B050"/>
                </a:solidFill>
                <a:latin typeface="Arial Narrow" pitchFamily="34" charset="0"/>
              </a:rPr>
              <a:t>General differential diagnostic signs of allergic and </a:t>
            </a:r>
            <a:r>
              <a:rPr lang="en-US" sz="2800" dirty="0" err="1" smtClean="0">
                <a:solidFill>
                  <a:srgbClr val="00B050"/>
                </a:solidFill>
                <a:latin typeface="Arial Narrow" pitchFamily="34" charset="0"/>
              </a:rPr>
              <a:t>pseudoallergic</a:t>
            </a:r>
            <a:r>
              <a:rPr lang="en-US" sz="2800" dirty="0" smtClean="0">
                <a:solidFill>
                  <a:srgbClr val="00B050"/>
                </a:solidFill>
                <a:latin typeface="Arial Narrow" pitchFamily="34" charset="0"/>
              </a:rPr>
              <a:t> reactions</a:t>
            </a:r>
            <a:endParaRPr lang="ru-RU" sz="2800" dirty="0" smtClean="0">
              <a:solidFill>
                <a:srgbClr val="00B050"/>
              </a:solidFill>
              <a:latin typeface="Arial Narrow" pitchFamily="34" charset="0"/>
            </a:endParaRPr>
          </a:p>
        </p:txBody>
      </p:sp>
      <p:graphicFrame>
        <p:nvGraphicFramePr>
          <p:cNvPr id="32909" name="Group 141"/>
          <p:cNvGraphicFramePr>
            <a:graphicFrameLocks noGrp="1"/>
          </p:cNvGraphicFramePr>
          <p:nvPr>
            <p:ph type="tbl" idx="1"/>
          </p:nvPr>
        </p:nvGraphicFramePr>
        <p:xfrm>
          <a:off x="457200" y="1268413"/>
          <a:ext cx="8229600" cy="5327652"/>
        </p:xfrm>
        <a:graphic>
          <a:graphicData uri="http://schemas.openxmlformats.org/drawingml/2006/table">
            <a:tbl>
              <a:tblPr/>
              <a:tblGrid>
                <a:gridCol w="4283075"/>
                <a:gridCol w="1746250"/>
                <a:gridCol w="2200275"/>
              </a:tblGrid>
              <a:tr h="7191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Symptoms</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Allergic reactions</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err="1" smtClean="0">
                          <a:ln>
                            <a:noFill/>
                          </a:ln>
                          <a:solidFill>
                            <a:srgbClr val="FFFF00"/>
                          </a:solidFill>
                          <a:effectLst/>
                          <a:latin typeface="Times New Roman" pitchFamily="18" charset="0"/>
                          <a:cs typeface="Times New Roman" pitchFamily="18" charset="0"/>
                        </a:rPr>
                        <a:t>Pseudoallergic</a:t>
                      </a: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 reactions</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Allergic diseases in the family</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Often</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Rarely</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18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Atopic diseases in a patient</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Often</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Rarely</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1755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The amount of allergen that causes the reaction</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Minimal</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Relatively large</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191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The relationship between the dose of the allergen and the severity of the reaction</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Absent</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Present</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06474">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Skin tests with specific allergens</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Relatively positive</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Negative or false positive</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Total </a:t>
                      </a:r>
                      <a:r>
                        <a:rPr kumimoji="0" lang="en-US" sz="1600" b="1" i="0" u="none" strike="noStrike" cap="none" normalizeH="0" baseline="0" dirty="0" err="1" smtClean="0">
                          <a:ln>
                            <a:noFill/>
                          </a:ln>
                          <a:solidFill>
                            <a:srgbClr val="FFFF00"/>
                          </a:solidFill>
                          <a:effectLst/>
                          <a:latin typeface="Arial" charset="0"/>
                        </a:rPr>
                        <a:t>IgE</a:t>
                      </a:r>
                      <a:r>
                        <a:rPr kumimoji="0" lang="en-US" sz="1600" b="1" i="0" u="none" strike="noStrike" cap="none" normalizeH="0" baseline="0" dirty="0" smtClean="0">
                          <a:ln>
                            <a:noFill/>
                          </a:ln>
                          <a:solidFill>
                            <a:srgbClr val="FFFF00"/>
                          </a:solidFill>
                          <a:effectLst/>
                          <a:latin typeface="Arial" charset="0"/>
                        </a:rPr>
                        <a:t> in serum</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Promoted</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Within normal limits</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Specific </a:t>
                      </a:r>
                      <a:r>
                        <a:rPr kumimoji="0" lang="ru-RU" sz="1600" b="1" i="0" u="none" strike="noStrike" cap="none" normalizeH="0" baseline="0" dirty="0" err="1" smtClean="0">
                          <a:ln>
                            <a:noFill/>
                          </a:ln>
                          <a:solidFill>
                            <a:srgbClr val="FFFF00"/>
                          </a:solidFill>
                          <a:effectLst/>
                          <a:latin typeface="Times New Roman" pitchFamily="18" charset="0"/>
                          <a:cs typeface="Times New Roman" pitchFamily="18" charset="0"/>
                        </a:rPr>
                        <a:t>IgE</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Is revealed</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Absent</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Arial" charset="0"/>
                        </a:rPr>
                        <a:t>The </a:t>
                      </a:r>
                      <a:r>
                        <a:rPr kumimoji="0" lang="en-US" sz="1600" b="1" i="0" u="none" strike="noStrike" cap="none" normalizeH="0" baseline="0" dirty="0" err="1" smtClean="0">
                          <a:ln>
                            <a:noFill/>
                          </a:ln>
                          <a:solidFill>
                            <a:srgbClr val="FFFF00"/>
                          </a:solidFill>
                          <a:effectLst/>
                          <a:latin typeface="Arial" charset="0"/>
                        </a:rPr>
                        <a:t>Straightback-Küstner</a:t>
                      </a:r>
                      <a:r>
                        <a:rPr kumimoji="0" lang="en-US" sz="1600" b="1" i="0" u="none" strike="noStrike" cap="none" normalizeH="0" baseline="0" dirty="0" smtClean="0">
                          <a:ln>
                            <a:noFill/>
                          </a:ln>
                          <a:solidFill>
                            <a:srgbClr val="FFFF00"/>
                          </a:solidFill>
                          <a:effectLst/>
                          <a:latin typeface="Arial" charset="0"/>
                        </a:rPr>
                        <a:t> reaction</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Positive</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Times New Roman" pitchFamily="18" charset="0"/>
                          <a:cs typeface="Times New Roman" pitchFamily="18" charset="0"/>
                        </a:rPr>
                        <a:t>Negative</a:t>
                      </a:r>
                      <a:endParaRPr kumimoji="0" lang="ru-RU" sz="1600" b="1" i="0" u="none" strike="noStrike" cap="none" normalizeH="0" baseline="0" dirty="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idx="1"/>
          </p:nvPr>
        </p:nvSpPr>
        <p:spPr>
          <a:xfrm>
            <a:off x="500034" y="500042"/>
            <a:ext cx="8358246" cy="6097608"/>
          </a:xfrm>
        </p:spPr>
        <p:txBody>
          <a:bodyPr/>
          <a:lstStyle/>
          <a:p>
            <a:pPr algn="ctr">
              <a:buNone/>
              <a:defRPr/>
            </a:pPr>
            <a:r>
              <a:rPr lang="en-US" sz="2800" dirty="0" smtClean="0">
                <a:solidFill>
                  <a:srgbClr val="00B050"/>
                </a:solidFill>
                <a:latin typeface="Arial Narrow" pitchFamily="34" charset="0"/>
              </a:rPr>
              <a:t>The protocol of the full complex of methods providing diagnostics of all types of hypersensitivity, recommended by the Institute of Immunology, includes:</a:t>
            </a:r>
          </a:p>
          <a:p>
            <a:pPr algn="ctr">
              <a:buNone/>
              <a:defRPr/>
            </a:pPr>
            <a:endParaRPr lang="en-US" sz="2800" dirty="0" smtClean="0">
              <a:solidFill>
                <a:srgbClr val="FFFF00"/>
              </a:solidFill>
              <a:latin typeface="Arial Narrow" pitchFamily="34" charset="0"/>
            </a:endParaRPr>
          </a:p>
          <a:p>
            <a:pPr algn="just">
              <a:buNone/>
              <a:defRPr/>
            </a:pPr>
            <a:r>
              <a:rPr lang="en-US" sz="2800" dirty="0" smtClean="0">
                <a:solidFill>
                  <a:srgbClr val="FFFF00"/>
                </a:solidFill>
                <a:latin typeface="Arial Narrow" pitchFamily="34" charset="0"/>
              </a:rPr>
              <a:t>- determination of the level of total (total) </a:t>
            </a:r>
            <a:r>
              <a:rPr lang="en-US" sz="2800" dirty="0" err="1" smtClean="0">
                <a:solidFill>
                  <a:srgbClr val="FFFF00"/>
                </a:solidFill>
                <a:latin typeface="Arial Narrow" pitchFamily="34" charset="0"/>
              </a:rPr>
              <a:t>IgE</a:t>
            </a:r>
            <a:r>
              <a:rPr lang="en-US" sz="2800" dirty="0" smtClean="0">
                <a:solidFill>
                  <a:srgbClr val="FFFF00"/>
                </a:solidFill>
                <a:latin typeface="Arial Narrow" pitchFamily="34" charset="0"/>
              </a:rPr>
              <a:t> and </a:t>
            </a:r>
            <a:r>
              <a:rPr lang="en-US" sz="2800" dirty="0" err="1" smtClean="0">
                <a:solidFill>
                  <a:srgbClr val="FFFF00"/>
                </a:solidFill>
                <a:latin typeface="Arial Narrow" pitchFamily="34" charset="0"/>
              </a:rPr>
              <a:t>IgG</a:t>
            </a:r>
            <a:r>
              <a:rPr lang="en-US" sz="2800" dirty="0" smtClean="0">
                <a:solidFill>
                  <a:srgbClr val="FFFF00"/>
                </a:solidFill>
                <a:latin typeface="Arial Narrow" pitchFamily="34" charset="0"/>
              </a:rPr>
              <a:t>;</a:t>
            </a:r>
          </a:p>
          <a:p>
            <a:pPr algn="just">
              <a:buNone/>
              <a:defRPr/>
            </a:pPr>
            <a:r>
              <a:rPr lang="en-US" sz="2800" dirty="0" smtClean="0">
                <a:solidFill>
                  <a:srgbClr val="FFFF00"/>
                </a:solidFill>
                <a:latin typeface="Arial Narrow" pitchFamily="34" charset="0"/>
              </a:rPr>
              <a:t>- detection of reactions of anaphylactic, </a:t>
            </a:r>
            <a:r>
              <a:rPr lang="en-US" sz="2800" dirty="0" err="1" smtClean="0">
                <a:solidFill>
                  <a:srgbClr val="FFFF00"/>
                </a:solidFill>
                <a:latin typeface="Arial Narrow" pitchFamily="34" charset="0"/>
              </a:rPr>
              <a:t>IgE</a:t>
            </a:r>
            <a:r>
              <a:rPr lang="en-US" sz="2800" dirty="0" smtClean="0">
                <a:solidFill>
                  <a:srgbClr val="FFFF00"/>
                </a:solidFill>
                <a:latin typeface="Arial Narrow" pitchFamily="34" charset="0"/>
              </a:rPr>
              <a:t>-dependent type;</a:t>
            </a:r>
          </a:p>
          <a:p>
            <a:pPr algn="just">
              <a:buNone/>
              <a:defRPr/>
            </a:pPr>
            <a:r>
              <a:rPr lang="en-US" sz="2800" dirty="0" smtClean="0">
                <a:solidFill>
                  <a:srgbClr val="FFFF00"/>
                </a:solidFill>
                <a:latin typeface="Arial Narrow" pitchFamily="34" charset="0"/>
              </a:rPr>
              <a:t>- registration of </a:t>
            </a:r>
            <a:r>
              <a:rPr lang="en-US" sz="2800" dirty="0" err="1" smtClean="0">
                <a:solidFill>
                  <a:srgbClr val="FFFF00"/>
                </a:solidFill>
                <a:latin typeface="Arial Narrow" pitchFamily="34" charset="0"/>
              </a:rPr>
              <a:t>immunocomplex</a:t>
            </a:r>
            <a:r>
              <a:rPr lang="en-US" sz="2800" dirty="0" smtClean="0">
                <a:solidFill>
                  <a:srgbClr val="FFFF00"/>
                </a:solidFill>
                <a:latin typeface="Arial Narrow" pitchFamily="34" charset="0"/>
              </a:rPr>
              <a:t> reactions (</a:t>
            </a:r>
            <a:r>
              <a:rPr lang="en-US" sz="2800" dirty="0" err="1" smtClean="0">
                <a:solidFill>
                  <a:srgbClr val="FFFF00"/>
                </a:solidFill>
                <a:latin typeface="Arial Narrow" pitchFamily="34" charset="0"/>
              </a:rPr>
              <a:t>IgG</a:t>
            </a:r>
            <a:r>
              <a:rPr lang="en-US" sz="2800" dirty="0" smtClean="0">
                <a:solidFill>
                  <a:srgbClr val="FFFF00"/>
                </a:solidFill>
                <a:latin typeface="Arial Narrow" pitchFamily="34" charset="0"/>
              </a:rPr>
              <a:t>, </a:t>
            </a:r>
            <a:r>
              <a:rPr lang="en-US" sz="2800" dirty="0" err="1" smtClean="0">
                <a:solidFill>
                  <a:srgbClr val="FFFF00"/>
                </a:solidFill>
                <a:latin typeface="Arial Narrow" pitchFamily="34" charset="0"/>
              </a:rPr>
              <a:t>IgM</a:t>
            </a:r>
            <a:r>
              <a:rPr lang="en-US" sz="2800" dirty="0" smtClean="0">
                <a:solidFill>
                  <a:srgbClr val="FFFF00"/>
                </a:solidFill>
                <a:latin typeface="Arial Narrow" pitchFamily="34" charset="0"/>
              </a:rPr>
              <a:t>);</a:t>
            </a:r>
          </a:p>
          <a:p>
            <a:pPr algn="just">
              <a:buNone/>
              <a:defRPr/>
            </a:pPr>
            <a:r>
              <a:rPr lang="en-US" sz="2800" dirty="0" smtClean="0">
                <a:solidFill>
                  <a:srgbClr val="FFFF00"/>
                </a:solidFill>
                <a:latin typeface="Arial Narrow" pitchFamily="34" charset="0"/>
              </a:rPr>
              <a:t>- determination of the reaction of </a:t>
            </a:r>
            <a:r>
              <a:rPr lang="en-US" sz="2800" dirty="0" err="1" smtClean="0">
                <a:solidFill>
                  <a:srgbClr val="FFFF00"/>
                </a:solidFill>
                <a:latin typeface="Arial Narrow" pitchFamily="34" charset="0"/>
              </a:rPr>
              <a:t>cytotoxic</a:t>
            </a:r>
            <a:r>
              <a:rPr lang="en-US" sz="2800" dirty="0" smtClean="0">
                <a:solidFill>
                  <a:srgbClr val="FFFF00"/>
                </a:solidFill>
                <a:latin typeface="Arial Narrow" pitchFamily="34" charset="0"/>
              </a:rPr>
              <a:t> and intermediate (delayed) type (</a:t>
            </a:r>
            <a:r>
              <a:rPr lang="en-US" sz="2800" dirty="0" err="1" smtClean="0">
                <a:solidFill>
                  <a:srgbClr val="FFFF00"/>
                </a:solidFill>
                <a:latin typeface="Arial Narrow" pitchFamily="34" charset="0"/>
              </a:rPr>
              <a:t>IgG</a:t>
            </a:r>
            <a:r>
              <a:rPr lang="en-US" sz="2800" dirty="0" smtClean="0">
                <a:solidFill>
                  <a:srgbClr val="FFFF00"/>
                </a:solidFill>
                <a:latin typeface="Arial Narrow" pitchFamily="34" charset="0"/>
              </a:rPr>
              <a:t>, </a:t>
            </a:r>
            <a:r>
              <a:rPr lang="en-US" sz="2800" dirty="0" err="1" smtClean="0">
                <a:solidFill>
                  <a:srgbClr val="FFFF00"/>
                </a:solidFill>
                <a:latin typeface="Arial Narrow" pitchFamily="34" charset="0"/>
              </a:rPr>
              <a:t>IgM</a:t>
            </a:r>
            <a:r>
              <a:rPr lang="en-US" sz="2800" dirty="0" smtClean="0">
                <a:solidFill>
                  <a:srgbClr val="FFFF00"/>
                </a:solidFill>
                <a:latin typeface="Arial Narrow" pitchFamily="34" charset="0"/>
              </a:rPr>
              <a:t>);</a:t>
            </a:r>
          </a:p>
          <a:p>
            <a:pPr algn="just">
              <a:buNone/>
              <a:defRPr/>
            </a:pPr>
            <a:r>
              <a:rPr lang="en-US" sz="2800" dirty="0" smtClean="0">
                <a:solidFill>
                  <a:srgbClr val="FFFF00"/>
                </a:solidFill>
                <a:latin typeface="Arial Narrow" pitchFamily="34" charset="0"/>
              </a:rPr>
              <a:t>- diagnostics of cell-mediated, T-cell and delayed reactions.</a:t>
            </a:r>
            <a:endParaRPr lang="ru-RU" sz="2800" dirty="0" smtClean="0">
              <a:solidFill>
                <a:srgbClr val="FFFF00"/>
              </a:solidFill>
              <a:latin typeface="Arial Narrow"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idx="1"/>
          </p:nvPr>
        </p:nvSpPr>
        <p:spPr>
          <a:xfrm>
            <a:off x="0" y="260350"/>
            <a:ext cx="9144000" cy="6597650"/>
          </a:xfrm>
        </p:spPr>
        <p:txBody>
          <a:bodyPr/>
          <a:lstStyle/>
          <a:p>
            <a:pPr algn="ctr">
              <a:lnSpc>
                <a:spcPct val="90000"/>
              </a:lnSpc>
              <a:buNone/>
              <a:defRPr/>
            </a:pPr>
            <a:r>
              <a:rPr lang="ru-RU" b="1" dirty="0" smtClean="0"/>
              <a:t>		</a:t>
            </a:r>
            <a:r>
              <a:rPr lang="en-US" b="1" dirty="0" smtClean="0"/>
              <a:t> </a:t>
            </a:r>
            <a:r>
              <a:rPr lang="en-US" b="1" dirty="0" smtClean="0">
                <a:solidFill>
                  <a:srgbClr val="FFC000"/>
                </a:solidFill>
              </a:rPr>
              <a:t>To improve the reliability of the results of laboratory diagnostics of drug allergy in vitro, the "Center for Clinical Pharmacology and Pharmacotherapy" has developed test systems and reagent kits for the complex diagnosis of drug allergy. With their help, a parallel investigation of the sensitivity of the cells of the body and the detection of specific antibodies to drugs by various methods are possible. In this case, the presence of a positive response in one of the tests is the basis for the withdrawal of the investigational drug.</a:t>
            </a:r>
            <a:endParaRPr lang="ru-RU" dirty="0" smtClean="0">
              <a:solidFill>
                <a:srgbClr val="FFC000"/>
              </a:solidFill>
              <a:latin typeface="Arial Narrow"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idx="1"/>
          </p:nvPr>
        </p:nvSpPr>
        <p:spPr>
          <a:xfrm>
            <a:off x="0" y="357166"/>
            <a:ext cx="9144000" cy="6286544"/>
          </a:xfrm>
        </p:spPr>
        <p:txBody>
          <a:bodyPr>
            <a:noAutofit/>
          </a:bodyPr>
          <a:lstStyle/>
          <a:p>
            <a:pPr>
              <a:lnSpc>
                <a:spcPct val="90000"/>
              </a:lnSpc>
              <a:defRPr/>
            </a:pPr>
            <a:r>
              <a:rPr lang="en-US" sz="2800" dirty="0" smtClean="0">
                <a:solidFill>
                  <a:srgbClr val="FFFF00"/>
                </a:solidFill>
                <a:latin typeface="Arial Narrow" pitchFamily="34" charset="0"/>
              </a:rPr>
              <a:t>For the diagnosis of Type 1 reactions, the most reliable is the study of the level of total </a:t>
            </a:r>
            <a:r>
              <a:rPr lang="en-US" sz="2800" dirty="0" err="1" smtClean="0">
                <a:solidFill>
                  <a:srgbClr val="FFFF00"/>
                </a:solidFill>
                <a:latin typeface="Arial Narrow" pitchFamily="34" charset="0"/>
              </a:rPr>
              <a:t>IgE</a:t>
            </a:r>
            <a:r>
              <a:rPr lang="en-US" sz="2800" dirty="0" smtClean="0">
                <a:solidFill>
                  <a:srgbClr val="FFFF00"/>
                </a:solidFill>
                <a:latin typeface="Arial Narrow" pitchFamily="34" charset="0"/>
              </a:rPr>
              <a:t> and specific </a:t>
            </a:r>
            <a:r>
              <a:rPr lang="en-US" sz="2800" dirty="0" err="1" smtClean="0">
                <a:solidFill>
                  <a:srgbClr val="FFFF00"/>
                </a:solidFill>
                <a:latin typeface="Arial Narrow" pitchFamily="34" charset="0"/>
              </a:rPr>
              <a:t>immunoglobulins</a:t>
            </a:r>
            <a:r>
              <a:rPr lang="en-US" sz="2800" dirty="0" smtClean="0">
                <a:solidFill>
                  <a:srgbClr val="FFFF00"/>
                </a:solidFill>
                <a:latin typeface="Arial Narrow" pitchFamily="34" charset="0"/>
              </a:rPr>
              <a:t> E to medicines that may indicate a threat or the presence of immediate allergic reactions (enzyme immunoassay).</a:t>
            </a:r>
          </a:p>
          <a:p>
            <a:pPr>
              <a:lnSpc>
                <a:spcPct val="90000"/>
              </a:lnSpc>
              <a:defRPr/>
            </a:pPr>
            <a:r>
              <a:rPr lang="en-US" sz="2800" dirty="0" smtClean="0">
                <a:solidFill>
                  <a:srgbClr val="FFFF00"/>
                </a:solidFill>
                <a:latin typeface="Arial Narrow" pitchFamily="34" charset="0"/>
              </a:rPr>
              <a:t>To diagnose </a:t>
            </a:r>
            <a:r>
              <a:rPr lang="en-US" sz="2800" dirty="0" err="1" smtClean="0">
                <a:solidFill>
                  <a:srgbClr val="FFFF00"/>
                </a:solidFill>
                <a:latin typeface="Arial Narrow" pitchFamily="34" charset="0"/>
              </a:rPr>
              <a:t>cytotoxic</a:t>
            </a:r>
            <a:r>
              <a:rPr lang="en-US" sz="2800" dirty="0" smtClean="0">
                <a:solidFill>
                  <a:srgbClr val="FFFF00"/>
                </a:solidFill>
                <a:latin typeface="Arial Narrow" pitchFamily="34" charset="0"/>
              </a:rPr>
              <a:t> type (type 2) reactions, it is now proposed to investigate the level of specific </a:t>
            </a:r>
            <a:r>
              <a:rPr lang="en-US" sz="2800" dirty="0" err="1" smtClean="0">
                <a:solidFill>
                  <a:srgbClr val="FFFF00"/>
                </a:solidFill>
                <a:latin typeface="Arial Narrow" pitchFamily="34" charset="0"/>
              </a:rPr>
              <a:t>IgM</a:t>
            </a:r>
            <a:r>
              <a:rPr lang="en-US" sz="2800" dirty="0" smtClean="0">
                <a:solidFill>
                  <a:srgbClr val="FFFF00"/>
                </a:solidFill>
                <a:latin typeface="Arial Narrow" pitchFamily="34" charset="0"/>
              </a:rPr>
              <a:t> and </a:t>
            </a:r>
            <a:r>
              <a:rPr lang="en-US" sz="2800" dirty="0" err="1" smtClean="0">
                <a:solidFill>
                  <a:srgbClr val="FFFF00"/>
                </a:solidFill>
                <a:latin typeface="Arial Narrow" pitchFamily="34" charset="0"/>
              </a:rPr>
              <a:t>IgG</a:t>
            </a:r>
            <a:r>
              <a:rPr lang="en-US" sz="2800" dirty="0" smtClean="0">
                <a:solidFill>
                  <a:srgbClr val="FFFF00"/>
                </a:solidFill>
                <a:latin typeface="Arial Narrow" pitchFamily="34" charset="0"/>
              </a:rPr>
              <a:t> antibodies (enzyme immunoassay).</a:t>
            </a:r>
          </a:p>
          <a:p>
            <a:pPr>
              <a:lnSpc>
                <a:spcPct val="90000"/>
              </a:lnSpc>
              <a:defRPr/>
            </a:pPr>
            <a:r>
              <a:rPr lang="en-US" sz="2800" dirty="0" smtClean="0">
                <a:solidFill>
                  <a:srgbClr val="FFFF00"/>
                </a:solidFill>
                <a:latin typeface="Arial Narrow" pitchFamily="34" charset="0"/>
              </a:rPr>
              <a:t>Diagnosis of type 3 (</a:t>
            </a:r>
            <a:r>
              <a:rPr lang="en-US" sz="2800" dirty="0" err="1" smtClean="0">
                <a:solidFill>
                  <a:srgbClr val="FFFF00"/>
                </a:solidFill>
                <a:latin typeface="Arial Narrow" pitchFamily="34" charset="0"/>
              </a:rPr>
              <a:t>immunocomplex</a:t>
            </a:r>
            <a:r>
              <a:rPr lang="en-US" sz="2800" dirty="0" smtClean="0">
                <a:solidFill>
                  <a:srgbClr val="FFFF00"/>
                </a:solidFill>
                <a:latin typeface="Arial Narrow" pitchFamily="34" charset="0"/>
              </a:rPr>
              <a:t>) reactions relies on the determination of the level of specific circulating immune complexes, consisting of allergenic drugs and </a:t>
            </a:r>
            <a:r>
              <a:rPr lang="en-US" sz="2800" dirty="0" err="1" smtClean="0">
                <a:solidFill>
                  <a:srgbClr val="FFFF00"/>
                </a:solidFill>
                <a:latin typeface="Arial Narrow" pitchFamily="34" charset="0"/>
              </a:rPr>
              <a:t>immunoglobulins</a:t>
            </a:r>
            <a:r>
              <a:rPr lang="en-US" sz="2800" dirty="0" smtClean="0">
                <a:solidFill>
                  <a:srgbClr val="FFFF00"/>
                </a:solidFill>
                <a:latin typeface="Arial Narrow" pitchFamily="34" charset="0"/>
              </a:rPr>
              <a:t>. The proposed method is based on the use of our modified </a:t>
            </a:r>
            <a:r>
              <a:rPr lang="en-US" sz="2800" dirty="0" err="1" smtClean="0">
                <a:solidFill>
                  <a:srgbClr val="FFFF00"/>
                </a:solidFill>
                <a:latin typeface="Arial Narrow" pitchFamily="34" charset="0"/>
              </a:rPr>
              <a:t>nephelometric</a:t>
            </a:r>
            <a:r>
              <a:rPr lang="en-US" sz="2800" dirty="0" smtClean="0">
                <a:solidFill>
                  <a:srgbClr val="FFFF00"/>
                </a:solidFill>
                <a:latin typeface="Arial Narrow" pitchFamily="34" charset="0"/>
              </a:rPr>
              <a:t> method according to </a:t>
            </a:r>
            <a:r>
              <a:rPr lang="en-US" sz="2800" dirty="0" err="1" smtClean="0">
                <a:solidFill>
                  <a:srgbClr val="FFFF00"/>
                </a:solidFill>
                <a:latin typeface="Arial Narrow" pitchFamily="34" charset="0"/>
              </a:rPr>
              <a:t>Huanye</a:t>
            </a:r>
            <a:r>
              <a:rPr lang="en-US" sz="2800" dirty="0" smtClean="0">
                <a:solidFill>
                  <a:srgbClr val="FFFF00"/>
                </a:solidFill>
                <a:latin typeface="Arial Narrow" pitchFamily="34" charset="0"/>
              </a:rPr>
              <a:t>. The </a:t>
            </a:r>
            <a:r>
              <a:rPr lang="en-US" sz="2800" dirty="0" err="1" smtClean="0">
                <a:solidFill>
                  <a:srgbClr val="FFFF00"/>
                </a:solidFill>
                <a:latin typeface="Arial Narrow" pitchFamily="34" charset="0"/>
              </a:rPr>
              <a:t>immunoenzymatic</a:t>
            </a:r>
            <a:r>
              <a:rPr lang="en-US" sz="2800" dirty="0" smtClean="0">
                <a:solidFill>
                  <a:srgbClr val="FFFF00"/>
                </a:solidFill>
                <a:latin typeface="Arial Narrow" pitchFamily="34" charset="0"/>
              </a:rPr>
              <a:t> determination of specific </a:t>
            </a:r>
            <a:r>
              <a:rPr lang="en-US" sz="2800" dirty="0" err="1" smtClean="0">
                <a:solidFill>
                  <a:srgbClr val="FFFF00"/>
                </a:solidFill>
                <a:latin typeface="Arial Narrow" pitchFamily="34" charset="0"/>
              </a:rPr>
              <a:t>IgG</a:t>
            </a:r>
            <a:r>
              <a:rPr lang="en-US" sz="2800" dirty="0" smtClean="0">
                <a:solidFill>
                  <a:srgbClr val="FFFF00"/>
                </a:solidFill>
                <a:latin typeface="Arial Narrow" pitchFamily="34" charset="0"/>
              </a:rPr>
              <a:t> and </a:t>
            </a:r>
            <a:r>
              <a:rPr lang="en-US" sz="2800" dirty="0" err="1" smtClean="0">
                <a:solidFill>
                  <a:srgbClr val="FFFF00"/>
                </a:solidFill>
                <a:latin typeface="Arial Narrow" pitchFamily="34" charset="0"/>
              </a:rPr>
              <a:t>IgM</a:t>
            </a:r>
            <a:r>
              <a:rPr lang="en-US" sz="2800" dirty="0" smtClean="0">
                <a:solidFill>
                  <a:srgbClr val="FFFF00"/>
                </a:solidFill>
                <a:latin typeface="Arial Narrow" pitchFamily="34" charset="0"/>
              </a:rPr>
              <a:t> is also indicative.</a:t>
            </a:r>
          </a:p>
          <a:p>
            <a:pPr>
              <a:lnSpc>
                <a:spcPct val="90000"/>
              </a:lnSpc>
              <a:defRPr/>
            </a:pPr>
            <a:r>
              <a:rPr lang="en-US" sz="2800" dirty="0" smtClean="0">
                <a:solidFill>
                  <a:srgbClr val="FFFF00"/>
                </a:solidFill>
                <a:latin typeface="Arial Narrow" pitchFamily="34" charset="0"/>
              </a:rPr>
              <a:t>Diagnosis of type 4 (delayed) reactions involves the detection of sensitized lymphocytes in the presence of drug allergens ("load" tests with T lymphocytes).</a:t>
            </a:r>
            <a:endParaRPr lang="ru-RU" sz="2800" dirty="0" smtClean="0">
              <a:solidFill>
                <a:srgbClr val="FFFF00"/>
              </a:solidFill>
              <a:latin typeface="Arial Narrow"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Line 109"/>
          <p:cNvSpPr>
            <a:spLocks noChangeShapeType="1"/>
          </p:cNvSpPr>
          <p:nvPr/>
        </p:nvSpPr>
        <p:spPr bwMode="auto">
          <a:xfrm>
            <a:off x="184150" y="1798638"/>
            <a:ext cx="6765925" cy="0"/>
          </a:xfrm>
          <a:prstGeom prst="line">
            <a:avLst/>
          </a:prstGeom>
          <a:noFill/>
          <a:ln w="57150" cmpd="thinThick">
            <a:solidFill>
              <a:srgbClr val="0000FF"/>
            </a:solidFill>
            <a:round/>
            <a:headEnd/>
            <a:tailEnd/>
          </a:ln>
        </p:spPr>
        <p:txBody>
          <a:bodyPr/>
          <a:lstStyle/>
          <a:p>
            <a:endParaRPr lang="ru-RU"/>
          </a:p>
        </p:txBody>
      </p:sp>
      <p:sp>
        <p:nvSpPr>
          <p:cNvPr id="34819" name="Line 108"/>
          <p:cNvSpPr>
            <a:spLocks noChangeShapeType="1"/>
          </p:cNvSpPr>
          <p:nvPr/>
        </p:nvSpPr>
        <p:spPr bwMode="auto">
          <a:xfrm>
            <a:off x="184150" y="2728913"/>
            <a:ext cx="6765925" cy="0"/>
          </a:xfrm>
          <a:prstGeom prst="line">
            <a:avLst/>
          </a:prstGeom>
          <a:noFill/>
          <a:ln w="57150" cmpd="thickThin">
            <a:solidFill>
              <a:srgbClr val="0000FF"/>
            </a:solidFill>
            <a:round/>
            <a:headEnd/>
            <a:tailEnd/>
          </a:ln>
        </p:spPr>
        <p:txBody>
          <a:bodyPr/>
          <a:lstStyle/>
          <a:p>
            <a:endParaRPr lang="ru-RU"/>
          </a:p>
        </p:txBody>
      </p:sp>
      <p:sp>
        <p:nvSpPr>
          <p:cNvPr id="34820" name="Rectangle 110"/>
          <p:cNvSpPr>
            <a:spLocks noChangeArrowheads="1"/>
          </p:cNvSpPr>
          <p:nvPr/>
        </p:nvSpPr>
        <p:spPr bwMode="auto">
          <a:xfrm>
            <a:off x="755650" y="317500"/>
            <a:ext cx="7704138" cy="584775"/>
          </a:xfrm>
          <a:prstGeom prst="rect">
            <a:avLst/>
          </a:prstGeom>
          <a:noFill/>
          <a:ln w="9525">
            <a:noFill/>
            <a:miter lim="800000"/>
            <a:headEnd/>
            <a:tailEnd/>
          </a:ln>
        </p:spPr>
        <p:txBody>
          <a:bodyPr anchor="ctr">
            <a:spAutoFit/>
          </a:bodyPr>
          <a:lstStyle/>
          <a:p>
            <a:r>
              <a:rPr lang="en-US" sz="1600" b="1" dirty="0" smtClean="0">
                <a:solidFill>
                  <a:srgbClr val="FFFF00"/>
                </a:solidFill>
                <a:latin typeface="Arial" charset="0"/>
                <a:cs typeface="Times New Roman" pitchFamily="18" charset="0"/>
              </a:rPr>
              <a:t>CENTER FOR CLINICAL PHARMACOLOGY AND PHARMACOTHERAPY</a:t>
            </a:r>
            <a:r>
              <a:rPr lang="ru-RU" sz="1600" b="1" dirty="0" smtClean="0">
                <a:solidFill>
                  <a:srgbClr val="FFFF00"/>
                </a:solidFill>
                <a:latin typeface="Arial" charset="0"/>
                <a:cs typeface="Times New Roman" pitchFamily="18" charset="0"/>
              </a:rPr>
              <a:t> </a:t>
            </a:r>
            <a:endParaRPr lang="ru-RU" sz="1600" dirty="0" smtClean="0">
              <a:solidFill>
                <a:srgbClr val="FFFF00"/>
              </a:solidFill>
              <a:latin typeface="Arial" charset="0"/>
            </a:endParaRPr>
          </a:p>
          <a:p>
            <a:pPr eaLnBrk="0" hangingPunct="0"/>
            <a:endParaRPr lang="ru-RU" sz="1600" dirty="0">
              <a:solidFill>
                <a:srgbClr val="FFFF00"/>
              </a:solidFill>
              <a:latin typeface="Arial" charset="0"/>
            </a:endParaRPr>
          </a:p>
        </p:txBody>
      </p:sp>
      <p:sp>
        <p:nvSpPr>
          <p:cNvPr id="34821" name="Rectangle 111"/>
          <p:cNvSpPr>
            <a:spLocks noChangeArrowheads="1"/>
          </p:cNvSpPr>
          <p:nvPr/>
        </p:nvSpPr>
        <p:spPr bwMode="auto">
          <a:xfrm>
            <a:off x="539750" y="527050"/>
            <a:ext cx="7993063" cy="1107996"/>
          </a:xfrm>
          <a:prstGeom prst="rect">
            <a:avLst/>
          </a:prstGeom>
          <a:noFill/>
          <a:ln w="9525">
            <a:noFill/>
            <a:miter lim="800000"/>
            <a:headEnd/>
            <a:tailEnd/>
          </a:ln>
        </p:spPr>
        <p:txBody>
          <a:bodyPr anchor="ctr">
            <a:spAutoFit/>
          </a:bodyPr>
          <a:lstStyle/>
          <a:p>
            <a:r>
              <a:rPr lang="ru-RU" sz="1400" dirty="0">
                <a:solidFill>
                  <a:srgbClr val="FFFF00"/>
                </a:solidFill>
                <a:latin typeface="Arial" charset="0"/>
              </a:rPr>
              <a:t/>
            </a:r>
            <a:br>
              <a:rPr lang="ru-RU" sz="1400" dirty="0">
                <a:solidFill>
                  <a:srgbClr val="FFFF00"/>
                </a:solidFill>
                <a:latin typeface="Arial" charset="0"/>
              </a:rPr>
            </a:br>
            <a:endParaRPr lang="ru-RU" sz="1400" dirty="0">
              <a:solidFill>
                <a:srgbClr val="FFFF00"/>
              </a:solidFill>
              <a:latin typeface="Arial" charset="0"/>
            </a:endParaRPr>
          </a:p>
          <a:p>
            <a:pPr eaLnBrk="0" hangingPunct="0"/>
            <a:r>
              <a:rPr lang="en-US" sz="2400" b="1" dirty="0" smtClean="0">
                <a:solidFill>
                  <a:srgbClr val="FFFF00"/>
                </a:solidFill>
                <a:latin typeface="Times New Roman" pitchFamily="18" charset="0"/>
              </a:rPr>
              <a:t>results of a study on drug allergy </a:t>
            </a:r>
            <a:endParaRPr lang="ru-RU" sz="2400" dirty="0">
              <a:solidFill>
                <a:srgbClr val="FFFF00"/>
              </a:solidFill>
              <a:latin typeface="Times New Roman" pitchFamily="18" charset="0"/>
            </a:endParaRPr>
          </a:p>
          <a:p>
            <a:pPr eaLnBrk="0" hangingPunct="0"/>
            <a:endParaRPr lang="ru-RU" sz="1400" dirty="0">
              <a:solidFill>
                <a:srgbClr val="FFFF00"/>
              </a:solidFill>
              <a:latin typeface="Arial" charset="0"/>
            </a:endParaRPr>
          </a:p>
        </p:txBody>
      </p:sp>
      <p:sp>
        <p:nvSpPr>
          <p:cNvPr id="34822" name="Rectangle 112"/>
          <p:cNvSpPr>
            <a:spLocks noChangeArrowheads="1"/>
          </p:cNvSpPr>
          <p:nvPr/>
        </p:nvSpPr>
        <p:spPr bwMode="auto">
          <a:xfrm>
            <a:off x="611188" y="1125538"/>
            <a:ext cx="6622326" cy="1200329"/>
          </a:xfrm>
          <a:prstGeom prst="rect">
            <a:avLst/>
          </a:prstGeom>
          <a:noFill/>
          <a:ln w="9525">
            <a:noFill/>
            <a:miter lim="800000"/>
            <a:headEnd/>
            <a:tailEnd/>
          </a:ln>
        </p:spPr>
        <p:txBody>
          <a:bodyPr wrap="none" anchor="ctr">
            <a:spAutoFit/>
          </a:bodyPr>
          <a:lstStyle/>
          <a:p>
            <a:pPr algn="l"/>
            <a:r>
              <a:rPr lang="ru-RU" dirty="0">
                <a:solidFill>
                  <a:srgbClr val="FFFF00"/>
                </a:solidFill>
                <a:latin typeface="Arial" charset="0"/>
              </a:rPr>
              <a:t/>
            </a:r>
            <a:br>
              <a:rPr lang="ru-RU" dirty="0">
                <a:solidFill>
                  <a:srgbClr val="FFFF00"/>
                </a:solidFill>
                <a:latin typeface="Arial" charset="0"/>
              </a:rPr>
            </a:br>
            <a:endParaRPr lang="ru-RU" dirty="0">
              <a:solidFill>
                <a:srgbClr val="FFFF00"/>
              </a:solidFill>
              <a:latin typeface="Arial" charset="0"/>
            </a:endParaRPr>
          </a:p>
          <a:p>
            <a:pPr algn="l" eaLnBrk="0" hangingPunct="0"/>
            <a:r>
              <a:rPr lang="en-US" b="1" i="1" dirty="0" smtClean="0">
                <a:solidFill>
                  <a:srgbClr val="FFFF00"/>
                </a:solidFill>
                <a:latin typeface="Arial" charset="0"/>
                <a:cs typeface="Times New Roman" pitchFamily="18" charset="0"/>
              </a:rPr>
              <a:t>Name </a:t>
            </a:r>
            <a:r>
              <a:rPr lang="en-US" b="1" i="1" dirty="0" err="1" smtClean="0">
                <a:solidFill>
                  <a:srgbClr val="FFFF00"/>
                </a:solidFill>
                <a:latin typeface="Arial" charset="0"/>
                <a:cs typeface="Times New Roman" pitchFamily="18" charset="0"/>
              </a:rPr>
              <a:t>Ivanov</a:t>
            </a:r>
            <a:r>
              <a:rPr lang="en-US" b="1" i="1" dirty="0" smtClean="0">
                <a:solidFill>
                  <a:srgbClr val="FFFF00"/>
                </a:solidFill>
                <a:latin typeface="Arial" charset="0"/>
                <a:cs typeface="Times New Roman" pitchFamily="18" charset="0"/>
              </a:rPr>
              <a:t> I.I.</a:t>
            </a:r>
            <a:r>
              <a:rPr lang="ru-RU" b="1" i="1" dirty="0" smtClean="0">
                <a:solidFill>
                  <a:srgbClr val="FFFF00"/>
                </a:solidFill>
                <a:latin typeface="Arial" charset="0"/>
                <a:cs typeface="Times New Roman" pitchFamily="18" charset="0"/>
              </a:rPr>
              <a:t>                                           </a:t>
            </a:r>
            <a:r>
              <a:rPr lang="en-US" b="1" i="1" dirty="0" smtClean="0">
                <a:solidFill>
                  <a:srgbClr val="FFFF00"/>
                </a:solidFill>
                <a:latin typeface="Arial" charset="0"/>
                <a:cs typeface="Times New Roman" pitchFamily="18" charset="0"/>
              </a:rPr>
              <a:t>Date of birth</a:t>
            </a:r>
            <a:r>
              <a:rPr lang="ru-RU" dirty="0" smtClean="0">
                <a:solidFill>
                  <a:srgbClr val="FFFF00"/>
                </a:solidFill>
                <a:latin typeface="Arial" charset="0"/>
                <a:cs typeface="Times New Roman" pitchFamily="18" charset="0"/>
              </a:rPr>
              <a:t> 1</a:t>
            </a:r>
            <a:r>
              <a:rPr lang="en-US" dirty="0" smtClean="0">
                <a:solidFill>
                  <a:srgbClr val="FFFF00"/>
                </a:solidFill>
                <a:latin typeface="Arial" charset="0"/>
                <a:cs typeface="Times New Roman" pitchFamily="18" charset="0"/>
              </a:rPr>
              <a:t>954</a:t>
            </a:r>
            <a:endParaRPr lang="ru-RU" dirty="0">
              <a:solidFill>
                <a:srgbClr val="FFFF00"/>
              </a:solidFill>
              <a:latin typeface="Arial" charset="0"/>
            </a:endParaRPr>
          </a:p>
          <a:p>
            <a:pPr algn="l" eaLnBrk="0" hangingPunct="0"/>
            <a:endParaRPr lang="ru-RU" dirty="0">
              <a:solidFill>
                <a:srgbClr val="FFFF00"/>
              </a:solidFill>
              <a:latin typeface="Arial" charset="0"/>
            </a:endParaRPr>
          </a:p>
        </p:txBody>
      </p:sp>
      <p:graphicFrame>
        <p:nvGraphicFramePr>
          <p:cNvPr id="27683" name="Group 35"/>
          <p:cNvGraphicFramePr>
            <a:graphicFrameLocks noGrp="1"/>
          </p:cNvGraphicFramePr>
          <p:nvPr/>
        </p:nvGraphicFramePr>
        <p:xfrm>
          <a:off x="1116013" y="2492375"/>
          <a:ext cx="6797675" cy="1646239"/>
        </p:xfrm>
        <a:graphic>
          <a:graphicData uri="http://schemas.openxmlformats.org/drawingml/2006/table">
            <a:tbl>
              <a:tblPr/>
              <a:tblGrid>
                <a:gridCol w="1698625"/>
                <a:gridCol w="1455737"/>
                <a:gridCol w="1093788"/>
                <a:gridCol w="1274762"/>
                <a:gridCol w="1274763"/>
              </a:tblGrid>
              <a:tr h="91457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00"/>
                          </a:solidFill>
                          <a:effectLst/>
                          <a:latin typeface="Times New Roman" pitchFamily="18" charset="0"/>
                          <a:cs typeface="Times New Roman" pitchFamily="18" charset="0"/>
                        </a:rPr>
                        <a:t>Drug</a:t>
                      </a:r>
                      <a:endParaRPr kumimoji="0" lang="ru-RU" sz="1800" b="0" i="0" u="none" strike="noStrike" cap="none" normalizeH="0" baseline="0" dirty="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00"/>
                          </a:solidFill>
                          <a:effectLst/>
                          <a:latin typeface="Times New Roman" pitchFamily="18" charset="0"/>
                          <a:cs typeface="Times New Roman" pitchFamily="18" charset="0"/>
                        </a:rPr>
                        <a:t>Alteration index</a:t>
                      </a:r>
                      <a:r>
                        <a:rPr kumimoji="0" lang="ru-RU" sz="1800" b="1" i="0" u="none" strike="noStrike" cap="none" normalizeH="0" baseline="0" dirty="0" smtClean="0">
                          <a:ln>
                            <a:noFill/>
                          </a:ln>
                          <a:solidFill>
                            <a:srgbClr val="FFFF00"/>
                          </a:solidFill>
                          <a:effectLst/>
                          <a:latin typeface="Times New Roman" pitchFamily="18" charset="0"/>
                          <a:cs typeface="Times New Roman" pitchFamily="18" charset="0"/>
                        </a:rPr>
                        <a:t>, %</a:t>
                      </a:r>
                      <a:endParaRPr kumimoji="0" lang="ru-RU" sz="1800" b="0" i="0" u="none" strike="noStrike" cap="none" normalizeH="0" baseline="0" dirty="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00"/>
                          </a:solidFill>
                          <a:effectLst/>
                          <a:latin typeface="Times New Roman" pitchFamily="18" charset="0"/>
                          <a:cs typeface="Times New Roman" pitchFamily="18" charset="0"/>
                        </a:rPr>
                        <a:t>CIK</a:t>
                      </a:r>
                      <a:r>
                        <a:rPr kumimoji="0" lang="ru-RU" sz="1800" b="1" i="0" u="none" strike="noStrike" cap="none" normalizeH="0" baseline="0" dirty="0" smtClean="0">
                          <a:ln>
                            <a:noFill/>
                          </a:ln>
                          <a:solidFill>
                            <a:srgbClr val="FFFF00"/>
                          </a:solidFill>
                          <a:effectLst/>
                          <a:latin typeface="Times New Roman" pitchFamily="18" charset="0"/>
                          <a:cs typeface="Times New Roman" pitchFamily="18" charset="0"/>
                        </a:rPr>
                        <a:t>, %</a:t>
                      </a:r>
                      <a:endParaRPr kumimoji="0" lang="ru-RU" sz="1800" b="0" i="0" u="none" strike="noStrike" cap="none" normalizeH="0" baseline="0" dirty="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РРО, %</a:t>
                      </a:r>
                      <a:endParaRPr kumimoji="0" lang="ru-RU" sz="1800" b="0" i="0" u="none" strike="noStrike" cap="none" normalizeH="0" baseline="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Norme</a:t>
                      </a:r>
                      <a:r>
                        <a:rPr kumimoji="0" lang="ru-RU" sz="1800" b="1" i="0" u="none" strike="noStrike" cap="none" normalizeH="0" baseline="0" dirty="0" smtClean="0">
                          <a:ln>
                            <a:noFill/>
                          </a:ln>
                          <a:solidFill>
                            <a:srgbClr val="FFFF00"/>
                          </a:solidFill>
                          <a:effectLst/>
                          <a:latin typeface="Times New Roman" pitchFamily="18" charset="0"/>
                          <a:cs typeface="Times New Roman" pitchFamily="18" charset="0"/>
                        </a:rPr>
                        <a:t>, %</a:t>
                      </a:r>
                      <a:endParaRPr kumimoji="0" lang="ru-RU" sz="1800" b="0" i="0" u="none" strike="noStrike" cap="none" normalizeH="0" baseline="0" dirty="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8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Cefazolin</a:t>
                      </a:r>
                      <a:endParaRPr kumimoji="0" lang="ru-RU" sz="1800" b="0" i="0" u="none" strike="noStrike" cap="none" normalizeH="0" baseline="0" dirty="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37</a:t>
                      </a:r>
                      <a:endParaRPr kumimoji="0" lang="ru-RU" sz="1800" b="0" i="0" u="none" strike="noStrike" cap="none" normalizeH="0" baseline="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12,3</a:t>
                      </a:r>
                      <a:endParaRPr kumimoji="0" lang="ru-RU" sz="1800" b="0" i="0" u="none" strike="noStrike" cap="none" normalizeH="0" baseline="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27,6</a:t>
                      </a:r>
                      <a:endParaRPr kumimoji="0" lang="ru-RU" sz="1800" b="0" i="0" u="none" strike="noStrike" cap="none" normalizeH="0" baseline="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00"/>
                          </a:solidFill>
                          <a:effectLst/>
                          <a:latin typeface="Times New Roman" pitchFamily="18" charset="0"/>
                          <a:cs typeface="Times New Roman" pitchFamily="18" charset="0"/>
                        </a:rPr>
                        <a:t>To </a:t>
                      </a:r>
                      <a:r>
                        <a:rPr kumimoji="0" lang="ru-RU" sz="1800" b="1" i="0" u="none" strike="noStrike" cap="none" normalizeH="0" baseline="0" dirty="0" smtClean="0">
                          <a:ln>
                            <a:noFill/>
                          </a:ln>
                          <a:solidFill>
                            <a:srgbClr val="FFFF00"/>
                          </a:solidFill>
                          <a:effectLst/>
                          <a:latin typeface="Times New Roman" pitchFamily="18" charset="0"/>
                          <a:cs typeface="Times New Roman" pitchFamily="18" charset="0"/>
                        </a:rPr>
                        <a:t>10</a:t>
                      </a:r>
                      <a:endParaRPr kumimoji="0" lang="ru-RU" sz="1800" b="0" i="0" u="none" strike="noStrike" cap="none" normalizeH="0" baseline="0" dirty="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8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Azithromycin</a:t>
                      </a:r>
                      <a:endParaRPr kumimoji="0" lang="ru-RU" sz="1800" b="0" i="0" u="none" strike="noStrike" cap="none" normalizeH="0" baseline="0" dirty="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6</a:t>
                      </a:r>
                      <a:endParaRPr kumimoji="0" lang="ru-RU" sz="1800" b="0" i="0" u="none" strike="noStrike" cap="none" normalizeH="0" baseline="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8</a:t>
                      </a:r>
                      <a:endParaRPr kumimoji="0" lang="ru-RU" sz="1800" b="0" i="0" u="none" strike="noStrike" cap="none" normalizeH="0" baseline="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3</a:t>
                      </a:r>
                      <a:endParaRPr kumimoji="0" lang="ru-RU" sz="1800" b="0" i="0" u="none" strike="noStrike" cap="none" normalizeH="0" baseline="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a:t>
                      </a:r>
                      <a:endParaRPr kumimoji="0" lang="ru-RU" sz="1800" b="0" i="0" u="none" strike="noStrike" cap="none" normalizeH="0" baseline="0" smtClean="0">
                        <a:ln>
                          <a:noFill/>
                        </a:ln>
                        <a:solidFill>
                          <a:srgbClr val="FFFF00"/>
                        </a:solidFill>
                        <a:effectLst/>
                        <a:latin typeface="Arial"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4849" name="Rectangle 209"/>
          <p:cNvSpPr>
            <a:spLocks noChangeArrowheads="1"/>
          </p:cNvSpPr>
          <p:nvPr/>
        </p:nvSpPr>
        <p:spPr bwMode="auto">
          <a:xfrm>
            <a:off x="323850" y="4962525"/>
            <a:ext cx="8601075" cy="338554"/>
          </a:xfrm>
          <a:prstGeom prst="rect">
            <a:avLst/>
          </a:prstGeom>
          <a:noFill/>
          <a:ln w="9525">
            <a:noFill/>
            <a:miter lim="800000"/>
            <a:headEnd/>
            <a:tailEnd/>
          </a:ln>
        </p:spPr>
        <p:txBody>
          <a:bodyPr anchor="ctr">
            <a:spAutoFit/>
          </a:bodyPr>
          <a:lstStyle/>
          <a:p>
            <a:r>
              <a:rPr lang="en-US" sz="1600" dirty="0" smtClean="0">
                <a:solidFill>
                  <a:srgbClr val="FFFF00"/>
                </a:solidFill>
                <a:latin typeface="Arial" charset="0"/>
                <a:cs typeface="Times New Roman" pitchFamily="18" charset="0"/>
              </a:rPr>
              <a:t>Conclusion: hypersensitivity to </a:t>
            </a:r>
            <a:r>
              <a:rPr lang="en-US" sz="1600" dirty="0" err="1" smtClean="0">
                <a:solidFill>
                  <a:srgbClr val="FFFF00"/>
                </a:solidFill>
                <a:latin typeface="Arial" charset="0"/>
                <a:cs typeface="Times New Roman" pitchFamily="18" charset="0"/>
              </a:rPr>
              <a:t>cefazolin</a:t>
            </a:r>
            <a:r>
              <a:rPr lang="en-US" sz="1600" dirty="0" smtClean="0">
                <a:solidFill>
                  <a:srgbClr val="FFFF00"/>
                </a:solidFill>
                <a:latin typeface="Arial" charset="0"/>
                <a:cs typeface="Times New Roman" pitchFamily="18" charset="0"/>
              </a:rPr>
              <a:t> has been identified. Possible use of </a:t>
            </a:r>
            <a:r>
              <a:rPr lang="en-US" sz="1600" dirty="0" err="1" smtClean="0">
                <a:solidFill>
                  <a:srgbClr val="FFFF00"/>
                </a:solidFill>
                <a:latin typeface="Arial" charset="0"/>
                <a:cs typeface="Times New Roman" pitchFamily="18" charset="0"/>
              </a:rPr>
              <a:t>azithromycin</a:t>
            </a:r>
            <a:r>
              <a:rPr lang="en-US" sz="1600" dirty="0" smtClean="0">
                <a:solidFill>
                  <a:srgbClr val="FFFF00"/>
                </a:solidFill>
                <a:latin typeface="Arial" charset="0"/>
                <a:cs typeface="Times New Roman" pitchFamily="18" charset="0"/>
              </a:rPr>
              <a:t>.</a:t>
            </a:r>
            <a:endParaRPr lang="ru-RU" sz="1600" dirty="0">
              <a:solidFill>
                <a:srgbClr val="FFFF00"/>
              </a:solidFill>
              <a:latin typeface="Arial"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p:txBody>
          <a:bodyPr>
            <a:normAutofit fontScale="90000"/>
          </a:bodyPr>
          <a:lstStyle/>
          <a:p>
            <a:pPr>
              <a:defRPr/>
            </a:pPr>
            <a:r>
              <a:rPr lang="en-US" sz="1800" dirty="0" smtClean="0">
                <a:solidFill>
                  <a:srgbClr val="FFFF00"/>
                </a:solidFill>
              </a:rPr>
              <a:t>CENTER FOR CLINICAL PHARMACOLOGY AND PHARMACOTHERAPY</a:t>
            </a:r>
            <a:r>
              <a:rPr lang="ru-RU" sz="1800" dirty="0" smtClean="0">
                <a:solidFill>
                  <a:srgbClr val="FFFF00"/>
                </a:solidFill>
              </a:rPr>
              <a:t/>
            </a:r>
            <a:br>
              <a:rPr lang="ru-RU" sz="1800" dirty="0" smtClean="0">
                <a:solidFill>
                  <a:srgbClr val="FFFF00"/>
                </a:solidFill>
              </a:rPr>
            </a:br>
            <a:r>
              <a:rPr lang="en-US" sz="1800" dirty="0" smtClean="0">
                <a:solidFill>
                  <a:srgbClr val="FFFF00"/>
                </a:solidFill>
              </a:rPr>
              <a:t>The result of the study for drug allergy by IFA</a:t>
            </a:r>
            <a:r>
              <a:rPr lang="ru-RU" sz="1800" i="1" dirty="0" smtClean="0">
                <a:solidFill>
                  <a:srgbClr val="FFFF00"/>
                </a:solidFill>
              </a:rPr>
              <a:t/>
            </a:r>
            <a:br>
              <a:rPr lang="ru-RU" sz="1800" i="1" dirty="0" smtClean="0">
                <a:solidFill>
                  <a:srgbClr val="FFFF00"/>
                </a:solidFill>
              </a:rPr>
            </a:br>
            <a:r>
              <a:rPr lang="ru-RU" sz="1800" i="1" dirty="0" smtClean="0">
                <a:solidFill>
                  <a:srgbClr val="FFFF00"/>
                </a:solidFill>
              </a:rPr>
              <a:t>               </a:t>
            </a:r>
            <a:r>
              <a:rPr lang="en-US" sz="1800" i="1" dirty="0" smtClean="0">
                <a:solidFill>
                  <a:srgbClr val="FFFF00"/>
                </a:solidFill>
              </a:rPr>
              <a:t>Name</a:t>
            </a:r>
            <a:r>
              <a:rPr lang="ru-RU" sz="1800" dirty="0" smtClean="0">
                <a:solidFill>
                  <a:srgbClr val="FFFF00"/>
                </a:solidFill>
              </a:rPr>
              <a:t>       </a:t>
            </a:r>
            <a:r>
              <a:rPr lang="en-US" sz="1800" dirty="0" err="1" smtClean="0">
                <a:solidFill>
                  <a:srgbClr val="FFFF00"/>
                </a:solidFill>
              </a:rPr>
              <a:t>Ivanov</a:t>
            </a:r>
            <a:r>
              <a:rPr lang="en-US" sz="1800" dirty="0" smtClean="0">
                <a:solidFill>
                  <a:srgbClr val="FFFF00"/>
                </a:solidFill>
              </a:rPr>
              <a:t> I.I.</a:t>
            </a:r>
            <a:r>
              <a:rPr lang="ru-RU" sz="1800" i="1" dirty="0" smtClean="0">
                <a:solidFill>
                  <a:srgbClr val="FFFF00"/>
                </a:solidFill>
              </a:rPr>
              <a:t>                        </a:t>
            </a:r>
            <a:r>
              <a:rPr lang="en-US" sz="1800" i="1" dirty="0" smtClean="0">
                <a:solidFill>
                  <a:srgbClr val="FFFF00"/>
                </a:solidFill>
              </a:rPr>
              <a:t>Date of birth</a:t>
            </a:r>
            <a:r>
              <a:rPr lang="ru-RU" sz="1800" dirty="0" smtClean="0">
                <a:solidFill>
                  <a:srgbClr val="FFFF00"/>
                </a:solidFill>
              </a:rPr>
              <a:t> 1954 </a:t>
            </a:r>
            <a:r>
              <a:rPr lang="ru-RU" sz="1800" i="1" dirty="0" smtClean="0">
                <a:solidFill>
                  <a:srgbClr val="FFFF00"/>
                </a:solidFill>
              </a:rPr>
              <a:t/>
            </a:r>
            <a:br>
              <a:rPr lang="ru-RU" sz="1800" i="1" dirty="0" smtClean="0">
                <a:solidFill>
                  <a:srgbClr val="FFFF00"/>
                </a:solidFill>
              </a:rPr>
            </a:br>
            <a:r>
              <a:rPr lang="ru-RU" sz="1800" i="1" dirty="0" smtClean="0">
                <a:solidFill>
                  <a:srgbClr val="FFFF00"/>
                </a:solidFill>
              </a:rPr>
              <a:t>              </a:t>
            </a:r>
            <a:r>
              <a:rPr lang="ru-RU" sz="1800" dirty="0" smtClean="0">
                <a:solidFill>
                  <a:srgbClr val="FFFF00"/>
                </a:solidFill>
              </a:rPr>
              <a:t>            </a:t>
            </a:r>
          </a:p>
        </p:txBody>
      </p:sp>
      <p:graphicFrame>
        <p:nvGraphicFramePr>
          <p:cNvPr id="39148" name="Group 236"/>
          <p:cNvGraphicFramePr>
            <a:graphicFrameLocks noGrp="1"/>
          </p:cNvGraphicFramePr>
          <p:nvPr/>
        </p:nvGraphicFramePr>
        <p:xfrm>
          <a:off x="457200" y="1600200"/>
          <a:ext cx="8229600" cy="4891091"/>
        </p:xfrm>
        <a:graphic>
          <a:graphicData uri="http://schemas.openxmlformats.org/drawingml/2006/table">
            <a:tbl>
              <a:tblPr/>
              <a:tblGrid>
                <a:gridCol w="2743200"/>
                <a:gridCol w="2743200"/>
                <a:gridCol w="2743200"/>
              </a:tblGrid>
              <a:tr h="6400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dirty="0" smtClean="0">
                          <a:ln>
                            <a:noFill/>
                          </a:ln>
                          <a:solidFill>
                            <a:srgbClr val="FFFF00"/>
                          </a:solidFill>
                          <a:effectLst/>
                          <a:latin typeface="Times New Roman" pitchFamily="18" charset="0"/>
                          <a:cs typeface="Times New Roman" pitchFamily="18" charset="0"/>
                        </a:rPr>
                        <a:t>Name of drug</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dirty="0" smtClean="0">
                          <a:ln>
                            <a:noFill/>
                          </a:ln>
                          <a:solidFill>
                            <a:srgbClr val="FFFF00"/>
                          </a:solidFill>
                          <a:effectLst/>
                          <a:latin typeface="Times New Roman" pitchFamily="18" charset="0"/>
                          <a:cs typeface="Times New Roman" pitchFamily="18" charset="0"/>
                        </a:rPr>
                        <a:t>Class </a:t>
                      </a:r>
                      <a:r>
                        <a:rPr kumimoji="0" lang="en-US" sz="1800" b="1" i="1" u="none" strike="noStrike" cap="none" normalizeH="0" baseline="0" dirty="0" err="1" smtClean="0">
                          <a:ln>
                            <a:noFill/>
                          </a:ln>
                          <a:solidFill>
                            <a:srgbClr val="FFFF00"/>
                          </a:solidFill>
                          <a:effectLst/>
                          <a:latin typeface="Times New Roman" pitchFamily="18" charset="0"/>
                          <a:cs typeface="Times New Roman" pitchFamily="18" charset="0"/>
                        </a:rPr>
                        <a:t>IgE</a:t>
                      </a:r>
                      <a:endParaRPr kumimoji="0" lang="en-US"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dirty="0" smtClean="0">
                          <a:ln>
                            <a:noFill/>
                          </a:ln>
                          <a:solidFill>
                            <a:srgbClr val="FFFF00"/>
                          </a:solidFill>
                          <a:effectLst/>
                          <a:latin typeface="Times New Roman" pitchFamily="18" charset="0"/>
                          <a:cs typeface="Times New Roman" pitchFamily="18" charset="0"/>
                        </a:rPr>
                        <a:t>Class</a:t>
                      </a:r>
                      <a:r>
                        <a:rPr kumimoji="0" lang="ru-RU" sz="1800" b="1" i="1" u="none" strike="noStrike" cap="none" normalizeH="0" baseline="0" dirty="0" smtClean="0">
                          <a:ln>
                            <a:noFill/>
                          </a:ln>
                          <a:solidFill>
                            <a:srgbClr val="FFFF00"/>
                          </a:solidFill>
                          <a:effectLst/>
                          <a:latin typeface="Times New Roman" pitchFamily="18" charset="0"/>
                          <a:cs typeface="Times New Roman" pitchFamily="18" charset="0"/>
                        </a:rPr>
                        <a:t> </a:t>
                      </a:r>
                      <a:r>
                        <a:rPr kumimoji="0" lang="en-US" sz="1800" b="1" i="1" u="none" strike="noStrike" cap="none" normalizeH="0" baseline="0" dirty="0" err="1" smtClean="0">
                          <a:ln>
                            <a:noFill/>
                          </a:ln>
                          <a:solidFill>
                            <a:srgbClr val="FFFF00"/>
                          </a:solidFill>
                          <a:effectLst/>
                          <a:latin typeface="Times New Roman" pitchFamily="18" charset="0"/>
                          <a:cs typeface="Times New Roman" pitchFamily="18" charset="0"/>
                        </a:rPr>
                        <a:t>IgG</a:t>
                      </a:r>
                      <a:endParaRPr kumimoji="0" lang="en-US"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7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err="1" smtClean="0">
                          <a:ln>
                            <a:noFill/>
                          </a:ln>
                          <a:solidFill>
                            <a:srgbClr val="FFFF00"/>
                          </a:solidFill>
                          <a:effectLst/>
                          <a:latin typeface="Times New Roman" pitchFamily="18" charset="0"/>
                          <a:cs typeface="Times New Roman" pitchFamily="18" charset="0"/>
                        </a:rPr>
                        <a:t>Ке</a:t>
                      </a: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torol</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3</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57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err="1" smtClean="0">
                          <a:ln>
                            <a:noFill/>
                          </a:ln>
                          <a:solidFill>
                            <a:srgbClr val="FFFF00"/>
                          </a:solidFill>
                          <a:effectLst/>
                          <a:latin typeface="Times New Roman" pitchFamily="18" charset="0"/>
                          <a:cs typeface="Times New Roman" pitchFamily="18" charset="0"/>
                        </a:rPr>
                        <a:t>Ке</a:t>
                      </a:r>
                      <a:r>
                        <a:rPr kumimoji="0" lang="en-US" sz="1800" b="1" i="0" u="none" strike="noStrike" cap="none" normalizeH="0" baseline="0" dirty="0" smtClean="0">
                          <a:ln>
                            <a:noFill/>
                          </a:ln>
                          <a:solidFill>
                            <a:srgbClr val="FFFF00"/>
                          </a:solidFill>
                          <a:effectLst/>
                          <a:latin typeface="Times New Roman" pitchFamily="18" charset="0"/>
                          <a:cs typeface="Times New Roman" pitchFamily="18" charset="0"/>
                        </a:rPr>
                        <a:t>tonal</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1</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7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Diclofenac</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0</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3</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57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00"/>
                          </a:solidFill>
                          <a:effectLst/>
                          <a:latin typeface="Arial" charset="0"/>
                        </a:rPr>
                        <a:t>Aspirin</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7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FFFF00"/>
                          </a:solidFill>
                          <a:effectLst/>
                          <a:latin typeface="Times New Roman" pitchFamily="18" charset="0"/>
                          <a:cs typeface="Times New Roman" pitchFamily="18" charset="0"/>
                        </a:rPr>
                        <a:t>А</a:t>
                      </a: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moxicillin</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3</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57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Cefuroxime</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1</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57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Ceftriaxone</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1</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7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Novocaine</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57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Ultracaine</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1</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7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00"/>
                          </a:solidFill>
                          <a:effectLst/>
                          <a:latin typeface="Times New Roman" pitchFamily="18" charset="0"/>
                          <a:cs typeface="Times New Roman" pitchFamily="18" charset="0"/>
                        </a:rPr>
                        <a:t>Scandonist</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1</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57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00"/>
                          </a:solidFill>
                          <a:effectLst/>
                          <a:latin typeface="Times New Roman" pitchFamily="18" charset="0"/>
                          <a:cs typeface="Times New Roman" pitchFamily="18" charset="0"/>
                        </a:rPr>
                        <a:t>Latex</a:t>
                      </a:r>
                      <a:endParaRPr kumimoji="0" lang="ru-RU" sz="1800" b="1" i="0" u="none" strike="noStrike" cap="none" normalizeH="0" baseline="0" dirty="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00"/>
                          </a:solidFill>
                          <a:effectLst/>
                          <a:latin typeface="Times New Roman" pitchFamily="18" charset="0"/>
                          <a:cs typeface="Times New Roman" pitchFamily="18" charset="0"/>
                        </a:rPr>
                        <a:t>4</a:t>
                      </a:r>
                      <a:endParaRPr kumimoji="0" lang="ru-RU" sz="1800" b="1" i="0" u="none" strike="noStrike" cap="none" normalizeH="0" baseline="0" smtClean="0">
                        <a:ln>
                          <a:noFill/>
                        </a:ln>
                        <a:solidFill>
                          <a:srgbClr val="FFFF00"/>
                        </a:solidFill>
                        <a:effectLst/>
                        <a:latin typeface="Arial"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a:xfrm>
            <a:off x="457200" y="188913"/>
            <a:ext cx="8229600" cy="2001837"/>
          </a:xfrm>
        </p:spPr>
        <p:txBody>
          <a:bodyPr/>
          <a:lstStyle/>
          <a:p>
            <a:pPr algn="l">
              <a:defRPr/>
            </a:pPr>
            <a:r>
              <a:rPr lang="en-US" sz="1600" dirty="0" smtClean="0">
                <a:solidFill>
                  <a:srgbClr val="FFFF00"/>
                </a:solidFill>
              </a:rPr>
              <a:t>Level </a:t>
            </a:r>
            <a:r>
              <a:rPr lang="en-US" sz="1600" dirty="0" err="1" smtClean="0">
                <a:solidFill>
                  <a:srgbClr val="FFFF00"/>
                </a:solidFill>
              </a:rPr>
              <a:t>IgE</a:t>
            </a:r>
            <a:r>
              <a:rPr lang="en-US" sz="1600" dirty="0" smtClean="0">
                <a:solidFill>
                  <a:srgbClr val="FFFF00"/>
                </a:solidFill>
              </a:rPr>
              <a:t>, </a:t>
            </a:r>
            <a:r>
              <a:rPr lang="en-US" sz="1600" dirty="0" err="1" smtClean="0">
                <a:solidFill>
                  <a:srgbClr val="FFFF00"/>
                </a:solidFill>
              </a:rPr>
              <a:t>IgG</a:t>
            </a:r>
            <a:r>
              <a:rPr lang="en-US" sz="1600" dirty="0" smtClean="0">
                <a:solidFill>
                  <a:srgbClr val="FFFF00"/>
                </a:solidFill>
              </a:rPr>
              <a:t> - 0 class - very low degree of sensitization </a:t>
            </a:r>
            <a:br>
              <a:rPr lang="en-US" sz="1600" dirty="0" smtClean="0">
                <a:solidFill>
                  <a:srgbClr val="FFFF00"/>
                </a:solidFill>
              </a:rPr>
            </a:br>
            <a:r>
              <a:rPr lang="en-US" sz="1600" dirty="0" smtClean="0">
                <a:solidFill>
                  <a:srgbClr val="FFFF00"/>
                </a:solidFill>
              </a:rPr>
              <a:t>Level </a:t>
            </a:r>
            <a:r>
              <a:rPr lang="en-US" sz="1600" dirty="0" err="1" smtClean="0">
                <a:solidFill>
                  <a:srgbClr val="FFFF00"/>
                </a:solidFill>
              </a:rPr>
              <a:t>IgE</a:t>
            </a:r>
            <a:r>
              <a:rPr lang="en-US" sz="1600" dirty="0" smtClean="0">
                <a:solidFill>
                  <a:srgbClr val="FFFF00"/>
                </a:solidFill>
              </a:rPr>
              <a:t>, </a:t>
            </a:r>
            <a:r>
              <a:rPr lang="en-US" sz="1600" dirty="0" err="1" smtClean="0">
                <a:solidFill>
                  <a:srgbClr val="FFFF00"/>
                </a:solidFill>
              </a:rPr>
              <a:t>IgG</a:t>
            </a:r>
            <a:r>
              <a:rPr lang="en-US" sz="1600" dirty="0" smtClean="0">
                <a:solidFill>
                  <a:srgbClr val="FFFF00"/>
                </a:solidFill>
              </a:rPr>
              <a:t> - 1 class - a low degree of sensitization </a:t>
            </a:r>
            <a:br>
              <a:rPr lang="en-US" sz="1600" dirty="0" smtClean="0">
                <a:solidFill>
                  <a:srgbClr val="FFFF00"/>
                </a:solidFill>
              </a:rPr>
            </a:br>
            <a:r>
              <a:rPr lang="en-US" sz="1600" dirty="0" smtClean="0">
                <a:solidFill>
                  <a:srgbClr val="FFFF00"/>
                </a:solidFill>
              </a:rPr>
              <a:t>Level </a:t>
            </a:r>
            <a:r>
              <a:rPr lang="en-US" sz="1600" dirty="0" err="1" smtClean="0">
                <a:solidFill>
                  <a:srgbClr val="FFFF00"/>
                </a:solidFill>
              </a:rPr>
              <a:t>IgE</a:t>
            </a:r>
            <a:r>
              <a:rPr lang="en-US" sz="1600" dirty="0" smtClean="0">
                <a:solidFill>
                  <a:srgbClr val="FFFF00"/>
                </a:solidFill>
              </a:rPr>
              <a:t>, </a:t>
            </a:r>
            <a:r>
              <a:rPr lang="en-US" sz="1600" dirty="0" err="1" smtClean="0">
                <a:solidFill>
                  <a:srgbClr val="FFFF00"/>
                </a:solidFill>
              </a:rPr>
              <a:t>IgG</a:t>
            </a:r>
            <a:r>
              <a:rPr lang="en-US" sz="1600" dirty="0" smtClean="0">
                <a:solidFill>
                  <a:srgbClr val="FFFF00"/>
                </a:solidFill>
              </a:rPr>
              <a:t> - 2 class - an average degree of sensitization </a:t>
            </a:r>
            <a:br>
              <a:rPr lang="en-US" sz="1600" dirty="0" smtClean="0">
                <a:solidFill>
                  <a:srgbClr val="FFFF00"/>
                </a:solidFill>
              </a:rPr>
            </a:br>
            <a:r>
              <a:rPr lang="en-US" sz="1600" dirty="0" smtClean="0">
                <a:solidFill>
                  <a:srgbClr val="FFFF00"/>
                </a:solidFill>
              </a:rPr>
              <a:t>Level </a:t>
            </a:r>
            <a:r>
              <a:rPr lang="en-US" sz="1600" dirty="0" err="1" smtClean="0">
                <a:solidFill>
                  <a:srgbClr val="FFFF00"/>
                </a:solidFill>
              </a:rPr>
              <a:t>IgE</a:t>
            </a:r>
            <a:r>
              <a:rPr lang="en-US" sz="1600" dirty="0" smtClean="0">
                <a:solidFill>
                  <a:srgbClr val="FFFF00"/>
                </a:solidFill>
              </a:rPr>
              <a:t>, </a:t>
            </a:r>
            <a:r>
              <a:rPr lang="en-US" sz="1600" dirty="0" err="1" smtClean="0">
                <a:solidFill>
                  <a:srgbClr val="FFFF00"/>
                </a:solidFill>
              </a:rPr>
              <a:t>IgG</a:t>
            </a:r>
            <a:r>
              <a:rPr lang="en-US" sz="1600" dirty="0" smtClean="0">
                <a:solidFill>
                  <a:srgbClr val="FFFF00"/>
                </a:solidFill>
              </a:rPr>
              <a:t> - 3 class - a high degree of sensitization </a:t>
            </a:r>
            <a:br>
              <a:rPr lang="en-US" sz="1600" dirty="0" smtClean="0">
                <a:solidFill>
                  <a:srgbClr val="FFFF00"/>
                </a:solidFill>
              </a:rPr>
            </a:br>
            <a:r>
              <a:rPr lang="en-US" sz="1600" dirty="0" smtClean="0">
                <a:solidFill>
                  <a:srgbClr val="FFFF00"/>
                </a:solidFill>
              </a:rPr>
              <a:t>Level </a:t>
            </a:r>
            <a:r>
              <a:rPr lang="en-US" sz="1600" dirty="0" err="1" smtClean="0">
                <a:solidFill>
                  <a:srgbClr val="FFFF00"/>
                </a:solidFill>
              </a:rPr>
              <a:t>IgE</a:t>
            </a:r>
            <a:r>
              <a:rPr lang="en-US" sz="1600" dirty="0" smtClean="0">
                <a:solidFill>
                  <a:srgbClr val="FFFF00"/>
                </a:solidFill>
              </a:rPr>
              <a:t>, </a:t>
            </a:r>
            <a:r>
              <a:rPr lang="en-US" sz="1600" dirty="0" err="1" smtClean="0">
                <a:solidFill>
                  <a:srgbClr val="FFFF00"/>
                </a:solidFill>
              </a:rPr>
              <a:t>IgG</a:t>
            </a:r>
            <a:r>
              <a:rPr lang="en-US" sz="1600" dirty="0" smtClean="0">
                <a:solidFill>
                  <a:srgbClr val="FFFF00"/>
                </a:solidFill>
              </a:rPr>
              <a:t> - 4 class - very high degree of sensitization</a:t>
            </a:r>
            <a:endParaRPr lang="ru-RU" sz="1600" dirty="0" smtClean="0">
              <a:solidFill>
                <a:srgbClr val="FFFF00"/>
              </a:solidFill>
            </a:endParaRPr>
          </a:p>
        </p:txBody>
      </p:sp>
      <p:sp>
        <p:nvSpPr>
          <p:cNvPr id="41987" name="Rectangle 3"/>
          <p:cNvSpPr>
            <a:spLocks noGrp="1" noChangeArrowheads="1"/>
          </p:cNvSpPr>
          <p:nvPr>
            <p:ph idx="1"/>
          </p:nvPr>
        </p:nvSpPr>
        <p:spPr>
          <a:xfrm>
            <a:off x="457200" y="2357430"/>
            <a:ext cx="8229600" cy="3768733"/>
          </a:xfrm>
        </p:spPr>
        <p:txBody>
          <a:bodyPr/>
          <a:lstStyle/>
          <a:p>
            <a:pPr eaLnBrk="1" hangingPunct="1">
              <a:lnSpc>
                <a:spcPct val="90000"/>
              </a:lnSpc>
              <a:buFont typeface="Wingdings" pitchFamily="2" charset="2"/>
              <a:buNone/>
              <a:defRPr/>
            </a:pPr>
            <a:r>
              <a:rPr lang="ru-RU" dirty="0" smtClean="0">
                <a:solidFill>
                  <a:srgbClr val="FFFF00"/>
                </a:solidFill>
              </a:rPr>
              <a:t>   </a:t>
            </a:r>
            <a:endParaRPr lang="en-US" dirty="0" smtClean="0">
              <a:solidFill>
                <a:srgbClr val="FFFF00"/>
              </a:solidFill>
            </a:endParaRPr>
          </a:p>
        </p:txBody>
      </p:sp>
      <p:sp>
        <p:nvSpPr>
          <p:cNvPr id="4" name="Прямоугольник 3"/>
          <p:cNvSpPr/>
          <p:nvPr/>
        </p:nvSpPr>
        <p:spPr>
          <a:xfrm>
            <a:off x="928662" y="2643182"/>
            <a:ext cx="7072362" cy="3539430"/>
          </a:xfrm>
          <a:prstGeom prst="rect">
            <a:avLst/>
          </a:prstGeom>
        </p:spPr>
        <p:txBody>
          <a:bodyPr wrap="square">
            <a:spAutoFit/>
          </a:bodyPr>
          <a:lstStyle/>
          <a:p>
            <a:r>
              <a:rPr lang="en-US" sz="2800" dirty="0" smtClean="0">
                <a:solidFill>
                  <a:srgbClr val="C00000"/>
                </a:solidFill>
              </a:rPr>
              <a:t>Conclusion:</a:t>
            </a:r>
          </a:p>
          <a:p>
            <a:r>
              <a:rPr lang="en-US" sz="2800" dirty="0" smtClean="0"/>
              <a:t>    </a:t>
            </a:r>
            <a:r>
              <a:rPr lang="en-US" sz="2800" dirty="0" smtClean="0">
                <a:solidFill>
                  <a:srgbClr val="FFFF00"/>
                </a:solidFill>
              </a:rPr>
              <a:t>Clinically significant sensitization in </a:t>
            </a:r>
            <a:r>
              <a:rPr lang="en-US" sz="2800" dirty="0" err="1" smtClean="0">
                <a:solidFill>
                  <a:srgbClr val="FFFF00"/>
                </a:solidFill>
              </a:rPr>
              <a:t>IgE</a:t>
            </a:r>
            <a:r>
              <a:rPr lang="en-US" sz="2800" dirty="0" smtClean="0">
                <a:solidFill>
                  <a:srgbClr val="FFFF00"/>
                </a:solidFill>
              </a:rPr>
              <a:t>-dependent type to </a:t>
            </a:r>
            <a:r>
              <a:rPr lang="en-US" sz="2800" dirty="0" err="1" smtClean="0">
                <a:solidFill>
                  <a:srgbClr val="FFFF00"/>
                </a:solidFill>
              </a:rPr>
              <a:t>ketorol</a:t>
            </a:r>
            <a:r>
              <a:rPr lang="en-US" sz="2800" dirty="0" smtClean="0">
                <a:solidFill>
                  <a:srgbClr val="FFFF00"/>
                </a:solidFill>
              </a:rPr>
              <a:t>, aspirin, amoxicillin, </a:t>
            </a:r>
            <a:r>
              <a:rPr lang="en-US" sz="2800" dirty="0" err="1" smtClean="0">
                <a:solidFill>
                  <a:srgbClr val="FFFF00"/>
                </a:solidFill>
              </a:rPr>
              <a:t>novocaine</a:t>
            </a:r>
            <a:r>
              <a:rPr lang="en-US" sz="2800" dirty="0" smtClean="0">
                <a:solidFill>
                  <a:srgbClr val="FFFF00"/>
                </a:solidFill>
              </a:rPr>
              <a:t>, </a:t>
            </a:r>
            <a:r>
              <a:rPr lang="en-US" sz="2800" dirty="0" err="1" smtClean="0">
                <a:solidFill>
                  <a:srgbClr val="FFFF00"/>
                </a:solidFill>
              </a:rPr>
              <a:t>ultracaine</a:t>
            </a:r>
            <a:r>
              <a:rPr lang="en-US" sz="2800" dirty="0" smtClean="0">
                <a:solidFill>
                  <a:srgbClr val="FFFF00"/>
                </a:solidFill>
              </a:rPr>
              <a:t>, and latex was revealed; </a:t>
            </a:r>
            <a:r>
              <a:rPr lang="en-US" sz="2800" dirty="0" err="1" smtClean="0">
                <a:solidFill>
                  <a:srgbClr val="FFFF00"/>
                </a:solidFill>
              </a:rPr>
              <a:t>IgG</a:t>
            </a:r>
            <a:r>
              <a:rPr lang="en-US" sz="2800" dirty="0" smtClean="0">
                <a:solidFill>
                  <a:srgbClr val="FFFF00"/>
                </a:solidFill>
              </a:rPr>
              <a:t>-dependent type-to </a:t>
            </a:r>
            <a:r>
              <a:rPr lang="en-US" sz="2800" dirty="0" err="1" smtClean="0">
                <a:solidFill>
                  <a:srgbClr val="FFFF00"/>
                </a:solidFill>
              </a:rPr>
              <a:t>diclofenac</a:t>
            </a:r>
            <a:r>
              <a:rPr lang="en-US" sz="2800" dirty="0" smtClean="0">
                <a:solidFill>
                  <a:srgbClr val="FFFF00"/>
                </a:solidFill>
              </a:rPr>
              <a:t>.</a:t>
            </a:r>
          </a:p>
          <a:p>
            <a:r>
              <a:rPr lang="en-US" sz="2800" dirty="0" smtClean="0">
                <a:solidFill>
                  <a:srgbClr val="FFFF00"/>
                </a:solidFill>
              </a:rPr>
              <a:t>It is possible to use </a:t>
            </a:r>
            <a:r>
              <a:rPr lang="en-US" sz="2800" dirty="0" err="1" smtClean="0">
                <a:solidFill>
                  <a:srgbClr val="FFFF00"/>
                </a:solidFill>
              </a:rPr>
              <a:t>ketonal</a:t>
            </a:r>
            <a:r>
              <a:rPr lang="en-US" sz="2800" dirty="0" smtClean="0">
                <a:solidFill>
                  <a:srgbClr val="FFFF00"/>
                </a:solidFill>
              </a:rPr>
              <a:t>, </a:t>
            </a:r>
            <a:r>
              <a:rPr lang="en-US" sz="2800" dirty="0" err="1" smtClean="0">
                <a:solidFill>
                  <a:srgbClr val="FFFF00"/>
                </a:solidFill>
              </a:rPr>
              <a:t>scandonist</a:t>
            </a:r>
            <a:r>
              <a:rPr lang="en-US" sz="2800" dirty="0" smtClean="0">
                <a:solidFill>
                  <a:srgbClr val="FFFF00"/>
                </a:solidFill>
              </a:rPr>
              <a:t>, </a:t>
            </a:r>
            <a:r>
              <a:rPr lang="en-US" sz="2800" dirty="0" err="1" smtClean="0">
                <a:solidFill>
                  <a:srgbClr val="FFFF00"/>
                </a:solidFill>
              </a:rPr>
              <a:t>cefuroxime</a:t>
            </a:r>
            <a:r>
              <a:rPr lang="en-US" sz="2800" dirty="0" smtClean="0">
                <a:solidFill>
                  <a:srgbClr val="FFFF00"/>
                </a:solidFill>
              </a:rPr>
              <a:t>.</a:t>
            </a:r>
            <a:endParaRPr lang="ru-RU" sz="2800" dirty="0">
              <a:solidFill>
                <a:srgbClr val="FFFF00"/>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idx="1"/>
          </p:nvPr>
        </p:nvSpPr>
        <p:spPr>
          <a:xfrm>
            <a:off x="428596" y="333375"/>
            <a:ext cx="8358246" cy="6264275"/>
          </a:xfrm>
        </p:spPr>
        <p:txBody>
          <a:bodyPr/>
          <a:lstStyle/>
          <a:p>
            <a:pPr algn="ctr">
              <a:lnSpc>
                <a:spcPct val="90000"/>
              </a:lnSpc>
              <a:buNone/>
              <a:defRPr/>
            </a:pPr>
            <a:r>
              <a:rPr lang="en-US" b="1" dirty="0" smtClean="0">
                <a:solidFill>
                  <a:srgbClr val="FFFF00"/>
                </a:solidFill>
                <a:latin typeface="Arial Narrow" pitchFamily="34" charset="0"/>
              </a:rPr>
              <a:t>Conducting the diagnosis of drug allergy "in vitro" is safe:</a:t>
            </a:r>
          </a:p>
          <a:p>
            <a:pPr algn="just">
              <a:lnSpc>
                <a:spcPct val="90000"/>
              </a:lnSpc>
              <a:buNone/>
              <a:defRPr/>
            </a:pPr>
            <a:r>
              <a:rPr lang="en-US" b="1" dirty="0" smtClean="0">
                <a:latin typeface="Arial Narrow" pitchFamily="34" charset="0"/>
              </a:rPr>
              <a:t>- since only the patient's blood is used for the study, and not the patient himself;</a:t>
            </a:r>
          </a:p>
          <a:p>
            <a:pPr algn="just">
              <a:lnSpc>
                <a:spcPct val="90000"/>
              </a:lnSpc>
              <a:buNone/>
              <a:defRPr/>
            </a:pPr>
            <a:r>
              <a:rPr lang="en-US" b="1" dirty="0" smtClean="0">
                <a:latin typeface="Arial Narrow" pitchFamily="34" charset="0"/>
              </a:rPr>
              <a:t>- it is possible to conduct a study during an exacerbation period, whereas an in vivo study can lead to the development of severe complications up to anaphylactic shock;</a:t>
            </a:r>
          </a:p>
          <a:p>
            <a:pPr algn="just">
              <a:lnSpc>
                <a:spcPct val="90000"/>
              </a:lnSpc>
              <a:buNone/>
              <a:defRPr/>
            </a:pPr>
            <a:r>
              <a:rPr lang="en-US" b="1" dirty="0" smtClean="0">
                <a:latin typeface="Arial Narrow" pitchFamily="34" charset="0"/>
              </a:rPr>
              <a:t>- it is permissible to examine children at an early age (up to 3 years), whereas "in vivo" tests often give false positive results because of the anatomical and physiological features of the baby's skin at an early age.</a:t>
            </a:r>
            <a:endParaRPr lang="ru-RU" b="1" dirty="0" smtClean="0">
              <a:latin typeface="Arial Narrow"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a:xfrm>
            <a:off x="285720" y="333375"/>
            <a:ext cx="8429684" cy="5453079"/>
          </a:xfrm>
        </p:spPr>
        <p:txBody>
          <a:bodyPr/>
          <a:lstStyle/>
          <a:p>
            <a:pPr algn="just">
              <a:defRPr/>
            </a:pPr>
            <a:r>
              <a:rPr lang="en-US" sz="2800" dirty="0" smtClean="0">
                <a:solidFill>
                  <a:srgbClr val="FFFF00"/>
                </a:solidFill>
                <a:latin typeface="Arial Narrow" pitchFamily="34" charset="0"/>
              </a:rPr>
              <a:t>The introduction of a large number of pharmacological preparations with high biological activity into wide medical practice, sensitization of the population to biological and chemical substances, inappropriate use of medicines, medical errors and the use of substandard drugs lead to the fact that the number of people suffering from a drug allergy will increase steadily. In this regard, the issues of detection and diagnosis of drug intolerance, especially in people who have a medical history of allergy, are of particular importance and require strengthening measures to identify and prevent drug intolerance.</a:t>
            </a:r>
            <a:endParaRPr lang="ru-RU" sz="2800" dirty="0" smtClean="0">
              <a:solidFill>
                <a:srgbClr val="FFFF00"/>
              </a:solidFill>
              <a:latin typeface="Arial Narrow"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1600201" y="285728"/>
            <a:ext cx="7115204" cy="923330"/>
          </a:xfrm>
          <a:prstGeom prst="rect">
            <a:avLst/>
          </a:prstGeom>
          <a:noFill/>
          <a:ln w="9525">
            <a:noFill/>
            <a:miter lim="800000"/>
            <a:headEnd/>
            <a:tailEnd/>
          </a:ln>
        </p:spPr>
        <p:txBody>
          <a:bodyPr wrap="square" anchor="ctr">
            <a:spAutoFit/>
          </a:bodyPr>
          <a:lstStyle/>
          <a:p>
            <a:pPr eaLnBrk="0" hangingPunct="0"/>
            <a:r>
              <a:rPr lang="en-US" dirty="0" smtClean="0">
                <a:solidFill>
                  <a:srgbClr val="FFC000"/>
                </a:solidFill>
                <a:latin typeface="Arial" charset="0"/>
              </a:rPr>
              <a:t>NOTIFICATION OF AN ADVERSE REACTION (HP) OF THE MEDICINAL DRUG</a:t>
            </a:r>
          </a:p>
          <a:p>
            <a:pPr eaLnBrk="0" hangingPunct="0"/>
            <a:r>
              <a:rPr lang="en-US" dirty="0" smtClean="0">
                <a:solidFill>
                  <a:srgbClr val="FFC000"/>
                </a:solidFill>
                <a:latin typeface="Arial" charset="0"/>
              </a:rPr>
              <a:t>OR DISTURBANCE OF EXPECTED THERAPEUTIC EFFECT</a:t>
            </a:r>
            <a:endParaRPr lang="ru-RU" dirty="0">
              <a:solidFill>
                <a:srgbClr val="FFC000"/>
              </a:solidFill>
              <a:latin typeface="Arial" charset="0"/>
            </a:endParaRPr>
          </a:p>
        </p:txBody>
      </p:sp>
      <p:graphicFrame>
        <p:nvGraphicFramePr>
          <p:cNvPr id="86044" name="Group 28"/>
          <p:cNvGraphicFramePr>
            <a:graphicFrameLocks noGrp="1"/>
          </p:cNvGraphicFramePr>
          <p:nvPr/>
        </p:nvGraphicFramePr>
        <p:xfrm>
          <a:off x="304800" y="1219200"/>
          <a:ext cx="8458200" cy="3997325"/>
        </p:xfrm>
        <a:graphic>
          <a:graphicData uri="http://schemas.openxmlformats.org/drawingml/2006/table">
            <a:tbl>
              <a:tblPr/>
              <a:tblGrid>
                <a:gridCol w="4259263"/>
                <a:gridCol w="4198937"/>
              </a:tblGrid>
              <a:tr h="253405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Physician or other person reporting about NR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FULL NAME: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Position and place of work:</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Address of the institution: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Phone: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Date of receipt of information:</a:t>
                      </a:r>
                      <a:endPar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endParaRPr>
                    </a:p>
                  </a:txBody>
                  <a:tcPr marT="45727" marB="45727"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rPr>
                        <a:t>PATIENT INFORMATION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rPr>
                        <a:t>Initials: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rPr>
                        <a:t>No. of outpatient card or medical history __________</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rPr>
                        <a:t>Sex:  M  F</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rPr>
                        <a:t>Age: _________ Weight (kg): __________</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rPr>
                        <a:t>Pregnancy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rPr>
                        <a:t>Liver function disorder  yes  no  not known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rPr>
                        <a:t>Renal impairment  yes  no  not known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rPr>
                        <a:t>Allergy (indicate that):</a:t>
                      </a:r>
                      <a:endParaRPr kumimoji="0" lang="ru-RU"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endParaRPr>
                    </a:p>
                  </a:txBody>
                  <a:tcPr marT="45727" marB="4572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46327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Treatment</a:t>
                      </a: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 </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 </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outpatient</a:t>
                      </a: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 </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hospital</a:t>
                      </a: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a:t>
                      </a:r>
                      <a:endPar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 </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self-treatment</a:t>
                      </a:r>
                      <a:endParaRPr kumimoji="0" lang="ru-RU"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Message</a:t>
                      </a: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 </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primary</a:t>
                      </a: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 </a:t>
                      </a:r>
                      <a:endParaRPr kumimoji="0" lang="ru-RU" sz="1800" b="0" i="0" u="none" strike="noStrike" cap="none" normalizeH="0" baseline="0" dirty="0" smtClean="0">
                        <a:ln>
                          <a:noFill/>
                        </a:ln>
                        <a:solidFill>
                          <a:schemeClr val="tx1"/>
                        </a:solidFill>
                        <a:effectLst/>
                        <a:latin typeface="Calibri" pitchFamily="34" charset="0"/>
                        <a:ea typeface="Times New Roman" pitchFamily="18" charset="0"/>
                        <a:cs typeface="Arial"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 repeated (date of primary</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_________  )</a:t>
                      </a:r>
                    </a:p>
                  </a:txBody>
                  <a:tcPr marT="45727" marB="45727"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ru-RU"/>
                    </a:p>
                  </a:txBody>
                  <a:tcPr/>
                </a:tc>
              </a:tr>
            </a:tbl>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312" name="Group 88"/>
          <p:cNvGraphicFramePr>
            <a:graphicFrameLocks noGrp="1"/>
          </p:cNvGraphicFramePr>
          <p:nvPr/>
        </p:nvGraphicFramePr>
        <p:xfrm>
          <a:off x="0" y="228600"/>
          <a:ext cx="9144000" cy="5589589"/>
        </p:xfrm>
        <a:graphic>
          <a:graphicData uri="http://schemas.openxmlformats.org/drawingml/2006/table">
            <a:tbl>
              <a:tblPr/>
              <a:tblGrid>
                <a:gridCol w="2133600"/>
                <a:gridCol w="182563"/>
                <a:gridCol w="808037"/>
                <a:gridCol w="304800"/>
                <a:gridCol w="1066800"/>
                <a:gridCol w="457200"/>
                <a:gridCol w="1131888"/>
                <a:gridCol w="1611312"/>
                <a:gridCol w="1447800"/>
              </a:tblGrid>
              <a:tr h="365760">
                <a:tc gridSpan="9">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DRUGS (MEDICINE), presumably caused by NR</a:t>
                      </a:r>
                      <a:endParaRPr kumimoji="0" lang="ru-RU" sz="1800" b="0" i="0" u="none" strike="noStrike" cap="none" normalizeH="0" baseline="0" dirty="0" smtClean="0">
                        <a:ln>
                          <a:noFill/>
                        </a:ln>
                        <a:solidFill>
                          <a:schemeClr val="tx1"/>
                        </a:solidFill>
                        <a:effectLst/>
                        <a:latin typeface="Garamond" pitchFamily="18"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640080">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International Nonproprietary Name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(INN)</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dirty="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Trade name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(TN)</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dirty="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76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Manufacturer</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Garamond" pitchFamily="18" charset="0"/>
                          <a:ea typeface="Times New Roman" pitchFamily="18" charset="0"/>
                          <a:cs typeface="Arial" charset="0"/>
                        </a:rPr>
                        <a:t>Сountry</a:t>
                      </a:r>
                      <a:endPar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Batch number</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dirty="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144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Indication for appointment</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Way of administration</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Garamond" pitchFamily="18" charset="0"/>
                          <a:ea typeface="Times New Roman" pitchFamily="18" charset="0"/>
                          <a:cs typeface="Arial" charset="0"/>
                        </a:rPr>
                        <a:t>Single|Daily</a:t>
                      </a: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 dose</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Date of onset of therapy</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End date of therapy</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The dose that caused NR</a:t>
                      </a: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113">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smtClean="0">
                        <a:ln>
                          <a:noFill/>
                        </a:ln>
                        <a:solidFill>
                          <a:schemeClr val="tx1"/>
                        </a:solidFill>
                        <a:effectLst/>
                        <a:latin typeface="Garamond"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1800" b="0" i="0" u="none" strike="noStrike" cap="none" normalizeH="0" baseline="0" dirty="0" smtClean="0">
                        <a:ln>
                          <a:noFill/>
                        </a:ln>
                        <a:solidFill>
                          <a:schemeClr val="tx1"/>
                        </a:solidFill>
                        <a:effectLst/>
                        <a:latin typeface="Garamond"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84225">
                <a:tc gridSpan="9">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cap="none" normalizeH="0" baseline="0" dirty="0" smtClean="0">
                          <a:ln>
                            <a:noFill/>
                          </a:ln>
                          <a:solidFill>
                            <a:schemeClr val="tx1"/>
                          </a:solidFill>
                          <a:effectLst/>
                          <a:latin typeface="Garamond" pitchFamily="18" charset="0"/>
                          <a:ea typeface="Times New Roman" pitchFamily="18" charset="0"/>
                          <a:cs typeface="Arial" charset="0"/>
                        </a:rPr>
                        <a:t>OTHER DRUGS taken within the last 3 months, including medicines taken by the patient independently (by own decision)</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cap="none" normalizeH="0" baseline="0" dirty="0" smtClean="0">
                          <a:ln>
                            <a:noFill/>
                          </a:ln>
                          <a:solidFill>
                            <a:schemeClr val="tx1"/>
                          </a:solidFill>
                          <a:effectLst/>
                          <a:latin typeface="Garamond" pitchFamily="18" charset="0"/>
                          <a:ea typeface="Times New Roman" pitchFamily="18" charset="0"/>
                          <a:cs typeface="Arial" charset="0"/>
                        </a:rPr>
                        <a:t>Specify "NO" if the patient did not take other medications</a:t>
                      </a:r>
                      <a:endParaRPr kumimoji="0" lang="ru-RU" sz="1500" b="0" i="0" u="none" strike="noStrike" cap="none" normalizeH="0" baseline="0" dirty="0" smtClean="0">
                        <a:ln>
                          <a:noFill/>
                        </a:ln>
                        <a:solidFill>
                          <a:schemeClr val="tx1"/>
                        </a:solidFill>
                        <a:effectLst/>
                        <a:latin typeface="Garamond" pitchFamily="18"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982663">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INN</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TN</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Way of administration</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Date of onset of therapy</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End date of therapy</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Garamond" pitchFamily="18" charset="0"/>
                          <a:ea typeface="Times New Roman" pitchFamily="18" charset="0"/>
                          <a:cs typeface="Arial" charset="0"/>
                        </a:rPr>
                        <a:t>Indication</a:t>
                      </a: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600">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dirty="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0188">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dirty="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600">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dirty="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600">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600">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Garamond" pitchFamily="18" charset="0"/>
                          <a:ea typeface="Times New Roman" pitchFamily="18" charset="0"/>
                          <a:cs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ru-RU" sz="800" b="0" i="0" u="none" strike="noStrike" cap="none" normalizeH="0" baseline="0" dirty="0" smtClean="0">
                        <a:ln>
                          <a:noFill/>
                        </a:ln>
                        <a:solidFill>
                          <a:schemeClr val="tx1"/>
                        </a:solidFill>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275" name="Group 27"/>
          <p:cNvGraphicFramePr>
            <a:graphicFrameLocks noGrp="1"/>
          </p:cNvGraphicFramePr>
          <p:nvPr/>
        </p:nvGraphicFramePr>
        <p:xfrm>
          <a:off x="0" y="152400"/>
          <a:ext cx="8839200" cy="6214745"/>
        </p:xfrm>
        <a:graphic>
          <a:graphicData uri="http://schemas.openxmlformats.org/drawingml/2006/table">
            <a:tbl>
              <a:tblPr/>
              <a:tblGrid>
                <a:gridCol w="3733800"/>
                <a:gridCol w="228600"/>
                <a:gridCol w="1143000"/>
                <a:gridCol w="3733800"/>
              </a:tblGrid>
              <a:tr h="609600">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1" i="0" u="none" strike="noStrike" cap="none" normalizeH="0" baseline="0" dirty="0" smtClean="0">
                          <a:ln>
                            <a:noFill/>
                          </a:ln>
                          <a:solidFill>
                            <a:schemeClr val="tx1"/>
                          </a:solidFill>
                          <a:effectLst/>
                          <a:latin typeface="Garamond" pitchFamily="18" charset="0"/>
                          <a:ea typeface="Times New Roman" pitchFamily="18" charset="0"/>
                          <a:cs typeface="Arial" charset="0"/>
                        </a:rPr>
                        <a:t>Description of NR:</a:t>
                      </a:r>
                      <a:endParaRPr kumimoji="0" lang="ru-RU" sz="1700" b="0" i="0" u="none" strike="noStrike" cap="none" normalizeH="0" baseline="0" dirty="0" smtClean="0">
                        <a:ln>
                          <a:noFill/>
                        </a:ln>
                        <a:solidFill>
                          <a:schemeClr val="tx1"/>
                        </a:solidFill>
                        <a:effectLst/>
                        <a:latin typeface="Calibri" pitchFamily="34" charset="0"/>
                        <a:ea typeface="Times New Roman" pitchFamily="18"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Calibri" pitchFamily="34" charset="0"/>
                          <a:ea typeface="Times New Roman" pitchFamily="18" charset="0"/>
                          <a:cs typeface="Arial" charset="0"/>
                        </a:rPr>
                        <a:t>Start date of NR: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Calibri" pitchFamily="34" charset="0"/>
                          <a:ea typeface="Times New Roman" pitchFamily="18" charset="0"/>
                          <a:cs typeface="Arial" charset="0"/>
                        </a:rPr>
                        <a:t>Date of resolution:</a:t>
                      </a:r>
                      <a:endParaRPr kumimoji="0" lang="ru-RU" sz="1700" b="0" i="0" u="none" strike="noStrike" cap="none" normalizeH="0" baseline="0" dirty="0" smtClean="0">
                        <a:ln>
                          <a:noFill/>
                        </a:ln>
                        <a:solidFill>
                          <a:schemeClr val="tx1"/>
                        </a:solidFill>
                        <a:effectLst/>
                        <a:latin typeface="Calibri" pitchFamily="34"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r>
              <a:tr h="400050">
                <a:tc gridSpan="4">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Was the abolition of drugs accompanied by the disappearance of NR?  yes  no  The drug was not canceled  not applicable</a:t>
                      </a:r>
                      <a:endParaRPr kumimoji="0" lang="ru-RU"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r>
              <a:tr h="403225">
                <a:tc gridSpan="4">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r>
              <a:tr h="12795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Measures taken: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Without treatment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Cancellation of a suspected drug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Decrease in the dose of the suspect drug</a:t>
                      </a:r>
                    </a:p>
                  </a:txBody>
                  <a:tcPr horzOverflow="overflow">
                    <a:lnL w="254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tab pos="160338" algn="l"/>
                        </a:tabLst>
                      </a:pPr>
                      <a:r>
                        <a:rPr kumimoji="0" lang="en-US" sz="1700" b="0" i="0" u="none" strike="noStrike" cap="none" normalizeH="0" baseline="0" dirty="0" smtClean="0">
                          <a:ln>
                            <a:noFill/>
                          </a:ln>
                          <a:solidFill>
                            <a:schemeClr val="tx1"/>
                          </a:solidFill>
                          <a:effectLst/>
                          <a:latin typeface="Garamond" pitchFamily="18" charset="0"/>
                          <a:cs typeface="Times New Roman" pitchFamily="18" charset="0"/>
                        </a:rPr>
                        <a:t> </a:t>
                      </a:r>
                      <a:r>
                        <a:rPr kumimoji="0" lang="en-US" sz="1700" b="0" i="0" u="none" strike="noStrike" cap="none" normalizeH="0" baseline="0" dirty="0" smtClean="0">
                          <a:ln>
                            <a:noFill/>
                          </a:ln>
                          <a:solidFill>
                            <a:schemeClr val="tx1"/>
                          </a:solidFill>
                          <a:effectLst/>
                          <a:latin typeface="Garamond" pitchFamily="18" charset="0"/>
                          <a:cs typeface="Times New Roman" pitchFamily="18" charset="0"/>
                          <a:sym typeface="Wingdings" pitchFamily="2" charset="2"/>
                        </a:rPr>
                        <a:t>Cancellation of concomitant treatment</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cs typeface="Times New Roman" pitchFamily="18" charset="0"/>
                          <a:sym typeface="Wingdings" pitchFamily="2" charset="2"/>
                        </a:rPr>
                        <a:t>  - Drug therapy</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cs typeface="Times New Roman" pitchFamily="18" charset="0"/>
                          <a:sym typeface="Wingdings" pitchFamily="2" charset="2"/>
                        </a:rPr>
                        <a:t> Non-drug therapy (including surgical intervention)</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cs typeface="Times New Roman" pitchFamily="18" charset="0"/>
                          <a:sym typeface="Wingdings" pitchFamily="2" charset="2"/>
                        </a:rPr>
                        <a:t> Other, please specify                                                                                                   </a:t>
                      </a:r>
                    </a:p>
                  </a:txBody>
                  <a:tcPr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r>
              <a:tr h="431800">
                <a:tc gridSpan="4">
                  <a:txBody>
                    <a:bodyPr/>
                    <a:lstStyle/>
                    <a:p>
                      <a:pPr marL="0" marR="0" lvl="0" indent="0" algn="l" defTabSz="914400" rtl="0" eaLnBrk="0" fontAlgn="base" latinLnBrk="0" hangingPunct="0">
                        <a:lnSpc>
                          <a:spcPct val="100000"/>
                        </a:lnSpc>
                        <a:spcBef>
                          <a:spcPct val="0"/>
                        </a:spcBef>
                        <a:spcAft>
                          <a:spcPct val="0"/>
                        </a:spcAft>
                        <a:buClrTx/>
                        <a:buSzTx/>
                        <a:buFontTx/>
                        <a:buNone/>
                        <a:tabLst>
                          <a:tab pos="2735263" algn="l"/>
                        </a:tabLst>
                      </a:pPr>
                      <a:r>
                        <a:rPr kumimoji="0" lang="en-US" sz="1700" b="0" i="0" u="none" strike="noStrike" cap="none" normalizeH="0" baseline="0" dirty="0" smtClean="0">
                          <a:ln>
                            <a:noFill/>
                          </a:ln>
                          <a:solidFill>
                            <a:schemeClr val="tx1"/>
                          </a:solidFill>
                          <a:effectLst/>
                          <a:latin typeface="Calibri" pitchFamily="34" charset="0"/>
                          <a:ea typeface="Times New Roman" pitchFamily="18" charset="0"/>
                          <a:cs typeface="Arial" charset="0"/>
                        </a:rPr>
                        <a:t>Drug therapy of NR (if needed)</a:t>
                      </a:r>
                      <a:endParaRPr kumimoji="0" lang="ru-RU" sz="1700" b="0" i="0" u="none" strike="noStrike" cap="none" normalizeH="0" baseline="0" dirty="0" smtClean="0">
                        <a:ln>
                          <a:noFill/>
                        </a:ln>
                        <a:solidFill>
                          <a:schemeClr val="tx1"/>
                        </a:solidFill>
                        <a:effectLst/>
                        <a:latin typeface="Calibri" pitchFamily="34"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r>
              <a:tr h="1363663">
                <a:tc gridSpan="3">
                  <a:txBody>
                    <a:bodyPr/>
                    <a:lstStyle/>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Exodus:</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recovery without consequences</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improving the condition</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state unchanged</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recovery from the consequences (specify) ____</a:t>
                      </a:r>
                      <a:endParaRPr kumimoji="0" lang="ru-RU"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endParaRPr>
                    </a:p>
                  </a:txBody>
                  <a:tcPr anchor="ctr" horzOverflow="overflow">
                    <a:lnL w="254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death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not known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a:t>
                      </a:r>
                      <a:r>
                        <a:rPr kumimoji="0" lang="en-US" sz="1700" b="0" i="0" u="none" strike="noStrike" cap="none" normalizeH="0" baseline="0" smtClean="0">
                          <a:ln>
                            <a:noFill/>
                          </a:ln>
                          <a:solidFill>
                            <a:schemeClr val="tx1"/>
                          </a:solidFill>
                          <a:effectLst/>
                          <a:latin typeface="Garamond" pitchFamily="18" charset="0"/>
                          <a:ea typeface="Times New Roman" pitchFamily="18" charset="0"/>
                          <a:cs typeface="Arial" charset="0"/>
                          <a:sym typeface="Wingdings" pitchFamily="2" charset="2"/>
                        </a:rPr>
                        <a:t>not applicable</a:t>
                      </a:r>
                      <a:endParaRPr kumimoji="0" lang="ru-RU"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endParaRPr>
                    </a:p>
                  </a:txBody>
                  <a:tcPr anchor="ctr"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66838">
                <a:tc gridSpan="3">
                  <a:txBody>
                    <a:bodyPr/>
                    <a:lstStyle/>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Severity criterion (check if it is suitable):</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death</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life threatening</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hospitalization or prolongation</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clinically relevant event (specify) _______</a:t>
                      </a:r>
                      <a:endParaRPr kumimoji="0" lang="ru-RU"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endParaRPr>
                    </a:p>
                  </a:txBody>
                  <a:tcPr anchor="ctr" horzOverflow="overflow">
                    <a:lnL w="254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congenital anomalies</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disability / disability</a:t>
                      </a:r>
                    </a:p>
                    <a:p>
                      <a:pPr marL="0" marR="0" lvl="0" indent="0" algn="l" defTabSz="914400" rtl="0" eaLnBrk="0" fontAlgn="base" latinLnBrk="0" hangingPunct="0">
                        <a:lnSpc>
                          <a:spcPct val="100000"/>
                        </a:lnSpc>
                        <a:spcBef>
                          <a:spcPct val="0"/>
                        </a:spcBef>
                        <a:spcAft>
                          <a:spcPct val="0"/>
                        </a:spcAft>
                        <a:buClrTx/>
                        <a:buSzTx/>
                        <a:buFontTx/>
                        <a:buNone/>
                        <a:tabLst>
                          <a:tab pos="160338" algn="l"/>
                        </a:tabLst>
                      </a:pPr>
                      <a:r>
                        <a:rPr kumimoji="0" lang="en-US"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rPr>
                        <a:t> not applicable</a:t>
                      </a:r>
                      <a:endParaRPr kumimoji="0" lang="ru-RU" sz="1700" b="0" i="0" u="none" strike="noStrike" cap="none" normalizeH="0" baseline="0" dirty="0" smtClean="0">
                        <a:ln>
                          <a:noFill/>
                        </a:ln>
                        <a:solidFill>
                          <a:schemeClr val="tx1"/>
                        </a:solidFill>
                        <a:effectLst/>
                        <a:latin typeface="Garamond" pitchFamily="18" charset="0"/>
                        <a:ea typeface="Times New Roman" pitchFamily="18" charset="0"/>
                        <a:cs typeface="Arial" charset="0"/>
                        <a:sym typeface="Wingdings" pitchFamily="2" charset="2"/>
                      </a:endParaRPr>
                    </a:p>
                  </a:txBody>
                  <a:tcPr anchor="ctr"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Литейная">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1_Литейная">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436</TotalTime>
  <Words>6353</Words>
  <PresentationFormat>Экран (4:3)</PresentationFormat>
  <Paragraphs>513</Paragraphs>
  <Slides>62</Slides>
  <Notes>2</Notes>
  <HiddenSlides>0</HiddenSlides>
  <MMClips>0</MMClips>
  <ScaleCrop>false</ScaleCrop>
  <HeadingPairs>
    <vt:vector size="4" baseType="variant">
      <vt:variant>
        <vt:lpstr>Тема</vt:lpstr>
      </vt:variant>
      <vt:variant>
        <vt:i4>2</vt:i4>
      </vt:variant>
      <vt:variant>
        <vt:lpstr>Заголовки слайдов</vt:lpstr>
      </vt:variant>
      <vt:variant>
        <vt:i4>62</vt:i4>
      </vt:variant>
    </vt:vector>
  </HeadingPairs>
  <TitlesOfParts>
    <vt:vector size="64" baseType="lpstr">
      <vt:lpstr>Литейная</vt:lpstr>
      <vt:lpstr>1_Литейная</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The most frequent adverse reactions associated with the use of antibacterial agents</vt:lpstr>
      <vt:lpstr>Problems of falsification and quality of antimicrobial drugs</vt:lpstr>
      <vt:lpstr>Consequences of falsification and inadequate quality of antimicrobial agents</vt:lpstr>
      <vt:lpstr>Слайд 48</vt:lpstr>
      <vt:lpstr>Слайд 49</vt:lpstr>
      <vt:lpstr>Слайд 50</vt:lpstr>
      <vt:lpstr>General differential diagnostic signs of allergic and pseudoallergic reactions</vt:lpstr>
      <vt:lpstr>Слайд 52</vt:lpstr>
      <vt:lpstr>Слайд 53</vt:lpstr>
      <vt:lpstr>Слайд 54</vt:lpstr>
      <vt:lpstr>Слайд 55</vt:lpstr>
      <vt:lpstr>CENTER FOR CLINICAL PHARMACOLOGY AND PHARMACOTHERAPY The result of the study for drug allergy by IFA                Name       Ivanov I.I.                        Date of birth 1954                            </vt:lpstr>
      <vt:lpstr>Level IgE, IgG - 0 class - very low degree of sensitization  Level IgE, IgG - 1 class - a low degree of sensitization  Level IgE, IgG - 2 class - an average degree of sensitization  Level IgE, IgG - 3 class - a high degree of sensitization  Level IgE, IgG - 4 class - very high degree of sensitization</vt:lpstr>
      <vt:lpstr>Слайд 58</vt:lpstr>
      <vt:lpstr>The introduction of a large number of pharmacological preparations with high biological activity into wide medical practice, sensitization of the population to biological and chemical substances, inappropriate use of medicines, medical errors and the use of substandard drugs lead to the fact that the number of people suffering from a drug allergy will increase steadily. In this regard, the issues of detection and diagnosis of drug intolerance, especially in people who have a medical history of allergy, are of particular importance and require strengthening measures to identify and prevent drug intolerance.</vt:lpstr>
      <vt:lpstr>Слайд 60</vt:lpstr>
      <vt:lpstr>Слайд 61</vt:lpstr>
      <vt:lpstr>Слайд 62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Sergey</cp:lastModifiedBy>
  <cp:revision>48</cp:revision>
  <dcterms:created xsi:type="dcterms:W3CDTF">2013-05-17T16:42:53Z</dcterms:created>
  <dcterms:modified xsi:type="dcterms:W3CDTF">2026-04-18T16:30:43Z</dcterms:modified>
</cp:coreProperties>
</file>